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4" r:id="rId2"/>
    <p:sldId id="26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37" autoAdjust="0"/>
  </p:normalViewPr>
  <p:slideViewPr>
    <p:cSldViewPr snapToGrid="0">
      <p:cViewPr varScale="1">
        <p:scale>
          <a:sx n="109" d="100"/>
          <a:sy n="109" d="100"/>
        </p:scale>
        <p:origin x="612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5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4D90A-DB57-4FA2-9AE9-FFC8F07D9CA5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64317-79D5-4126-8379-400193082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196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23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06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84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942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113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577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823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71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063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02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930729"/>
            <a:ext cx="10515600" cy="524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04/02/2022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H. Pommerenke, SY-RF-MKS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9BC85-6EF0-4609-98E7-0F06AE6DF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Mode </a:t>
            </a:r>
            <a:r>
              <a:rPr lang="de-DE" dirty="0" err="1"/>
              <a:t>detuning</a:t>
            </a:r>
            <a:r>
              <a:rPr lang="de-DE" dirty="0"/>
              <a:t>, </a:t>
            </a:r>
            <a:r>
              <a:rPr lang="de-DE" dirty="0" err="1"/>
              <a:t>Emax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el-GR" sz="4400" dirty="0"/>
              <a:t>ϱ</a:t>
            </a:r>
            <a:r>
              <a:rPr lang="de-DE" dirty="0"/>
              <a:t>/r</a:t>
            </a:r>
            <a:r>
              <a:rPr lang="de-DE" baseline="-25000" dirty="0"/>
              <a:t>0</a:t>
            </a:r>
            <a:endParaRPr lang="en-CH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366D9-FE89-497B-B0DF-D488E59B3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6897"/>
            <a:ext cx="10515600" cy="4680594"/>
          </a:xfrm>
        </p:spPr>
        <p:txBody>
          <a:bodyPr>
            <a:normAutofit/>
          </a:bodyPr>
          <a:lstStyle/>
          <a:p>
            <a:r>
              <a:rPr lang="de-DE" sz="1600" dirty="0" err="1"/>
              <a:t>Improvement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marginal: </a:t>
            </a:r>
            <a:r>
              <a:rPr lang="de-DE" sz="1600" dirty="0" err="1"/>
              <a:t>with</a:t>
            </a:r>
            <a:r>
              <a:rPr lang="de-DE" sz="1600" dirty="0"/>
              <a:t> 0.7 &lt; </a:t>
            </a:r>
            <a:r>
              <a:rPr lang="el-GR" sz="1600" dirty="0"/>
              <a:t>ϱ/</a:t>
            </a:r>
            <a:r>
              <a:rPr lang="de-DE" sz="1600" dirty="0"/>
              <a:t>r</a:t>
            </a:r>
            <a:r>
              <a:rPr lang="de-DE" sz="1600" baseline="-25000" dirty="0"/>
              <a:t>0</a:t>
            </a:r>
            <a:r>
              <a:rPr lang="de-DE" sz="1600" dirty="0"/>
              <a:t> &lt; 1.0 </a:t>
            </a:r>
            <a:r>
              <a:rPr lang="de-DE" sz="1600" dirty="0" err="1"/>
              <a:t>we</a:t>
            </a:r>
            <a:r>
              <a:rPr lang="de-DE" sz="1600" dirty="0"/>
              <a:t> </a:t>
            </a:r>
            <a:r>
              <a:rPr lang="de-DE" sz="1600" dirty="0" err="1"/>
              <a:t>can</a:t>
            </a:r>
            <a:r>
              <a:rPr lang="de-DE" sz="1600" dirty="0"/>
              <a:t> </a:t>
            </a:r>
            <a:r>
              <a:rPr lang="de-DE" sz="1600" dirty="0" err="1"/>
              <a:t>move</a:t>
            </a:r>
            <a:r>
              <a:rPr lang="de-DE" sz="1600" dirty="0"/>
              <a:t> </a:t>
            </a:r>
            <a:r>
              <a:rPr lang="de-DE" sz="1600" dirty="0" err="1"/>
              <a:t>critical</a:t>
            </a:r>
            <a:r>
              <a:rPr lang="de-DE" sz="1600" dirty="0"/>
              <a:t> </a:t>
            </a:r>
            <a:r>
              <a:rPr lang="de-DE" sz="1600" dirty="0" err="1"/>
              <a:t>dipole</a:t>
            </a:r>
            <a:r>
              <a:rPr lang="de-DE" sz="1600" dirty="0"/>
              <a:t> HOM </a:t>
            </a:r>
            <a:r>
              <a:rPr lang="de-DE" sz="1600" dirty="0" err="1"/>
              <a:t>by</a:t>
            </a:r>
            <a:r>
              <a:rPr lang="de-DE" sz="1600" dirty="0"/>
              <a:t> </a:t>
            </a:r>
            <a:r>
              <a:rPr lang="de-DE" sz="1600" dirty="0" err="1"/>
              <a:t>only</a:t>
            </a:r>
            <a:r>
              <a:rPr lang="de-DE" sz="1600" dirty="0"/>
              <a:t> +/- 0.5 MHz</a:t>
            </a:r>
          </a:p>
          <a:p>
            <a:r>
              <a:rPr lang="de-DE" sz="1600" dirty="0"/>
              <a:t> </a:t>
            </a:r>
            <a:r>
              <a:rPr lang="el-GR" sz="1600" dirty="0"/>
              <a:t>ϱ/</a:t>
            </a:r>
            <a:r>
              <a:rPr lang="de-DE" sz="1600" dirty="0"/>
              <a:t>r0 </a:t>
            </a:r>
            <a:r>
              <a:rPr lang="de-DE" sz="1600" dirty="0" err="1"/>
              <a:t>has</a:t>
            </a:r>
            <a:r>
              <a:rPr lang="de-DE" sz="1600" dirty="0"/>
              <a:t> strong </a:t>
            </a:r>
            <a:r>
              <a:rPr lang="de-DE" sz="1600" dirty="0" err="1"/>
              <a:t>effect</a:t>
            </a:r>
            <a:r>
              <a:rPr lang="de-DE" sz="1600" dirty="0"/>
              <a:t> on maximum </a:t>
            </a:r>
            <a:r>
              <a:rPr lang="de-DE" sz="1600" dirty="0" err="1"/>
              <a:t>surface</a:t>
            </a:r>
            <a:r>
              <a:rPr lang="de-DE" sz="1600" dirty="0"/>
              <a:t> </a:t>
            </a:r>
            <a:r>
              <a:rPr lang="de-DE" sz="1600" dirty="0" err="1"/>
              <a:t>field</a:t>
            </a:r>
            <a:r>
              <a:rPr lang="de-DE" sz="1600" dirty="0"/>
              <a:t>! (larger </a:t>
            </a:r>
            <a:r>
              <a:rPr lang="el-GR" sz="1600" dirty="0"/>
              <a:t>ϱ/</a:t>
            </a:r>
            <a:r>
              <a:rPr lang="de-DE" sz="1600" dirty="0"/>
              <a:t>r0, larger </a:t>
            </a:r>
            <a:r>
              <a:rPr lang="de-DE" sz="1600" dirty="0" err="1"/>
              <a:t>field</a:t>
            </a:r>
            <a:r>
              <a:rPr lang="de-DE" sz="1600" dirty="0"/>
              <a:t>)</a:t>
            </a:r>
            <a:endParaRPr lang="en-CH" sz="1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B7421-97F6-470C-84A6-24AF8D7D6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C296D-D08D-42C9-9AAC-C3A4F8A85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1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489F9FE-80ED-4C01-B2D4-9E70552FF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6314" y="59695"/>
            <a:ext cx="3865685" cy="12272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B25826-9752-472F-A3CE-457499D150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84454"/>
            <a:ext cx="5912497" cy="41035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3A4819-4648-4B1C-985C-7D0125D85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03" y="2383884"/>
            <a:ext cx="5614702" cy="31972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6B3F7E-AD98-43D2-B596-97F1085CA45C}"/>
              </a:ext>
            </a:extLst>
          </p:cNvPr>
          <p:cNvSpPr txBox="1"/>
          <p:nvPr/>
        </p:nvSpPr>
        <p:spPr>
          <a:xfrm>
            <a:off x="1278959" y="2063797"/>
            <a:ext cx="4519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relative </a:t>
            </a:r>
            <a:r>
              <a:rPr lang="de-DE" sz="1400" b="1" dirty="0" err="1"/>
              <a:t>change</a:t>
            </a:r>
            <a:r>
              <a:rPr lang="de-DE" sz="1400" b="1" dirty="0"/>
              <a:t> </a:t>
            </a:r>
            <a:r>
              <a:rPr lang="de-DE" sz="1400" b="1" dirty="0" err="1"/>
              <a:t>wrt</a:t>
            </a:r>
            <a:r>
              <a:rPr lang="de-DE" sz="1400" b="1" dirty="0"/>
              <a:t>.</a:t>
            </a:r>
            <a:r>
              <a:rPr lang="el-GR" sz="1400" b="1" dirty="0"/>
              <a:t> ϱ/</a:t>
            </a:r>
            <a:r>
              <a:rPr lang="de-DE" sz="1400" b="1" dirty="0"/>
              <a:t>r0 in 2D </a:t>
            </a:r>
            <a:r>
              <a:rPr lang="de-DE" sz="1400" b="1" dirty="0" err="1"/>
              <a:t>cross-section</a:t>
            </a:r>
            <a:r>
              <a:rPr lang="de-DE" sz="1400" b="1" dirty="0"/>
              <a:t>  </a:t>
            </a:r>
            <a:endParaRPr lang="en-CH" sz="1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7D430D7-E98A-4C19-98B1-6D2C68878E81}"/>
                  </a:ext>
                </a:extLst>
              </p:cNvPr>
              <p:cNvSpPr txBox="1"/>
              <p:nvPr/>
            </p:nvSpPr>
            <p:spPr>
              <a:xfrm>
                <a:off x="1278959" y="5571103"/>
                <a:ext cx="6581042" cy="5358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:r>
                  <a:rPr lang="de-DE" sz="1600" b="0" dirty="0" err="1"/>
                  <a:t>gap</a:t>
                </a:r>
                <a:r>
                  <a:rPr lang="de-DE" sz="1600" b="0" dirty="0"/>
                  <a:t> </a:t>
                </a:r>
                <a:r>
                  <a:rPr lang="de-DE" sz="1600" b="0" dirty="0" err="1"/>
                  <a:t>scaling</a:t>
                </a:r>
                <a:r>
                  <a:rPr lang="de-DE" sz="16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𝑛𝑜𝑟𝑚</m:t>
                        </m:r>
                      </m:sub>
                    </m:sSub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  <m:sSubSup>
                      <m:sSubSup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⋅</m:t>
                    </m:r>
                    <m:f>
                      <m:f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𝐷𝐶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𝐷𝐶</m:t>
                            </m:r>
                          </m:sub>
                        </m:sSub>
                      </m:den>
                    </m:f>
                  </m:oMath>
                </a14:m>
                <a:endParaRPr lang="en-CH" sz="16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7D430D7-E98A-4C19-98B1-6D2C68878E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959" y="5571103"/>
                <a:ext cx="6581042" cy="535852"/>
              </a:xfrm>
              <a:prstGeom prst="rect">
                <a:avLst/>
              </a:prstGeom>
              <a:blipFill>
                <a:blip r:embed="rId5"/>
                <a:stretch>
                  <a:fillRect l="-55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07780-14BF-4E15-AD37-F9643A314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870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9BC85-6EF0-4609-98E7-0F06AE6DF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E</a:t>
            </a:r>
            <a:r>
              <a:rPr lang="de-DE" sz="3600" baseline="-25000" dirty="0"/>
              <a:t>s</a:t>
            </a:r>
            <a:r>
              <a:rPr lang="de-DE" sz="3600" dirty="0"/>
              <a:t>/</a:t>
            </a:r>
            <a:r>
              <a:rPr lang="de-DE" sz="3600" dirty="0" err="1"/>
              <a:t>gap</a:t>
            </a:r>
            <a:r>
              <a:rPr lang="de-DE" sz="3600" dirty="0"/>
              <a:t> </a:t>
            </a:r>
            <a:r>
              <a:rPr lang="de-DE" sz="3600" dirty="0" err="1"/>
              <a:t>scaling</a:t>
            </a:r>
            <a:r>
              <a:rPr lang="de-DE" sz="3600" dirty="0"/>
              <a:t> in RFQ1 and RFQ3</a:t>
            </a:r>
            <a:endParaRPr lang="en-CH" sz="3600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366D9-FE89-497B-B0DF-D488E59B3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58530"/>
            <a:ext cx="10515600" cy="5246234"/>
          </a:xfrm>
        </p:spPr>
        <p:txBody>
          <a:bodyPr>
            <a:normAutofit/>
          </a:bodyPr>
          <a:lstStyle/>
          <a:p>
            <a:r>
              <a:rPr lang="de-DE" sz="1600" dirty="0"/>
              <a:t>Gap </a:t>
            </a:r>
            <a:r>
              <a:rPr lang="de-DE" sz="1600" dirty="0" err="1"/>
              <a:t>scaling</a:t>
            </a:r>
            <a:r>
              <a:rPr lang="de-DE" sz="1600" dirty="0"/>
              <a:t> </a:t>
            </a:r>
            <a:r>
              <a:rPr lang="de-DE" sz="1600" dirty="0" err="1"/>
              <a:t>normalized</a:t>
            </a:r>
            <a:r>
              <a:rPr lang="de-DE" sz="1600" dirty="0"/>
              <a:t> E-</a:t>
            </a:r>
            <a:r>
              <a:rPr lang="de-DE" sz="1600" dirty="0" err="1"/>
              <a:t>field</a:t>
            </a:r>
            <a:r>
              <a:rPr lang="de-DE" sz="1600" dirty="0"/>
              <a:t> </a:t>
            </a:r>
            <a:r>
              <a:rPr lang="de-DE" sz="1600" dirty="0" err="1"/>
              <a:t>calculation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RFQ:</a:t>
            </a:r>
            <a:br>
              <a:rPr lang="de-DE" sz="1600" dirty="0"/>
            </a:br>
            <a:br>
              <a:rPr lang="de-DE" sz="1600" dirty="0"/>
            </a:br>
            <a:endParaRPr lang="en-CH" sz="1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B7421-97F6-470C-84A6-24AF8D7D6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H. Pommerenke, SY-RF-MKS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C296D-D08D-42C9-9AAC-C3A4F8A85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2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B4E5F6-4684-4F35-B046-27A6D5EC6C56}"/>
              </a:ext>
            </a:extLst>
          </p:cNvPr>
          <p:cNvSpPr txBox="1"/>
          <p:nvPr/>
        </p:nvSpPr>
        <p:spPr>
          <a:xfrm>
            <a:off x="8804179" y="653236"/>
            <a:ext cx="9294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where</a:t>
            </a:r>
            <a:r>
              <a:rPr lang="de-DE" sz="1600" dirty="0"/>
              <a:t> V</a:t>
            </a:r>
            <a:r>
              <a:rPr lang="de-DE" sz="1600" baseline="-25000" dirty="0"/>
              <a:t>0</a:t>
            </a:r>
            <a:r>
              <a:rPr lang="de-DE" sz="1600" dirty="0"/>
              <a:t> = </a:t>
            </a:r>
            <a:r>
              <a:rPr lang="de-DE" sz="1600" dirty="0" err="1"/>
              <a:t>vane</a:t>
            </a:r>
            <a:r>
              <a:rPr lang="de-DE" sz="1600" dirty="0"/>
              <a:t> </a:t>
            </a:r>
            <a:r>
              <a:rPr lang="de-DE" sz="1600" dirty="0" err="1"/>
              <a:t>voltage</a:t>
            </a:r>
            <a:r>
              <a:rPr lang="de-DE" sz="1600" dirty="0"/>
              <a:t>, V</a:t>
            </a:r>
            <a:r>
              <a:rPr lang="de-DE" sz="1600" baseline="-25000" dirty="0"/>
              <a:t>DC</a:t>
            </a:r>
            <a:r>
              <a:rPr lang="de-DE" sz="1600" dirty="0"/>
              <a:t> = 7747 V, </a:t>
            </a:r>
            <a:br>
              <a:rPr lang="de-DE" sz="1600" dirty="0"/>
            </a:br>
            <a:r>
              <a:rPr lang="de-DE" sz="1600" dirty="0" err="1"/>
              <a:t>d</a:t>
            </a:r>
            <a:r>
              <a:rPr lang="de-DE" sz="1600" baseline="-25000" dirty="0" err="1"/>
              <a:t>DC</a:t>
            </a:r>
            <a:r>
              <a:rPr lang="de-DE" sz="1600" dirty="0"/>
              <a:t> = 100 um,  p = 0.72, </a:t>
            </a:r>
            <a:br>
              <a:rPr lang="de-DE" sz="1600" dirty="0"/>
            </a:br>
            <a:r>
              <a:rPr lang="de-DE" sz="1600" dirty="0"/>
              <a:t>E</a:t>
            </a:r>
            <a:r>
              <a:rPr lang="de-DE" sz="1600" baseline="-25000" dirty="0"/>
              <a:t>s</a:t>
            </a:r>
            <a:r>
              <a:rPr lang="de-DE" sz="1600" dirty="0"/>
              <a:t> = maximum </a:t>
            </a:r>
            <a:r>
              <a:rPr lang="de-DE" sz="1600" dirty="0" err="1"/>
              <a:t>surface</a:t>
            </a:r>
            <a:r>
              <a:rPr lang="de-DE" sz="1600" dirty="0"/>
              <a:t> </a:t>
            </a:r>
            <a:r>
              <a:rPr lang="de-DE" sz="1600" dirty="0" err="1"/>
              <a:t>field</a:t>
            </a:r>
            <a:r>
              <a:rPr lang="de-DE" sz="1600" dirty="0"/>
              <a:t>, d = V</a:t>
            </a:r>
            <a:r>
              <a:rPr lang="de-DE" sz="1600" baseline="-25000" dirty="0"/>
              <a:t>0</a:t>
            </a:r>
            <a:r>
              <a:rPr lang="de-DE" sz="1600" dirty="0"/>
              <a:t>/E</a:t>
            </a:r>
            <a:r>
              <a:rPr lang="de-DE" sz="1600" baseline="-25000" dirty="0"/>
              <a:t>s</a:t>
            </a:r>
            <a:endParaRPr lang="en-CH" sz="1600" baseline="-25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51180A-F29D-46CF-893A-E6AFADE2D41F}"/>
              </a:ext>
            </a:extLst>
          </p:cNvPr>
          <p:cNvSpPr txBox="1"/>
          <p:nvPr/>
        </p:nvSpPr>
        <p:spPr>
          <a:xfrm>
            <a:off x="1481629" y="1665653"/>
            <a:ext cx="4519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/>
              <a:t>values</a:t>
            </a:r>
            <a:r>
              <a:rPr lang="de-DE" sz="1400" b="1" dirty="0"/>
              <a:t> in </a:t>
            </a:r>
            <a:r>
              <a:rPr lang="de-DE" sz="1400" b="1" dirty="0" err="1"/>
              <a:t>current</a:t>
            </a:r>
            <a:r>
              <a:rPr lang="de-DE" sz="1400" b="1" dirty="0"/>
              <a:t> 3D </a:t>
            </a:r>
            <a:r>
              <a:rPr lang="de-DE" sz="1400" b="1" dirty="0" err="1"/>
              <a:t>vane</a:t>
            </a:r>
            <a:r>
              <a:rPr lang="de-DE" sz="1400" b="1" dirty="0"/>
              <a:t> design</a:t>
            </a:r>
            <a:endParaRPr lang="en-CH" sz="1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48FA0E5-902A-4410-B798-0E1AAB5B28B4}"/>
                  </a:ext>
                </a:extLst>
              </p:cNvPr>
              <p:cNvSpPr txBox="1"/>
              <p:nvPr/>
            </p:nvSpPr>
            <p:spPr>
              <a:xfrm>
                <a:off x="3741252" y="749205"/>
                <a:ext cx="6581042" cy="6798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𝑛𝑜𝑟𝑚</m:t>
                          </m:r>
                        </m:sub>
                      </m:sSub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𝐷𝐶</m:t>
                              </m:r>
                            </m:sub>
                          </m:sSub>
                        </m:den>
                      </m:f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600" b="0" i="1" smtClea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de-DE" sz="1600" b="0" i="1" smtClean="0">
                                          <a:latin typeface="Cambria Math" panose="02040503050406030204" pitchFamily="18" charset="0"/>
                                        </a:rPr>
                                        <m:t>𝐷𝐶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bSup>
                      <m:sSubSup>
                        <m:sSubSup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bSup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𝐷𝐶</m:t>
                              </m:r>
                            </m:sub>
                            <m:sup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𝐷𝐶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H" sz="16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48FA0E5-902A-4410-B798-0E1AAB5B28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1252" y="749205"/>
                <a:ext cx="6581042" cy="6798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1B13F2CC-67C2-450E-84A2-7BD04ABEF60B}"/>
              </a:ext>
            </a:extLst>
          </p:cNvPr>
          <p:cNvSpPr txBox="1"/>
          <p:nvPr/>
        </p:nvSpPr>
        <p:spPr>
          <a:xfrm>
            <a:off x="7436290" y="1765608"/>
            <a:ext cx="2348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/>
              <a:t>illustration</a:t>
            </a:r>
            <a:r>
              <a:rPr lang="de-DE" sz="1400" b="1" dirty="0"/>
              <a:t> of </a:t>
            </a:r>
            <a:r>
              <a:rPr lang="de-DE" sz="1400" b="1" dirty="0" err="1"/>
              <a:t>gap</a:t>
            </a:r>
            <a:r>
              <a:rPr lang="de-DE" sz="1400" b="1" dirty="0"/>
              <a:t> </a:t>
            </a:r>
            <a:r>
              <a:rPr lang="de-DE" sz="1400" b="1" dirty="0" err="1"/>
              <a:t>scaling</a:t>
            </a:r>
            <a:endParaRPr lang="en-CH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1D5F4C-D141-4F69-B4E6-CD8E5D4B3A9E}"/>
              </a:ext>
            </a:extLst>
          </p:cNvPr>
          <p:cNvSpPr txBox="1"/>
          <p:nvPr/>
        </p:nvSpPr>
        <p:spPr>
          <a:xfrm>
            <a:off x="7436290" y="2012253"/>
            <a:ext cx="3536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safer</a:t>
            </a:r>
            <a:r>
              <a:rPr lang="de-DE" sz="1400" dirty="0"/>
              <a:t> </a:t>
            </a:r>
            <a:r>
              <a:rPr lang="de-DE" sz="1400" dirty="0" err="1"/>
              <a:t>if</a:t>
            </a:r>
            <a:r>
              <a:rPr lang="de-DE" sz="1400" dirty="0"/>
              <a:t> </a:t>
            </a:r>
            <a:r>
              <a:rPr lang="de-DE" sz="1400" dirty="0" err="1"/>
              <a:t>we</a:t>
            </a:r>
            <a:r>
              <a:rPr lang="de-DE" sz="1400" dirty="0"/>
              <a:t> </a:t>
            </a:r>
            <a:r>
              <a:rPr lang="de-DE" sz="1400" dirty="0" err="1"/>
              <a:t>stay</a:t>
            </a:r>
            <a:r>
              <a:rPr lang="de-DE" sz="1400" dirty="0"/>
              <a:t> </a:t>
            </a:r>
            <a:r>
              <a:rPr lang="de-DE" sz="1400" dirty="0" err="1"/>
              <a:t>below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RFQ1-line</a:t>
            </a:r>
            <a:endParaRPr lang="en-CH" sz="1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8E6C974-652A-4E65-9D7F-C374ACB8D3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64" y="2016258"/>
            <a:ext cx="4519246" cy="4346935"/>
          </a:xfrm>
          <a:prstGeom prst="rect">
            <a:avLst/>
          </a:prstGeom>
        </p:spPr>
      </p:pic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2735BC21-00FD-41E9-A8D8-463B553F2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04/02/2022</a:t>
            </a:r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3F551C2-2476-48CF-81C3-AF211D0C29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4789" y="2320031"/>
            <a:ext cx="5143424" cy="388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74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P_Colorse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FF0000"/>
      </a:accent2>
      <a:accent3>
        <a:srgbClr val="00B050"/>
      </a:accent3>
      <a:accent4>
        <a:srgbClr val="FFC000"/>
      </a:accent4>
      <a:accent5>
        <a:srgbClr val="7030A0"/>
      </a:accent5>
      <a:accent6>
        <a:srgbClr val="F97407"/>
      </a:accent6>
      <a:hlink>
        <a:srgbClr val="C55A1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3342</TotalTime>
  <Words>163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Office Theme</vt:lpstr>
      <vt:lpstr>Mode detuning, Emax with ϱ/r0</vt:lpstr>
      <vt:lpstr>Es/gap scaling in RFQ1 and RFQ3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</dc:title>
  <dc:creator>Hermann Winrich Pommerenke</dc:creator>
  <cp:lastModifiedBy>Hermann Winrich Pommerenke</cp:lastModifiedBy>
  <cp:revision>231</cp:revision>
  <dcterms:created xsi:type="dcterms:W3CDTF">2020-06-30T07:09:19Z</dcterms:created>
  <dcterms:modified xsi:type="dcterms:W3CDTF">2022-02-04T10:48:45Z</dcterms:modified>
</cp:coreProperties>
</file>