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87" d="100"/>
          <a:sy n="87" d="100"/>
        </p:scale>
        <p:origin x="144" y="6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6FC9E-B39A-4974-B495-4AAE4BF688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BD4A846-713A-4475-AADF-34B0750B98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E7FD1BC-B99A-45ED-B902-C1BFB6C8328F}"/>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5" name="Footer Placeholder 4">
            <a:extLst>
              <a:ext uri="{FF2B5EF4-FFF2-40B4-BE49-F238E27FC236}">
                <a16:creationId xmlns:a16="http://schemas.microsoft.com/office/drawing/2014/main" id="{B03D5F89-9C4E-4BED-B598-5D2EF803F2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04A1FE-2B87-4042-AFDD-1310A991B9E5}"/>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4244293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BAE19-C364-459A-9DBA-DFEADC2747B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8D78705-DB0D-4EC1-A442-B0EEA3A32C0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8213F9-CEC3-4ABE-B235-55F9B1481146}"/>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5" name="Footer Placeholder 4">
            <a:extLst>
              <a:ext uri="{FF2B5EF4-FFF2-40B4-BE49-F238E27FC236}">
                <a16:creationId xmlns:a16="http://schemas.microsoft.com/office/drawing/2014/main" id="{46604836-6B6F-4D8A-A552-9E016BA2AF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4D9E3E-8D8F-48F7-931C-913DB7DF0FD8}"/>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638306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14443C-DAD2-4690-9DDD-2B6086822C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755181-E9F2-4BE0-864A-59A5AFAFA6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72F68F-23A1-40B0-873E-3CBA7765FE7C}"/>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5" name="Footer Placeholder 4">
            <a:extLst>
              <a:ext uri="{FF2B5EF4-FFF2-40B4-BE49-F238E27FC236}">
                <a16:creationId xmlns:a16="http://schemas.microsoft.com/office/drawing/2014/main" id="{2DA808A1-3ECB-4198-8E0B-C7B622ABDF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4CC0D9-A6D5-4577-8DB3-DE4DED9778C6}"/>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1819188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29A65-0AF4-4C4C-8D8C-4A3213151CC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CC6584-7429-4B0A-B234-F212A08FE4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F760A1-C45C-43D1-9DC6-562AD7FB0EB8}"/>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5" name="Footer Placeholder 4">
            <a:extLst>
              <a:ext uri="{FF2B5EF4-FFF2-40B4-BE49-F238E27FC236}">
                <a16:creationId xmlns:a16="http://schemas.microsoft.com/office/drawing/2014/main" id="{A7FC8E4D-0DFD-4F3A-9590-F339ED1FC3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BD9BB5-64F2-4738-AC9E-85228EB86963}"/>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1066144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72176-C159-4DE3-AF74-A02104E0CC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1FB9B8A-0C87-4C7E-B0E7-B1D9F3B5B7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301FAC-6607-4375-BF26-D5FAEAC4658E}"/>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5" name="Footer Placeholder 4">
            <a:extLst>
              <a:ext uri="{FF2B5EF4-FFF2-40B4-BE49-F238E27FC236}">
                <a16:creationId xmlns:a16="http://schemas.microsoft.com/office/drawing/2014/main" id="{82E68907-B716-4896-B942-94D7C49EB0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6DC17B-F4D1-4C56-93E5-C2F1C85F2CE7}"/>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3648409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E9862-B37F-4D19-8C4C-C422F570AAB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29EC3D4-B14E-4ED4-AB2D-50F472E22B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E336BB-6329-4366-A18D-8841DE0EBC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CF534B4-4E34-46B3-B82B-8215CB75D7D3}"/>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6" name="Footer Placeholder 5">
            <a:extLst>
              <a:ext uri="{FF2B5EF4-FFF2-40B4-BE49-F238E27FC236}">
                <a16:creationId xmlns:a16="http://schemas.microsoft.com/office/drawing/2014/main" id="{3C738224-F675-499D-922A-2EAEF9ED61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4A9197-4A10-469A-9841-8673D32C0FCA}"/>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1247949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DBC61-43A2-4F1F-B0AC-481DAE48506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FE31560-142A-444D-A6D3-A26B9919BB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F4E2D2-DB21-4F6D-AF04-DA2F78CEDE6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AE69AF7-D07E-4B55-BEC3-DD07524773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E0D08E-3530-4748-AD32-C9F3C38FEB3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3672615-2C74-414B-8E7B-6EAE925E344E}"/>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8" name="Footer Placeholder 7">
            <a:extLst>
              <a:ext uri="{FF2B5EF4-FFF2-40B4-BE49-F238E27FC236}">
                <a16:creationId xmlns:a16="http://schemas.microsoft.com/office/drawing/2014/main" id="{C8EAA67D-4009-4A8C-A363-58E4A94B176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80ABB5F-5F29-42EC-934F-488B6129045E}"/>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4218491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EEA1A-22F1-47B4-9367-2980E71398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5003FC4-0670-4512-B10A-B8DF1C84504B}"/>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4" name="Footer Placeholder 3">
            <a:extLst>
              <a:ext uri="{FF2B5EF4-FFF2-40B4-BE49-F238E27FC236}">
                <a16:creationId xmlns:a16="http://schemas.microsoft.com/office/drawing/2014/main" id="{7130D719-D5F8-44EF-93EE-42AD43EEE67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177635B-8851-4FD2-A19E-4557C05753C1}"/>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4102862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2A0F57-92AD-43C9-B231-4C39957C56AF}"/>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3" name="Footer Placeholder 2">
            <a:extLst>
              <a:ext uri="{FF2B5EF4-FFF2-40B4-BE49-F238E27FC236}">
                <a16:creationId xmlns:a16="http://schemas.microsoft.com/office/drawing/2014/main" id="{4829C24D-D3C3-4EC2-980F-9B38F9069DE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1C13DEE-BC40-490C-AB31-92704BD7CD51}"/>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1427720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088D8-927D-473E-9FC2-CD04565DAE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7D2BADC-77B6-458E-8136-63D292E4E4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9C2261E-4FCE-4C13-B1CA-3BE4CE20D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C2903E-78D1-4C63-A427-F502C6393590}"/>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6" name="Footer Placeholder 5">
            <a:extLst>
              <a:ext uri="{FF2B5EF4-FFF2-40B4-BE49-F238E27FC236}">
                <a16:creationId xmlns:a16="http://schemas.microsoft.com/office/drawing/2014/main" id="{082734D5-03A0-4319-9375-3DD5E972E1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124B52F-36F1-4D69-99E7-CD9D7732636A}"/>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2589927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1EB11-4A6E-46C2-97E7-1795BE3C5B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6664CCA-903C-4C3A-9D1D-7C60BF17F7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88F12FF-196C-4B66-935B-B487A2A3CF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557C00-5640-45FD-B815-C10F74A949E4}"/>
              </a:ext>
            </a:extLst>
          </p:cNvPr>
          <p:cNvSpPr>
            <a:spLocks noGrp="1"/>
          </p:cNvSpPr>
          <p:nvPr>
            <p:ph type="dt" sz="half" idx="10"/>
          </p:nvPr>
        </p:nvSpPr>
        <p:spPr/>
        <p:txBody>
          <a:bodyPr/>
          <a:lstStyle/>
          <a:p>
            <a:fld id="{B5BA526F-4E3B-4DB8-A617-602E38F14053}" type="datetimeFigureOut">
              <a:rPr lang="en-GB" smtClean="0"/>
              <a:t>16/12/2021</a:t>
            </a:fld>
            <a:endParaRPr lang="en-GB"/>
          </a:p>
        </p:txBody>
      </p:sp>
      <p:sp>
        <p:nvSpPr>
          <p:cNvPr id="6" name="Footer Placeholder 5">
            <a:extLst>
              <a:ext uri="{FF2B5EF4-FFF2-40B4-BE49-F238E27FC236}">
                <a16:creationId xmlns:a16="http://schemas.microsoft.com/office/drawing/2014/main" id="{4804EB2D-BBE0-47B6-B0DA-96C100F6710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2ADC75-50B7-4EB6-A5C1-A2C8BF1CFC0E}"/>
              </a:ext>
            </a:extLst>
          </p:cNvPr>
          <p:cNvSpPr>
            <a:spLocks noGrp="1"/>
          </p:cNvSpPr>
          <p:nvPr>
            <p:ph type="sldNum" sz="quarter" idx="12"/>
          </p:nvPr>
        </p:nvSpPr>
        <p:spPr/>
        <p:txBody>
          <a:bodyPr/>
          <a:lstStyle/>
          <a:p>
            <a:fld id="{0CC6719D-265A-4A62-8C9A-0BBF1569FEFC}" type="slidenum">
              <a:rPr lang="en-GB" smtClean="0"/>
              <a:t>‹#›</a:t>
            </a:fld>
            <a:endParaRPr lang="en-GB"/>
          </a:p>
        </p:txBody>
      </p:sp>
    </p:spTree>
    <p:extLst>
      <p:ext uri="{BB962C8B-B14F-4D97-AF65-F5344CB8AC3E}">
        <p14:creationId xmlns:p14="http://schemas.microsoft.com/office/powerpoint/2010/main" val="997558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A33680-FF5B-44E8-8309-BA705DF3C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C4E6DB6-DE73-45AC-AF0F-948253A3F0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2868D3-E21D-4C0A-8D6D-7B750BB1A9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BA526F-4E3B-4DB8-A617-602E38F14053}" type="datetimeFigureOut">
              <a:rPr lang="en-GB" smtClean="0"/>
              <a:t>16/12/2021</a:t>
            </a:fld>
            <a:endParaRPr lang="en-GB"/>
          </a:p>
        </p:txBody>
      </p:sp>
      <p:sp>
        <p:nvSpPr>
          <p:cNvPr id="5" name="Footer Placeholder 4">
            <a:extLst>
              <a:ext uri="{FF2B5EF4-FFF2-40B4-BE49-F238E27FC236}">
                <a16:creationId xmlns:a16="http://schemas.microsoft.com/office/drawing/2014/main" id="{84EAF5EE-D603-4B15-ADAC-65E206A86A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34331B0-BDCA-4FC0-A284-FFDBC51DEE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C6719D-265A-4A62-8C9A-0BBF1569FEFC}" type="slidenum">
              <a:rPr lang="en-GB" smtClean="0"/>
              <a:t>‹#›</a:t>
            </a:fld>
            <a:endParaRPr lang="en-GB"/>
          </a:p>
        </p:txBody>
      </p:sp>
    </p:spTree>
    <p:extLst>
      <p:ext uri="{BB962C8B-B14F-4D97-AF65-F5344CB8AC3E}">
        <p14:creationId xmlns:p14="http://schemas.microsoft.com/office/powerpoint/2010/main" val="4245522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dms.cern.ch/document/2669636/0.1" TargetMode="External"/><Relationship Id="rId2" Type="http://schemas.openxmlformats.org/officeDocument/2006/relationships/hyperlink" Target="https://edms.cern.ch/document/2668019/0.1" TargetMode="External"/><Relationship Id="rId1" Type="http://schemas.openxmlformats.org/officeDocument/2006/relationships/slideLayout" Target="../slideLayouts/slideLayout2.xml"/><Relationship Id="rId4" Type="http://schemas.openxmlformats.org/officeDocument/2006/relationships/hyperlink" Target="https://edms.cern.ch/document/2669943/0.1"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2667362/0.1" TargetMode="External"/><Relationship Id="rId2" Type="http://schemas.openxmlformats.org/officeDocument/2006/relationships/hyperlink" Target="https://edms.cern.ch/document/2667308/0.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05370A-0F08-4C99-9FB1-52071ED83934}"/>
              </a:ext>
            </a:extLst>
          </p:cNvPr>
          <p:cNvSpPr>
            <a:spLocks noGrp="1"/>
          </p:cNvSpPr>
          <p:nvPr>
            <p:ph type="title"/>
          </p:nvPr>
        </p:nvSpPr>
        <p:spPr>
          <a:xfrm>
            <a:off x="0" y="0"/>
            <a:ext cx="12192000" cy="681037"/>
          </a:xfrm>
          <a:solidFill>
            <a:schemeClr val="accent1"/>
          </a:solidFill>
        </p:spPr>
        <p:txBody>
          <a:bodyPr>
            <a:normAutofit fontScale="90000"/>
          </a:bodyPr>
          <a:lstStyle/>
          <a:p>
            <a:r>
              <a:rPr lang="en-GB" b="1" dirty="0">
                <a:solidFill>
                  <a:schemeClr val="bg1"/>
                </a:solidFill>
              </a:rPr>
              <a:t>SPS ECRs under approval</a:t>
            </a:r>
          </a:p>
        </p:txBody>
      </p:sp>
      <p:sp>
        <p:nvSpPr>
          <p:cNvPr id="5" name="Content Placeholder 4">
            <a:extLst>
              <a:ext uri="{FF2B5EF4-FFF2-40B4-BE49-F238E27FC236}">
                <a16:creationId xmlns:a16="http://schemas.microsoft.com/office/drawing/2014/main" id="{779EAF3D-45C9-48B7-BF55-B9531FBD7C9F}"/>
              </a:ext>
            </a:extLst>
          </p:cNvPr>
          <p:cNvSpPr>
            <a:spLocks noGrp="1"/>
          </p:cNvSpPr>
          <p:nvPr>
            <p:ph idx="1"/>
          </p:nvPr>
        </p:nvSpPr>
        <p:spPr>
          <a:xfrm>
            <a:off x="143220" y="859317"/>
            <a:ext cx="11905559" cy="5998683"/>
          </a:xfrm>
        </p:spPr>
        <p:txBody>
          <a:bodyPr>
            <a:normAutofit/>
          </a:bodyPr>
          <a:lstStyle/>
          <a:p>
            <a:r>
              <a:rPr lang="en-US" sz="2000" b="1" dirty="0"/>
              <a:t>SPS-BSTL-EC-0001 v0.1 </a:t>
            </a:r>
            <a:br>
              <a:rPr lang="en-US" sz="2000" b="1" dirty="0"/>
            </a:br>
            <a:r>
              <a:rPr lang="en-US" sz="2000" dirty="0"/>
              <a:t>“</a:t>
            </a:r>
            <a:r>
              <a:rPr lang="en-GB" sz="2000" dirty="0"/>
              <a:t>Refurbishment of the SPS TT20 spill monitor during the YETS 2021-2022”</a:t>
            </a:r>
            <a:r>
              <a:rPr lang="en-US" sz="2000" dirty="0"/>
              <a:t> </a:t>
            </a:r>
            <a:br>
              <a:rPr lang="en-US" sz="2000" dirty="0"/>
            </a:br>
            <a:r>
              <a:rPr lang="it-IT" sz="2000" i="1" dirty="0"/>
              <a:t>by Stefano MAZZONI, Stephane BURGER, Miguel MARTIN NIETO, Federico RONCAROLO</a:t>
            </a:r>
          </a:p>
          <a:p>
            <a:pPr lvl="1"/>
            <a:r>
              <a:rPr lang="en-GB" sz="1800" dirty="0"/>
              <a:t>As first stage for developing new SPS to NA spill high bandwidth diagnostics, the existing SY-BI installation BSTL.210272 will be refurbished to perform a first set of test with beam in 2022.</a:t>
            </a:r>
          </a:p>
          <a:p>
            <a:pPr lvl="1"/>
            <a:r>
              <a:rPr lang="en-US" sz="1800" dirty="0">
                <a:hlinkClick r:id="rId2"/>
              </a:rPr>
              <a:t>https://edms.cern.ch/document/2668019/0.1</a:t>
            </a:r>
            <a:endParaRPr lang="en-US" sz="2000" b="1" dirty="0"/>
          </a:p>
          <a:p>
            <a:r>
              <a:rPr lang="en-US" sz="2000" b="1" dirty="0"/>
              <a:t>SPS-Y-EC-0006 v.0.1</a:t>
            </a:r>
            <a:r>
              <a:rPr lang="en-GB" sz="2000" b="1" dirty="0"/>
              <a:t> </a:t>
            </a:r>
            <a:br>
              <a:rPr lang="en-GB" sz="2000" b="1" dirty="0"/>
            </a:br>
            <a:r>
              <a:rPr lang="en-GB" sz="2000" dirty="0"/>
              <a:t>“Relocation of the Personnel Protection System racks equipped with input/output modules from their current underground locations to surface locations in the BA buildings.” </a:t>
            </a:r>
            <a:br>
              <a:rPr lang="en-GB" sz="2000" dirty="0"/>
            </a:br>
            <a:r>
              <a:rPr lang="en-US" sz="2000" i="1" dirty="0"/>
              <a:t>by Tomasz LADZINSKI, Miriam MUNOZ, Vitor dos RIOS, Didier VAXELAIRE</a:t>
            </a:r>
          </a:p>
          <a:p>
            <a:pPr lvl="1"/>
            <a:r>
              <a:rPr lang="en-GB" sz="1800" dirty="0"/>
              <a:t>Relocation of the Personnel Protection System racks equipped with input/output modules from their current underground locations to surface locations in the BA buildings.</a:t>
            </a:r>
          </a:p>
          <a:p>
            <a:pPr lvl="1"/>
            <a:r>
              <a:rPr lang="en-GB" sz="1800" dirty="0">
                <a:hlinkClick r:id="rId3"/>
              </a:rPr>
              <a:t>https://edms.cern.ch/document/2669636/0.1</a:t>
            </a:r>
            <a:endParaRPr lang="en-GB" sz="1800" dirty="0"/>
          </a:p>
          <a:p>
            <a:r>
              <a:rPr lang="en-US" sz="2000" b="1" dirty="0"/>
              <a:t>SPS-CC-EC-0004 v.0.1</a:t>
            </a:r>
            <a:r>
              <a:rPr lang="en-GB" sz="2000" b="1" dirty="0"/>
              <a:t> </a:t>
            </a:r>
            <a:br>
              <a:rPr lang="en-GB" sz="2000" b="1" dirty="0"/>
            </a:br>
            <a:r>
              <a:rPr lang="en-GB" sz="2000" dirty="0"/>
              <a:t>“Replacement of the radiating cable infrastructure employed for TETRA and mobile telephony systems in SPS points 3, 4- and 6 during YETS 2021-2022.”</a:t>
            </a:r>
            <a:br>
              <a:rPr lang="en-GB" sz="2000" dirty="0"/>
            </a:br>
            <a:r>
              <a:rPr lang="en-US" sz="2000" i="1" dirty="0"/>
              <a:t>by Marc-Antoine DENIS</a:t>
            </a:r>
          </a:p>
          <a:p>
            <a:pPr lvl="1"/>
            <a:r>
              <a:rPr lang="en-GB" sz="1800" dirty="0"/>
              <a:t>Replacement of the radiating cable infrastructure employed for TETRA and mobile telephony systems in SPS points 3, 4- and 6 during YETS 2021-2022.</a:t>
            </a:r>
          </a:p>
          <a:p>
            <a:pPr lvl="1"/>
            <a:r>
              <a:rPr lang="en-GB" sz="1800" dirty="0">
                <a:hlinkClick r:id="rId4"/>
              </a:rPr>
              <a:t>https://edms.cern.ch/document/2669943/0.1</a:t>
            </a:r>
            <a:endParaRPr lang="en-GB" sz="1800" dirty="0"/>
          </a:p>
          <a:p>
            <a:pPr lvl="1"/>
            <a:endParaRPr lang="en-GB" sz="2000" dirty="0"/>
          </a:p>
          <a:p>
            <a:pPr lvl="1"/>
            <a:endParaRPr lang="en-GB" sz="1800" dirty="0"/>
          </a:p>
          <a:p>
            <a:pPr marL="0" indent="0">
              <a:buNone/>
            </a:pPr>
            <a:endParaRPr lang="en-GB" sz="2000" dirty="0"/>
          </a:p>
          <a:p>
            <a:pPr lvl="1"/>
            <a:endParaRPr lang="en-GB" sz="1800" dirty="0"/>
          </a:p>
        </p:txBody>
      </p:sp>
    </p:spTree>
    <p:extLst>
      <p:ext uri="{BB962C8B-B14F-4D97-AF65-F5344CB8AC3E}">
        <p14:creationId xmlns:p14="http://schemas.microsoft.com/office/powerpoint/2010/main" val="1531424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05370A-0F08-4C99-9FB1-52071ED83934}"/>
              </a:ext>
            </a:extLst>
          </p:cNvPr>
          <p:cNvSpPr>
            <a:spLocks noGrp="1"/>
          </p:cNvSpPr>
          <p:nvPr>
            <p:ph type="title"/>
          </p:nvPr>
        </p:nvSpPr>
        <p:spPr>
          <a:xfrm>
            <a:off x="0" y="0"/>
            <a:ext cx="12192000" cy="681037"/>
          </a:xfrm>
          <a:solidFill>
            <a:schemeClr val="accent1"/>
          </a:solidFill>
        </p:spPr>
        <p:txBody>
          <a:bodyPr>
            <a:normAutofit fontScale="90000"/>
          </a:bodyPr>
          <a:lstStyle/>
          <a:p>
            <a:r>
              <a:rPr lang="en-GB" b="1" dirty="0">
                <a:solidFill>
                  <a:schemeClr val="bg1"/>
                </a:solidFill>
              </a:rPr>
              <a:t>AWAKE ECRs under approval</a:t>
            </a:r>
          </a:p>
        </p:txBody>
      </p:sp>
      <p:sp>
        <p:nvSpPr>
          <p:cNvPr id="5" name="Content Placeholder 4">
            <a:extLst>
              <a:ext uri="{FF2B5EF4-FFF2-40B4-BE49-F238E27FC236}">
                <a16:creationId xmlns:a16="http://schemas.microsoft.com/office/drawing/2014/main" id="{779EAF3D-45C9-48B7-BF55-B9531FBD7C9F}"/>
              </a:ext>
            </a:extLst>
          </p:cNvPr>
          <p:cNvSpPr>
            <a:spLocks noGrp="1"/>
          </p:cNvSpPr>
          <p:nvPr>
            <p:ph idx="1"/>
          </p:nvPr>
        </p:nvSpPr>
        <p:spPr>
          <a:xfrm>
            <a:off x="143220" y="859317"/>
            <a:ext cx="11905559" cy="5998683"/>
          </a:xfrm>
        </p:spPr>
        <p:txBody>
          <a:bodyPr>
            <a:normAutofit/>
          </a:bodyPr>
          <a:lstStyle/>
          <a:p>
            <a:r>
              <a:rPr lang="en-US" sz="2000" b="1" dirty="0"/>
              <a:t>AWK-BPM-EC-0001 v0.1 </a:t>
            </a:r>
            <a:br>
              <a:rPr lang="en-US" sz="2000" b="1" dirty="0"/>
            </a:br>
            <a:r>
              <a:rPr lang="en-US" sz="2000" dirty="0"/>
              <a:t>“</a:t>
            </a:r>
            <a:r>
              <a:rPr lang="en-GB" sz="2000" dirty="0"/>
              <a:t>Modification of the detection system of BPM 412351 and BPM 412352 in AWAKE”</a:t>
            </a:r>
            <a:r>
              <a:rPr lang="en-US" sz="2000" dirty="0"/>
              <a:t> </a:t>
            </a:r>
            <a:br>
              <a:rPr lang="en-US" sz="2000" dirty="0"/>
            </a:br>
            <a:r>
              <a:rPr lang="en-US" sz="2000" i="1" dirty="0"/>
              <a:t>by Eugenio SENES</a:t>
            </a:r>
          </a:p>
          <a:p>
            <a:pPr lvl="1"/>
            <a:r>
              <a:rPr lang="en-GB" sz="1800" dirty="0"/>
              <a:t>The installation of the Cherenkov Diffraction (</a:t>
            </a:r>
            <a:r>
              <a:rPr lang="en-GB" sz="1800" dirty="0" err="1"/>
              <a:t>ChDR</a:t>
            </a:r>
            <a:r>
              <a:rPr lang="en-GB" sz="1800" dirty="0"/>
              <a:t>) BPM system in AWAKE requires the disconnection of BPM 412352, that will be converted into a </a:t>
            </a:r>
            <a:r>
              <a:rPr lang="en-GB" sz="1800" dirty="0" err="1"/>
              <a:t>ChDR</a:t>
            </a:r>
            <a:r>
              <a:rPr lang="en-GB" sz="1800" dirty="0"/>
              <a:t> BPM. In order to maintain the proton beam position detection, the detection system will be modified to measure the position of both the electron and proton beam using BPM 412351. This document describes the modifications that impact BPM 412351. The works on BPM 412352 are described in a separate document [EDMS 2667362].</a:t>
            </a:r>
          </a:p>
          <a:p>
            <a:pPr lvl="1"/>
            <a:r>
              <a:rPr lang="en-GB" sz="1800" dirty="0">
                <a:hlinkClick r:id="rId2"/>
              </a:rPr>
              <a:t>https://edms.cern.ch/document/2667308/0.1</a:t>
            </a:r>
            <a:endParaRPr lang="en-US" sz="2000" b="1" dirty="0"/>
          </a:p>
          <a:p>
            <a:r>
              <a:rPr lang="en-US" sz="2000" b="1" dirty="0"/>
              <a:t>AWK-BPM-EC-0002 v.0.1</a:t>
            </a:r>
            <a:r>
              <a:rPr lang="en-GB" sz="2000" b="1" dirty="0"/>
              <a:t> </a:t>
            </a:r>
            <a:br>
              <a:rPr lang="en-GB" sz="2000" b="1" dirty="0"/>
            </a:br>
            <a:r>
              <a:rPr lang="en-GB" sz="2000" dirty="0"/>
              <a:t>“Installation of the Cherenkov Diffraction BPM system in AWAKE” </a:t>
            </a:r>
            <a:br>
              <a:rPr lang="en-GB" sz="2000" dirty="0"/>
            </a:br>
            <a:r>
              <a:rPr lang="en-US" sz="2000" i="1" dirty="0"/>
              <a:t>by Eugenio SENES</a:t>
            </a:r>
          </a:p>
          <a:p>
            <a:pPr lvl="1"/>
            <a:r>
              <a:rPr lang="en-GB" sz="1800" dirty="0"/>
              <a:t>The Cherenkov Diffraction (</a:t>
            </a:r>
            <a:r>
              <a:rPr lang="en-GB" sz="1800" dirty="0" err="1"/>
              <a:t>ChDR</a:t>
            </a:r>
            <a:r>
              <a:rPr lang="en-GB" sz="1800" dirty="0"/>
              <a:t>) BPM system is composed of two BPMs placed in AWAKE between the electron line merge and the plasma cell. The first </a:t>
            </a:r>
            <a:r>
              <a:rPr lang="en-GB" sz="1800" dirty="0" err="1"/>
              <a:t>ChDR</a:t>
            </a:r>
            <a:r>
              <a:rPr lang="en-GB" sz="1800" dirty="0"/>
              <a:t> BPM will be installed ex novo in a drift, while the second is obtained by conversion of the existing proton BPM 412352. To maintain the current proton trajectory measurement, the electron BPM 412351 detection will be modified, in order to serve both as an electron -and as a proton- BPM.</a:t>
            </a:r>
            <a:br>
              <a:rPr lang="en-GB" sz="1800" dirty="0"/>
            </a:br>
            <a:r>
              <a:rPr lang="en-GB" sz="1800" dirty="0"/>
              <a:t>The works on BPM 412351 are described in EDMS 2667308.</a:t>
            </a:r>
          </a:p>
          <a:p>
            <a:pPr lvl="1"/>
            <a:r>
              <a:rPr lang="en-GB" sz="1800" dirty="0">
                <a:hlinkClick r:id="rId3"/>
              </a:rPr>
              <a:t>https://edms.cern.ch/document/2667362/0.1</a:t>
            </a:r>
            <a:endParaRPr lang="en-GB" sz="1800" dirty="0"/>
          </a:p>
          <a:p>
            <a:pPr lvl="1"/>
            <a:endParaRPr lang="en-GB" sz="1800" dirty="0"/>
          </a:p>
          <a:p>
            <a:pPr lvl="1"/>
            <a:endParaRPr lang="en-GB" sz="1800" dirty="0"/>
          </a:p>
        </p:txBody>
      </p:sp>
    </p:spTree>
    <p:extLst>
      <p:ext uri="{BB962C8B-B14F-4D97-AF65-F5344CB8AC3E}">
        <p14:creationId xmlns:p14="http://schemas.microsoft.com/office/powerpoint/2010/main" val="9273814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485</Words>
  <Application>Microsoft Office PowerPoint</Application>
  <PresentationFormat>Widescreen</PresentationFormat>
  <Paragraphs>19</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SPS ECRs under approval</vt:lpstr>
      <vt:lpstr>AWAKE ECRs under approval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SPS ECRs under approval</dc:title>
  <dc:creator>Tom Levens</dc:creator>
  <cp:lastModifiedBy>Tom Levens</cp:lastModifiedBy>
  <cp:revision>3</cp:revision>
  <dcterms:created xsi:type="dcterms:W3CDTF">2021-12-16T09:34:00Z</dcterms:created>
  <dcterms:modified xsi:type="dcterms:W3CDTF">2021-12-16T09:48:24Z</dcterms:modified>
</cp:coreProperties>
</file>