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0"/>
  </p:notesMasterIdLst>
  <p:handoutMasterIdLst>
    <p:handoutMasterId r:id="rId71"/>
  </p:handoutMasterIdLst>
  <p:sldIdLst>
    <p:sldId id="1048" r:id="rId2"/>
    <p:sldId id="1031" r:id="rId3"/>
    <p:sldId id="1025" r:id="rId4"/>
    <p:sldId id="1032" r:id="rId5"/>
    <p:sldId id="1033" r:id="rId6"/>
    <p:sldId id="1034" r:id="rId7"/>
    <p:sldId id="1042" r:id="rId8"/>
    <p:sldId id="1044" r:id="rId9"/>
    <p:sldId id="1045" r:id="rId10"/>
    <p:sldId id="1037" r:id="rId11"/>
    <p:sldId id="1049" r:id="rId12"/>
    <p:sldId id="1038" r:id="rId13"/>
    <p:sldId id="1016" r:id="rId14"/>
    <p:sldId id="1017" r:id="rId15"/>
    <p:sldId id="1050" r:id="rId16"/>
    <p:sldId id="1026" r:id="rId17"/>
    <p:sldId id="1021" r:id="rId18"/>
    <p:sldId id="1024" r:id="rId19"/>
    <p:sldId id="1040" r:id="rId20"/>
    <p:sldId id="1041" r:id="rId21"/>
    <p:sldId id="987" r:id="rId22"/>
    <p:sldId id="989" r:id="rId23"/>
    <p:sldId id="992" r:id="rId24"/>
    <p:sldId id="990" r:id="rId25"/>
    <p:sldId id="991" r:id="rId26"/>
    <p:sldId id="994" r:id="rId27"/>
    <p:sldId id="1081" r:id="rId28"/>
    <p:sldId id="998" r:id="rId29"/>
    <p:sldId id="1001" r:id="rId30"/>
    <p:sldId id="1002" r:id="rId31"/>
    <p:sldId id="1086" r:id="rId32"/>
    <p:sldId id="1003" r:id="rId33"/>
    <p:sldId id="1005" r:id="rId34"/>
    <p:sldId id="1006" r:id="rId35"/>
    <p:sldId id="1087" r:id="rId36"/>
    <p:sldId id="1013" r:id="rId37"/>
    <p:sldId id="1088" r:id="rId38"/>
    <p:sldId id="995" r:id="rId39"/>
    <p:sldId id="1028" r:id="rId40"/>
    <p:sldId id="1094" r:id="rId41"/>
    <p:sldId id="1095" r:id="rId42"/>
    <p:sldId id="1089" r:id="rId43"/>
    <p:sldId id="1008" r:id="rId44"/>
    <p:sldId id="1027" r:id="rId45"/>
    <p:sldId id="1029" r:id="rId46"/>
    <p:sldId id="1054" r:id="rId47"/>
    <p:sldId id="1091" r:id="rId48"/>
    <p:sldId id="1098" r:id="rId49"/>
    <p:sldId id="1100" r:id="rId50"/>
    <p:sldId id="1057" r:id="rId51"/>
    <p:sldId id="1097" r:id="rId52"/>
    <p:sldId id="1066" r:id="rId53"/>
    <p:sldId id="1067" r:id="rId54"/>
    <p:sldId id="1069" r:id="rId55"/>
    <p:sldId id="1070" r:id="rId56"/>
    <p:sldId id="1073" r:id="rId57"/>
    <p:sldId id="1072" r:id="rId58"/>
    <p:sldId id="1074" r:id="rId59"/>
    <p:sldId id="1071" r:id="rId60"/>
    <p:sldId id="1076" r:id="rId61"/>
    <p:sldId id="1096" r:id="rId62"/>
    <p:sldId id="1099" r:id="rId63"/>
    <p:sldId id="1077" r:id="rId64"/>
    <p:sldId id="1093" r:id="rId65"/>
    <p:sldId id="1101" r:id="rId66"/>
    <p:sldId id="1102" r:id="rId67"/>
    <p:sldId id="1103" r:id="rId68"/>
    <p:sldId id="1104" r:id="rId69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cio Fiscarelli" initials="LF" lastIdx="12" clrIdx="0">
    <p:extLst>
      <p:ext uri="{19B8F6BF-5375-455C-9EA6-DF929625EA0E}">
        <p15:presenceInfo xmlns:p15="http://schemas.microsoft.com/office/powerpoint/2012/main" userId="S::lucio.fiscarelli@cern.ch::d9183242-3e2c-42a0-a427-c8c965ee373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66FF"/>
    <a:srgbClr val="008000"/>
    <a:srgbClr val="33CC33"/>
    <a:srgbClr val="AAB4CD"/>
    <a:srgbClr val="E0E1E4"/>
    <a:srgbClr val="AF8A23"/>
    <a:srgbClr val="0099FF"/>
    <a:srgbClr val="CC0099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10" autoAdjust="0"/>
    <p:restoredTop sz="93979" autoAdjust="0"/>
  </p:normalViewPr>
  <p:slideViewPr>
    <p:cSldViewPr snapToGrid="0" snapToObjects="1">
      <p:cViewPr varScale="1">
        <p:scale>
          <a:sx n="114" d="100"/>
          <a:sy n="114" d="100"/>
        </p:scale>
        <p:origin x="193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6408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2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commentAuthors" Target="commentAuthor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DDB0F7-7A0C-4BF6-BC7B-74F43F87D612}" type="doc">
      <dgm:prSet loTypeId="urn:microsoft.com/office/officeart/2009/3/layout/Descending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D232BF8-7696-4AED-95B0-C59668036603}">
      <dgm:prSet phldrT="[Text]" custT="1"/>
      <dgm:spPr>
        <a:solidFill>
          <a:schemeClr val="bg1"/>
        </a:solidFill>
      </dgm:spPr>
      <dgm:t>
        <a:bodyPr/>
        <a:lstStyle/>
        <a:p>
          <a:r>
            <a:rPr lang="en-US" sz="1800" b="1" dirty="0">
              <a:solidFill>
                <a:srgbClr val="CC0099"/>
              </a:solidFill>
              <a:latin typeface="Calibri" panose="020F0502020204030204" pitchFamily="34" charset="0"/>
              <a:cs typeface="Calibri" panose="020F0502020204030204" pitchFamily="34" charset="0"/>
            </a:rPr>
            <a:t>Design phase </a:t>
          </a:r>
          <a:b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en-US" sz="18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rPr>
            <a:t>(selection of materials, </a:t>
          </a:r>
          <a:br>
            <a:rPr lang="en-US" sz="18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en-US" sz="18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rPr>
            <a:t>geometry, parameters)</a:t>
          </a:r>
          <a:endParaRPr lang="en-GB" sz="1800" dirty="0">
            <a:solidFill>
              <a:srgbClr val="003399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592645D-B3CA-48C0-870A-2C64BB3BB7B1}" type="parTrans" cxnId="{3361C88E-7CE5-4435-8C0C-7AF903883BCC}">
      <dgm:prSet/>
      <dgm:spPr/>
      <dgm:t>
        <a:bodyPr/>
        <a:lstStyle/>
        <a:p>
          <a:endParaRPr lang="en-GB"/>
        </a:p>
      </dgm:t>
    </dgm:pt>
    <dgm:pt modelId="{4327FCBA-83B4-42CB-AF59-D0062B958454}" type="sibTrans" cxnId="{3361C88E-7CE5-4435-8C0C-7AF903883BCC}">
      <dgm:prSet/>
      <dgm:spPr/>
      <dgm:t>
        <a:bodyPr/>
        <a:lstStyle/>
        <a:p>
          <a:endParaRPr lang="en-GB"/>
        </a:p>
      </dgm:t>
    </dgm:pt>
    <dgm:pt modelId="{9BDF3690-8BD2-424B-82B5-E61550758AE6}">
      <dgm:prSet phldrT="[Text]" custT="1"/>
      <dgm:spPr/>
      <dgm:t>
        <a:bodyPr/>
        <a:lstStyle/>
        <a:p>
          <a:r>
            <a:rPr lang="en-US" sz="1800" b="1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</a:rPr>
            <a:t>Prototyping</a:t>
          </a:r>
        </a:p>
        <a:p>
          <a:r>
            <a:rPr lang="en-US" sz="18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rPr>
            <a:t>(acceptance tests, feedback to the </a:t>
          </a:r>
          <a:br>
            <a:rPr lang="en-US" sz="18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en-US" sz="18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rPr>
            <a:t>design engineer)</a:t>
          </a:r>
        </a:p>
      </dgm:t>
    </dgm:pt>
    <dgm:pt modelId="{1819EDEA-0D8B-4966-8917-3DB603DE4BEA}" type="parTrans" cxnId="{5EC35B98-FE90-4C1B-8457-F4E58E7B910C}">
      <dgm:prSet/>
      <dgm:spPr/>
      <dgm:t>
        <a:bodyPr/>
        <a:lstStyle/>
        <a:p>
          <a:endParaRPr lang="en-GB"/>
        </a:p>
      </dgm:t>
    </dgm:pt>
    <dgm:pt modelId="{F4462851-CF9C-4DA3-A4AF-AD81C23DE292}" type="sibTrans" cxnId="{5EC35B98-FE90-4C1B-8457-F4E58E7B910C}">
      <dgm:prSet/>
      <dgm:spPr>
        <a:solidFill>
          <a:srgbClr val="0099CC"/>
        </a:solidFill>
      </dgm:spPr>
      <dgm:t>
        <a:bodyPr/>
        <a:lstStyle/>
        <a:p>
          <a:endParaRPr lang="en-GB"/>
        </a:p>
      </dgm:t>
    </dgm:pt>
    <dgm:pt modelId="{2B6BD9BD-BE31-4D30-A797-2EF607A6281E}">
      <dgm:prSet custT="1"/>
      <dgm:spPr/>
      <dgm:t>
        <a:bodyPr/>
        <a:lstStyle/>
        <a:p>
          <a:r>
            <a:rPr lang="en-US" sz="18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Interventions throughout the lifetime</a:t>
          </a:r>
        </a:p>
        <a:p>
          <a:r>
            <a:rPr lang="en-US" sz="1800" b="1" dirty="0">
              <a:solidFill>
                <a:srgbClr val="6666FF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8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rPr>
            <a:t>(repairs, using magnet differently then originally intended)</a:t>
          </a:r>
          <a:endParaRPr lang="en-GB" sz="1800" dirty="0">
            <a:solidFill>
              <a:srgbClr val="003399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F845DD8-0DA4-4200-9BF1-A937F9C838C9}" type="parTrans" cxnId="{6FADF9B8-CE71-4C01-A9F4-D42698BCE6B3}">
      <dgm:prSet/>
      <dgm:spPr/>
      <dgm:t>
        <a:bodyPr/>
        <a:lstStyle/>
        <a:p>
          <a:endParaRPr lang="en-GB"/>
        </a:p>
      </dgm:t>
    </dgm:pt>
    <dgm:pt modelId="{64EC8222-A853-46BD-A53C-4BAF6489150A}" type="sibTrans" cxnId="{6FADF9B8-CE71-4C01-A9F4-D42698BCE6B3}">
      <dgm:prSet/>
      <dgm:spPr>
        <a:solidFill>
          <a:srgbClr val="CC9900"/>
        </a:solidFill>
      </dgm:spPr>
      <dgm:t>
        <a:bodyPr/>
        <a:lstStyle/>
        <a:p>
          <a:endParaRPr lang="en-GB"/>
        </a:p>
      </dgm:t>
    </dgm:pt>
    <dgm:pt modelId="{1BEEA0C8-00B2-447F-BE35-547EC345DAC5}">
      <dgm:prSet/>
      <dgm:spPr/>
      <dgm:t>
        <a:bodyPr/>
        <a:lstStyle/>
        <a:p>
          <a:r>
            <a:rPr lang="en-US" b="1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rPr>
            <a:t>Final model for the operation</a:t>
          </a:r>
          <a:endParaRPr lang="en-GB" b="1" dirty="0">
            <a:solidFill>
              <a:srgbClr val="003399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20B0F36-DB71-482C-9990-21349BC55161}" type="parTrans" cxnId="{320C1EED-9B6F-46DA-8F29-DB9BD2799752}">
      <dgm:prSet/>
      <dgm:spPr/>
      <dgm:t>
        <a:bodyPr/>
        <a:lstStyle/>
        <a:p>
          <a:endParaRPr lang="en-GB"/>
        </a:p>
      </dgm:t>
    </dgm:pt>
    <dgm:pt modelId="{85A4EF7B-A531-4E7D-95E0-2B5014BFB8A7}" type="sibTrans" cxnId="{320C1EED-9B6F-46DA-8F29-DB9BD2799752}">
      <dgm:prSet/>
      <dgm:spPr/>
      <dgm:t>
        <a:bodyPr/>
        <a:lstStyle/>
        <a:p>
          <a:endParaRPr lang="en-GB"/>
        </a:p>
      </dgm:t>
    </dgm:pt>
    <dgm:pt modelId="{3FD74A6E-8B57-4C07-A92D-C8E9B065353C}">
      <dgm:prSet custT="1"/>
      <dgm:spPr/>
      <dgm:t>
        <a:bodyPr/>
        <a:lstStyle/>
        <a:p>
          <a:r>
            <a:rPr lang="en-US" sz="1800" b="1" dirty="0">
              <a:solidFill>
                <a:srgbClr val="0099CC"/>
              </a:solidFill>
              <a:latin typeface="Calibri" panose="020F0502020204030204" pitchFamily="34" charset="0"/>
              <a:cs typeface="Calibri" panose="020F0502020204030204" pitchFamily="34" charset="0"/>
            </a:rPr>
            <a:t>Scaled-down models </a:t>
          </a:r>
          <a:r>
            <a:rPr lang="en-US" sz="18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rPr>
            <a:t>(validation of the design choices)</a:t>
          </a:r>
          <a:endParaRPr lang="en-GB" sz="1800" dirty="0">
            <a:solidFill>
              <a:srgbClr val="003399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25EE3BF7-6214-4021-9E78-D1E20CE7F924}" type="parTrans" cxnId="{31D43DCC-E683-4C43-8DA4-C3DF61141A05}">
      <dgm:prSet/>
      <dgm:spPr/>
      <dgm:t>
        <a:bodyPr/>
        <a:lstStyle/>
        <a:p>
          <a:endParaRPr lang="en-GB"/>
        </a:p>
      </dgm:t>
    </dgm:pt>
    <dgm:pt modelId="{3A0AF253-1426-4A0C-88A4-FDBC676A3D6E}" type="sibTrans" cxnId="{31D43DCC-E683-4C43-8DA4-C3DF61141A05}">
      <dgm:prSet/>
      <dgm:spPr>
        <a:solidFill>
          <a:srgbClr val="CC0099"/>
        </a:solidFill>
      </dgm:spPr>
      <dgm:t>
        <a:bodyPr/>
        <a:lstStyle/>
        <a:p>
          <a:endParaRPr lang="en-GB"/>
        </a:p>
      </dgm:t>
    </dgm:pt>
    <dgm:pt modelId="{9317E53F-518B-45E7-800E-F6EB046B94AE}">
      <dgm:prSet custT="1"/>
      <dgm:spPr/>
      <dgm:t>
        <a:bodyPr/>
        <a:lstStyle/>
        <a:p>
          <a:r>
            <a:rPr lang="en-US" sz="1800" b="1" dirty="0">
              <a:solidFill>
                <a:srgbClr val="CC9900"/>
              </a:solidFill>
              <a:latin typeface="Calibri" panose="020F0502020204030204" pitchFamily="34" charset="0"/>
              <a:cs typeface="Calibri" panose="020F0502020204030204" pitchFamily="34" charset="0"/>
            </a:rPr>
            <a:t>Series production </a:t>
          </a:r>
          <a:br>
            <a:rPr lang="en-US" sz="1800" b="1" dirty="0">
              <a:solidFill>
                <a:srgbClr val="CC9900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en-US" sz="18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rPr>
            <a:t>(detailed magnetic</a:t>
          </a:r>
          <a:br>
            <a:rPr lang="en-US" sz="18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en-US" sz="18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rPr>
            <a:t>  characterization)</a:t>
          </a:r>
          <a:endParaRPr lang="en-GB" dirty="0">
            <a:solidFill>
              <a:srgbClr val="003399"/>
            </a:solidFill>
          </a:endParaRPr>
        </a:p>
      </dgm:t>
    </dgm:pt>
    <dgm:pt modelId="{72101BC0-D5A6-4BC7-96FE-DE2720274BAD}" type="parTrans" cxnId="{1062A4BA-A581-4AA0-AE35-E06A79B13075}">
      <dgm:prSet/>
      <dgm:spPr/>
      <dgm:t>
        <a:bodyPr/>
        <a:lstStyle/>
        <a:p>
          <a:endParaRPr lang="en-GB"/>
        </a:p>
      </dgm:t>
    </dgm:pt>
    <dgm:pt modelId="{A68CE98E-EBDC-4540-9B2A-DDB22AF53B54}" type="sibTrans" cxnId="{1062A4BA-A581-4AA0-AE35-E06A79B13075}">
      <dgm:prSet/>
      <dgm:spPr>
        <a:solidFill>
          <a:srgbClr val="008000"/>
        </a:solidFill>
      </dgm:spPr>
      <dgm:t>
        <a:bodyPr/>
        <a:lstStyle/>
        <a:p>
          <a:endParaRPr lang="en-GB"/>
        </a:p>
      </dgm:t>
    </dgm:pt>
    <dgm:pt modelId="{AB8C366A-51E5-4297-BA3D-5DD03B422040}">
      <dgm:prSet/>
      <dgm:spPr/>
      <dgm:t>
        <a:bodyPr/>
        <a:lstStyle/>
        <a:p>
          <a:endParaRPr lang="en-GB"/>
        </a:p>
      </dgm:t>
    </dgm:pt>
    <dgm:pt modelId="{76782F4B-CA2A-435A-8D50-8EAB1465D470}" type="parTrans" cxnId="{6D4058A5-7F1A-479A-8EEB-36CAE3FEA1A8}">
      <dgm:prSet/>
      <dgm:spPr/>
      <dgm:t>
        <a:bodyPr/>
        <a:lstStyle/>
        <a:p>
          <a:endParaRPr lang="en-GB"/>
        </a:p>
      </dgm:t>
    </dgm:pt>
    <dgm:pt modelId="{573EFC69-4C5D-49DC-A62B-25CDEC632303}" type="sibTrans" cxnId="{6D4058A5-7F1A-479A-8EEB-36CAE3FEA1A8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endParaRPr lang="en-GB">
            <a:solidFill>
              <a:srgbClr val="C00000"/>
            </a:solidFill>
          </a:endParaRPr>
        </a:p>
      </dgm:t>
    </dgm:pt>
    <dgm:pt modelId="{C7492E6A-6265-4F2F-B872-63BAEB9FAC4E}" type="pres">
      <dgm:prSet presAssocID="{30DDB0F7-7A0C-4BF6-BC7B-74F43F87D612}" presName="Name0" presStyleCnt="0">
        <dgm:presLayoutVars>
          <dgm:chMax val="7"/>
          <dgm:chPref val="5"/>
        </dgm:presLayoutVars>
      </dgm:prSet>
      <dgm:spPr/>
    </dgm:pt>
    <dgm:pt modelId="{1682D670-FA6A-41DA-9C3F-B489E903DF66}" type="pres">
      <dgm:prSet presAssocID="{30DDB0F7-7A0C-4BF6-BC7B-74F43F87D612}" presName="arrowNode" presStyleLbl="node1" presStyleIdx="0" presStyleCnt="1" custAng="21202246"/>
      <dgm:spPr>
        <a:solidFill>
          <a:srgbClr val="003399"/>
        </a:solidFill>
      </dgm:spPr>
    </dgm:pt>
    <dgm:pt modelId="{C86C7380-31DD-4E3F-AF0E-1794C211E814}" type="pres">
      <dgm:prSet presAssocID="{8D232BF8-7696-4AED-95B0-C59668036603}" presName="txNode1" presStyleLbl="revTx" presStyleIdx="0" presStyleCnt="7" custScaleX="222233" custLinFactNeighborX="-17067" custLinFactNeighborY="20413">
        <dgm:presLayoutVars>
          <dgm:bulletEnabled val="1"/>
        </dgm:presLayoutVars>
      </dgm:prSet>
      <dgm:spPr/>
    </dgm:pt>
    <dgm:pt modelId="{A49FA8A1-12C1-4465-B01E-33B9BE758CAD}" type="pres">
      <dgm:prSet presAssocID="{3FD74A6E-8B57-4C07-A92D-C8E9B065353C}" presName="txNode2" presStyleLbl="revTx" presStyleIdx="1" presStyleCnt="7" custScaleX="93824" custLinFactNeighborX="-913" custLinFactNeighborY="-40704">
        <dgm:presLayoutVars>
          <dgm:bulletEnabled val="1"/>
        </dgm:presLayoutVars>
      </dgm:prSet>
      <dgm:spPr/>
    </dgm:pt>
    <dgm:pt modelId="{F230347B-9F07-4D2A-93F9-080AEEF3F49B}" type="pres">
      <dgm:prSet presAssocID="{3A0AF253-1426-4A0C-88A4-FDBC676A3D6E}" presName="dotNode2" presStyleCnt="0"/>
      <dgm:spPr/>
    </dgm:pt>
    <dgm:pt modelId="{B82325ED-555C-4675-8BDD-C3BD5D9382D4}" type="pres">
      <dgm:prSet presAssocID="{3A0AF253-1426-4A0C-88A4-FDBC676A3D6E}" presName="dotRepeatNode" presStyleLbl="fgShp" presStyleIdx="0" presStyleCnt="5" custLinFactY="20868" custLinFactNeighborX="-18595" custLinFactNeighborY="100000"/>
      <dgm:spPr/>
    </dgm:pt>
    <dgm:pt modelId="{EDCF457B-B147-4226-84A4-61641E36FC63}" type="pres">
      <dgm:prSet presAssocID="{9BDF3690-8BD2-424B-82B5-E61550758AE6}" presName="txNode3" presStyleLbl="revTx" presStyleIdx="2" presStyleCnt="7" custScaleX="283335" custLinFactY="5584" custLinFactNeighborX="-50843" custLinFactNeighborY="100000">
        <dgm:presLayoutVars>
          <dgm:bulletEnabled val="1"/>
        </dgm:presLayoutVars>
      </dgm:prSet>
      <dgm:spPr/>
    </dgm:pt>
    <dgm:pt modelId="{0CD85C12-6C00-4F34-932C-C2B904D8DA02}" type="pres">
      <dgm:prSet presAssocID="{F4462851-CF9C-4DA3-A4AF-AD81C23DE292}" presName="dotNode3" presStyleCnt="0"/>
      <dgm:spPr/>
    </dgm:pt>
    <dgm:pt modelId="{CA07BBA5-957E-454B-9E31-723F3FD378FF}" type="pres">
      <dgm:prSet presAssocID="{F4462851-CF9C-4DA3-A4AF-AD81C23DE292}" presName="dotRepeatNode" presStyleLbl="fgShp" presStyleIdx="1" presStyleCnt="5" custLinFactNeighborX="-54561" custLinFactNeighborY="45466"/>
      <dgm:spPr/>
    </dgm:pt>
    <dgm:pt modelId="{E14FE98F-C22B-4E92-AE73-7DC271A5D73E}" type="pres">
      <dgm:prSet presAssocID="{9317E53F-518B-45E7-800E-F6EB046B94AE}" presName="txNode4" presStyleLbl="revTx" presStyleIdx="3" presStyleCnt="7" custScaleX="111265" custLinFactNeighborX="14326" custLinFactNeighborY="864">
        <dgm:presLayoutVars>
          <dgm:bulletEnabled val="1"/>
        </dgm:presLayoutVars>
      </dgm:prSet>
      <dgm:spPr/>
    </dgm:pt>
    <dgm:pt modelId="{BF1DEDF2-A7C2-4EE8-A51F-39A83239F83A}" type="pres">
      <dgm:prSet presAssocID="{A68CE98E-EBDC-4540-9B2A-DDB22AF53B54}" presName="dotNode4" presStyleCnt="0"/>
      <dgm:spPr/>
    </dgm:pt>
    <dgm:pt modelId="{86F94260-62C7-4D5B-B9DB-FF02B1F0F671}" type="pres">
      <dgm:prSet presAssocID="{A68CE98E-EBDC-4540-9B2A-DDB22AF53B54}" presName="dotRepeatNode" presStyleLbl="fgShp" presStyleIdx="2" presStyleCnt="5" custLinFactX="-27" custLinFactNeighborX="-100000" custLinFactNeighborY="-76202"/>
      <dgm:spPr/>
    </dgm:pt>
    <dgm:pt modelId="{3E078FC5-12F8-45B5-8B20-B5ADC6F3E629}" type="pres">
      <dgm:prSet presAssocID="{2B6BD9BD-BE31-4D30-A797-2EF607A6281E}" presName="txNode5" presStyleLbl="revTx" presStyleIdx="4" presStyleCnt="7" custScaleX="195497" custLinFactY="90805" custLinFactNeighborX="-36404" custLinFactNeighborY="100000">
        <dgm:presLayoutVars>
          <dgm:bulletEnabled val="1"/>
        </dgm:presLayoutVars>
      </dgm:prSet>
      <dgm:spPr/>
    </dgm:pt>
    <dgm:pt modelId="{68377DEF-24B5-40D7-8E5B-6CEC37845A99}" type="pres">
      <dgm:prSet presAssocID="{64EC8222-A853-46BD-A53C-4BAF6489150A}" presName="dotNode5" presStyleCnt="0"/>
      <dgm:spPr/>
    </dgm:pt>
    <dgm:pt modelId="{1394944C-027C-48A4-BB02-73628DB5AAE0}" type="pres">
      <dgm:prSet presAssocID="{64EC8222-A853-46BD-A53C-4BAF6489150A}" presName="dotRepeatNode" presStyleLbl="fgShp" presStyleIdx="3" presStyleCnt="5" custLinFactY="-36402" custLinFactNeighborX="-54560" custLinFactNeighborY="-100000"/>
      <dgm:spPr/>
    </dgm:pt>
    <dgm:pt modelId="{BB648721-CA12-451A-BCDE-26549ABE2E2E}" type="pres">
      <dgm:prSet presAssocID="{AB8C366A-51E5-4297-BA3D-5DD03B422040}" presName="txNode6" presStyleLbl="revTx" presStyleIdx="5" presStyleCnt="7">
        <dgm:presLayoutVars>
          <dgm:bulletEnabled val="1"/>
        </dgm:presLayoutVars>
      </dgm:prSet>
      <dgm:spPr/>
    </dgm:pt>
    <dgm:pt modelId="{79567984-4B22-449F-85DE-BFD0725E5626}" type="pres">
      <dgm:prSet presAssocID="{573EFC69-4C5D-49DC-A62B-25CDEC632303}" presName="dotNode6" presStyleCnt="0"/>
      <dgm:spPr/>
    </dgm:pt>
    <dgm:pt modelId="{F2DEA8AB-8D38-41C3-8ADD-58D488F349B1}" type="pres">
      <dgm:prSet presAssocID="{573EFC69-4C5D-49DC-A62B-25CDEC632303}" presName="dotRepeatNode" presStyleLbl="fgShp" presStyleIdx="4" presStyleCnt="5" custLinFactNeighborX="72746" custLinFactNeighborY="-90935"/>
      <dgm:spPr/>
    </dgm:pt>
    <dgm:pt modelId="{C47FE92E-DF90-4958-A7E4-0BA444AF6283}" type="pres">
      <dgm:prSet presAssocID="{1BEEA0C8-00B2-447F-BE35-547EC345DAC5}" presName="txNode7" presStyleLbl="revTx" presStyleIdx="6" presStyleCnt="7" custScaleX="123525" custLinFactNeighborX="39285" custLinFactNeighborY="6553">
        <dgm:presLayoutVars>
          <dgm:bulletEnabled val="1"/>
        </dgm:presLayoutVars>
      </dgm:prSet>
      <dgm:spPr/>
    </dgm:pt>
  </dgm:ptLst>
  <dgm:cxnLst>
    <dgm:cxn modelId="{A0A59E0D-FE6A-4AEB-B842-834E2E590EA8}" type="presOf" srcId="{64EC8222-A853-46BD-A53C-4BAF6489150A}" destId="{1394944C-027C-48A4-BB02-73628DB5AAE0}" srcOrd="0" destOrd="0" presId="urn:microsoft.com/office/officeart/2009/3/layout/DescendingProcess"/>
    <dgm:cxn modelId="{3A22D61C-FE38-4BB1-A85A-53420FC5D92F}" type="presOf" srcId="{3A0AF253-1426-4A0C-88A4-FDBC676A3D6E}" destId="{B82325ED-555C-4675-8BDD-C3BD5D9382D4}" srcOrd="0" destOrd="0" presId="urn:microsoft.com/office/officeart/2009/3/layout/DescendingProcess"/>
    <dgm:cxn modelId="{84059D21-31D0-4E00-B419-FD2F69187F2B}" type="presOf" srcId="{2B6BD9BD-BE31-4D30-A797-2EF607A6281E}" destId="{3E078FC5-12F8-45B5-8B20-B5ADC6F3E629}" srcOrd="0" destOrd="0" presId="urn:microsoft.com/office/officeart/2009/3/layout/DescendingProcess"/>
    <dgm:cxn modelId="{C1301E5D-D5BB-4E73-9D98-3989C133D03D}" type="presOf" srcId="{3FD74A6E-8B57-4C07-A92D-C8E9B065353C}" destId="{A49FA8A1-12C1-4465-B01E-33B9BE758CAD}" srcOrd="0" destOrd="0" presId="urn:microsoft.com/office/officeart/2009/3/layout/DescendingProcess"/>
    <dgm:cxn modelId="{D537A965-F6EC-4F8E-A195-599F85E68D21}" type="presOf" srcId="{30DDB0F7-7A0C-4BF6-BC7B-74F43F87D612}" destId="{C7492E6A-6265-4F2F-B872-63BAEB9FAC4E}" srcOrd="0" destOrd="0" presId="urn:microsoft.com/office/officeart/2009/3/layout/DescendingProcess"/>
    <dgm:cxn modelId="{CBC21E46-B20A-4584-ACBE-B604AE058F08}" type="presOf" srcId="{F4462851-CF9C-4DA3-A4AF-AD81C23DE292}" destId="{CA07BBA5-957E-454B-9E31-723F3FD378FF}" srcOrd="0" destOrd="0" presId="urn:microsoft.com/office/officeart/2009/3/layout/DescendingProcess"/>
    <dgm:cxn modelId="{9C336885-2E53-47E8-8D9F-96FE6C42956F}" type="presOf" srcId="{A68CE98E-EBDC-4540-9B2A-DDB22AF53B54}" destId="{86F94260-62C7-4D5B-B9DB-FF02B1F0F671}" srcOrd="0" destOrd="0" presId="urn:microsoft.com/office/officeart/2009/3/layout/DescendingProcess"/>
    <dgm:cxn modelId="{92C44288-BE36-4B78-9225-06064B3BB21F}" type="presOf" srcId="{AB8C366A-51E5-4297-BA3D-5DD03B422040}" destId="{BB648721-CA12-451A-BCDE-26549ABE2E2E}" srcOrd="0" destOrd="0" presId="urn:microsoft.com/office/officeart/2009/3/layout/DescendingProcess"/>
    <dgm:cxn modelId="{4D376F88-49B2-40DA-B9DD-03BE47ED9386}" type="presOf" srcId="{573EFC69-4C5D-49DC-A62B-25CDEC632303}" destId="{F2DEA8AB-8D38-41C3-8ADD-58D488F349B1}" srcOrd="0" destOrd="0" presId="urn:microsoft.com/office/officeart/2009/3/layout/DescendingProcess"/>
    <dgm:cxn modelId="{3361C88E-7CE5-4435-8C0C-7AF903883BCC}" srcId="{30DDB0F7-7A0C-4BF6-BC7B-74F43F87D612}" destId="{8D232BF8-7696-4AED-95B0-C59668036603}" srcOrd="0" destOrd="0" parTransId="{F592645D-B3CA-48C0-870A-2C64BB3BB7B1}" sibTransId="{4327FCBA-83B4-42CB-AF59-D0062B958454}"/>
    <dgm:cxn modelId="{5EC35B98-FE90-4C1B-8457-F4E58E7B910C}" srcId="{30DDB0F7-7A0C-4BF6-BC7B-74F43F87D612}" destId="{9BDF3690-8BD2-424B-82B5-E61550758AE6}" srcOrd="2" destOrd="0" parTransId="{1819EDEA-0D8B-4966-8917-3DB603DE4BEA}" sibTransId="{F4462851-CF9C-4DA3-A4AF-AD81C23DE292}"/>
    <dgm:cxn modelId="{6D4058A5-7F1A-479A-8EEB-36CAE3FEA1A8}" srcId="{30DDB0F7-7A0C-4BF6-BC7B-74F43F87D612}" destId="{AB8C366A-51E5-4297-BA3D-5DD03B422040}" srcOrd="5" destOrd="0" parTransId="{76782F4B-CA2A-435A-8D50-8EAB1465D470}" sibTransId="{573EFC69-4C5D-49DC-A62B-25CDEC632303}"/>
    <dgm:cxn modelId="{6FADF9B8-CE71-4C01-A9F4-D42698BCE6B3}" srcId="{30DDB0F7-7A0C-4BF6-BC7B-74F43F87D612}" destId="{2B6BD9BD-BE31-4D30-A797-2EF607A6281E}" srcOrd="4" destOrd="0" parTransId="{EF845DD8-0DA4-4200-9BF1-A937F9C838C9}" sibTransId="{64EC8222-A853-46BD-A53C-4BAF6489150A}"/>
    <dgm:cxn modelId="{1062A4BA-A581-4AA0-AE35-E06A79B13075}" srcId="{30DDB0F7-7A0C-4BF6-BC7B-74F43F87D612}" destId="{9317E53F-518B-45E7-800E-F6EB046B94AE}" srcOrd="3" destOrd="0" parTransId="{72101BC0-D5A6-4BC7-96FE-DE2720274BAD}" sibTransId="{A68CE98E-EBDC-4540-9B2A-DDB22AF53B54}"/>
    <dgm:cxn modelId="{31D43DCC-E683-4C43-8DA4-C3DF61141A05}" srcId="{30DDB0F7-7A0C-4BF6-BC7B-74F43F87D612}" destId="{3FD74A6E-8B57-4C07-A92D-C8E9B065353C}" srcOrd="1" destOrd="0" parTransId="{25EE3BF7-6214-4021-9E78-D1E20CE7F924}" sibTransId="{3A0AF253-1426-4A0C-88A4-FDBC676A3D6E}"/>
    <dgm:cxn modelId="{0078A5E0-80EF-421C-8E8D-9D849CAA4687}" type="presOf" srcId="{9317E53F-518B-45E7-800E-F6EB046B94AE}" destId="{E14FE98F-C22B-4E92-AE73-7DC271A5D73E}" srcOrd="0" destOrd="0" presId="urn:microsoft.com/office/officeart/2009/3/layout/DescendingProcess"/>
    <dgm:cxn modelId="{320C1EED-9B6F-46DA-8F29-DB9BD2799752}" srcId="{30DDB0F7-7A0C-4BF6-BC7B-74F43F87D612}" destId="{1BEEA0C8-00B2-447F-BE35-547EC345DAC5}" srcOrd="6" destOrd="0" parTransId="{420B0F36-DB71-482C-9990-21349BC55161}" sibTransId="{85A4EF7B-A531-4E7D-95E0-2B5014BFB8A7}"/>
    <dgm:cxn modelId="{9C82A8FA-5080-4C12-ADB3-464D3BE568A9}" type="presOf" srcId="{9BDF3690-8BD2-424B-82B5-E61550758AE6}" destId="{EDCF457B-B147-4226-84A4-61641E36FC63}" srcOrd="0" destOrd="0" presId="urn:microsoft.com/office/officeart/2009/3/layout/DescendingProcess"/>
    <dgm:cxn modelId="{6E066DFC-C727-4E85-8DE9-4F6E92EA0CCE}" type="presOf" srcId="{8D232BF8-7696-4AED-95B0-C59668036603}" destId="{C86C7380-31DD-4E3F-AF0E-1794C211E814}" srcOrd="0" destOrd="0" presId="urn:microsoft.com/office/officeart/2009/3/layout/DescendingProcess"/>
    <dgm:cxn modelId="{E3D4B3FC-1A4A-41B2-A385-88659067063E}" type="presOf" srcId="{1BEEA0C8-00B2-447F-BE35-547EC345DAC5}" destId="{C47FE92E-DF90-4958-A7E4-0BA444AF6283}" srcOrd="0" destOrd="0" presId="urn:microsoft.com/office/officeart/2009/3/layout/DescendingProcess"/>
    <dgm:cxn modelId="{6CFC5786-55D7-4BBC-A129-F9E30AE62FB7}" type="presParOf" srcId="{C7492E6A-6265-4F2F-B872-63BAEB9FAC4E}" destId="{1682D670-FA6A-41DA-9C3F-B489E903DF66}" srcOrd="0" destOrd="0" presId="urn:microsoft.com/office/officeart/2009/3/layout/DescendingProcess"/>
    <dgm:cxn modelId="{DB24E2DA-D477-49DA-BA8E-D0647C5BE2DE}" type="presParOf" srcId="{C7492E6A-6265-4F2F-B872-63BAEB9FAC4E}" destId="{C86C7380-31DD-4E3F-AF0E-1794C211E814}" srcOrd="1" destOrd="0" presId="urn:microsoft.com/office/officeart/2009/3/layout/DescendingProcess"/>
    <dgm:cxn modelId="{9D25CE10-3AB6-4909-9C49-8DE8D4C4B986}" type="presParOf" srcId="{C7492E6A-6265-4F2F-B872-63BAEB9FAC4E}" destId="{A49FA8A1-12C1-4465-B01E-33B9BE758CAD}" srcOrd="2" destOrd="0" presId="urn:microsoft.com/office/officeart/2009/3/layout/DescendingProcess"/>
    <dgm:cxn modelId="{5AEB40A1-A175-4295-80BA-438552ADEF1D}" type="presParOf" srcId="{C7492E6A-6265-4F2F-B872-63BAEB9FAC4E}" destId="{F230347B-9F07-4D2A-93F9-080AEEF3F49B}" srcOrd="3" destOrd="0" presId="urn:microsoft.com/office/officeart/2009/3/layout/DescendingProcess"/>
    <dgm:cxn modelId="{920978A8-4112-4C09-83AB-6BE5C0979A0C}" type="presParOf" srcId="{F230347B-9F07-4D2A-93F9-080AEEF3F49B}" destId="{B82325ED-555C-4675-8BDD-C3BD5D9382D4}" srcOrd="0" destOrd="0" presId="urn:microsoft.com/office/officeart/2009/3/layout/DescendingProcess"/>
    <dgm:cxn modelId="{72160DCC-37DE-42FE-974E-A08CEC4DE1D3}" type="presParOf" srcId="{C7492E6A-6265-4F2F-B872-63BAEB9FAC4E}" destId="{EDCF457B-B147-4226-84A4-61641E36FC63}" srcOrd="4" destOrd="0" presId="urn:microsoft.com/office/officeart/2009/3/layout/DescendingProcess"/>
    <dgm:cxn modelId="{FA56754D-71A3-42FE-B230-2D7BF038766C}" type="presParOf" srcId="{C7492E6A-6265-4F2F-B872-63BAEB9FAC4E}" destId="{0CD85C12-6C00-4F34-932C-C2B904D8DA02}" srcOrd="5" destOrd="0" presId="urn:microsoft.com/office/officeart/2009/3/layout/DescendingProcess"/>
    <dgm:cxn modelId="{05171D8F-D18A-46F2-A2D5-0FD516DACB21}" type="presParOf" srcId="{0CD85C12-6C00-4F34-932C-C2B904D8DA02}" destId="{CA07BBA5-957E-454B-9E31-723F3FD378FF}" srcOrd="0" destOrd="0" presId="urn:microsoft.com/office/officeart/2009/3/layout/DescendingProcess"/>
    <dgm:cxn modelId="{42D9C12A-FD57-4152-BFE0-5BF2012F6937}" type="presParOf" srcId="{C7492E6A-6265-4F2F-B872-63BAEB9FAC4E}" destId="{E14FE98F-C22B-4E92-AE73-7DC271A5D73E}" srcOrd="6" destOrd="0" presId="urn:microsoft.com/office/officeart/2009/3/layout/DescendingProcess"/>
    <dgm:cxn modelId="{734D2855-1408-4503-8B6F-CDCEBF574D1B}" type="presParOf" srcId="{C7492E6A-6265-4F2F-B872-63BAEB9FAC4E}" destId="{BF1DEDF2-A7C2-4EE8-A51F-39A83239F83A}" srcOrd="7" destOrd="0" presId="urn:microsoft.com/office/officeart/2009/3/layout/DescendingProcess"/>
    <dgm:cxn modelId="{97176B17-6519-4FF6-99B4-418E232B0E36}" type="presParOf" srcId="{BF1DEDF2-A7C2-4EE8-A51F-39A83239F83A}" destId="{86F94260-62C7-4D5B-B9DB-FF02B1F0F671}" srcOrd="0" destOrd="0" presId="urn:microsoft.com/office/officeart/2009/3/layout/DescendingProcess"/>
    <dgm:cxn modelId="{A9DE78A0-30BA-44BD-BCD9-AA1F52DA6FC7}" type="presParOf" srcId="{C7492E6A-6265-4F2F-B872-63BAEB9FAC4E}" destId="{3E078FC5-12F8-45B5-8B20-B5ADC6F3E629}" srcOrd="8" destOrd="0" presId="urn:microsoft.com/office/officeart/2009/3/layout/DescendingProcess"/>
    <dgm:cxn modelId="{53155093-42F1-45A8-BB84-05308C9149D9}" type="presParOf" srcId="{C7492E6A-6265-4F2F-B872-63BAEB9FAC4E}" destId="{68377DEF-24B5-40D7-8E5B-6CEC37845A99}" srcOrd="9" destOrd="0" presId="urn:microsoft.com/office/officeart/2009/3/layout/DescendingProcess"/>
    <dgm:cxn modelId="{0F98A75F-03EA-4EB6-ABD2-96B239F0D267}" type="presParOf" srcId="{68377DEF-24B5-40D7-8E5B-6CEC37845A99}" destId="{1394944C-027C-48A4-BB02-73628DB5AAE0}" srcOrd="0" destOrd="0" presId="urn:microsoft.com/office/officeart/2009/3/layout/DescendingProcess"/>
    <dgm:cxn modelId="{1FB45C98-4185-4C12-9252-59371737D3B3}" type="presParOf" srcId="{C7492E6A-6265-4F2F-B872-63BAEB9FAC4E}" destId="{BB648721-CA12-451A-BCDE-26549ABE2E2E}" srcOrd="10" destOrd="0" presId="urn:microsoft.com/office/officeart/2009/3/layout/DescendingProcess"/>
    <dgm:cxn modelId="{A1D892F6-F3C9-474D-A5F6-F516EC0B2C52}" type="presParOf" srcId="{C7492E6A-6265-4F2F-B872-63BAEB9FAC4E}" destId="{79567984-4B22-449F-85DE-BFD0725E5626}" srcOrd="11" destOrd="0" presId="urn:microsoft.com/office/officeart/2009/3/layout/DescendingProcess"/>
    <dgm:cxn modelId="{E49DB10C-ABA2-45A3-B20B-953A8AE6686C}" type="presParOf" srcId="{79567984-4B22-449F-85DE-BFD0725E5626}" destId="{F2DEA8AB-8D38-41C3-8ADD-58D488F349B1}" srcOrd="0" destOrd="0" presId="urn:microsoft.com/office/officeart/2009/3/layout/DescendingProcess"/>
    <dgm:cxn modelId="{62D20623-8229-4311-8586-C978AAECC29B}" type="presParOf" srcId="{C7492E6A-6265-4F2F-B872-63BAEB9FAC4E}" destId="{C47FE92E-DF90-4958-A7E4-0BA444AF6283}" srcOrd="12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82D670-FA6A-41DA-9C3F-B489E903DF66}">
      <dsp:nvSpPr>
        <dsp:cNvPr id="0" name=""/>
        <dsp:cNvSpPr/>
      </dsp:nvSpPr>
      <dsp:spPr>
        <a:xfrm rot="3998620">
          <a:off x="2516029" y="756460"/>
          <a:ext cx="3281644" cy="2288538"/>
        </a:xfrm>
        <a:prstGeom prst="swooshArrow">
          <a:avLst>
            <a:gd name="adj1" fmla="val 16310"/>
            <a:gd name="adj2" fmla="val 31370"/>
          </a:avLst>
        </a:prstGeom>
        <a:solidFill>
          <a:srgbClr val="003399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2325ED-555C-4675-8BDD-C3BD5D9382D4}">
      <dsp:nvSpPr>
        <dsp:cNvPr id="0" name=""/>
        <dsp:cNvSpPr/>
      </dsp:nvSpPr>
      <dsp:spPr>
        <a:xfrm>
          <a:off x="3619121" y="1082462"/>
          <a:ext cx="82871" cy="82871"/>
        </a:xfrm>
        <a:prstGeom prst="ellipse">
          <a:avLst/>
        </a:prstGeom>
        <a:solidFill>
          <a:srgbClr val="CC0099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07BBA5-957E-454B-9E31-723F3FD378FF}">
      <dsp:nvSpPr>
        <dsp:cNvPr id="0" name=""/>
        <dsp:cNvSpPr/>
      </dsp:nvSpPr>
      <dsp:spPr>
        <a:xfrm>
          <a:off x="3986568" y="1297862"/>
          <a:ext cx="82871" cy="82871"/>
        </a:xfrm>
        <a:prstGeom prst="ellipse">
          <a:avLst/>
        </a:prstGeom>
        <a:solidFill>
          <a:srgbClr val="0099CC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F94260-62C7-4D5B-B9DB-FF02B1F0F671}">
      <dsp:nvSpPr>
        <dsp:cNvPr id="0" name=""/>
        <dsp:cNvSpPr/>
      </dsp:nvSpPr>
      <dsp:spPr>
        <a:xfrm>
          <a:off x="4283418" y="1520917"/>
          <a:ext cx="82871" cy="82871"/>
        </a:xfrm>
        <a:prstGeom prst="ellipse">
          <a:avLst/>
        </a:prstGeom>
        <a:solidFill>
          <a:srgbClr val="008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6C7380-31DD-4E3F-AF0E-1794C211E814}">
      <dsp:nvSpPr>
        <dsp:cNvPr id="0" name=""/>
        <dsp:cNvSpPr/>
      </dsp:nvSpPr>
      <dsp:spPr>
        <a:xfrm>
          <a:off x="1086387" y="124158"/>
          <a:ext cx="3438375" cy="608233"/>
        </a:xfrm>
        <a:prstGeom prst="rect">
          <a:avLst/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b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rgbClr val="CC0099"/>
              </a:solidFill>
              <a:latin typeface="Calibri" panose="020F0502020204030204" pitchFamily="34" charset="0"/>
              <a:cs typeface="Calibri" panose="020F0502020204030204" pitchFamily="34" charset="0"/>
            </a:rPr>
            <a:t>Design phase </a:t>
          </a:r>
          <a:b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en-US" sz="1800" kern="12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rPr>
            <a:t>(selection of materials, </a:t>
          </a:r>
          <a:br>
            <a:rPr lang="en-US" sz="1800" kern="12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en-US" sz="1800" kern="12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rPr>
            <a:t>geometry, parameters)</a:t>
          </a:r>
          <a:endParaRPr lang="en-GB" sz="1800" kern="1200" dirty="0">
            <a:solidFill>
              <a:srgbClr val="003399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086387" y="124158"/>
        <a:ext cx="3438375" cy="608233"/>
      </dsp:txXfrm>
    </dsp:sp>
    <dsp:sp modelId="{A49FA8A1-12C1-4465-B01E-33B9BE758CAD}">
      <dsp:nvSpPr>
        <dsp:cNvPr id="0" name=""/>
        <dsp:cNvSpPr/>
      </dsp:nvSpPr>
      <dsp:spPr>
        <a:xfrm>
          <a:off x="4186875" y="472040"/>
          <a:ext cx="2197075" cy="6082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rgbClr val="0099CC"/>
              </a:solidFill>
              <a:latin typeface="Calibri" panose="020F0502020204030204" pitchFamily="34" charset="0"/>
              <a:cs typeface="Calibri" panose="020F0502020204030204" pitchFamily="34" charset="0"/>
            </a:rPr>
            <a:t>Scaled-down models </a:t>
          </a:r>
          <a:r>
            <a:rPr lang="en-US" sz="1800" kern="12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rPr>
            <a:t>(validation of the design choices)</a:t>
          </a:r>
          <a:endParaRPr lang="en-GB" sz="1800" kern="1200" dirty="0">
            <a:solidFill>
              <a:srgbClr val="003399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4186875" y="472040"/>
        <a:ext cx="2197075" cy="608233"/>
      </dsp:txXfrm>
    </dsp:sp>
    <dsp:sp modelId="{EDCF457B-B147-4226-84A4-61641E36FC63}">
      <dsp:nvSpPr>
        <dsp:cNvPr id="0" name=""/>
        <dsp:cNvSpPr/>
      </dsp:nvSpPr>
      <dsp:spPr>
        <a:xfrm>
          <a:off x="329493" y="1639700"/>
          <a:ext cx="3909823" cy="6082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</a:rPr>
            <a:t>Prototyping</a:t>
          </a:r>
        </a:p>
        <a:p>
          <a:pPr marL="0" lvl="0" indent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rPr>
            <a:t>(acceptance tests, feedback to the </a:t>
          </a:r>
          <a:br>
            <a:rPr lang="en-US" sz="1800" kern="12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en-US" sz="1800" kern="12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rPr>
            <a:t>design engineer)</a:t>
          </a:r>
        </a:p>
      </dsp:txBody>
      <dsp:txXfrm>
        <a:off x="329493" y="1639700"/>
        <a:ext cx="3909823" cy="608233"/>
      </dsp:txXfrm>
    </dsp:sp>
    <dsp:sp modelId="{1394944C-027C-48A4-BB02-73628DB5AAE0}">
      <dsp:nvSpPr>
        <dsp:cNvPr id="0" name=""/>
        <dsp:cNvSpPr/>
      </dsp:nvSpPr>
      <dsp:spPr>
        <a:xfrm>
          <a:off x="4610464" y="1829126"/>
          <a:ext cx="82871" cy="82871"/>
        </a:xfrm>
        <a:prstGeom prst="ellipse">
          <a:avLst/>
        </a:prstGeom>
        <a:solidFill>
          <a:srgbClr val="CC99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4FE98F-C22B-4E92-AE73-7DC271A5D73E}">
      <dsp:nvSpPr>
        <dsp:cNvPr id="0" name=""/>
        <dsp:cNvSpPr/>
      </dsp:nvSpPr>
      <dsp:spPr>
        <a:xfrm>
          <a:off x="4988592" y="1326642"/>
          <a:ext cx="1814538" cy="6082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rgbClr val="CC9900"/>
              </a:solidFill>
              <a:latin typeface="Calibri" panose="020F0502020204030204" pitchFamily="34" charset="0"/>
              <a:cs typeface="Calibri" panose="020F0502020204030204" pitchFamily="34" charset="0"/>
            </a:rPr>
            <a:t>Series production </a:t>
          </a:r>
          <a:br>
            <a:rPr lang="en-US" sz="1800" b="1" kern="1200" dirty="0">
              <a:solidFill>
                <a:srgbClr val="CC9900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en-US" sz="1800" kern="12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rPr>
            <a:t>(detailed magnetic</a:t>
          </a:r>
          <a:br>
            <a:rPr lang="en-US" sz="1800" kern="12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en-US" sz="1800" kern="12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rPr>
            <a:t>  characterization)</a:t>
          </a:r>
          <a:endParaRPr lang="en-GB" kern="1200" dirty="0">
            <a:solidFill>
              <a:srgbClr val="003399"/>
            </a:solidFill>
          </a:endParaRPr>
        </a:p>
      </dsp:txBody>
      <dsp:txXfrm>
        <a:off x="4988592" y="1326642"/>
        <a:ext cx="1814538" cy="608233"/>
      </dsp:txXfrm>
    </dsp:sp>
    <dsp:sp modelId="{3E078FC5-12F8-45B5-8B20-B5ADC6F3E629}">
      <dsp:nvSpPr>
        <dsp:cNvPr id="0" name=""/>
        <dsp:cNvSpPr/>
      </dsp:nvSpPr>
      <dsp:spPr>
        <a:xfrm>
          <a:off x="536575" y="2840024"/>
          <a:ext cx="4087456" cy="6082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Interventions throughout the lifetime</a:t>
          </a:r>
        </a:p>
        <a:p>
          <a:pPr marL="0" lvl="0" indent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rgbClr val="6666FF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800" kern="12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rPr>
            <a:t>(repairs, using magnet differently then originally intended)</a:t>
          </a:r>
          <a:endParaRPr lang="en-GB" sz="1800" kern="1200" dirty="0">
            <a:solidFill>
              <a:srgbClr val="003399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536575" y="2840024"/>
        <a:ext cx="4087456" cy="608233"/>
      </dsp:txXfrm>
    </dsp:sp>
    <dsp:sp modelId="{F2DEA8AB-8D38-41C3-8ADD-58D488F349B1}">
      <dsp:nvSpPr>
        <dsp:cNvPr id="0" name=""/>
        <dsp:cNvSpPr/>
      </dsp:nvSpPr>
      <dsp:spPr>
        <a:xfrm>
          <a:off x="4949298" y="2232126"/>
          <a:ext cx="82871" cy="82871"/>
        </a:xfrm>
        <a:prstGeom prst="ellipse">
          <a:avLst/>
        </a:prstGeom>
        <a:solidFill>
          <a:schemeClr val="accent1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648721-CA12-451A-BCDE-26549ABE2E2E}">
      <dsp:nvSpPr>
        <dsp:cNvPr id="0" name=""/>
        <dsp:cNvSpPr/>
      </dsp:nvSpPr>
      <dsp:spPr>
        <a:xfrm>
          <a:off x="5264977" y="2044804"/>
          <a:ext cx="1212665" cy="6082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900" kern="1200"/>
        </a:p>
      </dsp:txBody>
      <dsp:txXfrm>
        <a:off x="5264977" y="2044804"/>
        <a:ext cx="1212665" cy="608233"/>
      </dsp:txXfrm>
    </dsp:sp>
    <dsp:sp modelId="{C47FE92E-DF90-4958-A7E4-0BA444AF6283}">
      <dsp:nvSpPr>
        <dsp:cNvPr id="0" name=""/>
        <dsp:cNvSpPr/>
      </dsp:nvSpPr>
      <dsp:spPr>
        <a:xfrm>
          <a:off x="4962281" y="3193225"/>
          <a:ext cx="2582663" cy="6082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rPr>
            <a:t>Final model for the operation</a:t>
          </a:r>
          <a:endParaRPr lang="en-GB" sz="1900" b="1" kern="1200" dirty="0">
            <a:solidFill>
              <a:srgbClr val="003399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4962281" y="3193225"/>
        <a:ext cx="2582663" cy="6082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6866" y="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D7CE90-FD70-4C89-8960-C388FFD760E8}" type="datetimeFigureOut">
              <a:rPr lang="en-GB" smtClean="0"/>
              <a:t>05/12/2021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63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6866" y="942863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14E02F-59B0-4C5D-95F3-F51A123C81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00929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2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4AD3DD-33A7-4BD5-B316-230B7EB2A87E}" type="datetimeFigureOut">
              <a:rPr lang="en-US" smtClean="0"/>
              <a:t>12/5/2021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10" y="4777197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11BA81-89BE-49D7-B69C-AE0877599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582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26198" y="6608618"/>
            <a:ext cx="501424" cy="2493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Rounded Rectangle 16">
            <a:extLst>
              <a:ext uri="{FF2B5EF4-FFF2-40B4-BE49-F238E27FC236}">
                <a16:creationId xmlns:a16="http://schemas.microsoft.com/office/drawing/2014/main" id="{914D2C39-7223-43D6-9FB1-311D2D61B2E7}"/>
              </a:ext>
            </a:extLst>
          </p:cNvPr>
          <p:cNvSpPr/>
          <p:nvPr userDrawn="1"/>
        </p:nvSpPr>
        <p:spPr bwMode="auto">
          <a:xfrm>
            <a:off x="242510" y="1873398"/>
            <a:ext cx="8534400" cy="1426755"/>
          </a:xfrm>
          <a:prstGeom prst="roundRect">
            <a:avLst>
              <a:gd name="adj" fmla="val 9202"/>
            </a:avLst>
          </a:prstGeom>
          <a:solidFill>
            <a:srgbClr val="3C1CC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bg1">
                <a:lumMod val="75000"/>
                <a:alpha val="41000"/>
              </a:schemeClr>
            </a:glow>
            <a:outerShdw blurRad="127000" dist="101600" dir="2580000" algn="tl" rotWithShape="0">
              <a:schemeClr val="tx2">
                <a:lumMod val="50000"/>
                <a:alpha val="50000"/>
              </a:scheme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tangle 34">
            <a:extLst>
              <a:ext uri="{FF2B5EF4-FFF2-40B4-BE49-F238E27FC236}">
                <a16:creationId xmlns:a16="http://schemas.microsoft.com/office/drawing/2014/main" id="{3F29AF1E-28D3-437C-B03E-8EE3AECAC57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637607"/>
            <a:ext cx="457062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Agnieszka </a:t>
            </a:r>
            <a:r>
              <a:rPr lang="en-US" sz="1200" dirty="0" err="1">
                <a:solidFill>
                  <a:schemeClr val="bg1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Chmieli</a:t>
            </a:r>
            <a:r>
              <a:rPr lang="en-GB" sz="1200" b="0" i="0" kern="1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ń</a:t>
            </a:r>
            <a:r>
              <a:rPr lang="en-US" sz="1200" dirty="0" err="1">
                <a:solidFill>
                  <a:schemeClr val="bg1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ska</a:t>
            </a:r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ea typeface="Arial Unicode MS" panose="020B0604020202020204" pitchFamily="34" charset="-128"/>
              <a:cs typeface="Calibri" panose="020F0502020204030204" pitchFamily="34" charset="0"/>
            </a:endParaRPr>
          </a:p>
        </p:txBody>
      </p:sp>
      <p:sp>
        <p:nvSpPr>
          <p:cNvPr id="8" name="Rectangle 34">
            <a:extLst>
              <a:ext uri="{FF2B5EF4-FFF2-40B4-BE49-F238E27FC236}">
                <a16:creationId xmlns:a16="http://schemas.microsoft.com/office/drawing/2014/main" id="{B7E96422-A989-475B-98F4-428E4F58049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570627" y="6648106"/>
            <a:ext cx="3865461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TE - MSC Seminar, 9 December 2021</a:t>
            </a:r>
          </a:p>
        </p:txBody>
      </p:sp>
    </p:spTree>
    <p:extLst>
      <p:ext uri="{BB962C8B-B14F-4D97-AF65-F5344CB8AC3E}">
        <p14:creationId xmlns:p14="http://schemas.microsoft.com/office/powerpoint/2010/main" val="3396055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16">
            <a:extLst>
              <a:ext uri="{FF2B5EF4-FFF2-40B4-BE49-F238E27FC236}">
                <a16:creationId xmlns:a16="http://schemas.microsoft.com/office/drawing/2014/main" id="{59900275-938C-4613-8D37-351DA82B7A49}"/>
              </a:ext>
            </a:extLst>
          </p:cNvPr>
          <p:cNvSpPr/>
          <p:nvPr userDrawn="1"/>
        </p:nvSpPr>
        <p:spPr bwMode="auto">
          <a:xfrm>
            <a:off x="303427" y="1920241"/>
            <a:ext cx="8534400" cy="1645920"/>
          </a:xfrm>
          <a:prstGeom prst="roundRect">
            <a:avLst>
              <a:gd name="adj" fmla="val 9202"/>
            </a:avLst>
          </a:prstGeom>
          <a:solidFill>
            <a:srgbClr val="3C1CC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bg1">
                <a:lumMod val="75000"/>
                <a:alpha val="41000"/>
              </a:schemeClr>
            </a:glow>
            <a:outerShdw blurRad="127000" dist="101600" dir="2580000" algn="tl" rotWithShape="0">
              <a:schemeClr val="tx2">
                <a:lumMod val="50000"/>
                <a:alpha val="50000"/>
              </a:scheme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72979"/>
            <a:ext cx="8226854" cy="940443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Calibri (Headings)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368256" y="6616931"/>
            <a:ext cx="501424" cy="2410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ECB4763-C5DB-4248-A89C-596D423DA68E}"/>
              </a:ext>
            </a:extLst>
          </p:cNvPr>
          <p:cNvSpPr/>
          <p:nvPr userDrawn="1"/>
        </p:nvSpPr>
        <p:spPr bwMode="auto">
          <a:xfrm>
            <a:off x="0" y="0"/>
            <a:ext cx="4572000" cy="9906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4269B28-FFD8-4515-8FE0-EED26587B19B}"/>
              </a:ext>
            </a:extLst>
          </p:cNvPr>
          <p:cNvSpPr/>
          <p:nvPr userDrawn="1"/>
        </p:nvSpPr>
        <p:spPr bwMode="auto">
          <a:xfrm>
            <a:off x="4572000" y="0"/>
            <a:ext cx="4571999" cy="990600"/>
          </a:xfrm>
          <a:prstGeom prst="rect">
            <a:avLst/>
          </a:prstGeom>
          <a:solidFill>
            <a:srgbClr val="3C1CC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7" name="Image 16">
            <a:extLst>
              <a:ext uri="{FF2B5EF4-FFF2-40B4-BE49-F238E27FC236}">
                <a16:creationId xmlns:a16="http://schemas.microsoft.com/office/drawing/2014/main" id="{0D186C52-DB69-4129-BC27-D9D1C8BAB0A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0" y="94925"/>
            <a:ext cx="875306" cy="87530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2E24051-9C19-4AFE-85E2-672E6F580778}"/>
              </a:ext>
            </a:extLst>
          </p:cNvPr>
          <p:cNvSpPr/>
          <p:nvPr userDrawn="1"/>
        </p:nvSpPr>
        <p:spPr>
          <a:xfrm>
            <a:off x="-1372" y="3399097"/>
            <a:ext cx="9143998" cy="15542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pl-PL" sz="1800" dirty="0">
              <a:solidFill>
                <a:srgbClr val="0000CC"/>
              </a:solidFill>
              <a:latin typeface="lmsans12-regular" panose="00000500000000000000" pitchFamily="50" charset="-18"/>
              <a:cs typeface="Microsoft Tai Le" panose="020B0502040204020203" pitchFamily="34" charset="0"/>
            </a:endParaRPr>
          </a:p>
          <a:p>
            <a:pPr algn="ctr" eaLnBrk="1" hangingPunct="1"/>
            <a:endParaRPr lang="pl-PL" sz="1500" b="1" dirty="0">
              <a:solidFill>
                <a:schemeClr val="accent6"/>
              </a:solidFill>
              <a:latin typeface="lmsans9-regular" panose="00000500000000000000" pitchFamily="50" charset="-18"/>
              <a:ea typeface="Malgun Gothic" panose="020B0503020000020004" pitchFamily="34" charset="-127"/>
              <a:cs typeface="Nirmala UI" panose="020B0502040204020203" pitchFamily="34" charset="0"/>
            </a:endParaRPr>
          </a:p>
          <a:p>
            <a:pPr algn="ctr" eaLnBrk="1" hangingPunct="1"/>
            <a:endParaRPr lang="pl-PL" sz="400" b="1" dirty="0">
              <a:solidFill>
                <a:schemeClr val="accent6"/>
              </a:solidFill>
              <a:latin typeface="lmsans9-regular" panose="00000500000000000000" pitchFamily="50" charset="-18"/>
              <a:ea typeface="Malgun Gothic" panose="020B0503020000020004" pitchFamily="34" charset="-127"/>
              <a:cs typeface="Nirmala UI" panose="020B0502040204020203" pitchFamily="34" charset="0"/>
            </a:endParaRPr>
          </a:p>
          <a:p>
            <a:pPr algn="ctr" eaLnBrk="1" hangingPunct="1"/>
            <a:r>
              <a:rPr lang="en-US" sz="2200" b="1" dirty="0">
                <a:solidFill>
                  <a:srgbClr val="000000"/>
                </a:solidFill>
                <a:latin typeface="Calibri (Headings)"/>
                <a:ea typeface="Arial Unicode MS" panose="020B0604020202020204" pitchFamily="34" charset="-128"/>
                <a:cs typeface="Arial Unicode MS" panose="020B0604020202020204" pitchFamily="34" charset="-128"/>
              </a:rPr>
              <a:t>Agnieszka Chmieli</a:t>
            </a:r>
            <a:r>
              <a:rPr lang="en-GB" sz="2200" b="1" dirty="0">
                <a:solidFill>
                  <a:srgbClr val="000000"/>
                </a:solidFill>
                <a:latin typeface="Calibri (Headings)"/>
                <a:ea typeface="Arial Unicode MS" panose="020B0604020202020204" pitchFamily="34" charset="-128"/>
                <a:cs typeface="Arial Unicode MS" panose="020B0604020202020204" pitchFamily="34" charset="-128"/>
              </a:rPr>
              <a:t>ń</a:t>
            </a:r>
            <a:r>
              <a:rPr lang="en-US" sz="2200" b="1" dirty="0" err="1">
                <a:solidFill>
                  <a:srgbClr val="000000"/>
                </a:solidFill>
                <a:latin typeface="Calibri (Headings)"/>
                <a:ea typeface="Arial Unicode MS" panose="020B0604020202020204" pitchFamily="34" charset="-128"/>
                <a:cs typeface="Arial Unicode MS" panose="020B0604020202020204" pitchFamily="34" charset="-128"/>
              </a:rPr>
              <a:t>ska</a:t>
            </a:r>
            <a:endParaRPr lang="en-US" sz="2200" b="1" dirty="0">
              <a:solidFill>
                <a:srgbClr val="000000"/>
              </a:solidFill>
              <a:latin typeface="Calibri (Headings)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ctr" eaLnBrk="1" hangingPunct="1"/>
            <a:endParaRPr lang="en-US" dirty="0">
              <a:solidFill>
                <a:srgbClr val="000000"/>
              </a:solidFill>
              <a:latin typeface="Calibri (Headings)"/>
              <a:ea typeface="Malgun Gothic" panose="020B0503020000020004" pitchFamily="34" charset="-127"/>
              <a:cs typeface="Nirmala UI" panose="020B0502040204020203" pitchFamily="34" charset="0"/>
            </a:endParaRPr>
          </a:p>
          <a:p>
            <a:pPr algn="ctr"/>
            <a:r>
              <a:rPr lang="fr-FR" dirty="0">
                <a:solidFill>
                  <a:srgbClr val="000000"/>
                </a:solidFill>
                <a:latin typeface="Calibri (Headings)"/>
                <a:ea typeface="Arial Unicode MS" panose="020B0604020202020204" pitchFamily="34" charset="-128"/>
                <a:cs typeface="Arial Unicode MS" panose="020B0604020202020204" pitchFamily="34" charset="-128"/>
              </a:rPr>
              <a:t>CERN</a:t>
            </a:r>
            <a:r>
              <a:rPr lang="pl-PL" dirty="0">
                <a:solidFill>
                  <a:srgbClr val="000000"/>
                </a:solidFill>
                <a:latin typeface="Calibri (Headings)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r-FR" dirty="0">
                <a:solidFill>
                  <a:srgbClr val="000000"/>
                </a:solidFill>
                <a:latin typeface="Calibri (Headings)"/>
                <a:ea typeface="Arial Unicode MS" panose="020B0604020202020204" pitchFamily="34" charset="-128"/>
                <a:cs typeface="Arial Unicode MS" panose="020B0604020202020204" pitchFamily="34" charset="-128"/>
              </a:rPr>
              <a:t> TE – </a:t>
            </a:r>
            <a:r>
              <a:rPr lang="en-US" dirty="0">
                <a:solidFill>
                  <a:srgbClr val="000000"/>
                </a:solidFill>
                <a:latin typeface="Calibri (Headings)"/>
                <a:ea typeface="Arial Unicode MS" panose="020B0604020202020204" pitchFamily="34" charset="-128"/>
                <a:cs typeface="Arial Unicode MS" panose="020B0604020202020204" pitchFamily="34" charset="-128"/>
              </a:rPr>
              <a:t>MSC</a:t>
            </a:r>
            <a:r>
              <a:rPr lang="fr-FR" dirty="0">
                <a:solidFill>
                  <a:srgbClr val="000000"/>
                </a:solidFill>
                <a:latin typeface="Calibri (Headings)"/>
                <a:ea typeface="Arial Unicode MS" panose="020B0604020202020204" pitchFamily="34" charset="-128"/>
                <a:cs typeface="Arial Unicode MS" panose="020B0604020202020204" pitchFamily="34" charset="-128"/>
              </a:rPr>
              <a:t> – TM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6007" y="1098468"/>
            <a:ext cx="8671505" cy="4894559"/>
          </a:xfrm>
        </p:spPr>
        <p:txBody>
          <a:bodyPr/>
          <a:lstStyle>
            <a:lvl1pPr>
              <a:buClr>
                <a:srgbClr val="003399"/>
              </a:buCl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Clr>
                <a:srgbClr val="003399"/>
              </a:buCl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buClr>
                <a:srgbClr val="003399"/>
              </a:buCl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buClr>
                <a:srgbClr val="003399"/>
              </a:buCl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buClr>
                <a:srgbClr val="003399"/>
              </a:buCl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36088" y="6616931"/>
            <a:ext cx="501424" cy="2410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61020490-D5F9-4F62-8DF1-AB11BEA653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940443"/>
          </a:xfrm>
          <a:gradFill flip="none" rotWithShape="1">
            <a:gsLst>
              <a:gs pos="0">
                <a:srgbClr val="3C1CC2"/>
              </a:gs>
              <a:gs pos="21000">
                <a:srgbClr val="3C1CC2"/>
              </a:gs>
              <a:gs pos="15000">
                <a:srgbClr val="3C1CC2"/>
              </a:gs>
              <a:gs pos="100000">
                <a:schemeClr val="accent6">
                  <a:lumMod val="50000"/>
                </a:schemeClr>
              </a:gs>
            </a:gsLst>
            <a:lin ang="0" scaled="1"/>
            <a:tileRect/>
          </a:gradFill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kumimoji="0" lang="fr-CH" dirty="0"/>
              <a:t> 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12" name="Rectangle 34">
            <a:extLst>
              <a:ext uri="{FF2B5EF4-FFF2-40B4-BE49-F238E27FC236}">
                <a16:creationId xmlns:a16="http://schemas.microsoft.com/office/drawing/2014/main" id="{55604392-0204-4222-A669-6ECECFDB96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637607"/>
            <a:ext cx="457062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Agnieszka </a:t>
            </a:r>
            <a:r>
              <a:rPr lang="en-US" sz="1200" dirty="0" err="1">
                <a:solidFill>
                  <a:schemeClr val="bg1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Chmieli</a:t>
            </a:r>
            <a:r>
              <a:rPr lang="en-GB" sz="1200" b="0" i="0" kern="1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ń</a:t>
            </a:r>
            <a:r>
              <a:rPr lang="en-US" sz="1200" dirty="0" err="1">
                <a:solidFill>
                  <a:schemeClr val="bg1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ska</a:t>
            </a:r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ea typeface="Arial Unicode MS" panose="020B0604020202020204" pitchFamily="34" charset="-128"/>
              <a:cs typeface="Calibri" panose="020F0502020204030204" pitchFamily="34" charset="0"/>
            </a:endParaRPr>
          </a:p>
        </p:txBody>
      </p:sp>
      <p:sp>
        <p:nvSpPr>
          <p:cNvPr id="13" name="Rectangle 34">
            <a:extLst>
              <a:ext uri="{FF2B5EF4-FFF2-40B4-BE49-F238E27FC236}">
                <a16:creationId xmlns:a16="http://schemas.microsoft.com/office/drawing/2014/main" id="{9351B7C5-A83D-4B30-9FF9-DAB5744F40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570627" y="6648106"/>
            <a:ext cx="3865461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TE - MSC Seminar, 9 December 2021</a:t>
            </a:r>
          </a:p>
        </p:txBody>
      </p:sp>
    </p:spTree>
    <p:extLst>
      <p:ext uri="{BB962C8B-B14F-4D97-AF65-F5344CB8AC3E}">
        <p14:creationId xmlns:p14="http://schemas.microsoft.com/office/powerpoint/2010/main" val="308055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940443"/>
          </a:xfrm>
          <a:gradFill flip="none" rotWithShape="1">
            <a:gsLst>
              <a:gs pos="0">
                <a:srgbClr val="0033CC"/>
              </a:gs>
              <a:gs pos="21000">
                <a:srgbClr val="0033CC"/>
              </a:gs>
              <a:gs pos="15000">
                <a:srgbClr val="0033CC"/>
              </a:gs>
              <a:gs pos="100000">
                <a:schemeClr val="accent6">
                  <a:lumMod val="50000"/>
                </a:schemeClr>
              </a:gs>
            </a:gsLst>
            <a:lin ang="0" scaled="1"/>
            <a:tileRect/>
          </a:gradFill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kumimoji="0" lang="fr-CH" dirty="0"/>
              <a:t> 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6007" y="1098468"/>
            <a:ext cx="8671505" cy="4894559"/>
          </a:xfr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36088" y="6600305"/>
            <a:ext cx="501424" cy="2576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34D154F6-C49C-4302-BCCC-9009F791FD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35374" y="6616508"/>
            <a:ext cx="2895599" cy="2494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TE – MSC Seminar, 9 December 2021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9EAAF3B7-ECFC-484F-B52B-AE80C63E54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9189" y="6624509"/>
            <a:ext cx="2895600" cy="233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Agnieszka Chmielinska</a:t>
            </a:r>
          </a:p>
        </p:txBody>
      </p:sp>
    </p:spTree>
    <p:extLst>
      <p:ext uri="{BB962C8B-B14F-4D97-AF65-F5344CB8AC3E}">
        <p14:creationId xmlns:p14="http://schemas.microsoft.com/office/powerpoint/2010/main" val="1776624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9946" y="2367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98468"/>
            <a:ext cx="8226854" cy="4894559"/>
          </a:xfrm>
        </p:spPr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33342" y="6608618"/>
            <a:ext cx="501424" cy="2493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34">
            <a:extLst>
              <a:ext uri="{FF2B5EF4-FFF2-40B4-BE49-F238E27FC236}">
                <a16:creationId xmlns:a16="http://schemas.microsoft.com/office/drawing/2014/main" id="{BD055F8E-8DC7-43C7-9EDF-1797878467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637607"/>
            <a:ext cx="457062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Agnieszka </a:t>
            </a:r>
            <a:r>
              <a:rPr lang="en-US" sz="1200" dirty="0" err="1">
                <a:solidFill>
                  <a:schemeClr val="bg1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Chmieli</a:t>
            </a:r>
            <a:r>
              <a:rPr lang="en-GB" sz="1200" b="0" i="0" kern="1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ń</a:t>
            </a:r>
            <a:r>
              <a:rPr lang="en-US" sz="1200" dirty="0" err="1">
                <a:solidFill>
                  <a:schemeClr val="bg1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ska</a:t>
            </a:r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ea typeface="Arial Unicode MS" panose="020B0604020202020204" pitchFamily="34" charset="-128"/>
              <a:cs typeface="Calibri" panose="020F0502020204030204" pitchFamily="34" charset="0"/>
            </a:endParaRPr>
          </a:p>
        </p:txBody>
      </p:sp>
      <p:sp>
        <p:nvSpPr>
          <p:cNvPr id="8" name="Rectangle 34">
            <a:extLst>
              <a:ext uri="{FF2B5EF4-FFF2-40B4-BE49-F238E27FC236}">
                <a16:creationId xmlns:a16="http://schemas.microsoft.com/office/drawing/2014/main" id="{AFEDBF63-395C-4224-8494-B59EF9FA6C4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570627" y="6648106"/>
            <a:ext cx="3865461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TE - MSC Seminar, 9 December 2021</a:t>
            </a:r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F72AD39-A98D-43B8-9F30-09B689B17D05}"/>
              </a:ext>
            </a:extLst>
          </p:cNvPr>
          <p:cNvSpPr txBox="1"/>
          <p:nvPr userDrawn="1"/>
        </p:nvSpPr>
        <p:spPr>
          <a:xfrm>
            <a:off x="-1373" y="6608506"/>
            <a:ext cx="4572000" cy="252000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  <a:solidFill>
            <a:schemeClr val="bg1"/>
          </a:solidFill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27B348-B558-4105-AE24-46EB1D96E578}"/>
              </a:ext>
            </a:extLst>
          </p:cNvPr>
          <p:cNvSpPr txBox="1"/>
          <p:nvPr userDrawn="1"/>
        </p:nvSpPr>
        <p:spPr>
          <a:xfrm>
            <a:off x="4570627" y="6608506"/>
            <a:ext cx="4572000" cy="252000"/>
          </a:xfrm>
          <a:prstGeom prst="rect">
            <a:avLst/>
          </a:prstGeom>
          <a:solidFill>
            <a:srgbClr val="3C1CC2"/>
          </a:solidFill>
        </p:spPr>
        <p:txBody>
          <a:bodyPr wrap="square" rtlCol="0">
            <a:spAutoFit/>
          </a:bodyPr>
          <a:lstStyle/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B3DD73FB-8D8B-419B-AC82-501C89689A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36088" y="6616508"/>
            <a:ext cx="501424" cy="2334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3" r:id="rId5"/>
    <p:sldLayoutId id="2147483681" r:id="rId6"/>
    <p:sldLayoutId id="2147483684" r:id="rId7"/>
    <p:sldLayoutId id="2147483682" r:id="rId8"/>
    <p:sldLayoutId id="2147483679" r:id="rId9"/>
    <p:sldLayoutId id="2147483674" r:id="rId10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rgbClr val="003399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rgbClr val="003399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rgbClr val="003399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rgbClr val="003399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rgbClr val="003399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7" Type="http://schemas.openxmlformats.org/officeDocument/2006/relationships/image" Target="../media/image2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sv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69.png"/><Relationship Id="rId7" Type="http://schemas.openxmlformats.org/officeDocument/2006/relationships/image" Target="../media/image73.jpe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6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8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g"/><Relationship Id="rId2" Type="http://schemas.openxmlformats.org/officeDocument/2006/relationships/image" Target="../media/image82.jp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https://atlas.cern/updates/briefing/new-luminosity-measurement" TargetMode="External"/><Relationship Id="rId2" Type="http://schemas.openxmlformats.org/officeDocument/2006/relationships/hyperlink" Target="https://lhc-div-mms.web.cern.ch/tests/MAG/FiDeL/Documentation/LHC-C-ES-0012-20-00.pdf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dico.cern.ch/event/975528/contributions/4108151/attachments/2143174/3612702/20201116_LLCMWG_VdM_mag_hyst.pdf" TargetMode="Externa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76037/contributions/4110709/attachments/2148407/3621784/LLCMWG_MCBC_MCBY_cycles_v2.pdf" TargetMode="External"/><Relationship Id="rId2" Type="http://schemas.openxmlformats.org/officeDocument/2006/relationships/hyperlink" Target="https://indico.cern.ch/event/975528/contributions/4108149/attachments/2143811/3612938/20-11-16_MCBC_MCBY.pdf" TargetMode="Externa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975528/contributions/4108151/attachments/2143174/3612702/20201116_LLCMWG_VdM_mag_hyst.pdf" TargetMode="External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0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5CC389-0F77-4383-BE0C-2ECADA91F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750" y="1962150"/>
            <a:ext cx="8583930" cy="1561523"/>
          </a:xfrm>
        </p:spPr>
        <p:txBody>
          <a:bodyPr>
            <a:noAutofit/>
          </a:bodyPr>
          <a:lstStyle/>
          <a:p>
            <a:pPr algn="ctr"/>
            <a:r>
              <a:rPr lang="en-US" sz="3000" dirty="0">
                <a:latin typeface="Calibri (Headings)"/>
                <a:cs typeface="Calibri" panose="020F0502020204030204" pitchFamily="34" charset="0"/>
              </a:rPr>
              <a:t>Analysis of simulations and measurements </a:t>
            </a:r>
            <a:br>
              <a:rPr lang="en-US" sz="3000" dirty="0">
                <a:latin typeface="Calibri (Headings)"/>
                <a:cs typeface="Calibri" panose="020F0502020204030204" pitchFamily="34" charset="0"/>
              </a:rPr>
            </a:br>
            <a:r>
              <a:rPr lang="en-US" sz="3000" dirty="0">
                <a:latin typeface="Calibri (Headings)"/>
                <a:cs typeface="Calibri" panose="020F0502020204030204" pitchFamily="34" charset="0"/>
              </a:rPr>
              <a:t>to predict the magnetic field </a:t>
            </a:r>
            <a:br>
              <a:rPr lang="en-US" sz="3000" dirty="0">
                <a:latin typeface="Calibri (Headings)"/>
                <a:cs typeface="Calibri" panose="020F0502020204030204" pitchFamily="34" charset="0"/>
              </a:rPr>
            </a:br>
            <a:r>
              <a:rPr lang="en-US" sz="3000" dirty="0">
                <a:latin typeface="Calibri (Headings)"/>
                <a:cs typeface="Calibri" panose="020F0502020204030204" pitchFamily="34" charset="0"/>
              </a:rPr>
              <a:t>for the operation </a:t>
            </a:r>
            <a:r>
              <a:rPr lang="en-US" sz="3000" dirty="0">
                <a:cs typeface="Calibri" panose="020F0502020204030204" pitchFamily="34" charset="0"/>
              </a:rPr>
              <a:t>of</a:t>
            </a:r>
            <a:r>
              <a:rPr lang="en-US" sz="3000" dirty="0">
                <a:latin typeface="Calibri (Headings)"/>
                <a:cs typeface="Calibri" panose="020F0502020204030204" pitchFamily="34" charset="0"/>
              </a:rPr>
              <a:t> accelerator magnets</a:t>
            </a:r>
            <a:endParaRPr lang="en-GB" sz="3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BD909C-F4BE-4EDF-85D4-5B444F7013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332F21F-9251-4E35-ADDE-054ED1397C16}"/>
              </a:ext>
            </a:extLst>
          </p:cNvPr>
          <p:cNvSpPr txBox="1"/>
          <p:nvPr/>
        </p:nvSpPr>
        <p:spPr>
          <a:xfrm>
            <a:off x="2777704" y="5503653"/>
            <a:ext cx="3994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 – MSC Seminar,  9 December 2021</a:t>
            </a:r>
            <a:endParaRPr lang="en-GB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05399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3DB1AB-4002-4C6D-A13C-C85C9FBC03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BB76019A-544B-484A-9A04-5D4589276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40443"/>
          </a:xfrm>
        </p:spPr>
        <p:txBody>
          <a:bodyPr>
            <a:normAutofit/>
          </a:bodyPr>
          <a:lstStyle/>
          <a:p>
            <a:r>
              <a:rPr lang="en-US" dirty="0"/>
              <a:t> Magnetic measurements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DDBF67C-9D69-4614-BD7A-E078952779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853" y="1098468"/>
            <a:ext cx="8739636" cy="497516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100" dirty="0"/>
              <a:t>The validation of the superconducting magnet performance is conducted at different phases of its development→ </a:t>
            </a:r>
            <a:r>
              <a:rPr lang="en-US" sz="2100" dirty="0">
                <a:solidFill>
                  <a:srgbClr val="0099FF"/>
                </a:solidFill>
              </a:rPr>
              <a:t>wide range of available techniques.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3B229E9D-0662-4609-B390-B0B70F0A24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5773284"/>
              </p:ext>
            </p:extLst>
          </p:nvPr>
        </p:nvGraphicFramePr>
        <p:xfrm>
          <a:off x="505325" y="2077460"/>
          <a:ext cx="8070211" cy="282670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336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10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85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306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464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608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7313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0043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26722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20913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b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>
                          <a:solidFill>
                            <a:schemeClr val="bg1"/>
                          </a:solidFill>
                          <a:effectLst/>
                          <a:latin typeface="Calibri (Headings)"/>
                        </a:rPr>
                        <a:t>Volume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>
                          <a:solidFill>
                            <a:schemeClr val="bg1"/>
                          </a:solidFill>
                          <a:effectLst/>
                          <a:latin typeface="Calibri (Headings)"/>
                        </a:rPr>
                        <a:t>TF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>
                          <a:solidFill>
                            <a:schemeClr val="bg1"/>
                          </a:solidFill>
                          <a:effectLst/>
                          <a:latin typeface="Calibri (Headings)"/>
                        </a:rPr>
                        <a:t>Homogeneity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>
                          <a:solidFill>
                            <a:schemeClr val="bg1"/>
                          </a:solidFill>
                          <a:effectLst/>
                          <a:latin typeface="Calibri (Headings)"/>
                        </a:rPr>
                        <a:t>Angle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>
                          <a:solidFill>
                            <a:schemeClr val="bg1"/>
                          </a:solidFill>
                          <a:effectLst/>
                          <a:latin typeface="Calibri (Headings)"/>
                        </a:rPr>
                        <a:t>Axis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>
                          <a:solidFill>
                            <a:schemeClr val="bg1"/>
                          </a:solidFill>
                          <a:effectLst/>
                          <a:latin typeface="Calibri (Headings)"/>
                        </a:rPr>
                        <a:t>Bandwidth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>
                          <a:solidFill>
                            <a:schemeClr val="bg1"/>
                          </a:solidFill>
                          <a:effectLst/>
                          <a:latin typeface="Calibri (Headings)"/>
                        </a:rPr>
                        <a:t>Temperature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>
                          <a:solidFill>
                            <a:schemeClr val="bg1"/>
                          </a:solidFill>
                          <a:effectLst/>
                          <a:latin typeface="Calibri (Headings)"/>
                        </a:rPr>
                        <a:t>Accuracy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580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>
                          <a:solidFill>
                            <a:schemeClr val="bg1"/>
                          </a:solidFill>
                          <a:effectLst/>
                          <a:latin typeface="Calibri (Headings)"/>
                        </a:rPr>
                        <a:t>Hall probes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∼</a:t>
                      </a:r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mm</a:t>
                      </a:r>
                      <a:r>
                        <a:rPr lang="en-GB" sz="1100" u="none" strike="noStrike" baseline="30000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3</a:t>
                      </a:r>
                      <a:endParaRPr lang="en-GB" sz="1100" b="0" i="0" u="none" strike="noStrike" dirty="0">
                        <a:solidFill>
                          <a:srgbClr val="003399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local</a:t>
                      </a:r>
                      <a:endParaRPr lang="en-GB" sz="1100" b="0" i="0" u="none" strike="noStrike" dirty="0">
                        <a:solidFill>
                          <a:srgbClr val="003399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-</a:t>
                      </a:r>
                      <a:endParaRPr lang="en-GB" sz="1100" b="0" i="0" u="none" strike="noStrike" dirty="0">
                        <a:solidFill>
                          <a:srgbClr val="003399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-</a:t>
                      </a:r>
                      <a:endParaRPr lang="en-GB" sz="1100" b="0" i="0" u="none" strike="noStrike" dirty="0">
                        <a:solidFill>
                          <a:srgbClr val="003399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-</a:t>
                      </a:r>
                      <a:endParaRPr lang="en-GB" sz="1100" b="0" i="0" u="none" strike="noStrike" dirty="0">
                        <a:solidFill>
                          <a:srgbClr val="003399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∼</a:t>
                      </a:r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kHz</a:t>
                      </a:r>
                      <a:endParaRPr lang="en-GB" sz="1100" b="0" i="0" u="none" strike="noStrike" dirty="0">
                        <a:solidFill>
                          <a:srgbClr val="003399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ambient</a:t>
                      </a:r>
                    </a:p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cryogenic</a:t>
                      </a:r>
                      <a:endParaRPr lang="en-GB" sz="1100" b="0" i="0" u="none" strike="noStrike" dirty="0">
                        <a:solidFill>
                          <a:srgbClr val="003399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&lt;10</a:t>
                      </a:r>
                      <a:r>
                        <a:rPr lang="en-GB" sz="1100" u="none" strike="noStrike" baseline="30000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-3</a:t>
                      </a:r>
                      <a:endParaRPr lang="en-GB" sz="1100" b="0" i="0" u="none" strike="noStrike" dirty="0">
                        <a:solidFill>
                          <a:srgbClr val="003399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529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>
                          <a:solidFill>
                            <a:schemeClr val="bg1"/>
                          </a:solidFill>
                          <a:effectLst/>
                          <a:latin typeface="Calibri (Headings)"/>
                        </a:rPr>
                        <a:t>NMR probes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∼</a:t>
                      </a:r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cm</a:t>
                      </a:r>
                      <a:r>
                        <a:rPr lang="en-GB" sz="1100" u="none" strike="noStrike" baseline="30000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3</a:t>
                      </a:r>
                      <a:endParaRPr lang="en-GB" sz="1100" b="0" i="0" u="none" strike="noStrike" dirty="0">
                        <a:solidFill>
                          <a:srgbClr val="003399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local</a:t>
                      </a:r>
                      <a:endParaRPr lang="en-GB" sz="1100" b="0" i="0" u="none" strike="noStrike">
                        <a:solidFill>
                          <a:srgbClr val="003399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-</a:t>
                      </a:r>
                      <a:endParaRPr lang="en-GB" sz="1100" b="0" i="0" u="none" strike="noStrike" dirty="0">
                        <a:solidFill>
                          <a:srgbClr val="003399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-</a:t>
                      </a:r>
                      <a:endParaRPr lang="en-GB" sz="1100" b="0" i="0" u="none" strike="noStrike">
                        <a:solidFill>
                          <a:srgbClr val="003399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-</a:t>
                      </a:r>
                      <a:endParaRPr lang="en-GB" sz="1100" b="0" i="0" u="none" strike="noStrike">
                        <a:solidFill>
                          <a:srgbClr val="003399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&lt;1 Hz</a:t>
                      </a:r>
                      <a:endParaRPr lang="en-GB" sz="1100" b="0" i="0" u="none" strike="noStrike" dirty="0">
                        <a:solidFill>
                          <a:srgbClr val="003399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ambient</a:t>
                      </a:r>
                      <a:endParaRPr lang="en-GB" sz="1100" b="0" i="0" u="none" strike="noStrike" dirty="0">
                        <a:solidFill>
                          <a:srgbClr val="003399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&lt;10</a:t>
                      </a:r>
                      <a:r>
                        <a:rPr lang="en-GB" sz="1100" u="none" strike="noStrike" baseline="30000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-6</a:t>
                      </a:r>
                      <a:endParaRPr lang="en-GB" sz="1100" b="0" i="0" u="none" strike="noStrike" dirty="0">
                        <a:solidFill>
                          <a:srgbClr val="003399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580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>
                          <a:solidFill>
                            <a:schemeClr val="bg1"/>
                          </a:solidFill>
                          <a:effectLst/>
                          <a:latin typeface="Calibri (Headings)"/>
                        </a:rPr>
                        <a:t>Static coils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10 mm</a:t>
                      </a:r>
                      <a:r>
                        <a:rPr lang="en-GB" sz="1100" u="none" strike="noStrike" baseline="30000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2</a:t>
                      </a:r>
                      <a:endParaRPr lang="en-GB" sz="1100" u="none" strike="noStrike" baseline="0" dirty="0">
                        <a:solidFill>
                          <a:srgbClr val="003399"/>
                        </a:solidFill>
                        <a:effectLst/>
                        <a:latin typeface="Calibri (Headings)"/>
                      </a:endParaRPr>
                    </a:p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 0.1 to 1 m</a:t>
                      </a:r>
                      <a:endParaRPr lang="en-GB" sz="1100" b="0" i="0" u="none" strike="noStrike" dirty="0">
                        <a:solidFill>
                          <a:srgbClr val="003399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local</a:t>
                      </a:r>
                    </a:p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integral</a:t>
                      </a:r>
                      <a:endParaRPr lang="en-GB" sz="1100" b="0" i="0" u="none" strike="noStrike" dirty="0">
                        <a:solidFill>
                          <a:srgbClr val="003399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-</a:t>
                      </a:r>
                      <a:endParaRPr lang="en-GB" sz="1100" b="0" i="0" u="none" strike="noStrike" dirty="0">
                        <a:solidFill>
                          <a:srgbClr val="003399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-</a:t>
                      </a:r>
                      <a:endParaRPr lang="en-GB" sz="1100" b="0" i="0" u="none" strike="noStrike" dirty="0">
                        <a:solidFill>
                          <a:srgbClr val="003399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-</a:t>
                      </a:r>
                      <a:endParaRPr lang="en-GB" sz="1100" b="0" i="0" u="none" strike="noStrike">
                        <a:solidFill>
                          <a:srgbClr val="003399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∼</a:t>
                      </a:r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kHz</a:t>
                      </a:r>
                      <a:endParaRPr lang="en-GB" sz="1100" b="0" i="0" u="none" strike="noStrike" dirty="0">
                        <a:solidFill>
                          <a:srgbClr val="003399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ambient</a:t>
                      </a:r>
                    </a:p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cryogenic</a:t>
                      </a:r>
                      <a:endParaRPr lang="en-GB" sz="1100" b="0" i="0" u="none" strike="noStrike" dirty="0">
                        <a:solidFill>
                          <a:srgbClr val="003399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&lt;10</a:t>
                      </a:r>
                      <a:r>
                        <a:rPr lang="en-GB" sz="1100" u="none" strike="noStrike" baseline="30000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-3</a:t>
                      </a:r>
                      <a:endParaRPr lang="en-GB" sz="1100" b="0" i="0" u="none" strike="noStrike" dirty="0">
                        <a:solidFill>
                          <a:srgbClr val="003399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469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>
                          <a:solidFill>
                            <a:schemeClr val="bg1"/>
                          </a:solidFill>
                          <a:effectLst/>
                          <a:latin typeface="Calibri (Headings)"/>
                        </a:rPr>
                        <a:t>Rotating coils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kern="1200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  <a:ea typeface="+mn-ea"/>
                          <a:cs typeface="+mn-cs"/>
                        </a:rPr>
                        <a:t>⌀ </a:t>
                      </a:r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&gt;</a:t>
                      </a:r>
                      <a:r>
                        <a:rPr lang="en-GB" sz="1100" u="none" strike="noStrike" baseline="0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 3</a:t>
                      </a:r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0 mm </a:t>
                      </a:r>
                    </a:p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L =</a:t>
                      </a:r>
                      <a:r>
                        <a:rPr lang="en-GB" sz="1100" u="none" strike="noStrike" baseline="0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 </a:t>
                      </a:r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0.1</a:t>
                      </a:r>
                      <a:r>
                        <a:rPr lang="en-GB" sz="1100" u="none" strike="noStrike" baseline="0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 </a:t>
                      </a:r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to 1 m</a:t>
                      </a:r>
                      <a:endParaRPr lang="en-GB" sz="1100" b="0" i="0" u="none" strike="noStrike" dirty="0">
                        <a:solidFill>
                          <a:srgbClr val="003399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local</a:t>
                      </a:r>
                    </a:p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integral</a:t>
                      </a:r>
                      <a:endParaRPr lang="en-GB" sz="1100" b="0" i="0" u="none" strike="noStrike" dirty="0">
                        <a:solidFill>
                          <a:srgbClr val="003399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multipoles</a:t>
                      </a:r>
                      <a:endParaRPr lang="en-GB" sz="1100" b="0" i="0" u="none" strike="noStrike" dirty="0">
                        <a:solidFill>
                          <a:srgbClr val="003399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if calibrated</a:t>
                      </a:r>
                      <a:endParaRPr lang="en-GB" sz="1100" b="0" i="0" u="none" strike="noStrike" dirty="0">
                        <a:solidFill>
                          <a:srgbClr val="003399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if rotation axis is known</a:t>
                      </a:r>
                      <a:endParaRPr lang="en-US" sz="1100" b="0" i="0" u="none" strike="noStrike" dirty="0">
                        <a:solidFill>
                          <a:srgbClr val="003399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&lt;10</a:t>
                      </a:r>
                      <a:r>
                        <a:rPr lang="en-GB" sz="1100" u="none" strike="noStrike" baseline="0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 </a:t>
                      </a:r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Hz</a:t>
                      </a:r>
                      <a:endParaRPr lang="en-GB" sz="1100" b="0" i="0" u="none" strike="noStrike" dirty="0">
                        <a:solidFill>
                          <a:srgbClr val="003399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ambient</a:t>
                      </a:r>
                    </a:p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cryogenic</a:t>
                      </a:r>
                      <a:endParaRPr lang="en-GB" sz="1100" b="0" i="0" u="none" strike="noStrike" dirty="0">
                        <a:solidFill>
                          <a:srgbClr val="003399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10</a:t>
                      </a:r>
                      <a:r>
                        <a:rPr lang="en-US" sz="1100" u="none" strike="noStrike" baseline="30000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-4 </a:t>
                      </a:r>
                      <a:r>
                        <a:rPr lang="en-US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on main field</a:t>
                      </a:r>
                      <a:br>
                        <a:rPr lang="en-US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</a:br>
                      <a:r>
                        <a:rPr lang="en-US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10</a:t>
                      </a:r>
                      <a:r>
                        <a:rPr lang="en-US" sz="1100" u="none" strike="noStrike" baseline="30000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-6</a:t>
                      </a:r>
                      <a:r>
                        <a:rPr lang="en-US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 on multipoles</a:t>
                      </a:r>
                    </a:p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&lt; 0.1 </a:t>
                      </a:r>
                      <a:r>
                        <a:rPr lang="en-GB" sz="1100" u="none" strike="noStrike" kern="1200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  <a:ea typeface="+mn-ea"/>
                          <a:cs typeface="+mn-cs"/>
                        </a:rPr>
                        <a:t>mm on axis</a:t>
                      </a:r>
                      <a:r>
                        <a:rPr lang="en-US" sz="1100" u="none" strike="noStrike" kern="1200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7112" marR="7112" marT="7112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529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>
                          <a:solidFill>
                            <a:schemeClr val="bg1"/>
                          </a:solidFill>
                          <a:effectLst/>
                          <a:latin typeface="Calibri (Headings)"/>
                        </a:rPr>
                        <a:t>AC mole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kern="1200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  <a:ea typeface="+mn-ea"/>
                          <a:cs typeface="+mn-cs"/>
                        </a:rPr>
                        <a:t>⌀ </a:t>
                      </a:r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&gt;</a:t>
                      </a:r>
                      <a:r>
                        <a:rPr lang="en-GB" sz="1100" u="none" strike="noStrike" baseline="0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 3</a:t>
                      </a:r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0 mm </a:t>
                      </a:r>
                    </a:p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L</a:t>
                      </a:r>
                      <a:r>
                        <a:rPr lang="en-GB" sz="1100" u="none" strike="noStrike" baseline="0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 = </a:t>
                      </a:r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0.1 m</a:t>
                      </a:r>
                      <a:endParaRPr lang="en-GB" sz="1100" b="0" i="0" u="none" strike="noStrike" dirty="0">
                        <a:solidFill>
                          <a:srgbClr val="003399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-</a:t>
                      </a:r>
                      <a:endParaRPr lang="en-GB" sz="1100" b="0" i="0" u="none" strike="noStrike" dirty="0">
                        <a:solidFill>
                          <a:srgbClr val="003399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-</a:t>
                      </a:r>
                      <a:endParaRPr lang="en-GB" sz="1100" b="0" i="0" u="none" strike="noStrike" dirty="0">
                        <a:solidFill>
                          <a:srgbClr val="003399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-</a:t>
                      </a:r>
                      <a:endParaRPr lang="en-GB" sz="1100" b="0" i="0" u="none" strike="noStrike" dirty="0">
                        <a:solidFill>
                          <a:srgbClr val="003399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local</a:t>
                      </a:r>
                      <a:endParaRPr lang="en-GB" sz="1100" b="0" i="0" u="none" strike="noStrike" dirty="0">
                        <a:solidFill>
                          <a:srgbClr val="003399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-</a:t>
                      </a:r>
                      <a:endParaRPr lang="en-GB" sz="1100" b="0" i="0" u="none" strike="noStrike" dirty="0">
                        <a:solidFill>
                          <a:srgbClr val="003399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ambient</a:t>
                      </a:r>
                      <a:endParaRPr lang="en-GB" sz="1100" b="0" i="0" u="none" strike="noStrike" dirty="0">
                        <a:solidFill>
                          <a:srgbClr val="003399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&lt;0.1 mm</a:t>
                      </a:r>
                      <a:endParaRPr lang="en-GB" sz="1100" b="0" i="0" u="none" strike="noStrike" dirty="0">
                        <a:solidFill>
                          <a:srgbClr val="003399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469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>
                          <a:solidFill>
                            <a:schemeClr val="bg1"/>
                          </a:solidFill>
                          <a:effectLst/>
                          <a:latin typeface="Calibri (Headings)"/>
                        </a:rPr>
                        <a:t>SSW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kern="1200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  <a:ea typeface="+mn-ea"/>
                          <a:cs typeface="+mn-cs"/>
                        </a:rPr>
                        <a:t>⌀ </a:t>
                      </a:r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&gt;</a:t>
                      </a:r>
                      <a:r>
                        <a:rPr lang="en-GB" sz="1100" u="none" strike="noStrike" baseline="0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 3</a:t>
                      </a:r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0 mm </a:t>
                      </a:r>
                    </a:p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L</a:t>
                      </a:r>
                      <a:r>
                        <a:rPr lang="en-GB" sz="1100" u="none" strike="noStrike" baseline="0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 =</a:t>
                      </a:r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 0.5 to 15 m</a:t>
                      </a:r>
                      <a:endParaRPr lang="en-GB" sz="1100" b="0" i="0" u="none" strike="noStrike" dirty="0">
                        <a:solidFill>
                          <a:srgbClr val="003399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integral</a:t>
                      </a:r>
                      <a:endParaRPr lang="en-GB" sz="1100" b="0" i="0" u="none" strike="noStrike">
                        <a:solidFill>
                          <a:srgbClr val="003399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-</a:t>
                      </a:r>
                      <a:endParaRPr lang="en-GB" sz="1100" b="0" i="0" u="none" strike="noStrike" dirty="0">
                        <a:solidFill>
                          <a:srgbClr val="003399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integral</a:t>
                      </a:r>
                      <a:endParaRPr lang="en-GB" sz="1100" b="0" i="0" u="none" strike="noStrike" dirty="0">
                        <a:solidFill>
                          <a:srgbClr val="003399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integral</a:t>
                      </a:r>
                      <a:endParaRPr lang="en-GB" sz="1100" b="0" i="0" u="none" strike="noStrike" dirty="0">
                        <a:solidFill>
                          <a:srgbClr val="003399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DC</a:t>
                      </a:r>
                      <a:endParaRPr lang="en-GB" sz="1100" b="0" i="0" u="none" strike="noStrike" dirty="0">
                        <a:solidFill>
                          <a:srgbClr val="003399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ambient</a:t>
                      </a:r>
                      <a:endParaRPr lang="en-GB" sz="1100" b="0" i="0" u="none" strike="noStrike" dirty="0">
                        <a:solidFill>
                          <a:srgbClr val="003399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&lt; 10</a:t>
                      </a:r>
                      <a:r>
                        <a:rPr lang="en-US" sz="1100" u="none" strike="noStrike" baseline="30000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-4 </a:t>
                      </a:r>
                      <a:r>
                        <a:rPr lang="en-US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on main field</a:t>
                      </a:r>
                      <a:br>
                        <a:rPr lang="en-US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</a:br>
                      <a:r>
                        <a:rPr lang="en-US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&lt; 0.05 mm on axis</a:t>
                      </a:r>
                      <a:br>
                        <a:rPr lang="en-US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</a:br>
                      <a:r>
                        <a:rPr lang="en-US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&lt; 0.1 </a:t>
                      </a:r>
                      <a:r>
                        <a:rPr lang="en-US" sz="1100" u="none" strike="noStrike" dirty="0" err="1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mrad</a:t>
                      </a:r>
                      <a:r>
                        <a:rPr lang="en-US" sz="1100" u="none" strike="noStrike" dirty="0">
                          <a:solidFill>
                            <a:srgbClr val="003399"/>
                          </a:solidFill>
                          <a:effectLst/>
                          <a:latin typeface="Calibri (Headings)"/>
                        </a:rPr>
                        <a:t> on angle</a:t>
                      </a:r>
                      <a:endParaRPr lang="en-US" sz="1100" b="0" i="0" u="none" strike="noStrike" dirty="0">
                        <a:solidFill>
                          <a:srgbClr val="003399"/>
                        </a:solidFill>
                        <a:effectLst/>
                        <a:latin typeface="Calibri (Headings)"/>
                      </a:endParaRPr>
                    </a:p>
                  </a:txBody>
                  <a:tcPr marL="7112" marR="7112" marT="7112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5837A516-FE97-4C0C-B3B4-11F2FB9F30BE}"/>
              </a:ext>
            </a:extLst>
          </p:cNvPr>
          <p:cNvSpPr txBox="1"/>
          <p:nvPr/>
        </p:nvSpPr>
        <p:spPr>
          <a:xfrm>
            <a:off x="6952043" y="4895774"/>
            <a:ext cx="1623493" cy="276999"/>
          </a:xfrm>
          <a:prstGeom prst="rect">
            <a:avLst/>
          </a:prstGeom>
          <a:solidFill>
            <a:srgbClr val="FFFF00"/>
          </a:solidFill>
        </p:spPr>
        <p:txBody>
          <a:bodyPr wrap="square" rtlCol="0" anchor="ctr">
            <a:spAutoFit/>
          </a:bodyPr>
          <a:lstStyle/>
          <a:p>
            <a:r>
              <a:rPr lang="en-US" sz="12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Courtesy of L. </a:t>
            </a:r>
            <a:r>
              <a:rPr lang="en-US" sz="1200" dirty="0" err="1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Fiscarelli</a:t>
            </a:r>
            <a:endParaRPr lang="en-GB" sz="12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4666EE9-561A-467A-9B3E-6A25C3CED028}"/>
              </a:ext>
            </a:extLst>
          </p:cNvPr>
          <p:cNvSpPr txBox="1"/>
          <p:nvPr/>
        </p:nvSpPr>
        <p:spPr>
          <a:xfrm>
            <a:off x="172422" y="5352240"/>
            <a:ext cx="8799156" cy="10618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US" sz="21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en-US" sz="2100" dirty="0">
                <a:solidFill>
                  <a:srgbClr val="0099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superconducting accelerator magnets</a:t>
            </a:r>
            <a:r>
              <a:rPr lang="en-US" sz="21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a harmonic description of the field is used, both for characterizing field quality and particle tracking simulations </a:t>
            </a:r>
            <a:br>
              <a:rPr lang="en-US" sz="21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1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necessity to perform </a:t>
            </a:r>
            <a:r>
              <a:rPr lang="en-US" sz="2100" dirty="0">
                <a:solidFill>
                  <a:srgbClr val="0099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rotating coils measurements.</a:t>
            </a:r>
          </a:p>
        </p:txBody>
      </p:sp>
    </p:spTree>
    <p:extLst>
      <p:ext uri="{BB962C8B-B14F-4D97-AF65-F5344CB8AC3E}">
        <p14:creationId xmlns:p14="http://schemas.microsoft.com/office/powerpoint/2010/main" val="11601238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3DB1AB-4002-4C6D-A13C-C85C9FBC03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BB76019A-544B-484A-9A04-5D4589276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40443"/>
          </a:xfrm>
        </p:spPr>
        <p:txBody>
          <a:bodyPr>
            <a:normAutofit/>
          </a:bodyPr>
          <a:lstStyle/>
          <a:p>
            <a:r>
              <a:rPr lang="en-US" dirty="0"/>
              <a:t> Rotating-coil measurements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DDBF67C-9D69-4614-BD7A-E078952779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722" y="1044132"/>
            <a:ext cx="5077780" cy="5394407"/>
          </a:xfrm>
        </p:spPr>
        <p:txBody>
          <a:bodyPr>
            <a:normAutofit fontScale="55000" lnSpcReduction="20000"/>
          </a:bodyPr>
          <a:lstStyle/>
          <a:p>
            <a:pPr marL="36576" indent="0">
              <a:buNone/>
            </a:pPr>
            <a:endParaRPr lang="en-US" sz="1200" dirty="0"/>
          </a:p>
          <a:p>
            <a:pPr marL="36576" indent="0">
              <a:buNone/>
            </a:pPr>
            <a:r>
              <a:rPr lang="en-US" sz="3800" dirty="0">
                <a:solidFill>
                  <a:srgbClr val="0099FF"/>
                </a:solidFill>
              </a:rPr>
              <a:t>Advantages:</a:t>
            </a:r>
          </a:p>
          <a:p>
            <a:pPr lvl="1"/>
            <a:r>
              <a:rPr lang="en-US" sz="3500" dirty="0"/>
              <a:t>Provides directly integrated field in the form of harmonic components </a:t>
            </a:r>
            <a:br>
              <a:rPr lang="en-US" sz="3500" dirty="0"/>
            </a:br>
            <a:r>
              <a:rPr lang="en-US" sz="3500" dirty="0"/>
              <a:t>(as required by beam operation),</a:t>
            </a:r>
          </a:p>
          <a:p>
            <a:pPr lvl="1"/>
            <a:r>
              <a:rPr lang="en-US" sz="3500" dirty="0"/>
              <a:t>High precision: </a:t>
            </a:r>
          </a:p>
          <a:p>
            <a:pPr lvl="2"/>
            <a:r>
              <a:rPr lang="en-US" sz="3500" u="none" strike="noStrike" dirty="0">
                <a:effectLst/>
              </a:rPr>
              <a:t>10</a:t>
            </a:r>
            <a:r>
              <a:rPr lang="en-US" sz="3500" u="none" strike="noStrike" baseline="30000" dirty="0">
                <a:effectLst/>
              </a:rPr>
              <a:t>-4 </a:t>
            </a:r>
            <a:r>
              <a:rPr lang="en-US" sz="3500" u="none" strike="noStrike" dirty="0">
                <a:effectLst/>
              </a:rPr>
              <a:t>on main field,</a:t>
            </a:r>
          </a:p>
          <a:p>
            <a:pPr lvl="2"/>
            <a:r>
              <a:rPr lang="en-US" sz="3500" u="none" strike="noStrike" dirty="0">
                <a:effectLst/>
              </a:rPr>
              <a:t>10</a:t>
            </a:r>
            <a:r>
              <a:rPr lang="en-US" sz="3500" u="none" strike="noStrike" baseline="30000" dirty="0">
                <a:effectLst/>
              </a:rPr>
              <a:t>-6</a:t>
            </a:r>
            <a:r>
              <a:rPr lang="en-US" sz="3500" u="none" strike="noStrike" dirty="0">
                <a:effectLst/>
              </a:rPr>
              <a:t> on multipoles.</a:t>
            </a:r>
          </a:p>
          <a:p>
            <a:pPr lvl="1"/>
            <a:endParaRPr lang="en-US" sz="2700" u="none" strike="noStrike" dirty="0">
              <a:effectLst/>
            </a:endParaRPr>
          </a:p>
          <a:p>
            <a:pPr marL="749808" lvl="2" indent="0">
              <a:buNone/>
            </a:pPr>
            <a:endParaRPr lang="en-US" dirty="0"/>
          </a:p>
          <a:p>
            <a:pPr marL="36576" indent="0">
              <a:buNone/>
            </a:pPr>
            <a:r>
              <a:rPr lang="en-US" sz="3800" dirty="0">
                <a:solidFill>
                  <a:srgbClr val="FF0000"/>
                </a:solidFill>
              </a:rPr>
              <a:t>Limitation:</a:t>
            </a:r>
          </a:p>
          <a:p>
            <a:pPr lvl="1"/>
            <a:r>
              <a:rPr lang="en-US" sz="3500" dirty="0"/>
              <a:t>Not commercially available,</a:t>
            </a:r>
          </a:p>
          <a:p>
            <a:pPr lvl="1"/>
            <a:r>
              <a:rPr lang="en-US" sz="3500" dirty="0"/>
              <a:t>Magnet specific dimensions,</a:t>
            </a:r>
          </a:p>
          <a:p>
            <a:pPr lvl="1"/>
            <a:r>
              <a:rPr lang="en-US" sz="3500" dirty="0"/>
              <a:t>Uncertainties in measurements:</a:t>
            </a:r>
          </a:p>
          <a:p>
            <a:pPr lvl="2"/>
            <a:r>
              <a:rPr lang="en-US" sz="3500" dirty="0"/>
              <a:t>Calibration (impact on accuracy),</a:t>
            </a:r>
          </a:p>
          <a:p>
            <a:pPr lvl="2"/>
            <a:r>
              <a:rPr lang="en-US" sz="3500" dirty="0"/>
              <a:t>Other effects (thermal contraction, and mechanical </a:t>
            </a:r>
            <a:r>
              <a:rPr lang="en-US" sz="3500"/>
              <a:t>vibrations).</a:t>
            </a:r>
            <a:endParaRPr lang="en-US" sz="3500" dirty="0"/>
          </a:p>
        </p:txBody>
      </p:sp>
      <p:sp>
        <p:nvSpPr>
          <p:cNvPr id="17" name="Rounded Rectangle 9">
            <a:extLst>
              <a:ext uri="{FF2B5EF4-FFF2-40B4-BE49-F238E27FC236}">
                <a16:creationId xmlns:a16="http://schemas.microsoft.com/office/drawing/2014/main" id="{BC0B994A-63D2-4707-A800-5DAF0E088810}"/>
              </a:ext>
            </a:extLst>
          </p:cNvPr>
          <p:cNvSpPr/>
          <p:nvPr/>
        </p:nvSpPr>
        <p:spPr bwMode="auto">
          <a:xfrm>
            <a:off x="5382866" y="1227547"/>
            <a:ext cx="3392385" cy="5060367"/>
          </a:xfrm>
          <a:prstGeom prst="roundRect">
            <a:avLst>
              <a:gd name="adj" fmla="val 5428"/>
            </a:avLst>
          </a:prstGeom>
          <a:solidFill>
            <a:srgbClr val="DDE3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27000" dist="38100" sx="101000" sy="101000" algn="l" rotWithShape="0">
              <a:schemeClr val="accent6">
                <a:lumMod val="50000"/>
                <a:lumOff val="50000"/>
              </a:scheme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Rounded Rectangle 10">
            <a:extLst>
              <a:ext uri="{FF2B5EF4-FFF2-40B4-BE49-F238E27FC236}">
                <a16:creationId xmlns:a16="http://schemas.microsoft.com/office/drawing/2014/main" id="{731984A9-3335-4FCF-A6B1-D8A3B2740994}"/>
              </a:ext>
            </a:extLst>
          </p:cNvPr>
          <p:cNvSpPr/>
          <p:nvPr/>
        </p:nvSpPr>
        <p:spPr bwMode="auto">
          <a:xfrm>
            <a:off x="5382863" y="1126502"/>
            <a:ext cx="3392387" cy="237491"/>
          </a:xfrm>
          <a:prstGeom prst="roundRect">
            <a:avLst>
              <a:gd name="adj" fmla="val 50000"/>
            </a:avLst>
          </a:prstGeom>
          <a:solidFill>
            <a:srgbClr val="001F8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9" name="Rounded Rectangle 11">
            <a:extLst>
              <a:ext uri="{FF2B5EF4-FFF2-40B4-BE49-F238E27FC236}">
                <a16:creationId xmlns:a16="http://schemas.microsoft.com/office/drawing/2014/main" id="{54749EE9-2C44-4853-82E5-EEF4FA505FF9}"/>
              </a:ext>
            </a:extLst>
          </p:cNvPr>
          <p:cNvSpPr/>
          <p:nvPr/>
        </p:nvSpPr>
        <p:spPr bwMode="auto">
          <a:xfrm>
            <a:off x="5382866" y="1227548"/>
            <a:ext cx="3392386" cy="219918"/>
          </a:xfrm>
          <a:prstGeom prst="roundRect">
            <a:avLst>
              <a:gd name="adj" fmla="val 0"/>
            </a:avLst>
          </a:prstGeom>
          <a:solidFill>
            <a:srgbClr val="001F8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2D381CE-589D-40B7-A19B-14C2DFA94BF0}"/>
              </a:ext>
            </a:extLst>
          </p:cNvPr>
          <p:cNvSpPr txBox="1"/>
          <p:nvPr/>
        </p:nvSpPr>
        <p:spPr>
          <a:xfrm>
            <a:off x="5374395" y="1108912"/>
            <a:ext cx="3112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Principle:</a:t>
            </a:r>
            <a:endParaRPr lang="en-GB" sz="1800" dirty="0">
              <a:solidFill>
                <a:schemeClr val="bg1"/>
              </a:solidFill>
              <a:latin typeface="Calibri" panose="020F0502020204030204" pitchFamily="34" charset="0"/>
              <a:ea typeface="Arial Unicode MS" panose="020B0604020202020204" pitchFamily="34" charset="-128"/>
              <a:cs typeface="Calibri" panose="020F0502020204030204" pitchFamily="34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B821B503-CB83-4920-AA51-58DF385838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4473" y="1501639"/>
            <a:ext cx="3189164" cy="19455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4FCF164-B8ED-4A81-AB74-0868684E3302}"/>
                  </a:ext>
                </a:extLst>
              </p:cNvPr>
              <p:cNvSpPr txBox="1"/>
              <p:nvPr/>
            </p:nvSpPr>
            <p:spPr>
              <a:xfrm>
                <a:off x="6155277" y="3834595"/>
                <a:ext cx="1847557" cy="3932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𝑉</m:t>
                      </m:r>
                      <m:d>
                        <m:dPr>
                          <m:ctrlPr>
                            <a:rPr lang="en-US" sz="12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r>
                            <a:rPr lang="en-US" sz="12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𝑡</m:t>
                          </m:r>
                        </m:e>
                      </m:d>
                      <m:r>
                        <a:rPr lang="en-US" sz="12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=−</m:t>
                      </m:r>
                      <m:f>
                        <m:fPr>
                          <m:ctrlPr>
                            <a:rPr lang="en-US" sz="12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fPr>
                        <m:num>
                          <m:r>
                            <a:rPr lang="en-US" sz="12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𝑑</m:t>
                          </m:r>
                          <m:r>
                            <a:rPr lang="en-US" sz="12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𝜙</m:t>
                          </m:r>
                        </m:num>
                        <m:den>
                          <m:r>
                            <a:rPr lang="en-US" sz="12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𝑑𝑡</m:t>
                          </m:r>
                        </m:den>
                      </m:f>
                      <m:r>
                        <a:rPr lang="en-US" sz="12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=−</m:t>
                      </m:r>
                      <m:f>
                        <m:fPr>
                          <m:ctrlPr>
                            <a:rPr lang="en-US" sz="12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fPr>
                        <m:num>
                          <m:r>
                            <a:rPr lang="en-US" sz="12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𝑑</m:t>
                          </m:r>
                        </m:num>
                        <m:den>
                          <m:r>
                            <a:rPr lang="en-US" sz="12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𝑑𝑡</m:t>
                          </m:r>
                        </m:den>
                      </m:f>
                      <m:nary>
                        <m:naryPr>
                          <m:ctrlPr>
                            <a:rPr lang="en-US" sz="12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2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𝑆</m:t>
                          </m:r>
                        </m:sub>
                        <m:sup>
                          <m:r>
                            <a:rPr lang="en-US" sz="12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 </m:t>
                          </m:r>
                        </m:sup>
                        <m:e>
                          <m:r>
                            <a:rPr lang="en-US" sz="12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𝐵𝑑𝑆</m:t>
                          </m:r>
                          <m:r>
                            <a:rPr lang="en-US" sz="12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.</m:t>
                          </m:r>
                        </m:e>
                      </m:nary>
                    </m:oMath>
                  </m:oMathPara>
                </a14:m>
                <a:endParaRPr lang="en-GB" sz="1200" dirty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4FCF164-B8ED-4A81-AB74-0868684E33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5277" y="3834595"/>
                <a:ext cx="1847557" cy="393249"/>
              </a:xfrm>
              <a:prstGeom prst="rect">
                <a:avLst/>
              </a:prstGeom>
              <a:blipFill>
                <a:blip r:embed="rId3"/>
                <a:stretch>
                  <a:fillRect l="-1650" t="-198462" r="-32343" b="-2846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CB4D281D-3AF3-4798-B663-0B65A6EBC23C}"/>
                  </a:ext>
                </a:extLst>
              </p:cNvPr>
              <p:cNvSpPr txBox="1"/>
              <p:nvPr/>
            </p:nvSpPr>
            <p:spPr>
              <a:xfrm>
                <a:off x="6321158" y="4559061"/>
                <a:ext cx="1639231" cy="3297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Δ</m:t>
                    </m:r>
                    <m:r>
                      <a:rPr lang="el-GR" sz="140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𝜙</m:t>
                    </m:r>
                    <m:r>
                      <a:rPr lang="en-US" sz="1400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=−</m:t>
                    </m:r>
                    <m:nary>
                      <m:naryPr>
                        <m:ctrlPr>
                          <a:rPr lang="en-US" sz="14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14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𝑡</m:t>
                        </m:r>
                        <m:r>
                          <a:rPr lang="en-US" sz="14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(0)</m:t>
                        </m:r>
                      </m:sub>
                      <m:sup>
                        <m:r>
                          <a:rPr lang="en-US" sz="14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𝑡</m:t>
                        </m:r>
                        <m:r>
                          <a:rPr lang="en-US" sz="14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(</m:t>
                        </m:r>
                        <m:r>
                          <a:rPr lang="en-US" sz="14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𝜑</m:t>
                        </m:r>
                        <m:r>
                          <a:rPr lang="en-US" sz="14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)</m:t>
                        </m:r>
                      </m:sup>
                      <m:e>
                        <m:r>
                          <a:rPr lang="en-US" sz="14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𝑉</m:t>
                        </m:r>
                        <m:d>
                          <m:dPr>
                            <m:ctrlPr>
                              <a:rPr lang="en-US" sz="14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n-US" sz="14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𝑡</m:t>
                            </m:r>
                          </m:e>
                        </m:d>
                        <m:r>
                          <a:rPr lang="en-US" sz="14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𝑑𝑡</m:t>
                        </m:r>
                        <m:r>
                          <a:rPr lang="en-US" sz="14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</m:e>
                    </m:nary>
                  </m:oMath>
                </a14:m>
                <a:r>
                  <a:rPr lang="en-GB" sz="1400" dirty="0">
                    <a:solidFill>
                      <a:schemeClr val="accent6">
                        <a:lumMod val="5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CB4D281D-3AF3-4798-B663-0B65A6EBC2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1158" y="4559061"/>
                <a:ext cx="1639231" cy="329770"/>
              </a:xfrm>
              <a:prstGeom prst="rect">
                <a:avLst/>
              </a:prstGeom>
              <a:blipFill>
                <a:blip r:embed="rId4"/>
                <a:stretch>
                  <a:fillRect l="-5204" t="-118519" b="-1851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FED936D8-C734-4609-B662-C787B3C47E4D}"/>
                  </a:ext>
                </a:extLst>
              </p:cNvPr>
              <p:cNvSpPr txBox="1"/>
              <p:nvPr/>
            </p:nvSpPr>
            <p:spPr>
              <a:xfrm>
                <a:off x="6159479" y="5033887"/>
                <a:ext cx="2028312" cy="2421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Δ</m:t>
                    </m:r>
                    <m:r>
                      <a:rPr lang="el-GR" sz="140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𝜙</m:t>
                    </m:r>
                    <m:r>
                      <a:rPr lang="en-US" sz="1400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r>
                      <a:rPr lang="en-US" sz="1400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𝑅𝑒</m:t>
                    </m:r>
                    <m:d>
                      <m:dPr>
                        <m:begChr m:val="{"/>
                        <m:endChr m:val="}"/>
                        <m:ctrlPr>
                          <a:rPr lang="en-US" sz="14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nary>
                          <m:naryPr>
                            <m:chr m:val="∑"/>
                            <m:ctrlPr>
                              <a:rPr lang="en-US" sz="14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sz="14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𝑛</m:t>
                            </m:r>
                            <m:r>
                              <a:rPr lang="en-US" sz="14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n-US" sz="14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∞</m:t>
                            </m:r>
                          </m:sup>
                          <m:e>
                            <m:sSub>
                              <m:sSubPr>
                                <m:ctrlPr>
                                  <a:rPr lang="en-US" sz="1400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sz="1400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𝑛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1400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sz="1400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𝑛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en-US" sz="1400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pPr>
                              <m:e>
                                <m:r>
                                  <a:rPr lang="en-US" sz="1400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1400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𝑖𝑛</m:t>
                                </m:r>
                                <m:r>
                                  <a:rPr lang="en-US" sz="1400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𝜑</m:t>
                                </m:r>
                              </m:sup>
                            </m:sSup>
                          </m:e>
                        </m:nary>
                      </m:e>
                    </m:d>
                  </m:oMath>
                </a14:m>
                <a:r>
                  <a:rPr lang="en-GB" sz="1400" dirty="0">
                    <a:solidFill>
                      <a:schemeClr val="accent6">
                        <a:lumMod val="5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, 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FED936D8-C734-4609-B662-C787B3C47E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9479" y="5033887"/>
                <a:ext cx="2028312" cy="242118"/>
              </a:xfrm>
              <a:prstGeom prst="rect">
                <a:avLst/>
              </a:prstGeom>
              <a:blipFill>
                <a:blip r:embed="rId5"/>
                <a:stretch>
                  <a:fillRect l="-3904" t="-146154" r="-4505" b="-2230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A5D86D44-332B-49FF-AE2C-5766C2A1CAA4}"/>
                  </a:ext>
                </a:extLst>
              </p:cNvPr>
              <p:cNvSpPr txBox="1"/>
              <p:nvPr/>
            </p:nvSpPr>
            <p:spPr>
              <a:xfrm>
                <a:off x="5576213" y="5622735"/>
                <a:ext cx="2768322" cy="2248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𝐶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𝑛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 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𝑛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𝑖𝐴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GB" sz="1400" dirty="0">
                    <a:solidFill>
                      <a:schemeClr val="accent6">
                        <a:lumMod val="5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at reference radius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𝑟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0,</m:t>
                        </m:r>
                      </m:sub>
                    </m:sSub>
                  </m:oMath>
                </a14:m>
                <a:endParaRPr lang="en-GB" sz="1400" dirty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A5D86D44-332B-49FF-AE2C-5766C2A1CA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6213" y="5622735"/>
                <a:ext cx="2768322" cy="224870"/>
              </a:xfrm>
              <a:prstGeom prst="rect">
                <a:avLst/>
              </a:prstGeom>
              <a:blipFill>
                <a:blip r:embed="rId6"/>
                <a:stretch>
                  <a:fillRect l="-2203" t="-21622" b="-459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6BEA263-F9F2-45DF-A92C-E997CB40E3DE}"/>
                  </a:ext>
                </a:extLst>
              </p:cNvPr>
              <p:cNvSpPr txBox="1"/>
              <p:nvPr/>
            </p:nvSpPr>
            <p:spPr>
              <a:xfrm>
                <a:off x="5576213" y="5960710"/>
                <a:ext cx="2366353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𝑆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𝑛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 </m:t>
                    </m:r>
                  </m:oMath>
                </a14:m>
                <a:r>
                  <a:rPr lang="en-US" sz="1400" dirty="0">
                    <a:solidFill>
                      <a:schemeClr val="accent6">
                        <a:lumMod val="5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complex sensitivity factors.</a:t>
                </a:r>
                <a:endParaRPr lang="en-GB" sz="1400" dirty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6BEA263-F9F2-45DF-A92C-E997CB40E3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6213" y="5960710"/>
                <a:ext cx="2366353" cy="215444"/>
              </a:xfrm>
              <a:prstGeom prst="rect">
                <a:avLst/>
              </a:prstGeom>
              <a:blipFill>
                <a:blip r:embed="rId7"/>
                <a:stretch>
                  <a:fillRect l="-2577" t="-25714" r="-3351" b="-5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>
            <a:extLst>
              <a:ext uri="{FF2B5EF4-FFF2-40B4-BE49-F238E27FC236}">
                <a16:creationId xmlns:a16="http://schemas.microsoft.com/office/drawing/2014/main" id="{CCAC88CE-085F-4C6C-BC4F-526ABC646F33}"/>
              </a:ext>
            </a:extLst>
          </p:cNvPr>
          <p:cNvSpPr txBox="1"/>
          <p:nvPr/>
        </p:nvSpPr>
        <p:spPr>
          <a:xfrm>
            <a:off x="5472192" y="3470625"/>
            <a:ext cx="29763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Faraday’s law:</a:t>
            </a:r>
            <a:endParaRPr lang="en-GB" sz="16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9004D81-17D7-4AE0-AD67-846313EF4ABC}"/>
              </a:ext>
            </a:extLst>
          </p:cNvPr>
          <p:cNvSpPr txBox="1"/>
          <p:nvPr/>
        </p:nvSpPr>
        <p:spPr>
          <a:xfrm>
            <a:off x="5451855" y="4184316"/>
            <a:ext cx="29763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change in flux:</a:t>
            </a:r>
            <a:endParaRPr lang="en-GB" sz="16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A49D732-9902-4EDE-BC24-147F487CE239}"/>
              </a:ext>
            </a:extLst>
          </p:cNvPr>
          <p:cNvSpPr txBox="1"/>
          <p:nvPr/>
        </p:nvSpPr>
        <p:spPr>
          <a:xfrm>
            <a:off x="5489419" y="5256774"/>
            <a:ext cx="29763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where:</a:t>
            </a:r>
            <a:endParaRPr lang="en-GB" sz="16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94791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3DB1AB-4002-4C6D-A13C-C85C9FBC03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BB76019A-544B-484A-9A04-5D4589276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40443"/>
          </a:xfrm>
        </p:spPr>
        <p:txBody>
          <a:bodyPr>
            <a:normAutofit/>
          </a:bodyPr>
          <a:lstStyle/>
          <a:p>
            <a:r>
              <a:rPr lang="en-US" dirty="0"/>
              <a:t> Measurement work-flow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0F4B973-F67D-4F2A-933D-14DD41FCF608}"/>
              </a:ext>
            </a:extLst>
          </p:cNvPr>
          <p:cNvSpPr txBox="1"/>
          <p:nvPr/>
        </p:nvSpPr>
        <p:spPr>
          <a:xfrm>
            <a:off x="5593779" y="4030416"/>
            <a:ext cx="2976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change in flux: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D066C5DC-8A6A-4230-9709-B040AADEBE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581" y="1158083"/>
            <a:ext cx="5897347" cy="3425886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2D220AB7-880C-4E1B-BC3A-823C77D90FAB}"/>
              </a:ext>
            </a:extLst>
          </p:cNvPr>
          <p:cNvSpPr/>
          <p:nvPr/>
        </p:nvSpPr>
        <p:spPr>
          <a:xfrm>
            <a:off x="2399391" y="4971944"/>
            <a:ext cx="2276127" cy="261857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1" name="Arrow: Right 30">
            <a:extLst>
              <a:ext uri="{FF2B5EF4-FFF2-40B4-BE49-F238E27FC236}">
                <a16:creationId xmlns:a16="http://schemas.microsoft.com/office/drawing/2014/main" id="{055B77DE-EE4F-4537-82CF-69034E9FCA26}"/>
              </a:ext>
            </a:extLst>
          </p:cNvPr>
          <p:cNvSpPr/>
          <p:nvPr/>
        </p:nvSpPr>
        <p:spPr>
          <a:xfrm rot="5400000">
            <a:off x="2054663" y="4386769"/>
            <a:ext cx="785001" cy="385349"/>
          </a:xfrm>
          <a:prstGeom prst="rightArrow">
            <a:avLst/>
          </a:prstGeom>
          <a:solidFill>
            <a:srgbClr val="003399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F192748-C6DC-490A-8544-2ADBBE4534A6}"/>
              </a:ext>
            </a:extLst>
          </p:cNvPr>
          <p:cNvSpPr txBox="1"/>
          <p:nvPr/>
        </p:nvSpPr>
        <p:spPr>
          <a:xfrm>
            <a:off x="5891403" y="4590225"/>
            <a:ext cx="1590045" cy="276999"/>
          </a:xfrm>
          <a:prstGeom prst="rect">
            <a:avLst/>
          </a:prstGeom>
          <a:solidFill>
            <a:srgbClr val="FFFF00"/>
          </a:solidFill>
        </p:spPr>
        <p:txBody>
          <a:bodyPr wrap="square" rtlCol="0" anchor="ctr">
            <a:spAutoFit/>
          </a:bodyPr>
          <a:lstStyle/>
          <a:p>
            <a:r>
              <a:rPr lang="en-US" sz="12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Courtesy of M. </a:t>
            </a:r>
            <a:r>
              <a:rPr lang="en-US" sz="1200" dirty="0" err="1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Bonora</a:t>
            </a:r>
            <a:endParaRPr lang="en-GB" sz="12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EF1C249-866F-4B54-BFBC-E4F0D26E0219}"/>
              </a:ext>
            </a:extLst>
          </p:cNvPr>
          <p:cNvSpPr txBox="1"/>
          <p:nvPr/>
        </p:nvSpPr>
        <p:spPr>
          <a:xfrm>
            <a:off x="102504" y="5077726"/>
            <a:ext cx="3790850" cy="86587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7940" tIns="27940" rIns="27940" bIns="27940" numCol="1" spcCol="1270" anchor="t" anchorCtr="0">
            <a:noAutofit/>
          </a:bodyPr>
          <a:lstStyle/>
          <a:p>
            <a:pPr marL="0" lvl="0" indent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kern="12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Advanced analysis and developing model for the operation (FiDeL)</a:t>
            </a:r>
            <a:endParaRPr lang="en-GB" sz="2200" kern="12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60729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A49A19-2A09-4B47-8C58-9F85C9B85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FiDeL: What is it?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596C3A-8526-4BD6-86D8-BD88814565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0392" y="1249524"/>
            <a:ext cx="8388991" cy="4934270"/>
          </a:xfrm>
        </p:spPr>
        <p:txBody>
          <a:bodyPr>
            <a:noAutofit/>
          </a:bodyPr>
          <a:lstStyle/>
          <a:p>
            <a:pPr marL="36576" indent="0" algn="just">
              <a:buNone/>
            </a:pPr>
            <a:r>
              <a:rPr lang="en-US" sz="2100" dirty="0"/>
              <a:t>LHC operation requires a prediction of the current of the magnet circuits. These settings are based on </a:t>
            </a:r>
            <a:r>
              <a:rPr lang="en-US" sz="2100" dirty="0">
                <a:solidFill>
                  <a:srgbClr val="C00000"/>
                </a:solidFill>
              </a:rPr>
              <a:t>parametric model, whose coefficients are obtained from a synthesis of information available from the magnetic field measurements</a:t>
            </a:r>
            <a:r>
              <a:rPr lang="en-US" sz="2100" dirty="0">
                <a:solidFill>
                  <a:srgbClr val="0099FF"/>
                </a:solidFill>
              </a:rPr>
              <a:t> </a:t>
            </a:r>
            <a:r>
              <a:rPr lang="en-US" sz="2100" dirty="0"/>
              <a:t>(warm and cold). </a:t>
            </a:r>
          </a:p>
          <a:p>
            <a:pPr marL="36576" indent="0" algn="just">
              <a:buNone/>
            </a:pPr>
            <a:endParaRPr lang="en-US" sz="1000" dirty="0"/>
          </a:p>
          <a:p>
            <a:pPr marL="36576" indent="0">
              <a:buNone/>
            </a:pPr>
            <a:r>
              <a:rPr lang="en-US" sz="2100" dirty="0"/>
              <a:t>These equations together with the fitting coefficients are the </a:t>
            </a:r>
            <a:r>
              <a:rPr lang="en-US" sz="2100" dirty="0">
                <a:solidFill>
                  <a:srgbClr val="C00000"/>
                </a:solidFill>
              </a:rPr>
              <a:t>Field Description of the LHC (FiDeL) </a:t>
            </a:r>
            <a:r>
              <a:rPr lang="en-US" sz="2100" dirty="0"/>
              <a:t>[1].</a:t>
            </a:r>
          </a:p>
          <a:p>
            <a:pPr marL="36576" indent="0">
              <a:buNone/>
            </a:pPr>
            <a:endParaRPr lang="en-US" sz="2000" dirty="0">
              <a:solidFill>
                <a:srgbClr val="C00000"/>
              </a:solidFill>
            </a:endParaRPr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sz="2100" dirty="0"/>
              <a:t>The aim is to provide </a:t>
            </a:r>
            <a:r>
              <a:rPr lang="en-US" sz="2100" dirty="0">
                <a:solidFill>
                  <a:srgbClr val="0099FF"/>
                </a:solidFill>
              </a:rPr>
              <a:t>integral transfer function </a:t>
            </a:r>
            <a:r>
              <a:rPr lang="en-US" sz="2100" dirty="0"/>
              <a:t>for</a:t>
            </a:r>
            <a:r>
              <a:rPr lang="en-US" sz="2100" b="1" dirty="0"/>
              <a:t> </a:t>
            </a:r>
            <a:r>
              <a:rPr lang="en-US" sz="2100" dirty="0"/>
              <a:t>each LHC circuit.</a:t>
            </a:r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sz="2100" dirty="0"/>
              <a:t>The model</a:t>
            </a:r>
            <a:r>
              <a:rPr lang="en-US" sz="2100" dirty="0">
                <a:solidFill>
                  <a:srgbClr val="0055A0"/>
                </a:solidFill>
              </a:rPr>
              <a:t> </a:t>
            </a:r>
            <a:r>
              <a:rPr lang="en-US" sz="2100" dirty="0">
                <a:solidFill>
                  <a:srgbClr val="0099FF"/>
                </a:solidFill>
              </a:rPr>
              <a:t>uses several levels of approximations</a:t>
            </a:r>
            <a:r>
              <a:rPr lang="en-US" sz="2100" dirty="0"/>
              <a:t>, starting from </a:t>
            </a:r>
            <a:r>
              <a:rPr lang="en-US" sz="2100" dirty="0">
                <a:solidFill>
                  <a:srgbClr val="0099FF"/>
                </a:solidFill>
              </a:rPr>
              <a:t>linear</a:t>
            </a:r>
            <a:r>
              <a:rPr lang="en-US" sz="2100" dirty="0"/>
              <a:t> dependance on current (ideal magnet) and adding correction terms (depends on magnet type and function) to describe </a:t>
            </a:r>
            <a:r>
              <a:rPr lang="en-US" sz="2100" dirty="0">
                <a:solidFill>
                  <a:srgbClr val="0099FF"/>
                </a:solidFill>
              </a:rPr>
              <a:t>non-linear</a:t>
            </a:r>
            <a:r>
              <a:rPr lang="en-US" sz="2100" dirty="0"/>
              <a:t> effects.</a:t>
            </a:r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sz="2100" dirty="0"/>
              <a:t>The prediction of the field is based on </a:t>
            </a:r>
            <a:r>
              <a:rPr lang="en-US" sz="2100" dirty="0">
                <a:solidFill>
                  <a:srgbClr val="0099FF"/>
                </a:solidFill>
              </a:rPr>
              <a:t>static</a:t>
            </a:r>
            <a:r>
              <a:rPr lang="en-US" sz="2100" dirty="0"/>
              <a:t> (current, ramp-direction dependent) and </a:t>
            </a:r>
            <a:r>
              <a:rPr lang="en-US" sz="2100" dirty="0">
                <a:solidFill>
                  <a:srgbClr val="0099FF"/>
                </a:solidFill>
              </a:rPr>
              <a:t>dynamic</a:t>
            </a:r>
            <a:r>
              <a:rPr lang="en-US" sz="2100" dirty="0"/>
              <a:t> (time, ramp-rate dependent) components. </a:t>
            </a:r>
          </a:p>
          <a:p>
            <a:pPr>
              <a:buSzPct val="100000"/>
              <a:buFont typeface="Arial" panose="020B0604020202020204" pitchFamily="34" charset="0"/>
              <a:buChar char="•"/>
            </a:pPr>
            <a:endParaRPr lang="en-GB" sz="21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DE37FC-60DF-4829-9D19-DD20DC4B79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2868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A789E0-FF64-4DEA-8389-692A9003C0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100" dirty="0"/>
              <a:t>Among static </a:t>
            </a:r>
            <a:r>
              <a:rPr lang="en-US" sz="2100" dirty="0">
                <a:solidFill>
                  <a:srgbClr val="0099FF"/>
                </a:solidFill>
              </a:rPr>
              <a:t>static components</a:t>
            </a:r>
            <a:r>
              <a:rPr lang="en-US" sz="2100" dirty="0"/>
              <a:t>, the following terms are distinguished [1]: </a:t>
            </a:r>
          </a:p>
          <a:p>
            <a:pPr marL="36576" indent="0">
              <a:buNone/>
            </a:pPr>
            <a:endParaRPr lang="en-US" sz="2100" dirty="0"/>
          </a:p>
          <a:p>
            <a:pPr>
              <a:buFont typeface="+mj-lt"/>
              <a:buAutoNum type="arabicPeriod"/>
            </a:pPr>
            <a:r>
              <a:rPr lang="en-GB" sz="2100" dirty="0">
                <a:latin typeface="Calibri" panose="020F0502020204030204" pitchFamily="34" charset="0"/>
                <a:cs typeface="Calibri" panose="020F0502020204030204" pitchFamily="34" charset="0"/>
              </a:rPr>
              <a:t>Geometric (linear term):</a:t>
            </a:r>
          </a:p>
          <a:p>
            <a:pPr>
              <a:buFont typeface="+mj-lt"/>
              <a:buAutoNum type="arabicPeriod"/>
            </a:pPr>
            <a:endParaRPr lang="en-GB" sz="2100" dirty="0"/>
          </a:p>
          <a:p>
            <a:pPr>
              <a:buFont typeface="+mj-lt"/>
              <a:buAutoNum type="arabicPeriod"/>
            </a:pPr>
            <a:r>
              <a:rPr lang="en-GB" sz="2100" dirty="0">
                <a:latin typeface="Calibri" panose="020F0502020204030204" pitchFamily="34" charset="0"/>
                <a:cs typeface="Calibri" panose="020F0502020204030204" pitchFamily="34" charset="0"/>
              </a:rPr>
              <a:t>DC </a:t>
            </a:r>
            <a:r>
              <a:rPr lang="en-GB" sz="2100" dirty="0"/>
              <a:t>m</a:t>
            </a:r>
            <a:r>
              <a:rPr lang="en-GB" sz="2100" dirty="0">
                <a:latin typeface="Calibri" panose="020F0502020204030204" pitchFamily="34" charset="0"/>
                <a:cs typeface="Calibri" panose="020F0502020204030204" pitchFamily="34" charset="0"/>
              </a:rPr>
              <a:t>agnetization (hysteresis due to persisten</a:t>
            </a:r>
            <a:r>
              <a:rPr lang="en-GB" sz="2100" dirty="0"/>
              <a:t>t currents</a:t>
            </a:r>
            <a:r>
              <a:rPr lang="en-GB" sz="2100" dirty="0">
                <a:latin typeface="Calibri" panose="020F0502020204030204" pitchFamily="34" charset="0"/>
                <a:cs typeface="Calibri" panose="020F0502020204030204" pitchFamily="34" charset="0"/>
              </a:rPr>
              <a:t>):</a:t>
            </a:r>
          </a:p>
          <a:p>
            <a:pPr>
              <a:buFont typeface="+mj-lt"/>
              <a:buAutoNum type="arabicPeriod"/>
            </a:pPr>
            <a:endParaRPr lang="en-GB" sz="2100" dirty="0"/>
          </a:p>
          <a:p>
            <a:pPr>
              <a:buFont typeface="+mj-lt"/>
              <a:buAutoNum type="arabicPeriod"/>
            </a:pPr>
            <a:endParaRPr lang="en-GB" sz="2100" dirty="0"/>
          </a:p>
          <a:p>
            <a:pPr>
              <a:buFont typeface="+mj-lt"/>
              <a:buAutoNum type="arabicPeriod" startAt="3"/>
            </a:pPr>
            <a:r>
              <a:rPr lang="en-GB" sz="2100" dirty="0"/>
              <a:t>Saturation</a:t>
            </a:r>
            <a:r>
              <a:rPr lang="en-GB" sz="2100" b="1" dirty="0"/>
              <a:t> </a:t>
            </a:r>
            <a:r>
              <a:rPr lang="en-GB" sz="2100" dirty="0"/>
              <a:t>(due to iron yoke):</a:t>
            </a:r>
          </a:p>
          <a:p>
            <a:pPr>
              <a:buFont typeface="+mj-lt"/>
              <a:buAutoNum type="arabicPeriod" startAt="3"/>
            </a:pPr>
            <a:endParaRPr lang="en-GB" sz="2100" dirty="0"/>
          </a:p>
          <a:p>
            <a:pPr>
              <a:buFont typeface="+mj-lt"/>
              <a:buAutoNum type="arabicPeriod" startAt="3"/>
            </a:pPr>
            <a:endParaRPr lang="en-GB" sz="2100" dirty="0"/>
          </a:p>
          <a:p>
            <a:pPr>
              <a:buFont typeface="+mj-lt"/>
              <a:buAutoNum type="arabicPeriod" startAt="3"/>
            </a:pPr>
            <a:endParaRPr lang="en-GB" sz="2100" dirty="0"/>
          </a:p>
          <a:p>
            <a:pPr>
              <a:buFont typeface="+mj-lt"/>
              <a:buAutoNum type="arabicPeriod" startAt="3"/>
            </a:pPr>
            <a:r>
              <a:rPr lang="en-GB" sz="2100" dirty="0"/>
              <a:t>Residual magnetization:</a:t>
            </a:r>
          </a:p>
          <a:p>
            <a:pPr>
              <a:buFont typeface="+mj-lt"/>
              <a:buAutoNum type="arabicPeriod"/>
            </a:pPr>
            <a:endParaRPr lang="en-GB" sz="2100" dirty="0"/>
          </a:p>
          <a:p>
            <a:pPr>
              <a:buFont typeface="+mj-lt"/>
              <a:buAutoNum type="arabicPeriod"/>
            </a:pPr>
            <a:endParaRPr lang="en-GB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9804F1-67E1-43C2-928C-E6D47BB444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8B8C9E-F945-4872-BAA6-CE0FA447E8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 FiDeL: Static components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A47E774-8018-429D-8D40-2E7266C56447}"/>
                  </a:ext>
                </a:extLst>
              </p:cNvPr>
              <p:cNvSpPr txBox="1"/>
              <p:nvPr/>
            </p:nvSpPr>
            <p:spPr>
              <a:xfrm>
                <a:off x="1403914" y="2329825"/>
                <a:ext cx="1304652" cy="24705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1600" i="1" smtClean="0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SupPr>
                        <m:e>
                          <m:r>
                            <a:rPr lang="en-US" sz="1600" b="0" i="1" smtClean="0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𝐵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𝑚</m:t>
                          </m:r>
                        </m:sub>
                        <m:sup>
                          <m:r>
                            <a:rPr lang="en-US" sz="1600" b="0" i="1" smtClean="0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𝐺𝑒𝑜</m:t>
                          </m:r>
                        </m:sup>
                      </m:sSubSup>
                      <m:r>
                        <a:rPr lang="en-US" sz="1600" b="0" i="1" smtClean="0">
                          <a:solidFill>
                            <a:srgbClr val="003399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= </m:t>
                      </m:r>
                      <m:sSubSup>
                        <m:sSubSupPr>
                          <m:ctrlPr>
                            <a:rPr lang="en-US" sz="1600" b="0" i="1" smtClean="0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SupPr>
                        <m:e>
                          <m:r>
                            <a:rPr lang="en-US" sz="1600" b="0" i="1" smtClean="0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𝛾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𝑚</m:t>
                          </m:r>
                        </m:sub>
                        <m:sup>
                          <m:r>
                            <a:rPr lang="en-US" sz="1600" b="0" i="1" smtClean="0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𝐺𝑒𝑜</m:t>
                          </m:r>
                        </m:sup>
                      </m:sSubSup>
                      <m:r>
                        <a:rPr lang="en-US" sz="1600" b="0" i="1" smtClean="0">
                          <a:solidFill>
                            <a:srgbClr val="003399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𝐼</m:t>
                      </m:r>
                      <m:r>
                        <a:rPr lang="en-US" sz="1600" b="0" i="1" smtClean="0">
                          <a:solidFill>
                            <a:srgbClr val="003399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,</m:t>
                      </m:r>
                    </m:oMath>
                  </m:oMathPara>
                </a14:m>
                <a:endParaRPr lang="en-US" sz="1600" b="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A47E774-8018-429D-8D40-2E7266C564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914" y="2329825"/>
                <a:ext cx="1304652" cy="247055"/>
              </a:xfrm>
              <a:prstGeom prst="rect">
                <a:avLst/>
              </a:prstGeom>
              <a:blipFill>
                <a:blip r:embed="rId2"/>
                <a:stretch>
                  <a:fillRect l="-2804" b="-219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BBCF19D-942A-496F-AE76-D67B28BF7C53}"/>
                  </a:ext>
                </a:extLst>
              </p:cNvPr>
              <p:cNvSpPr txBox="1"/>
              <p:nvPr/>
            </p:nvSpPr>
            <p:spPr>
              <a:xfrm>
                <a:off x="1338645" y="3154535"/>
                <a:ext cx="5376594" cy="5815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sz="160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𝑚</m:t>
                        </m:r>
                      </m:sub>
                      <m:sup>
                        <m:r>
                          <a:rPr lang="en-US" sz="16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𝐷𝐶</m:t>
                        </m:r>
                        <m:r>
                          <a:rPr lang="en-US" sz="16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_</m:t>
                        </m:r>
                        <m:r>
                          <a:rPr lang="en-US" sz="16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𝑀𝑎𝑔</m:t>
                        </m:r>
                      </m:sup>
                    </m:sSubSup>
                    <m:r>
                      <a:rPr lang="en-US" sz="1600" b="0" i="1" smtClean="0">
                        <a:solidFill>
                          <a:srgbClr val="003399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 </m:t>
                    </m:r>
                    <m:sSubSup>
                      <m:sSubSupPr>
                        <m:ctrlPr>
                          <a:rPr lang="en-US" sz="16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𝜇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𝑚</m:t>
                        </m:r>
                      </m:sub>
                      <m:sup>
                        <m:r>
                          <a:rPr lang="en-US" sz="16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</m:sup>
                    </m:sSubSup>
                    <m:d>
                      <m:dPr>
                        <m:begChr m:val="|"/>
                        <m:endChr m:val="|"/>
                        <m:ctrlPr>
                          <a:rPr lang="en-US" sz="16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𝐼</m:t>
                        </m:r>
                      </m:e>
                    </m:d>
                    <m:sSup>
                      <m:sSupPr>
                        <m:ctrlPr>
                          <a:rPr lang="en-US" sz="16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600" b="0" i="1" smtClean="0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600" i="1">
                                    <a:solidFill>
                                      <a:srgbClr val="003399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1600" i="1">
                                        <a:solidFill>
                                          <a:srgbClr val="003399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solidFill>
                                          <a:srgbClr val="003399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solidFill>
                                          <a:srgbClr val="003399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𝑖𝑛𝑗</m:t>
                                    </m:r>
                                  </m:sub>
                                </m:sSub>
                              </m:num>
                              <m:den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sz="1600" i="1">
                                        <a:solidFill>
                                          <a:srgbClr val="003399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 i="1">
                                        <a:solidFill>
                                          <a:srgbClr val="003399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𝐼</m:t>
                                    </m:r>
                                  </m:e>
                                </m:d>
                              </m:den>
                            </m:f>
                          </m:e>
                        </m:d>
                      </m:e>
                      <m:sup>
                        <m:r>
                          <a:rPr lang="en-US" sz="16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2−</m:t>
                        </m:r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</m:sSub>
                      </m:sup>
                    </m:sSup>
                    <m:sSup>
                      <m:sSupPr>
                        <m:ctrlPr>
                          <a:rPr lang="en-US" sz="16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600" i="1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600" i="1">
                                    <a:solidFill>
                                      <a:srgbClr val="003399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1600" i="1" smtClean="0">
                                        <a:solidFill>
                                          <a:srgbClr val="003399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smtClean="0">
                                        <a:solidFill>
                                          <a:srgbClr val="003399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solidFill>
                                          <a:srgbClr val="003399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𝑐</m:t>
                                    </m:r>
                                  </m:sub>
                                </m:sSub>
                                <m:r>
                                  <a:rPr lang="en-US" sz="1600" b="0" i="1" smtClean="0">
                                    <a:solidFill>
                                      <a:srgbClr val="003399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−</m:t>
                                </m:r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sz="1600" i="1">
                                        <a:solidFill>
                                          <a:srgbClr val="003399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 i="1">
                                        <a:solidFill>
                                          <a:srgbClr val="003399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𝐼</m:t>
                                    </m:r>
                                  </m:e>
                                </m:d>
                              </m:num>
                              <m:den>
                                <m:sSub>
                                  <m:sSubPr>
                                    <m:ctrlPr>
                                      <a:rPr lang="en-US" sz="1600" i="1">
                                        <a:solidFill>
                                          <a:srgbClr val="003399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solidFill>
                                          <a:srgbClr val="003399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solidFill>
                                          <a:srgbClr val="003399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𝑐</m:t>
                                    </m:r>
                                  </m:sub>
                                </m:sSub>
                                <m:r>
                                  <a:rPr lang="en-US" sz="1600" b="0" i="1" smtClean="0">
                                    <a:solidFill>
                                      <a:srgbClr val="003399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1600" i="1">
                                        <a:solidFill>
                                          <a:srgbClr val="003399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solidFill>
                                          <a:srgbClr val="003399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solidFill>
                                          <a:srgbClr val="003399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𝑖𝑛𝑗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US" sz="1600" dirty="0">
                    <a:solidFill>
                      <a:srgbClr val="003399"/>
                    </a:solidFill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600" i="1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600" i="1" smtClean="0">
                                    <a:solidFill>
                                      <a:srgbClr val="003399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sz="1600" i="1" smtClean="0">
                                        <a:solidFill>
                                          <a:srgbClr val="003399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sz="1600" i="1">
                                            <a:solidFill>
                                              <a:srgbClr val="003399"/>
                                            </a:solidFill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solidFill>
                                              <a:srgbClr val="003399"/>
                                            </a:solidFill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𝑇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solidFill>
                                              <a:srgbClr val="003399"/>
                                            </a:solidFill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𝑐</m:t>
                                        </m:r>
                                        <m:r>
                                          <a:rPr lang="en-US" sz="1600" i="1">
                                            <a:solidFill>
                                              <a:srgbClr val="003399"/>
                                            </a:solidFill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sz="1600" b="0" i="1" smtClean="0">
                                        <a:solidFill>
                                          <a:srgbClr val="003399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1.7</m:t>
                                    </m:r>
                                  </m:sup>
                                </m:sSup>
                                <m:r>
                                  <a:rPr lang="en-US" sz="1600" i="1">
                                    <a:solidFill>
                                      <a:srgbClr val="003399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en-US" sz="1600" i="1">
                                        <a:solidFill>
                                          <a:srgbClr val="003399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sz="1600" i="1">
                                            <a:solidFill>
                                              <a:srgbClr val="003399"/>
                                            </a:solidFill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solidFill>
                                              <a:srgbClr val="003399"/>
                                            </a:solidFill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𝑇</m:t>
                                        </m:r>
                                      </m:e>
                                      <m:sub>
                                        <m:r>
                                          <a:rPr lang="en-US" sz="1600" b="0" i="1" smtClean="0">
                                            <a:solidFill>
                                              <a:srgbClr val="003399"/>
                                            </a:solidFill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 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sz="1600" i="1">
                                        <a:solidFill>
                                          <a:srgbClr val="003399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1.7</m:t>
                                    </m:r>
                                  </m:sup>
                                </m:sSup>
                              </m:num>
                              <m:den>
                                <m:sSup>
                                  <m:sSupPr>
                                    <m:ctrlPr>
                                      <a:rPr lang="en-US" sz="1600" i="1">
                                        <a:solidFill>
                                          <a:srgbClr val="003399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sz="1600" i="1">
                                            <a:solidFill>
                                              <a:srgbClr val="003399"/>
                                            </a:solidFill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solidFill>
                                              <a:srgbClr val="003399"/>
                                            </a:solidFill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𝑇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solidFill>
                                              <a:srgbClr val="003399"/>
                                            </a:solidFill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𝑐</m:t>
                                        </m:r>
                                        <m:r>
                                          <a:rPr lang="en-US" sz="1600" i="1">
                                            <a:solidFill>
                                              <a:srgbClr val="003399"/>
                                            </a:solidFill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sz="1600" i="1">
                                        <a:solidFill>
                                          <a:srgbClr val="003399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1.7</m:t>
                                    </m:r>
                                  </m:sup>
                                </m:sSup>
                                <m:r>
                                  <a:rPr lang="en-US" sz="1600" i="1">
                                    <a:solidFill>
                                      <a:srgbClr val="003399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en-US" sz="1600" i="1">
                                        <a:solidFill>
                                          <a:srgbClr val="003399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sz="1600" i="1">
                                            <a:solidFill>
                                              <a:srgbClr val="003399"/>
                                            </a:solidFill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solidFill>
                                              <a:srgbClr val="003399"/>
                                            </a:solidFill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𝑇</m:t>
                                        </m:r>
                                      </m:e>
                                      <m:sub>
                                        <m:r>
                                          <a:rPr lang="en-US" sz="1600" b="0" i="1" smtClean="0">
                                            <a:solidFill>
                                              <a:srgbClr val="003399"/>
                                            </a:solidFill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𝑚𝑒𝑎𝑠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sz="1600" i="1">
                                        <a:solidFill>
                                          <a:srgbClr val="003399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1.7</m:t>
                                    </m:r>
                                  </m:sup>
                                </m:sSup>
                              </m:den>
                            </m:f>
                          </m:e>
                        </m:d>
                      </m:e>
                      <m:sup>
                        <m:sSub>
                          <m:sSubPr>
                            <m:ctrlPr>
                              <a:rPr lang="en-US" sz="1600" i="1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</m:sSub>
                      </m:sup>
                    </m:sSup>
                    <m:r>
                      <a:rPr lang="en-US" sz="1600" i="1">
                        <a:solidFill>
                          <a:srgbClr val="003399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,</m:t>
                    </m:r>
                  </m:oMath>
                </a14:m>
                <a:endParaRPr lang="en-GB" sz="1600" dirty="0">
                  <a:solidFill>
                    <a:srgbClr val="003399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BBCF19D-942A-496F-AE76-D67B28BF7C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8645" y="3154535"/>
                <a:ext cx="5376594" cy="58150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36343915-5154-4119-BBA9-E17FF85C4F49}"/>
              </a:ext>
            </a:extLst>
          </p:cNvPr>
          <p:cNvSpPr txBox="1">
            <a:spLocks/>
          </p:cNvSpPr>
          <p:nvPr/>
        </p:nvSpPr>
        <p:spPr>
          <a:xfrm>
            <a:off x="266007" y="3178938"/>
            <a:ext cx="8671505" cy="489455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endParaRPr lang="en-US" sz="1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6DE7939-9598-45A7-BD37-18BEB649254C}"/>
                  </a:ext>
                </a:extLst>
              </p:cNvPr>
              <p:cNvSpPr txBox="1"/>
              <p:nvPr/>
            </p:nvSpPr>
            <p:spPr>
              <a:xfrm>
                <a:off x="1403914" y="4359945"/>
                <a:ext cx="7474079" cy="88364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sz="170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1700" i="1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lang="en-US" sz="1700" i="1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𝑚</m:t>
                        </m:r>
                      </m:sub>
                      <m:sup>
                        <m:r>
                          <a:rPr lang="en-US" sz="1700" i="1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𝑆𝑎𝑡</m:t>
                        </m:r>
                      </m:sup>
                    </m:sSubSup>
                    <m:r>
                      <a:rPr lang="en-US" sz="1700" b="0" i="1" smtClean="0">
                        <a:solidFill>
                          <a:srgbClr val="003399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 </m:t>
                    </m:r>
                    <m:nary>
                      <m:naryPr>
                        <m:chr m:val="∑"/>
                        <m:ctrlPr>
                          <a:rPr lang="en-US" sz="17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17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𝑖</m:t>
                        </m:r>
                        <m:r>
                          <a:rPr lang="en-US" sz="17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=1</m:t>
                        </m:r>
                      </m:sub>
                      <m:sup>
                        <m:r>
                          <a:rPr lang="en-US" sz="17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𝑁</m:t>
                        </m:r>
                      </m:sup>
                      <m:e>
                        <m:sSubSup>
                          <m:sSubSupPr>
                            <m:ctrlPr>
                              <a:rPr lang="en-US" sz="1700" b="0" i="1" smtClean="0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1700" b="0" i="1" smtClean="0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700" b="0" i="1" smtClean="0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  <m:sup>
                            <m:r>
                              <a:rPr lang="en-US" sz="1700" b="0" i="1" smtClean="0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</m:t>
                            </m:r>
                          </m:sup>
                        </m:sSubSup>
                      </m:e>
                    </m:nary>
                    <m:r>
                      <a:rPr lang="en-US" sz="1700" b="0" i="1" smtClean="0">
                        <a:solidFill>
                          <a:srgbClr val="003399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𝐼</m:t>
                    </m:r>
                    <m:r>
                      <m:rPr>
                        <m:sty m:val="p"/>
                      </m:rPr>
                      <a:rPr lang="el-GR" sz="1700" b="0" i="1" smtClean="0">
                        <a:solidFill>
                          <a:srgbClr val="00339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Σ</m:t>
                    </m:r>
                    <m:d>
                      <m:dPr>
                        <m:ctrlPr>
                          <a:rPr lang="en-US" sz="17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17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𝐼</m:t>
                        </m:r>
                        <m:r>
                          <a:rPr lang="en-US" sz="17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 </m:t>
                        </m:r>
                        <m:sSubSup>
                          <m:sSubSupPr>
                            <m:ctrlPr>
                              <a:rPr lang="en-US" sz="1700" b="0" i="1" smtClean="0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1700" b="0" i="1" smtClean="0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1700" b="0" i="1" smtClean="0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  <m:sup>
                            <m:r>
                              <a:rPr lang="en-US" sz="1700" b="0" i="1" smtClean="0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</m:t>
                            </m:r>
                          </m:sup>
                        </m:sSubSup>
                        <m:r>
                          <a:rPr lang="en-US" sz="17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n-US" sz="1700" i="1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1700" b="0" i="1" smtClean="0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700" b="0" i="1" smtClean="0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0</m:t>
                            </m:r>
                            <m:r>
                              <a:rPr lang="en-US" sz="1700" i="1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  <m:sup>
                            <m:r>
                              <a:rPr lang="en-US" sz="1700" i="1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</m:t>
                            </m:r>
                          </m:sup>
                        </m:sSubSup>
                        <m:r>
                          <a:rPr lang="en-US" sz="1700" i="1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700" i="1" smtClean="0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1700" b="0" i="1" smtClean="0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700" b="0" i="1" smtClean="0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𝑛𝑜𝑚</m:t>
                            </m:r>
                          </m:sub>
                        </m:sSub>
                      </m:e>
                    </m:d>
                    <m:r>
                      <a:rPr lang="en-US" sz="1700" b="0" i="1" smtClean="0">
                        <a:solidFill>
                          <a:srgbClr val="00339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,</m:t>
                    </m:r>
                  </m:oMath>
                </a14:m>
                <a:r>
                  <a:rPr lang="en-US" sz="1700" b="0" dirty="0">
                    <a:solidFill>
                      <a:srgbClr val="003399"/>
                    </a:solidFill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 </a:t>
                </a:r>
                <a:br>
                  <a:rPr lang="en-US" sz="1700" b="0" dirty="0">
                    <a:solidFill>
                      <a:srgbClr val="003399"/>
                    </a:solidFill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</a:br>
                <a:r>
                  <a:rPr lang="en-US" sz="1700" dirty="0">
                    <a:solidFill>
                      <a:srgbClr val="003399"/>
                    </a:solidFill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where: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700" b="0" i="1" smtClean="0">
                        <a:solidFill>
                          <a:srgbClr val="00339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Σ</m:t>
                    </m:r>
                    <m:d>
                      <m:dPr>
                        <m:ctrlPr>
                          <a:rPr lang="en-US" sz="17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17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𝐼</m:t>
                        </m:r>
                        <m:r>
                          <a:rPr lang="en-US" sz="17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n-US" sz="1700" i="1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1700" i="1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1700" i="1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  <m:sup>
                            <m:r>
                              <a:rPr lang="en-US" sz="1700" i="1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</m:t>
                            </m:r>
                          </m:sup>
                        </m:sSubSup>
                        <m:r>
                          <a:rPr lang="en-US" sz="17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n-US" sz="1700" i="1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1700" b="0" i="1" smtClean="0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700" b="0" i="1" smtClean="0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US" sz="1700" i="1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</m:t>
                            </m:r>
                          </m:sup>
                        </m:sSubSup>
                        <m:r>
                          <a:rPr lang="en-US" sz="1700" i="1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700" i="1" smtClean="0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1700" b="0" i="1" smtClean="0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700" b="0" i="1" smtClean="0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𝑛𝑜𝑚</m:t>
                            </m:r>
                          </m:sub>
                        </m:sSub>
                      </m:e>
                    </m:d>
                    <m:r>
                      <a:rPr lang="en-US" sz="1700" b="0" i="1" smtClean="0">
                        <a:solidFill>
                          <a:srgbClr val="00339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=−</m:t>
                    </m:r>
                    <m:f>
                      <m:fPr>
                        <m:ctrlPr>
                          <a:rPr lang="en-US" sz="17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 sz="17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1</m:t>
                        </m:r>
                      </m:num>
                      <m:den>
                        <m:r>
                          <a:rPr lang="en-US" sz="17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sz="17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17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1+</m:t>
                        </m:r>
                        <m:func>
                          <m:funcPr>
                            <m:ctrlPr>
                              <a:rPr lang="en-US" sz="1700" b="0" i="1" smtClean="0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700" b="0" i="0" smtClean="0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erf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1700" b="0" i="1" smtClean="0">
                                    <a:solidFill>
                                      <a:srgbClr val="00339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sz="1700" i="1">
                                        <a:solidFill>
                                          <a:srgbClr val="003399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700" i="1">
                                        <a:solidFill>
                                          <a:srgbClr val="003399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sz="1700" i="1">
                                        <a:solidFill>
                                          <a:srgbClr val="003399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𝑚</m:t>
                                    </m:r>
                                  </m:sub>
                                  <m:sup>
                                    <m:r>
                                      <a:rPr lang="en-US" sz="1700" i="1">
                                        <a:solidFill>
                                          <a:srgbClr val="003399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𝑖</m:t>
                                    </m:r>
                                  </m:sup>
                                </m:sSubSup>
                                <m:d>
                                  <m:dPr>
                                    <m:ctrlPr>
                                      <a:rPr lang="en-US" sz="1700" b="0" i="1" smtClean="0">
                                        <a:solidFill>
                                          <a:srgbClr val="003399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sz="1700" b="0" i="1" smtClean="0">
                                            <a:solidFill>
                                              <a:srgbClr val="003399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fPr>
                                      <m:num>
                                        <m:d>
                                          <m:dPr>
                                            <m:begChr m:val="|"/>
                                            <m:endChr m:val="|"/>
                                            <m:ctrlPr>
                                              <a:rPr lang="en-US" sz="1700" b="0" i="1" smtClean="0">
                                                <a:solidFill>
                                                  <a:srgbClr val="003399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sz="1700" b="0" i="1" smtClean="0">
                                                <a:solidFill>
                                                  <a:srgbClr val="003399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𝐼</m:t>
                                            </m:r>
                                          </m:e>
                                        </m:d>
                                        <m:r>
                                          <a:rPr lang="en-US" sz="1700" b="0" i="1" smtClean="0">
                                            <a:solidFill>
                                              <a:srgbClr val="003399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−</m:t>
                                        </m:r>
                                        <m:sSubSup>
                                          <m:sSubSupPr>
                                            <m:ctrlPr>
                                              <a:rPr lang="en-US" sz="1700" i="1">
                                                <a:solidFill>
                                                  <a:srgbClr val="003399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en-US" sz="1700" i="1">
                                                <a:solidFill>
                                                  <a:srgbClr val="003399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𝐼</m:t>
                                            </m:r>
                                          </m:e>
                                          <m:sub>
                                            <m:r>
                                              <a:rPr lang="en-US" sz="1700" i="1">
                                                <a:solidFill>
                                                  <a:srgbClr val="003399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0</m:t>
                                            </m:r>
                                          </m:sub>
                                          <m:sup>
                                            <m:r>
                                              <a:rPr lang="en-US" sz="1700" i="1">
                                                <a:solidFill>
                                                  <a:srgbClr val="003399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𝑖</m:t>
                                            </m:r>
                                          </m:sup>
                                        </m:sSubSup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US" sz="1700" i="1">
                                                <a:solidFill>
                                                  <a:srgbClr val="003399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700" i="1" smtClean="0">
                                                <a:solidFill>
                                                  <a:srgbClr val="003399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𝐼</m:t>
                                            </m:r>
                                          </m:e>
                                          <m:sub>
                                            <m:r>
                                              <a:rPr lang="en-US" sz="1700" b="0" i="1" smtClean="0">
                                                <a:solidFill>
                                                  <a:srgbClr val="003399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𝑛𝑜𝑚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</m:e>
                            </m:d>
                          </m:e>
                        </m:func>
                      </m:e>
                    </m:d>
                    <m:r>
                      <a:rPr lang="en-US" sz="1700" b="0" i="1" smtClean="0">
                        <a:solidFill>
                          <a:srgbClr val="00339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,</m:t>
                    </m:r>
                    <m:func>
                      <m:funcPr>
                        <m:ctrlPr>
                          <a:rPr lang="en-US" sz="1700" i="1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70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erf</m:t>
                        </m:r>
                      </m:fName>
                      <m:e>
                        <m:d>
                          <m:dPr>
                            <m:ctrlPr>
                              <a:rPr lang="en-US" sz="1700" i="1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n-US" sz="1700" i="1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𝑥</m:t>
                            </m:r>
                          </m:e>
                        </m:d>
                      </m:e>
                    </m:func>
                    <m:r>
                      <a:rPr lang="en-US" sz="1700" i="1">
                        <a:solidFill>
                          <a:srgbClr val="003399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f>
                      <m:fPr>
                        <m:ctrlPr>
                          <a:rPr lang="en-US" sz="1700" i="1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 sz="1700" i="1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1700" i="1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1700" i="1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𝜋</m:t>
                            </m:r>
                          </m:e>
                        </m:rad>
                      </m:den>
                    </m:f>
                    <m:nary>
                      <m:naryPr>
                        <m:ctrlPr>
                          <a:rPr lang="en-US" sz="1700" i="1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1700" i="1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0</m:t>
                        </m:r>
                      </m:sub>
                      <m:sup>
                        <m:r>
                          <a:rPr lang="en-US" sz="1700" i="1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𝑥</m:t>
                        </m:r>
                      </m:sup>
                      <m:e>
                        <m:sSup>
                          <m:sSupPr>
                            <m:ctrlPr>
                              <a:rPr lang="en-US" sz="1700" i="1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pPr>
                          <m:e>
                            <m:r>
                              <a:rPr lang="en-US" sz="1700" i="1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700" i="1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sz="1700" i="1">
                                    <a:solidFill>
                                      <a:srgbClr val="003399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pPr>
                              <m:e>
                                <m:r>
                                  <a:rPr lang="en-US" sz="1700" i="1">
                                    <a:solidFill>
                                      <a:srgbClr val="003399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en-US" sz="1700" i="1">
                                    <a:solidFill>
                                      <a:srgbClr val="003399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2</m:t>
                                </m:r>
                              </m:sup>
                            </m:sSup>
                          </m:sup>
                        </m:sSup>
                        <m:r>
                          <a:rPr lang="en-US" sz="1700" i="1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𝑑𝑡</m:t>
                        </m:r>
                        <m:r>
                          <a:rPr lang="en-US" sz="1700" i="1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</m:e>
                    </m:nary>
                  </m:oMath>
                </a14:m>
                <a:endParaRPr lang="en-GB" sz="17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6DE7939-9598-45A7-BD37-18BEB64925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914" y="4359945"/>
                <a:ext cx="7474079" cy="883640"/>
              </a:xfrm>
              <a:prstGeom prst="rect">
                <a:avLst/>
              </a:prstGeom>
              <a:blipFill>
                <a:blip r:embed="rId4"/>
                <a:stretch>
                  <a:fillRect l="-1713" t="-47586" b="-75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00832CD-2C3D-4977-8262-40D02727C3B8}"/>
                  </a:ext>
                </a:extLst>
              </p:cNvPr>
              <p:cNvSpPr txBox="1"/>
              <p:nvPr/>
            </p:nvSpPr>
            <p:spPr>
              <a:xfrm>
                <a:off x="1338645" y="5792108"/>
                <a:ext cx="4630270" cy="5112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sz="160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𝑚</m:t>
                        </m:r>
                      </m:sub>
                      <m:sup>
                        <m:r>
                          <a:rPr lang="en-US" sz="16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𝑅𝑒𝑠</m:t>
                        </m:r>
                      </m:sup>
                    </m:sSubSup>
                    <m:r>
                      <a:rPr lang="en-US" sz="1600" b="0" i="1" smtClean="0">
                        <a:solidFill>
                          <a:srgbClr val="003399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 </m:t>
                    </m:r>
                    <m:sSubSup>
                      <m:sSubSupPr>
                        <m:ctrlPr>
                          <a:rPr lang="en-US" sz="16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𝜌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𝑚</m:t>
                        </m:r>
                      </m:sub>
                      <m:sup>
                        <m:r>
                          <a:rPr lang="en-US" sz="16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</m:sup>
                    </m:sSubSup>
                    <m:d>
                      <m:dPr>
                        <m:begChr m:val="|"/>
                        <m:endChr m:val="|"/>
                        <m:ctrlPr>
                          <a:rPr lang="en-US" sz="16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𝐼</m:t>
                        </m:r>
                      </m:e>
                    </m:d>
                    <m:sSup>
                      <m:sSupPr>
                        <m:ctrlPr>
                          <a:rPr lang="en-US" sz="16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600" b="0" i="1" smtClean="0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600" i="1">
                                    <a:solidFill>
                                      <a:srgbClr val="003399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1600" i="1">
                                        <a:solidFill>
                                          <a:srgbClr val="003399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solidFill>
                                          <a:srgbClr val="003399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solidFill>
                                          <a:srgbClr val="003399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𝑖𝑛𝑗</m:t>
                                    </m:r>
                                  </m:sub>
                                </m:sSub>
                              </m:num>
                              <m:den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sz="1600" i="1">
                                        <a:solidFill>
                                          <a:srgbClr val="003399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 i="1">
                                        <a:solidFill>
                                          <a:srgbClr val="003399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𝐼</m:t>
                                    </m:r>
                                  </m:e>
                                </m:d>
                              </m:den>
                            </m:f>
                          </m:e>
                        </m:d>
                      </m:e>
                      <m:sup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US" sz="1600" b="0" dirty="0">
                    <a:solidFill>
                      <a:srgbClr val="003399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00832CD-2C3D-4977-8262-40D02727C3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8645" y="5792108"/>
                <a:ext cx="4630270" cy="51123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516165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9804F1-67E1-43C2-928C-E6D47BB444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8B8C9E-F945-4872-BAA6-CE0FA447E8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 FiDeL: Example</a:t>
            </a:r>
            <a:endParaRPr lang="en-GB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36343915-5154-4119-BBA9-E17FF85C4F49}"/>
              </a:ext>
            </a:extLst>
          </p:cNvPr>
          <p:cNvSpPr txBox="1">
            <a:spLocks/>
          </p:cNvSpPr>
          <p:nvPr/>
        </p:nvSpPr>
        <p:spPr>
          <a:xfrm>
            <a:off x="266007" y="3178938"/>
            <a:ext cx="8671505" cy="489455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endParaRPr lang="en-US" sz="1000" dirty="0"/>
          </a:p>
        </p:txBody>
      </p:sp>
      <p:pic>
        <p:nvPicPr>
          <p:cNvPr id="12" name="Picture 10">
            <a:extLst>
              <a:ext uri="{FF2B5EF4-FFF2-40B4-BE49-F238E27FC236}">
                <a16:creationId xmlns:a16="http://schemas.microsoft.com/office/drawing/2014/main" id="{78BC6404-9F66-4234-9504-FBB345E037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831" y="4064258"/>
            <a:ext cx="3084027" cy="2136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>
            <a:extLst>
              <a:ext uri="{FF2B5EF4-FFF2-40B4-BE49-F238E27FC236}">
                <a16:creationId xmlns:a16="http://schemas.microsoft.com/office/drawing/2014/main" id="{59BBA9A4-3F90-4BEE-AD5E-2222526681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172" y="4083824"/>
            <a:ext cx="2995573" cy="2062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>
            <a:extLst>
              <a:ext uri="{FF2B5EF4-FFF2-40B4-BE49-F238E27FC236}">
                <a16:creationId xmlns:a16="http://schemas.microsoft.com/office/drawing/2014/main" id="{46EC155E-9211-4E4B-85FA-EB9C16DE18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1296" y="1814308"/>
            <a:ext cx="3057886" cy="2081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>
            <a:extLst>
              <a:ext uri="{FF2B5EF4-FFF2-40B4-BE49-F238E27FC236}">
                <a16:creationId xmlns:a16="http://schemas.microsoft.com/office/drawing/2014/main" id="{E299B407-7AE5-4706-A103-EE9CAD2515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1748" y="1822154"/>
            <a:ext cx="3097457" cy="2073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98BC3F46-EB87-41AF-B99B-CFE962E193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42" y="1831625"/>
            <a:ext cx="2863457" cy="1991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23AFEBC-9697-42C7-9D15-93B7D251A4FA}"/>
              </a:ext>
            </a:extLst>
          </p:cNvPr>
          <p:cNvSpPr txBox="1"/>
          <p:nvPr/>
        </p:nvSpPr>
        <p:spPr>
          <a:xfrm>
            <a:off x="-161285" y="1084516"/>
            <a:ext cx="906841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21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Transfer function including static components for LHC main dipoles [2]. </a:t>
            </a:r>
            <a:endParaRPr lang="en-GB" sz="21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93E5A3D-D019-400D-AD0F-3DAE196031A8}"/>
              </a:ext>
            </a:extLst>
          </p:cNvPr>
          <p:cNvSpPr txBox="1"/>
          <p:nvPr/>
        </p:nvSpPr>
        <p:spPr>
          <a:xfrm>
            <a:off x="466494" y="2036762"/>
            <a:ext cx="27291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Geometric</a:t>
            </a:r>
            <a:endParaRPr lang="en-GB" dirty="0">
              <a:solidFill>
                <a:srgbClr val="003399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9AF6F2B-1673-49B3-B0C6-FBC87364C7F2}"/>
              </a:ext>
            </a:extLst>
          </p:cNvPr>
          <p:cNvSpPr txBox="1"/>
          <p:nvPr/>
        </p:nvSpPr>
        <p:spPr>
          <a:xfrm>
            <a:off x="3642237" y="2058340"/>
            <a:ext cx="20031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DC magnetization</a:t>
            </a:r>
            <a:endParaRPr lang="en-GB" dirty="0">
              <a:solidFill>
                <a:srgbClr val="003399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57AB5F9-F93C-4800-8627-0D48FE770D9D}"/>
              </a:ext>
            </a:extLst>
          </p:cNvPr>
          <p:cNvSpPr txBox="1"/>
          <p:nvPr/>
        </p:nvSpPr>
        <p:spPr>
          <a:xfrm>
            <a:off x="6780235" y="2076225"/>
            <a:ext cx="22775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Saturation</a:t>
            </a:r>
            <a:endParaRPr lang="en-GB" dirty="0">
              <a:solidFill>
                <a:srgbClr val="003399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58478DB-5D94-4053-8D77-AEF8A72F625A}"/>
              </a:ext>
            </a:extLst>
          </p:cNvPr>
          <p:cNvSpPr txBox="1"/>
          <p:nvPr/>
        </p:nvSpPr>
        <p:spPr>
          <a:xfrm>
            <a:off x="1831059" y="4321581"/>
            <a:ext cx="28788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Residual magnetization</a:t>
            </a:r>
            <a:endParaRPr lang="en-GB" dirty="0">
              <a:solidFill>
                <a:srgbClr val="003399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1FE399B-29F0-419D-BF2F-3B38C42EF118}"/>
              </a:ext>
            </a:extLst>
          </p:cNvPr>
          <p:cNvSpPr txBox="1"/>
          <p:nvPr/>
        </p:nvSpPr>
        <p:spPr>
          <a:xfrm>
            <a:off x="6543361" y="4259332"/>
            <a:ext cx="24869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Total field</a:t>
            </a:r>
            <a:endParaRPr lang="en-GB" dirty="0">
              <a:solidFill>
                <a:srgbClr val="003399"/>
              </a:solidFill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405165D-1F2D-4B73-A374-773942E7AEF8}"/>
              </a:ext>
            </a:extLst>
          </p:cNvPr>
          <p:cNvGrpSpPr/>
          <p:nvPr/>
        </p:nvGrpSpPr>
        <p:grpSpPr>
          <a:xfrm>
            <a:off x="2586259" y="2535120"/>
            <a:ext cx="363440" cy="388915"/>
            <a:chOff x="2586259" y="2375729"/>
            <a:chExt cx="363440" cy="388915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40E12B78-4B9A-4D37-A5D3-CA550E5E1897}"/>
                </a:ext>
              </a:extLst>
            </p:cNvPr>
            <p:cNvSpPr/>
            <p:nvPr/>
          </p:nvSpPr>
          <p:spPr>
            <a:xfrm>
              <a:off x="2586259" y="2375729"/>
              <a:ext cx="363440" cy="369332"/>
            </a:xfrm>
            <a:prstGeom prst="ellipse">
              <a:avLst/>
            </a:prstGeom>
            <a:gradFill flip="none" rotWithShape="1">
              <a:gsLst>
                <a:gs pos="0">
                  <a:srgbClr val="3C1CC2"/>
                </a:gs>
                <a:gs pos="34000">
                  <a:srgbClr val="3C1CC2"/>
                </a:gs>
                <a:gs pos="80000">
                  <a:schemeClr val="accent6">
                    <a:lumMod val="50000"/>
                  </a:schemeClr>
                </a:gs>
                <a:gs pos="83000">
                  <a:schemeClr val="accent6">
                    <a:lumMod val="50000"/>
                  </a:schemeClr>
                </a:gs>
                <a:gs pos="100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28575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3DDD5C6-A274-42B6-9C53-8BDB3F0B33EF}"/>
                </a:ext>
              </a:extLst>
            </p:cNvPr>
            <p:cNvSpPr txBox="1"/>
            <p:nvPr/>
          </p:nvSpPr>
          <p:spPr>
            <a:xfrm flipH="1" flipV="1">
              <a:off x="2708248" y="2395312"/>
              <a:ext cx="2138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+</a:t>
              </a:r>
              <a:endParaRPr lang="en-GB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C3531F3-3CFF-44AD-97C5-E7689587713A}"/>
              </a:ext>
            </a:extLst>
          </p:cNvPr>
          <p:cNvGrpSpPr/>
          <p:nvPr/>
        </p:nvGrpSpPr>
        <p:grpSpPr>
          <a:xfrm>
            <a:off x="5707588" y="2512645"/>
            <a:ext cx="363440" cy="388915"/>
            <a:chOff x="2586259" y="2375729"/>
            <a:chExt cx="363440" cy="388915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E472DFA5-D6B6-4FC0-820B-A248041F22E0}"/>
                </a:ext>
              </a:extLst>
            </p:cNvPr>
            <p:cNvSpPr/>
            <p:nvPr/>
          </p:nvSpPr>
          <p:spPr>
            <a:xfrm>
              <a:off x="2586259" y="2375729"/>
              <a:ext cx="363440" cy="369332"/>
            </a:xfrm>
            <a:prstGeom prst="ellipse">
              <a:avLst/>
            </a:prstGeom>
            <a:gradFill flip="none" rotWithShape="1">
              <a:gsLst>
                <a:gs pos="0">
                  <a:srgbClr val="3C1CC2"/>
                </a:gs>
                <a:gs pos="34000">
                  <a:srgbClr val="3C1CC2"/>
                </a:gs>
                <a:gs pos="80000">
                  <a:schemeClr val="accent6">
                    <a:lumMod val="50000"/>
                  </a:schemeClr>
                </a:gs>
                <a:gs pos="83000">
                  <a:schemeClr val="accent6">
                    <a:lumMod val="50000"/>
                  </a:schemeClr>
                </a:gs>
                <a:gs pos="100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28575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7F834056-1DD9-4042-939C-1295E14BB2C9}"/>
                </a:ext>
              </a:extLst>
            </p:cNvPr>
            <p:cNvSpPr txBox="1"/>
            <p:nvPr/>
          </p:nvSpPr>
          <p:spPr>
            <a:xfrm flipH="1" flipV="1">
              <a:off x="2708248" y="2395312"/>
              <a:ext cx="2138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+</a:t>
              </a:r>
              <a:endParaRPr lang="en-GB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78ABF04-515F-453B-A531-4920D2DB1288}"/>
              </a:ext>
            </a:extLst>
          </p:cNvPr>
          <p:cNvGrpSpPr/>
          <p:nvPr/>
        </p:nvGrpSpPr>
        <p:grpSpPr>
          <a:xfrm>
            <a:off x="1012526" y="4854867"/>
            <a:ext cx="363440" cy="388915"/>
            <a:chOff x="2586259" y="2375729"/>
            <a:chExt cx="363440" cy="388915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96058786-00B4-4CBA-B19E-896599115D8D}"/>
                </a:ext>
              </a:extLst>
            </p:cNvPr>
            <p:cNvSpPr/>
            <p:nvPr/>
          </p:nvSpPr>
          <p:spPr>
            <a:xfrm>
              <a:off x="2586259" y="2375729"/>
              <a:ext cx="363440" cy="369332"/>
            </a:xfrm>
            <a:prstGeom prst="ellipse">
              <a:avLst/>
            </a:prstGeom>
            <a:gradFill flip="none" rotWithShape="1">
              <a:gsLst>
                <a:gs pos="0">
                  <a:srgbClr val="3C1CC2"/>
                </a:gs>
                <a:gs pos="34000">
                  <a:srgbClr val="3C1CC2"/>
                </a:gs>
                <a:gs pos="80000">
                  <a:schemeClr val="accent6">
                    <a:lumMod val="50000"/>
                  </a:schemeClr>
                </a:gs>
                <a:gs pos="83000">
                  <a:schemeClr val="accent6">
                    <a:lumMod val="50000"/>
                  </a:schemeClr>
                </a:gs>
                <a:gs pos="100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28575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C722A587-0BC6-4459-B120-FF0659E3B84E}"/>
                </a:ext>
              </a:extLst>
            </p:cNvPr>
            <p:cNvSpPr txBox="1"/>
            <p:nvPr/>
          </p:nvSpPr>
          <p:spPr>
            <a:xfrm flipH="1" flipV="1">
              <a:off x="2708248" y="2395312"/>
              <a:ext cx="2138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+</a:t>
              </a:r>
              <a:endParaRPr lang="en-GB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0776131A-8E5D-43A2-BD34-294DA00BAEEF}"/>
              </a:ext>
            </a:extLst>
          </p:cNvPr>
          <p:cNvGrpSpPr/>
          <p:nvPr/>
        </p:nvGrpSpPr>
        <p:grpSpPr>
          <a:xfrm>
            <a:off x="4231860" y="4859425"/>
            <a:ext cx="363440" cy="665914"/>
            <a:chOff x="2586259" y="2375729"/>
            <a:chExt cx="363440" cy="665914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E70C5D9B-C4A2-4A92-A08B-FC7BF265FC21}"/>
                </a:ext>
              </a:extLst>
            </p:cNvPr>
            <p:cNvSpPr/>
            <p:nvPr/>
          </p:nvSpPr>
          <p:spPr>
            <a:xfrm>
              <a:off x="2586259" y="2375729"/>
              <a:ext cx="363440" cy="369332"/>
            </a:xfrm>
            <a:prstGeom prst="ellipse">
              <a:avLst/>
            </a:prstGeom>
            <a:gradFill flip="none" rotWithShape="1">
              <a:gsLst>
                <a:gs pos="0">
                  <a:srgbClr val="3C1CC2"/>
                </a:gs>
                <a:gs pos="34000">
                  <a:srgbClr val="3C1CC2"/>
                </a:gs>
                <a:gs pos="80000">
                  <a:schemeClr val="accent6">
                    <a:lumMod val="50000"/>
                  </a:schemeClr>
                </a:gs>
                <a:gs pos="83000">
                  <a:schemeClr val="accent6">
                    <a:lumMod val="50000"/>
                  </a:schemeClr>
                </a:gs>
                <a:gs pos="100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28575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1697E42B-DF6F-4B75-81C0-1A4EF680A407}"/>
                </a:ext>
              </a:extLst>
            </p:cNvPr>
            <p:cNvSpPr txBox="1"/>
            <p:nvPr/>
          </p:nvSpPr>
          <p:spPr>
            <a:xfrm flipH="1" flipV="1">
              <a:off x="2708248" y="2395312"/>
              <a:ext cx="2138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-=</a:t>
              </a:r>
              <a:endParaRPr lang="en-GB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059045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A789E0-FF64-4DEA-8389-692A9003C0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247" y="1241081"/>
            <a:ext cx="8671505" cy="5116587"/>
          </a:xfrm>
        </p:spPr>
        <p:txBody>
          <a:bodyPr>
            <a:normAutofit/>
          </a:bodyPr>
          <a:lstStyle/>
          <a:p>
            <a:pPr>
              <a:buSzPct val="90000"/>
            </a:pPr>
            <a:r>
              <a:rPr lang="en-GB" sz="2100" dirty="0"/>
              <a:t>FiDeL is the </a:t>
            </a:r>
            <a:r>
              <a:rPr lang="en-GB" sz="2100" dirty="0">
                <a:solidFill>
                  <a:srgbClr val="0099FF"/>
                </a:solidFill>
              </a:rPr>
              <a:t>field forecast system for the superconducting accelerator magnets</a:t>
            </a:r>
            <a:r>
              <a:rPr lang="en-GB" sz="2100" dirty="0"/>
              <a:t>:</a:t>
            </a:r>
            <a:r>
              <a:rPr lang="en-GB" sz="2100" b="1" dirty="0"/>
              <a:t> </a:t>
            </a:r>
            <a:r>
              <a:rPr lang="en-GB" sz="2100" dirty="0"/>
              <a:t>it is an integral part of the LHC controls (LSA).</a:t>
            </a:r>
          </a:p>
          <a:p>
            <a:pPr marL="36576" indent="0">
              <a:buSzPct val="90000"/>
              <a:buNone/>
            </a:pPr>
            <a:endParaRPr lang="en-GB" sz="2100" dirty="0"/>
          </a:p>
          <a:p>
            <a:pPr>
              <a:buSzPct val="90000"/>
            </a:pPr>
            <a:r>
              <a:rPr lang="en-GB" sz="2100" u="sng" dirty="0"/>
              <a:t>Beyond the model:</a:t>
            </a:r>
          </a:p>
          <a:p>
            <a:pPr marL="448056" lvl="1" indent="0">
              <a:buNone/>
            </a:pPr>
            <a:r>
              <a:rPr lang="en-GB" sz="2100" dirty="0"/>
              <a:t> Persistent current effects and hysteresis modelling for non-standard</a:t>
            </a:r>
            <a:br>
              <a:rPr lang="en-GB" sz="2100" dirty="0"/>
            </a:br>
            <a:r>
              <a:rPr lang="en-GB" sz="2100" dirty="0"/>
              <a:t> operational cycles (when filaments are not fully penetrated):</a:t>
            </a:r>
          </a:p>
          <a:p>
            <a:pPr marL="448056" lvl="1" indent="0">
              <a:buNone/>
            </a:pPr>
            <a:endParaRPr lang="en-GB" sz="2100" dirty="0"/>
          </a:p>
          <a:p>
            <a:pPr marL="448056" lvl="1" indent="0">
              <a:buNone/>
            </a:pPr>
            <a:r>
              <a:rPr lang="en-GB" sz="2100" dirty="0">
                <a:solidFill>
                  <a:srgbClr val="FF0000"/>
                </a:solidFill>
              </a:rPr>
              <a:t>→ </a:t>
            </a:r>
            <a:r>
              <a:rPr lang="en-GB" sz="21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Necessity to perform additional special test cycles </a:t>
            </a:r>
            <a:r>
              <a:rPr lang="en-GB" sz="2100" dirty="0">
                <a:latin typeface="Calibri" panose="020F0502020204030204" pitchFamily="34" charset="0"/>
                <a:cs typeface="Calibri" panose="020F0502020204030204" pitchFamily="34" charset="0"/>
              </a:rPr>
              <a:t>to support operation</a:t>
            </a:r>
            <a:br>
              <a:rPr lang="en-GB" sz="21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2100" dirty="0">
                <a:latin typeface="Calibri" panose="020F0502020204030204" pitchFamily="34" charset="0"/>
                <a:cs typeface="Calibri" panose="020F0502020204030204" pitchFamily="34" charset="0"/>
              </a:rPr>
              <a:t>     (drawbacks: cost, time, amount of requests),</a:t>
            </a:r>
          </a:p>
          <a:p>
            <a:pPr marL="448056" lvl="1" indent="0">
              <a:buNone/>
            </a:pPr>
            <a:endParaRPr lang="en-GB" sz="2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48056" lvl="1" indent="0">
              <a:buNone/>
            </a:pPr>
            <a:r>
              <a:rPr lang="en-GB" sz="2100" dirty="0">
                <a:solidFill>
                  <a:srgbClr val="008000"/>
                </a:solidFill>
              </a:rPr>
              <a:t>→ Great opportunity to fill the gap </a:t>
            </a:r>
            <a:r>
              <a:rPr lang="en-GB" sz="2100" dirty="0"/>
              <a:t>and analyse effects for non-standard</a:t>
            </a:r>
            <a:br>
              <a:rPr lang="en-GB" sz="2100" dirty="0"/>
            </a:br>
            <a:r>
              <a:rPr lang="en-GB" sz="2100" dirty="0"/>
              <a:t>     cycles by performing </a:t>
            </a:r>
            <a:r>
              <a:rPr lang="en-GB" sz="2100" dirty="0">
                <a:solidFill>
                  <a:srgbClr val="008000"/>
                </a:solidFill>
              </a:rPr>
              <a:t>ROXIE simulations</a:t>
            </a:r>
            <a:r>
              <a:rPr lang="en-GB" sz="2100" dirty="0"/>
              <a:t>.</a:t>
            </a:r>
            <a:endParaRPr lang="en-GB" sz="2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US" sz="2100" dirty="0">
              <a:solidFill>
                <a:srgbClr val="0055A0"/>
              </a:solidFill>
            </a:endParaRPr>
          </a:p>
          <a:p>
            <a:pPr>
              <a:buFont typeface="+mj-lt"/>
              <a:buAutoNum type="arabicPeriod"/>
            </a:pPr>
            <a:endParaRPr lang="en-GB" sz="2100" dirty="0"/>
          </a:p>
          <a:p>
            <a:pPr>
              <a:buFont typeface="+mj-lt"/>
              <a:buAutoNum type="arabicPeriod"/>
            </a:pPr>
            <a:endParaRPr lang="en-GB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9804F1-67E1-43C2-928C-E6D47BB444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8B8C9E-F945-4872-BAA6-CE0FA447E8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 FiDeL: Remarks</a:t>
            </a:r>
            <a:endParaRPr lang="en-GB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36343915-5154-4119-BBA9-E17FF85C4F49}"/>
              </a:ext>
            </a:extLst>
          </p:cNvPr>
          <p:cNvSpPr txBox="1">
            <a:spLocks/>
          </p:cNvSpPr>
          <p:nvPr/>
        </p:nvSpPr>
        <p:spPr>
          <a:xfrm>
            <a:off x="266007" y="3178938"/>
            <a:ext cx="8671505" cy="489455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9688436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15FEEA-45DC-4F3A-B55B-9D9D0E9AF7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36576" indent="0">
              <a:buNone/>
            </a:pPr>
            <a:endParaRPr lang="en-US" sz="3200" dirty="0"/>
          </a:p>
          <a:p>
            <a:pPr marL="36576" indent="0">
              <a:buNone/>
            </a:pPr>
            <a:r>
              <a:rPr lang="en-US" sz="8000" b="1" dirty="0"/>
              <a:t>ROXIE</a:t>
            </a:r>
            <a:r>
              <a:rPr lang="en-US" sz="8000" dirty="0"/>
              <a:t>: </a:t>
            </a:r>
          </a:p>
          <a:p>
            <a:pPr lvl="1"/>
            <a:r>
              <a:rPr lang="en-US" sz="8200" dirty="0"/>
              <a:t>No possibility to easily compare several simulations at once,</a:t>
            </a:r>
          </a:p>
          <a:p>
            <a:pPr lvl="1"/>
            <a:r>
              <a:rPr lang="en-US" sz="8200" dirty="0"/>
              <a:t>Lack of application programming interface (API),</a:t>
            </a:r>
          </a:p>
          <a:p>
            <a:pPr lvl="1"/>
            <a:r>
              <a:rPr lang="en-US" sz="8200" dirty="0"/>
              <a:t>Difficulties with data analysis (no zoom or plot adjustment options).</a:t>
            </a:r>
          </a:p>
          <a:p>
            <a:pPr lvl="2"/>
            <a:endParaRPr lang="en-US" sz="4000" dirty="0"/>
          </a:p>
          <a:p>
            <a:pPr marL="36576" indent="0">
              <a:buNone/>
            </a:pPr>
            <a:r>
              <a:rPr lang="en-US" sz="8000" b="1" dirty="0"/>
              <a:t>Magnetic measurements:</a:t>
            </a:r>
          </a:p>
          <a:p>
            <a:pPr lvl="1"/>
            <a:r>
              <a:rPr lang="en-US" sz="8200" dirty="0"/>
              <a:t>Limited number of points for a small set of powering cycles</a:t>
            </a:r>
          </a:p>
          <a:p>
            <a:pPr lvl="1"/>
            <a:endParaRPr lang="en-US" sz="4000" dirty="0"/>
          </a:p>
          <a:p>
            <a:pPr marL="36576" indent="0">
              <a:buNone/>
            </a:pPr>
            <a:r>
              <a:rPr lang="en-US" sz="8000" b="1" dirty="0"/>
              <a:t>FiDeL: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8200" dirty="0"/>
              <a:t>No automated scripts to generate the model or reproduce the results </a:t>
            </a:r>
            <a:br>
              <a:rPr lang="en-US" sz="8200" dirty="0"/>
            </a:br>
            <a:r>
              <a:rPr lang="en-US" sz="8200" dirty="0"/>
              <a:t>for the existing magnets,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8200" dirty="0"/>
              <a:t>Until now, the analysis was performed offline</a:t>
            </a:r>
            <a:r>
              <a:rPr lang="en-US" sz="8200" i="1" dirty="0"/>
              <a:t>, </a:t>
            </a:r>
            <a:r>
              <a:rPr lang="en-US" sz="8200" dirty="0"/>
              <a:t>after the measurement campaign, excluding the option to acquire additional experimental data if necessary.</a:t>
            </a:r>
          </a:p>
          <a:p>
            <a:pPr lvl="2"/>
            <a:endParaRPr lang="en-US" sz="7800" dirty="0">
              <a:solidFill>
                <a:srgbClr val="0055A0"/>
              </a:solidFill>
            </a:endParaRPr>
          </a:p>
          <a:p>
            <a:endParaRPr lang="en-US" sz="8400" dirty="0">
              <a:solidFill>
                <a:srgbClr val="0055A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43D4B3-9F94-498F-B6C4-612E3FC78B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20C917-84B6-4950-8928-DA041FACA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sz="4800" dirty="0"/>
              <a:t> Limitations of the existing tools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F7E455-F4F3-4045-BB79-53D58B106F55}"/>
              </a:ext>
            </a:extLst>
          </p:cNvPr>
          <p:cNvSpPr txBox="1"/>
          <p:nvPr/>
        </p:nvSpPr>
        <p:spPr>
          <a:xfrm>
            <a:off x="214245" y="5247117"/>
            <a:ext cx="8649990" cy="1061829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txBody>
          <a:bodyPr wrap="square">
            <a:spAutoFit/>
          </a:bodyPr>
          <a:lstStyle/>
          <a:p>
            <a:r>
              <a:rPr lang="en-US" sz="21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US" sz="21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systematic integration </a:t>
            </a:r>
            <a:r>
              <a:rPr lang="en-US" sz="21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between </a:t>
            </a:r>
            <a:r>
              <a:rPr lang="en-US" sz="21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simulation software packages</a:t>
            </a:r>
            <a:r>
              <a:rPr lang="en-US" sz="21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br>
              <a:rPr lang="en-US" sz="21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1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</a:t>
            </a:r>
            <a:r>
              <a:rPr lang="en-US" sz="21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 acquisition </a:t>
            </a:r>
            <a:r>
              <a:rPr lang="en-US" sz="21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systems and </a:t>
            </a:r>
            <a:r>
              <a:rPr lang="en-US" sz="21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FiDeL analysis</a:t>
            </a:r>
            <a:r>
              <a:rPr lang="en-US" sz="21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easily access and</a:t>
            </a:r>
          </a:p>
          <a:p>
            <a:r>
              <a:rPr lang="en-US" sz="21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compare results.</a:t>
            </a:r>
          </a:p>
        </p:txBody>
      </p:sp>
    </p:spTree>
    <p:extLst>
      <p:ext uri="{BB962C8B-B14F-4D97-AF65-F5344CB8AC3E}">
        <p14:creationId xmlns:p14="http://schemas.microsoft.com/office/powerpoint/2010/main" val="21726967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81017A-F823-4FAD-A4FE-97DFCD8AF0E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1878676"/>
            <a:ext cx="9144000" cy="1418197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Proposed approach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FF1DE1-2EA7-428B-8856-EB1BF408EB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1526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43D4B3-9F94-498F-B6C4-612E3FC78B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20C917-84B6-4950-8928-DA041FACA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Concept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894EB7-A6C1-46CE-BA35-E686B2810A4D}"/>
              </a:ext>
            </a:extLst>
          </p:cNvPr>
          <p:cNvSpPr txBox="1"/>
          <p:nvPr/>
        </p:nvSpPr>
        <p:spPr>
          <a:xfrm>
            <a:off x="266007" y="1461791"/>
            <a:ext cx="8671505" cy="1061829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100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PyMagAnalysis – Python based Analysis of the Superconducting Magnets.</a:t>
            </a:r>
            <a:r>
              <a:rPr lang="en-GB" sz="21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New software for parallel and uniform analysis of simulation and measurement results, as well as for field forecasting.</a:t>
            </a:r>
          </a:p>
        </p:txBody>
      </p:sp>
      <p:pic>
        <p:nvPicPr>
          <p:cNvPr id="6" name="Graphic 5" descr="Lights On with solid fill">
            <a:extLst>
              <a:ext uri="{FF2B5EF4-FFF2-40B4-BE49-F238E27FC236}">
                <a16:creationId xmlns:a16="http://schemas.microsoft.com/office/drawing/2014/main" id="{6D1B6E48-B754-452C-9713-19C5F9B5A6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55255" y="3180574"/>
            <a:ext cx="1633490" cy="163349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E554175-E750-4CD9-9428-A292F3BFCD56}"/>
              </a:ext>
            </a:extLst>
          </p:cNvPr>
          <p:cNvSpPr txBox="1"/>
          <p:nvPr/>
        </p:nvSpPr>
        <p:spPr>
          <a:xfrm>
            <a:off x="4342809" y="3812653"/>
            <a:ext cx="49193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>
                  <a:lumMod val="50000"/>
                </a:schemeClr>
              </a:buClr>
              <a:buSzPct val="140000"/>
              <a:buFont typeface="Wingdings" panose="05000000000000000000" pitchFamily="2" charset="2"/>
              <a:buChar char="ü"/>
            </a:pPr>
            <a:r>
              <a:rPr lang="en-US" sz="2500" b="1" dirty="0"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  <a:endParaRPr lang="en-GB" sz="25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E93AEF5-6042-4303-B84B-75EC7FB7CF0A}"/>
              </a:ext>
            </a:extLst>
          </p:cNvPr>
          <p:cNvSpPr txBox="1"/>
          <p:nvPr/>
        </p:nvSpPr>
        <p:spPr>
          <a:xfrm>
            <a:off x="1482213" y="5750943"/>
            <a:ext cx="61795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US" sz="2400" dirty="0">
                <a:solidFill>
                  <a:srgbClr val="0066FF"/>
                </a:solidFill>
                <a:latin typeface="Calibri (Headings)"/>
              </a:rPr>
              <a:t>https://gitlab.cern.ch/agchmiel/pymaganalysis </a:t>
            </a:r>
            <a:endParaRPr lang="en-GB" sz="2400" b="1" dirty="0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889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67B21-76B1-45BC-9340-598581430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40443"/>
          </a:xfrm>
        </p:spPr>
        <p:txBody>
          <a:bodyPr/>
          <a:lstStyle/>
          <a:p>
            <a:r>
              <a:rPr lang="en-US" dirty="0"/>
              <a:t> 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643E74-227E-4110-A4D8-7A5B7779D8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007" y="1098468"/>
            <a:ext cx="8671505" cy="5414475"/>
          </a:xfrm>
          <a:noFill/>
        </p:spPr>
        <p:txBody>
          <a:bodyPr>
            <a:normAutofit fontScale="92500" lnSpcReduction="10000"/>
          </a:bodyPr>
          <a:lstStyle/>
          <a:p>
            <a:r>
              <a:rPr lang="en-US" dirty="0"/>
              <a:t>Introduction</a:t>
            </a:r>
          </a:p>
          <a:p>
            <a:pPr lvl="1"/>
            <a:r>
              <a:rPr lang="en-US" sz="2400" dirty="0"/>
              <a:t>Electromagnetic simulations</a:t>
            </a:r>
          </a:p>
          <a:p>
            <a:pPr lvl="1"/>
            <a:r>
              <a:rPr lang="en-US" sz="2400" dirty="0"/>
              <a:t>Magnetic measurements</a:t>
            </a:r>
          </a:p>
          <a:p>
            <a:pPr lvl="1"/>
            <a:r>
              <a:rPr lang="en-US" sz="2400" dirty="0"/>
              <a:t>FiDeL model</a:t>
            </a:r>
          </a:p>
          <a:p>
            <a:pPr lvl="1"/>
            <a:r>
              <a:rPr lang="en-US" sz="2400" dirty="0"/>
              <a:t>Limitations of the existing tools</a:t>
            </a:r>
          </a:p>
          <a:p>
            <a:r>
              <a:rPr lang="en-US" dirty="0"/>
              <a:t>Proposed approach</a:t>
            </a:r>
          </a:p>
          <a:p>
            <a:pPr lvl="1"/>
            <a:r>
              <a:rPr lang="en-US" sz="2400" dirty="0"/>
              <a:t>“</a:t>
            </a:r>
            <a:r>
              <a:rPr lang="en-US" sz="2400" dirty="0" err="1"/>
              <a:t>PyMagAnalysis</a:t>
            </a:r>
            <a:r>
              <a:rPr lang="en-US" sz="2400" dirty="0"/>
              <a:t>”</a:t>
            </a:r>
          </a:p>
          <a:p>
            <a:pPr lvl="2"/>
            <a:r>
              <a:rPr lang="en-US" sz="2200" dirty="0"/>
              <a:t>Examples: ROXIE, Measurement, FiDeL inputs</a:t>
            </a:r>
          </a:p>
          <a:p>
            <a:pPr lvl="2"/>
            <a:r>
              <a:rPr lang="en-US" sz="2200" dirty="0"/>
              <a:t>Updates of the numerical models</a:t>
            </a:r>
          </a:p>
          <a:p>
            <a:pPr lvl="2"/>
            <a:r>
              <a:rPr lang="en-GB" sz="2200" dirty="0"/>
              <a:t>Design of the experimental cycles</a:t>
            </a:r>
          </a:p>
          <a:p>
            <a:r>
              <a:rPr lang="en-US" dirty="0"/>
              <a:t>Case study</a:t>
            </a:r>
          </a:p>
          <a:p>
            <a:pPr lvl="1"/>
            <a:r>
              <a:rPr lang="en-GB" sz="2400" dirty="0"/>
              <a:t>	Luminosity calibrations for ATLAS experiment</a:t>
            </a:r>
          </a:p>
          <a:p>
            <a:r>
              <a:rPr lang="en-US" dirty="0"/>
              <a:t>Summary</a:t>
            </a:r>
          </a:p>
          <a:p>
            <a:pPr marL="448056" lvl="1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97F426-2B70-4304-AAFD-FC94CE417F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605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B2CA01-83BD-4DCD-AFFA-61008C76AB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007" y="1279183"/>
            <a:ext cx="8671505" cy="4894559"/>
          </a:xfrm>
        </p:spPr>
        <p:txBody>
          <a:bodyPr>
            <a:normAutofit/>
          </a:bodyPr>
          <a:lstStyle/>
          <a:p>
            <a:pPr>
              <a:buSzPct val="90000"/>
              <a:buFont typeface="+mj-lt"/>
              <a:buAutoNum type="arabicPeriod"/>
            </a:pPr>
            <a:r>
              <a:rPr lang="en-US" sz="2100" b="1" dirty="0"/>
              <a:t>Comparison of different data sources.</a:t>
            </a:r>
            <a:endParaRPr lang="en-US" sz="2100" b="1" dirty="0">
              <a:solidFill>
                <a:srgbClr val="003399"/>
              </a:solidFill>
            </a:endParaRPr>
          </a:p>
          <a:p>
            <a:pPr>
              <a:buSzPct val="90000"/>
              <a:buFont typeface="+mj-lt"/>
              <a:buAutoNum type="arabicPeriod"/>
            </a:pPr>
            <a:r>
              <a:rPr lang="en-US" sz="2100" b="1" dirty="0">
                <a:solidFill>
                  <a:srgbClr val="003399"/>
                </a:solidFill>
              </a:rPr>
              <a:t>Improvement of the numerical models:</a:t>
            </a:r>
          </a:p>
          <a:p>
            <a:pPr lvl="2"/>
            <a:r>
              <a:rPr lang="en-US" sz="2100" dirty="0">
                <a:solidFill>
                  <a:srgbClr val="003399"/>
                </a:solidFill>
              </a:rPr>
              <a:t>data-driven updates,</a:t>
            </a:r>
          </a:p>
          <a:p>
            <a:pPr lvl="2"/>
            <a:r>
              <a:rPr lang="en-US" sz="2100" dirty="0">
                <a:solidFill>
                  <a:srgbClr val="003399"/>
                </a:solidFill>
              </a:rPr>
              <a:t>parametric analysis.</a:t>
            </a:r>
            <a:endParaRPr lang="en-US" sz="1000" dirty="0">
              <a:solidFill>
                <a:srgbClr val="003399"/>
              </a:solidFill>
            </a:endParaRPr>
          </a:p>
          <a:p>
            <a:pPr>
              <a:buSzPct val="90000"/>
              <a:buFont typeface="+mj-lt"/>
              <a:buAutoNum type="arabicPeriod"/>
            </a:pPr>
            <a:r>
              <a:rPr lang="en-US" sz="2100" b="1" dirty="0">
                <a:solidFill>
                  <a:srgbClr val="003399"/>
                </a:solidFill>
              </a:rPr>
              <a:t>Increased efficiency</a:t>
            </a:r>
            <a:r>
              <a:rPr lang="en-US" sz="2100" dirty="0">
                <a:solidFill>
                  <a:srgbClr val="003399"/>
                </a:solidFill>
              </a:rPr>
              <a:t> and </a:t>
            </a:r>
            <a:r>
              <a:rPr lang="en-US" sz="2100" b="1" dirty="0">
                <a:solidFill>
                  <a:srgbClr val="003399"/>
                </a:solidFill>
              </a:rPr>
              <a:t>quality</a:t>
            </a:r>
            <a:r>
              <a:rPr lang="en-US" sz="2100" dirty="0">
                <a:solidFill>
                  <a:srgbClr val="003399"/>
                </a:solidFill>
              </a:rPr>
              <a:t> of the </a:t>
            </a:r>
            <a:r>
              <a:rPr lang="en-US" sz="2100" b="1" dirty="0">
                <a:solidFill>
                  <a:srgbClr val="003399"/>
                </a:solidFill>
              </a:rPr>
              <a:t>measurements:</a:t>
            </a:r>
          </a:p>
          <a:p>
            <a:pPr lvl="2"/>
            <a:r>
              <a:rPr lang="en-US" sz="2100" dirty="0">
                <a:solidFill>
                  <a:srgbClr val="003399"/>
                </a:solidFill>
              </a:rPr>
              <a:t>cross-check and validation of the results, </a:t>
            </a:r>
          </a:p>
          <a:p>
            <a:pPr lvl="2"/>
            <a:r>
              <a:rPr lang="en-US" sz="2100" dirty="0">
                <a:solidFill>
                  <a:srgbClr val="003399"/>
                </a:solidFill>
              </a:rPr>
              <a:t>design of experiments.</a:t>
            </a:r>
            <a:endParaRPr lang="en-US" sz="2100" b="1" dirty="0">
              <a:solidFill>
                <a:srgbClr val="003399"/>
              </a:solidFill>
            </a:endParaRPr>
          </a:p>
          <a:p>
            <a:pPr>
              <a:buSzPct val="90000"/>
              <a:buFont typeface="+mj-lt"/>
              <a:buAutoNum type="arabicPeriod"/>
            </a:pPr>
            <a:r>
              <a:rPr lang="en-US" sz="2100" b="1" dirty="0">
                <a:solidFill>
                  <a:srgbClr val="003399"/>
                </a:solidFill>
              </a:rPr>
              <a:t>Field forecast based on the best available knowledge:</a:t>
            </a:r>
            <a:endParaRPr lang="en-US" sz="2100" b="1" dirty="0"/>
          </a:p>
          <a:p>
            <a:pPr lvl="2"/>
            <a:r>
              <a:rPr lang="en-US" sz="2100" dirty="0"/>
              <a:t>prediction for the operations,</a:t>
            </a:r>
          </a:p>
          <a:p>
            <a:pPr lvl="2"/>
            <a:r>
              <a:rPr lang="en-US" sz="2100" dirty="0"/>
              <a:t>beyond standard operation cycles.</a:t>
            </a:r>
          </a:p>
          <a:p>
            <a:pPr>
              <a:buSzPct val="90000"/>
              <a:buFont typeface="+mj-lt"/>
              <a:buAutoNum type="arabicPeriod"/>
            </a:pPr>
            <a:endParaRPr lang="en-US" sz="1000" dirty="0">
              <a:solidFill>
                <a:srgbClr val="003399"/>
              </a:solidFill>
            </a:endParaRPr>
          </a:p>
          <a:p>
            <a:pPr>
              <a:buSzPct val="90000"/>
              <a:buFont typeface="+mj-lt"/>
              <a:buAutoNum type="arabicPeriod"/>
            </a:pPr>
            <a:r>
              <a:rPr lang="en-US" sz="2100" b="1" dirty="0">
                <a:solidFill>
                  <a:srgbClr val="003399"/>
                </a:solidFill>
              </a:rPr>
              <a:t>Reproducibility</a:t>
            </a:r>
            <a:r>
              <a:rPr lang="en-US" sz="2100" dirty="0">
                <a:solidFill>
                  <a:srgbClr val="003399"/>
                </a:solidFill>
              </a:rPr>
              <a:t> and </a:t>
            </a:r>
            <a:r>
              <a:rPr lang="en-US" sz="2100" b="1" dirty="0"/>
              <a:t>traceability</a:t>
            </a:r>
            <a:r>
              <a:rPr lang="en-US" sz="2100" dirty="0">
                <a:solidFill>
                  <a:srgbClr val="003399"/>
                </a:solidFill>
              </a:rPr>
              <a:t> of the analyses and the results </a:t>
            </a:r>
            <a:br>
              <a:rPr lang="en-US" sz="2100" dirty="0">
                <a:solidFill>
                  <a:srgbClr val="003399"/>
                </a:solidFill>
              </a:rPr>
            </a:br>
            <a:r>
              <a:rPr lang="en-US" sz="2100" dirty="0">
                <a:solidFill>
                  <a:srgbClr val="003399"/>
                </a:solidFill>
              </a:rPr>
              <a:t>(via Gitlab, SWAN and </a:t>
            </a:r>
            <a:r>
              <a:rPr lang="en-US" sz="2100" dirty="0" err="1">
                <a:solidFill>
                  <a:srgbClr val="003399"/>
                </a:solidFill>
              </a:rPr>
              <a:t>Jupyter</a:t>
            </a:r>
            <a:r>
              <a:rPr lang="en-US" sz="2100" dirty="0">
                <a:solidFill>
                  <a:srgbClr val="003399"/>
                </a:solidFill>
              </a:rPr>
              <a:t> Notebooks).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43D4B3-9F94-498F-B6C4-612E3FC78B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20C917-84B6-4950-8928-DA041FACA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Benefits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28849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CA563-CADD-49E7-920F-DA57A1B2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D12DA1-C956-49C7-B023-632E2C71C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PyMagAnalysis: General overview</a:t>
            </a:r>
            <a:endParaRPr lang="en-GB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4729972-C757-4291-A54B-9E149130EC07}"/>
              </a:ext>
            </a:extLst>
          </p:cNvPr>
          <p:cNvGrpSpPr/>
          <p:nvPr/>
        </p:nvGrpSpPr>
        <p:grpSpPr>
          <a:xfrm>
            <a:off x="758512" y="1538928"/>
            <a:ext cx="8054467" cy="3995889"/>
            <a:chOff x="758512" y="1538928"/>
            <a:chExt cx="8054467" cy="3995889"/>
          </a:xfrm>
        </p:grpSpPr>
        <p:sp>
          <p:nvSpPr>
            <p:cNvPr id="52" name="Arrow: Right 51">
              <a:extLst>
                <a:ext uri="{FF2B5EF4-FFF2-40B4-BE49-F238E27FC236}">
                  <a16:creationId xmlns:a16="http://schemas.microsoft.com/office/drawing/2014/main" id="{5CADA0F5-ACA8-4275-84CB-57BB7C2052C7}"/>
                </a:ext>
              </a:extLst>
            </p:cNvPr>
            <p:cNvSpPr/>
            <p:nvPr/>
          </p:nvSpPr>
          <p:spPr>
            <a:xfrm rot="5400000">
              <a:off x="6786111" y="2725797"/>
              <a:ext cx="1279496" cy="391531"/>
            </a:xfrm>
            <a:prstGeom prst="rightArrow">
              <a:avLst/>
            </a:prstGeom>
            <a:solidFill>
              <a:srgbClr val="AAB4CD"/>
            </a:solidFill>
            <a:ln w="285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7AEE75BE-CCD3-481A-8720-703A5B561464}"/>
                </a:ext>
              </a:extLst>
            </p:cNvPr>
            <p:cNvSpPr/>
            <p:nvPr/>
          </p:nvSpPr>
          <p:spPr>
            <a:xfrm>
              <a:off x="4273193" y="1779599"/>
              <a:ext cx="230521" cy="658128"/>
            </a:xfrm>
            <a:prstGeom prst="rect">
              <a:avLst/>
            </a:prstGeom>
            <a:solidFill>
              <a:srgbClr val="AAB4CD"/>
            </a:solidFill>
            <a:ln w="285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C4EEAD34-E14F-45F7-8647-B060A1E26477}"/>
                </a:ext>
              </a:extLst>
            </p:cNvPr>
            <p:cNvSpPr/>
            <p:nvPr/>
          </p:nvSpPr>
          <p:spPr>
            <a:xfrm>
              <a:off x="6554415" y="3558164"/>
              <a:ext cx="1534836" cy="784830"/>
            </a:xfrm>
            <a:prstGeom prst="roundRect">
              <a:avLst/>
            </a:prstGeom>
            <a:solidFill>
              <a:srgbClr val="003399"/>
            </a:solidFill>
            <a:ln w="28575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Calibri" panose="020F0502020204030204" pitchFamily="34" charset="0"/>
                  <a:cs typeface="Calibri" panose="020F0502020204030204" pitchFamily="34" charset="0"/>
                </a:rPr>
                <a:t>Plotter</a:t>
              </a:r>
              <a:endParaRPr lang="en-GB" sz="24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6" name="Rectangle: Rounded Corners 55">
              <a:extLst>
                <a:ext uri="{FF2B5EF4-FFF2-40B4-BE49-F238E27FC236}">
                  <a16:creationId xmlns:a16="http://schemas.microsoft.com/office/drawing/2014/main" id="{95139D46-C80F-40F7-8543-5A21684888B4}"/>
                </a:ext>
              </a:extLst>
            </p:cNvPr>
            <p:cNvSpPr/>
            <p:nvPr/>
          </p:nvSpPr>
          <p:spPr>
            <a:xfrm>
              <a:off x="6772614" y="4192219"/>
              <a:ext cx="1858067" cy="1342598"/>
            </a:xfrm>
            <a:prstGeom prst="roundRect">
              <a:avLst>
                <a:gd name="adj" fmla="val 8659"/>
              </a:avLst>
            </a:prstGeom>
            <a:solidFill>
              <a:srgbClr val="E0E1E4"/>
            </a:solidFill>
            <a:ln w="28575">
              <a:solidFill>
                <a:srgbClr val="003399"/>
              </a:soli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Rectangle: Rounded Corners 62">
              <a:extLst>
                <a:ext uri="{FF2B5EF4-FFF2-40B4-BE49-F238E27FC236}">
                  <a16:creationId xmlns:a16="http://schemas.microsoft.com/office/drawing/2014/main" id="{C8321271-2E7D-46BE-A5C1-F47EFC92B9B8}"/>
                </a:ext>
              </a:extLst>
            </p:cNvPr>
            <p:cNvSpPr/>
            <p:nvPr/>
          </p:nvSpPr>
          <p:spPr>
            <a:xfrm>
              <a:off x="758512" y="2419249"/>
              <a:ext cx="1534836" cy="784830"/>
            </a:xfrm>
            <a:prstGeom prst="roundRect">
              <a:avLst/>
            </a:prstGeom>
            <a:solidFill>
              <a:srgbClr val="003399"/>
            </a:solidFill>
            <a:ln w="28575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998C85B6-9AD6-48E5-A6A3-1FEA25B87A01}"/>
                </a:ext>
              </a:extLst>
            </p:cNvPr>
            <p:cNvSpPr txBox="1"/>
            <p:nvPr/>
          </p:nvSpPr>
          <p:spPr>
            <a:xfrm>
              <a:off x="758512" y="2580832"/>
              <a:ext cx="16190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Data input</a:t>
              </a:r>
              <a:endParaRPr lang="en-GB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5" name="Rectangle: Rounded Corners 64">
              <a:extLst>
                <a:ext uri="{FF2B5EF4-FFF2-40B4-BE49-F238E27FC236}">
                  <a16:creationId xmlns:a16="http://schemas.microsoft.com/office/drawing/2014/main" id="{5384E58A-35A4-43F1-B1E2-6C4897F24627}"/>
                </a:ext>
              </a:extLst>
            </p:cNvPr>
            <p:cNvSpPr/>
            <p:nvPr/>
          </p:nvSpPr>
          <p:spPr>
            <a:xfrm>
              <a:off x="3519888" y="2431435"/>
              <a:ext cx="1534836" cy="784830"/>
            </a:xfrm>
            <a:prstGeom prst="roundRect">
              <a:avLst/>
            </a:prstGeom>
            <a:solidFill>
              <a:srgbClr val="003399"/>
            </a:solidFill>
            <a:ln w="28575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Calibri" panose="020F0502020204030204" pitchFamily="34" charset="0"/>
                  <a:cs typeface="Calibri" panose="020F0502020204030204" pitchFamily="34" charset="0"/>
                </a:rPr>
                <a:t>Analyzer</a:t>
              </a:r>
              <a:endParaRPr lang="en-GB" sz="24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6" name="Rectangle: Rounded Corners 65">
              <a:extLst>
                <a:ext uri="{FF2B5EF4-FFF2-40B4-BE49-F238E27FC236}">
                  <a16:creationId xmlns:a16="http://schemas.microsoft.com/office/drawing/2014/main" id="{34D80B24-C109-47A2-9FF9-0FB31B883C95}"/>
                </a:ext>
              </a:extLst>
            </p:cNvPr>
            <p:cNvSpPr/>
            <p:nvPr/>
          </p:nvSpPr>
          <p:spPr>
            <a:xfrm>
              <a:off x="6554415" y="1538928"/>
              <a:ext cx="1534836" cy="784830"/>
            </a:xfrm>
            <a:prstGeom prst="roundRect">
              <a:avLst/>
            </a:prstGeom>
            <a:solidFill>
              <a:srgbClr val="003399"/>
            </a:solidFill>
            <a:ln w="28575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Calibri" panose="020F0502020204030204" pitchFamily="34" charset="0"/>
                  <a:cs typeface="Calibri" panose="020F0502020204030204" pitchFamily="34" charset="0"/>
                </a:rPr>
                <a:t>FiDeL Fit  </a:t>
              </a:r>
              <a:endParaRPr lang="en-GB" sz="24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7" name="Rectangle: Rounded Corners 66">
              <a:extLst>
                <a:ext uri="{FF2B5EF4-FFF2-40B4-BE49-F238E27FC236}">
                  <a16:creationId xmlns:a16="http://schemas.microsoft.com/office/drawing/2014/main" id="{EC882335-FB8D-46E2-982C-51205817F435}"/>
                </a:ext>
              </a:extLst>
            </p:cNvPr>
            <p:cNvSpPr/>
            <p:nvPr/>
          </p:nvSpPr>
          <p:spPr>
            <a:xfrm>
              <a:off x="872437" y="3086207"/>
              <a:ext cx="1967463" cy="1077218"/>
            </a:xfrm>
            <a:prstGeom prst="roundRect">
              <a:avLst>
                <a:gd name="adj" fmla="val 9060"/>
              </a:avLst>
            </a:prstGeom>
            <a:solidFill>
              <a:srgbClr val="E0E1E4"/>
            </a:solidFill>
            <a:ln w="28575">
              <a:solidFill>
                <a:srgbClr val="003399"/>
              </a:soli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2023D7CC-AF98-4C2B-933E-D22481B91B85}"/>
                </a:ext>
              </a:extLst>
            </p:cNvPr>
            <p:cNvSpPr txBox="1"/>
            <p:nvPr/>
          </p:nvSpPr>
          <p:spPr>
            <a:xfrm>
              <a:off x="908838" y="3110240"/>
              <a:ext cx="2116027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Multipole inputs: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ROXIE input,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Measurement input,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FiDeL input.</a:t>
              </a:r>
              <a:endParaRPr lang="en-GB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9" name="Rectangle: Rounded Corners 68">
              <a:extLst>
                <a:ext uri="{FF2B5EF4-FFF2-40B4-BE49-F238E27FC236}">
                  <a16:creationId xmlns:a16="http://schemas.microsoft.com/office/drawing/2014/main" id="{AAA75472-E581-4FAD-89F6-6C99BAA76E83}"/>
                </a:ext>
              </a:extLst>
            </p:cNvPr>
            <p:cNvSpPr/>
            <p:nvPr/>
          </p:nvSpPr>
          <p:spPr>
            <a:xfrm>
              <a:off x="3638310" y="3071608"/>
              <a:ext cx="2040366" cy="1924014"/>
            </a:xfrm>
            <a:prstGeom prst="roundRect">
              <a:avLst>
                <a:gd name="adj" fmla="val 8659"/>
              </a:avLst>
            </a:prstGeom>
            <a:solidFill>
              <a:srgbClr val="E0E1E4"/>
            </a:solidFill>
            <a:ln w="28575">
              <a:solidFill>
                <a:srgbClr val="003399"/>
              </a:soli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E72EAD9E-1387-429B-B9E6-78B8087CC365}"/>
                </a:ext>
              </a:extLst>
            </p:cNvPr>
            <p:cNvSpPr txBox="1"/>
            <p:nvPr/>
          </p:nvSpPr>
          <p:spPr>
            <a:xfrm>
              <a:off x="3638308" y="3102796"/>
              <a:ext cx="2116027" cy="18928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Advanced analysis: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current vs. time, 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multipole vs. time, 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multipole vs. current,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linear fit,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residuals vs. current,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and many more…</a:t>
              </a:r>
            </a:p>
            <a:p>
              <a:pPr marL="285750" indent="-285750">
                <a:buFontTx/>
                <a:buChar char="-"/>
              </a:pPr>
              <a:endParaRPr lang="en-US" sz="5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4" name="Rectangle: Rounded Corners 73">
              <a:extLst>
                <a:ext uri="{FF2B5EF4-FFF2-40B4-BE49-F238E27FC236}">
                  <a16:creationId xmlns:a16="http://schemas.microsoft.com/office/drawing/2014/main" id="{2BAA1476-A016-4953-8437-96242CA6F360}"/>
                </a:ext>
              </a:extLst>
            </p:cNvPr>
            <p:cNvSpPr/>
            <p:nvPr/>
          </p:nvSpPr>
          <p:spPr>
            <a:xfrm>
              <a:off x="6772614" y="2177067"/>
              <a:ext cx="1316637" cy="354107"/>
            </a:xfrm>
            <a:prstGeom prst="roundRect">
              <a:avLst/>
            </a:prstGeom>
            <a:solidFill>
              <a:srgbClr val="E0E1E4"/>
            </a:solidFill>
            <a:ln w="28575">
              <a:solidFill>
                <a:srgbClr val="003399"/>
              </a:soli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44C6770D-A4CE-49C5-AAC5-EB4C5AF9348A}"/>
                </a:ext>
              </a:extLst>
            </p:cNvPr>
            <p:cNvSpPr txBox="1"/>
            <p:nvPr/>
          </p:nvSpPr>
          <p:spPr>
            <a:xfrm>
              <a:off x="6779670" y="2192620"/>
              <a:ext cx="176080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Modelling</a:t>
              </a:r>
              <a:r>
                <a:rPr lang="en-US" sz="1600" dirty="0">
                  <a:solidFill>
                    <a:srgbClr val="0055A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fit</a:t>
              </a:r>
              <a:endParaRPr lang="en-GB" sz="16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7E7D0F6A-86DB-4871-99C5-8DAC5D87B03D}"/>
                </a:ext>
              </a:extLst>
            </p:cNvPr>
            <p:cNvSpPr txBox="1"/>
            <p:nvPr/>
          </p:nvSpPr>
          <p:spPr>
            <a:xfrm>
              <a:off x="6822693" y="4211378"/>
              <a:ext cx="199028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Presenting results: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custom labels,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zoom,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plot types,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and many more…</a:t>
              </a:r>
              <a:endParaRPr lang="en-GB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9" name="Arrow: Right 78">
              <a:extLst>
                <a:ext uri="{FF2B5EF4-FFF2-40B4-BE49-F238E27FC236}">
                  <a16:creationId xmlns:a16="http://schemas.microsoft.com/office/drawing/2014/main" id="{EFD19499-1589-46DC-B561-85B35DE63AE0}"/>
                </a:ext>
              </a:extLst>
            </p:cNvPr>
            <p:cNvSpPr/>
            <p:nvPr/>
          </p:nvSpPr>
          <p:spPr>
            <a:xfrm>
              <a:off x="4273193" y="1677300"/>
              <a:ext cx="2277694" cy="391531"/>
            </a:xfrm>
            <a:prstGeom prst="rightArrow">
              <a:avLst/>
            </a:prstGeom>
            <a:solidFill>
              <a:srgbClr val="AAB4CD"/>
            </a:solidFill>
            <a:ln w="285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80" name="Arrow: Right 79">
              <a:extLst>
                <a:ext uri="{FF2B5EF4-FFF2-40B4-BE49-F238E27FC236}">
                  <a16:creationId xmlns:a16="http://schemas.microsoft.com/office/drawing/2014/main" id="{9CE450CA-63EB-40E4-94EC-4BCEA38F9715}"/>
                </a:ext>
              </a:extLst>
            </p:cNvPr>
            <p:cNvSpPr/>
            <p:nvPr/>
          </p:nvSpPr>
          <p:spPr>
            <a:xfrm rot="5400000">
              <a:off x="6340317" y="2948001"/>
              <a:ext cx="819726" cy="391531"/>
            </a:xfrm>
            <a:prstGeom prst="rightArrow">
              <a:avLst/>
            </a:prstGeom>
            <a:solidFill>
              <a:srgbClr val="AAB4CD"/>
            </a:solidFill>
            <a:ln w="285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5C9A4076-038D-4876-9A8C-020C0089BD2B}"/>
                </a:ext>
              </a:extLst>
            </p:cNvPr>
            <p:cNvSpPr/>
            <p:nvPr/>
          </p:nvSpPr>
          <p:spPr>
            <a:xfrm rot="5400000">
              <a:off x="5823447" y="1965178"/>
              <a:ext cx="230521" cy="1767969"/>
            </a:xfrm>
            <a:prstGeom prst="rect">
              <a:avLst/>
            </a:prstGeom>
            <a:solidFill>
              <a:srgbClr val="AAB4CD"/>
            </a:solidFill>
            <a:ln w="285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82" name="Arrow: Right 81">
              <a:extLst>
                <a:ext uri="{FF2B5EF4-FFF2-40B4-BE49-F238E27FC236}">
                  <a16:creationId xmlns:a16="http://schemas.microsoft.com/office/drawing/2014/main" id="{D346189E-D782-4A37-9E04-C0773F93E6B8}"/>
                </a:ext>
              </a:extLst>
            </p:cNvPr>
            <p:cNvSpPr/>
            <p:nvPr/>
          </p:nvSpPr>
          <p:spPr>
            <a:xfrm>
              <a:off x="2293348" y="2660166"/>
              <a:ext cx="1226540" cy="391531"/>
            </a:xfrm>
            <a:prstGeom prst="rightArrow">
              <a:avLst/>
            </a:prstGeom>
            <a:solidFill>
              <a:srgbClr val="AAB4CD"/>
            </a:solidFill>
            <a:ln w="285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89" name="Rectangle: Rounded Corners 88">
              <a:extLst>
                <a:ext uri="{FF2B5EF4-FFF2-40B4-BE49-F238E27FC236}">
                  <a16:creationId xmlns:a16="http://schemas.microsoft.com/office/drawing/2014/main" id="{B3BDE0AA-3D7F-4C0A-8C5B-BC65FCF7999E}"/>
                </a:ext>
              </a:extLst>
            </p:cNvPr>
            <p:cNvSpPr/>
            <p:nvPr/>
          </p:nvSpPr>
          <p:spPr>
            <a:xfrm>
              <a:off x="2206978" y="1589229"/>
              <a:ext cx="1274952" cy="1022634"/>
            </a:xfrm>
            <a:prstGeom prst="roundRect">
              <a:avLst>
                <a:gd name="adj" fmla="val 8659"/>
              </a:avLst>
            </a:prstGeom>
            <a:solidFill>
              <a:srgbClr val="E0E1E4"/>
            </a:solidFill>
            <a:ln w="28575">
              <a:solidFill>
                <a:srgbClr val="003399"/>
              </a:soli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F6F2B146-963C-440E-B32E-4155DCA8EDFD}"/>
                </a:ext>
              </a:extLst>
            </p:cNvPr>
            <p:cNvSpPr txBox="1"/>
            <p:nvPr/>
          </p:nvSpPr>
          <p:spPr>
            <a:xfrm>
              <a:off x="2207972" y="1569861"/>
              <a:ext cx="1226541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Filtering: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Time,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Current,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Ramp-rate.</a:t>
              </a:r>
              <a:endParaRPr lang="en-GB" sz="16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13528908-EDBA-4F61-8978-0128F2DEAC02}"/>
              </a:ext>
            </a:extLst>
          </p:cNvPr>
          <p:cNvCxnSpPr>
            <a:cxnSpLocks/>
            <a:stCxn id="98" idx="0"/>
          </p:cNvCxnSpPr>
          <p:nvPr/>
        </p:nvCxnSpPr>
        <p:spPr>
          <a:xfrm flipH="1" flipV="1">
            <a:off x="2409922" y="4187458"/>
            <a:ext cx="188254" cy="416904"/>
          </a:xfrm>
          <a:prstGeom prst="straightConnector1">
            <a:avLst/>
          </a:prstGeom>
          <a:ln>
            <a:solidFill>
              <a:srgbClr val="AAB4CD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1F2BFF9F-BD77-46FC-8549-3B43FB229FC2}"/>
              </a:ext>
            </a:extLst>
          </p:cNvPr>
          <p:cNvCxnSpPr>
            <a:cxnSpLocks/>
            <a:stCxn id="96" idx="0"/>
          </p:cNvCxnSpPr>
          <p:nvPr/>
        </p:nvCxnSpPr>
        <p:spPr>
          <a:xfrm flipV="1">
            <a:off x="884930" y="4177053"/>
            <a:ext cx="391665" cy="427309"/>
          </a:xfrm>
          <a:prstGeom prst="straightConnector1">
            <a:avLst/>
          </a:prstGeom>
          <a:ln>
            <a:solidFill>
              <a:srgbClr val="AAB4CD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5CF00195-DF8E-48E5-B51E-54A515E7EC5A}"/>
              </a:ext>
            </a:extLst>
          </p:cNvPr>
          <p:cNvCxnSpPr>
            <a:cxnSpLocks/>
          </p:cNvCxnSpPr>
          <p:nvPr/>
        </p:nvCxnSpPr>
        <p:spPr>
          <a:xfrm flipV="1">
            <a:off x="1624580" y="4195682"/>
            <a:ext cx="147709" cy="1242949"/>
          </a:xfrm>
          <a:prstGeom prst="straightConnector1">
            <a:avLst/>
          </a:prstGeom>
          <a:ln>
            <a:solidFill>
              <a:srgbClr val="AAB4CD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62E2276F-6CD6-4D24-9C26-A7F43B346AF5}"/>
              </a:ext>
            </a:extLst>
          </p:cNvPr>
          <p:cNvSpPr/>
          <p:nvPr/>
        </p:nvSpPr>
        <p:spPr>
          <a:xfrm>
            <a:off x="696486" y="5335893"/>
            <a:ext cx="1838225" cy="527615"/>
          </a:xfrm>
          <a:prstGeom prst="roundRect">
            <a:avLst>
              <a:gd name="adj" fmla="val 12113"/>
            </a:avLst>
          </a:prstGeom>
          <a:solidFill>
            <a:srgbClr val="AAB4CD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95" name="TextBox 43">
            <a:extLst>
              <a:ext uri="{FF2B5EF4-FFF2-40B4-BE49-F238E27FC236}">
                <a16:creationId xmlns:a16="http://schemas.microsoft.com/office/drawing/2014/main" id="{E55CEB05-B8F2-4216-904F-87FA61DE2EC7}"/>
              </a:ext>
            </a:extLst>
          </p:cNvPr>
          <p:cNvSpPr txBox="1"/>
          <p:nvPr/>
        </p:nvSpPr>
        <p:spPr>
          <a:xfrm>
            <a:off x="695289" y="5285176"/>
            <a:ext cx="18382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Magnetic </a:t>
            </a:r>
            <a:b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 DB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B8FBABD2-6390-4CD3-8954-52AD141129FE}"/>
              </a:ext>
            </a:extLst>
          </p:cNvPr>
          <p:cNvSpPr/>
          <p:nvPr/>
        </p:nvSpPr>
        <p:spPr>
          <a:xfrm>
            <a:off x="288031" y="4604362"/>
            <a:ext cx="1193797" cy="592624"/>
          </a:xfrm>
          <a:prstGeom prst="roundRect">
            <a:avLst>
              <a:gd name="adj" fmla="val 12113"/>
            </a:avLst>
          </a:prstGeom>
          <a:solidFill>
            <a:srgbClr val="AAB4CD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97" name="TextBox 45">
            <a:extLst>
              <a:ext uri="{FF2B5EF4-FFF2-40B4-BE49-F238E27FC236}">
                <a16:creationId xmlns:a16="http://schemas.microsoft.com/office/drawing/2014/main" id="{4D1995DF-514D-48F3-870E-EFEC48DA8938}"/>
              </a:ext>
            </a:extLst>
          </p:cNvPr>
          <p:cNvSpPr txBox="1"/>
          <p:nvPr/>
        </p:nvSpPr>
        <p:spPr>
          <a:xfrm>
            <a:off x="316735" y="4701979"/>
            <a:ext cx="1307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ROXIE files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BCAD86EA-34A5-4741-9033-47020CD235D7}"/>
              </a:ext>
            </a:extLst>
          </p:cNvPr>
          <p:cNvSpPr/>
          <p:nvPr/>
        </p:nvSpPr>
        <p:spPr>
          <a:xfrm>
            <a:off x="1937385" y="4604362"/>
            <a:ext cx="1321581" cy="592624"/>
          </a:xfrm>
          <a:prstGeom prst="roundRect">
            <a:avLst>
              <a:gd name="adj" fmla="val 12113"/>
            </a:avLst>
          </a:prstGeom>
          <a:solidFill>
            <a:srgbClr val="AAB4CD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/>
          </a:p>
        </p:txBody>
      </p:sp>
      <p:sp>
        <p:nvSpPr>
          <p:cNvPr id="99" name="TextBox 45">
            <a:extLst>
              <a:ext uri="{FF2B5EF4-FFF2-40B4-BE49-F238E27FC236}">
                <a16:creationId xmlns:a16="http://schemas.microsoft.com/office/drawing/2014/main" id="{AF3B9608-CAC2-44FE-B6B1-22EEF0EF169A}"/>
              </a:ext>
            </a:extLst>
          </p:cNvPr>
          <p:cNvSpPr txBox="1"/>
          <p:nvPr/>
        </p:nvSpPr>
        <p:spPr>
          <a:xfrm>
            <a:off x="1865757" y="4577509"/>
            <a:ext cx="1429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FiDeL reports (EDMS)</a:t>
            </a:r>
          </a:p>
        </p:txBody>
      </p:sp>
    </p:spTree>
    <p:extLst>
      <p:ext uri="{BB962C8B-B14F-4D97-AF65-F5344CB8AC3E}">
        <p14:creationId xmlns:p14="http://schemas.microsoft.com/office/powerpoint/2010/main" val="20923992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3726725-77EF-4095-B1D5-0A536894B75C}"/>
              </a:ext>
            </a:extLst>
          </p:cNvPr>
          <p:cNvCxnSpPr>
            <a:cxnSpLocks/>
          </p:cNvCxnSpPr>
          <p:nvPr/>
        </p:nvCxnSpPr>
        <p:spPr>
          <a:xfrm flipV="1">
            <a:off x="1625647" y="2400695"/>
            <a:ext cx="1256112" cy="564924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58FCE0E1-5D10-49B8-985E-D81144714020}"/>
              </a:ext>
            </a:extLst>
          </p:cNvPr>
          <p:cNvCxnSpPr>
            <a:cxnSpLocks/>
          </p:cNvCxnSpPr>
          <p:nvPr/>
        </p:nvCxnSpPr>
        <p:spPr>
          <a:xfrm flipV="1">
            <a:off x="4506154" y="2401238"/>
            <a:ext cx="0" cy="564381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1EF702F9-9475-475D-9490-DD9C98395B1B}"/>
              </a:ext>
            </a:extLst>
          </p:cNvPr>
          <p:cNvCxnSpPr>
            <a:cxnSpLocks/>
          </p:cNvCxnSpPr>
          <p:nvPr/>
        </p:nvCxnSpPr>
        <p:spPr>
          <a:xfrm flipH="1" flipV="1">
            <a:off x="5980227" y="2411661"/>
            <a:ext cx="1376919" cy="55395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E6822A9C-3874-427D-A720-3104D018144B}"/>
              </a:ext>
            </a:extLst>
          </p:cNvPr>
          <p:cNvSpPr/>
          <p:nvPr/>
        </p:nvSpPr>
        <p:spPr>
          <a:xfrm>
            <a:off x="6222542" y="2985630"/>
            <a:ext cx="2712320" cy="612272"/>
          </a:xfrm>
          <a:prstGeom prst="roundRect">
            <a:avLst/>
          </a:prstGeom>
          <a:solidFill>
            <a:srgbClr val="6600CC"/>
          </a:solidFill>
          <a:ln w="28575">
            <a:solidFill>
              <a:srgbClr val="6600C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95BE84AB-F73F-42B1-812E-E0E481EDEDB2}"/>
              </a:ext>
            </a:extLst>
          </p:cNvPr>
          <p:cNvSpPr/>
          <p:nvPr/>
        </p:nvSpPr>
        <p:spPr>
          <a:xfrm>
            <a:off x="6222542" y="3052468"/>
            <a:ext cx="2712320" cy="1578588"/>
          </a:xfrm>
          <a:prstGeom prst="roundRect">
            <a:avLst>
              <a:gd name="adj" fmla="val 9678"/>
            </a:avLst>
          </a:prstGeom>
          <a:solidFill>
            <a:srgbClr val="D9D9FF"/>
          </a:solidFill>
          <a:ln w="28575">
            <a:solidFill>
              <a:srgbClr val="6600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700" dirty="0">
              <a:solidFill>
                <a:srgbClr val="6600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66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Constructor: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rgbClr val="66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fit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rgbClr val="66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currents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66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Implementation of </a:t>
            </a:r>
            <a:r>
              <a:rPr lang="en-US" sz="1600" dirty="0" err="1">
                <a:solidFill>
                  <a:srgbClr val="66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DataInput</a:t>
            </a:r>
            <a:r>
              <a:rPr lang="en-US" sz="1600" dirty="0">
                <a:solidFill>
                  <a:srgbClr val="66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methods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CA563-CADD-49E7-920F-DA57A1B2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D12DA1-C956-49C7-B023-632E2C71C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PyMagAnalysis: Data input</a:t>
            </a:r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/>
        </p:nvSpPr>
        <p:spPr>
          <a:xfrm>
            <a:off x="367133" y="646458"/>
            <a:ext cx="8527746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500" dirty="0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7104F64F-BFDF-4294-9A3B-3EEF66020C64}"/>
              </a:ext>
            </a:extLst>
          </p:cNvPr>
          <p:cNvSpPr/>
          <p:nvPr/>
        </p:nvSpPr>
        <p:spPr>
          <a:xfrm>
            <a:off x="2188773" y="1148951"/>
            <a:ext cx="4832059" cy="612272"/>
          </a:xfrm>
          <a:prstGeom prst="roundRect">
            <a:avLst/>
          </a:prstGeom>
          <a:solidFill>
            <a:srgbClr val="003399"/>
          </a:solidFill>
          <a:ln w="28575">
            <a:solidFill>
              <a:srgbClr val="0033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3CDA51C-7E85-499B-B8A4-7E35DC3CD021}"/>
              </a:ext>
            </a:extLst>
          </p:cNvPr>
          <p:cNvSpPr txBox="1"/>
          <p:nvPr/>
        </p:nvSpPr>
        <p:spPr>
          <a:xfrm>
            <a:off x="3466957" y="2911925"/>
            <a:ext cx="246578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Measurements</a:t>
            </a:r>
            <a:endParaRPr lang="en-GB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47BA1392-A5B0-473A-BDB3-BCB556BCA382}"/>
              </a:ext>
            </a:extLst>
          </p:cNvPr>
          <p:cNvSpPr/>
          <p:nvPr/>
        </p:nvSpPr>
        <p:spPr>
          <a:xfrm>
            <a:off x="2188773" y="1332567"/>
            <a:ext cx="4832059" cy="1041265"/>
          </a:xfrm>
          <a:prstGeom prst="roundRect">
            <a:avLst>
              <a:gd name="adj" fmla="val 9678"/>
            </a:avLst>
          </a:prstGeom>
          <a:solidFill>
            <a:srgbClr val="E0E1E4"/>
          </a:solidFill>
          <a:ln w="28575">
            <a:solidFill>
              <a:srgbClr val="00339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500" dirty="0">
              <a:solidFill>
                <a:srgbClr val="0056B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Abstract methods:		Derived methods: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Current			- Phase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Multipole			- Nominal field	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Time			- Nominal current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AA8369D-C6BA-4FCB-B6A7-1B1FFC860047}"/>
              </a:ext>
            </a:extLst>
          </p:cNvPr>
          <p:cNvSpPr/>
          <p:nvPr/>
        </p:nvSpPr>
        <p:spPr>
          <a:xfrm>
            <a:off x="2188773" y="1252662"/>
            <a:ext cx="4832059" cy="158468"/>
          </a:xfrm>
          <a:prstGeom prst="rect">
            <a:avLst/>
          </a:prstGeom>
          <a:solidFill>
            <a:srgbClr val="003399"/>
          </a:solidFill>
          <a:ln w="28575">
            <a:solidFill>
              <a:srgbClr val="00339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BCA0AA8-6F8F-4912-BFFC-E21D38291F2E}"/>
              </a:ext>
            </a:extLst>
          </p:cNvPr>
          <p:cNvSpPr txBox="1"/>
          <p:nvPr/>
        </p:nvSpPr>
        <p:spPr>
          <a:xfrm>
            <a:off x="3862173" y="1097675"/>
            <a:ext cx="16190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 input</a:t>
            </a:r>
            <a:endParaRPr lang="en-GB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64A4B290-3715-48D7-911C-8AEDC904BAA9}"/>
              </a:ext>
            </a:extLst>
          </p:cNvPr>
          <p:cNvSpPr/>
          <p:nvPr/>
        </p:nvSpPr>
        <p:spPr>
          <a:xfrm>
            <a:off x="242913" y="2998768"/>
            <a:ext cx="2712320" cy="612272"/>
          </a:xfrm>
          <a:prstGeom prst="roundRect">
            <a:avLst/>
          </a:prstGeom>
          <a:solidFill>
            <a:srgbClr val="C00000"/>
          </a:solidFill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C00000"/>
              </a:solidFill>
            </a:endParaRP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C750EB21-8A89-4F52-B2CF-318C4E0DB626}"/>
              </a:ext>
            </a:extLst>
          </p:cNvPr>
          <p:cNvSpPr/>
          <p:nvPr/>
        </p:nvSpPr>
        <p:spPr>
          <a:xfrm>
            <a:off x="245348" y="3187591"/>
            <a:ext cx="2705104" cy="2592424"/>
          </a:xfrm>
          <a:prstGeom prst="roundRect">
            <a:avLst>
              <a:gd name="adj" fmla="val 3107"/>
            </a:avLst>
          </a:prstGeom>
          <a:solidFill>
            <a:srgbClr val="FADEE3"/>
          </a:solidFill>
          <a:ln w="28575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7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Constructor: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file path</a:t>
            </a:r>
          </a:p>
          <a:p>
            <a:pPr marL="285750" indent="-285750">
              <a:buFontTx/>
              <a:buChar char="-"/>
            </a:pPr>
            <a:r>
              <a:rPr lang="en-US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hCoil</a:t>
            </a:r>
            <a:endParaRPr lang="en-US" sz="16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US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blockNr</a:t>
            </a:r>
            <a:endParaRPr lang="en-US" sz="16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US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secondaryBlockNr</a:t>
            </a:r>
            <a:endParaRPr lang="en-US" sz="16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US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scalingFactor</a:t>
            </a:r>
            <a:endParaRPr lang="en-US" sz="16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Parsing .data, .output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Implementation of </a:t>
            </a:r>
            <a:r>
              <a:rPr lang="en-US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DataInput</a:t>
            </a:r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methods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Filtering  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BB34F873-FE7C-46A2-A306-116331E71542}"/>
              </a:ext>
            </a:extLst>
          </p:cNvPr>
          <p:cNvSpPr/>
          <p:nvPr/>
        </p:nvSpPr>
        <p:spPr>
          <a:xfrm flipV="1">
            <a:off x="262412" y="3065067"/>
            <a:ext cx="2692821" cy="217670"/>
          </a:xfrm>
          <a:prstGeom prst="rect">
            <a:avLst/>
          </a:prstGeom>
          <a:solidFill>
            <a:srgbClr val="C00000"/>
          </a:solidFill>
          <a:ln w="28575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EED1224-9929-4100-B1B3-E7DC77A590BB}"/>
              </a:ext>
            </a:extLst>
          </p:cNvPr>
          <p:cNvSpPr txBox="1"/>
          <p:nvPr/>
        </p:nvSpPr>
        <p:spPr>
          <a:xfrm>
            <a:off x="873807" y="2938756"/>
            <a:ext cx="1641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ROXIE input</a:t>
            </a:r>
            <a:endParaRPr lang="en-GB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E958AE0E-FB02-4650-8AB3-3B32518A2F58}"/>
              </a:ext>
            </a:extLst>
          </p:cNvPr>
          <p:cNvSpPr/>
          <p:nvPr/>
        </p:nvSpPr>
        <p:spPr>
          <a:xfrm>
            <a:off x="3248644" y="2989576"/>
            <a:ext cx="2712320" cy="612272"/>
          </a:xfrm>
          <a:prstGeom prst="roundRect">
            <a:avLst/>
          </a:prstGeom>
          <a:solidFill>
            <a:srgbClr val="008000"/>
          </a:solidFill>
          <a:ln w="28575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A3943D1D-5295-40E8-AD2F-3CFE29537B5B}"/>
              </a:ext>
            </a:extLst>
          </p:cNvPr>
          <p:cNvSpPr/>
          <p:nvPr/>
        </p:nvSpPr>
        <p:spPr>
          <a:xfrm>
            <a:off x="3248643" y="3054921"/>
            <a:ext cx="2712320" cy="2968374"/>
          </a:xfrm>
          <a:prstGeom prst="roundRect">
            <a:avLst>
              <a:gd name="adj" fmla="val 5775"/>
            </a:avLst>
          </a:prstGeom>
          <a:solidFill>
            <a:srgbClr val="DDF7EC"/>
          </a:solidFill>
          <a:ln w="28575">
            <a:solidFill>
              <a:srgbClr val="00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700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700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Constructor:</a:t>
            </a:r>
          </a:p>
          <a:p>
            <a:pPr marL="285750" indent="-285750">
              <a:buFontTx/>
              <a:buChar char="-"/>
            </a:pPr>
            <a:r>
              <a:rPr lang="en-US" sz="1600" dirty="0" err="1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edmsId</a:t>
            </a:r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US" sz="1600" dirty="0" err="1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magnetName</a:t>
            </a:r>
            <a:endParaRPr lang="en-US" sz="1600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US" sz="1600" dirty="0" err="1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cycleName</a:t>
            </a:r>
            <a:endParaRPr lang="en-US" sz="1600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US" sz="1600" dirty="0" err="1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apertureNr</a:t>
            </a:r>
            <a:endParaRPr lang="en-US" sz="1600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US" sz="1600" dirty="0" err="1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currentNr</a:t>
            </a:r>
            <a:endParaRPr lang="en-US" sz="1600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US" sz="1600" dirty="0" err="1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secondaryCurrentNr</a:t>
            </a:r>
            <a:endParaRPr lang="en-US" sz="1600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US" sz="1600" dirty="0" err="1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rampDirections</a:t>
            </a:r>
            <a:endParaRPr lang="en-US" sz="1600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Reading from DB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Implementation of </a:t>
            </a:r>
            <a:r>
              <a:rPr lang="en-US" sz="1600" dirty="0" err="1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DataInput</a:t>
            </a:r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methods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Filtering  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E9B371E3-A372-4A38-838B-B32D26C6A031}"/>
              </a:ext>
            </a:extLst>
          </p:cNvPr>
          <p:cNvSpPr/>
          <p:nvPr/>
        </p:nvSpPr>
        <p:spPr>
          <a:xfrm flipV="1">
            <a:off x="3248644" y="3074392"/>
            <a:ext cx="2712320" cy="202516"/>
          </a:xfrm>
          <a:prstGeom prst="rect">
            <a:avLst/>
          </a:prstGeom>
          <a:solidFill>
            <a:srgbClr val="008000"/>
          </a:solidFill>
          <a:ln w="28575">
            <a:solidFill>
              <a:srgbClr val="00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7DFB751-ADE3-4882-B2F3-2299D50B39C5}"/>
              </a:ext>
            </a:extLst>
          </p:cNvPr>
          <p:cNvSpPr txBox="1"/>
          <p:nvPr/>
        </p:nvSpPr>
        <p:spPr>
          <a:xfrm>
            <a:off x="3514445" y="2949754"/>
            <a:ext cx="23708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 input</a:t>
            </a:r>
            <a:endParaRPr lang="en-GB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90A6B7AB-B97A-40DB-B03B-493AE217112A}"/>
              </a:ext>
            </a:extLst>
          </p:cNvPr>
          <p:cNvSpPr/>
          <p:nvPr/>
        </p:nvSpPr>
        <p:spPr>
          <a:xfrm flipV="1">
            <a:off x="6222542" y="3074391"/>
            <a:ext cx="2712320" cy="208344"/>
          </a:xfrm>
          <a:prstGeom prst="rect">
            <a:avLst/>
          </a:prstGeom>
          <a:solidFill>
            <a:srgbClr val="6600CC"/>
          </a:solidFill>
          <a:ln w="28575">
            <a:solidFill>
              <a:srgbClr val="6600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99FF"/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2FE63E0-838F-482C-89B3-5DE1B78FD589}"/>
              </a:ext>
            </a:extLst>
          </p:cNvPr>
          <p:cNvSpPr txBox="1"/>
          <p:nvPr/>
        </p:nvSpPr>
        <p:spPr>
          <a:xfrm>
            <a:off x="6250766" y="2935053"/>
            <a:ext cx="24940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FiDeL input</a:t>
            </a:r>
            <a:endParaRPr lang="en-GB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60931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F2A78C70-8221-4729-95DB-E4B0A590290B}"/>
              </a:ext>
            </a:extLst>
          </p:cNvPr>
          <p:cNvCxnSpPr>
            <a:cxnSpLocks/>
            <a:stCxn id="18" idx="2"/>
            <a:endCxn id="80" idx="0"/>
          </p:cNvCxnSpPr>
          <p:nvPr/>
        </p:nvCxnSpPr>
        <p:spPr>
          <a:xfrm>
            <a:off x="7000227" y="2047432"/>
            <a:ext cx="577842" cy="483008"/>
          </a:xfrm>
          <a:prstGeom prst="line">
            <a:avLst/>
          </a:prstGeom>
          <a:ln w="25400">
            <a:solidFill>
              <a:srgbClr val="00339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51CB2C31-5819-42A7-B6E8-B7173843EE99}"/>
              </a:ext>
            </a:extLst>
          </p:cNvPr>
          <p:cNvCxnSpPr>
            <a:stCxn id="28" idx="2"/>
            <a:endCxn id="63" idx="0"/>
          </p:cNvCxnSpPr>
          <p:nvPr/>
        </p:nvCxnSpPr>
        <p:spPr>
          <a:xfrm flipH="1">
            <a:off x="3155900" y="2047432"/>
            <a:ext cx="853640" cy="288664"/>
          </a:xfrm>
          <a:prstGeom prst="line">
            <a:avLst/>
          </a:prstGeom>
          <a:ln w="25400">
            <a:solidFill>
              <a:srgbClr val="00339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CA563-CADD-49E7-920F-DA57A1B2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D12DA1-C956-49C7-B023-632E2C71C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PyMagAnalysis: Analyzer and Plotter</a:t>
            </a:r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/>
        </p:nvSpPr>
        <p:spPr>
          <a:xfrm>
            <a:off x="367133" y="646458"/>
            <a:ext cx="8527746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5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BCA0AA8-6F8F-4912-BFFC-E21D38291F2E}"/>
              </a:ext>
            </a:extLst>
          </p:cNvPr>
          <p:cNvSpPr txBox="1"/>
          <p:nvPr/>
        </p:nvSpPr>
        <p:spPr>
          <a:xfrm>
            <a:off x="3656887" y="1097675"/>
            <a:ext cx="16190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 input</a:t>
            </a:r>
            <a:endParaRPr lang="en-GB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ACA5A772-B614-441A-BB1F-5BC6CACA5E93}"/>
              </a:ext>
            </a:extLst>
          </p:cNvPr>
          <p:cNvSpPr/>
          <p:nvPr/>
        </p:nvSpPr>
        <p:spPr>
          <a:xfrm>
            <a:off x="6232809" y="1262602"/>
            <a:ext cx="1534836" cy="784830"/>
          </a:xfrm>
          <a:prstGeom prst="roundRect">
            <a:avLst/>
          </a:prstGeom>
          <a:solidFill>
            <a:srgbClr val="003399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Plotter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F5F1BA87-278A-4723-B3B7-2F08D88B0D34}"/>
              </a:ext>
            </a:extLst>
          </p:cNvPr>
          <p:cNvSpPr/>
          <p:nvPr/>
        </p:nvSpPr>
        <p:spPr>
          <a:xfrm>
            <a:off x="3242122" y="1262602"/>
            <a:ext cx="1534836" cy="784830"/>
          </a:xfrm>
          <a:prstGeom prst="roundRect">
            <a:avLst/>
          </a:prstGeom>
          <a:solidFill>
            <a:srgbClr val="003399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Analyzer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Arrow: Right 41">
            <a:extLst>
              <a:ext uri="{FF2B5EF4-FFF2-40B4-BE49-F238E27FC236}">
                <a16:creationId xmlns:a16="http://schemas.microsoft.com/office/drawing/2014/main" id="{243BBCFB-E8F4-4415-97E8-77E4DBA31DBE}"/>
              </a:ext>
            </a:extLst>
          </p:cNvPr>
          <p:cNvSpPr/>
          <p:nvPr/>
        </p:nvSpPr>
        <p:spPr>
          <a:xfrm>
            <a:off x="1907749" y="1459252"/>
            <a:ext cx="1013504" cy="391531"/>
          </a:xfrm>
          <a:prstGeom prst="rightArrow">
            <a:avLst/>
          </a:prstGeom>
          <a:solidFill>
            <a:srgbClr val="AAB4CD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A906E24-878C-4CBB-88F4-6CC0B4BAEAB1}"/>
              </a:ext>
            </a:extLst>
          </p:cNvPr>
          <p:cNvSpPr txBox="1"/>
          <p:nvPr/>
        </p:nvSpPr>
        <p:spPr>
          <a:xfrm>
            <a:off x="249121" y="1432491"/>
            <a:ext cx="18050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 Inputs</a:t>
            </a:r>
            <a:r>
              <a:rPr lang="en-US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" name="Arrow: Right 58">
            <a:extLst>
              <a:ext uri="{FF2B5EF4-FFF2-40B4-BE49-F238E27FC236}">
                <a16:creationId xmlns:a16="http://schemas.microsoft.com/office/drawing/2014/main" id="{12CA95DA-72DF-4BE3-AF8B-0591E7B5AAEC}"/>
              </a:ext>
            </a:extLst>
          </p:cNvPr>
          <p:cNvSpPr/>
          <p:nvPr/>
        </p:nvSpPr>
        <p:spPr>
          <a:xfrm>
            <a:off x="4992417" y="1459252"/>
            <a:ext cx="1013504" cy="391531"/>
          </a:xfrm>
          <a:prstGeom prst="rightArrow">
            <a:avLst/>
          </a:prstGeom>
          <a:solidFill>
            <a:srgbClr val="AAB4CD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F3FA274B-FDC3-4B98-A05B-05982C29CB0F}"/>
              </a:ext>
            </a:extLst>
          </p:cNvPr>
          <p:cNvSpPr/>
          <p:nvPr/>
        </p:nvSpPr>
        <p:spPr>
          <a:xfrm>
            <a:off x="240146" y="2336096"/>
            <a:ext cx="5831507" cy="3352752"/>
          </a:xfrm>
          <a:prstGeom prst="roundRect">
            <a:avLst>
              <a:gd name="adj" fmla="val 5881"/>
            </a:avLst>
          </a:prstGeom>
          <a:solidFill>
            <a:srgbClr val="E0E1E4"/>
          </a:solidFill>
          <a:ln w="28575">
            <a:solidFill>
              <a:srgbClr val="00339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sz="1600" dirty="0">
              <a:solidFill>
                <a:srgbClr val="0056B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95D195A-310B-4B7C-816B-C20C2381B5E9}"/>
              </a:ext>
            </a:extLst>
          </p:cNvPr>
          <p:cNvSpPr txBox="1"/>
          <p:nvPr/>
        </p:nvSpPr>
        <p:spPr>
          <a:xfrm>
            <a:off x="299088" y="2409009"/>
            <a:ext cx="5933721" cy="3524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timeVsMultipole(</a:t>
            </a:r>
            <a:r>
              <a:rPr lang="en-GB" sz="16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multipole=</a:t>
            </a:r>
            <a:r>
              <a:rPr lang="en-GB" sz="1600" i="1" dirty="0">
                <a:solidFill>
                  <a:srgbClr val="00AA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"B3"</a:t>
            </a: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it-IT" sz="1600" i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timeVsCurrent</a:t>
            </a: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currentVsMultipole(</a:t>
            </a:r>
            <a:r>
              <a:rPr lang="en-GB" sz="16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multipole=</a:t>
            </a:r>
            <a:r>
              <a:rPr lang="en-GB" sz="1600" i="1" dirty="0">
                <a:solidFill>
                  <a:srgbClr val="00AA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"A5"</a:t>
            </a:r>
            <a:r>
              <a:rPr lang="en-GB" sz="16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1600" i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separate_branches</a:t>
            </a:r>
            <a:r>
              <a:rPr lang="en-GB" sz="16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</a:t>
            </a:r>
            <a:r>
              <a:rPr lang="en-GB" sz="1600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True</a:t>
            </a: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GB" sz="1600" i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currentVsTransferFunction</a:t>
            </a: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GB" sz="16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multipole=</a:t>
            </a:r>
            <a:r>
              <a:rPr lang="en-GB" sz="1600" i="1" dirty="0">
                <a:solidFill>
                  <a:srgbClr val="00AA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"B1"</a:t>
            </a:r>
            <a:r>
              <a:rPr lang="en-GB" sz="16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offsets=</a:t>
            </a:r>
            <a:r>
              <a:rPr lang="en-GB" sz="1600" i="1" dirty="0">
                <a:solidFill>
                  <a:srgbClr val="8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[-3.433]</a:t>
            </a: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GB" sz="1600" i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linearFit</a:t>
            </a: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GB" sz="16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multipole=</a:t>
            </a:r>
            <a:r>
              <a:rPr lang="en-GB" sz="1600" i="1" dirty="0">
                <a:solidFill>
                  <a:srgbClr val="00AA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"B1"</a:t>
            </a:r>
            <a:r>
              <a:rPr lang="en-GB" sz="16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decimals=</a:t>
            </a:r>
            <a:r>
              <a:rPr lang="en-GB" sz="1600" i="1" dirty="0">
                <a:solidFill>
                  <a:srgbClr val="8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GB" sz="1600" i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residuals(</a:t>
            </a:r>
            <a:r>
              <a:rPr lang="en-GB" sz="16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multipole=</a:t>
            </a:r>
            <a:r>
              <a:rPr lang="en-GB" sz="1600" i="1" dirty="0">
                <a:solidFill>
                  <a:srgbClr val="00AA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"B1"</a:t>
            </a:r>
            <a:r>
              <a:rPr lang="en-GB" sz="16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decimals=</a:t>
            </a:r>
            <a:r>
              <a:rPr lang="en-GB" sz="1600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None</a:t>
            </a:r>
            <a:r>
              <a:rPr lang="en-GB" sz="16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references=</a:t>
            </a:r>
            <a:r>
              <a:rPr lang="en-GB" sz="1600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None</a:t>
            </a: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currentVsMagnetizationData</a:t>
            </a: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GB" sz="16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self, name=</a:t>
            </a:r>
            <a:r>
              <a:rPr lang="en-GB" sz="1600" i="1" dirty="0">
                <a:solidFill>
                  <a:srgbClr val="00AA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"BSTR"</a:t>
            </a:r>
            <a:r>
              <a:rPr lang="en-GB" sz="16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strands=</a:t>
            </a:r>
            <a:r>
              <a:rPr lang="en-GB" sz="1600" i="1" dirty="0">
                <a:solidFill>
                  <a:srgbClr val="8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[102]</a:t>
            </a: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GB" sz="1600" i="1" dirty="0">
              <a:solidFill>
                <a:srgbClr val="8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circularFit</a:t>
            </a: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GB" sz="16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multipole=</a:t>
            </a:r>
            <a:r>
              <a:rPr lang="en-GB" sz="1600" i="1" dirty="0">
                <a:solidFill>
                  <a:srgbClr val="00AA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"C1"</a:t>
            </a:r>
            <a:r>
              <a:rPr lang="en-GB" sz="16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1600" i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angleType</a:t>
            </a:r>
            <a:r>
              <a:rPr lang="en-GB" sz="16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</a:t>
            </a:r>
            <a:r>
              <a:rPr lang="en-GB" sz="1600" i="1" dirty="0">
                <a:solidFill>
                  <a:srgbClr val="00AA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"current"</a:t>
            </a: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timeVsAngle</a:t>
            </a: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GB" sz="1600" i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angleAnalysis</a:t>
            </a:r>
            <a:r>
              <a:rPr lang="en-GB" sz="16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</a:t>
            </a:r>
            <a:r>
              <a:rPr lang="en-GB" sz="1600" i="1" dirty="0">
                <a:solidFill>
                  <a:srgbClr val="00AA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"field"</a:t>
            </a:r>
            <a:r>
              <a:rPr lang="en-GB" sz="16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multipole=</a:t>
            </a:r>
            <a:r>
              <a:rPr lang="en-GB" sz="1600" i="1" dirty="0">
                <a:solidFill>
                  <a:srgbClr val="00AA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"C1"</a:t>
            </a: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angleVsMultipole</a:t>
            </a: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GB" sz="16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multipole=</a:t>
            </a:r>
            <a:r>
              <a:rPr lang="en-GB" sz="1600" i="1" dirty="0">
                <a:solidFill>
                  <a:srgbClr val="00AA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"C1"</a:t>
            </a:r>
            <a:r>
              <a:rPr lang="en-GB" sz="16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1600" i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angleType</a:t>
            </a:r>
            <a:r>
              <a:rPr lang="en-GB" sz="16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</a:t>
            </a:r>
            <a:r>
              <a:rPr lang="en-GB" sz="1600" i="1" dirty="0">
                <a:solidFill>
                  <a:srgbClr val="00AA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"current"</a:t>
            </a: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GB" sz="1600" i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GB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F4F921BB-1DDA-4E6A-A0FA-794D867D217B}"/>
              </a:ext>
            </a:extLst>
          </p:cNvPr>
          <p:cNvSpPr/>
          <p:nvPr/>
        </p:nvSpPr>
        <p:spPr>
          <a:xfrm>
            <a:off x="6357471" y="2530440"/>
            <a:ext cx="2441196" cy="2071284"/>
          </a:xfrm>
          <a:prstGeom prst="roundRect">
            <a:avLst>
              <a:gd name="adj" fmla="val 5881"/>
            </a:avLst>
          </a:prstGeom>
          <a:solidFill>
            <a:srgbClr val="E0E1E4"/>
          </a:solidFill>
          <a:ln w="28575">
            <a:solidFill>
              <a:srgbClr val="00339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sz="1600" dirty="0">
              <a:solidFill>
                <a:srgbClr val="0056B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E7221757-28D2-44E0-83F1-450EE2A77F80}"/>
              </a:ext>
            </a:extLst>
          </p:cNvPr>
          <p:cNvSpPr txBox="1"/>
          <p:nvPr/>
        </p:nvSpPr>
        <p:spPr>
          <a:xfrm>
            <a:off x="6403155" y="2588891"/>
            <a:ext cx="2441196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i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xZoom</a:t>
            </a:r>
            <a:r>
              <a:rPr lang="en-GB" sz="16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</a:t>
            </a:r>
            <a:r>
              <a:rPr lang="en-GB" sz="1600" i="1" dirty="0">
                <a:solidFill>
                  <a:srgbClr val="8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[-20,20]</a:t>
            </a:r>
            <a:r>
              <a:rPr lang="en-GB" sz="16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i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yZoom</a:t>
            </a:r>
            <a:r>
              <a:rPr lang="en-GB" sz="16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</a:t>
            </a:r>
            <a:r>
              <a:rPr lang="en-GB" sz="1600" i="1" dirty="0">
                <a:solidFill>
                  <a:srgbClr val="8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[-80,60]</a:t>
            </a:r>
            <a:r>
              <a:rPr lang="en-GB" sz="16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endParaRPr lang="en-GB" sz="1600" i="1" dirty="0">
              <a:solidFill>
                <a:srgbClr val="8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annotation=</a:t>
            </a:r>
            <a:r>
              <a:rPr lang="en-GB" sz="1600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False</a:t>
            </a:r>
            <a:r>
              <a:rPr lang="en-GB" sz="16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i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startColorIdx</a:t>
            </a:r>
            <a:r>
              <a:rPr lang="en-GB" sz="16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</a:t>
            </a:r>
            <a:r>
              <a:rPr lang="en-GB" sz="1600" i="1" dirty="0">
                <a:solidFill>
                  <a:srgbClr val="8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en-GB" sz="16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i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differentMarkers</a:t>
            </a:r>
            <a:r>
              <a:rPr lang="en-GB" sz="16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</a:t>
            </a:r>
            <a:r>
              <a:rPr lang="en-GB" sz="1600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True</a:t>
            </a:r>
            <a:r>
              <a:rPr lang="en-GB" sz="16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endParaRPr lang="en-GB" sz="1600" i="1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i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label</a:t>
            </a:r>
            <a:r>
              <a:rPr lang="en-GB" sz="16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</a:t>
            </a:r>
            <a:r>
              <a:rPr lang="en-GB" sz="1600" i="1" dirty="0">
                <a:solidFill>
                  <a:srgbClr val="00AA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"My plot XYZ“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26248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18FB51F-728B-45FE-816A-D5FBEA50ED6A}"/>
              </a:ext>
            </a:extLst>
          </p:cNvPr>
          <p:cNvSpPr/>
          <p:nvPr/>
        </p:nvSpPr>
        <p:spPr>
          <a:xfrm>
            <a:off x="118011" y="1435920"/>
            <a:ext cx="5387715" cy="4259515"/>
          </a:xfrm>
          <a:prstGeom prst="roundRect">
            <a:avLst>
              <a:gd name="adj" fmla="val 3107"/>
            </a:avLst>
          </a:prstGeom>
          <a:noFill/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7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6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CA563-CADD-49E7-920F-DA57A1B2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D12DA1-C956-49C7-B023-632E2C71C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Roxie Input: parsing .data file</a:t>
            </a:r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/>
        </p:nvSpPr>
        <p:spPr>
          <a:xfrm>
            <a:off x="367133" y="646458"/>
            <a:ext cx="8527746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5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803E96D-6AE7-4BFD-8A1D-6B07C50A62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133" y="1725635"/>
            <a:ext cx="4632442" cy="2066578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D36DEB8C-E68E-4C3D-92F8-9C6CED3007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384" y="4074035"/>
            <a:ext cx="4404220" cy="1632152"/>
          </a:xfrm>
          <a:prstGeom prst="rect">
            <a:avLst/>
          </a:prstGeom>
        </p:spPr>
      </p:pic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6F2C73B4-B5E4-42DC-B720-3AEB41A087BD}"/>
              </a:ext>
            </a:extLst>
          </p:cNvPr>
          <p:cNvSpPr/>
          <p:nvPr/>
        </p:nvSpPr>
        <p:spPr>
          <a:xfrm>
            <a:off x="367133" y="4995470"/>
            <a:ext cx="4270472" cy="592707"/>
          </a:xfrm>
          <a:prstGeom prst="roundRect">
            <a:avLst>
              <a:gd name="adj" fmla="val 0"/>
            </a:avLst>
          </a:prstGeom>
          <a:noFill/>
          <a:ln w="19050">
            <a:solidFill>
              <a:srgbClr val="0099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EC200780-2B32-4527-99C0-DC5C61E1A250}"/>
              </a:ext>
            </a:extLst>
          </p:cNvPr>
          <p:cNvSpPr/>
          <p:nvPr/>
        </p:nvSpPr>
        <p:spPr>
          <a:xfrm>
            <a:off x="367134" y="2649383"/>
            <a:ext cx="4632442" cy="98589"/>
          </a:xfrm>
          <a:prstGeom prst="roundRect">
            <a:avLst>
              <a:gd name="adj" fmla="val 0"/>
            </a:avLst>
          </a:prstGeom>
          <a:noFill/>
          <a:ln w="19050"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2D57ED38-EAD1-4DC5-A9C3-3F57B5197C22}"/>
              </a:ext>
            </a:extLst>
          </p:cNvPr>
          <p:cNvSpPr/>
          <p:nvPr/>
        </p:nvSpPr>
        <p:spPr>
          <a:xfrm>
            <a:off x="367133" y="4782893"/>
            <a:ext cx="4270471" cy="105320"/>
          </a:xfrm>
          <a:prstGeom prst="roundRect">
            <a:avLst>
              <a:gd name="adj" fmla="val 0"/>
            </a:avLst>
          </a:prstGeom>
          <a:noFill/>
          <a:ln w="1905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5A5D0FA-AFD6-4A45-BE42-CDBE0F38969A}"/>
              </a:ext>
            </a:extLst>
          </p:cNvPr>
          <p:cNvSpPr txBox="1"/>
          <p:nvPr/>
        </p:nvSpPr>
        <p:spPr>
          <a:xfrm>
            <a:off x="5754848" y="1315161"/>
            <a:ext cx="329614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Notation: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DTRF – current factor in block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CURNTB – current in block </a:t>
            </a:r>
          </a:p>
          <a:p>
            <a:r>
              <a:rPr lang="en-US" sz="1600" dirty="0" err="1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Hcoil</a:t>
            </a:r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– harmonic coil</a:t>
            </a:r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1025BBED-4EC5-467C-8B50-3BEE0321754E}"/>
              </a:ext>
            </a:extLst>
          </p:cNvPr>
          <p:cNvSpPr/>
          <p:nvPr/>
        </p:nvSpPr>
        <p:spPr>
          <a:xfrm>
            <a:off x="233384" y="6028432"/>
            <a:ext cx="6191938" cy="365126"/>
          </a:xfrm>
          <a:prstGeom prst="roundRect">
            <a:avLst>
              <a:gd name="adj" fmla="val 1502"/>
            </a:avLst>
          </a:prstGeom>
          <a:noFill/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1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Where to find x and y values of the selected graphs?</a:t>
            </a:r>
            <a:endParaRPr lang="en-GB" sz="21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7CA6742-3DC8-4722-84D8-DE616DE2D723}"/>
              </a:ext>
            </a:extLst>
          </p:cNvPr>
          <p:cNvCxnSpPr>
            <a:cxnSpLocks/>
            <a:endCxn id="76" idx="3"/>
          </p:cNvCxnSpPr>
          <p:nvPr/>
        </p:nvCxnSpPr>
        <p:spPr>
          <a:xfrm flipH="1">
            <a:off x="4637604" y="3182813"/>
            <a:ext cx="1183324" cy="1652740"/>
          </a:xfrm>
          <a:prstGeom prst="straightConnector1">
            <a:avLst/>
          </a:prstGeom>
          <a:ln w="22225">
            <a:solidFill>
              <a:srgbClr val="C00000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D90077F-78D0-4D93-A2AD-6EEFE6F2DBFF}"/>
              </a:ext>
            </a:extLst>
          </p:cNvPr>
          <p:cNvCxnSpPr>
            <a:cxnSpLocks/>
            <a:stCxn id="41" idx="1"/>
            <a:endCxn id="32" idx="3"/>
          </p:cNvCxnSpPr>
          <p:nvPr/>
        </p:nvCxnSpPr>
        <p:spPr>
          <a:xfrm flipH="1">
            <a:off x="4660789" y="3979546"/>
            <a:ext cx="1154802" cy="346848"/>
          </a:xfrm>
          <a:prstGeom prst="straightConnector1">
            <a:avLst/>
          </a:prstGeom>
          <a:ln w="22225">
            <a:solidFill>
              <a:srgbClr val="003399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5DEFAE3-042F-45FC-90C0-F8A646323151}"/>
              </a:ext>
            </a:extLst>
          </p:cNvPr>
          <p:cNvCxnSpPr>
            <a:cxnSpLocks/>
            <a:stCxn id="41" idx="1"/>
            <a:endCxn id="75" idx="3"/>
          </p:cNvCxnSpPr>
          <p:nvPr/>
        </p:nvCxnSpPr>
        <p:spPr>
          <a:xfrm flipH="1" flipV="1">
            <a:off x="4999576" y="2698678"/>
            <a:ext cx="816015" cy="1280868"/>
          </a:xfrm>
          <a:prstGeom prst="straightConnector1">
            <a:avLst/>
          </a:prstGeom>
          <a:ln w="22225">
            <a:solidFill>
              <a:srgbClr val="003399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4D60784-9A58-4FB1-B6AC-4EBEA35A0DBD}"/>
              </a:ext>
            </a:extLst>
          </p:cNvPr>
          <p:cNvCxnSpPr>
            <a:cxnSpLocks/>
            <a:stCxn id="33" idx="1"/>
            <a:endCxn id="72" idx="3"/>
          </p:cNvCxnSpPr>
          <p:nvPr/>
        </p:nvCxnSpPr>
        <p:spPr>
          <a:xfrm flipH="1">
            <a:off x="4637605" y="5230274"/>
            <a:ext cx="1183322" cy="61550"/>
          </a:xfrm>
          <a:prstGeom prst="straightConnector1">
            <a:avLst/>
          </a:prstGeom>
          <a:ln w="25400">
            <a:solidFill>
              <a:srgbClr val="0099FF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64025D6E-8964-4669-B1C9-549B1D6BF794}"/>
              </a:ext>
            </a:extLst>
          </p:cNvPr>
          <p:cNvSpPr/>
          <p:nvPr/>
        </p:nvSpPr>
        <p:spPr>
          <a:xfrm>
            <a:off x="5815591" y="3385190"/>
            <a:ext cx="3079288" cy="1188712"/>
          </a:xfrm>
          <a:prstGeom prst="roundRect">
            <a:avLst>
              <a:gd name="adj" fmla="val 0"/>
            </a:avLst>
          </a:prstGeom>
          <a:noFill/>
          <a:ln w="28575">
            <a:solidFill>
              <a:srgbClr val="0033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to find secondary current for </a:t>
            </a:r>
            <a:r>
              <a:rPr lang="en-US" sz="1600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Hcoil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 and Block 10?</a:t>
            </a:r>
          </a:p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DTRF (y value in Graph 2) </a:t>
            </a:r>
            <a:br>
              <a:rPr lang="en-US" sz="16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x nom. current for Block 10</a:t>
            </a: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8365DD57-1520-4BD3-8C4E-230A3BA11F5E}"/>
              </a:ext>
            </a:extLst>
          </p:cNvPr>
          <p:cNvSpPr/>
          <p:nvPr/>
        </p:nvSpPr>
        <p:spPr>
          <a:xfrm>
            <a:off x="5815591" y="2533806"/>
            <a:ext cx="3079288" cy="649007"/>
          </a:xfrm>
          <a:prstGeom prst="roundRect">
            <a:avLst>
              <a:gd name="adj" fmla="val 0"/>
            </a:avLst>
          </a:prstGeom>
          <a:noFill/>
          <a:ln w="28575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to read B3 for </a:t>
            </a:r>
            <a:r>
              <a:rPr lang="en-US" sz="1600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Hcoil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1?</a:t>
            </a:r>
          </a:p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BIGB3 (y value in Graph 7)  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16B9FABE-6DDC-41FD-B881-45E1C0F1394A}"/>
              </a:ext>
            </a:extLst>
          </p:cNvPr>
          <p:cNvSpPr/>
          <p:nvPr/>
        </p:nvSpPr>
        <p:spPr>
          <a:xfrm>
            <a:off x="5820927" y="4768609"/>
            <a:ext cx="3087149" cy="923330"/>
          </a:xfrm>
          <a:prstGeom prst="roundRect">
            <a:avLst>
              <a:gd name="adj" fmla="val 0"/>
            </a:avLst>
          </a:prstGeom>
          <a:noFill/>
          <a:ln w="28575">
            <a:solidFill>
              <a:srgbClr val="0099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to find primary current</a:t>
            </a:r>
          </a:p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en-US" sz="1600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Hcoil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 and Block 1? </a:t>
            </a:r>
          </a:p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CURNTB (x value in Graphs 9-14)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59787A13-FDD1-4528-B5BB-3F293D70DB7C}"/>
              </a:ext>
            </a:extLst>
          </p:cNvPr>
          <p:cNvSpPr/>
          <p:nvPr/>
        </p:nvSpPr>
        <p:spPr>
          <a:xfrm>
            <a:off x="367133" y="4273734"/>
            <a:ext cx="4293656" cy="105319"/>
          </a:xfrm>
          <a:prstGeom prst="roundRect">
            <a:avLst>
              <a:gd name="adj" fmla="val 0"/>
            </a:avLst>
          </a:prstGeom>
          <a:noFill/>
          <a:ln w="19050">
            <a:solidFill>
              <a:srgbClr val="00339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E2C683B-CDC8-4E02-9A2F-0DADC31ECA30}"/>
              </a:ext>
            </a:extLst>
          </p:cNvPr>
          <p:cNvSpPr txBox="1"/>
          <p:nvPr/>
        </p:nvSpPr>
        <p:spPr>
          <a:xfrm>
            <a:off x="583055" y="1167873"/>
            <a:ext cx="4457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 of ROXIE .data file (MCBXF magnet).</a:t>
            </a:r>
            <a:endParaRPr lang="en-GB" sz="1600" i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13621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CA563-CADD-49E7-920F-DA57A1B2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D12DA1-C956-49C7-B023-632E2C71C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Roxie Input: parsing .output file</a:t>
            </a:r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/>
        </p:nvSpPr>
        <p:spPr>
          <a:xfrm>
            <a:off x="409766" y="915049"/>
            <a:ext cx="8527746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5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BCA0AA8-6F8F-4912-BFFC-E21D38291F2E}"/>
              </a:ext>
            </a:extLst>
          </p:cNvPr>
          <p:cNvSpPr txBox="1"/>
          <p:nvPr/>
        </p:nvSpPr>
        <p:spPr>
          <a:xfrm>
            <a:off x="3656887" y="1097675"/>
            <a:ext cx="16190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 input</a:t>
            </a:r>
            <a:endParaRPr lang="en-GB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FADA3B6-D48F-49BB-8373-4682F325B3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324" y="1958706"/>
            <a:ext cx="2800965" cy="205042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A107ED6F-1D03-49CB-8A29-7956155BE27A}"/>
              </a:ext>
            </a:extLst>
          </p:cNvPr>
          <p:cNvSpPr txBox="1"/>
          <p:nvPr/>
        </p:nvSpPr>
        <p:spPr>
          <a:xfrm>
            <a:off x="4861408" y="1203185"/>
            <a:ext cx="44906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 to the selected graph and column:</a:t>
            </a:r>
            <a:endParaRPr lang="en-GB" sz="20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BE60C63-1B6E-476E-98B3-6ACE4A9325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4062" y="1946076"/>
            <a:ext cx="2129769" cy="2481146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9232CA55-947F-4D12-938B-C805B19DA9A9}"/>
              </a:ext>
            </a:extLst>
          </p:cNvPr>
          <p:cNvSpPr txBox="1"/>
          <p:nvPr/>
        </p:nvSpPr>
        <p:spPr>
          <a:xfrm>
            <a:off x="6781883" y="4877046"/>
            <a:ext cx="167989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B3 for </a:t>
            </a:r>
            <a:r>
              <a:rPr lang="en-US" sz="2000" dirty="0" err="1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Hcoil</a:t>
            </a:r>
            <a:r>
              <a:rPr lang="en-US" sz="20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1.</a:t>
            </a: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714AACD3-56FE-47DC-A091-DF5AD906929C}"/>
              </a:ext>
            </a:extLst>
          </p:cNvPr>
          <p:cNvSpPr/>
          <p:nvPr/>
        </p:nvSpPr>
        <p:spPr>
          <a:xfrm rot="16200000">
            <a:off x="7417519" y="4574083"/>
            <a:ext cx="438037" cy="249811"/>
          </a:xfrm>
          <a:prstGeom prst="rightArrow">
            <a:avLst/>
          </a:prstGeom>
          <a:solidFill>
            <a:srgbClr val="003399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4D7FB1D-9B83-46D8-B829-8B3D828FB4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221" y="4169822"/>
            <a:ext cx="3167613" cy="126914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8BD12BD0-B350-4FDF-A89B-559C56B91DE5}"/>
              </a:ext>
            </a:extLst>
          </p:cNvPr>
          <p:cNvSpPr txBox="1"/>
          <p:nvPr/>
        </p:nvSpPr>
        <p:spPr>
          <a:xfrm>
            <a:off x="261017" y="5915980"/>
            <a:ext cx="8773926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1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Implemented automatic parsing of custom ROXIE .data and .output files.</a:t>
            </a:r>
            <a:endParaRPr lang="en-US" sz="1800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10D143F-3CA6-481A-AA6B-CB7717D1A752}"/>
              </a:ext>
            </a:extLst>
          </p:cNvPr>
          <p:cNvSpPr txBox="1"/>
          <p:nvPr/>
        </p:nvSpPr>
        <p:spPr>
          <a:xfrm>
            <a:off x="682221" y="1213301"/>
            <a:ext cx="32897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 of ROXIE .output file.</a:t>
            </a:r>
            <a:endParaRPr lang="en-GB" i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389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E142BC-A3AF-4FC9-843F-AB5EE181EE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007" y="1098468"/>
            <a:ext cx="8671505" cy="298865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US" sz="2100" dirty="0">
                <a:latin typeface="Calibri" panose="020F0502020204030204" pitchFamily="34" charset="0"/>
                <a:cs typeface="Calibri" panose="020F0502020204030204" pitchFamily="34" charset="0"/>
              </a:rPr>
              <a:t>Screenshot of the Magnetic Measurement Database:</a:t>
            </a:r>
          </a:p>
          <a:p>
            <a:pPr marL="36576" indent="0">
              <a:buNone/>
            </a:pPr>
            <a:endParaRPr lang="en-US" sz="2100" dirty="0"/>
          </a:p>
          <a:p>
            <a:pPr marL="36576" indent="0">
              <a:buNone/>
            </a:pPr>
            <a:endParaRPr lang="en-US" sz="2100" dirty="0"/>
          </a:p>
          <a:p>
            <a:pPr marL="36576" indent="0">
              <a:buNone/>
            </a:pPr>
            <a:endParaRPr lang="en-US" sz="2100" dirty="0"/>
          </a:p>
          <a:p>
            <a:pPr marL="36576" indent="0">
              <a:buNone/>
            </a:pPr>
            <a:endParaRPr lang="en-US" sz="2100" dirty="0"/>
          </a:p>
          <a:p>
            <a:pPr marL="36576" indent="0">
              <a:buNone/>
            </a:pPr>
            <a:endParaRPr lang="en-US" sz="2100" dirty="0"/>
          </a:p>
          <a:p>
            <a:pPr marL="36576" indent="0">
              <a:buNone/>
            </a:pPr>
            <a:endParaRPr lang="en-US" sz="2100" dirty="0"/>
          </a:p>
          <a:p>
            <a:pPr marL="36576" indent="0">
              <a:buNone/>
            </a:pPr>
            <a:endParaRPr lang="en-US" sz="2100" dirty="0"/>
          </a:p>
          <a:p>
            <a:pPr marL="36576" indent="0">
              <a:buNone/>
            </a:pPr>
            <a:endParaRPr lang="en-US" sz="2100" dirty="0"/>
          </a:p>
          <a:p>
            <a:endParaRPr lang="en-US" sz="2100" dirty="0"/>
          </a:p>
          <a:p>
            <a:pPr marL="36576" indent="0">
              <a:buNone/>
            </a:pPr>
            <a:endParaRPr lang="en-US" sz="2100" dirty="0"/>
          </a:p>
          <a:p>
            <a:pPr marL="36576" indent="0">
              <a:buNone/>
            </a:pPr>
            <a:endParaRPr lang="en-US" sz="2100" dirty="0"/>
          </a:p>
          <a:p>
            <a:pPr marL="36576" indent="0">
              <a:buNone/>
            </a:pPr>
            <a:endParaRPr lang="en-US" sz="2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1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CA563-CADD-49E7-920F-DA57A1B2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D12DA1-C956-49C7-B023-632E2C71C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Measurement Input: reading from DB</a:t>
            </a:r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/>
        </p:nvSpPr>
        <p:spPr>
          <a:xfrm>
            <a:off x="367133" y="646458"/>
            <a:ext cx="8527746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5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E6D5E22-7A59-4B1E-9460-E334105B02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476" y="1935205"/>
            <a:ext cx="8037048" cy="179499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327F048-30A3-4ECD-8D70-CDC94EFD40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476" y="4700528"/>
            <a:ext cx="3726285" cy="57668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1217DD4-6883-40E5-85C5-4C60B99840A7}"/>
              </a:ext>
            </a:extLst>
          </p:cNvPr>
          <p:cNvSpPr txBox="1"/>
          <p:nvPr/>
        </p:nvSpPr>
        <p:spPr>
          <a:xfrm>
            <a:off x="261017" y="5915980"/>
            <a:ext cx="8773926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US" sz="21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Implemented reading from the Magnetic Measurement Database.</a:t>
            </a:r>
            <a:endParaRPr lang="en-GB" sz="2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47013B1-ECDC-41F8-ACBC-E390458598A0}"/>
              </a:ext>
            </a:extLst>
          </p:cNvPr>
          <p:cNvSpPr txBox="1"/>
          <p:nvPr/>
        </p:nvSpPr>
        <p:spPr>
          <a:xfrm>
            <a:off x="266007" y="4045743"/>
            <a:ext cx="2425435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US" sz="21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EDMS document:</a:t>
            </a:r>
          </a:p>
        </p:txBody>
      </p:sp>
    </p:spTree>
    <p:extLst>
      <p:ext uri="{BB962C8B-B14F-4D97-AF65-F5344CB8AC3E}">
        <p14:creationId xmlns:p14="http://schemas.microsoft.com/office/powerpoint/2010/main" val="7190333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CA563-CADD-49E7-920F-DA57A1B2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D12DA1-C956-49C7-B023-632E2C71C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PyMagAnalysis: Use case 1</a:t>
            </a:r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/>
        </p:nvSpPr>
        <p:spPr>
          <a:xfrm>
            <a:off x="367133" y="646458"/>
            <a:ext cx="8527746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500" dirty="0"/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354EAB4C-CA9C-4784-AC5D-14BB9C0CE1E9}"/>
              </a:ext>
            </a:extLst>
          </p:cNvPr>
          <p:cNvCxnSpPr>
            <a:cxnSpLocks/>
            <a:stCxn id="84" idx="0"/>
          </p:cNvCxnSpPr>
          <p:nvPr/>
        </p:nvCxnSpPr>
        <p:spPr>
          <a:xfrm flipH="1" flipV="1">
            <a:off x="2341475" y="4387567"/>
            <a:ext cx="260492" cy="451342"/>
          </a:xfrm>
          <a:prstGeom prst="straightConnector1">
            <a:avLst/>
          </a:prstGeom>
          <a:ln>
            <a:solidFill>
              <a:srgbClr val="AAB4CD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Arrow: Right 52">
            <a:extLst>
              <a:ext uri="{FF2B5EF4-FFF2-40B4-BE49-F238E27FC236}">
                <a16:creationId xmlns:a16="http://schemas.microsoft.com/office/drawing/2014/main" id="{086638D7-DB44-4313-9040-071111730848}"/>
              </a:ext>
            </a:extLst>
          </p:cNvPr>
          <p:cNvSpPr/>
          <p:nvPr/>
        </p:nvSpPr>
        <p:spPr>
          <a:xfrm rot="5400000">
            <a:off x="6749999" y="2949939"/>
            <a:ext cx="1279496" cy="391531"/>
          </a:xfrm>
          <a:prstGeom prst="rightArrow">
            <a:avLst/>
          </a:prstGeom>
          <a:solidFill>
            <a:srgbClr val="AAB4CD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FD8C695A-16F6-4711-B034-31051C7F856B}"/>
              </a:ext>
            </a:extLst>
          </p:cNvPr>
          <p:cNvSpPr/>
          <p:nvPr/>
        </p:nvSpPr>
        <p:spPr>
          <a:xfrm>
            <a:off x="4237081" y="2003741"/>
            <a:ext cx="230521" cy="658128"/>
          </a:xfrm>
          <a:prstGeom prst="rect">
            <a:avLst/>
          </a:prstGeom>
          <a:solidFill>
            <a:srgbClr val="AAB4CD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9D409F81-2557-4154-B830-DBE10C0922FB}"/>
              </a:ext>
            </a:extLst>
          </p:cNvPr>
          <p:cNvCxnSpPr>
            <a:cxnSpLocks/>
            <a:stCxn id="62" idx="0"/>
          </p:cNvCxnSpPr>
          <p:nvPr/>
        </p:nvCxnSpPr>
        <p:spPr>
          <a:xfrm flipV="1">
            <a:off x="888721" y="4387567"/>
            <a:ext cx="391665" cy="451342"/>
          </a:xfrm>
          <a:prstGeom prst="straightConnector1">
            <a:avLst/>
          </a:prstGeom>
          <a:ln>
            <a:solidFill>
              <a:srgbClr val="AAB4CD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C09D5D7C-7FA0-47DE-8EE8-4C9F089F37B5}"/>
              </a:ext>
            </a:extLst>
          </p:cNvPr>
          <p:cNvSpPr/>
          <p:nvPr/>
        </p:nvSpPr>
        <p:spPr>
          <a:xfrm>
            <a:off x="6518303" y="3782306"/>
            <a:ext cx="1534836" cy="784830"/>
          </a:xfrm>
          <a:prstGeom prst="roundRect">
            <a:avLst/>
          </a:prstGeom>
          <a:solidFill>
            <a:srgbClr val="003399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Plotter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2912E24E-9662-4699-BD38-16FA4FBAE687}"/>
              </a:ext>
            </a:extLst>
          </p:cNvPr>
          <p:cNvSpPr/>
          <p:nvPr/>
        </p:nvSpPr>
        <p:spPr>
          <a:xfrm>
            <a:off x="6736502" y="4416361"/>
            <a:ext cx="1858067" cy="1342598"/>
          </a:xfrm>
          <a:prstGeom prst="roundRect">
            <a:avLst>
              <a:gd name="adj" fmla="val 8659"/>
            </a:avLst>
          </a:prstGeom>
          <a:solidFill>
            <a:srgbClr val="E0E1E4"/>
          </a:solidFill>
          <a:ln w="28575">
            <a:solidFill>
              <a:srgbClr val="003399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503513FA-99E2-43D6-9B50-B2B732087F85}"/>
              </a:ext>
            </a:extLst>
          </p:cNvPr>
          <p:cNvCxnSpPr>
            <a:cxnSpLocks/>
          </p:cNvCxnSpPr>
          <p:nvPr/>
        </p:nvCxnSpPr>
        <p:spPr>
          <a:xfrm flipV="1">
            <a:off x="1628371" y="4411600"/>
            <a:ext cx="147709" cy="1261577"/>
          </a:xfrm>
          <a:prstGeom prst="straightConnector1">
            <a:avLst/>
          </a:prstGeom>
          <a:ln>
            <a:solidFill>
              <a:srgbClr val="AAB4CD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5AACE5EE-3F79-4B57-862F-67B2B4CE6028}"/>
              </a:ext>
            </a:extLst>
          </p:cNvPr>
          <p:cNvSpPr/>
          <p:nvPr/>
        </p:nvSpPr>
        <p:spPr>
          <a:xfrm>
            <a:off x="700277" y="5570440"/>
            <a:ext cx="1838225" cy="527615"/>
          </a:xfrm>
          <a:prstGeom prst="roundRect">
            <a:avLst>
              <a:gd name="adj" fmla="val 12113"/>
            </a:avLst>
          </a:prstGeom>
          <a:solidFill>
            <a:srgbClr val="AAB4CD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61" name="TextBox 43">
            <a:extLst>
              <a:ext uri="{FF2B5EF4-FFF2-40B4-BE49-F238E27FC236}">
                <a16:creationId xmlns:a16="http://schemas.microsoft.com/office/drawing/2014/main" id="{023C2148-6859-483C-A679-FCC730354CFB}"/>
              </a:ext>
            </a:extLst>
          </p:cNvPr>
          <p:cNvSpPr txBox="1"/>
          <p:nvPr/>
        </p:nvSpPr>
        <p:spPr>
          <a:xfrm>
            <a:off x="699080" y="5519723"/>
            <a:ext cx="18382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Magnetic </a:t>
            </a:r>
            <a:b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 DB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75C39AEC-C66D-4A92-B2E9-E04B5554B02C}"/>
              </a:ext>
            </a:extLst>
          </p:cNvPr>
          <p:cNvSpPr/>
          <p:nvPr/>
        </p:nvSpPr>
        <p:spPr>
          <a:xfrm>
            <a:off x="291822" y="4838909"/>
            <a:ext cx="1193797" cy="592624"/>
          </a:xfrm>
          <a:prstGeom prst="roundRect">
            <a:avLst>
              <a:gd name="adj" fmla="val 12113"/>
            </a:avLst>
          </a:prstGeom>
          <a:solidFill>
            <a:srgbClr val="AAB4CD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63" name="TextBox 45">
            <a:extLst>
              <a:ext uri="{FF2B5EF4-FFF2-40B4-BE49-F238E27FC236}">
                <a16:creationId xmlns:a16="http://schemas.microsoft.com/office/drawing/2014/main" id="{040EF673-3F15-4CAF-8271-3063768A6C4E}"/>
              </a:ext>
            </a:extLst>
          </p:cNvPr>
          <p:cNvSpPr txBox="1"/>
          <p:nvPr/>
        </p:nvSpPr>
        <p:spPr>
          <a:xfrm>
            <a:off x="320526" y="4936526"/>
            <a:ext cx="1307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ROXIE files</a:t>
            </a: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505A377B-84ED-480B-84D8-5B65342CB5F3}"/>
              </a:ext>
            </a:extLst>
          </p:cNvPr>
          <p:cNvSpPr/>
          <p:nvPr/>
        </p:nvSpPr>
        <p:spPr>
          <a:xfrm>
            <a:off x="722400" y="2643391"/>
            <a:ext cx="1534836" cy="784830"/>
          </a:xfrm>
          <a:prstGeom prst="roundRect">
            <a:avLst/>
          </a:prstGeom>
          <a:solidFill>
            <a:srgbClr val="003399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B5B32D9C-9824-4DE2-9E29-2C5E73D4E899}"/>
              </a:ext>
            </a:extLst>
          </p:cNvPr>
          <p:cNvSpPr txBox="1"/>
          <p:nvPr/>
        </p:nvSpPr>
        <p:spPr>
          <a:xfrm>
            <a:off x="722400" y="2804974"/>
            <a:ext cx="1619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 input</a:t>
            </a:r>
            <a:endParaRPr lang="en-GB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D277A362-3B06-47A8-83F9-5F3DFA454A32}"/>
              </a:ext>
            </a:extLst>
          </p:cNvPr>
          <p:cNvSpPr/>
          <p:nvPr/>
        </p:nvSpPr>
        <p:spPr>
          <a:xfrm>
            <a:off x="3483776" y="2655577"/>
            <a:ext cx="1534836" cy="784830"/>
          </a:xfrm>
          <a:prstGeom prst="roundRect">
            <a:avLst/>
          </a:prstGeom>
          <a:solidFill>
            <a:srgbClr val="003399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Analyzer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29B570CA-948D-45B4-9006-12000014D86A}"/>
              </a:ext>
            </a:extLst>
          </p:cNvPr>
          <p:cNvSpPr/>
          <p:nvPr/>
        </p:nvSpPr>
        <p:spPr>
          <a:xfrm>
            <a:off x="6518303" y="1763070"/>
            <a:ext cx="1534836" cy="784830"/>
          </a:xfrm>
          <a:prstGeom prst="roundRect">
            <a:avLst/>
          </a:prstGeom>
          <a:solidFill>
            <a:srgbClr val="003399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FiDeL Fit  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29ECE708-7402-41C2-A74D-D6A516C21AE3}"/>
              </a:ext>
            </a:extLst>
          </p:cNvPr>
          <p:cNvSpPr/>
          <p:nvPr/>
        </p:nvSpPr>
        <p:spPr>
          <a:xfrm>
            <a:off x="836325" y="3310349"/>
            <a:ext cx="1967463" cy="1077218"/>
          </a:xfrm>
          <a:prstGeom prst="roundRect">
            <a:avLst>
              <a:gd name="adj" fmla="val 9060"/>
            </a:avLst>
          </a:prstGeom>
          <a:solidFill>
            <a:srgbClr val="E0E1E4"/>
          </a:solidFill>
          <a:ln w="28575">
            <a:solidFill>
              <a:srgbClr val="003399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BE6EABF3-3125-4192-920E-FB89E1E45643}"/>
              </a:ext>
            </a:extLst>
          </p:cNvPr>
          <p:cNvSpPr txBox="1"/>
          <p:nvPr/>
        </p:nvSpPr>
        <p:spPr>
          <a:xfrm>
            <a:off x="872726" y="3334382"/>
            <a:ext cx="21160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Multipole inputs: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ROXIE input,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Measurement input,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FiDeL input.</a:t>
            </a:r>
            <a:endParaRPr lang="en-GB" sz="16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90EDD631-C9CB-4486-9B2E-F5E08072CCDC}"/>
              </a:ext>
            </a:extLst>
          </p:cNvPr>
          <p:cNvSpPr/>
          <p:nvPr/>
        </p:nvSpPr>
        <p:spPr>
          <a:xfrm>
            <a:off x="3602198" y="3295750"/>
            <a:ext cx="2040366" cy="1924014"/>
          </a:xfrm>
          <a:prstGeom prst="roundRect">
            <a:avLst>
              <a:gd name="adj" fmla="val 8659"/>
            </a:avLst>
          </a:prstGeom>
          <a:solidFill>
            <a:srgbClr val="E0E1E4"/>
          </a:solidFill>
          <a:ln w="28575">
            <a:solidFill>
              <a:srgbClr val="003399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8083AC4-F57C-40FD-9DF0-E6DB40220730}"/>
              </a:ext>
            </a:extLst>
          </p:cNvPr>
          <p:cNvSpPr txBox="1"/>
          <p:nvPr/>
        </p:nvSpPr>
        <p:spPr>
          <a:xfrm>
            <a:off x="3602196" y="3326938"/>
            <a:ext cx="2116027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Advanced analysis: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current vs. time</a:t>
            </a:r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multipole vs. time</a:t>
            </a:r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multipole vs. current,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linear fit</a:t>
            </a:r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residuals vs. current</a:t>
            </a:r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and many more…</a:t>
            </a:r>
          </a:p>
          <a:p>
            <a:pPr marL="285750" indent="-285750">
              <a:buFontTx/>
              <a:buChar char="-"/>
            </a:pPr>
            <a:endParaRPr lang="en-US" sz="5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C3F2F1B0-9B43-455F-B679-CA461212879C}"/>
              </a:ext>
            </a:extLst>
          </p:cNvPr>
          <p:cNvSpPr/>
          <p:nvPr/>
        </p:nvSpPr>
        <p:spPr>
          <a:xfrm>
            <a:off x="6736502" y="2401209"/>
            <a:ext cx="1316637" cy="354107"/>
          </a:xfrm>
          <a:prstGeom prst="roundRect">
            <a:avLst/>
          </a:prstGeom>
          <a:solidFill>
            <a:srgbClr val="E0E1E4"/>
          </a:solidFill>
          <a:ln w="28575">
            <a:solidFill>
              <a:srgbClr val="003399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5B52D9A6-6E6F-4E9B-89F9-84E98F08DD60}"/>
              </a:ext>
            </a:extLst>
          </p:cNvPr>
          <p:cNvSpPr txBox="1"/>
          <p:nvPr/>
        </p:nvSpPr>
        <p:spPr>
          <a:xfrm>
            <a:off x="6743558" y="2416762"/>
            <a:ext cx="17608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Modelling</a:t>
            </a:r>
            <a:r>
              <a:rPr lang="en-US" sz="16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fit</a:t>
            </a:r>
            <a:endParaRPr lang="en-GB" sz="1600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13380BB-628A-4427-845D-88EFDF5962A1}"/>
              </a:ext>
            </a:extLst>
          </p:cNvPr>
          <p:cNvSpPr txBox="1"/>
          <p:nvPr/>
        </p:nvSpPr>
        <p:spPr>
          <a:xfrm>
            <a:off x="6786581" y="4435520"/>
            <a:ext cx="19902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Presenting results: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custom labels</a:t>
            </a:r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zoom,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plot types,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and many more…</a:t>
            </a:r>
            <a:endParaRPr lang="en-GB" sz="16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0" name="Arrow: Right 79">
            <a:extLst>
              <a:ext uri="{FF2B5EF4-FFF2-40B4-BE49-F238E27FC236}">
                <a16:creationId xmlns:a16="http://schemas.microsoft.com/office/drawing/2014/main" id="{4F3B9CCB-5CC3-4422-96C9-38BF21B771CA}"/>
              </a:ext>
            </a:extLst>
          </p:cNvPr>
          <p:cNvSpPr/>
          <p:nvPr/>
        </p:nvSpPr>
        <p:spPr>
          <a:xfrm>
            <a:off x="4237081" y="1889283"/>
            <a:ext cx="2257290" cy="391531"/>
          </a:xfrm>
          <a:prstGeom prst="rightArrow">
            <a:avLst/>
          </a:prstGeom>
          <a:solidFill>
            <a:srgbClr val="AAB4CD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81" name="Arrow: Right 80">
            <a:extLst>
              <a:ext uri="{FF2B5EF4-FFF2-40B4-BE49-F238E27FC236}">
                <a16:creationId xmlns:a16="http://schemas.microsoft.com/office/drawing/2014/main" id="{41F93B9D-4C32-4933-9551-DFC96005265D}"/>
              </a:ext>
            </a:extLst>
          </p:cNvPr>
          <p:cNvSpPr/>
          <p:nvPr/>
        </p:nvSpPr>
        <p:spPr>
          <a:xfrm rot="5400000">
            <a:off x="6328049" y="3219481"/>
            <a:ext cx="719988" cy="391531"/>
          </a:xfrm>
          <a:prstGeom prst="rightArrow">
            <a:avLst/>
          </a:prstGeom>
          <a:solidFill>
            <a:srgbClr val="AAB4CD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F7766DCF-48AE-42A6-B221-86B9E8F98C03}"/>
              </a:ext>
            </a:extLst>
          </p:cNvPr>
          <p:cNvSpPr/>
          <p:nvPr/>
        </p:nvSpPr>
        <p:spPr>
          <a:xfrm rot="5400000">
            <a:off x="5787335" y="2189320"/>
            <a:ext cx="230521" cy="1767969"/>
          </a:xfrm>
          <a:prstGeom prst="rect">
            <a:avLst/>
          </a:prstGeom>
          <a:solidFill>
            <a:srgbClr val="AAB4CD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84" name="Rectangle: Rounded Corners 83">
            <a:extLst>
              <a:ext uri="{FF2B5EF4-FFF2-40B4-BE49-F238E27FC236}">
                <a16:creationId xmlns:a16="http://schemas.microsoft.com/office/drawing/2014/main" id="{E2F6519A-E463-4ED3-91D4-682060CD467A}"/>
              </a:ext>
            </a:extLst>
          </p:cNvPr>
          <p:cNvSpPr/>
          <p:nvPr/>
        </p:nvSpPr>
        <p:spPr>
          <a:xfrm>
            <a:off x="1941176" y="4838909"/>
            <a:ext cx="1321581" cy="592624"/>
          </a:xfrm>
          <a:prstGeom prst="roundRect">
            <a:avLst>
              <a:gd name="adj" fmla="val 12113"/>
            </a:avLst>
          </a:prstGeom>
          <a:solidFill>
            <a:srgbClr val="AAB4CD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/>
          </a:p>
        </p:txBody>
      </p:sp>
      <p:sp>
        <p:nvSpPr>
          <p:cNvPr id="85" name="TextBox 45">
            <a:extLst>
              <a:ext uri="{FF2B5EF4-FFF2-40B4-BE49-F238E27FC236}">
                <a16:creationId xmlns:a16="http://schemas.microsoft.com/office/drawing/2014/main" id="{E74AED0E-028D-4EEA-A7FD-E93739662E3C}"/>
              </a:ext>
            </a:extLst>
          </p:cNvPr>
          <p:cNvSpPr txBox="1"/>
          <p:nvPr/>
        </p:nvSpPr>
        <p:spPr>
          <a:xfrm>
            <a:off x="1869548" y="4812056"/>
            <a:ext cx="1429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FiDeL reports (EDMS)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FC2A8396-2668-4D27-9C71-C438A78D988C}"/>
              </a:ext>
            </a:extLst>
          </p:cNvPr>
          <p:cNvSpPr txBox="1"/>
          <p:nvPr/>
        </p:nvSpPr>
        <p:spPr>
          <a:xfrm>
            <a:off x="118012" y="1107319"/>
            <a:ext cx="896726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Simulation of a standard current cycle in ROXIE and analysis of B1 residuals. </a:t>
            </a:r>
            <a:endParaRPr lang="en-GB" sz="22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3" name="Arrow: Right 92">
            <a:extLst>
              <a:ext uri="{FF2B5EF4-FFF2-40B4-BE49-F238E27FC236}">
                <a16:creationId xmlns:a16="http://schemas.microsoft.com/office/drawing/2014/main" id="{6DDF7820-48D1-49A5-89BC-3CC2B845909A}"/>
              </a:ext>
            </a:extLst>
          </p:cNvPr>
          <p:cNvSpPr/>
          <p:nvPr/>
        </p:nvSpPr>
        <p:spPr>
          <a:xfrm>
            <a:off x="2259683" y="2877845"/>
            <a:ext cx="1226540" cy="391531"/>
          </a:xfrm>
          <a:prstGeom prst="rightArrow">
            <a:avLst/>
          </a:prstGeom>
          <a:solidFill>
            <a:srgbClr val="AAB4CD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B054B17-0096-4FCA-AFEC-0482FB37F157}"/>
              </a:ext>
            </a:extLst>
          </p:cNvPr>
          <p:cNvGrpSpPr/>
          <p:nvPr/>
        </p:nvGrpSpPr>
        <p:grpSpPr>
          <a:xfrm>
            <a:off x="1976635" y="1769396"/>
            <a:ext cx="1280691" cy="1077218"/>
            <a:chOff x="2135605" y="1810409"/>
            <a:chExt cx="1280691" cy="1077218"/>
          </a:xfrm>
        </p:grpSpPr>
        <p:sp>
          <p:nvSpPr>
            <p:cNvPr id="95" name="Rectangle: Rounded Corners 94">
              <a:extLst>
                <a:ext uri="{FF2B5EF4-FFF2-40B4-BE49-F238E27FC236}">
                  <a16:creationId xmlns:a16="http://schemas.microsoft.com/office/drawing/2014/main" id="{02401F42-8DC1-49C0-91FE-2864EE94BEDC}"/>
                </a:ext>
              </a:extLst>
            </p:cNvPr>
            <p:cNvSpPr/>
            <p:nvPr/>
          </p:nvSpPr>
          <p:spPr>
            <a:xfrm>
              <a:off x="2141344" y="1841640"/>
              <a:ext cx="1274952" cy="1022634"/>
            </a:xfrm>
            <a:prstGeom prst="roundRect">
              <a:avLst>
                <a:gd name="adj" fmla="val 8659"/>
              </a:avLst>
            </a:prstGeom>
            <a:solidFill>
              <a:srgbClr val="E0E1E4"/>
            </a:solidFill>
            <a:ln w="28575">
              <a:solidFill>
                <a:srgbClr val="003399"/>
              </a:soli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9DF11A3F-FAAD-4DE2-8BCD-51BE4AF5026A}"/>
                </a:ext>
              </a:extLst>
            </p:cNvPr>
            <p:cNvSpPr txBox="1"/>
            <p:nvPr/>
          </p:nvSpPr>
          <p:spPr>
            <a:xfrm>
              <a:off x="2135605" y="1810409"/>
              <a:ext cx="1226541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Filtering: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</a:t>
              </a:r>
              <a:r>
                <a:rPr lang="en-US" sz="1600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Time</a:t>
              </a:r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,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</a:t>
              </a:r>
              <a:r>
                <a:rPr lang="en-US" sz="1600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Current</a:t>
              </a:r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,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Ramp-rate.</a:t>
              </a:r>
              <a:endParaRPr lang="en-GB" sz="16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273779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31434B-D6B2-46A1-A1EC-7C7D89C299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771" y="1098468"/>
            <a:ext cx="8816742" cy="5113074"/>
          </a:xfrm>
        </p:spPr>
        <p:txBody>
          <a:bodyPr>
            <a:normAutofit fontScale="70000" lnSpcReduction="20000"/>
          </a:bodyPr>
          <a:lstStyle/>
          <a:p>
            <a:pPr marL="36576" indent="0">
              <a:buNone/>
            </a:pPr>
            <a:r>
              <a:rPr lang="en-US" sz="3200" dirty="0">
                <a:solidFill>
                  <a:srgbClr val="0099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Standard reference cycle 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with a pre-cycle up to nominal current.</a:t>
            </a:r>
          </a:p>
          <a:p>
            <a:pPr marL="36576" indent="0">
              <a:buNone/>
            </a:pPr>
            <a:endParaRPr lang="en-US" sz="3200" dirty="0"/>
          </a:p>
          <a:p>
            <a:pPr marL="36576" indent="0">
              <a:buNone/>
            </a:pPr>
            <a:endParaRPr lang="en-US" sz="3200" dirty="0"/>
          </a:p>
          <a:p>
            <a:pPr marL="36576" indent="0">
              <a:buNone/>
            </a:pPr>
            <a:endParaRPr lang="en-US" sz="3200" dirty="0"/>
          </a:p>
          <a:p>
            <a:pPr marL="36576" indent="0">
              <a:buNone/>
            </a:pPr>
            <a:endParaRPr lang="en-US" sz="3200" dirty="0"/>
          </a:p>
          <a:p>
            <a:pPr marL="36576" indent="0">
              <a:buNone/>
            </a:pPr>
            <a:endParaRPr lang="en-US" sz="3200" dirty="0"/>
          </a:p>
          <a:p>
            <a:pPr marL="36576" indent="0">
              <a:buNone/>
            </a:pPr>
            <a:endParaRPr lang="en-US" sz="3200" dirty="0"/>
          </a:p>
          <a:p>
            <a:pPr marL="36576" indent="0">
              <a:buNone/>
            </a:pPr>
            <a:endParaRPr lang="en-US" sz="3200" dirty="0"/>
          </a:p>
          <a:p>
            <a:pPr marL="36576" indent="0">
              <a:buNone/>
            </a:pPr>
            <a:endParaRPr lang="en-US" sz="3200" dirty="0"/>
          </a:p>
          <a:p>
            <a:pPr marL="36576" indent="0">
              <a:buNone/>
            </a:pPr>
            <a:endParaRPr lang="en-US" sz="3200" dirty="0"/>
          </a:p>
          <a:p>
            <a:pPr marL="36576" indent="0">
              <a:buNone/>
            </a:pPr>
            <a:endParaRPr lang="en-US" sz="3200" dirty="0"/>
          </a:p>
          <a:p>
            <a:pPr marL="36576" indent="0">
              <a:buNone/>
            </a:pPr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576" indent="0">
              <a:buNone/>
            </a:pPr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576" indent="0">
              <a:buNone/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Remark: The code is attached below </a:t>
            </a:r>
            <a:r>
              <a:rPr lang="en-US" sz="3200" dirty="0">
                <a:solidFill>
                  <a:srgbClr val="0099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show the logic and simplicity of the program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, as well as several discussed functionalities - do not be afraid!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CA563-CADD-49E7-920F-DA57A1B2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D12DA1-C956-49C7-B023-632E2C71C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Roxie Input (use case 1)</a:t>
            </a:r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/>
        </p:nvSpPr>
        <p:spPr>
          <a:xfrm>
            <a:off x="367133" y="646458"/>
            <a:ext cx="8527746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500" dirty="0"/>
          </a:p>
        </p:txBody>
      </p:sp>
      <p:pic>
        <p:nvPicPr>
          <p:cNvPr id="6145" name="Picture 1">
            <a:extLst>
              <a:ext uri="{FF2B5EF4-FFF2-40B4-BE49-F238E27FC236}">
                <a16:creationId xmlns:a16="http://schemas.microsoft.com/office/drawing/2014/main" id="{06C5E073-A8F1-4499-B55A-76046C9D33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2150" y="1923789"/>
            <a:ext cx="4200393" cy="3010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43161F7-C270-4775-9315-4F855394E0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15019"/>
            <a:ext cx="9144000" cy="393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6627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CA563-CADD-49E7-920F-DA57A1B2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D12DA1-C956-49C7-B023-632E2C71C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Roxie Input (use case 1)</a:t>
            </a:r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/>
        </p:nvSpPr>
        <p:spPr>
          <a:xfrm>
            <a:off x="367133" y="646458"/>
            <a:ext cx="8527746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5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42622D-86E7-476B-AA7B-A56806AF1B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32713"/>
            <a:ext cx="9144000" cy="584218"/>
          </a:xfrm>
          <a:prstGeom prst="rect">
            <a:avLst/>
          </a:prstGeom>
        </p:spPr>
      </p:pic>
      <p:pic>
        <p:nvPicPr>
          <p:cNvPr id="7170" name="Picture 2">
            <a:extLst>
              <a:ext uri="{FF2B5EF4-FFF2-40B4-BE49-F238E27FC236}">
                <a16:creationId xmlns:a16="http://schemas.microsoft.com/office/drawing/2014/main" id="{23ADD005-B3A4-4D41-AF90-FDDF8746F0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98" y="1609909"/>
            <a:ext cx="4290952" cy="3075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>
            <a:extLst>
              <a:ext uri="{FF2B5EF4-FFF2-40B4-BE49-F238E27FC236}">
                <a16:creationId xmlns:a16="http://schemas.microsoft.com/office/drawing/2014/main" id="{D8698B54-5204-4F4E-B4FB-283FD1A9FE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7718" y="1609909"/>
            <a:ext cx="4218396" cy="3075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A9B9C9A-7738-4378-842E-FD3F8AF93A5C}"/>
              </a:ext>
            </a:extLst>
          </p:cNvPr>
          <p:cNvSpPr txBox="1"/>
          <p:nvPr/>
        </p:nvSpPr>
        <p:spPr>
          <a:xfrm>
            <a:off x="802533" y="4954085"/>
            <a:ext cx="3181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Filtering of the timestamps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B926A96-F684-4779-ACCF-96083EA71A78}"/>
              </a:ext>
            </a:extLst>
          </p:cNvPr>
          <p:cNvSpPr txBox="1"/>
          <p:nvPr/>
        </p:nvSpPr>
        <p:spPr>
          <a:xfrm>
            <a:off x="5275962" y="4954085"/>
            <a:ext cx="3181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Analysis of the main field</a:t>
            </a:r>
          </a:p>
        </p:txBody>
      </p:sp>
    </p:spTree>
    <p:extLst>
      <p:ext uri="{BB962C8B-B14F-4D97-AF65-F5344CB8AC3E}">
        <p14:creationId xmlns:p14="http://schemas.microsoft.com/office/powerpoint/2010/main" val="14692401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81017A-F823-4FAD-A4FE-97DFCD8AF0E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1790858"/>
            <a:ext cx="9144000" cy="1629295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 (Headings)"/>
              </a:rPr>
              <a:t>Introduction</a:t>
            </a:r>
            <a:endParaRPr lang="en-GB" dirty="0">
              <a:solidFill>
                <a:schemeClr val="bg1"/>
              </a:solidFill>
              <a:latin typeface="Calibri (Headings)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FF1DE1-2EA7-428B-8856-EB1BF408EB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8824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1AF5A272-3DCA-484D-86C6-561C7D09EE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77" y="1601520"/>
            <a:ext cx="4328702" cy="3075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CA563-CADD-49E7-920F-DA57A1B2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D12DA1-C956-49C7-B023-632E2C71C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Roxie Input (use case 1)</a:t>
            </a:r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/>
        </p:nvSpPr>
        <p:spPr>
          <a:xfrm>
            <a:off x="367133" y="646458"/>
            <a:ext cx="8527746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500" dirty="0"/>
          </a:p>
        </p:txBody>
      </p:sp>
      <p:pic>
        <p:nvPicPr>
          <p:cNvPr id="8196" name="Picture 4">
            <a:extLst>
              <a:ext uri="{FF2B5EF4-FFF2-40B4-BE49-F238E27FC236}">
                <a16:creationId xmlns:a16="http://schemas.microsoft.com/office/drawing/2014/main" id="{510DB962-53B6-47DC-8FFF-8607A4B4FE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7793" y="1614046"/>
            <a:ext cx="4437795" cy="3047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8AD99A0-02DB-4D25-A01D-FC64507779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077501"/>
            <a:ext cx="9144000" cy="53943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C85636E-89DC-45B9-B614-DB8035CA6F27}"/>
              </a:ext>
            </a:extLst>
          </p:cNvPr>
          <p:cNvSpPr txBox="1"/>
          <p:nvPr/>
        </p:nvSpPr>
        <p:spPr>
          <a:xfrm>
            <a:off x="802533" y="4750992"/>
            <a:ext cx="318152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Filtering of the timestamps</a:t>
            </a:r>
          </a:p>
          <a:p>
            <a:r>
              <a:rPr lang="en-US" sz="18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Filtering of the current</a:t>
            </a:r>
          </a:p>
          <a:p>
            <a:r>
              <a:rPr lang="en-US" sz="18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Linear fit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E3EDECA-5907-47B3-AB78-E37AFAA6FEAC}"/>
              </a:ext>
            </a:extLst>
          </p:cNvPr>
          <p:cNvSpPr txBox="1"/>
          <p:nvPr/>
        </p:nvSpPr>
        <p:spPr>
          <a:xfrm>
            <a:off x="5962476" y="4750992"/>
            <a:ext cx="17637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US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18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esiduals (B1)</a:t>
            </a:r>
          </a:p>
        </p:txBody>
      </p:sp>
    </p:spTree>
    <p:extLst>
      <p:ext uri="{BB962C8B-B14F-4D97-AF65-F5344CB8AC3E}">
        <p14:creationId xmlns:p14="http://schemas.microsoft.com/office/powerpoint/2010/main" val="199996903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CA563-CADD-49E7-920F-DA57A1B2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D12DA1-C956-49C7-B023-632E2C71C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PyMagAnalysis: Use case 2</a:t>
            </a:r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/>
        </p:nvSpPr>
        <p:spPr>
          <a:xfrm>
            <a:off x="367133" y="646458"/>
            <a:ext cx="8527746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500" dirty="0"/>
          </a:p>
        </p:txBody>
      </p:sp>
      <p:sp>
        <p:nvSpPr>
          <p:cNvPr id="53" name="Arrow: Right 52">
            <a:extLst>
              <a:ext uri="{FF2B5EF4-FFF2-40B4-BE49-F238E27FC236}">
                <a16:creationId xmlns:a16="http://schemas.microsoft.com/office/drawing/2014/main" id="{086638D7-DB44-4313-9040-071111730848}"/>
              </a:ext>
            </a:extLst>
          </p:cNvPr>
          <p:cNvSpPr/>
          <p:nvPr/>
        </p:nvSpPr>
        <p:spPr>
          <a:xfrm rot="5400000">
            <a:off x="6749999" y="3174965"/>
            <a:ext cx="1279496" cy="391531"/>
          </a:xfrm>
          <a:prstGeom prst="rightArrow">
            <a:avLst/>
          </a:prstGeom>
          <a:solidFill>
            <a:srgbClr val="AAB4CD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FD8C695A-16F6-4711-B034-31051C7F856B}"/>
              </a:ext>
            </a:extLst>
          </p:cNvPr>
          <p:cNvSpPr/>
          <p:nvPr/>
        </p:nvSpPr>
        <p:spPr>
          <a:xfrm>
            <a:off x="4237081" y="2228767"/>
            <a:ext cx="230521" cy="658128"/>
          </a:xfrm>
          <a:prstGeom prst="rect">
            <a:avLst/>
          </a:prstGeom>
          <a:solidFill>
            <a:srgbClr val="AAB4CD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C09D5D7C-7FA0-47DE-8EE8-4C9F089F37B5}"/>
              </a:ext>
            </a:extLst>
          </p:cNvPr>
          <p:cNvSpPr/>
          <p:nvPr/>
        </p:nvSpPr>
        <p:spPr>
          <a:xfrm>
            <a:off x="6518303" y="4007332"/>
            <a:ext cx="1534836" cy="784830"/>
          </a:xfrm>
          <a:prstGeom prst="roundRect">
            <a:avLst/>
          </a:prstGeom>
          <a:solidFill>
            <a:srgbClr val="003399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Plotter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2912E24E-9662-4699-BD38-16FA4FBAE687}"/>
              </a:ext>
            </a:extLst>
          </p:cNvPr>
          <p:cNvSpPr/>
          <p:nvPr/>
        </p:nvSpPr>
        <p:spPr>
          <a:xfrm>
            <a:off x="6736502" y="4641387"/>
            <a:ext cx="1858067" cy="1342598"/>
          </a:xfrm>
          <a:prstGeom prst="roundRect">
            <a:avLst>
              <a:gd name="adj" fmla="val 8659"/>
            </a:avLst>
          </a:prstGeom>
          <a:solidFill>
            <a:srgbClr val="E0E1E4"/>
          </a:solidFill>
          <a:ln w="28575">
            <a:solidFill>
              <a:srgbClr val="003399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505A377B-84ED-480B-84D8-5B65342CB5F3}"/>
              </a:ext>
            </a:extLst>
          </p:cNvPr>
          <p:cNvSpPr/>
          <p:nvPr/>
        </p:nvSpPr>
        <p:spPr>
          <a:xfrm>
            <a:off x="722400" y="2868417"/>
            <a:ext cx="1534836" cy="784830"/>
          </a:xfrm>
          <a:prstGeom prst="roundRect">
            <a:avLst/>
          </a:prstGeom>
          <a:solidFill>
            <a:srgbClr val="003399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B5B32D9C-9824-4DE2-9E29-2C5E73D4E899}"/>
              </a:ext>
            </a:extLst>
          </p:cNvPr>
          <p:cNvSpPr txBox="1"/>
          <p:nvPr/>
        </p:nvSpPr>
        <p:spPr>
          <a:xfrm>
            <a:off x="722400" y="3030000"/>
            <a:ext cx="1619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 input</a:t>
            </a:r>
            <a:endParaRPr lang="en-GB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D277A362-3B06-47A8-83F9-5F3DFA454A32}"/>
              </a:ext>
            </a:extLst>
          </p:cNvPr>
          <p:cNvSpPr/>
          <p:nvPr/>
        </p:nvSpPr>
        <p:spPr>
          <a:xfrm>
            <a:off x="3483776" y="2880603"/>
            <a:ext cx="1534836" cy="784830"/>
          </a:xfrm>
          <a:prstGeom prst="roundRect">
            <a:avLst/>
          </a:prstGeom>
          <a:solidFill>
            <a:srgbClr val="003399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Analyzer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29B570CA-948D-45B4-9006-12000014D86A}"/>
              </a:ext>
            </a:extLst>
          </p:cNvPr>
          <p:cNvSpPr/>
          <p:nvPr/>
        </p:nvSpPr>
        <p:spPr>
          <a:xfrm>
            <a:off x="6518303" y="1988096"/>
            <a:ext cx="1534836" cy="784830"/>
          </a:xfrm>
          <a:prstGeom prst="roundRect">
            <a:avLst/>
          </a:prstGeom>
          <a:solidFill>
            <a:srgbClr val="003399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FiDeL Fit  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29ECE708-7402-41C2-A74D-D6A516C21AE3}"/>
              </a:ext>
            </a:extLst>
          </p:cNvPr>
          <p:cNvSpPr/>
          <p:nvPr/>
        </p:nvSpPr>
        <p:spPr>
          <a:xfrm>
            <a:off x="836325" y="3535375"/>
            <a:ext cx="1967463" cy="1077218"/>
          </a:xfrm>
          <a:prstGeom prst="roundRect">
            <a:avLst>
              <a:gd name="adj" fmla="val 9060"/>
            </a:avLst>
          </a:prstGeom>
          <a:solidFill>
            <a:srgbClr val="E0E1E4"/>
          </a:solidFill>
          <a:ln w="28575">
            <a:solidFill>
              <a:srgbClr val="003399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BE6EABF3-3125-4192-920E-FB89E1E45643}"/>
              </a:ext>
            </a:extLst>
          </p:cNvPr>
          <p:cNvSpPr txBox="1"/>
          <p:nvPr/>
        </p:nvSpPr>
        <p:spPr>
          <a:xfrm>
            <a:off x="872726" y="3559408"/>
            <a:ext cx="21160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Multipole inputs: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ROXIE input,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 input</a:t>
            </a:r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FiDeL input.</a:t>
            </a:r>
            <a:endParaRPr lang="en-GB" sz="16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90EDD631-C9CB-4486-9B2E-F5E08072CCDC}"/>
              </a:ext>
            </a:extLst>
          </p:cNvPr>
          <p:cNvSpPr/>
          <p:nvPr/>
        </p:nvSpPr>
        <p:spPr>
          <a:xfrm>
            <a:off x="3602198" y="3520775"/>
            <a:ext cx="2040366" cy="2376049"/>
          </a:xfrm>
          <a:prstGeom prst="roundRect">
            <a:avLst>
              <a:gd name="adj" fmla="val 8659"/>
            </a:avLst>
          </a:prstGeom>
          <a:solidFill>
            <a:srgbClr val="E0E1E4"/>
          </a:solidFill>
          <a:ln w="28575">
            <a:solidFill>
              <a:srgbClr val="003399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8083AC4-F57C-40FD-9DF0-E6DB40220730}"/>
              </a:ext>
            </a:extLst>
          </p:cNvPr>
          <p:cNvSpPr txBox="1"/>
          <p:nvPr/>
        </p:nvSpPr>
        <p:spPr>
          <a:xfrm>
            <a:off x="3592837" y="3602138"/>
            <a:ext cx="2116027" cy="2385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Advanced analysis: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current vs. time</a:t>
            </a:r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multipole vs. time</a:t>
            </a:r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multipole vs. current,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linear fit</a:t>
            </a:r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residuals vs. current</a:t>
            </a:r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transfer function vs.</a:t>
            </a:r>
            <a:b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current</a:t>
            </a:r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and many more…</a:t>
            </a:r>
          </a:p>
          <a:p>
            <a:pPr marL="285750" indent="-285750">
              <a:buFontTx/>
              <a:buChar char="-"/>
            </a:pPr>
            <a:endParaRPr lang="en-US" sz="5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C3F2F1B0-9B43-455F-B679-CA461212879C}"/>
              </a:ext>
            </a:extLst>
          </p:cNvPr>
          <p:cNvSpPr/>
          <p:nvPr/>
        </p:nvSpPr>
        <p:spPr>
          <a:xfrm>
            <a:off x="6736502" y="2626235"/>
            <a:ext cx="1316637" cy="354107"/>
          </a:xfrm>
          <a:prstGeom prst="roundRect">
            <a:avLst/>
          </a:prstGeom>
          <a:solidFill>
            <a:srgbClr val="E0E1E4"/>
          </a:solidFill>
          <a:ln w="28575">
            <a:solidFill>
              <a:srgbClr val="003399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5B52D9A6-6E6F-4E9B-89F9-84E98F08DD60}"/>
              </a:ext>
            </a:extLst>
          </p:cNvPr>
          <p:cNvSpPr txBox="1"/>
          <p:nvPr/>
        </p:nvSpPr>
        <p:spPr>
          <a:xfrm>
            <a:off x="6743558" y="2641788"/>
            <a:ext cx="17608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Modelling</a:t>
            </a:r>
            <a:r>
              <a:rPr lang="en-US" sz="16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fit</a:t>
            </a:r>
            <a:endParaRPr lang="en-GB" sz="1600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13380BB-628A-4427-845D-88EFDF5962A1}"/>
              </a:ext>
            </a:extLst>
          </p:cNvPr>
          <p:cNvSpPr txBox="1"/>
          <p:nvPr/>
        </p:nvSpPr>
        <p:spPr>
          <a:xfrm>
            <a:off x="6786581" y="4660546"/>
            <a:ext cx="19902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Presenting results: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custom labels</a:t>
            </a:r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zoom</a:t>
            </a:r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plot types,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and many more…</a:t>
            </a:r>
            <a:endParaRPr lang="en-GB" sz="16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0" name="Arrow: Right 79">
            <a:extLst>
              <a:ext uri="{FF2B5EF4-FFF2-40B4-BE49-F238E27FC236}">
                <a16:creationId xmlns:a16="http://schemas.microsoft.com/office/drawing/2014/main" id="{4F3B9CCB-5CC3-4422-96C9-38BF21B771CA}"/>
              </a:ext>
            </a:extLst>
          </p:cNvPr>
          <p:cNvSpPr/>
          <p:nvPr/>
        </p:nvSpPr>
        <p:spPr>
          <a:xfrm>
            <a:off x="4366140" y="2129796"/>
            <a:ext cx="2162434" cy="391531"/>
          </a:xfrm>
          <a:prstGeom prst="rightArrow">
            <a:avLst/>
          </a:prstGeom>
          <a:solidFill>
            <a:srgbClr val="AAB4CD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81" name="Arrow: Right 80">
            <a:extLst>
              <a:ext uri="{FF2B5EF4-FFF2-40B4-BE49-F238E27FC236}">
                <a16:creationId xmlns:a16="http://schemas.microsoft.com/office/drawing/2014/main" id="{41F93B9D-4C32-4933-9551-DFC96005265D}"/>
              </a:ext>
            </a:extLst>
          </p:cNvPr>
          <p:cNvSpPr/>
          <p:nvPr/>
        </p:nvSpPr>
        <p:spPr>
          <a:xfrm rot="5400000">
            <a:off x="6277999" y="3399444"/>
            <a:ext cx="824276" cy="391531"/>
          </a:xfrm>
          <a:prstGeom prst="rightArrow">
            <a:avLst/>
          </a:prstGeom>
          <a:solidFill>
            <a:srgbClr val="AAB4CD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F7766DCF-48AE-42A6-B221-86B9E8F98C03}"/>
              </a:ext>
            </a:extLst>
          </p:cNvPr>
          <p:cNvSpPr/>
          <p:nvPr/>
        </p:nvSpPr>
        <p:spPr>
          <a:xfrm rot="5400000">
            <a:off x="5787335" y="2414346"/>
            <a:ext cx="230521" cy="1767969"/>
          </a:xfrm>
          <a:prstGeom prst="rect">
            <a:avLst/>
          </a:prstGeom>
          <a:solidFill>
            <a:srgbClr val="AAB4CD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83" name="Arrow: Right 82">
            <a:extLst>
              <a:ext uri="{FF2B5EF4-FFF2-40B4-BE49-F238E27FC236}">
                <a16:creationId xmlns:a16="http://schemas.microsoft.com/office/drawing/2014/main" id="{188ACA60-A347-49C3-A49F-D0E717C49D7B}"/>
              </a:ext>
            </a:extLst>
          </p:cNvPr>
          <p:cNvSpPr/>
          <p:nvPr/>
        </p:nvSpPr>
        <p:spPr>
          <a:xfrm>
            <a:off x="2257236" y="3109334"/>
            <a:ext cx="1226540" cy="391531"/>
          </a:xfrm>
          <a:prstGeom prst="rightArrow">
            <a:avLst/>
          </a:prstGeom>
          <a:solidFill>
            <a:srgbClr val="AAB4CD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FC2A8396-2668-4D27-9C71-C438A78D988C}"/>
              </a:ext>
            </a:extLst>
          </p:cNvPr>
          <p:cNvSpPr txBox="1"/>
          <p:nvPr/>
        </p:nvSpPr>
        <p:spPr>
          <a:xfrm>
            <a:off x="80261" y="1029958"/>
            <a:ext cx="965096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 of a standard current cycle and analysis of B1 residuals and </a:t>
            </a:r>
            <a:br>
              <a:rPr lang="en-US" sz="22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2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transfer function, with an additional distinction of ramp directions.</a:t>
            </a:r>
            <a:endParaRPr lang="en-GB" sz="22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FA59E96-2AF1-483B-A00C-4FB842CA0DBE}"/>
              </a:ext>
            </a:extLst>
          </p:cNvPr>
          <p:cNvGrpSpPr/>
          <p:nvPr/>
        </p:nvGrpSpPr>
        <p:grpSpPr>
          <a:xfrm>
            <a:off x="1976635" y="1994422"/>
            <a:ext cx="1280691" cy="1077218"/>
            <a:chOff x="2135605" y="1810409"/>
            <a:chExt cx="1280691" cy="1077218"/>
          </a:xfrm>
        </p:grpSpPr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F20117AE-D5E5-4C7C-8BE7-19E574A840B1}"/>
                </a:ext>
              </a:extLst>
            </p:cNvPr>
            <p:cNvSpPr/>
            <p:nvPr/>
          </p:nvSpPr>
          <p:spPr>
            <a:xfrm>
              <a:off x="2141344" y="1841640"/>
              <a:ext cx="1274952" cy="1022634"/>
            </a:xfrm>
            <a:prstGeom prst="roundRect">
              <a:avLst>
                <a:gd name="adj" fmla="val 8659"/>
              </a:avLst>
            </a:prstGeom>
            <a:solidFill>
              <a:srgbClr val="E0E1E4"/>
            </a:solidFill>
            <a:ln w="28575">
              <a:solidFill>
                <a:srgbClr val="003399"/>
              </a:soli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BB92B4F-5F4C-42DA-A81B-FDD47AAFDE9F}"/>
                </a:ext>
              </a:extLst>
            </p:cNvPr>
            <p:cNvSpPr txBox="1"/>
            <p:nvPr/>
          </p:nvSpPr>
          <p:spPr>
            <a:xfrm>
              <a:off x="2135605" y="1810409"/>
              <a:ext cx="1226541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Filtering: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</a:t>
              </a:r>
              <a:r>
                <a:rPr lang="en-US" sz="1600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Time</a:t>
              </a:r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,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</a:t>
              </a:r>
              <a:r>
                <a:rPr lang="en-US" sz="1600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Current</a:t>
              </a:r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,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</a:t>
              </a:r>
              <a:r>
                <a:rPr lang="en-US" sz="1600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Ramp-rate</a:t>
              </a:r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en-GB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B16AFCF0-0C56-4DD2-B00E-EE697D6332A1}"/>
              </a:ext>
            </a:extLst>
          </p:cNvPr>
          <p:cNvCxnSpPr>
            <a:cxnSpLocks/>
            <a:stCxn id="45" idx="0"/>
          </p:cNvCxnSpPr>
          <p:nvPr/>
        </p:nvCxnSpPr>
        <p:spPr>
          <a:xfrm flipH="1" flipV="1">
            <a:off x="2352327" y="4656303"/>
            <a:ext cx="231590" cy="406253"/>
          </a:xfrm>
          <a:prstGeom prst="straightConnector1">
            <a:avLst/>
          </a:prstGeom>
          <a:ln>
            <a:solidFill>
              <a:srgbClr val="AAB4CD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DE3702E-764F-4528-A6AE-489746348378}"/>
              </a:ext>
            </a:extLst>
          </p:cNvPr>
          <p:cNvCxnSpPr>
            <a:cxnSpLocks/>
            <a:stCxn id="43" idx="0"/>
          </p:cNvCxnSpPr>
          <p:nvPr/>
        </p:nvCxnSpPr>
        <p:spPr>
          <a:xfrm flipV="1">
            <a:off x="870671" y="4647103"/>
            <a:ext cx="391665" cy="415453"/>
          </a:xfrm>
          <a:prstGeom prst="straightConnector1">
            <a:avLst/>
          </a:prstGeom>
          <a:ln>
            <a:solidFill>
              <a:srgbClr val="AAB4CD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1C4BBD78-ED96-45D1-8ECE-1EE5F8E77798}"/>
              </a:ext>
            </a:extLst>
          </p:cNvPr>
          <p:cNvCxnSpPr>
            <a:cxnSpLocks/>
          </p:cNvCxnSpPr>
          <p:nvPr/>
        </p:nvCxnSpPr>
        <p:spPr>
          <a:xfrm flipV="1">
            <a:off x="1610321" y="4636626"/>
            <a:ext cx="128563" cy="1260199"/>
          </a:xfrm>
          <a:prstGeom prst="straightConnector1">
            <a:avLst/>
          </a:prstGeom>
          <a:ln>
            <a:solidFill>
              <a:srgbClr val="AAB4CD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54FB2E4A-9384-4D9A-8443-55127FFB406E}"/>
              </a:ext>
            </a:extLst>
          </p:cNvPr>
          <p:cNvSpPr/>
          <p:nvPr/>
        </p:nvSpPr>
        <p:spPr>
          <a:xfrm>
            <a:off x="682227" y="5794087"/>
            <a:ext cx="1838225" cy="527615"/>
          </a:xfrm>
          <a:prstGeom prst="roundRect">
            <a:avLst>
              <a:gd name="adj" fmla="val 12113"/>
            </a:avLst>
          </a:prstGeom>
          <a:solidFill>
            <a:srgbClr val="AAB4CD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42" name="TextBox 43">
            <a:extLst>
              <a:ext uri="{FF2B5EF4-FFF2-40B4-BE49-F238E27FC236}">
                <a16:creationId xmlns:a16="http://schemas.microsoft.com/office/drawing/2014/main" id="{C2575E27-AB40-4896-A660-5F3C95115827}"/>
              </a:ext>
            </a:extLst>
          </p:cNvPr>
          <p:cNvSpPr txBox="1"/>
          <p:nvPr/>
        </p:nvSpPr>
        <p:spPr>
          <a:xfrm>
            <a:off x="681030" y="5734981"/>
            <a:ext cx="18382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Magnetic </a:t>
            </a:r>
            <a:br>
              <a:rPr lang="en-US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 DB</a:t>
            </a:r>
            <a:endParaRPr lang="en-GB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1E753ED8-9213-40BB-94BB-603D2F60F002}"/>
              </a:ext>
            </a:extLst>
          </p:cNvPr>
          <p:cNvSpPr/>
          <p:nvPr/>
        </p:nvSpPr>
        <p:spPr>
          <a:xfrm>
            <a:off x="273772" y="5062556"/>
            <a:ext cx="1193797" cy="592624"/>
          </a:xfrm>
          <a:prstGeom prst="roundRect">
            <a:avLst>
              <a:gd name="adj" fmla="val 12113"/>
            </a:avLst>
          </a:prstGeom>
          <a:solidFill>
            <a:srgbClr val="AAB4CD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44" name="TextBox 45">
            <a:extLst>
              <a:ext uri="{FF2B5EF4-FFF2-40B4-BE49-F238E27FC236}">
                <a16:creationId xmlns:a16="http://schemas.microsoft.com/office/drawing/2014/main" id="{96523E12-D8F1-48D3-9B59-E5A45FAC6458}"/>
              </a:ext>
            </a:extLst>
          </p:cNvPr>
          <p:cNvSpPr txBox="1"/>
          <p:nvPr/>
        </p:nvSpPr>
        <p:spPr>
          <a:xfrm>
            <a:off x="302476" y="5160173"/>
            <a:ext cx="1307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ROXIE files</a:t>
            </a: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18DAD81A-E823-48DA-BC46-01B677076972}"/>
              </a:ext>
            </a:extLst>
          </p:cNvPr>
          <p:cNvSpPr/>
          <p:nvPr/>
        </p:nvSpPr>
        <p:spPr>
          <a:xfrm>
            <a:off x="1923126" y="5062556"/>
            <a:ext cx="1321581" cy="592624"/>
          </a:xfrm>
          <a:prstGeom prst="roundRect">
            <a:avLst>
              <a:gd name="adj" fmla="val 12113"/>
            </a:avLst>
          </a:prstGeom>
          <a:solidFill>
            <a:srgbClr val="AAB4CD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6C52D5C-AC8A-46AD-8C2F-B00908B054B2}"/>
              </a:ext>
            </a:extLst>
          </p:cNvPr>
          <p:cNvSpPr txBox="1"/>
          <p:nvPr/>
        </p:nvSpPr>
        <p:spPr>
          <a:xfrm>
            <a:off x="1851498" y="5035703"/>
            <a:ext cx="1429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FiDeL reports (EDMS)</a:t>
            </a:r>
          </a:p>
        </p:txBody>
      </p:sp>
    </p:spTree>
    <p:extLst>
      <p:ext uri="{BB962C8B-B14F-4D97-AF65-F5344CB8AC3E}">
        <p14:creationId xmlns:p14="http://schemas.microsoft.com/office/powerpoint/2010/main" val="185356076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AE8209-AFD6-4255-9FB6-FFC95BF924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007" y="1098468"/>
            <a:ext cx="8671505" cy="1147253"/>
          </a:xfrm>
        </p:spPr>
        <p:txBody>
          <a:bodyPr/>
          <a:lstStyle/>
          <a:p>
            <a:pPr marL="36576" indent="0">
              <a:buNone/>
            </a:pPr>
            <a:r>
              <a:rPr lang="en-US" sz="2200" dirty="0">
                <a:solidFill>
                  <a:srgbClr val="0099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Standard reference cycle 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including </a:t>
            </a:r>
            <a:r>
              <a:rPr lang="en-US" sz="2200" dirty="0">
                <a:solidFill>
                  <a:srgbClr val="0099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pre-cycle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up to nominal current followed by a </a:t>
            </a:r>
            <a:r>
              <a:rPr lang="en-US" sz="2200" dirty="0">
                <a:solidFill>
                  <a:srgbClr val="0099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stair-step profile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. The magnetic field is measured at the plateaus with high accuracy.</a:t>
            </a:r>
          </a:p>
          <a:p>
            <a:pPr marL="36576" indent="0">
              <a:buNone/>
            </a:pPr>
            <a:endParaRPr lang="en-US" sz="2200" dirty="0"/>
          </a:p>
          <a:p>
            <a:pPr marL="36576" indent="0">
              <a:buNone/>
            </a:pPr>
            <a:endParaRPr lang="en-US" sz="2200" dirty="0"/>
          </a:p>
          <a:p>
            <a:pPr marL="36576" indent="0">
              <a:buNone/>
            </a:pPr>
            <a:endParaRPr lang="en-US" sz="2200" dirty="0"/>
          </a:p>
          <a:p>
            <a:pPr marL="36576" indent="0">
              <a:buNone/>
            </a:pPr>
            <a:endParaRPr lang="en-US" sz="2200" dirty="0"/>
          </a:p>
          <a:p>
            <a:pPr marL="36576" indent="0">
              <a:buNone/>
            </a:pPr>
            <a:endParaRPr lang="en-US" sz="3200" dirty="0"/>
          </a:p>
          <a:p>
            <a:pPr marL="36576" indent="0">
              <a:buNone/>
            </a:pPr>
            <a:endParaRPr lang="en-US" sz="3200" dirty="0"/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CA563-CADD-49E7-920F-DA57A1B2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D12DA1-C956-49C7-B023-632E2C71C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Measurement Input (use case 2)</a:t>
            </a:r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/>
        </p:nvSpPr>
        <p:spPr>
          <a:xfrm>
            <a:off x="367133" y="646458"/>
            <a:ext cx="8527746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5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8EAC7C4-AE5D-4E8D-8498-EF37A4E19A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30922"/>
            <a:ext cx="9144000" cy="477620"/>
          </a:xfrm>
          <a:prstGeom prst="rect">
            <a:avLst/>
          </a:prstGeom>
        </p:spPr>
      </p:pic>
      <p:pic>
        <p:nvPicPr>
          <p:cNvPr id="10242" name="Picture 2">
            <a:extLst>
              <a:ext uri="{FF2B5EF4-FFF2-40B4-BE49-F238E27FC236}">
                <a16:creationId xmlns:a16="http://schemas.microsoft.com/office/drawing/2014/main" id="{374B0924-1D88-4B5D-BC39-075AFCFA20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225" y="2551016"/>
            <a:ext cx="4363550" cy="3090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C48F1BE-D629-48C4-A278-B6DE19614423}"/>
              </a:ext>
            </a:extLst>
          </p:cNvPr>
          <p:cNvCxnSpPr>
            <a:cxnSpLocks/>
            <a:stCxn id="57" idx="3"/>
          </p:cNvCxnSpPr>
          <p:nvPr/>
        </p:nvCxnSpPr>
        <p:spPr>
          <a:xfrm flipV="1">
            <a:off x="2140149" y="3990402"/>
            <a:ext cx="927788" cy="1296616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220311AD-9B65-44CD-A1D2-9DD0B927C487}"/>
              </a:ext>
            </a:extLst>
          </p:cNvPr>
          <p:cNvCxnSpPr>
            <a:cxnSpLocks/>
            <a:stCxn id="58" idx="3"/>
          </p:cNvCxnSpPr>
          <p:nvPr/>
        </p:nvCxnSpPr>
        <p:spPr>
          <a:xfrm>
            <a:off x="2140148" y="3095428"/>
            <a:ext cx="927789" cy="891667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1B007109-A090-4721-A3A6-3A5C55D5DE00}"/>
              </a:ext>
            </a:extLst>
          </p:cNvPr>
          <p:cNvCxnSpPr>
            <a:cxnSpLocks/>
            <a:stCxn id="32" idx="1"/>
          </p:cNvCxnSpPr>
          <p:nvPr/>
        </p:nvCxnSpPr>
        <p:spPr>
          <a:xfrm flipH="1">
            <a:off x="5934946" y="3947580"/>
            <a:ext cx="908558" cy="452228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9BB3EB83-3D50-4EF3-8CCF-4B1BFC7BC9A9}"/>
              </a:ext>
            </a:extLst>
          </p:cNvPr>
          <p:cNvCxnSpPr>
            <a:cxnSpLocks/>
          </p:cNvCxnSpPr>
          <p:nvPr/>
        </p:nvCxnSpPr>
        <p:spPr>
          <a:xfrm flipH="1">
            <a:off x="5864862" y="3947580"/>
            <a:ext cx="978642" cy="565259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5746A6D9-71D5-48A5-86F6-2795EAFE63A4}"/>
              </a:ext>
            </a:extLst>
          </p:cNvPr>
          <p:cNvCxnSpPr>
            <a:cxnSpLocks/>
            <a:stCxn id="32" idx="1"/>
          </p:cNvCxnSpPr>
          <p:nvPr/>
        </p:nvCxnSpPr>
        <p:spPr>
          <a:xfrm flipH="1">
            <a:off x="5845218" y="3947580"/>
            <a:ext cx="998286" cy="661592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311F9FF8-6FEA-4997-B833-D5747680DFED}"/>
              </a:ext>
            </a:extLst>
          </p:cNvPr>
          <p:cNvCxnSpPr>
            <a:cxnSpLocks/>
            <a:stCxn id="32" idx="1"/>
          </p:cNvCxnSpPr>
          <p:nvPr/>
        </p:nvCxnSpPr>
        <p:spPr>
          <a:xfrm flipH="1">
            <a:off x="5800354" y="3947580"/>
            <a:ext cx="1043150" cy="762695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5E1C4D9F-DA95-48C8-81F6-21B850CC1BD9}"/>
              </a:ext>
            </a:extLst>
          </p:cNvPr>
          <p:cNvSpPr txBox="1"/>
          <p:nvPr/>
        </p:nvSpPr>
        <p:spPr>
          <a:xfrm>
            <a:off x="6843504" y="3532081"/>
            <a:ext cx="2016754" cy="830997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 are interested in analyzing data points </a:t>
            </a:r>
            <a:br>
              <a:rPr lang="en-US" sz="16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6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 the plateaus. </a:t>
            </a:r>
            <a:endParaRPr lang="en-US" sz="2000" i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5363A519-F82A-4B96-AE59-31B332F333ED}"/>
              </a:ext>
            </a:extLst>
          </p:cNvPr>
          <p:cNvCxnSpPr>
            <a:cxnSpLocks/>
            <a:stCxn id="32" idx="1"/>
          </p:cNvCxnSpPr>
          <p:nvPr/>
        </p:nvCxnSpPr>
        <p:spPr>
          <a:xfrm flipH="1">
            <a:off x="5770192" y="3947580"/>
            <a:ext cx="1073312" cy="881742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1ABBD78C-50DE-40E7-AEB5-9A3588C385DE}"/>
              </a:ext>
            </a:extLst>
          </p:cNvPr>
          <p:cNvSpPr txBox="1"/>
          <p:nvPr/>
        </p:nvSpPr>
        <p:spPr>
          <a:xfrm>
            <a:off x="384868" y="4748409"/>
            <a:ext cx="1755281" cy="1077218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Opportunity to cross-check the results (feedback for test engineers).</a:t>
            </a:r>
            <a:endParaRPr lang="en-US" sz="2000" i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AEB4696-0A5B-4309-994B-7C12309FF8B4}"/>
              </a:ext>
            </a:extLst>
          </p:cNvPr>
          <p:cNvSpPr txBox="1"/>
          <p:nvPr/>
        </p:nvSpPr>
        <p:spPr>
          <a:xfrm>
            <a:off x="384867" y="2493557"/>
            <a:ext cx="1755281" cy="1138773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original cycle loaded from DB may include imperfections</a:t>
            </a:r>
            <a:r>
              <a:rPr lang="en-US" sz="20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15656185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CA563-CADD-49E7-920F-DA57A1B2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D12DA1-C956-49C7-B023-632E2C71C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Measurement Input (use case 2)</a:t>
            </a:r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/>
        </p:nvSpPr>
        <p:spPr>
          <a:xfrm>
            <a:off x="367133" y="646458"/>
            <a:ext cx="8527746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5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BCA0AA8-6F8F-4912-BFFC-E21D38291F2E}"/>
              </a:ext>
            </a:extLst>
          </p:cNvPr>
          <p:cNvSpPr txBox="1"/>
          <p:nvPr/>
        </p:nvSpPr>
        <p:spPr>
          <a:xfrm>
            <a:off x="3656887" y="1097675"/>
            <a:ext cx="16190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 input</a:t>
            </a:r>
            <a:endParaRPr lang="en-GB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4B4D8B-21AF-4093-99F0-7D82696E4B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60860"/>
            <a:ext cx="9144000" cy="1156071"/>
          </a:xfrm>
          <a:prstGeom prst="rect">
            <a:avLst/>
          </a:prstGeom>
        </p:spPr>
      </p:pic>
      <p:pic>
        <p:nvPicPr>
          <p:cNvPr id="11270" name="Picture 6">
            <a:extLst>
              <a:ext uri="{FF2B5EF4-FFF2-40B4-BE49-F238E27FC236}">
                <a16:creationId xmlns:a16="http://schemas.microsoft.com/office/drawing/2014/main" id="{F131EEC7-19DA-44D6-8FE2-936A586A8C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12" y="1279396"/>
            <a:ext cx="4322879" cy="3098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>
            <a:extLst>
              <a:ext uri="{FF2B5EF4-FFF2-40B4-BE49-F238E27FC236}">
                <a16:creationId xmlns:a16="http://schemas.microsoft.com/office/drawing/2014/main" id="{1C8C41EA-896E-4FBA-96CF-E5544F158A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083" y="1290536"/>
            <a:ext cx="4249784" cy="3098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29A6E5C-4CEF-4FEE-B760-6EE8BD4DEC3F}"/>
              </a:ext>
            </a:extLst>
          </p:cNvPr>
          <p:cNvSpPr txBox="1"/>
          <p:nvPr/>
        </p:nvSpPr>
        <p:spPr>
          <a:xfrm>
            <a:off x="802533" y="4375768"/>
            <a:ext cx="360653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Filtering of the timestamps</a:t>
            </a:r>
          </a:p>
          <a:p>
            <a:r>
              <a:rPr lang="en-US" sz="18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Filtering of the ramp-rates</a:t>
            </a:r>
          </a:p>
          <a:p>
            <a:r>
              <a:rPr lang="en-US" sz="18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Possibility to split one signal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4F52568-284E-464E-9514-E817B18597FF}"/>
              </a:ext>
            </a:extLst>
          </p:cNvPr>
          <p:cNvSpPr txBox="1"/>
          <p:nvPr/>
        </p:nvSpPr>
        <p:spPr>
          <a:xfrm>
            <a:off x="5275962" y="4332007"/>
            <a:ext cx="33898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Analysis of the main field (B1)</a:t>
            </a:r>
          </a:p>
        </p:txBody>
      </p:sp>
    </p:spTree>
    <p:extLst>
      <p:ext uri="{BB962C8B-B14F-4D97-AF65-F5344CB8AC3E}">
        <p14:creationId xmlns:p14="http://schemas.microsoft.com/office/powerpoint/2010/main" val="20758388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CA563-CADD-49E7-920F-DA57A1B2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D12DA1-C956-49C7-B023-632E2C71C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Measurement Input (use case 2)</a:t>
            </a:r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/>
        </p:nvSpPr>
        <p:spPr>
          <a:xfrm>
            <a:off x="367133" y="646458"/>
            <a:ext cx="8527746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5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BCA0AA8-6F8F-4912-BFFC-E21D38291F2E}"/>
              </a:ext>
            </a:extLst>
          </p:cNvPr>
          <p:cNvSpPr txBox="1"/>
          <p:nvPr/>
        </p:nvSpPr>
        <p:spPr>
          <a:xfrm>
            <a:off x="3656887" y="1097675"/>
            <a:ext cx="16190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 input</a:t>
            </a:r>
            <a:endParaRPr lang="en-GB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314" name="Picture 2">
            <a:extLst>
              <a:ext uri="{FF2B5EF4-FFF2-40B4-BE49-F238E27FC236}">
                <a16:creationId xmlns:a16="http://schemas.microsoft.com/office/drawing/2014/main" id="{B0E758B4-A7F5-4172-A530-C817A0BF27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64069"/>
            <a:ext cx="4384752" cy="306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63DD8F1-6133-4C6E-BB3D-777348E9A46D}"/>
              </a:ext>
            </a:extLst>
          </p:cNvPr>
          <p:cNvSpPr txBox="1"/>
          <p:nvPr/>
        </p:nvSpPr>
        <p:spPr>
          <a:xfrm>
            <a:off x="560506" y="4813598"/>
            <a:ext cx="36216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US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18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esiduals (B1)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23B1FD5-C7DE-46A8-9D4D-74B9576F837A}"/>
              </a:ext>
            </a:extLst>
          </p:cNvPr>
          <p:cNvSpPr txBox="1"/>
          <p:nvPr/>
        </p:nvSpPr>
        <p:spPr>
          <a:xfrm>
            <a:off x="5158975" y="4772550"/>
            <a:ext cx="36216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US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Transfer function (B1)</a:t>
            </a:r>
            <a:endParaRPr lang="en-US" sz="1800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377C98-9284-4F3A-A57B-4D289C93C6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16814"/>
            <a:ext cx="9144000" cy="400117"/>
          </a:xfrm>
          <a:prstGeom prst="rect">
            <a:avLst/>
          </a:prstGeom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993C06D8-84AB-4107-B76B-F2D28F5117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378" y="1671188"/>
            <a:ext cx="4291134" cy="306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41072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CA563-CADD-49E7-920F-DA57A1B2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D12DA1-C956-49C7-B023-632E2C71C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PyMagAnalysis: Use case 3</a:t>
            </a:r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/>
        </p:nvSpPr>
        <p:spPr>
          <a:xfrm>
            <a:off x="367133" y="646458"/>
            <a:ext cx="8527746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500" dirty="0"/>
          </a:p>
        </p:txBody>
      </p:sp>
      <p:sp>
        <p:nvSpPr>
          <p:cNvPr id="53" name="Arrow: Right 52">
            <a:extLst>
              <a:ext uri="{FF2B5EF4-FFF2-40B4-BE49-F238E27FC236}">
                <a16:creationId xmlns:a16="http://schemas.microsoft.com/office/drawing/2014/main" id="{086638D7-DB44-4313-9040-071111730848}"/>
              </a:ext>
            </a:extLst>
          </p:cNvPr>
          <p:cNvSpPr/>
          <p:nvPr/>
        </p:nvSpPr>
        <p:spPr>
          <a:xfrm rot="5400000">
            <a:off x="6721897" y="2989954"/>
            <a:ext cx="1279496" cy="391531"/>
          </a:xfrm>
          <a:prstGeom prst="rightArrow">
            <a:avLst/>
          </a:prstGeom>
          <a:solidFill>
            <a:srgbClr val="AAB4CD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FD8C695A-16F6-4711-B034-31051C7F856B}"/>
              </a:ext>
            </a:extLst>
          </p:cNvPr>
          <p:cNvSpPr/>
          <p:nvPr/>
        </p:nvSpPr>
        <p:spPr>
          <a:xfrm>
            <a:off x="4208979" y="2043756"/>
            <a:ext cx="230521" cy="658128"/>
          </a:xfrm>
          <a:prstGeom prst="rect">
            <a:avLst/>
          </a:prstGeom>
          <a:solidFill>
            <a:srgbClr val="AAB4CD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C09D5D7C-7FA0-47DE-8EE8-4C9F089F37B5}"/>
              </a:ext>
            </a:extLst>
          </p:cNvPr>
          <p:cNvSpPr/>
          <p:nvPr/>
        </p:nvSpPr>
        <p:spPr>
          <a:xfrm>
            <a:off x="6490201" y="3822321"/>
            <a:ext cx="1534836" cy="784830"/>
          </a:xfrm>
          <a:prstGeom prst="roundRect">
            <a:avLst/>
          </a:prstGeom>
          <a:solidFill>
            <a:srgbClr val="003399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Plotter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2912E24E-9662-4699-BD38-16FA4FBAE687}"/>
              </a:ext>
            </a:extLst>
          </p:cNvPr>
          <p:cNvSpPr/>
          <p:nvPr/>
        </p:nvSpPr>
        <p:spPr>
          <a:xfrm>
            <a:off x="6708400" y="4456376"/>
            <a:ext cx="1858067" cy="1342598"/>
          </a:xfrm>
          <a:prstGeom prst="roundRect">
            <a:avLst>
              <a:gd name="adj" fmla="val 8659"/>
            </a:avLst>
          </a:prstGeom>
          <a:solidFill>
            <a:srgbClr val="E0E1E4"/>
          </a:solidFill>
          <a:ln w="28575">
            <a:solidFill>
              <a:srgbClr val="003399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TextBox 45">
            <a:extLst>
              <a:ext uri="{FF2B5EF4-FFF2-40B4-BE49-F238E27FC236}">
                <a16:creationId xmlns:a16="http://schemas.microsoft.com/office/drawing/2014/main" id="{040EF673-3F15-4CAF-8271-3063768A6C4E}"/>
              </a:ext>
            </a:extLst>
          </p:cNvPr>
          <p:cNvSpPr txBox="1"/>
          <p:nvPr/>
        </p:nvSpPr>
        <p:spPr>
          <a:xfrm>
            <a:off x="253012" y="5157175"/>
            <a:ext cx="1307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ROXIE files</a:t>
            </a: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505A377B-84ED-480B-84D8-5B65342CB5F3}"/>
              </a:ext>
            </a:extLst>
          </p:cNvPr>
          <p:cNvSpPr/>
          <p:nvPr/>
        </p:nvSpPr>
        <p:spPr>
          <a:xfrm>
            <a:off x="694298" y="2683406"/>
            <a:ext cx="1534836" cy="784830"/>
          </a:xfrm>
          <a:prstGeom prst="roundRect">
            <a:avLst/>
          </a:prstGeom>
          <a:solidFill>
            <a:srgbClr val="003399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B5B32D9C-9824-4DE2-9E29-2C5E73D4E899}"/>
              </a:ext>
            </a:extLst>
          </p:cNvPr>
          <p:cNvSpPr txBox="1"/>
          <p:nvPr/>
        </p:nvSpPr>
        <p:spPr>
          <a:xfrm>
            <a:off x="694298" y="2844989"/>
            <a:ext cx="1619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 input</a:t>
            </a:r>
            <a:endParaRPr lang="en-GB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D277A362-3B06-47A8-83F9-5F3DFA454A32}"/>
              </a:ext>
            </a:extLst>
          </p:cNvPr>
          <p:cNvSpPr/>
          <p:nvPr/>
        </p:nvSpPr>
        <p:spPr>
          <a:xfrm>
            <a:off x="3455674" y="2695592"/>
            <a:ext cx="1534836" cy="784830"/>
          </a:xfrm>
          <a:prstGeom prst="roundRect">
            <a:avLst/>
          </a:prstGeom>
          <a:solidFill>
            <a:srgbClr val="003399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Analyzer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29B570CA-948D-45B4-9006-12000014D86A}"/>
              </a:ext>
            </a:extLst>
          </p:cNvPr>
          <p:cNvSpPr/>
          <p:nvPr/>
        </p:nvSpPr>
        <p:spPr>
          <a:xfrm>
            <a:off x="6490201" y="1803085"/>
            <a:ext cx="1534836" cy="784830"/>
          </a:xfrm>
          <a:prstGeom prst="roundRect">
            <a:avLst/>
          </a:prstGeom>
          <a:solidFill>
            <a:srgbClr val="003399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FiDeL Fit  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29ECE708-7402-41C2-A74D-D6A516C21AE3}"/>
              </a:ext>
            </a:extLst>
          </p:cNvPr>
          <p:cNvSpPr/>
          <p:nvPr/>
        </p:nvSpPr>
        <p:spPr>
          <a:xfrm>
            <a:off x="808223" y="3350364"/>
            <a:ext cx="1967463" cy="1077218"/>
          </a:xfrm>
          <a:prstGeom prst="roundRect">
            <a:avLst>
              <a:gd name="adj" fmla="val 9060"/>
            </a:avLst>
          </a:prstGeom>
          <a:solidFill>
            <a:srgbClr val="E0E1E4"/>
          </a:solidFill>
          <a:ln w="28575">
            <a:solidFill>
              <a:srgbClr val="003399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BE6EABF3-3125-4192-920E-FB89E1E45643}"/>
              </a:ext>
            </a:extLst>
          </p:cNvPr>
          <p:cNvSpPr txBox="1"/>
          <p:nvPr/>
        </p:nvSpPr>
        <p:spPr>
          <a:xfrm>
            <a:off x="844624" y="3374397"/>
            <a:ext cx="21160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Multipole inputs: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ROXIE input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Measurement input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FiDeL input</a:t>
            </a:r>
            <a:endParaRPr lang="en-GB" sz="1600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90EDD631-C9CB-4486-9B2E-F5E08072CCDC}"/>
              </a:ext>
            </a:extLst>
          </p:cNvPr>
          <p:cNvSpPr/>
          <p:nvPr/>
        </p:nvSpPr>
        <p:spPr>
          <a:xfrm>
            <a:off x="3574096" y="3335765"/>
            <a:ext cx="2040366" cy="1924014"/>
          </a:xfrm>
          <a:prstGeom prst="roundRect">
            <a:avLst>
              <a:gd name="adj" fmla="val 8659"/>
            </a:avLst>
          </a:prstGeom>
          <a:solidFill>
            <a:srgbClr val="E0E1E4"/>
          </a:solidFill>
          <a:ln w="28575">
            <a:solidFill>
              <a:srgbClr val="003399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8083AC4-F57C-40FD-9DF0-E6DB40220730}"/>
              </a:ext>
            </a:extLst>
          </p:cNvPr>
          <p:cNvSpPr txBox="1"/>
          <p:nvPr/>
        </p:nvSpPr>
        <p:spPr>
          <a:xfrm>
            <a:off x="3574094" y="3366953"/>
            <a:ext cx="2116027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Advanced analysis: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current vs. time, 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multipole vs. time, 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multipole vs. current</a:t>
            </a:r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linear fit,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residuals vs. current,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and many more…</a:t>
            </a:r>
          </a:p>
          <a:p>
            <a:pPr marL="285750" indent="-285750">
              <a:buFontTx/>
              <a:buChar char="-"/>
            </a:pPr>
            <a:endParaRPr lang="en-US" sz="5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C3F2F1B0-9B43-455F-B679-CA461212879C}"/>
              </a:ext>
            </a:extLst>
          </p:cNvPr>
          <p:cNvSpPr/>
          <p:nvPr/>
        </p:nvSpPr>
        <p:spPr>
          <a:xfrm>
            <a:off x="6708400" y="2441224"/>
            <a:ext cx="1316637" cy="354107"/>
          </a:xfrm>
          <a:prstGeom prst="roundRect">
            <a:avLst/>
          </a:prstGeom>
          <a:solidFill>
            <a:srgbClr val="E0E1E4"/>
          </a:solidFill>
          <a:ln w="28575">
            <a:solidFill>
              <a:srgbClr val="003399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5B52D9A6-6E6F-4E9B-89F9-84E98F08DD60}"/>
              </a:ext>
            </a:extLst>
          </p:cNvPr>
          <p:cNvSpPr txBox="1"/>
          <p:nvPr/>
        </p:nvSpPr>
        <p:spPr>
          <a:xfrm>
            <a:off x="6715456" y="2456777"/>
            <a:ext cx="17608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Modelling</a:t>
            </a:r>
            <a:r>
              <a:rPr lang="en-US" sz="16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fit</a:t>
            </a:r>
            <a:endParaRPr lang="en-GB" sz="1600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13380BB-628A-4427-845D-88EFDF5962A1}"/>
              </a:ext>
            </a:extLst>
          </p:cNvPr>
          <p:cNvSpPr txBox="1"/>
          <p:nvPr/>
        </p:nvSpPr>
        <p:spPr>
          <a:xfrm>
            <a:off x="6758479" y="4475535"/>
            <a:ext cx="19902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Presenting results: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custom labels</a:t>
            </a:r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zoom</a:t>
            </a:r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plot types,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and many more…</a:t>
            </a:r>
            <a:endParaRPr lang="en-GB" sz="16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0" name="Arrow: Right 79">
            <a:extLst>
              <a:ext uri="{FF2B5EF4-FFF2-40B4-BE49-F238E27FC236}">
                <a16:creationId xmlns:a16="http://schemas.microsoft.com/office/drawing/2014/main" id="{4F3B9CCB-5CC3-4422-96C9-38BF21B771CA}"/>
              </a:ext>
            </a:extLst>
          </p:cNvPr>
          <p:cNvSpPr/>
          <p:nvPr/>
        </p:nvSpPr>
        <p:spPr>
          <a:xfrm>
            <a:off x="4327767" y="1941457"/>
            <a:ext cx="2162434" cy="391531"/>
          </a:xfrm>
          <a:prstGeom prst="rightArrow">
            <a:avLst/>
          </a:prstGeom>
          <a:solidFill>
            <a:srgbClr val="AAB4CD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81" name="Arrow: Right 80">
            <a:extLst>
              <a:ext uri="{FF2B5EF4-FFF2-40B4-BE49-F238E27FC236}">
                <a16:creationId xmlns:a16="http://schemas.microsoft.com/office/drawing/2014/main" id="{41F93B9D-4C32-4933-9551-DFC96005265D}"/>
              </a:ext>
            </a:extLst>
          </p:cNvPr>
          <p:cNvSpPr/>
          <p:nvPr/>
        </p:nvSpPr>
        <p:spPr>
          <a:xfrm rot="5400000">
            <a:off x="6302041" y="3266577"/>
            <a:ext cx="719988" cy="391531"/>
          </a:xfrm>
          <a:prstGeom prst="rightArrow">
            <a:avLst/>
          </a:prstGeom>
          <a:solidFill>
            <a:srgbClr val="AAB4CD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F7766DCF-48AE-42A6-B221-86B9E8F98C03}"/>
              </a:ext>
            </a:extLst>
          </p:cNvPr>
          <p:cNvSpPr/>
          <p:nvPr/>
        </p:nvSpPr>
        <p:spPr>
          <a:xfrm rot="5400000">
            <a:off x="5759233" y="2229335"/>
            <a:ext cx="230521" cy="1767969"/>
          </a:xfrm>
          <a:prstGeom prst="rect">
            <a:avLst/>
          </a:prstGeom>
          <a:solidFill>
            <a:srgbClr val="AAB4CD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83" name="Arrow: Right 82">
            <a:extLst>
              <a:ext uri="{FF2B5EF4-FFF2-40B4-BE49-F238E27FC236}">
                <a16:creationId xmlns:a16="http://schemas.microsoft.com/office/drawing/2014/main" id="{188ACA60-A347-49C3-A49F-D0E717C49D7B}"/>
              </a:ext>
            </a:extLst>
          </p:cNvPr>
          <p:cNvSpPr/>
          <p:nvPr/>
        </p:nvSpPr>
        <p:spPr>
          <a:xfrm>
            <a:off x="2229134" y="2924323"/>
            <a:ext cx="1226540" cy="391531"/>
          </a:xfrm>
          <a:prstGeom prst="rightArrow">
            <a:avLst/>
          </a:prstGeom>
          <a:solidFill>
            <a:srgbClr val="AAB4CD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FC2A8396-2668-4D27-9C71-C438A78D988C}"/>
              </a:ext>
            </a:extLst>
          </p:cNvPr>
          <p:cNvSpPr txBox="1"/>
          <p:nvPr/>
        </p:nvSpPr>
        <p:spPr>
          <a:xfrm>
            <a:off x="80261" y="1029958"/>
            <a:ext cx="965096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Reconstruction of the MCBC FiDeL model from 2009 [3].</a:t>
            </a:r>
            <a:endParaRPr lang="en-GB" sz="22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25149488-0B19-4916-A774-EB4AFD2BC207}"/>
              </a:ext>
            </a:extLst>
          </p:cNvPr>
          <p:cNvGrpSpPr/>
          <p:nvPr/>
        </p:nvGrpSpPr>
        <p:grpSpPr>
          <a:xfrm>
            <a:off x="1948533" y="1809411"/>
            <a:ext cx="1280691" cy="1077218"/>
            <a:chOff x="2135605" y="1810409"/>
            <a:chExt cx="1280691" cy="1077218"/>
          </a:xfrm>
        </p:grpSpPr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D99A0284-622A-4E94-A54D-A1178F540692}"/>
                </a:ext>
              </a:extLst>
            </p:cNvPr>
            <p:cNvSpPr/>
            <p:nvPr/>
          </p:nvSpPr>
          <p:spPr>
            <a:xfrm>
              <a:off x="2141344" y="1841640"/>
              <a:ext cx="1274952" cy="1022634"/>
            </a:xfrm>
            <a:prstGeom prst="roundRect">
              <a:avLst>
                <a:gd name="adj" fmla="val 8659"/>
              </a:avLst>
            </a:prstGeom>
            <a:solidFill>
              <a:srgbClr val="E0E1E4"/>
            </a:solidFill>
            <a:ln w="28575">
              <a:solidFill>
                <a:srgbClr val="003399"/>
              </a:soli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88437A2-F842-488E-883A-BF3B66A41B49}"/>
                </a:ext>
              </a:extLst>
            </p:cNvPr>
            <p:cNvSpPr txBox="1"/>
            <p:nvPr/>
          </p:nvSpPr>
          <p:spPr>
            <a:xfrm>
              <a:off x="2135605" y="1810409"/>
              <a:ext cx="1226541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Filtering: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Time,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Current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Ramp-rate</a:t>
              </a:r>
              <a:endParaRPr lang="en-GB" sz="16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FBED1F22-4AE1-4C7B-BC25-29872CD18B6B}"/>
              </a:ext>
            </a:extLst>
          </p:cNvPr>
          <p:cNvCxnSpPr>
            <a:cxnSpLocks/>
            <a:stCxn id="44" idx="0"/>
          </p:cNvCxnSpPr>
          <p:nvPr/>
        </p:nvCxnSpPr>
        <p:spPr>
          <a:xfrm flipH="1" flipV="1">
            <a:off x="2324225" y="4471292"/>
            <a:ext cx="231590" cy="406253"/>
          </a:xfrm>
          <a:prstGeom prst="straightConnector1">
            <a:avLst/>
          </a:prstGeom>
          <a:ln>
            <a:solidFill>
              <a:srgbClr val="AAB4CD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B59935F2-EDDD-4455-ABE0-E56360465DEE}"/>
              </a:ext>
            </a:extLst>
          </p:cNvPr>
          <p:cNvCxnSpPr>
            <a:cxnSpLocks/>
            <a:stCxn id="42" idx="0"/>
          </p:cNvCxnSpPr>
          <p:nvPr/>
        </p:nvCxnSpPr>
        <p:spPr>
          <a:xfrm flipV="1">
            <a:off x="842569" y="4462092"/>
            <a:ext cx="391665" cy="415453"/>
          </a:xfrm>
          <a:prstGeom prst="straightConnector1">
            <a:avLst/>
          </a:prstGeom>
          <a:ln>
            <a:solidFill>
              <a:srgbClr val="AAB4CD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DE3E0524-13FE-49CA-8B79-C3E2A2AE9F3B}"/>
              </a:ext>
            </a:extLst>
          </p:cNvPr>
          <p:cNvCxnSpPr>
            <a:cxnSpLocks/>
          </p:cNvCxnSpPr>
          <p:nvPr/>
        </p:nvCxnSpPr>
        <p:spPr>
          <a:xfrm flipV="1">
            <a:off x="1582219" y="4451615"/>
            <a:ext cx="128563" cy="1260199"/>
          </a:xfrm>
          <a:prstGeom prst="straightConnector1">
            <a:avLst/>
          </a:prstGeom>
          <a:ln>
            <a:solidFill>
              <a:srgbClr val="AAB4CD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3B51FD9D-7984-44E8-B2C4-8ED82AF4B95C}"/>
              </a:ext>
            </a:extLst>
          </p:cNvPr>
          <p:cNvSpPr/>
          <p:nvPr/>
        </p:nvSpPr>
        <p:spPr>
          <a:xfrm>
            <a:off x="654125" y="5609076"/>
            <a:ext cx="1838225" cy="527615"/>
          </a:xfrm>
          <a:prstGeom prst="roundRect">
            <a:avLst>
              <a:gd name="adj" fmla="val 12113"/>
            </a:avLst>
          </a:prstGeom>
          <a:solidFill>
            <a:srgbClr val="AAB4CD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41" name="TextBox 43">
            <a:extLst>
              <a:ext uri="{FF2B5EF4-FFF2-40B4-BE49-F238E27FC236}">
                <a16:creationId xmlns:a16="http://schemas.microsoft.com/office/drawing/2014/main" id="{1DF604F2-2EDF-4A24-9E52-2E7C99AD5F47}"/>
              </a:ext>
            </a:extLst>
          </p:cNvPr>
          <p:cNvSpPr txBox="1"/>
          <p:nvPr/>
        </p:nvSpPr>
        <p:spPr>
          <a:xfrm>
            <a:off x="652928" y="5541107"/>
            <a:ext cx="18382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Magnetic </a:t>
            </a:r>
            <a:b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 DB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495D5D72-AC02-489E-9817-F82AD7286DD6}"/>
              </a:ext>
            </a:extLst>
          </p:cNvPr>
          <p:cNvSpPr/>
          <p:nvPr/>
        </p:nvSpPr>
        <p:spPr>
          <a:xfrm>
            <a:off x="245670" y="4877545"/>
            <a:ext cx="1193797" cy="592624"/>
          </a:xfrm>
          <a:prstGeom prst="roundRect">
            <a:avLst>
              <a:gd name="adj" fmla="val 12113"/>
            </a:avLst>
          </a:prstGeom>
          <a:solidFill>
            <a:srgbClr val="AAB4CD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43" name="TextBox 45">
            <a:extLst>
              <a:ext uri="{FF2B5EF4-FFF2-40B4-BE49-F238E27FC236}">
                <a16:creationId xmlns:a16="http://schemas.microsoft.com/office/drawing/2014/main" id="{C727E617-D9A6-439F-9460-7F958B995EC8}"/>
              </a:ext>
            </a:extLst>
          </p:cNvPr>
          <p:cNvSpPr txBox="1"/>
          <p:nvPr/>
        </p:nvSpPr>
        <p:spPr>
          <a:xfrm>
            <a:off x="274374" y="4975162"/>
            <a:ext cx="1307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ROXIE files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1C2E9386-F4A6-404C-AC3A-630432DA1540}"/>
              </a:ext>
            </a:extLst>
          </p:cNvPr>
          <p:cNvSpPr/>
          <p:nvPr/>
        </p:nvSpPr>
        <p:spPr>
          <a:xfrm>
            <a:off x="1895024" y="4877545"/>
            <a:ext cx="1321581" cy="592624"/>
          </a:xfrm>
          <a:prstGeom prst="roundRect">
            <a:avLst>
              <a:gd name="adj" fmla="val 12113"/>
            </a:avLst>
          </a:prstGeom>
          <a:solidFill>
            <a:srgbClr val="AAB4CD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058B727-B265-421C-BB04-077B092FB8C3}"/>
              </a:ext>
            </a:extLst>
          </p:cNvPr>
          <p:cNvSpPr txBox="1"/>
          <p:nvPr/>
        </p:nvSpPr>
        <p:spPr>
          <a:xfrm>
            <a:off x="1823396" y="4850692"/>
            <a:ext cx="1429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FiDeL reports (EDMS)</a:t>
            </a:r>
          </a:p>
        </p:txBody>
      </p:sp>
    </p:spTree>
    <p:extLst>
      <p:ext uri="{BB962C8B-B14F-4D97-AF65-F5344CB8AC3E}">
        <p14:creationId xmlns:p14="http://schemas.microsoft.com/office/powerpoint/2010/main" val="422535593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36B4DE-7BE7-4A34-A2F4-CC4616BAD2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Analysis of the provided fitting parameters for a given magnet. 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CA563-CADD-49E7-920F-DA57A1B2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D12DA1-C956-49C7-B023-632E2C71C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FiDeL Input (use case 3)</a:t>
            </a:r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/>
        </p:nvSpPr>
        <p:spPr>
          <a:xfrm>
            <a:off x="367133" y="646458"/>
            <a:ext cx="8527746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5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9D5675B-D7AD-4E86-BA71-28C7D9E3C9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147496"/>
            <a:ext cx="9144000" cy="1469435"/>
          </a:xfrm>
          <a:prstGeom prst="rect">
            <a:avLst/>
          </a:prstGeom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90FE45F9-F2C2-4C2D-9727-D16B47A5A7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8339" y="2067504"/>
            <a:ext cx="3098853" cy="2164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77A5E6A-FE7E-4527-BDE6-49C79FEDF8C2}"/>
              </a:ext>
            </a:extLst>
          </p:cNvPr>
          <p:cNvSpPr txBox="1"/>
          <p:nvPr/>
        </p:nvSpPr>
        <p:spPr>
          <a:xfrm>
            <a:off x="6653282" y="4232398"/>
            <a:ext cx="20540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Saturation term</a:t>
            </a:r>
          </a:p>
        </p:txBody>
      </p:sp>
      <p:pic>
        <p:nvPicPr>
          <p:cNvPr id="15" name="Picture 4">
            <a:extLst>
              <a:ext uri="{FF2B5EF4-FFF2-40B4-BE49-F238E27FC236}">
                <a16:creationId xmlns:a16="http://schemas.microsoft.com/office/drawing/2014/main" id="{7FCA6BC2-5AE4-4D9E-8C45-5237E3608A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9419" y="2067504"/>
            <a:ext cx="2969704" cy="2164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6E54772-61AA-4279-A1C2-8248697FEA33}"/>
              </a:ext>
            </a:extLst>
          </p:cNvPr>
          <p:cNvSpPr txBox="1"/>
          <p:nvPr/>
        </p:nvSpPr>
        <p:spPr>
          <a:xfrm>
            <a:off x="3427227" y="4232398"/>
            <a:ext cx="20540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Geometric term</a:t>
            </a:r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DAA52E20-BB06-420D-B7A5-54BB9D3B3D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67506"/>
            <a:ext cx="2969703" cy="2164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5005209B-5A13-4985-BC5F-C5314075E853}"/>
              </a:ext>
            </a:extLst>
          </p:cNvPr>
          <p:cNvSpPr txBox="1"/>
          <p:nvPr/>
        </p:nvSpPr>
        <p:spPr>
          <a:xfrm>
            <a:off x="887057" y="4232398"/>
            <a:ext cx="20540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Full fit</a:t>
            </a:r>
          </a:p>
        </p:txBody>
      </p:sp>
    </p:spTree>
    <p:extLst>
      <p:ext uri="{BB962C8B-B14F-4D97-AF65-F5344CB8AC3E}">
        <p14:creationId xmlns:p14="http://schemas.microsoft.com/office/powerpoint/2010/main" val="270533931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CA563-CADD-49E7-920F-DA57A1B2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D12DA1-C956-49C7-B023-632E2C71C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PyMagAnalysis: Use case 4</a:t>
            </a:r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/>
        </p:nvSpPr>
        <p:spPr>
          <a:xfrm>
            <a:off x="367133" y="646458"/>
            <a:ext cx="8527746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500" dirty="0"/>
          </a:p>
        </p:txBody>
      </p:sp>
      <p:sp>
        <p:nvSpPr>
          <p:cNvPr id="53" name="Arrow: Right 52">
            <a:extLst>
              <a:ext uri="{FF2B5EF4-FFF2-40B4-BE49-F238E27FC236}">
                <a16:creationId xmlns:a16="http://schemas.microsoft.com/office/drawing/2014/main" id="{086638D7-DB44-4313-9040-071111730848}"/>
              </a:ext>
            </a:extLst>
          </p:cNvPr>
          <p:cNvSpPr/>
          <p:nvPr/>
        </p:nvSpPr>
        <p:spPr>
          <a:xfrm rot="5400000">
            <a:off x="6749998" y="3069246"/>
            <a:ext cx="1279496" cy="391531"/>
          </a:xfrm>
          <a:prstGeom prst="rightArrow">
            <a:avLst/>
          </a:prstGeom>
          <a:solidFill>
            <a:srgbClr val="AAB4CD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FD8C695A-16F6-4711-B034-31051C7F856B}"/>
              </a:ext>
            </a:extLst>
          </p:cNvPr>
          <p:cNvSpPr/>
          <p:nvPr/>
        </p:nvSpPr>
        <p:spPr>
          <a:xfrm>
            <a:off x="4237080" y="2123048"/>
            <a:ext cx="230521" cy="658128"/>
          </a:xfrm>
          <a:prstGeom prst="rect">
            <a:avLst/>
          </a:prstGeom>
          <a:solidFill>
            <a:srgbClr val="AAB4CD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C09D5D7C-7FA0-47DE-8EE8-4C9F089F37B5}"/>
              </a:ext>
            </a:extLst>
          </p:cNvPr>
          <p:cNvSpPr/>
          <p:nvPr/>
        </p:nvSpPr>
        <p:spPr>
          <a:xfrm>
            <a:off x="6518302" y="3901613"/>
            <a:ext cx="1534836" cy="784830"/>
          </a:xfrm>
          <a:prstGeom prst="roundRect">
            <a:avLst/>
          </a:prstGeom>
          <a:solidFill>
            <a:srgbClr val="003399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Plotter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2912E24E-9662-4699-BD38-16FA4FBAE687}"/>
              </a:ext>
            </a:extLst>
          </p:cNvPr>
          <p:cNvSpPr/>
          <p:nvPr/>
        </p:nvSpPr>
        <p:spPr>
          <a:xfrm>
            <a:off x="6736501" y="4535667"/>
            <a:ext cx="1858067" cy="1550039"/>
          </a:xfrm>
          <a:prstGeom prst="roundRect">
            <a:avLst>
              <a:gd name="adj" fmla="val 8659"/>
            </a:avLst>
          </a:prstGeom>
          <a:solidFill>
            <a:srgbClr val="E0E1E4"/>
          </a:solidFill>
          <a:ln w="28575">
            <a:solidFill>
              <a:srgbClr val="003399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TextBox 45">
            <a:extLst>
              <a:ext uri="{FF2B5EF4-FFF2-40B4-BE49-F238E27FC236}">
                <a16:creationId xmlns:a16="http://schemas.microsoft.com/office/drawing/2014/main" id="{040EF673-3F15-4CAF-8271-3063768A6C4E}"/>
              </a:ext>
            </a:extLst>
          </p:cNvPr>
          <p:cNvSpPr txBox="1"/>
          <p:nvPr/>
        </p:nvSpPr>
        <p:spPr>
          <a:xfrm>
            <a:off x="281113" y="5236467"/>
            <a:ext cx="1307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ROXIE files</a:t>
            </a: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505A377B-84ED-480B-84D8-5B65342CB5F3}"/>
              </a:ext>
            </a:extLst>
          </p:cNvPr>
          <p:cNvSpPr/>
          <p:nvPr/>
        </p:nvSpPr>
        <p:spPr>
          <a:xfrm>
            <a:off x="722399" y="2762698"/>
            <a:ext cx="1534836" cy="784830"/>
          </a:xfrm>
          <a:prstGeom prst="roundRect">
            <a:avLst/>
          </a:prstGeom>
          <a:solidFill>
            <a:srgbClr val="003399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B5B32D9C-9824-4DE2-9E29-2C5E73D4E899}"/>
              </a:ext>
            </a:extLst>
          </p:cNvPr>
          <p:cNvSpPr txBox="1"/>
          <p:nvPr/>
        </p:nvSpPr>
        <p:spPr>
          <a:xfrm>
            <a:off x="722399" y="2924281"/>
            <a:ext cx="1619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 input</a:t>
            </a:r>
            <a:endParaRPr lang="en-GB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D277A362-3B06-47A8-83F9-5F3DFA454A32}"/>
              </a:ext>
            </a:extLst>
          </p:cNvPr>
          <p:cNvSpPr/>
          <p:nvPr/>
        </p:nvSpPr>
        <p:spPr>
          <a:xfrm>
            <a:off x="3483775" y="2774884"/>
            <a:ext cx="1534836" cy="784830"/>
          </a:xfrm>
          <a:prstGeom prst="roundRect">
            <a:avLst/>
          </a:prstGeom>
          <a:solidFill>
            <a:srgbClr val="003399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Analyzer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29B570CA-948D-45B4-9006-12000014D86A}"/>
              </a:ext>
            </a:extLst>
          </p:cNvPr>
          <p:cNvSpPr/>
          <p:nvPr/>
        </p:nvSpPr>
        <p:spPr>
          <a:xfrm>
            <a:off x="6518302" y="1882377"/>
            <a:ext cx="1534836" cy="784830"/>
          </a:xfrm>
          <a:prstGeom prst="roundRect">
            <a:avLst/>
          </a:prstGeom>
          <a:solidFill>
            <a:srgbClr val="003399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FiDeL Fit  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29ECE708-7402-41C2-A74D-D6A516C21AE3}"/>
              </a:ext>
            </a:extLst>
          </p:cNvPr>
          <p:cNvSpPr/>
          <p:nvPr/>
        </p:nvSpPr>
        <p:spPr>
          <a:xfrm>
            <a:off x="836324" y="3429656"/>
            <a:ext cx="1967463" cy="1077218"/>
          </a:xfrm>
          <a:prstGeom prst="roundRect">
            <a:avLst>
              <a:gd name="adj" fmla="val 9060"/>
            </a:avLst>
          </a:prstGeom>
          <a:solidFill>
            <a:srgbClr val="E0E1E4"/>
          </a:solidFill>
          <a:ln w="28575">
            <a:solidFill>
              <a:srgbClr val="003399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BE6EABF3-3125-4192-920E-FB89E1E45643}"/>
              </a:ext>
            </a:extLst>
          </p:cNvPr>
          <p:cNvSpPr txBox="1"/>
          <p:nvPr/>
        </p:nvSpPr>
        <p:spPr>
          <a:xfrm>
            <a:off x="872725" y="3453689"/>
            <a:ext cx="21160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Multipole inputs: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ROXIE input</a:t>
            </a:r>
          </a:p>
          <a:p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Measurement input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FiDeL input</a:t>
            </a:r>
            <a:endParaRPr lang="en-GB" sz="16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90EDD631-C9CB-4486-9B2E-F5E08072CCDC}"/>
              </a:ext>
            </a:extLst>
          </p:cNvPr>
          <p:cNvSpPr/>
          <p:nvPr/>
        </p:nvSpPr>
        <p:spPr>
          <a:xfrm>
            <a:off x="3602197" y="3415057"/>
            <a:ext cx="2040366" cy="1924014"/>
          </a:xfrm>
          <a:prstGeom prst="roundRect">
            <a:avLst>
              <a:gd name="adj" fmla="val 8659"/>
            </a:avLst>
          </a:prstGeom>
          <a:solidFill>
            <a:srgbClr val="E0E1E4"/>
          </a:solidFill>
          <a:ln w="28575">
            <a:solidFill>
              <a:srgbClr val="003399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8083AC4-F57C-40FD-9DF0-E6DB40220730}"/>
              </a:ext>
            </a:extLst>
          </p:cNvPr>
          <p:cNvSpPr txBox="1"/>
          <p:nvPr/>
        </p:nvSpPr>
        <p:spPr>
          <a:xfrm>
            <a:off x="3602195" y="3446245"/>
            <a:ext cx="2116027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Advanced analysis: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current vs. time, 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multipole vs. time, 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multipole vs. current</a:t>
            </a:r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linear fit</a:t>
            </a:r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residuals vs. current</a:t>
            </a:r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and many more…</a:t>
            </a:r>
          </a:p>
          <a:p>
            <a:pPr marL="285750" indent="-285750">
              <a:buFontTx/>
              <a:buChar char="-"/>
            </a:pPr>
            <a:endParaRPr lang="en-US" sz="5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C3F2F1B0-9B43-455F-B679-CA461212879C}"/>
              </a:ext>
            </a:extLst>
          </p:cNvPr>
          <p:cNvSpPr/>
          <p:nvPr/>
        </p:nvSpPr>
        <p:spPr>
          <a:xfrm>
            <a:off x="6736501" y="2520516"/>
            <a:ext cx="1316637" cy="354107"/>
          </a:xfrm>
          <a:prstGeom prst="roundRect">
            <a:avLst/>
          </a:prstGeom>
          <a:solidFill>
            <a:srgbClr val="E0E1E4"/>
          </a:solidFill>
          <a:ln w="28575">
            <a:solidFill>
              <a:srgbClr val="003399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5B52D9A6-6E6F-4E9B-89F9-84E98F08DD60}"/>
              </a:ext>
            </a:extLst>
          </p:cNvPr>
          <p:cNvSpPr txBox="1"/>
          <p:nvPr/>
        </p:nvSpPr>
        <p:spPr>
          <a:xfrm>
            <a:off x="6743557" y="2536069"/>
            <a:ext cx="17608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Modelling fit</a:t>
            </a:r>
            <a:endParaRPr lang="en-GB" sz="1600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13380BB-628A-4427-845D-88EFDF5962A1}"/>
              </a:ext>
            </a:extLst>
          </p:cNvPr>
          <p:cNvSpPr txBox="1"/>
          <p:nvPr/>
        </p:nvSpPr>
        <p:spPr>
          <a:xfrm>
            <a:off x="6786580" y="4554827"/>
            <a:ext cx="19902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Presenting results: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custom labels,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zoom,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plot types,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table generation,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and many more…</a:t>
            </a:r>
            <a:endParaRPr lang="en-GB" sz="16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0" name="Arrow: Right 79">
            <a:extLst>
              <a:ext uri="{FF2B5EF4-FFF2-40B4-BE49-F238E27FC236}">
                <a16:creationId xmlns:a16="http://schemas.microsoft.com/office/drawing/2014/main" id="{4F3B9CCB-5CC3-4422-96C9-38BF21B771CA}"/>
              </a:ext>
            </a:extLst>
          </p:cNvPr>
          <p:cNvSpPr/>
          <p:nvPr/>
        </p:nvSpPr>
        <p:spPr>
          <a:xfrm>
            <a:off x="4251192" y="2020749"/>
            <a:ext cx="2267109" cy="391531"/>
          </a:xfrm>
          <a:prstGeom prst="rightArrow">
            <a:avLst/>
          </a:prstGeom>
          <a:solidFill>
            <a:srgbClr val="AAB4CD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81" name="Arrow: Right 80">
            <a:extLst>
              <a:ext uri="{FF2B5EF4-FFF2-40B4-BE49-F238E27FC236}">
                <a16:creationId xmlns:a16="http://schemas.microsoft.com/office/drawing/2014/main" id="{41F93B9D-4C32-4933-9551-DFC96005265D}"/>
              </a:ext>
            </a:extLst>
          </p:cNvPr>
          <p:cNvSpPr/>
          <p:nvPr/>
        </p:nvSpPr>
        <p:spPr>
          <a:xfrm rot="5400000">
            <a:off x="6277998" y="3293725"/>
            <a:ext cx="824276" cy="391531"/>
          </a:xfrm>
          <a:prstGeom prst="rightArrow">
            <a:avLst/>
          </a:prstGeom>
          <a:solidFill>
            <a:srgbClr val="AAB4CD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F7766DCF-48AE-42A6-B221-86B9E8F98C03}"/>
              </a:ext>
            </a:extLst>
          </p:cNvPr>
          <p:cNvSpPr/>
          <p:nvPr/>
        </p:nvSpPr>
        <p:spPr>
          <a:xfrm rot="5400000">
            <a:off x="5787334" y="2308627"/>
            <a:ext cx="230521" cy="1767969"/>
          </a:xfrm>
          <a:prstGeom prst="rect">
            <a:avLst/>
          </a:prstGeom>
          <a:solidFill>
            <a:srgbClr val="AAB4CD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83" name="Arrow: Right 82">
            <a:extLst>
              <a:ext uri="{FF2B5EF4-FFF2-40B4-BE49-F238E27FC236}">
                <a16:creationId xmlns:a16="http://schemas.microsoft.com/office/drawing/2014/main" id="{188ACA60-A347-49C3-A49F-D0E717C49D7B}"/>
              </a:ext>
            </a:extLst>
          </p:cNvPr>
          <p:cNvSpPr/>
          <p:nvPr/>
        </p:nvSpPr>
        <p:spPr>
          <a:xfrm>
            <a:off x="2257235" y="3003615"/>
            <a:ext cx="1226540" cy="391531"/>
          </a:xfrm>
          <a:prstGeom prst="rightArrow">
            <a:avLst/>
          </a:prstGeom>
          <a:solidFill>
            <a:srgbClr val="AAB4CD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FC2A8396-2668-4D27-9C71-C438A78D988C}"/>
              </a:ext>
            </a:extLst>
          </p:cNvPr>
          <p:cNvSpPr txBox="1"/>
          <p:nvPr/>
        </p:nvSpPr>
        <p:spPr>
          <a:xfrm>
            <a:off x="80261" y="1029958"/>
            <a:ext cx="965096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Developing a new </a:t>
            </a:r>
            <a:r>
              <a:rPr lang="en-US" sz="2200" dirty="0" err="1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FiDeL</a:t>
            </a:r>
            <a:r>
              <a:rPr lang="en-US" sz="22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model based on magnetic measurements.</a:t>
            </a:r>
            <a:endParaRPr lang="en-GB" sz="22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8EEBD61-33FC-46F0-B3C8-006996A99D16}"/>
              </a:ext>
            </a:extLst>
          </p:cNvPr>
          <p:cNvGrpSpPr/>
          <p:nvPr/>
        </p:nvGrpSpPr>
        <p:grpSpPr>
          <a:xfrm>
            <a:off x="1976634" y="1888703"/>
            <a:ext cx="1280691" cy="1077218"/>
            <a:chOff x="2135605" y="1810409"/>
            <a:chExt cx="1280691" cy="1077218"/>
          </a:xfrm>
        </p:grpSpPr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6C3DBB5F-57AE-4518-8646-D7A458B6ABA1}"/>
                </a:ext>
              </a:extLst>
            </p:cNvPr>
            <p:cNvSpPr/>
            <p:nvPr/>
          </p:nvSpPr>
          <p:spPr>
            <a:xfrm>
              <a:off x="2141344" y="1841640"/>
              <a:ext cx="1274952" cy="1022634"/>
            </a:xfrm>
            <a:prstGeom prst="roundRect">
              <a:avLst>
                <a:gd name="adj" fmla="val 8659"/>
              </a:avLst>
            </a:prstGeom>
            <a:solidFill>
              <a:srgbClr val="E0E1E4"/>
            </a:solidFill>
            <a:ln w="28575">
              <a:solidFill>
                <a:srgbClr val="003399"/>
              </a:soli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C2B898B-952D-4B46-A6EB-9AFF0A6A5E6C}"/>
                </a:ext>
              </a:extLst>
            </p:cNvPr>
            <p:cNvSpPr txBox="1"/>
            <p:nvPr/>
          </p:nvSpPr>
          <p:spPr>
            <a:xfrm>
              <a:off x="2135605" y="1810409"/>
              <a:ext cx="1226541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Filtering: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</a:t>
              </a:r>
              <a:r>
                <a:rPr lang="en-US" sz="1600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Time</a:t>
              </a:r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,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</a:t>
              </a:r>
              <a:r>
                <a:rPr lang="en-US" sz="1600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Current</a:t>
              </a:r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,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</a:t>
              </a:r>
              <a:r>
                <a:rPr lang="en-US" sz="1600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Ramp-rate</a:t>
              </a:r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en-GB" sz="16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633BFBDC-8FC1-4608-8CAB-10C583136739}"/>
              </a:ext>
            </a:extLst>
          </p:cNvPr>
          <p:cNvCxnSpPr>
            <a:cxnSpLocks/>
            <a:stCxn id="44" idx="0"/>
          </p:cNvCxnSpPr>
          <p:nvPr/>
        </p:nvCxnSpPr>
        <p:spPr>
          <a:xfrm flipH="1" flipV="1">
            <a:off x="2352326" y="4550584"/>
            <a:ext cx="231590" cy="406253"/>
          </a:xfrm>
          <a:prstGeom prst="straightConnector1">
            <a:avLst/>
          </a:prstGeom>
          <a:ln>
            <a:solidFill>
              <a:srgbClr val="AAB4CD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A97CFC29-89B7-40AF-9161-32BF24883B68}"/>
              </a:ext>
            </a:extLst>
          </p:cNvPr>
          <p:cNvCxnSpPr>
            <a:cxnSpLocks/>
            <a:stCxn id="42" idx="0"/>
          </p:cNvCxnSpPr>
          <p:nvPr/>
        </p:nvCxnSpPr>
        <p:spPr>
          <a:xfrm flipV="1">
            <a:off x="870670" y="4541384"/>
            <a:ext cx="391665" cy="415453"/>
          </a:xfrm>
          <a:prstGeom prst="straightConnector1">
            <a:avLst/>
          </a:prstGeom>
          <a:ln>
            <a:solidFill>
              <a:srgbClr val="AAB4CD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37E319F3-B6F2-42E4-90F1-30C25FF0DECE}"/>
              </a:ext>
            </a:extLst>
          </p:cNvPr>
          <p:cNvCxnSpPr>
            <a:cxnSpLocks/>
          </p:cNvCxnSpPr>
          <p:nvPr/>
        </p:nvCxnSpPr>
        <p:spPr>
          <a:xfrm flipV="1">
            <a:off x="1610320" y="4530907"/>
            <a:ext cx="128563" cy="1260199"/>
          </a:xfrm>
          <a:prstGeom prst="straightConnector1">
            <a:avLst/>
          </a:prstGeom>
          <a:ln>
            <a:solidFill>
              <a:srgbClr val="AAB4CD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AFC54F88-9F1C-4ABE-BF28-EC2945E64002}"/>
              </a:ext>
            </a:extLst>
          </p:cNvPr>
          <p:cNvSpPr/>
          <p:nvPr/>
        </p:nvSpPr>
        <p:spPr>
          <a:xfrm>
            <a:off x="682226" y="5688368"/>
            <a:ext cx="1838225" cy="527615"/>
          </a:xfrm>
          <a:prstGeom prst="roundRect">
            <a:avLst>
              <a:gd name="adj" fmla="val 12113"/>
            </a:avLst>
          </a:prstGeom>
          <a:solidFill>
            <a:srgbClr val="AAB4CD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41" name="TextBox 43">
            <a:extLst>
              <a:ext uri="{FF2B5EF4-FFF2-40B4-BE49-F238E27FC236}">
                <a16:creationId xmlns:a16="http://schemas.microsoft.com/office/drawing/2014/main" id="{B46E883E-B5A1-4675-BD57-5DD04DC54451}"/>
              </a:ext>
            </a:extLst>
          </p:cNvPr>
          <p:cNvSpPr txBox="1"/>
          <p:nvPr/>
        </p:nvSpPr>
        <p:spPr>
          <a:xfrm>
            <a:off x="681029" y="5637651"/>
            <a:ext cx="18382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Magnetic </a:t>
            </a:r>
            <a:br>
              <a:rPr lang="en-US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 DB</a:t>
            </a:r>
            <a:endParaRPr lang="en-GB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AC8387C6-4397-4C8A-A663-F158582E5908}"/>
              </a:ext>
            </a:extLst>
          </p:cNvPr>
          <p:cNvSpPr/>
          <p:nvPr/>
        </p:nvSpPr>
        <p:spPr>
          <a:xfrm>
            <a:off x="273771" y="4956837"/>
            <a:ext cx="1193797" cy="592624"/>
          </a:xfrm>
          <a:prstGeom prst="roundRect">
            <a:avLst>
              <a:gd name="adj" fmla="val 12113"/>
            </a:avLst>
          </a:prstGeom>
          <a:solidFill>
            <a:srgbClr val="AAB4CD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43" name="TextBox 45">
            <a:extLst>
              <a:ext uri="{FF2B5EF4-FFF2-40B4-BE49-F238E27FC236}">
                <a16:creationId xmlns:a16="http://schemas.microsoft.com/office/drawing/2014/main" id="{D577EA9C-F678-484C-BCD9-9CA2E44B7173}"/>
              </a:ext>
            </a:extLst>
          </p:cNvPr>
          <p:cNvSpPr txBox="1"/>
          <p:nvPr/>
        </p:nvSpPr>
        <p:spPr>
          <a:xfrm>
            <a:off x="302475" y="5054454"/>
            <a:ext cx="1307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ROXIE files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A49BAC56-2354-49DF-9725-A8B5C89D5DD2}"/>
              </a:ext>
            </a:extLst>
          </p:cNvPr>
          <p:cNvSpPr/>
          <p:nvPr/>
        </p:nvSpPr>
        <p:spPr>
          <a:xfrm>
            <a:off x="1923125" y="4956837"/>
            <a:ext cx="1321581" cy="592624"/>
          </a:xfrm>
          <a:prstGeom prst="roundRect">
            <a:avLst>
              <a:gd name="adj" fmla="val 12113"/>
            </a:avLst>
          </a:prstGeom>
          <a:solidFill>
            <a:srgbClr val="AAB4CD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97B1D23-CB3A-4FCF-8184-084FD16F25E4}"/>
              </a:ext>
            </a:extLst>
          </p:cNvPr>
          <p:cNvSpPr txBox="1"/>
          <p:nvPr/>
        </p:nvSpPr>
        <p:spPr>
          <a:xfrm>
            <a:off x="1851497" y="4929984"/>
            <a:ext cx="1429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FiDeL reports (EDMS)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15E25C8-48D0-49DD-A681-E1E5468DBDE7}"/>
              </a:ext>
            </a:extLst>
          </p:cNvPr>
          <p:cNvSpPr txBox="1"/>
          <p:nvPr/>
        </p:nvSpPr>
        <p:spPr>
          <a:xfrm>
            <a:off x="7446080" y="2874623"/>
            <a:ext cx="1681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(see next slide)</a:t>
            </a:r>
            <a:endParaRPr lang="en-GB" dirty="0">
              <a:solidFill>
                <a:srgbClr val="0066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17164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ontent Placeholder 2">
            <a:extLst>
              <a:ext uri="{FF2B5EF4-FFF2-40B4-BE49-F238E27FC236}">
                <a16:creationId xmlns:a16="http://schemas.microsoft.com/office/drawing/2014/main" id="{C618FB19-B998-4029-BCFD-19F6575E5E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003399"/>
              </a:buClr>
              <a:buSzPct val="90000"/>
              <a:buFont typeface="+mj-lt"/>
              <a:buAutoNum type="arabicPeriod"/>
            </a:pPr>
            <a:r>
              <a:rPr lang="en-US" sz="2200" dirty="0"/>
              <a:t>Implementation of the FiDeL fit functions (see slide 15),</a:t>
            </a:r>
          </a:p>
          <a:p>
            <a:pPr>
              <a:buSzPct val="90000"/>
              <a:buFont typeface="+mj-lt"/>
              <a:buAutoNum type="arabicPeriod"/>
            </a:pPr>
            <a:r>
              <a:rPr lang="en-US" sz="2200" dirty="0"/>
              <a:t>Curve fitting using SciPy Python library and finding solutions via </a:t>
            </a:r>
            <a:br>
              <a:rPr lang="en-US" sz="2200" dirty="0"/>
            </a:br>
            <a:r>
              <a:rPr lang="en-US" sz="2200" dirty="0"/>
              <a:t>non-linear least squares method,</a:t>
            </a:r>
          </a:p>
          <a:p>
            <a:pPr>
              <a:buClr>
                <a:srgbClr val="003399"/>
              </a:buClr>
              <a:buSzPct val="90000"/>
              <a:buFont typeface="+mj-lt"/>
              <a:buAutoNum type="arabicPeriod"/>
            </a:pPr>
            <a:r>
              <a:rPr lang="en-US" sz="2200" dirty="0"/>
              <a:t>Algorithm:</a:t>
            </a:r>
          </a:p>
          <a:p>
            <a:pPr lvl="1">
              <a:buClr>
                <a:srgbClr val="003399"/>
              </a:buClr>
            </a:pPr>
            <a:r>
              <a:rPr lang="en-US" sz="2200" dirty="0"/>
              <a:t>Specify constant parameters,</a:t>
            </a:r>
          </a:p>
          <a:p>
            <a:pPr lvl="1">
              <a:buClr>
                <a:srgbClr val="003399"/>
              </a:buClr>
            </a:pPr>
            <a:r>
              <a:rPr lang="en-US" sz="2200" dirty="0"/>
              <a:t>Fit geometric component in the specified linear range,</a:t>
            </a:r>
          </a:p>
          <a:p>
            <a:pPr lvl="1">
              <a:buClr>
                <a:srgbClr val="003399"/>
              </a:buClr>
            </a:pPr>
            <a:r>
              <a:rPr lang="en-US" sz="2200" dirty="0"/>
              <a:t>Calculate residuals,</a:t>
            </a:r>
          </a:p>
          <a:p>
            <a:pPr lvl="1">
              <a:buClr>
                <a:srgbClr val="003399"/>
              </a:buClr>
            </a:pPr>
            <a:r>
              <a:rPr lang="en-US" sz="2200" dirty="0"/>
              <a:t>Calculate absolute value of the magnetization,</a:t>
            </a:r>
          </a:p>
          <a:p>
            <a:pPr lvl="1">
              <a:buClr>
                <a:srgbClr val="003399"/>
              </a:buClr>
            </a:pPr>
            <a:r>
              <a:rPr lang="en-US" sz="2200" dirty="0"/>
              <a:t>Fit DC magnetization component,</a:t>
            </a:r>
          </a:p>
          <a:p>
            <a:pPr lvl="1">
              <a:buClr>
                <a:srgbClr val="003399"/>
              </a:buClr>
            </a:pPr>
            <a:r>
              <a:rPr lang="en-US" sz="2200" dirty="0"/>
              <a:t>Calculate further residuals,</a:t>
            </a:r>
          </a:p>
          <a:p>
            <a:pPr lvl="1">
              <a:buClr>
                <a:srgbClr val="003399"/>
              </a:buClr>
            </a:pPr>
            <a:r>
              <a:rPr lang="en-US" sz="2200" dirty="0"/>
              <a:t>Fit saturation component (single or double-term),</a:t>
            </a:r>
          </a:p>
          <a:p>
            <a:pPr>
              <a:buClr>
                <a:srgbClr val="003399"/>
              </a:buClr>
              <a:buSzPct val="90000"/>
              <a:buFont typeface="+mj-lt"/>
              <a:buAutoNum type="arabicPeriod"/>
            </a:pPr>
            <a:r>
              <a:rPr lang="en-US" sz="2200" dirty="0"/>
              <a:t>Estimate relative error.</a:t>
            </a:r>
          </a:p>
          <a:p>
            <a:pPr marL="448056" lvl="1" indent="0">
              <a:buNone/>
            </a:pPr>
            <a:endParaRPr lang="en-US" sz="18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CA563-CADD-49E7-920F-DA57A1B2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D12DA1-C956-49C7-B023-632E2C71C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FiDeL Modelling (use case 4)</a:t>
            </a:r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/>
        </p:nvSpPr>
        <p:spPr>
          <a:xfrm>
            <a:off x="367133" y="646458"/>
            <a:ext cx="8527746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500" dirty="0"/>
          </a:p>
        </p:txBody>
      </p:sp>
    </p:spTree>
    <p:extLst>
      <p:ext uri="{BB962C8B-B14F-4D97-AF65-F5344CB8AC3E}">
        <p14:creationId xmlns:p14="http://schemas.microsoft.com/office/powerpoint/2010/main" val="11126032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CA563-CADD-49E7-920F-DA57A1B2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D12DA1-C956-49C7-B023-632E2C71C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FiDeL Modelling (use case 4)</a:t>
            </a:r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/>
        </p:nvSpPr>
        <p:spPr>
          <a:xfrm>
            <a:off x="367133" y="646458"/>
            <a:ext cx="8527746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5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55FCAAB-E987-4605-B7EB-01B34F9A3B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07691"/>
            <a:ext cx="9144000" cy="502418"/>
          </a:xfrm>
          <a:prstGeom prst="rect">
            <a:avLst/>
          </a:prstGeom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DE7646A1-5D5B-47E3-A030-C65EACD2D8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1006" y="1647381"/>
            <a:ext cx="4239245" cy="3090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6ABAF33-FCC7-40C6-A45F-E86AD6AAC6CF}"/>
              </a:ext>
            </a:extLst>
          </p:cNvPr>
          <p:cNvSpPr txBox="1"/>
          <p:nvPr/>
        </p:nvSpPr>
        <p:spPr>
          <a:xfrm>
            <a:off x="5343787" y="4798352"/>
            <a:ext cx="33723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Evaluation of the relative error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AD0559C-4530-4593-B2BB-D1FD381A19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4276" y="1113508"/>
            <a:ext cx="2330043" cy="417466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9ECEAD4-C64D-470F-95FE-59DDDDD59B2A}"/>
              </a:ext>
            </a:extLst>
          </p:cNvPr>
          <p:cNvSpPr txBox="1"/>
          <p:nvPr/>
        </p:nvSpPr>
        <p:spPr>
          <a:xfrm>
            <a:off x="454052" y="5363796"/>
            <a:ext cx="32706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Generation of the table </a:t>
            </a:r>
            <a:br>
              <a:rPr lang="en-US" sz="18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with the fitting parameters</a:t>
            </a:r>
          </a:p>
        </p:txBody>
      </p:sp>
    </p:spTree>
    <p:extLst>
      <p:ext uri="{BB962C8B-B14F-4D97-AF65-F5344CB8AC3E}">
        <p14:creationId xmlns:p14="http://schemas.microsoft.com/office/powerpoint/2010/main" val="1957929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3DB1AB-4002-4C6D-A13C-C85C9FBC03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DB0DB19-CF0A-444F-B16E-FF0DDB0DE767}"/>
              </a:ext>
            </a:extLst>
          </p:cNvPr>
          <p:cNvSpPr/>
          <p:nvPr/>
        </p:nvSpPr>
        <p:spPr>
          <a:xfrm>
            <a:off x="1681993" y="2415121"/>
            <a:ext cx="2016152" cy="800219"/>
          </a:xfrm>
          <a:prstGeom prst="roundRect">
            <a:avLst/>
          </a:prstGeom>
          <a:solidFill>
            <a:srgbClr val="C00000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24AF13C-5870-46D5-BB5E-AA50DA0BFE1E}"/>
              </a:ext>
            </a:extLst>
          </p:cNvPr>
          <p:cNvSpPr txBox="1"/>
          <p:nvPr/>
        </p:nvSpPr>
        <p:spPr>
          <a:xfrm>
            <a:off x="1901503" y="2415121"/>
            <a:ext cx="208186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Numerical </a:t>
            </a:r>
            <a:br>
              <a:rPr lang="en-US" sz="23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3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simulations</a:t>
            </a:r>
            <a:endParaRPr lang="en-GB" sz="23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5A92AB3-B712-4B9D-8678-350BEF2B27AB}"/>
              </a:ext>
            </a:extLst>
          </p:cNvPr>
          <p:cNvSpPr/>
          <p:nvPr/>
        </p:nvSpPr>
        <p:spPr>
          <a:xfrm>
            <a:off x="5438859" y="2432452"/>
            <a:ext cx="2132204" cy="815607"/>
          </a:xfrm>
          <a:prstGeom prst="roundRect">
            <a:avLst/>
          </a:prstGeom>
          <a:solidFill>
            <a:srgbClr val="008000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C60C432-D43C-43C6-B883-1F5F476BA2B3}"/>
              </a:ext>
            </a:extLst>
          </p:cNvPr>
          <p:cNvSpPr txBox="1"/>
          <p:nvPr/>
        </p:nvSpPr>
        <p:spPr>
          <a:xfrm>
            <a:off x="5357767" y="2432452"/>
            <a:ext cx="2213296" cy="80021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3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Magnetic </a:t>
            </a:r>
            <a:br>
              <a:rPr lang="en-US" sz="23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3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measurements</a:t>
            </a:r>
            <a:endParaRPr lang="en-GB" sz="23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BB76019A-544B-484A-9A04-5D4589276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40443"/>
          </a:xfrm>
        </p:spPr>
        <p:txBody>
          <a:bodyPr>
            <a:normAutofit/>
          </a:bodyPr>
          <a:lstStyle/>
          <a:p>
            <a:r>
              <a:rPr lang="en-US" dirty="0"/>
              <a:t> Motivation</a:t>
            </a:r>
            <a:endParaRPr lang="en-GB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9B41C267-F8B1-45E3-84D8-C1EA7AE509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5786" y="4181100"/>
            <a:ext cx="2550302" cy="1701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23D486FF-222E-404D-997D-16EFBD456D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086" y="4079751"/>
            <a:ext cx="4467137" cy="1699353"/>
          </a:xfrm>
        </p:spPr>
        <p:txBody>
          <a:bodyPr>
            <a:noAutofit/>
          </a:bodyPr>
          <a:lstStyle/>
          <a:p>
            <a:pPr marL="36576" indent="0">
              <a:buSzPct val="100000"/>
              <a:buNone/>
            </a:pPr>
            <a:r>
              <a:rPr lang="en-US" sz="2300" dirty="0"/>
              <a:t>For a </a:t>
            </a:r>
            <a:r>
              <a:rPr lang="en-US" sz="2300" b="1" dirty="0"/>
              <a:t>superconducting accelerator magnet</a:t>
            </a:r>
            <a:r>
              <a:rPr lang="en-US" sz="2300" dirty="0"/>
              <a:t>, a suitable magnetic model must be developed </a:t>
            </a:r>
            <a:r>
              <a:rPr lang="en-GB" sz="2300" dirty="0"/>
              <a:t>in order to know </a:t>
            </a:r>
            <a:r>
              <a:rPr lang="en-GB" sz="2300" b="1" dirty="0">
                <a:solidFill>
                  <a:srgbClr val="0099FF"/>
                </a:solidFill>
              </a:rPr>
              <a:t>how to use the magnet in the operation</a:t>
            </a:r>
            <a:r>
              <a:rPr lang="en-US" sz="2300" dirty="0"/>
              <a:t>.</a:t>
            </a:r>
          </a:p>
          <a:p>
            <a:pPr marL="36576" indent="0">
              <a:buSzPct val="100000"/>
              <a:buNone/>
            </a:pPr>
            <a:endParaRPr lang="en-GB" sz="21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9DD0AA-0926-485A-A223-7BF583EF5E41}"/>
              </a:ext>
            </a:extLst>
          </p:cNvPr>
          <p:cNvSpPr txBox="1"/>
          <p:nvPr/>
        </p:nvSpPr>
        <p:spPr>
          <a:xfrm>
            <a:off x="1807154" y="1172348"/>
            <a:ext cx="548287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b="1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to study the behavior of the magnet?</a:t>
            </a:r>
            <a:endParaRPr lang="en-GB" sz="2300" b="1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" name="Graphic 11" descr="Questions outline">
            <a:extLst>
              <a:ext uri="{FF2B5EF4-FFF2-40B4-BE49-F238E27FC236}">
                <a16:creationId xmlns:a16="http://schemas.microsoft.com/office/drawing/2014/main" id="{AD1AE90C-7727-4281-BADD-0240334F57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74130" y="4655075"/>
            <a:ext cx="1348401" cy="1348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72938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CA563-CADD-49E7-920F-DA57A1B2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D12DA1-C956-49C7-B023-632E2C71C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PyMagAnalysis: Use case 5</a:t>
            </a:r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/>
        </p:nvSpPr>
        <p:spPr>
          <a:xfrm>
            <a:off x="367133" y="646458"/>
            <a:ext cx="8527746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500" dirty="0"/>
          </a:p>
        </p:txBody>
      </p:sp>
      <p:sp>
        <p:nvSpPr>
          <p:cNvPr id="53" name="Arrow: Right 52">
            <a:extLst>
              <a:ext uri="{FF2B5EF4-FFF2-40B4-BE49-F238E27FC236}">
                <a16:creationId xmlns:a16="http://schemas.microsoft.com/office/drawing/2014/main" id="{086638D7-DB44-4313-9040-071111730848}"/>
              </a:ext>
            </a:extLst>
          </p:cNvPr>
          <p:cNvSpPr/>
          <p:nvPr/>
        </p:nvSpPr>
        <p:spPr>
          <a:xfrm rot="5400000">
            <a:off x="6778703" y="2946721"/>
            <a:ext cx="1279496" cy="391531"/>
          </a:xfrm>
          <a:prstGeom prst="rightArrow">
            <a:avLst/>
          </a:prstGeom>
          <a:solidFill>
            <a:srgbClr val="AAB4CD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FD8C695A-16F6-4711-B034-31051C7F856B}"/>
              </a:ext>
            </a:extLst>
          </p:cNvPr>
          <p:cNvSpPr/>
          <p:nvPr/>
        </p:nvSpPr>
        <p:spPr>
          <a:xfrm>
            <a:off x="4265785" y="2000523"/>
            <a:ext cx="230521" cy="658128"/>
          </a:xfrm>
          <a:prstGeom prst="rect">
            <a:avLst/>
          </a:prstGeom>
          <a:solidFill>
            <a:srgbClr val="AAB4CD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C09D5D7C-7FA0-47DE-8EE8-4C9F089F37B5}"/>
              </a:ext>
            </a:extLst>
          </p:cNvPr>
          <p:cNvSpPr/>
          <p:nvPr/>
        </p:nvSpPr>
        <p:spPr>
          <a:xfrm>
            <a:off x="6547007" y="3779088"/>
            <a:ext cx="1534836" cy="784830"/>
          </a:xfrm>
          <a:prstGeom prst="roundRect">
            <a:avLst/>
          </a:prstGeom>
          <a:solidFill>
            <a:srgbClr val="003399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Plotter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505A377B-84ED-480B-84D8-5B65342CB5F3}"/>
              </a:ext>
            </a:extLst>
          </p:cNvPr>
          <p:cNvSpPr/>
          <p:nvPr/>
        </p:nvSpPr>
        <p:spPr>
          <a:xfrm>
            <a:off x="751104" y="2640173"/>
            <a:ext cx="1534836" cy="784830"/>
          </a:xfrm>
          <a:prstGeom prst="roundRect">
            <a:avLst/>
          </a:prstGeom>
          <a:solidFill>
            <a:srgbClr val="003399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B5B32D9C-9824-4DE2-9E29-2C5E73D4E899}"/>
              </a:ext>
            </a:extLst>
          </p:cNvPr>
          <p:cNvSpPr txBox="1"/>
          <p:nvPr/>
        </p:nvSpPr>
        <p:spPr>
          <a:xfrm>
            <a:off x="751104" y="2801756"/>
            <a:ext cx="1619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 input</a:t>
            </a:r>
            <a:endParaRPr lang="en-GB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D277A362-3B06-47A8-83F9-5F3DFA454A32}"/>
              </a:ext>
            </a:extLst>
          </p:cNvPr>
          <p:cNvSpPr/>
          <p:nvPr/>
        </p:nvSpPr>
        <p:spPr>
          <a:xfrm>
            <a:off x="3512480" y="2652359"/>
            <a:ext cx="1534836" cy="784830"/>
          </a:xfrm>
          <a:prstGeom prst="roundRect">
            <a:avLst/>
          </a:prstGeom>
          <a:solidFill>
            <a:srgbClr val="003399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Analyzer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29B570CA-948D-45B4-9006-12000014D86A}"/>
              </a:ext>
            </a:extLst>
          </p:cNvPr>
          <p:cNvSpPr/>
          <p:nvPr/>
        </p:nvSpPr>
        <p:spPr>
          <a:xfrm>
            <a:off x="6547007" y="1759852"/>
            <a:ext cx="1534836" cy="784830"/>
          </a:xfrm>
          <a:prstGeom prst="roundRect">
            <a:avLst/>
          </a:prstGeom>
          <a:solidFill>
            <a:srgbClr val="003399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FiDeL Fit  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29ECE708-7402-41C2-A74D-D6A516C21AE3}"/>
              </a:ext>
            </a:extLst>
          </p:cNvPr>
          <p:cNvSpPr/>
          <p:nvPr/>
        </p:nvSpPr>
        <p:spPr>
          <a:xfrm>
            <a:off x="865029" y="3307131"/>
            <a:ext cx="1967463" cy="1077218"/>
          </a:xfrm>
          <a:prstGeom prst="roundRect">
            <a:avLst>
              <a:gd name="adj" fmla="val 9060"/>
            </a:avLst>
          </a:prstGeom>
          <a:solidFill>
            <a:srgbClr val="E0E1E4"/>
          </a:solidFill>
          <a:ln w="28575">
            <a:solidFill>
              <a:srgbClr val="003399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BE6EABF3-3125-4192-920E-FB89E1E45643}"/>
              </a:ext>
            </a:extLst>
          </p:cNvPr>
          <p:cNvSpPr txBox="1"/>
          <p:nvPr/>
        </p:nvSpPr>
        <p:spPr>
          <a:xfrm>
            <a:off x="901430" y="3331164"/>
            <a:ext cx="21160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Multipole inputs:</a:t>
            </a:r>
          </a:p>
          <a:p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ROXIE input</a:t>
            </a:r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endParaRPr lang="en-US" sz="1600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Measurement input</a:t>
            </a:r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endParaRPr lang="en-US" sz="1600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FiDeL input</a:t>
            </a:r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GB" sz="16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90EDD631-C9CB-4486-9B2E-F5E08072CCDC}"/>
              </a:ext>
            </a:extLst>
          </p:cNvPr>
          <p:cNvSpPr/>
          <p:nvPr/>
        </p:nvSpPr>
        <p:spPr>
          <a:xfrm>
            <a:off x="3630902" y="3292532"/>
            <a:ext cx="2040366" cy="1924014"/>
          </a:xfrm>
          <a:prstGeom prst="roundRect">
            <a:avLst>
              <a:gd name="adj" fmla="val 8659"/>
            </a:avLst>
          </a:prstGeom>
          <a:solidFill>
            <a:srgbClr val="E0E1E4"/>
          </a:solidFill>
          <a:ln w="28575">
            <a:solidFill>
              <a:srgbClr val="003399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8083AC4-F57C-40FD-9DF0-E6DB40220730}"/>
              </a:ext>
            </a:extLst>
          </p:cNvPr>
          <p:cNvSpPr txBox="1"/>
          <p:nvPr/>
        </p:nvSpPr>
        <p:spPr>
          <a:xfrm>
            <a:off x="3630900" y="3323720"/>
            <a:ext cx="2116027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Advanced analysis: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current vs. time, 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multipole vs. time, 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multipole vs. current,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linear fit,</a:t>
            </a:r>
          </a:p>
          <a:p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residuals vs. current</a:t>
            </a:r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and many more…</a:t>
            </a:r>
          </a:p>
          <a:p>
            <a:pPr marL="285750" indent="-285750">
              <a:buFontTx/>
              <a:buChar char="-"/>
            </a:pPr>
            <a:endParaRPr lang="en-US" sz="5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C3F2F1B0-9B43-455F-B679-CA461212879C}"/>
              </a:ext>
            </a:extLst>
          </p:cNvPr>
          <p:cNvSpPr/>
          <p:nvPr/>
        </p:nvSpPr>
        <p:spPr>
          <a:xfrm>
            <a:off x="6765206" y="2397991"/>
            <a:ext cx="1316637" cy="354107"/>
          </a:xfrm>
          <a:prstGeom prst="roundRect">
            <a:avLst/>
          </a:prstGeom>
          <a:solidFill>
            <a:srgbClr val="E0E1E4"/>
          </a:solidFill>
          <a:ln w="28575">
            <a:solidFill>
              <a:srgbClr val="003399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5B52D9A6-6E6F-4E9B-89F9-84E98F08DD60}"/>
              </a:ext>
            </a:extLst>
          </p:cNvPr>
          <p:cNvSpPr txBox="1"/>
          <p:nvPr/>
        </p:nvSpPr>
        <p:spPr>
          <a:xfrm>
            <a:off x="6772262" y="2413544"/>
            <a:ext cx="17608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Modelling</a:t>
            </a:r>
            <a:r>
              <a:rPr lang="en-US" sz="16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fit</a:t>
            </a:r>
            <a:endParaRPr lang="en-GB" sz="1600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0" name="Arrow: Right 79">
            <a:extLst>
              <a:ext uri="{FF2B5EF4-FFF2-40B4-BE49-F238E27FC236}">
                <a16:creationId xmlns:a16="http://schemas.microsoft.com/office/drawing/2014/main" id="{4F3B9CCB-5CC3-4422-96C9-38BF21B771CA}"/>
              </a:ext>
            </a:extLst>
          </p:cNvPr>
          <p:cNvSpPr/>
          <p:nvPr/>
        </p:nvSpPr>
        <p:spPr>
          <a:xfrm>
            <a:off x="4384573" y="1898224"/>
            <a:ext cx="2162434" cy="391531"/>
          </a:xfrm>
          <a:prstGeom prst="rightArrow">
            <a:avLst/>
          </a:prstGeom>
          <a:solidFill>
            <a:srgbClr val="AAB4CD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81" name="Arrow: Right 80">
            <a:extLst>
              <a:ext uri="{FF2B5EF4-FFF2-40B4-BE49-F238E27FC236}">
                <a16:creationId xmlns:a16="http://schemas.microsoft.com/office/drawing/2014/main" id="{41F93B9D-4C32-4933-9551-DFC96005265D}"/>
              </a:ext>
            </a:extLst>
          </p:cNvPr>
          <p:cNvSpPr/>
          <p:nvPr/>
        </p:nvSpPr>
        <p:spPr>
          <a:xfrm rot="5400000">
            <a:off x="6358847" y="3223344"/>
            <a:ext cx="719988" cy="391531"/>
          </a:xfrm>
          <a:prstGeom prst="rightArrow">
            <a:avLst/>
          </a:prstGeom>
          <a:solidFill>
            <a:srgbClr val="AAB4CD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F7766DCF-48AE-42A6-B221-86B9E8F98C03}"/>
              </a:ext>
            </a:extLst>
          </p:cNvPr>
          <p:cNvSpPr/>
          <p:nvPr/>
        </p:nvSpPr>
        <p:spPr>
          <a:xfrm rot="5400000">
            <a:off x="5816039" y="2186102"/>
            <a:ext cx="230521" cy="1767969"/>
          </a:xfrm>
          <a:prstGeom prst="rect">
            <a:avLst/>
          </a:prstGeom>
          <a:solidFill>
            <a:srgbClr val="AAB4CD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83" name="Arrow: Right 82">
            <a:extLst>
              <a:ext uri="{FF2B5EF4-FFF2-40B4-BE49-F238E27FC236}">
                <a16:creationId xmlns:a16="http://schemas.microsoft.com/office/drawing/2014/main" id="{188ACA60-A347-49C3-A49F-D0E717C49D7B}"/>
              </a:ext>
            </a:extLst>
          </p:cNvPr>
          <p:cNvSpPr/>
          <p:nvPr/>
        </p:nvSpPr>
        <p:spPr>
          <a:xfrm>
            <a:off x="2285940" y="2881090"/>
            <a:ext cx="1226540" cy="391531"/>
          </a:xfrm>
          <a:prstGeom prst="rightArrow">
            <a:avLst/>
          </a:prstGeom>
          <a:solidFill>
            <a:srgbClr val="AAB4CD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85" name="TextBox 45">
            <a:extLst>
              <a:ext uri="{FF2B5EF4-FFF2-40B4-BE49-F238E27FC236}">
                <a16:creationId xmlns:a16="http://schemas.microsoft.com/office/drawing/2014/main" id="{E74AED0E-028D-4EEA-A7FD-E93739662E3C}"/>
              </a:ext>
            </a:extLst>
          </p:cNvPr>
          <p:cNvSpPr txBox="1"/>
          <p:nvPr/>
        </p:nvSpPr>
        <p:spPr>
          <a:xfrm>
            <a:off x="1933036" y="4960078"/>
            <a:ext cx="1429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FiDeL reports (EDMS)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FC2A8396-2668-4D27-9C71-C438A78D988C}"/>
              </a:ext>
            </a:extLst>
          </p:cNvPr>
          <p:cNvSpPr txBox="1"/>
          <p:nvPr/>
        </p:nvSpPr>
        <p:spPr>
          <a:xfrm>
            <a:off x="80261" y="1029958"/>
            <a:ext cx="906373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Comparison of ROXIE, Measurement and FiDeL input. </a:t>
            </a:r>
            <a:endParaRPr lang="en-GB" sz="22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C34A9A5-ED54-4F07-BF17-5A17831D0777}"/>
              </a:ext>
            </a:extLst>
          </p:cNvPr>
          <p:cNvGrpSpPr/>
          <p:nvPr/>
        </p:nvGrpSpPr>
        <p:grpSpPr>
          <a:xfrm>
            <a:off x="2005339" y="1766178"/>
            <a:ext cx="1280691" cy="1077218"/>
            <a:chOff x="2135605" y="1810409"/>
            <a:chExt cx="1280691" cy="1077218"/>
          </a:xfrm>
        </p:grpSpPr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7FB94E97-B6F6-4DF7-B14D-B6A29827BD86}"/>
                </a:ext>
              </a:extLst>
            </p:cNvPr>
            <p:cNvSpPr/>
            <p:nvPr/>
          </p:nvSpPr>
          <p:spPr>
            <a:xfrm>
              <a:off x="2141344" y="1841640"/>
              <a:ext cx="1274952" cy="1022634"/>
            </a:xfrm>
            <a:prstGeom prst="roundRect">
              <a:avLst>
                <a:gd name="adj" fmla="val 8659"/>
              </a:avLst>
            </a:prstGeom>
            <a:solidFill>
              <a:srgbClr val="E0E1E4"/>
            </a:solidFill>
            <a:ln w="28575">
              <a:solidFill>
                <a:srgbClr val="003399"/>
              </a:soli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EB95C69E-181A-47E2-8BC0-977535E4FFCC}"/>
                </a:ext>
              </a:extLst>
            </p:cNvPr>
            <p:cNvSpPr txBox="1"/>
            <p:nvPr/>
          </p:nvSpPr>
          <p:spPr>
            <a:xfrm>
              <a:off x="2135605" y="1810409"/>
              <a:ext cx="1226541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Filtering:</a:t>
              </a:r>
            </a:p>
            <a:p>
              <a:r>
                <a:rPr lang="en-US" sz="1600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Time</a:t>
              </a:r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,</a:t>
              </a:r>
            </a:p>
            <a:p>
              <a:r>
                <a:rPr lang="en-US" sz="1600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</a:t>
              </a:r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Current</a:t>
              </a:r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,</a:t>
              </a:r>
            </a:p>
            <a:p>
              <a:r>
                <a:rPr lang="en-US" sz="1600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</a:t>
              </a:r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Ramp-rate.</a:t>
              </a:r>
              <a:endParaRPr lang="en-GB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87" name="TextBox 45">
            <a:extLst>
              <a:ext uri="{FF2B5EF4-FFF2-40B4-BE49-F238E27FC236}">
                <a16:creationId xmlns:a16="http://schemas.microsoft.com/office/drawing/2014/main" id="{C87E0F5E-9F03-4F7C-8293-996205CF1CEB}"/>
              </a:ext>
            </a:extLst>
          </p:cNvPr>
          <p:cNvSpPr txBox="1"/>
          <p:nvPr/>
        </p:nvSpPr>
        <p:spPr>
          <a:xfrm>
            <a:off x="240751" y="5123706"/>
            <a:ext cx="1307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ROXIE files</a:t>
            </a:r>
          </a:p>
        </p:txBody>
      </p: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C4DA648B-4179-4CC2-A5B2-273A77648386}"/>
              </a:ext>
            </a:extLst>
          </p:cNvPr>
          <p:cNvCxnSpPr>
            <a:cxnSpLocks/>
            <a:stCxn id="95" idx="0"/>
          </p:cNvCxnSpPr>
          <p:nvPr/>
        </p:nvCxnSpPr>
        <p:spPr>
          <a:xfrm flipH="1" flipV="1">
            <a:off x="2311964" y="4437823"/>
            <a:ext cx="231590" cy="406253"/>
          </a:xfrm>
          <a:prstGeom prst="straightConnector1">
            <a:avLst/>
          </a:prstGeom>
          <a:ln>
            <a:solidFill>
              <a:srgbClr val="AAB4CD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257CB762-607A-4DE9-8C47-1DE4C3C2EBCF}"/>
              </a:ext>
            </a:extLst>
          </p:cNvPr>
          <p:cNvCxnSpPr>
            <a:cxnSpLocks/>
            <a:stCxn id="93" idx="0"/>
          </p:cNvCxnSpPr>
          <p:nvPr/>
        </p:nvCxnSpPr>
        <p:spPr>
          <a:xfrm flipV="1">
            <a:off x="830308" y="4428623"/>
            <a:ext cx="391665" cy="415453"/>
          </a:xfrm>
          <a:prstGeom prst="straightConnector1">
            <a:avLst/>
          </a:prstGeom>
          <a:ln>
            <a:solidFill>
              <a:srgbClr val="AAB4CD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0D43C4A9-6BE6-4408-B2B7-29ACA36D6186}"/>
              </a:ext>
            </a:extLst>
          </p:cNvPr>
          <p:cNvCxnSpPr>
            <a:cxnSpLocks/>
          </p:cNvCxnSpPr>
          <p:nvPr/>
        </p:nvCxnSpPr>
        <p:spPr>
          <a:xfrm flipV="1">
            <a:off x="1569958" y="4418146"/>
            <a:ext cx="128563" cy="1260199"/>
          </a:xfrm>
          <a:prstGeom prst="straightConnector1">
            <a:avLst/>
          </a:prstGeom>
          <a:ln>
            <a:solidFill>
              <a:srgbClr val="AAB4CD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031A6875-CAC6-4AB5-AE52-393272F511EE}"/>
              </a:ext>
            </a:extLst>
          </p:cNvPr>
          <p:cNvSpPr/>
          <p:nvPr/>
        </p:nvSpPr>
        <p:spPr>
          <a:xfrm>
            <a:off x="641864" y="5575607"/>
            <a:ext cx="1838225" cy="527615"/>
          </a:xfrm>
          <a:prstGeom prst="roundRect">
            <a:avLst>
              <a:gd name="adj" fmla="val 12113"/>
            </a:avLst>
          </a:prstGeom>
          <a:solidFill>
            <a:srgbClr val="AAB4CD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92" name="TextBox 43">
            <a:extLst>
              <a:ext uri="{FF2B5EF4-FFF2-40B4-BE49-F238E27FC236}">
                <a16:creationId xmlns:a16="http://schemas.microsoft.com/office/drawing/2014/main" id="{8012F021-6FC1-43A8-A626-7910EE053672}"/>
              </a:ext>
            </a:extLst>
          </p:cNvPr>
          <p:cNvSpPr txBox="1"/>
          <p:nvPr/>
        </p:nvSpPr>
        <p:spPr>
          <a:xfrm>
            <a:off x="629483" y="5502995"/>
            <a:ext cx="18382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Magnetic </a:t>
            </a:r>
            <a:br>
              <a:rPr lang="en-US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 DB</a:t>
            </a:r>
            <a:endParaRPr lang="en-GB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273BD620-B329-4546-81AE-4A9DD5DC0A8D}"/>
              </a:ext>
            </a:extLst>
          </p:cNvPr>
          <p:cNvSpPr/>
          <p:nvPr/>
        </p:nvSpPr>
        <p:spPr>
          <a:xfrm>
            <a:off x="233409" y="4844076"/>
            <a:ext cx="1193797" cy="592624"/>
          </a:xfrm>
          <a:prstGeom prst="roundRect">
            <a:avLst>
              <a:gd name="adj" fmla="val 12113"/>
            </a:avLst>
          </a:prstGeom>
          <a:solidFill>
            <a:srgbClr val="AAB4CD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94" name="TextBox 45">
            <a:extLst>
              <a:ext uri="{FF2B5EF4-FFF2-40B4-BE49-F238E27FC236}">
                <a16:creationId xmlns:a16="http://schemas.microsoft.com/office/drawing/2014/main" id="{B345DCB6-CCF4-452D-BBC1-10BB1F4DACFD}"/>
              </a:ext>
            </a:extLst>
          </p:cNvPr>
          <p:cNvSpPr txBox="1"/>
          <p:nvPr/>
        </p:nvSpPr>
        <p:spPr>
          <a:xfrm>
            <a:off x="262113" y="4941693"/>
            <a:ext cx="1307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ROXIE files</a:t>
            </a:r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5A616116-BBB7-4856-8E30-D833174DBB9B}"/>
              </a:ext>
            </a:extLst>
          </p:cNvPr>
          <p:cNvSpPr/>
          <p:nvPr/>
        </p:nvSpPr>
        <p:spPr>
          <a:xfrm>
            <a:off x="1882763" y="4844076"/>
            <a:ext cx="1321581" cy="592624"/>
          </a:xfrm>
          <a:prstGeom prst="roundRect">
            <a:avLst>
              <a:gd name="adj" fmla="val 12113"/>
            </a:avLst>
          </a:prstGeom>
          <a:solidFill>
            <a:srgbClr val="AAB4CD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21F552DC-FE0B-475B-9241-341CBA1DDBEA}"/>
              </a:ext>
            </a:extLst>
          </p:cNvPr>
          <p:cNvSpPr txBox="1"/>
          <p:nvPr/>
        </p:nvSpPr>
        <p:spPr>
          <a:xfrm>
            <a:off x="1811135" y="4817223"/>
            <a:ext cx="1429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FiDeL reports (EDMS)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2912E24E-9662-4699-BD38-16FA4FBAE687}"/>
              </a:ext>
            </a:extLst>
          </p:cNvPr>
          <p:cNvSpPr/>
          <p:nvPr/>
        </p:nvSpPr>
        <p:spPr>
          <a:xfrm>
            <a:off x="6775813" y="4436290"/>
            <a:ext cx="1858067" cy="1342598"/>
          </a:xfrm>
          <a:prstGeom prst="roundRect">
            <a:avLst>
              <a:gd name="adj" fmla="val 8659"/>
            </a:avLst>
          </a:prstGeom>
          <a:solidFill>
            <a:srgbClr val="E0E1E4"/>
          </a:solidFill>
          <a:ln w="28575">
            <a:solidFill>
              <a:srgbClr val="003399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13380BB-628A-4427-845D-88EFDF5962A1}"/>
              </a:ext>
            </a:extLst>
          </p:cNvPr>
          <p:cNvSpPr txBox="1"/>
          <p:nvPr/>
        </p:nvSpPr>
        <p:spPr>
          <a:xfrm>
            <a:off x="6815285" y="4432302"/>
            <a:ext cx="19902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Presenting results:</a:t>
            </a:r>
          </a:p>
          <a:p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custom labels</a:t>
            </a:r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zoom</a:t>
            </a:r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plot types,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and many more…</a:t>
            </a:r>
            <a:endParaRPr lang="en-GB" sz="16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565702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CA563-CADD-49E7-920F-DA57A1B2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D12DA1-C956-49C7-B023-632E2C71C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 Comparison of different inputs (use case 5)</a:t>
            </a:r>
            <a:endParaRPr lang="en-GB" sz="4000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/>
        </p:nvSpPr>
        <p:spPr>
          <a:xfrm>
            <a:off x="367133" y="646458"/>
            <a:ext cx="8527746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5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BCA0AA8-6F8F-4912-BFFC-E21D38291F2E}"/>
              </a:ext>
            </a:extLst>
          </p:cNvPr>
          <p:cNvSpPr txBox="1"/>
          <p:nvPr/>
        </p:nvSpPr>
        <p:spPr>
          <a:xfrm>
            <a:off x="3656887" y="1097675"/>
            <a:ext cx="16190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 input</a:t>
            </a:r>
            <a:endParaRPr lang="en-GB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63DD8F1-6133-4C6E-BB3D-777348E9A46D}"/>
              </a:ext>
            </a:extLst>
          </p:cNvPr>
          <p:cNvSpPr txBox="1"/>
          <p:nvPr/>
        </p:nvSpPr>
        <p:spPr>
          <a:xfrm>
            <a:off x="2655618" y="4891248"/>
            <a:ext cx="36216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US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18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esiduals (B1)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52EDBD1-DDF1-422A-9DA9-EC1C405C59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982" y="1379451"/>
            <a:ext cx="5107789" cy="3510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202B167-088E-4DEC-9326-5311EA6E40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536627"/>
            <a:ext cx="9144000" cy="1080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47361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Box 44">
            <a:extLst>
              <a:ext uri="{FF2B5EF4-FFF2-40B4-BE49-F238E27FC236}">
                <a16:creationId xmlns:a16="http://schemas.microsoft.com/office/drawing/2014/main" id="{2E6806F1-D47E-403A-B454-C9C8423BAB18}"/>
              </a:ext>
            </a:extLst>
          </p:cNvPr>
          <p:cNvSpPr txBox="1"/>
          <p:nvPr/>
        </p:nvSpPr>
        <p:spPr>
          <a:xfrm>
            <a:off x="3536551" y="5668343"/>
            <a:ext cx="2236423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Update of the model</a:t>
            </a:r>
            <a:endParaRPr lang="en-GB" b="1" dirty="0">
              <a:solidFill>
                <a:srgbClr val="008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CA563-CADD-49E7-920F-DA57A1B2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D12DA1-C956-49C7-B023-632E2C71C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PyMagAnalysis: Use case 6</a:t>
            </a:r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/>
        </p:nvSpPr>
        <p:spPr>
          <a:xfrm>
            <a:off x="367133" y="646458"/>
            <a:ext cx="8527746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500" dirty="0"/>
          </a:p>
        </p:txBody>
      </p:sp>
      <p:sp>
        <p:nvSpPr>
          <p:cNvPr id="53" name="Arrow: Right 52">
            <a:extLst>
              <a:ext uri="{FF2B5EF4-FFF2-40B4-BE49-F238E27FC236}">
                <a16:creationId xmlns:a16="http://schemas.microsoft.com/office/drawing/2014/main" id="{086638D7-DB44-4313-9040-071111730848}"/>
              </a:ext>
            </a:extLst>
          </p:cNvPr>
          <p:cNvSpPr/>
          <p:nvPr/>
        </p:nvSpPr>
        <p:spPr>
          <a:xfrm rot="5400000">
            <a:off x="6821336" y="2826850"/>
            <a:ext cx="1279496" cy="391531"/>
          </a:xfrm>
          <a:prstGeom prst="rightArrow">
            <a:avLst/>
          </a:prstGeom>
          <a:solidFill>
            <a:srgbClr val="AAB4CD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FD8C695A-16F6-4711-B034-31051C7F856B}"/>
              </a:ext>
            </a:extLst>
          </p:cNvPr>
          <p:cNvSpPr/>
          <p:nvPr/>
        </p:nvSpPr>
        <p:spPr>
          <a:xfrm>
            <a:off x="4308418" y="1880652"/>
            <a:ext cx="230521" cy="658128"/>
          </a:xfrm>
          <a:prstGeom prst="rect">
            <a:avLst/>
          </a:prstGeom>
          <a:solidFill>
            <a:srgbClr val="AAB4CD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C09D5D7C-7FA0-47DE-8EE8-4C9F089F37B5}"/>
              </a:ext>
            </a:extLst>
          </p:cNvPr>
          <p:cNvSpPr/>
          <p:nvPr/>
        </p:nvSpPr>
        <p:spPr>
          <a:xfrm>
            <a:off x="6589640" y="3659217"/>
            <a:ext cx="1534836" cy="784830"/>
          </a:xfrm>
          <a:prstGeom prst="roundRect">
            <a:avLst/>
          </a:prstGeom>
          <a:solidFill>
            <a:srgbClr val="003399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Plotter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505A377B-84ED-480B-84D8-5B65342CB5F3}"/>
              </a:ext>
            </a:extLst>
          </p:cNvPr>
          <p:cNvSpPr/>
          <p:nvPr/>
        </p:nvSpPr>
        <p:spPr>
          <a:xfrm>
            <a:off x="793737" y="2520302"/>
            <a:ext cx="1534836" cy="784830"/>
          </a:xfrm>
          <a:prstGeom prst="roundRect">
            <a:avLst/>
          </a:prstGeom>
          <a:solidFill>
            <a:srgbClr val="003399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B5B32D9C-9824-4DE2-9E29-2C5E73D4E899}"/>
              </a:ext>
            </a:extLst>
          </p:cNvPr>
          <p:cNvSpPr txBox="1"/>
          <p:nvPr/>
        </p:nvSpPr>
        <p:spPr>
          <a:xfrm>
            <a:off x="793737" y="2681885"/>
            <a:ext cx="1619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 input</a:t>
            </a:r>
            <a:endParaRPr lang="en-GB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D277A362-3B06-47A8-83F9-5F3DFA454A32}"/>
              </a:ext>
            </a:extLst>
          </p:cNvPr>
          <p:cNvSpPr/>
          <p:nvPr/>
        </p:nvSpPr>
        <p:spPr>
          <a:xfrm>
            <a:off x="3555113" y="2532488"/>
            <a:ext cx="1534836" cy="784830"/>
          </a:xfrm>
          <a:prstGeom prst="roundRect">
            <a:avLst/>
          </a:prstGeom>
          <a:solidFill>
            <a:srgbClr val="003399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Analyzer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29B570CA-948D-45B4-9006-12000014D86A}"/>
              </a:ext>
            </a:extLst>
          </p:cNvPr>
          <p:cNvSpPr/>
          <p:nvPr/>
        </p:nvSpPr>
        <p:spPr>
          <a:xfrm>
            <a:off x="6589640" y="1639981"/>
            <a:ext cx="1534836" cy="784830"/>
          </a:xfrm>
          <a:prstGeom prst="roundRect">
            <a:avLst/>
          </a:prstGeom>
          <a:solidFill>
            <a:srgbClr val="003399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FiDeL Fit  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29ECE708-7402-41C2-A74D-D6A516C21AE3}"/>
              </a:ext>
            </a:extLst>
          </p:cNvPr>
          <p:cNvSpPr/>
          <p:nvPr/>
        </p:nvSpPr>
        <p:spPr>
          <a:xfrm>
            <a:off x="907662" y="3187260"/>
            <a:ext cx="1967463" cy="1077218"/>
          </a:xfrm>
          <a:prstGeom prst="roundRect">
            <a:avLst>
              <a:gd name="adj" fmla="val 9060"/>
            </a:avLst>
          </a:prstGeom>
          <a:solidFill>
            <a:srgbClr val="E0E1E4"/>
          </a:solidFill>
          <a:ln w="28575">
            <a:solidFill>
              <a:srgbClr val="003399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BE6EABF3-3125-4192-920E-FB89E1E45643}"/>
              </a:ext>
            </a:extLst>
          </p:cNvPr>
          <p:cNvSpPr txBox="1"/>
          <p:nvPr/>
        </p:nvSpPr>
        <p:spPr>
          <a:xfrm>
            <a:off x="944063" y="3211293"/>
            <a:ext cx="21160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Multipole inputs: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ROXIE input</a:t>
            </a:r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endParaRPr lang="en-US" sz="1600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Measurement input</a:t>
            </a:r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endParaRPr lang="en-US" sz="1600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FiDeL input.</a:t>
            </a:r>
            <a:endParaRPr lang="en-GB" sz="16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90EDD631-C9CB-4486-9B2E-F5E08072CCDC}"/>
              </a:ext>
            </a:extLst>
          </p:cNvPr>
          <p:cNvSpPr/>
          <p:nvPr/>
        </p:nvSpPr>
        <p:spPr>
          <a:xfrm>
            <a:off x="3673535" y="3172661"/>
            <a:ext cx="2040366" cy="1924014"/>
          </a:xfrm>
          <a:prstGeom prst="roundRect">
            <a:avLst>
              <a:gd name="adj" fmla="val 8659"/>
            </a:avLst>
          </a:prstGeom>
          <a:solidFill>
            <a:srgbClr val="E0E1E4"/>
          </a:solidFill>
          <a:ln w="28575">
            <a:solidFill>
              <a:srgbClr val="003399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8083AC4-F57C-40FD-9DF0-E6DB40220730}"/>
              </a:ext>
            </a:extLst>
          </p:cNvPr>
          <p:cNvSpPr txBox="1"/>
          <p:nvPr/>
        </p:nvSpPr>
        <p:spPr>
          <a:xfrm>
            <a:off x="3673533" y="3203849"/>
            <a:ext cx="2116027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Advanced analysis: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current vs. time, 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multipole vs. time, 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multipole vs. current,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linear fit,</a:t>
            </a:r>
          </a:p>
          <a:p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residuals vs. current</a:t>
            </a:r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and many more…</a:t>
            </a:r>
          </a:p>
          <a:p>
            <a:pPr marL="285750" indent="-285750">
              <a:buFontTx/>
              <a:buChar char="-"/>
            </a:pPr>
            <a:endParaRPr lang="en-US" sz="5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C3F2F1B0-9B43-455F-B679-CA461212879C}"/>
              </a:ext>
            </a:extLst>
          </p:cNvPr>
          <p:cNvSpPr/>
          <p:nvPr/>
        </p:nvSpPr>
        <p:spPr>
          <a:xfrm>
            <a:off x="6807839" y="2278120"/>
            <a:ext cx="1316637" cy="354107"/>
          </a:xfrm>
          <a:prstGeom prst="roundRect">
            <a:avLst/>
          </a:prstGeom>
          <a:solidFill>
            <a:srgbClr val="E0E1E4"/>
          </a:solidFill>
          <a:ln w="28575">
            <a:solidFill>
              <a:srgbClr val="003399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5B52D9A6-6E6F-4E9B-89F9-84E98F08DD60}"/>
              </a:ext>
            </a:extLst>
          </p:cNvPr>
          <p:cNvSpPr txBox="1"/>
          <p:nvPr/>
        </p:nvSpPr>
        <p:spPr>
          <a:xfrm>
            <a:off x="6814895" y="2293673"/>
            <a:ext cx="17608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Modelling</a:t>
            </a:r>
            <a:r>
              <a:rPr lang="en-US" sz="16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fit</a:t>
            </a:r>
            <a:endParaRPr lang="en-GB" sz="1600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0" name="Arrow: Right 79">
            <a:extLst>
              <a:ext uri="{FF2B5EF4-FFF2-40B4-BE49-F238E27FC236}">
                <a16:creationId xmlns:a16="http://schemas.microsoft.com/office/drawing/2014/main" id="{4F3B9CCB-5CC3-4422-96C9-38BF21B771CA}"/>
              </a:ext>
            </a:extLst>
          </p:cNvPr>
          <p:cNvSpPr/>
          <p:nvPr/>
        </p:nvSpPr>
        <p:spPr>
          <a:xfrm>
            <a:off x="4427206" y="1778353"/>
            <a:ext cx="2162434" cy="391531"/>
          </a:xfrm>
          <a:prstGeom prst="rightArrow">
            <a:avLst/>
          </a:prstGeom>
          <a:solidFill>
            <a:srgbClr val="AAB4CD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81" name="Arrow: Right 80">
            <a:extLst>
              <a:ext uri="{FF2B5EF4-FFF2-40B4-BE49-F238E27FC236}">
                <a16:creationId xmlns:a16="http://schemas.microsoft.com/office/drawing/2014/main" id="{41F93B9D-4C32-4933-9551-DFC96005265D}"/>
              </a:ext>
            </a:extLst>
          </p:cNvPr>
          <p:cNvSpPr/>
          <p:nvPr/>
        </p:nvSpPr>
        <p:spPr>
          <a:xfrm rot="5400000">
            <a:off x="6401480" y="3103473"/>
            <a:ext cx="719988" cy="391531"/>
          </a:xfrm>
          <a:prstGeom prst="rightArrow">
            <a:avLst/>
          </a:prstGeom>
          <a:solidFill>
            <a:srgbClr val="AAB4CD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F7766DCF-48AE-42A6-B221-86B9E8F98C03}"/>
              </a:ext>
            </a:extLst>
          </p:cNvPr>
          <p:cNvSpPr/>
          <p:nvPr/>
        </p:nvSpPr>
        <p:spPr>
          <a:xfrm rot="5400000">
            <a:off x="5858672" y="2066231"/>
            <a:ext cx="230521" cy="1767969"/>
          </a:xfrm>
          <a:prstGeom prst="rect">
            <a:avLst/>
          </a:prstGeom>
          <a:solidFill>
            <a:srgbClr val="AAB4CD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83" name="Arrow: Right 82">
            <a:extLst>
              <a:ext uri="{FF2B5EF4-FFF2-40B4-BE49-F238E27FC236}">
                <a16:creationId xmlns:a16="http://schemas.microsoft.com/office/drawing/2014/main" id="{188ACA60-A347-49C3-A49F-D0E717C49D7B}"/>
              </a:ext>
            </a:extLst>
          </p:cNvPr>
          <p:cNvSpPr/>
          <p:nvPr/>
        </p:nvSpPr>
        <p:spPr>
          <a:xfrm>
            <a:off x="2328573" y="2761219"/>
            <a:ext cx="1226540" cy="391531"/>
          </a:xfrm>
          <a:prstGeom prst="rightArrow">
            <a:avLst/>
          </a:prstGeom>
          <a:solidFill>
            <a:srgbClr val="AAB4CD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85" name="TextBox 45">
            <a:extLst>
              <a:ext uri="{FF2B5EF4-FFF2-40B4-BE49-F238E27FC236}">
                <a16:creationId xmlns:a16="http://schemas.microsoft.com/office/drawing/2014/main" id="{E74AED0E-028D-4EEA-A7FD-E93739662E3C}"/>
              </a:ext>
            </a:extLst>
          </p:cNvPr>
          <p:cNvSpPr txBox="1"/>
          <p:nvPr/>
        </p:nvSpPr>
        <p:spPr>
          <a:xfrm>
            <a:off x="1975669" y="4840207"/>
            <a:ext cx="1429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FiDeL reports (EDMS)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FC2A8396-2668-4D27-9C71-C438A78D988C}"/>
              </a:ext>
            </a:extLst>
          </p:cNvPr>
          <p:cNvSpPr txBox="1"/>
          <p:nvPr/>
        </p:nvSpPr>
        <p:spPr>
          <a:xfrm>
            <a:off x="80261" y="1029958"/>
            <a:ext cx="906373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Data-driven update of the ROXIE model and design of the experiments.</a:t>
            </a:r>
            <a:endParaRPr lang="en-GB" sz="22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C34A9A5-ED54-4F07-BF17-5A17831D0777}"/>
              </a:ext>
            </a:extLst>
          </p:cNvPr>
          <p:cNvGrpSpPr/>
          <p:nvPr/>
        </p:nvGrpSpPr>
        <p:grpSpPr>
          <a:xfrm>
            <a:off x="2047972" y="1646307"/>
            <a:ext cx="1280691" cy="1077218"/>
            <a:chOff x="2135605" y="1810409"/>
            <a:chExt cx="1280691" cy="1077218"/>
          </a:xfrm>
        </p:grpSpPr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7FB94E97-B6F6-4DF7-B14D-B6A29827BD86}"/>
                </a:ext>
              </a:extLst>
            </p:cNvPr>
            <p:cNvSpPr/>
            <p:nvPr/>
          </p:nvSpPr>
          <p:spPr>
            <a:xfrm>
              <a:off x="2141344" y="1841640"/>
              <a:ext cx="1274952" cy="1022634"/>
            </a:xfrm>
            <a:prstGeom prst="roundRect">
              <a:avLst>
                <a:gd name="adj" fmla="val 8659"/>
              </a:avLst>
            </a:prstGeom>
            <a:solidFill>
              <a:srgbClr val="E0E1E4"/>
            </a:solidFill>
            <a:ln w="28575">
              <a:solidFill>
                <a:srgbClr val="003399"/>
              </a:soli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EB95C69E-181A-47E2-8BC0-977535E4FFCC}"/>
                </a:ext>
              </a:extLst>
            </p:cNvPr>
            <p:cNvSpPr txBox="1"/>
            <p:nvPr/>
          </p:nvSpPr>
          <p:spPr>
            <a:xfrm>
              <a:off x="2135605" y="1810409"/>
              <a:ext cx="1226541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Filtering: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</a:t>
              </a:r>
              <a:r>
                <a:rPr lang="en-US" sz="1600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Time</a:t>
              </a:r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,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Current,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</a:t>
              </a:r>
              <a:r>
                <a:rPr lang="en-US" sz="1600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Ramp-rate.</a:t>
              </a:r>
              <a:endParaRPr lang="en-GB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87" name="TextBox 45">
            <a:extLst>
              <a:ext uri="{FF2B5EF4-FFF2-40B4-BE49-F238E27FC236}">
                <a16:creationId xmlns:a16="http://schemas.microsoft.com/office/drawing/2014/main" id="{C87E0F5E-9F03-4F7C-8293-996205CF1CEB}"/>
              </a:ext>
            </a:extLst>
          </p:cNvPr>
          <p:cNvSpPr txBox="1"/>
          <p:nvPr/>
        </p:nvSpPr>
        <p:spPr>
          <a:xfrm>
            <a:off x="283384" y="5003835"/>
            <a:ext cx="1307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ROXIE files</a:t>
            </a:r>
          </a:p>
        </p:txBody>
      </p: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C4DA648B-4179-4CC2-A5B2-273A77648386}"/>
              </a:ext>
            </a:extLst>
          </p:cNvPr>
          <p:cNvCxnSpPr>
            <a:cxnSpLocks/>
            <a:stCxn id="95" idx="0"/>
          </p:cNvCxnSpPr>
          <p:nvPr/>
        </p:nvCxnSpPr>
        <p:spPr>
          <a:xfrm flipH="1" flipV="1">
            <a:off x="2354597" y="4317952"/>
            <a:ext cx="231590" cy="406253"/>
          </a:xfrm>
          <a:prstGeom prst="straightConnector1">
            <a:avLst/>
          </a:prstGeom>
          <a:ln>
            <a:solidFill>
              <a:srgbClr val="AAB4CD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257CB762-607A-4DE9-8C47-1DE4C3C2EBCF}"/>
              </a:ext>
            </a:extLst>
          </p:cNvPr>
          <p:cNvCxnSpPr>
            <a:cxnSpLocks/>
            <a:stCxn id="93" idx="0"/>
          </p:cNvCxnSpPr>
          <p:nvPr/>
        </p:nvCxnSpPr>
        <p:spPr>
          <a:xfrm flipV="1">
            <a:off x="872941" y="4308752"/>
            <a:ext cx="391665" cy="415453"/>
          </a:xfrm>
          <a:prstGeom prst="straightConnector1">
            <a:avLst/>
          </a:prstGeom>
          <a:ln>
            <a:solidFill>
              <a:srgbClr val="AAB4CD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0D43C4A9-6BE6-4408-B2B7-29ACA36D6186}"/>
              </a:ext>
            </a:extLst>
          </p:cNvPr>
          <p:cNvCxnSpPr>
            <a:cxnSpLocks/>
          </p:cNvCxnSpPr>
          <p:nvPr/>
        </p:nvCxnSpPr>
        <p:spPr>
          <a:xfrm flipV="1">
            <a:off x="1612591" y="4298275"/>
            <a:ext cx="128563" cy="1260199"/>
          </a:xfrm>
          <a:prstGeom prst="straightConnector1">
            <a:avLst/>
          </a:prstGeom>
          <a:ln>
            <a:solidFill>
              <a:srgbClr val="AAB4CD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031A6875-CAC6-4AB5-AE52-393272F511EE}"/>
              </a:ext>
            </a:extLst>
          </p:cNvPr>
          <p:cNvSpPr/>
          <p:nvPr/>
        </p:nvSpPr>
        <p:spPr>
          <a:xfrm>
            <a:off x="684497" y="5455736"/>
            <a:ext cx="1838225" cy="527615"/>
          </a:xfrm>
          <a:prstGeom prst="roundRect">
            <a:avLst>
              <a:gd name="adj" fmla="val 12113"/>
            </a:avLst>
          </a:prstGeom>
          <a:solidFill>
            <a:srgbClr val="AAB4CD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92" name="TextBox 43">
            <a:extLst>
              <a:ext uri="{FF2B5EF4-FFF2-40B4-BE49-F238E27FC236}">
                <a16:creationId xmlns:a16="http://schemas.microsoft.com/office/drawing/2014/main" id="{8012F021-6FC1-43A8-A626-7910EE053672}"/>
              </a:ext>
            </a:extLst>
          </p:cNvPr>
          <p:cNvSpPr txBox="1"/>
          <p:nvPr/>
        </p:nvSpPr>
        <p:spPr>
          <a:xfrm>
            <a:off x="683300" y="5405019"/>
            <a:ext cx="18382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Magnetic </a:t>
            </a:r>
            <a:br>
              <a:rPr lang="en-US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 DB</a:t>
            </a:r>
            <a:endParaRPr lang="en-GB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273BD620-B329-4546-81AE-4A9DD5DC0A8D}"/>
              </a:ext>
            </a:extLst>
          </p:cNvPr>
          <p:cNvSpPr/>
          <p:nvPr/>
        </p:nvSpPr>
        <p:spPr>
          <a:xfrm>
            <a:off x="276042" y="4724205"/>
            <a:ext cx="1193797" cy="592624"/>
          </a:xfrm>
          <a:prstGeom prst="roundRect">
            <a:avLst>
              <a:gd name="adj" fmla="val 12113"/>
            </a:avLst>
          </a:prstGeom>
          <a:solidFill>
            <a:srgbClr val="AAB4CD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94" name="TextBox 45">
            <a:extLst>
              <a:ext uri="{FF2B5EF4-FFF2-40B4-BE49-F238E27FC236}">
                <a16:creationId xmlns:a16="http://schemas.microsoft.com/office/drawing/2014/main" id="{B345DCB6-CCF4-452D-BBC1-10BB1F4DACFD}"/>
              </a:ext>
            </a:extLst>
          </p:cNvPr>
          <p:cNvSpPr txBox="1"/>
          <p:nvPr/>
        </p:nvSpPr>
        <p:spPr>
          <a:xfrm>
            <a:off x="304746" y="4821822"/>
            <a:ext cx="1307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ROXIE files</a:t>
            </a:r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5A616116-BBB7-4856-8E30-D833174DBB9B}"/>
              </a:ext>
            </a:extLst>
          </p:cNvPr>
          <p:cNvSpPr/>
          <p:nvPr/>
        </p:nvSpPr>
        <p:spPr>
          <a:xfrm>
            <a:off x="1925396" y="4724205"/>
            <a:ext cx="1321581" cy="592624"/>
          </a:xfrm>
          <a:prstGeom prst="roundRect">
            <a:avLst>
              <a:gd name="adj" fmla="val 12113"/>
            </a:avLst>
          </a:prstGeom>
          <a:solidFill>
            <a:srgbClr val="AAB4CD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21F552DC-FE0B-475B-9241-341CBA1DDBEA}"/>
              </a:ext>
            </a:extLst>
          </p:cNvPr>
          <p:cNvSpPr txBox="1"/>
          <p:nvPr/>
        </p:nvSpPr>
        <p:spPr>
          <a:xfrm>
            <a:off x="1853768" y="4697352"/>
            <a:ext cx="1429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FiDeL reports (EDMS)</a:t>
            </a:r>
          </a:p>
        </p:txBody>
      </p:sp>
      <p:sp>
        <p:nvSpPr>
          <p:cNvPr id="34" name="Arc 33">
            <a:extLst>
              <a:ext uri="{FF2B5EF4-FFF2-40B4-BE49-F238E27FC236}">
                <a16:creationId xmlns:a16="http://schemas.microsoft.com/office/drawing/2014/main" id="{939F226F-CDCD-4F46-A96D-D8A5DCB1C820}"/>
              </a:ext>
            </a:extLst>
          </p:cNvPr>
          <p:cNvSpPr/>
          <p:nvPr/>
        </p:nvSpPr>
        <p:spPr>
          <a:xfrm flipV="1">
            <a:off x="1308845" y="4246354"/>
            <a:ext cx="6027372" cy="1421989"/>
          </a:xfrm>
          <a:prstGeom prst="arc">
            <a:avLst>
              <a:gd name="adj1" fmla="val 11063484"/>
              <a:gd name="adj2" fmla="val 21061418"/>
            </a:avLst>
          </a:prstGeom>
          <a:ln w="66675">
            <a:solidFill>
              <a:srgbClr val="008000"/>
            </a:solidFill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2912E24E-9662-4699-BD38-16FA4FBAE687}"/>
              </a:ext>
            </a:extLst>
          </p:cNvPr>
          <p:cNvSpPr/>
          <p:nvPr/>
        </p:nvSpPr>
        <p:spPr>
          <a:xfrm>
            <a:off x="6818446" y="4316419"/>
            <a:ext cx="1858067" cy="1342598"/>
          </a:xfrm>
          <a:prstGeom prst="roundRect">
            <a:avLst>
              <a:gd name="adj" fmla="val 8659"/>
            </a:avLst>
          </a:prstGeom>
          <a:solidFill>
            <a:srgbClr val="E0E1E4"/>
          </a:solidFill>
          <a:ln w="28575">
            <a:solidFill>
              <a:srgbClr val="003399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13380BB-628A-4427-845D-88EFDF5962A1}"/>
              </a:ext>
            </a:extLst>
          </p:cNvPr>
          <p:cNvSpPr txBox="1"/>
          <p:nvPr/>
        </p:nvSpPr>
        <p:spPr>
          <a:xfrm>
            <a:off x="6857918" y="4312431"/>
            <a:ext cx="19902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Presenting results: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custom labels</a:t>
            </a:r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zoom,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plot types,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and many more…</a:t>
            </a:r>
            <a:endParaRPr lang="en-GB" sz="16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8E33287-6321-4F42-96F1-45F5E64FBB7A}"/>
              </a:ext>
            </a:extLst>
          </p:cNvPr>
          <p:cNvSpPr txBox="1"/>
          <p:nvPr/>
        </p:nvSpPr>
        <p:spPr>
          <a:xfrm>
            <a:off x="5454027" y="6109896"/>
            <a:ext cx="3483485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 of the experiments </a:t>
            </a:r>
            <a:endParaRPr lang="en-GB" b="1" dirty="0">
              <a:solidFill>
                <a:srgbClr val="008000"/>
              </a:solidFill>
            </a:endParaRPr>
          </a:p>
        </p:txBody>
      </p:sp>
      <p:sp>
        <p:nvSpPr>
          <p:cNvPr id="42" name="Arc 41">
            <a:extLst>
              <a:ext uri="{FF2B5EF4-FFF2-40B4-BE49-F238E27FC236}">
                <a16:creationId xmlns:a16="http://schemas.microsoft.com/office/drawing/2014/main" id="{DF0233C0-1417-46AE-B493-1F1BB4BF4978}"/>
              </a:ext>
            </a:extLst>
          </p:cNvPr>
          <p:cNvSpPr/>
          <p:nvPr/>
        </p:nvSpPr>
        <p:spPr>
          <a:xfrm flipV="1">
            <a:off x="1961335" y="5256571"/>
            <a:ext cx="5547846" cy="893962"/>
          </a:xfrm>
          <a:prstGeom prst="arc">
            <a:avLst>
              <a:gd name="adj1" fmla="val 11208386"/>
              <a:gd name="adj2" fmla="val 55165"/>
            </a:avLst>
          </a:prstGeom>
          <a:ln w="66675">
            <a:solidFill>
              <a:srgbClr val="008000"/>
            </a:solidFill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895049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DEDB2A-FA55-4A96-8B4E-88E75729BF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671" y="1283934"/>
            <a:ext cx="3796287" cy="3290257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3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Modification of </a:t>
            </a:r>
            <a:r>
              <a:rPr lang="en-US" sz="2100" dirty="0" err="1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Jc</a:t>
            </a:r>
            <a:r>
              <a:rPr lang="en-US" sz="21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-fit formula or fitting parameters,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Comparison of numerical methods (scalar vs. vector model),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Increase of resolution within specific range.</a:t>
            </a:r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CA563-CADD-49E7-920F-DA57A1B2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D12DA1-C956-49C7-B023-632E2C71C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 Data-driven update of the model</a:t>
            </a:r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/>
        </p:nvSpPr>
        <p:spPr>
          <a:xfrm>
            <a:off x="367133" y="646458"/>
            <a:ext cx="8527746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5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BCA0AA8-6F8F-4912-BFFC-E21D38291F2E}"/>
              </a:ext>
            </a:extLst>
          </p:cNvPr>
          <p:cNvSpPr txBox="1"/>
          <p:nvPr/>
        </p:nvSpPr>
        <p:spPr>
          <a:xfrm>
            <a:off x="3656887" y="1097675"/>
            <a:ext cx="16190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 input</a:t>
            </a:r>
            <a:endParaRPr lang="en-GB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CD4DEE-5F6A-4A90-AD1A-EFECB2EC8C9C}"/>
              </a:ext>
            </a:extLst>
          </p:cNvPr>
          <p:cNvSpPr txBox="1"/>
          <p:nvPr/>
        </p:nvSpPr>
        <p:spPr>
          <a:xfrm>
            <a:off x="206488" y="5067827"/>
            <a:ext cx="9061337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1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Measurement-based update allows to develop a numerical model, which</a:t>
            </a:r>
            <a:br>
              <a:rPr lang="en-US" sz="21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1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resembles closer a real device. </a:t>
            </a:r>
          </a:p>
          <a:p>
            <a:r>
              <a:rPr lang="en-US" sz="18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 </a:t>
            </a:r>
            <a:r>
              <a:rPr lang="en-US" sz="21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Potential to use simulations for analysis of complex cycles performed in</a:t>
            </a:r>
            <a:br>
              <a:rPr lang="en-US" sz="21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1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operation. </a:t>
            </a:r>
          </a:p>
        </p:txBody>
      </p:sp>
      <p:pic>
        <p:nvPicPr>
          <p:cNvPr id="11" name="Picture 4">
            <a:extLst>
              <a:ext uri="{FF2B5EF4-FFF2-40B4-BE49-F238E27FC236}">
                <a16:creationId xmlns:a16="http://schemas.microsoft.com/office/drawing/2014/main" id="{BDD4AFD1-6A27-481D-AFE4-4E393E26DE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0331" y="1369975"/>
            <a:ext cx="5081175" cy="3083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722351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F5104119-C768-4D87-A4AD-A1645150119B}"/>
              </a:ext>
            </a:extLst>
          </p:cNvPr>
          <p:cNvSpPr txBox="1"/>
          <p:nvPr/>
        </p:nvSpPr>
        <p:spPr>
          <a:xfrm>
            <a:off x="301925" y="1087033"/>
            <a:ext cx="8474297" cy="38164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Different types of cycles: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Standard cycles with equally distributed plateaus at different levels,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Standard cycles with increased number of points in the specific range, (relevant for magnetic hysteresis investigation in all magnets),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Operational cycles (e.g., MCBC/MCBY orbit correctors),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Circular cycles (e.g., for MCBXF magnet, vector-hysteresis model).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GB" sz="2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US" sz="21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CA563-CADD-49E7-920F-DA57A1B2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D12DA1-C956-49C7-B023-632E2C71C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 Design of experiments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42F728-D0E5-492C-AD01-367B75F36E7E}"/>
              </a:ext>
            </a:extLst>
          </p:cNvPr>
          <p:cNvSpPr txBox="1"/>
          <p:nvPr/>
        </p:nvSpPr>
        <p:spPr>
          <a:xfrm>
            <a:off x="242142" y="3055925"/>
            <a:ext cx="890185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Developed automated scripts to generate powering cycles with ensured</a:t>
            </a:r>
            <a:br>
              <a:rPr lang="en-US" sz="20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compatibility with power generators (file format, </a:t>
            </a:r>
            <a:r>
              <a:rPr lang="en-US" sz="2000" dirty="0" err="1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nb.</a:t>
            </a:r>
            <a:r>
              <a:rPr lang="en-US" sz="20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points, max. ramp-rate).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8711F2C-D88F-43C6-B2B5-EBB8D0384726}"/>
              </a:ext>
            </a:extLst>
          </p:cNvPr>
          <p:cNvSpPr txBox="1"/>
          <p:nvPr/>
        </p:nvSpPr>
        <p:spPr>
          <a:xfrm>
            <a:off x="237404" y="6016072"/>
            <a:ext cx="46171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Standard test cycles with increased number of points </a:t>
            </a:r>
            <a:br>
              <a:rPr lang="en-US" sz="14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4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 low current to investigate hysteresis effects.</a:t>
            </a:r>
            <a:endParaRPr lang="en-GB" sz="1400" i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" name="Picture 12" descr="Chart, line chart&#10;&#10;Description automatically generated">
            <a:extLst>
              <a:ext uri="{FF2B5EF4-FFF2-40B4-BE49-F238E27FC236}">
                <a16:creationId xmlns:a16="http://schemas.microsoft.com/office/drawing/2014/main" id="{1016C2A9-4C24-4666-9A29-D96C79A34A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871" y="4161893"/>
            <a:ext cx="4018321" cy="1815789"/>
          </a:xfrm>
          <a:prstGeom prst="rect">
            <a:avLst/>
          </a:prstGeom>
        </p:spPr>
      </p:pic>
      <p:pic>
        <p:nvPicPr>
          <p:cNvPr id="14" name="Picture 13" descr="Chart, line chart&#10;&#10;Description automatically generated">
            <a:extLst>
              <a:ext uri="{FF2B5EF4-FFF2-40B4-BE49-F238E27FC236}">
                <a16:creationId xmlns:a16="http://schemas.microsoft.com/office/drawing/2014/main" id="{00E192FE-A165-442A-BEE7-26CAE534F6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9718" y="4137063"/>
            <a:ext cx="4236504" cy="189912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6E23CAF-EC3D-439D-99EE-0FC9C8671664}"/>
              </a:ext>
            </a:extLst>
          </p:cNvPr>
          <p:cNvSpPr txBox="1"/>
          <p:nvPr/>
        </p:nvSpPr>
        <p:spPr>
          <a:xfrm>
            <a:off x="5063021" y="6041823"/>
            <a:ext cx="38744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Circular cycles up to nominal current to benchmark vector-hysteresis model.</a:t>
            </a:r>
            <a:endParaRPr lang="en-GB" sz="1400" i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F729AD6-5F9A-4289-9F98-9C2E7827B4CC}"/>
              </a:ext>
            </a:extLst>
          </p:cNvPr>
          <p:cNvSpPr txBox="1"/>
          <p:nvPr/>
        </p:nvSpPr>
        <p:spPr>
          <a:xfrm>
            <a:off x="302570" y="3780516"/>
            <a:ext cx="317886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Examples:</a:t>
            </a:r>
          </a:p>
        </p:txBody>
      </p:sp>
    </p:spTree>
    <p:extLst>
      <p:ext uri="{BB962C8B-B14F-4D97-AF65-F5344CB8AC3E}">
        <p14:creationId xmlns:p14="http://schemas.microsoft.com/office/powerpoint/2010/main" val="390394487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81017A-F823-4FAD-A4FE-97DFCD8AF0E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51670" y="1878677"/>
            <a:ext cx="8523214" cy="1409808"/>
          </a:xfrm>
        </p:spPr>
        <p:txBody>
          <a:bodyPr>
            <a:normAutofit/>
          </a:bodyPr>
          <a:lstStyle/>
          <a:p>
            <a:pPr algn="ctr"/>
            <a:r>
              <a:rPr lang="en-US" sz="39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Case Study: Luminosity calibrations </a:t>
            </a:r>
            <a:br>
              <a:rPr lang="en-US" sz="39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39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ATLAS experiment</a:t>
            </a:r>
            <a:endParaRPr lang="en-GB" sz="39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FF1DE1-2EA7-428B-8856-EB1BF408EB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84441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CA563-CADD-49E7-920F-DA57A1B2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D12DA1-C956-49C7-B023-632E2C71C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 Van der Meer Scans</a:t>
            </a:r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/>
        </p:nvSpPr>
        <p:spPr>
          <a:xfrm>
            <a:off x="367133" y="646458"/>
            <a:ext cx="8527746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500" dirty="0"/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41B46A71-CF58-4BA2-B0A8-61CD5F15D9D8}"/>
              </a:ext>
            </a:extLst>
          </p:cNvPr>
          <p:cNvSpPr txBox="1">
            <a:spLocks/>
          </p:cNvSpPr>
          <p:nvPr/>
        </p:nvSpPr>
        <p:spPr>
          <a:xfrm>
            <a:off x="331158" y="1187951"/>
            <a:ext cx="4568014" cy="1255000"/>
          </a:xfrm>
          <a:prstGeom prst="rect">
            <a:avLst/>
          </a:prstGeom>
          <a:noFill/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rgbClr val="003399"/>
              </a:buClr>
              <a:buSzPct val="80000"/>
              <a:buFont typeface="Arial"/>
              <a:buChar char="•"/>
              <a:defRPr kumimoji="0" sz="3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rgbClr val="003399"/>
              </a:buClr>
              <a:buSzPct val="90000"/>
              <a:buFont typeface="Arial"/>
              <a:buChar char="•"/>
              <a:defRPr kumimoji="0" sz="26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85000"/>
              <a:buFont typeface="Arial"/>
              <a:buChar char="•"/>
              <a:defRPr kumimoji="0" sz="24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90000"/>
              <a:buFont typeface="Arial"/>
              <a:buChar char="•"/>
              <a:defRPr kumimoji="0" sz="2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100000"/>
              <a:buFont typeface="Arial"/>
              <a:buChar char="•"/>
              <a:defRPr kumimoji="0" sz="2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C344CF8-4810-40C5-A504-5BFB958CE040}"/>
                  </a:ext>
                </a:extLst>
              </p:cNvPr>
              <p:cNvSpPr txBox="1"/>
              <p:nvPr/>
            </p:nvSpPr>
            <p:spPr>
              <a:xfrm>
                <a:off x="169611" y="1687042"/>
                <a:ext cx="4313216" cy="80881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GB" sz="1600" i="1" smtClean="0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ℒ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0</m:t>
                          </m:r>
                        </m:sub>
                      </m:sSub>
                      <m:r>
                        <a:rPr lang="en-GB" sz="1600" i="1" smtClean="0">
                          <a:solidFill>
                            <a:srgbClr val="003399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=</m:t>
                      </m:r>
                      <m:f>
                        <m:fPr>
                          <m:ctrlPr>
                            <a:rPr lang="en-GB" sz="1600" i="1" smtClean="0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 smtClean="0">
                                  <a:solidFill>
                                    <a:srgbClr val="003399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rgbClr val="003399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rgbClr val="003399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600" i="1" smtClean="0">
                                  <a:solidFill>
                                    <a:srgbClr val="003399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rgbClr val="003399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rgbClr val="003399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1600" b="0" i="1" smtClean="0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𝑓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rgbClr val="003399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rgbClr val="003399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rgbClr val="003399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𝑏</m:t>
                              </m:r>
                            </m:sub>
                          </m:sSub>
                        </m:num>
                        <m:den>
                          <m:r>
                            <a:rPr lang="en-US" sz="1600" b="0" i="1" smtClean="0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2</m:t>
                          </m:r>
                          <m:r>
                            <a:rPr lang="en-US" sz="1600" b="0" i="1" smtClean="0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𝜋</m:t>
                          </m:r>
                          <m:rad>
                            <m:radPr>
                              <m:degHide m:val="on"/>
                              <m:ctrlPr>
                                <a:rPr lang="en-US" sz="1600" b="0" i="1" smtClean="0">
                                  <a:solidFill>
                                    <a:srgbClr val="0033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radPr>
                            <m:deg/>
                            <m:e>
                              <m:sSubSup>
                                <m:sSubSupPr>
                                  <m:ctrlPr>
                                    <a:rPr lang="en-US" sz="1600" b="0" i="1" smtClean="0">
                                      <a:solidFill>
                                        <a:srgbClr val="003399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b="0" i="1" smtClean="0">
                                      <a:solidFill>
                                        <a:srgbClr val="003399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(</m:t>
                                  </m:r>
                                  <m:r>
                                    <a:rPr lang="en-US" sz="1600" b="0" i="1" smtClean="0">
                                      <a:solidFill>
                                        <a:srgbClr val="003399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rgbClr val="003399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1</m:t>
                                  </m:r>
                                  <m:r>
                                    <a:rPr lang="en-US" sz="1600" b="0" i="1" smtClean="0">
                                      <a:solidFill>
                                        <a:srgbClr val="003399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𝑥</m:t>
                                  </m:r>
                                </m:sub>
                                <m:sup>
                                  <m:r>
                                    <a:rPr lang="en-US" sz="1600" b="0" i="1" smtClean="0">
                                      <a:solidFill>
                                        <a:srgbClr val="003399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sz="1600" b="0" i="1" smtClean="0">
                                  <a:solidFill>
                                    <a:srgbClr val="0033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sz="1600" i="1">
                                      <a:solidFill>
                                        <a:srgbClr val="003399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i="1">
                                      <a:solidFill>
                                        <a:srgbClr val="003399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rgbClr val="003399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2</m:t>
                                  </m:r>
                                  <m:r>
                                    <a:rPr lang="en-US" sz="1600" i="1">
                                      <a:solidFill>
                                        <a:srgbClr val="003399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𝑥</m:t>
                                  </m:r>
                                </m:sub>
                                <m:sup>
                                  <m:r>
                                    <a:rPr lang="en-US" sz="1600" i="1">
                                      <a:solidFill>
                                        <a:srgbClr val="003399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sz="1600" i="1">
                                  <a:solidFill>
                                    <a:srgbClr val="0033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)(</m:t>
                              </m:r>
                              <m:sSubSup>
                                <m:sSubSupPr>
                                  <m:ctrlPr>
                                    <a:rPr lang="en-US" sz="1600" i="1">
                                      <a:solidFill>
                                        <a:srgbClr val="003399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i="1">
                                      <a:solidFill>
                                        <a:srgbClr val="003399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solidFill>
                                        <a:srgbClr val="003399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1</m:t>
                                  </m:r>
                                  <m:r>
                                    <a:rPr lang="en-US" sz="1600" i="1">
                                      <a:solidFill>
                                        <a:srgbClr val="003399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en-US" sz="1600" i="1">
                                      <a:solidFill>
                                        <a:srgbClr val="003399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sz="1600" i="1">
                                  <a:solidFill>
                                    <a:srgbClr val="0033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sz="1600" i="1">
                                      <a:solidFill>
                                        <a:srgbClr val="003399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i="1">
                                      <a:solidFill>
                                        <a:srgbClr val="003399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solidFill>
                                        <a:srgbClr val="003399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2</m:t>
                                  </m:r>
                                  <m:r>
                                    <a:rPr lang="en-US" sz="1600" i="1">
                                      <a:solidFill>
                                        <a:srgbClr val="003399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en-US" sz="1600" i="1">
                                      <a:solidFill>
                                        <a:srgbClr val="003399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sz="1600" b="0" i="1" smtClean="0">
                                  <a:solidFill>
                                    <a:srgbClr val="0033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)</m:t>
                              </m:r>
                            </m:e>
                          </m:rad>
                        </m:den>
                      </m:f>
                      <m:r>
                        <a:rPr lang="en-US" sz="1600" b="0" i="1" smtClean="0">
                          <a:solidFill>
                            <a:srgbClr val="003399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= </m:t>
                      </m:r>
                      <m:f>
                        <m:fPr>
                          <m:ctrlPr>
                            <a:rPr lang="en-US" sz="1600" b="0" i="1" smtClean="0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fPr>
                        <m:num>
                          <m:acc>
                            <m:accPr>
                              <m:chr m:val="̇"/>
                              <m:ctrlPr>
                                <a:rPr lang="en-US" sz="1600" b="0" i="1" smtClean="0">
                                  <a:solidFill>
                                    <a:srgbClr val="003399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accPr>
                            <m:e>
                              <m:r>
                                <a:rPr lang="en-US" sz="1600" b="0" i="1" smtClean="0">
                                  <a:solidFill>
                                    <a:srgbClr val="003399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𝑁</m:t>
                              </m:r>
                            </m:e>
                          </m:acc>
                        </m:num>
                        <m:den>
                          <m:r>
                            <a:rPr lang="en-US" sz="1600" b="0" i="1" smtClean="0">
                              <a:solidFill>
                                <a:srgbClr val="0033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𝜎</m:t>
                          </m:r>
                        </m:den>
                      </m:f>
                    </m:oMath>
                  </m:oMathPara>
                </a14:m>
                <a:endParaRPr lang="en-GB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C344CF8-4810-40C5-A504-5BFB958CE0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611" y="1687042"/>
                <a:ext cx="4313216" cy="80881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6086C2E-38DF-4CFF-AB15-160280569465}"/>
                  </a:ext>
                </a:extLst>
              </p:cNvPr>
              <p:cNvSpPr txBox="1"/>
              <p:nvPr/>
            </p:nvSpPr>
            <p:spPr>
              <a:xfrm>
                <a:off x="595723" y="2703317"/>
                <a:ext cx="3027795" cy="111966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𝑛</m:t>
                        </m:r>
                      </m:e>
                      <m:sub>
                        <m:r>
                          <a:rPr lang="en-US" sz="1400" i="1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sz="1400" i="1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r>
                          <a:rPr lang="en-US" sz="14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𝑛</m:t>
                        </m:r>
                      </m:e>
                      <m:sub>
                        <m:r>
                          <a:rPr lang="en-US" sz="1400" i="1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sz="1400" dirty="0">
                    <a:solidFill>
                      <a:srgbClr val="003399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– bunch intensities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𝑁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GB" sz="1400" dirty="0">
                    <a:solidFill>
                      <a:srgbClr val="003399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– number of bunches per beam</a:t>
                </a: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14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𝜎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𝑖𝑥</m:t>
                        </m:r>
                      </m:sub>
                      <m:sup>
                        <m:r>
                          <a:rPr lang="en-US" sz="14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sup>
                    </m:sSubSup>
                    <m:r>
                      <a:rPr lang="en-US" sz="1400" b="0" i="1" smtClean="0">
                        <a:solidFill>
                          <a:srgbClr val="00339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,</m:t>
                    </m:r>
                    <m:sSubSup>
                      <m:sSubSupPr>
                        <m:ctrlPr>
                          <a:rPr lang="en-US" sz="1400" i="1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14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  <m:r>
                          <a:rPr lang="en-US" sz="1400" i="1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𝜎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𝑖𝑦</m:t>
                        </m:r>
                      </m:sub>
                      <m:sup>
                        <m:r>
                          <a:rPr lang="en-US" sz="1400" i="1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GB" sz="1400" dirty="0">
                    <a:solidFill>
                      <a:srgbClr val="003399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– effective transverse beam size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14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accPr>
                      <m:e>
                        <m:r>
                          <a:rPr lang="en-US" sz="14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𝑁</m:t>
                        </m:r>
                      </m:e>
                    </m:acc>
                  </m:oMath>
                </a14:m>
                <a:r>
                  <a:rPr lang="en-GB" sz="1400" dirty="0">
                    <a:solidFill>
                      <a:srgbClr val="003399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– event rate</a:t>
                </a:r>
              </a:p>
              <a:p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rgbClr val="00339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𝜎</m:t>
                    </m:r>
                  </m:oMath>
                </a14:m>
                <a:r>
                  <a:rPr lang="en-GB" sz="1400" dirty="0">
                    <a:solidFill>
                      <a:srgbClr val="003399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– cross-section of the process</a:t>
                </a: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6086C2E-38DF-4CFF-AB15-1602805694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723" y="2703317"/>
                <a:ext cx="3027795" cy="1119665"/>
              </a:xfrm>
              <a:prstGeom prst="rect">
                <a:avLst/>
              </a:prstGeom>
              <a:blipFill>
                <a:blip r:embed="rId3"/>
                <a:stretch>
                  <a:fillRect l="-2016" t="-4891" b="-86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ontent Placeholder 4">
                <a:extLst>
                  <a:ext uri="{FF2B5EF4-FFF2-40B4-BE49-F238E27FC236}">
                    <a16:creationId xmlns:a16="http://schemas.microsoft.com/office/drawing/2014/main" id="{B7520B8A-A717-471F-9A2A-A41C13F56EC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55096" y="4424060"/>
                <a:ext cx="4444076" cy="721844"/>
              </a:xfrm>
              <a:prstGeom prst="rect">
                <a:avLst/>
              </a:prstGeom>
              <a:noFill/>
            </p:spPr>
            <p:txBody>
              <a:bodyPr vert="horz">
                <a:normAutofit fontScale="77500" lnSpcReduction="20000"/>
              </a:bodyPr>
              <a:lstStyle>
                <a:lvl1pPr marL="493776" indent="-457200" algn="l" rtl="0" eaLnBrk="1" latinLnBrk="0" hangingPunct="1">
                  <a:spcBef>
                    <a:spcPct val="20000"/>
                  </a:spcBef>
                  <a:buClr>
                    <a:srgbClr val="003399"/>
                  </a:buClr>
                  <a:buSzPct val="80000"/>
                  <a:buFont typeface="Arial"/>
                  <a:buChar char="•"/>
                  <a:defRPr kumimoji="0" sz="3000" kern="1200">
                    <a:solidFill>
                      <a:srgbClr val="003399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lvl1pPr>
                <a:lvl2pPr marL="905256" indent="-457200" algn="l" rtl="0" eaLnBrk="1" latinLnBrk="0" hangingPunct="1">
                  <a:spcBef>
                    <a:spcPct val="20000"/>
                  </a:spcBef>
                  <a:buClr>
                    <a:srgbClr val="003399"/>
                  </a:buClr>
                  <a:buSzPct val="90000"/>
                  <a:buFont typeface="Arial"/>
                  <a:buChar char="•"/>
                  <a:defRPr kumimoji="0" sz="2600" kern="1200">
                    <a:solidFill>
                      <a:srgbClr val="003399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lvl2pPr>
                <a:lvl3pPr marL="1092708" indent="-342900" algn="l" rtl="0" eaLnBrk="1" latinLnBrk="0" hangingPunct="1">
                  <a:spcBef>
                    <a:spcPct val="20000"/>
                  </a:spcBef>
                  <a:buClr>
                    <a:srgbClr val="003399"/>
                  </a:buClr>
                  <a:buSzPct val="85000"/>
                  <a:buFont typeface="Arial"/>
                  <a:buChar char="•"/>
                  <a:defRPr kumimoji="0" sz="2400" kern="1200">
                    <a:solidFill>
                      <a:srgbClr val="003399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lvl3pPr>
                <a:lvl4pPr marL="1385316" indent="-342900" algn="l" rtl="0" eaLnBrk="1" latinLnBrk="0" hangingPunct="1">
                  <a:spcBef>
                    <a:spcPct val="20000"/>
                  </a:spcBef>
                  <a:buClr>
                    <a:srgbClr val="003399"/>
                  </a:buClr>
                  <a:buSzPct val="90000"/>
                  <a:buFont typeface="Arial"/>
                  <a:buChar char="•"/>
                  <a:defRPr kumimoji="0" sz="2000" kern="1200">
                    <a:solidFill>
                      <a:srgbClr val="003399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lvl4pPr>
                <a:lvl5pPr marL="1650492" indent="-342900" algn="l" rtl="0" eaLnBrk="1" latinLnBrk="0" hangingPunct="1">
                  <a:spcBef>
                    <a:spcPct val="20000"/>
                  </a:spcBef>
                  <a:buClr>
                    <a:srgbClr val="003399"/>
                  </a:buClr>
                  <a:buSzPct val="100000"/>
                  <a:buFont typeface="Arial"/>
                  <a:buChar char="•"/>
                  <a:defRPr kumimoji="0" sz="2000" kern="1200">
                    <a:solidFill>
                      <a:srgbClr val="003399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6576" indent="0" algn="just">
                  <a:buFont typeface="Arial"/>
                  <a:buNone/>
                </a:pPr>
                <a:r>
                  <a:rPr lang="en-GB" sz="2200" dirty="0"/>
                  <a:t>The size and shape of the interaction region is measured by recording interaction rates as a function of transverse beam separation </a:t>
                </a:r>
                <a14:m>
                  <m:oMath xmlns:m="http://schemas.openxmlformats.org/officeDocument/2006/math">
                    <m:r>
                      <a:rPr lang="en-US" sz="22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m:rPr>
                        <m:sty m:val="p"/>
                      </m:rPr>
                      <a:rPr lang="en-US" sz="22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X</m:t>
                    </m:r>
                    <m:r>
                      <a:rPr lang="en-US" sz="22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  <m:r>
                      <a:rPr lang="en-US" sz="2200" i="1" smtClean="0">
                        <a:latin typeface="Cambria Math" panose="02040503050406030204" pitchFamily="18" charset="0"/>
                      </a:rPr>
                      <m:t>: </m:t>
                    </m:r>
                  </m:oMath>
                </a14:m>
                <a:endParaRPr lang="en-GB" sz="2200" dirty="0"/>
              </a:p>
              <a:p>
                <a:pPr marL="36576" indent="0" algn="just">
                  <a:buFont typeface="Arial"/>
                  <a:buNone/>
                </a:pPr>
                <a:endParaRPr lang="en-GB" sz="2200" dirty="0"/>
              </a:p>
              <a:p>
                <a:pPr marL="36576" indent="0" algn="just">
                  <a:buFont typeface="Arial"/>
                  <a:buNone/>
                </a:pPr>
                <a:endParaRPr lang="en-GB" sz="2200" dirty="0"/>
              </a:p>
              <a:p>
                <a:pPr marL="36576" indent="0" algn="just">
                  <a:buFont typeface="Arial"/>
                  <a:buNone/>
                </a:pPr>
                <a:endParaRPr lang="en-GB" sz="2200" dirty="0"/>
              </a:p>
            </p:txBody>
          </p:sp>
        </mc:Choice>
        <mc:Fallback xmlns="">
          <p:sp>
            <p:nvSpPr>
              <p:cNvPr id="17" name="Content Placeholder 4">
                <a:extLst>
                  <a:ext uri="{FF2B5EF4-FFF2-40B4-BE49-F238E27FC236}">
                    <a16:creationId xmlns:a16="http://schemas.microsoft.com/office/drawing/2014/main" id="{B7520B8A-A717-471F-9A2A-A41C13F56E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096" y="4424060"/>
                <a:ext cx="4444076" cy="721844"/>
              </a:xfrm>
              <a:prstGeom prst="rect">
                <a:avLst/>
              </a:prstGeom>
              <a:blipFill>
                <a:blip r:embed="rId4"/>
                <a:stretch>
                  <a:fillRect l="-137" t="-9322" r="-823" b="-118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4994B3B-37C3-44D6-89D3-02640CD0D19C}"/>
                  </a:ext>
                </a:extLst>
              </p:cNvPr>
              <p:cNvSpPr txBox="1"/>
              <p:nvPr/>
            </p:nvSpPr>
            <p:spPr>
              <a:xfrm>
                <a:off x="1093675" y="5225715"/>
                <a:ext cx="3389152" cy="44326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GB" sz="160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ℒ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0</m:t>
                        </m:r>
                      </m:sub>
                    </m:sSub>
                    <m:r>
                      <a:rPr lang="en-US" sz="1600" b="0" i="1" smtClean="0">
                        <a:solidFill>
                          <a:srgbClr val="003399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(</m:t>
                    </m:r>
                    <m:r>
                      <a:rPr lang="en-US" sz="1600" b="0" i="1" smtClean="0">
                        <a:solidFill>
                          <a:srgbClr val="003399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𝑑</m:t>
                    </m:r>
                    <m:r>
                      <a:rPr lang="en-US" sz="1600" b="0" i="1" smtClean="0">
                        <a:solidFill>
                          <a:srgbClr val="003399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)=</m:t>
                    </m:r>
                    <m:sSub>
                      <m:sSubPr>
                        <m:ctrlPr>
                          <a:rPr lang="en-GB" sz="1600" i="1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ℒ</m:t>
                        </m:r>
                      </m:e>
                      <m:sub>
                        <m:r>
                          <a:rPr lang="en-US" sz="1600" i="1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0</m:t>
                        </m:r>
                      </m:sub>
                    </m:sSub>
                    <m:r>
                      <m:rPr>
                        <m:sty m:val="p"/>
                      </m:rPr>
                      <a:rPr lang="en-US" sz="1600" b="0" i="0" smtClean="0">
                        <a:solidFill>
                          <a:srgbClr val="003399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exp</m:t>
                    </m:r>
                    <m:d>
                      <m:dPr>
                        <m:ctrlPr>
                          <a:rPr lang="en-US" sz="16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600" i="1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−</m:t>
                            </m:r>
                            <m:r>
                              <a:rPr lang="en-US" sz="16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r>
                              <m:rPr>
                                <m:sty m:val="p"/>
                              </m:rPr>
                              <a:rPr lang="en-US" sz="1600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X</m:t>
                            </m:r>
                          </m:num>
                          <m:den>
                            <m:sSubSup>
                              <m:sSubSupPr>
                                <m:ctrlPr>
                                  <a:rPr lang="en-US" sz="1600" i="1">
                                    <a:solidFill>
                                      <a:srgbClr val="00339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600" i="1">
                                    <a:solidFill>
                                      <a:srgbClr val="00339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2</m:t>
                                </m:r>
                                <m:r>
                                  <a:rPr lang="en-US" sz="1600" i="1">
                                    <a:solidFill>
                                      <a:srgbClr val="00339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sz="1600" i="1">
                                    <a:solidFill>
                                      <a:srgbClr val="00339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𝑑</m:t>
                                </m:r>
                              </m:sub>
                              <m:sup>
                                <m:r>
                                  <a:rPr lang="en-US" sz="1600" i="1">
                                    <a:solidFill>
                                      <a:srgbClr val="00339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</m:e>
                    </m:d>
                  </m:oMath>
                </a14:m>
                <a:r>
                  <a:rPr lang="en-GB" sz="1600" dirty="0">
                    <a:solidFill>
                      <a:srgbClr val="003399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,</a:t>
                </a: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4994B3B-37C3-44D6-89D3-02640CD0D1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3675" y="5225715"/>
                <a:ext cx="3389152" cy="443263"/>
              </a:xfrm>
              <a:prstGeom prst="rect">
                <a:avLst/>
              </a:prstGeom>
              <a:blipFill>
                <a:blip r:embed="rId5"/>
                <a:stretch>
                  <a:fillRect l="-1978" b="-95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2" name="Picture 2">
            <a:extLst>
              <a:ext uri="{FF2B5EF4-FFF2-40B4-BE49-F238E27FC236}">
                <a16:creationId xmlns:a16="http://schemas.microsoft.com/office/drawing/2014/main" id="{9251F1CE-1192-4D17-96D2-AB086D8FB7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4747" y="3156946"/>
            <a:ext cx="2877569" cy="2577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4F565E1F-1816-4893-9043-0056E38A10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5283" y="1589260"/>
            <a:ext cx="3616498" cy="940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7F920055-393A-4407-B13E-14737466DA25}"/>
              </a:ext>
            </a:extLst>
          </p:cNvPr>
          <p:cNvSpPr txBox="1"/>
          <p:nvPr/>
        </p:nvSpPr>
        <p:spPr>
          <a:xfrm>
            <a:off x="239088" y="4030446"/>
            <a:ext cx="4660084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100" b="1" dirty="0">
                <a:solidFill>
                  <a:srgbClr val="003399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Van der Meer (</a:t>
            </a:r>
            <a:r>
              <a:rPr lang="en-US" sz="2100" b="1" dirty="0" err="1">
                <a:solidFill>
                  <a:srgbClr val="003399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vdM</a:t>
            </a:r>
            <a:r>
              <a:rPr lang="en-US" sz="2100" b="1" dirty="0">
                <a:solidFill>
                  <a:srgbClr val="003399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) scans </a:t>
            </a:r>
            <a:r>
              <a:rPr lang="en-US" sz="2100" dirty="0">
                <a:solidFill>
                  <a:srgbClr val="003399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[4]</a:t>
            </a:r>
            <a:r>
              <a:rPr lang="en-US" sz="2100" b="1" dirty="0">
                <a:solidFill>
                  <a:srgbClr val="003399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:</a:t>
            </a:r>
            <a:endParaRPr lang="en-GB" sz="2100" b="1" dirty="0">
              <a:solidFill>
                <a:srgbClr val="003399"/>
              </a:solidFill>
              <a:latin typeface="Calibri" panose="020F0502020204030204" pitchFamily="34" charset="0"/>
              <a:ea typeface="Arial Unicode MS" panose="020B0604020202020204" pitchFamily="34" charset="-128"/>
              <a:cs typeface="Calibri" panose="020F050202020403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A626134-15E8-4671-B341-0C6AB72884C0}"/>
              </a:ext>
            </a:extLst>
          </p:cNvPr>
          <p:cNvSpPr txBox="1"/>
          <p:nvPr/>
        </p:nvSpPr>
        <p:spPr>
          <a:xfrm>
            <a:off x="275199" y="1168167"/>
            <a:ext cx="4660084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100" b="1" dirty="0">
                <a:solidFill>
                  <a:srgbClr val="003399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Instantaneous luminosity </a:t>
            </a:r>
            <a:r>
              <a:rPr lang="en-US" sz="2100" dirty="0">
                <a:solidFill>
                  <a:srgbClr val="003399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[4]:</a:t>
            </a:r>
            <a:endParaRPr lang="en-GB" sz="2100" dirty="0">
              <a:solidFill>
                <a:srgbClr val="003399"/>
              </a:solidFill>
              <a:latin typeface="Calibri" panose="020F0502020204030204" pitchFamily="34" charset="0"/>
              <a:ea typeface="Arial Unicode MS" panose="020B0604020202020204" pitchFamily="34" charset="-128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B889CE2-D064-4E01-974A-0B0FD2BB46AC}"/>
              </a:ext>
            </a:extLst>
          </p:cNvPr>
          <p:cNvSpPr txBox="1"/>
          <p:nvPr/>
        </p:nvSpPr>
        <p:spPr>
          <a:xfrm>
            <a:off x="4970084" y="5688322"/>
            <a:ext cx="378458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1" dirty="0">
                <a:solidFill>
                  <a:srgbClr val="7C7C7C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Visible number of interactions per bunch charge product as a function of the beam separation [5].</a:t>
            </a:r>
            <a:endParaRPr lang="en-GB" sz="14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D292E99-31B8-4015-85B2-7F15BAB34DDE}"/>
                  </a:ext>
                </a:extLst>
              </p:cNvPr>
              <p:cNvSpPr txBox="1"/>
              <p:nvPr/>
            </p:nvSpPr>
            <p:spPr>
              <a:xfrm>
                <a:off x="476926" y="5865393"/>
                <a:ext cx="2516997" cy="5307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140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𝜎</m:t>
                        </m:r>
                      </m:e>
                      <m:sub>
                        <m:r>
                          <a:rPr lang="en-US" sz="1400" i="1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𝑑</m:t>
                        </m:r>
                      </m:sub>
                      <m:sup>
                        <m:r>
                          <a:rPr lang="en-US" sz="14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</m:sup>
                    </m:sSubSup>
                    <m:r>
                      <a:rPr lang="en-US" sz="1400" b="0" i="1" smtClean="0">
                        <a:solidFill>
                          <a:srgbClr val="00339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en-US" sz="14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sz="1400" b="0" i="1" smtClean="0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1400" i="1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1</m:t>
                            </m:r>
                            <m:r>
                              <a:rPr lang="en-US" sz="1400" b="0" i="1" smtClean="0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n-US" sz="1400" b="0" i="1" smtClean="0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sz="14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n-US" sz="1400" i="1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1400" i="1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2</m:t>
                            </m:r>
                            <m:r>
                              <a:rPr lang="en-US" sz="1400" i="1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n-US" sz="1400" i="1">
                                <a:solidFill>
                                  <a:srgbClr val="0033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2</m:t>
                            </m:r>
                          </m:sup>
                        </m:sSubSup>
                      </m:e>
                    </m:rad>
                    <m:r>
                      <a:rPr lang="en-US" sz="1400" b="0" i="1" smtClean="0">
                        <a:solidFill>
                          <a:srgbClr val="00339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r>
                  <a:rPr lang="en-GB" sz="1400" dirty="0">
                    <a:solidFill>
                      <a:srgbClr val="003399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for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rgbClr val="00339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𝑖</m:t>
                    </m:r>
                    <m:r>
                      <a:rPr lang="en-US" sz="1400" b="0" i="1" smtClean="0">
                        <a:solidFill>
                          <a:srgbClr val="00339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r>
                      <a:rPr lang="en-US" sz="1400" b="0" i="1" smtClean="0">
                        <a:solidFill>
                          <a:srgbClr val="00339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𝑥</m:t>
                    </m:r>
                    <m:r>
                      <a:rPr lang="en-US" sz="1400" b="0" i="1" smtClean="0">
                        <a:solidFill>
                          <a:srgbClr val="00339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,</m:t>
                    </m:r>
                    <m:r>
                      <a:rPr lang="en-US" sz="1400" b="0" i="1" smtClean="0">
                        <a:solidFill>
                          <a:srgbClr val="00339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𝑦</m:t>
                    </m:r>
                    <m:r>
                      <a:rPr lang="en-US" sz="1400" b="0" i="1" smtClean="0">
                        <a:solidFill>
                          <a:srgbClr val="00339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.</m:t>
                    </m:r>
                  </m:oMath>
                </a14:m>
                <a:r>
                  <a:rPr lang="en-GB" sz="1400" dirty="0">
                    <a:solidFill>
                      <a:srgbClr val="003399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D292E99-31B8-4015-85B2-7F15BAB34D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926" y="5865393"/>
                <a:ext cx="2516997" cy="53072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1871376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CA563-CADD-49E7-920F-DA57A1B2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D12DA1-C956-49C7-B023-632E2C71C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 MCBC/MCBY magnets</a:t>
            </a:r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/>
        </p:nvSpPr>
        <p:spPr>
          <a:xfrm>
            <a:off x="367133" y="646458"/>
            <a:ext cx="8527746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500" dirty="0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2AD72CFB-163D-4BFE-9EE8-9BA70188D010}"/>
              </a:ext>
            </a:extLst>
          </p:cNvPr>
          <p:cNvSpPr txBox="1">
            <a:spLocks/>
          </p:cNvSpPr>
          <p:nvPr/>
        </p:nvSpPr>
        <p:spPr>
          <a:xfrm>
            <a:off x="150926" y="1116679"/>
            <a:ext cx="8993074" cy="1119665"/>
          </a:xfrm>
          <a:prstGeom prst="rect">
            <a:avLst/>
          </a:prstGeom>
          <a:noFill/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rgbClr val="003399"/>
              </a:buClr>
              <a:buSzPct val="80000"/>
              <a:buFont typeface="Arial"/>
              <a:buChar char="•"/>
              <a:defRPr kumimoji="0" sz="3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rgbClr val="003399"/>
              </a:buClr>
              <a:buSzPct val="90000"/>
              <a:buFont typeface="Arial"/>
              <a:buChar char="•"/>
              <a:defRPr kumimoji="0" sz="26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85000"/>
              <a:buFont typeface="Arial"/>
              <a:buChar char="•"/>
              <a:defRPr kumimoji="0" sz="24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90000"/>
              <a:buFont typeface="Arial"/>
              <a:buChar char="•"/>
              <a:defRPr kumimoji="0" sz="2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100000"/>
              <a:buFont typeface="Arial"/>
              <a:buChar char="•"/>
              <a:defRPr kumimoji="0" sz="2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200" dirty="0"/>
              <a:t>In the LHC, MCBC/MCBY magnets are used to provide beam separation during </a:t>
            </a:r>
            <a:r>
              <a:rPr lang="en-US" sz="2200" dirty="0" err="1"/>
              <a:t>vdM</a:t>
            </a:r>
            <a:r>
              <a:rPr lang="en-US" sz="2200" dirty="0"/>
              <a:t> scans.</a:t>
            </a:r>
            <a:endParaRPr lang="en-US" sz="2100" dirty="0"/>
          </a:p>
          <a:p>
            <a:pPr marL="36576" indent="0">
              <a:buNone/>
            </a:pPr>
            <a:endParaRPr lang="en-US" sz="2100" dirty="0"/>
          </a:p>
          <a:p>
            <a:pPr marL="36576" indent="0">
              <a:buNone/>
            </a:pPr>
            <a:endParaRPr lang="en-US" sz="2100" dirty="0"/>
          </a:p>
          <a:p>
            <a:pPr marL="36576" indent="0">
              <a:buNone/>
            </a:pPr>
            <a:endParaRPr lang="en-US" sz="2100" dirty="0"/>
          </a:p>
          <a:p>
            <a:pPr marL="36576" indent="0">
              <a:buNone/>
            </a:pPr>
            <a:endParaRPr lang="en-GB" sz="21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C027EC4-F220-40F1-AD68-B8147487846D}"/>
              </a:ext>
            </a:extLst>
          </p:cNvPr>
          <p:cNvSpPr txBox="1"/>
          <p:nvPr/>
        </p:nvSpPr>
        <p:spPr>
          <a:xfrm>
            <a:off x="159053" y="5614649"/>
            <a:ext cx="89245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rgbClr val="FF0000"/>
                </a:solidFill>
                <a:latin typeface="Calibri (Headings)"/>
                <a:cs typeface="Calibri" panose="020F0502020204030204" pitchFamily="34" charset="0"/>
              </a:rPr>
              <a:t>→  </a:t>
            </a:r>
            <a:r>
              <a:rPr lang="en-GB" sz="2100" dirty="0">
                <a:solidFill>
                  <a:srgbClr val="FF0000"/>
                </a:solidFill>
                <a:latin typeface="Calibri (Headings)"/>
                <a:cs typeface="Calibri" panose="020F0502020204030204" pitchFamily="34" charset="0"/>
              </a:rPr>
              <a:t>N</a:t>
            </a:r>
            <a:r>
              <a:rPr lang="en-GB" sz="2100" dirty="0">
                <a:solidFill>
                  <a:srgbClr val="FF0000"/>
                </a:solidFill>
                <a:latin typeface="Calibri (Headings)"/>
              </a:rPr>
              <a:t>on-linearities and lack of repeatability during </a:t>
            </a:r>
            <a:r>
              <a:rPr lang="en-GB" sz="2100" dirty="0" err="1">
                <a:solidFill>
                  <a:srgbClr val="FF0000"/>
                </a:solidFill>
                <a:latin typeface="Calibri (Headings)"/>
              </a:rPr>
              <a:t>vdM</a:t>
            </a:r>
            <a:r>
              <a:rPr lang="en-GB" sz="2100" dirty="0">
                <a:solidFill>
                  <a:srgbClr val="FF0000"/>
                </a:solidFill>
                <a:latin typeface="Calibri (Headings)"/>
              </a:rPr>
              <a:t> scans [7, 8] triggered the</a:t>
            </a:r>
            <a:br>
              <a:rPr lang="en-GB" sz="2100" dirty="0">
                <a:solidFill>
                  <a:srgbClr val="FF0000"/>
                </a:solidFill>
                <a:latin typeface="Calibri (Headings)"/>
              </a:rPr>
            </a:br>
            <a:r>
              <a:rPr lang="en-GB" sz="2100" dirty="0">
                <a:solidFill>
                  <a:srgbClr val="FF0000"/>
                </a:solidFill>
                <a:latin typeface="Calibri (Headings)"/>
              </a:rPr>
              <a:t>      necessity to review the hysteretic behaviour of MCBC/MCBY magnets [9-11].</a:t>
            </a: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1">
            <a:extLst>
              <a:ext uri="{FF2B5EF4-FFF2-40B4-BE49-F238E27FC236}">
                <a16:creationId xmlns:a16="http://schemas.microsoft.com/office/drawing/2014/main" id="{99DCFC9A-D2EC-41BC-B254-7285142814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81" y="2171345"/>
            <a:ext cx="2466538" cy="2450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id="{0A979EEC-8D8E-42D1-8143-8420EC75EC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285" y="2183776"/>
            <a:ext cx="2466539" cy="2418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342CA92-6170-4A9C-A68D-4BB94AD080A7}"/>
              </a:ext>
            </a:extLst>
          </p:cNvPr>
          <p:cNvSpPr txBox="1"/>
          <p:nvPr/>
        </p:nvSpPr>
        <p:spPr>
          <a:xfrm>
            <a:off x="3353733" y="4603341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3399"/>
                </a:solidFill>
              </a:rPr>
              <a:t>MCBY</a:t>
            </a:r>
            <a:endParaRPr lang="en-GB" dirty="0">
              <a:solidFill>
                <a:srgbClr val="003399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D22979-0711-483A-9FF0-6C4A401383F2}"/>
              </a:ext>
            </a:extLst>
          </p:cNvPr>
          <p:cNvSpPr txBox="1"/>
          <p:nvPr/>
        </p:nvSpPr>
        <p:spPr>
          <a:xfrm>
            <a:off x="823076" y="4621657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3399"/>
                </a:solidFill>
              </a:rPr>
              <a:t>MCBC</a:t>
            </a:r>
            <a:endParaRPr lang="en-GB" dirty="0">
              <a:solidFill>
                <a:srgbClr val="003399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B9B16F7-42AB-4F3F-8BB4-BFB1806A15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1090" y="2474966"/>
            <a:ext cx="3609975" cy="176212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0EBC95A-C704-48B6-8C53-B3234BED2869}"/>
              </a:ext>
            </a:extLst>
          </p:cNvPr>
          <p:cNvSpPr txBox="1"/>
          <p:nvPr/>
        </p:nvSpPr>
        <p:spPr>
          <a:xfrm>
            <a:off x="5741011" y="4475713"/>
            <a:ext cx="294578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0" i="1" dirty="0">
                <a:solidFill>
                  <a:srgbClr val="7C7C7C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Magnet configuration around </a:t>
            </a:r>
            <a:br>
              <a:rPr lang="en-GB" sz="1600" b="0" i="1" dirty="0">
                <a:solidFill>
                  <a:srgbClr val="7C7C7C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600" b="0" i="1" dirty="0">
                <a:solidFill>
                  <a:srgbClr val="7C7C7C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 interaction point (IP) [6].</a:t>
            </a:r>
            <a:endParaRPr lang="en-GB" sz="16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506869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CA563-CADD-49E7-920F-DA57A1B2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D12DA1-C956-49C7-B023-632E2C71C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 Analysis of the operational cycles</a:t>
            </a:r>
            <a:endParaRPr lang="en-GB" dirty="0"/>
          </a:p>
        </p:txBody>
      </p:sp>
      <p:pic>
        <p:nvPicPr>
          <p:cNvPr id="25" name="Picture 24" descr="Diagram&#10;&#10;Description automatically generated">
            <a:extLst>
              <a:ext uri="{FF2B5EF4-FFF2-40B4-BE49-F238E27FC236}">
                <a16:creationId xmlns:a16="http://schemas.microsoft.com/office/drawing/2014/main" id="{66952594-FAC2-49CC-B828-C906F868EF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8797" y="1523765"/>
            <a:ext cx="6003288" cy="3589244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69AA1F35-CD6C-435B-8752-0265A81B0919}"/>
              </a:ext>
            </a:extLst>
          </p:cNvPr>
          <p:cNvSpPr/>
          <p:nvPr/>
        </p:nvSpPr>
        <p:spPr>
          <a:xfrm>
            <a:off x="3352520" y="1832294"/>
            <a:ext cx="1251438" cy="15674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D3FD9911-140B-4868-ADD9-FA948649CC3E}"/>
              </a:ext>
            </a:extLst>
          </p:cNvPr>
          <p:cNvSpPr/>
          <p:nvPr/>
        </p:nvSpPr>
        <p:spPr>
          <a:xfrm>
            <a:off x="4770299" y="2012958"/>
            <a:ext cx="1251438" cy="15674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Content Placeholder 4">
            <a:extLst>
              <a:ext uri="{FF2B5EF4-FFF2-40B4-BE49-F238E27FC236}">
                <a16:creationId xmlns:a16="http://schemas.microsoft.com/office/drawing/2014/main" id="{C6B42A24-D41A-417A-93FB-3B206C87F54B}"/>
              </a:ext>
            </a:extLst>
          </p:cNvPr>
          <p:cNvSpPr txBox="1">
            <a:spLocks/>
          </p:cNvSpPr>
          <p:nvPr/>
        </p:nvSpPr>
        <p:spPr>
          <a:xfrm>
            <a:off x="255090" y="5654453"/>
            <a:ext cx="8490703" cy="632667"/>
          </a:xfrm>
          <a:prstGeom prst="rect">
            <a:avLst/>
          </a:prstGeom>
          <a:noFill/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rgbClr val="003399"/>
              </a:buClr>
              <a:buSzPct val="80000"/>
              <a:buFont typeface="Arial"/>
              <a:buChar char="•"/>
              <a:defRPr kumimoji="0" sz="3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rgbClr val="003399"/>
              </a:buClr>
              <a:buSzPct val="90000"/>
              <a:buFont typeface="Arial"/>
              <a:buChar char="•"/>
              <a:defRPr kumimoji="0" sz="26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85000"/>
              <a:buFont typeface="Arial"/>
              <a:buChar char="•"/>
              <a:defRPr kumimoji="0" sz="24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90000"/>
              <a:buFont typeface="Arial"/>
              <a:buChar char="•"/>
              <a:defRPr kumimoji="0" sz="2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100000"/>
              <a:buFont typeface="Arial"/>
              <a:buChar char="•"/>
              <a:defRPr kumimoji="0" sz="2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100" dirty="0">
                <a:latin typeface="Calibri (Headings)"/>
              </a:rPr>
              <a:t>Selection of the most representative powering schemes during horizontal and vertical scans.</a:t>
            </a:r>
            <a:endParaRPr lang="en-GB" sz="2100" dirty="0">
              <a:latin typeface="Calibri (Headings)"/>
            </a:endParaRPr>
          </a:p>
          <a:p>
            <a:pPr marL="36576" indent="0">
              <a:buNone/>
            </a:pPr>
            <a:endParaRPr lang="en-GB" sz="2100" b="1" dirty="0"/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595800DB-2870-4953-9007-6B15D7E69161}"/>
              </a:ext>
            </a:extLst>
          </p:cNvPr>
          <p:cNvSpPr/>
          <p:nvPr/>
        </p:nvSpPr>
        <p:spPr>
          <a:xfrm rot="16200000">
            <a:off x="2885819" y="4104474"/>
            <a:ext cx="136165" cy="484919"/>
          </a:xfrm>
          <a:prstGeom prst="leftBrac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4D8CDB-DE0A-41EE-A307-7CEA28A43BCD}"/>
              </a:ext>
            </a:extLst>
          </p:cNvPr>
          <p:cNvSpPr txBox="1"/>
          <p:nvPr/>
        </p:nvSpPr>
        <p:spPr>
          <a:xfrm>
            <a:off x="2511192" y="4346935"/>
            <a:ext cx="18194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Pre-cycle</a:t>
            </a:r>
            <a:endParaRPr lang="en-GB" sz="1600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C5C69C-C567-4EE7-9435-B38F183FBD5F}"/>
              </a:ext>
            </a:extLst>
          </p:cNvPr>
          <p:cNvSpPr txBox="1"/>
          <p:nvPr/>
        </p:nvSpPr>
        <p:spPr>
          <a:xfrm>
            <a:off x="2822541" y="3689785"/>
            <a:ext cx="1677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Injection</a:t>
            </a:r>
            <a:endParaRPr lang="en-GB" sz="1600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Left Brace 10">
            <a:extLst>
              <a:ext uri="{FF2B5EF4-FFF2-40B4-BE49-F238E27FC236}">
                <a16:creationId xmlns:a16="http://schemas.microsoft.com/office/drawing/2014/main" id="{02062247-5D01-4DDB-B230-B6808074ED05}"/>
              </a:ext>
            </a:extLst>
          </p:cNvPr>
          <p:cNvSpPr/>
          <p:nvPr/>
        </p:nvSpPr>
        <p:spPr>
          <a:xfrm rot="16200000">
            <a:off x="3376074" y="3585752"/>
            <a:ext cx="156740" cy="203846"/>
          </a:xfrm>
          <a:prstGeom prst="leftBrac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Left Brace 11">
            <a:extLst>
              <a:ext uri="{FF2B5EF4-FFF2-40B4-BE49-F238E27FC236}">
                <a16:creationId xmlns:a16="http://schemas.microsoft.com/office/drawing/2014/main" id="{7DD8C0E4-50B1-47BC-8DAA-E5A086A7E14B}"/>
              </a:ext>
            </a:extLst>
          </p:cNvPr>
          <p:cNvSpPr/>
          <p:nvPr/>
        </p:nvSpPr>
        <p:spPr>
          <a:xfrm rot="16200000">
            <a:off x="4779221" y="2814372"/>
            <a:ext cx="268943" cy="2395084"/>
          </a:xfrm>
          <a:prstGeom prst="leftBrac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1BA7F2-C8B6-48C2-835E-BDAC9F88FCEF}"/>
              </a:ext>
            </a:extLst>
          </p:cNvPr>
          <p:cNvSpPr txBox="1"/>
          <p:nvPr/>
        </p:nvSpPr>
        <p:spPr>
          <a:xfrm>
            <a:off x="3725109" y="4096423"/>
            <a:ext cx="2833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vdM</a:t>
            </a:r>
            <a:r>
              <a:rPr lang="en-US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LSC scans + collisions</a:t>
            </a:r>
            <a:endParaRPr lang="en-GB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311474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CA563-CADD-49E7-920F-DA57A1B2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D12DA1-C956-49C7-B023-632E2C71C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 Design of the experiments</a:t>
            </a:r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/>
        </p:nvSpPr>
        <p:spPr>
          <a:xfrm>
            <a:off x="367133" y="646458"/>
            <a:ext cx="8527746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500" dirty="0"/>
          </a:p>
        </p:txBody>
      </p:sp>
      <p:pic>
        <p:nvPicPr>
          <p:cNvPr id="12" name="Picture 11" descr="Chart&#10;&#10;Description automatically generated">
            <a:extLst>
              <a:ext uri="{FF2B5EF4-FFF2-40B4-BE49-F238E27FC236}">
                <a16:creationId xmlns:a16="http://schemas.microsoft.com/office/drawing/2014/main" id="{B61BFF1A-0A6F-4200-A11D-095B92D909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77" y="3780528"/>
            <a:ext cx="3394415" cy="2431014"/>
          </a:xfrm>
          <a:prstGeom prst="rect">
            <a:avLst/>
          </a:prstGeom>
        </p:spPr>
      </p:pic>
      <p:pic>
        <p:nvPicPr>
          <p:cNvPr id="14" name="Picture 13" descr="Chart&#10;&#10;Description automatically generated">
            <a:extLst>
              <a:ext uri="{FF2B5EF4-FFF2-40B4-BE49-F238E27FC236}">
                <a16:creationId xmlns:a16="http://schemas.microsoft.com/office/drawing/2014/main" id="{EAEE6DC2-8381-450C-AC4A-636B9E180D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1882" y="3806157"/>
            <a:ext cx="3322843" cy="2379755"/>
          </a:xfrm>
          <a:prstGeom prst="rect">
            <a:avLst/>
          </a:prstGeom>
        </p:spPr>
      </p:pic>
      <p:pic>
        <p:nvPicPr>
          <p:cNvPr id="11" name="Picture 10" descr="A picture containing chart&#10;&#10;Description automatically generated">
            <a:extLst>
              <a:ext uri="{FF2B5EF4-FFF2-40B4-BE49-F238E27FC236}">
                <a16:creationId xmlns:a16="http://schemas.microsoft.com/office/drawing/2014/main" id="{46EF9589-45A6-44FB-85B6-6B2104A758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17" y="1198970"/>
            <a:ext cx="3394415" cy="2422010"/>
          </a:xfrm>
          <a:prstGeom prst="rect">
            <a:avLst/>
          </a:prstGeom>
        </p:spPr>
      </p:pic>
      <p:pic>
        <p:nvPicPr>
          <p:cNvPr id="16" name="Picture 15" descr="A picture containing diagram&#10;&#10;Description automatically generated">
            <a:extLst>
              <a:ext uri="{FF2B5EF4-FFF2-40B4-BE49-F238E27FC236}">
                <a16:creationId xmlns:a16="http://schemas.microsoft.com/office/drawing/2014/main" id="{BB8C3FAE-2B2A-4534-A42D-612E738C92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7132" y="1183760"/>
            <a:ext cx="3437050" cy="245243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058B9EB-7D45-423A-A4EB-49E6222C725B}"/>
              </a:ext>
            </a:extLst>
          </p:cNvPr>
          <p:cNvSpPr txBox="1"/>
          <p:nvPr/>
        </p:nvSpPr>
        <p:spPr>
          <a:xfrm>
            <a:off x="6989659" y="1305342"/>
            <a:ext cx="2038162" cy="2123658"/>
          </a:xfrm>
          <a:prstGeom prst="rect">
            <a:avLst/>
          </a:prstGeom>
          <a:solidFill>
            <a:srgbClr val="AAB4CD"/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Extraction of the most relevant features, i.e.: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pre-cycle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injection,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ramp,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high oscillations,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vdM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scans,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current drops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9242D09-EE6C-4B77-8B66-C4FFC0AC7AB9}"/>
              </a:ext>
            </a:extLst>
          </p:cNvPr>
          <p:cNvSpPr txBox="1"/>
          <p:nvPr/>
        </p:nvSpPr>
        <p:spPr>
          <a:xfrm>
            <a:off x="71577" y="6211542"/>
            <a:ext cx="753761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600" i="1" dirty="0">
                <a:solidFill>
                  <a:schemeClr val="bg1">
                    <a:lumMod val="50000"/>
                  </a:schemeClr>
                </a:solidFill>
                <a:latin typeface="Calibri,sans-serif"/>
              </a:rPr>
              <a:t>Example: </a:t>
            </a:r>
            <a:r>
              <a:rPr lang="en-GB" sz="1600" b="0" i="1" dirty="0">
                <a:solidFill>
                  <a:schemeClr val="bg1">
                    <a:lumMod val="50000"/>
                  </a:schemeClr>
                </a:solidFill>
                <a:effectLst/>
                <a:latin typeface="Calibri,sans-serif"/>
              </a:rPr>
              <a:t>Special cycle “MCBCV.5R1.B2” (AP1) / Special cycle “</a:t>
            </a:r>
            <a:r>
              <a:rPr lang="en-GB" sz="1600" b="1" i="1" dirty="0">
                <a:solidFill>
                  <a:schemeClr val="bg1">
                    <a:lumMod val="50000"/>
                  </a:schemeClr>
                </a:solidFill>
                <a:effectLst/>
                <a:latin typeface="Calibri,sans-serif"/>
              </a:rPr>
              <a:t>MCBCH.5R1.B1</a:t>
            </a:r>
            <a:r>
              <a:rPr lang="en-GB" sz="1600" b="0" i="1" dirty="0">
                <a:solidFill>
                  <a:schemeClr val="bg1">
                    <a:lumMod val="50000"/>
                  </a:schemeClr>
                </a:solidFill>
                <a:effectLst/>
                <a:latin typeface="Calibri,sans-serif"/>
              </a:rPr>
              <a:t>” (AP2).</a:t>
            </a:r>
            <a:endParaRPr lang="en-GB" sz="1600" b="0" i="1" dirty="0">
              <a:solidFill>
                <a:schemeClr val="bg1">
                  <a:lumMod val="50000"/>
                </a:schemeClr>
              </a:solidFill>
              <a:effectLst/>
              <a:latin typeface="Segoe UI" panose="020B0502040204020203" pitchFamily="34" charset="0"/>
            </a:endParaRPr>
          </a:p>
        </p:txBody>
      </p:sp>
      <p:sp>
        <p:nvSpPr>
          <p:cNvPr id="21" name="Right Brace 20">
            <a:extLst>
              <a:ext uri="{FF2B5EF4-FFF2-40B4-BE49-F238E27FC236}">
                <a16:creationId xmlns:a16="http://schemas.microsoft.com/office/drawing/2014/main" id="{C9389301-2ED3-4DC7-A764-20CF20D6289B}"/>
              </a:ext>
            </a:extLst>
          </p:cNvPr>
          <p:cNvSpPr/>
          <p:nvPr/>
        </p:nvSpPr>
        <p:spPr>
          <a:xfrm rot="5400000">
            <a:off x="3656257" y="1240381"/>
            <a:ext cx="267510" cy="4787154"/>
          </a:xfrm>
          <a:prstGeom prst="rightBrac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14158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3DB1AB-4002-4C6D-A13C-C85C9FBC03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BB76019A-544B-484A-9A04-5D4589276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40443"/>
          </a:xfrm>
        </p:spPr>
        <p:txBody>
          <a:bodyPr>
            <a:normAutofit/>
          </a:bodyPr>
          <a:lstStyle/>
          <a:p>
            <a:r>
              <a:rPr lang="en-US" dirty="0"/>
              <a:t> Long path ahead</a:t>
            </a:r>
            <a:endParaRPr lang="en-GB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55C93521-BE4D-47C0-969C-0CB017DE88E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05741371"/>
              </p:ext>
            </p:extLst>
          </p:nvPr>
        </p:nvGraphicFramePr>
        <p:xfrm>
          <a:off x="164197" y="1933293"/>
          <a:ext cx="7754664" cy="3801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4" name="Picture 6">
            <a:extLst>
              <a:ext uri="{FF2B5EF4-FFF2-40B4-BE49-F238E27FC236}">
                <a16:creationId xmlns:a16="http://schemas.microsoft.com/office/drawing/2014/main" id="{94557489-B220-439D-903C-E76B82A1F9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6725" y="3218106"/>
            <a:ext cx="1903078" cy="12598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210115C-F948-408C-8155-81C811020E5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4197" y="1918358"/>
            <a:ext cx="1702965" cy="95350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BE332F5-5794-469E-93A3-DCB10B9A95EA}"/>
              </a:ext>
            </a:extLst>
          </p:cNvPr>
          <p:cNvSpPr txBox="1"/>
          <p:nvPr/>
        </p:nvSpPr>
        <p:spPr>
          <a:xfrm>
            <a:off x="1812633" y="1123110"/>
            <a:ext cx="548287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b="1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to study the behavior of the magnet?</a:t>
            </a:r>
            <a:endParaRPr lang="en-GB" sz="2300" b="1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56" name="Picture 8" descr="Download Repair Vector Icon | Inventicons">
            <a:extLst>
              <a:ext uri="{FF2B5EF4-FFF2-40B4-BE49-F238E27FC236}">
                <a16:creationId xmlns:a16="http://schemas.microsoft.com/office/drawing/2014/main" id="{C70B8C70-D12E-495E-8E94-9ADA206266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136" y="5039730"/>
            <a:ext cx="869659" cy="869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95D1F722-4AD9-42A6-8825-6FDA92761C36}"/>
              </a:ext>
            </a:extLst>
          </p:cNvPr>
          <p:cNvSpPr txBox="1"/>
          <p:nvPr/>
        </p:nvSpPr>
        <p:spPr>
          <a:xfrm>
            <a:off x="87382" y="6084026"/>
            <a:ext cx="914400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US" sz="21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Long chain of validations between simulations and measurements. </a:t>
            </a:r>
            <a:endParaRPr lang="en-US" sz="2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20676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CA563-CADD-49E7-920F-DA57A1B2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D12DA1-C956-49C7-B023-632E2C71C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 Specification of the test program</a:t>
            </a:r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/>
        </p:nvSpPr>
        <p:spPr>
          <a:xfrm>
            <a:off x="367133" y="646458"/>
            <a:ext cx="8527746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5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AC76927-3AC3-4876-B000-B6716F6A11DC}"/>
              </a:ext>
            </a:extLst>
          </p:cNvPr>
          <p:cNvSpPr txBox="1"/>
          <p:nvPr/>
        </p:nvSpPr>
        <p:spPr>
          <a:xfrm>
            <a:off x="224194" y="1621823"/>
            <a:ext cx="9013877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00050" indent="-400050" algn="l">
              <a:buFont typeface="+mj-lt"/>
              <a:buAutoNum type="romanUcPeriod"/>
            </a:pPr>
            <a:r>
              <a:rPr lang="en-GB" b="1" i="0" dirty="0">
                <a:solidFill>
                  <a:srgbClr val="003399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Standard test cycles:</a:t>
            </a:r>
          </a:p>
          <a:p>
            <a:pPr algn="l"/>
            <a:endParaRPr lang="en-GB" sz="1000" b="0" i="0" dirty="0">
              <a:solidFill>
                <a:srgbClr val="003399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+mj-lt"/>
              <a:buAutoNum type="arabicPeriod"/>
            </a:pPr>
            <a:r>
              <a:rPr lang="en-GB" b="0" i="0" dirty="0">
                <a:solidFill>
                  <a:srgbClr val="003399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Standard cycle in AP2, no current in AP1 (2h) </a:t>
            </a:r>
            <a:r>
              <a:rPr lang="en-GB" b="1" i="0" dirty="0">
                <a:solidFill>
                  <a:srgbClr val="003399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[Reference]</a:t>
            </a:r>
            <a:endParaRPr lang="en-GB" b="0" i="0" dirty="0">
              <a:solidFill>
                <a:srgbClr val="003399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+mj-lt"/>
              <a:buAutoNum type="arabicPeriod"/>
            </a:pPr>
            <a:r>
              <a:rPr lang="en-GB" b="0" i="0" dirty="0">
                <a:solidFill>
                  <a:srgbClr val="003399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Standard cycle in AP2, nominal current in AP1 (2h)</a:t>
            </a:r>
          </a:p>
          <a:p>
            <a:pPr lvl="1">
              <a:buFont typeface="+mj-lt"/>
              <a:buAutoNum type="arabicPeriod"/>
            </a:pPr>
            <a:r>
              <a:rPr lang="en-GB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Standard cycle in AP2, negative nominal current in AP1 (2h)</a:t>
            </a:r>
            <a:endParaRPr lang="en-GB" b="0" i="0" dirty="0">
              <a:solidFill>
                <a:srgbClr val="003399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GB" b="1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00050" indent="-400050" algn="l">
              <a:buFont typeface="+mj-lt"/>
              <a:buAutoNum type="romanUcPeriod" startAt="2"/>
            </a:pPr>
            <a:r>
              <a:rPr lang="en-GB" b="1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Special test cycles:</a:t>
            </a:r>
          </a:p>
          <a:p>
            <a:pPr algn="l">
              <a:buFont typeface="+mj-lt"/>
              <a:buAutoNum type="arabicPeriod"/>
            </a:pPr>
            <a:endParaRPr lang="en-GB" sz="10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+mj-lt"/>
              <a:buAutoNum type="arabicPeriod"/>
            </a:pPr>
            <a:r>
              <a:rPr lang="en-GB" b="0" i="0" dirty="0">
                <a:solidFill>
                  <a:srgbClr val="003399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Special cycle “MCBCV.5R1.B2” in AP1, special cycle “</a:t>
            </a:r>
            <a:r>
              <a:rPr lang="en-GB" b="1" i="0" dirty="0">
                <a:solidFill>
                  <a:srgbClr val="003399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MCBCH.5R1.B1</a:t>
            </a:r>
            <a:r>
              <a:rPr lang="en-GB" b="0" i="0" dirty="0">
                <a:solidFill>
                  <a:srgbClr val="003399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” in AP2 (4h) [6016]</a:t>
            </a:r>
          </a:p>
          <a:p>
            <a:pPr lvl="1">
              <a:buFont typeface="+mj-lt"/>
              <a:buAutoNum type="arabicPeriod"/>
            </a:pPr>
            <a:r>
              <a:rPr lang="en-GB" b="0" i="0" dirty="0">
                <a:solidFill>
                  <a:srgbClr val="003399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Special cycle “MCBCV.6R1.B1” in AP1, special cycle “</a:t>
            </a:r>
            <a:r>
              <a:rPr lang="en-GB" b="1" i="0" dirty="0">
                <a:solidFill>
                  <a:srgbClr val="003399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MCBCH.6R1.B2</a:t>
            </a:r>
            <a:r>
              <a:rPr lang="en-GB" b="0" i="0" dirty="0">
                <a:solidFill>
                  <a:srgbClr val="003399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” in AP2 (4h) [6016]</a:t>
            </a:r>
          </a:p>
          <a:p>
            <a:pPr algn="l"/>
            <a:endParaRPr lang="en-GB" b="1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00050" indent="-400050" algn="l">
              <a:buFont typeface="+mj-lt"/>
              <a:buAutoNum type="romanUcPeriod" startAt="3"/>
            </a:pPr>
            <a:r>
              <a:rPr lang="en-GB" b="1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Special cycles for the validation of the ROXIE model:</a:t>
            </a:r>
          </a:p>
          <a:p>
            <a:pPr algn="l"/>
            <a:endParaRPr lang="en-GB" sz="1000" b="1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+mj-lt"/>
              <a:buAutoNum type="arabicPeriod"/>
            </a:pPr>
            <a:r>
              <a:rPr lang="en-GB" b="0" i="0" dirty="0">
                <a:solidFill>
                  <a:srgbClr val="003399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Special cycle “ROXIE1” in AP2 (2h)</a:t>
            </a:r>
          </a:p>
          <a:p>
            <a:pPr lvl="1">
              <a:buFont typeface="+mj-lt"/>
              <a:buAutoNum type="arabicPeriod"/>
            </a:pPr>
            <a:r>
              <a:rPr lang="en-GB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Special cycle </a:t>
            </a:r>
            <a:r>
              <a:rPr lang="en-GB" b="0" i="0" dirty="0">
                <a:solidFill>
                  <a:srgbClr val="003399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“ROXIE2” in AP2 </a:t>
            </a:r>
            <a:r>
              <a:rPr lang="en-GB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(2h)</a:t>
            </a:r>
          </a:p>
          <a:p>
            <a:pPr algn="l"/>
            <a:endParaRPr lang="en-GB" b="0" i="0" dirty="0">
              <a:solidFill>
                <a:srgbClr val="0055A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Content Placeholder 4">
            <a:extLst>
              <a:ext uri="{FF2B5EF4-FFF2-40B4-BE49-F238E27FC236}">
                <a16:creationId xmlns:a16="http://schemas.microsoft.com/office/drawing/2014/main" id="{50718D18-E139-4EA1-801F-33D7EDD48EEF}"/>
              </a:ext>
            </a:extLst>
          </p:cNvPr>
          <p:cNvSpPr txBox="1">
            <a:spLocks/>
          </p:cNvSpPr>
          <p:nvPr/>
        </p:nvSpPr>
        <p:spPr>
          <a:xfrm>
            <a:off x="181743" y="1132303"/>
            <a:ext cx="4549390" cy="392575"/>
          </a:xfrm>
          <a:prstGeom prst="rect">
            <a:avLst/>
          </a:prstGeom>
          <a:noFill/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rgbClr val="003399"/>
              </a:buClr>
              <a:buSzPct val="80000"/>
              <a:buFont typeface="Arial"/>
              <a:buChar char="•"/>
              <a:defRPr kumimoji="0" sz="3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rgbClr val="003399"/>
              </a:buClr>
              <a:buSzPct val="90000"/>
              <a:buFont typeface="Arial"/>
              <a:buChar char="•"/>
              <a:defRPr kumimoji="0" sz="26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85000"/>
              <a:buFont typeface="Arial"/>
              <a:buChar char="•"/>
              <a:defRPr kumimoji="0" sz="24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90000"/>
              <a:buFont typeface="Arial"/>
              <a:buChar char="•"/>
              <a:defRPr kumimoji="0" sz="2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100000"/>
              <a:buFont typeface="Arial"/>
              <a:buChar char="•"/>
              <a:defRPr kumimoji="0" sz="2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100" dirty="0">
                <a:latin typeface="Calibri (Headings)"/>
              </a:rPr>
              <a:t>Test program at 4.5K for MCBC:</a:t>
            </a:r>
          </a:p>
          <a:p>
            <a:pPr>
              <a:buAutoNum type="arabicPeriod"/>
            </a:pPr>
            <a:endParaRPr lang="en-GB" sz="2100" dirty="0">
              <a:latin typeface="Calibri (Headings)"/>
            </a:endParaRPr>
          </a:p>
          <a:p>
            <a:pPr marL="36576" indent="0">
              <a:buNone/>
            </a:pPr>
            <a:endParaRPr lang="en-GB" sz="2100" b="1" dirty="0"/>
          </a:p>
        </p:txBody>
      </p:sp>
      <p:sp>
        <p:nvSpPr>
          <p:cNvPr id="19" name="Content Placeholder 4">
            <a:extLst>
              <a:ext uri="{FF2B5EF4-FFF2-40B4-BE49-F238E27FC236}">
                <a16:creationId xmlns:a16="http://schemas.microsoft.com/office/drawing/2014/main" id="{B8DB2D73-CDC4-4F16-94BB-F5B777B01E9F}"/>
              </a:ext>
            </a:extLst>
          </p:cNvPr>
          <p:cNvSpPr txBox="1">
            <a:spLocks/>
          </p:cNvSpPr>
          <p:nvPr/>
        </p:nvSpPr>
        <p:spPr>
          <a:xfrm>
            <a:off x="181743" y="5671123"/>
            <a:ext cx="8960160" cy="611827"/>
          </a:xfrm>
          <a:prstGeom prst="rect">
            <a:avLst/>
          </a:prstGeom>
          <a:noFill/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rgbClr val="003399"/>
              </a:buClr>
              <a:buSzPct val="80000"/>
              <a:buFont typeface="Arial"/>
              <a:buChar char="•"/>
              <a:defRPr kumimoji="0" sz="3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rgbClr val="003399"/>
              </a:buClr>
              <a:buSzPct val="90000"/>
              <a:buFont typeface="Arial"/>
              <a:buChar char="•"/>
              <a:defRPr kumimoji="0" sz="26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85000"/>
              <a:buFont typeface="Arial"/>
              <a:buChar char="•"/>
              <a:defRPr kumimoji="0" sz="24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90000"/>
              <a:buFont typeface="Arial"/>
              <a:buChar char="•"/>
              <a:defRPr kumimoji="0" sz="2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100000"/>
              <a:buFont typeface="Arial"/>
              <a:buChar char="•"/>
              <a:defRPr kumimoji="0" sz="2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100" dirty="0">
                <a:solidFill>
                  <a:srgbClr val="008000"/>
                </a:solidFill>
                <a:latin typeface="Calibri (Headings)"/>
              </a:rPr>
              <a:t>→ </a:t>
            </a:r>
            <a:r>
              <a:rPr lang="en-US" sz="2100" dirty="0">
                <a:solidFill>
                  <a:srgbClr val="008000"/>
                </a:solidFill>
              </a:rPr>
              <a:t> 7 different test cycles performed for MCBC magnet.</a:t>
            </a:r>
            <a:endParaRPr lang="en-GB" sz="2100" b="1" dirty="0">
              <a:solidFill>
                <a:srgbClr val="008000"/>
              </a:solidFill>
            </a:endParaRPr>
          </a:p>
        </p:txBody>
      </p:sp>
      <p:sp>
        <p:nvSpPr>
          <p:cNvPr id="20" name="Content Placeholder 4">
            <a:extLst>
              <a:ext uri="{FF2B5EF4-FFF2-40B4-BE49-F238E27FC236}">
                <a16:creationId xmlns:a16="http://schemas.microsoft.com/office/drawing/2014/main" id="{22ACCA10-4CEA-4144-9481-999E93045671}"/>
              </a:ext>
            </a:extLst>
          </p:cNvPr>
          <p:cNvSpPr txBox="1">
            <a:spLocks/>
          </p:cNvSpPr>
          <p:nvPr/>
        </p:nvSpPr>
        <p:spPr>
          <a:xfrm>
            <a:off x="181743" y="6059271"/>
            <a:ext cx="8960160" cy="611827"/>
          </a:xfrm>
          <a:prstGeom prst="rect">
            <a:avLst/>
          </a:prstGeom>
          <a:noFill/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rgbClr val="003399"/>
              </a:buClr>
              <a:buSzPct val="80000"/>
              <a:buFont typeface="Arial"/>
              <a:buChar char="•"/>
              <a:defRPr kumimoji="0" sz="3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rgbClr val="003399"/>
              </a:buClr>
              <a:buSzPct val="90000"/>
              <a:buFont typeface="Arial"/>
              <a:buChar char="•"/>
              <a:defRPr kumimoji="0" sz="26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85000"/>
              <a:buFont typeface="Arial"/>
              <a:buChar char="•"/>
              <a:defRPr kumimoji="0" sz="24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90000"/>
              <a:buFont typeface="Arial"/>
              <a:buChar char="•"/>
              <a:defRPr kumimoji="0" sz="2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100000"/>
              <a:buFont typeface="Arial"/>
              <a:buChar char="•"/>
              <a:defRPr kumimoji="0" sz="2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100" dirty="0">
                <a:solidFill>
                  <a:srgbClr val="008000"/>
                </a:solidFill>
                <a:latin typeface="Calibri (Headings)"/>
              </a:rPr>
              <a:t>→ </a:t>
            </a:r>
            <a:r>
              <a:rPr lang="en-US" sz="2100" dirty="0">
                <a:solidFill>
                  <a:srgbClr val="008000"/>
                </a:solidFill>
              </a:rPr>
              <a:t> Analogical test cycles performed for MCBY magnet. </a:t>
            </a:r>
            <a:endParaRPr lang="en-GB" sz="21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67447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CA563-CADD-49E7-920F-DA57A1B2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51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D12DA1-C956-49C7-B023-632E2C71C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 Magnetic measurements</a:t>
            </a:r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/>
        </p:nvSpPr>
        <p:spPr>
          <a:xfrm>
            <a:off x="367133" y="646458"/>
            <a:ext cx="8527746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500" dirty="0"/>
          </a:p>
        </p:txBody>
      </p:sp>
      <p:sp>
        <p:nvSpPr>
          <p:cNvPr id="34" name="Content Placeholder 4">
            <a:extLst>
              <a:ext uri="{FF2B5EF4-FFF2-40B4-BE49-F238E27FC236}">
                <a16:creationId xmlns:a16="http://schemas.microsoft.com/office/drawing/2014/main" id="{E5B7D600-98C0-4084-B1D2-5761E61F1EA1}"/>
              </a:ext>
            </a:extLst>
          </p:cNvPr>
          <p:cNvSpPr txBox="1">
            <a:spLocks/>
          </p:cNvSpPr>
          <p:nvPr/>
        </p:nvSpPr>
        <p:spPr>
          <a:xfrm>
            <a:off x="2442292" y="5818967"/>
            <a:ext cx="4549390" cy="392575"/>
          </a:xfrm>
          <a:prstGeom prst="rect">
            <a:avLst/>
          </a:prstGeom>
          <a:noFill/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rgbClr val="003399"/>
              </a:buClr>
              <a:buSzPct val="80000"/>
              <a:buFont typeface="Arial"/>
              <a:buChar char="•"/>
              <a:defRPr kumimoji="0" sz="3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rgbClr val="003399"/>
              </a:buClr>
              <a:buSzPct val="90000"/>
              <a:buFont typeface="Arial"/>
              <a:buChar char="•"/>
              <a:defRPr kumimoji="0" sz="26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85000"/>
              <a:buFont typeface="Arial"/>
              <a:buChar char="•"/>
              <a:defRPr kumimoji="0" sz="24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90000"/>
              <a:buFont typeface="Arial"/>
              <a:buChar char="•"/>
              <a:defRPr kumimoji="0" sz="2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100000"/>
              <a:buFont typeface="Arial"/>
              <a:buChar char="•"/>
              <a:defRPr kumimoji="0" sz="2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100" dirty="0">
                <a:latin typeface="Calibri (Headings)"/>
              </a:rPr>
              <a:t>Magnetic measurements in SM18. </a:t>
            </a:r>
          </a:p>
          <a:p>
            <a:pPr>
              <a:buAutoNum type="arabicPeriod"/>
            </a:pPr>
            <a:endParaRPr lang="en-GB" sz="2100" dirty="0">
              <a:latin typeface="Calibri (Headings)"/>
            </a:endParaRPr>
          </a:p>
          <a:p>
            <a:pPr marL="36576" indent="0">
              <a:buNone/>
            </a:pPr>
            <a:endParaRPr lang="en-GB" sz="2100" b="1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3FDAD25-2D77-4199-B833-E6E2C875EB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258" y="1451489"/>
            <a:ext cx="3106533" cy="4142045"/>
          </a:xfrm>
          <a:prstGeom prst="rect">
            <a:avLst/>
          </a:prstGeom>
        </p:spPr>
      </p:pic>
      <p:pic>
        <p:nvPicPr>
          <p:cNvPr id="17" name="Picture 16" descr="A picture containing green, table, bench, wooden&#10;&#10;Description automatically generated">
            <a:extLst>
              <a:ext uri="{FF2B5EF4-FFF2-40B4-BE49-F238E27FC236}">
                <a16:creationId xmlns:a16="http://schemas.microsoft.com/office/drawing/2014/main" id="{C2FF6340-1D65-4E9E-8091-228721C00E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617732" y="1954309"/>
            <a:ext cx="4142045" cy="3136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26794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CA563-CADD-49E7-920F-DA57A1B2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52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D12DA1-C956-49C7-B023-632E2C71C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>
                <a:latin typeface="Calibri (Headings)"/>
              </a:rPr>
              <a:t> Investigation of the effect of cross-talk</a:t>
            </a:r>
            <a:endParaRPr lang="en-GB" sz="4400" dirty="0"/>
          </a:p>
        </p:txBody>
      </p:sp>
      <p:pic>
        <p:nvPicPr>
          <p:cNvPr id="24578" name="Picture 2">
            <a:extLst>
              <a:ext uri="{FF2B5EF4-FFF2-40B4-BE49-F238E27FC236}">
                <a16:creationId xmlns:a16="http://schemas.microsoft.com/office/drawing/2014/main" id="{CD723B8C-02EC-4BE0-927B-F19CC445CC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21796"/>
            <a:ext cx="4455913" cy="3109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2" name="Picture 2">
            <a:extLst>
              <a:ext uri="{FF2B5EF4-FFF2-40B4-BE49-F238E27FC236}">
                <a16:creationId xmlns:a16="http://schemas.microsoft.com/office/drawing/2014/main" id="{201DD684-837F-4DB6-8F92-208C8CBA4D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5913" y="1921796"/>
            <a:ext cx="4542520" cy="3074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F7C1AE87-C5E6-47C4-B7DB-5036F7A9FEE1}"/>
              </a:ext>
            </a:extLst>
          </p:cNvPr>
          <p:cNvSpPr txBox="1">
            <a:spLocks/>
          </p:cNvSpPr>
          <p:nvPr/>
        </p:nvSpPr>
        <p:spPr>
          <a:xfrm>
            <a:off x="150926" y="5872863"/>
            <a:ext cx="8960160" cy="611827"/>
          </a:xfrm>
          <a:prstGeom prst="rect">
            <a:avLst/>
          </a:prstGeom>
          <a:noFill/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rgbClr val="003399"/>
              </a:buClr>
              <a:buSzPct val="80000"/>
              <a:buFont typeface="Arial"/>
              <a:buChar char="•"/>
              <a:defRPr kumimoji="0" sz="3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rgbClr val="003399"/>
              </a:buClr>
              <a:buSzPct val="90000"/>
              <a:buFont typeface="Arial"/>
              <a:buChar char="•"/>
              <a:defRPr kumimoji="0" sz="26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85000"/>
              <a:buFont typeface="Arial"/>
              <a:buChar char="•"/>
              <a:defRPr kumimoji="0" sz="24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90000"/>
              <a:buFont typeface="Arial"/>
              <a:buChar char="•"/>
              <a:defRPr kumimoji="0" sz="2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100000"/>
              <a:buFont typeface="Arial"/>
              <a:buChar char="•"/>
              <a:defRPr kumimoji="0" sz="2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100" dirty="0">
                <a:solidFill>
                  <a:srgbClr val="008000"/>
                </a:solidFill>
                <a:latin typeface="Calibri (Headings)"/>
              </a:rPr>
              <a:t>→ </a:t>
            </a:r>
            <a:r>
              <a:rPr lang="en-US" sz="2100" dirty="0">
                <a:solidFill>
                  <a:srgbClr val="008000"/>
                </a:solidFill>
              </a:rPr>
              <a:t> The problems in </a:t>
            </a:r>
            <a:r>
              <a:rPr lang="en-US" sz="2100" dirty="0" err="1">
                <a:solidFill>
                  <a:srgbClr val="008000"/>
                </a:solidFill>
              </a:rPr>
              <a:t>vdM</a:t>
            </a:r>
            <a:r>
              <a:rPr lang="en-US" sz="2100" dirty="0">
                <a:solidFill>
                  <a:srgbClr val="008000"/>
                </a:solidFill>
              </a:rPr>
              <a:t> scans cannot be attributed to the effect of cross-talk.</a:t>
            </a:r>
            <a:endParaRPr lang="en-GB" sz="21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09112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CA563-CADD-49E7-920F-DA57A1B2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53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D12DA1-C956-49C7-B023-632E2C71C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 </a:t>
            </a:r>
            <a:r>
              <a:rPr lang="en-US" sz="3600" dirty="0"/>
              <a:t>Reproducibility of the field for </a:t>
            </a:r>
            <a:r>
              <a:rPr lang="en-US" sz="3600" dirty="0">
                <a:latin typeface="Calibri (Headings)"/>
              </a:rPr>
              <a:t>consecutive scans</a:t>
            </a:r>
            <a:endParaRPr lang="en-GB" sz="3600" dirty="0"/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F7C1AE87-C5E6-47C4-B7DB-5036F7A9FEE1}"/>
              </a:ext>
            </a:extLst>
          </p:cNvPr>
          <p:cNvSpPr txBox="1">
            <a:spLocks/>
          </p:cNvSpPr>
          <p:nvPr/>
        </p:nvSpPr>
        <p:spPr>
          <a:xfrm>
            <a:off x="150926" y="5763585"/>
            <a:ext cx="8960160" cy="611827"/>
          </a:xfrm>
          <a:prstGeom prst="rect">
            <a:avLst/>
          </a:prstGeom>
          <a:noFill/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rgbClr val="003399"/>
              </a:buClr>
              <a:buSzPct val="80000"/>
              <a:buFont typeface="Arial"/>
              <a:buChar char="•"/>
              <a:defRPr kumimoji="0" sz="3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rgbClr val="003399"/>
              </a:buClr>
              <a:buSzPct val="90000"/>
              <a:buFont typeface="Arial"/>
              <a:buChar char="•"/>
              <a:defRPr kumimoji="0" sz="26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85000"/>
              <a:buFont typeface="Arial"/>
              <a:buChar char="•"/>
              <a:defRPr kumimoji="0" sz="24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90000"/>
              <a:buFont typeface="Arial"/>
              <a:buChar char="•"/>
              <a:defRPr kumimoji="0" sz="2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100000"/>
              <a:buFont typeface="Arial"/>
              <a:buChar char="•"/>
              <a:defRPr kumimoji="0" sz="2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100" dirty="0">
                <a:solidFill>
                  <a:srgbClr val="008000"/>
                </a:solidFill>
                <a:latin typeface="Calibri (Headings)"/>
              </a:rPr>
              <a:t>→ </a:t>
            </a:r>
            <a:r>
              <a:rPr lang="en-US" sz="2100" dirty="0">
                <a:solidFill>
                  <a:srgbClr val="008000"/>
                </a:solidFill>
              </a:rPr>
              <a:t> A non-linearity due to the change of magnetization branch is observed,</a:t>
            </a:r>
            <a:br>
              <a:rPr lang="en-US" sz="2100" dirty="0">
                <a:solidFill>
                  <a:srgbClr val="008000"/>
                </a:solidFill>
              </a:rPr>
            </a:br>
            <a:r>
              <a:rPr lang="en-US" sz="2100" dirty="0">
                <a:solidFill>
                  <a:srgbClr val="008000"/>
                </a:solidFill>
              </a:rPr>
              <a:t>      which depends on the current profile.</a:t>
            </a:r>
            <a:endParaRPr lang="en-GB" sz="2100" b="1" dirty="0">
              <a:solidFill>
                <a:srgbClr val="008000"/>
              </a:solidFill>
            </a:endParaRPr>
          </a:p>
        </p:txBody>
      </p:sp>
      <p:pic>
        <p:nvPicPr>
          <p:cNvPr id="28676" name="Picture 4">
            <a:extLst>
              <a:ext uri="{FF2B5EF4-FFF2-40B4-BE49-F238E27FC236}">
                <a16:creationId xmlns:a16="http://schemas.microsoft.com/office/drawing/2014/main" id="{AE1C6D6B-61A7-42DF-83E0-63FE02DFBA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381" y="1941578"/>
            <a:ext cx="4084546" cy="3018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8" name="Picture 6">
            <a:extLst>
              <a:ext uri="{FF2B5EF4-FFF2-40B4-BE49-F238E27FC236}">
                <a16:creationId xmlns:a16="http://schemas.microsoft.com/office/drawing/2014/main" id="{18063C77-FDAC-4E8A-9742-912EAD1D72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9943" y="1941578"/>
            <a:ext cx="4391995" cy="3018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CA1A8E2C-AC81-4BE0-96E3-A37A8F199871}"/>
              </a:ext>
            </a:extLst>
          </p:cNvPr>
          <p:cNvSpPr txBox="1">
            <a:spLocks/>
          </p:cNvSpPr>
          <p:nvPr/>
        </p:nvSpPr>
        <p:spPr>
          <a:xfrm>
            <a:off x="183840" y="5342149"/>
            <a:ext cx="8960160" cy="611827"/>
          </a:xfrm>
          <a:prstGeom prst="rect">
            <a:avLst/>
          </a:prstGeom>
          <a:noFill/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rgbClr val="003399"/>
              </a:buClr>
              <a:buSzPct val="80000"/>
              <a:buFont typeface="Arial"/>
              <a:buChar char="•"/>
              <a:defRPr kumimoji="0" sz="3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rgbClr val="003399"/>
              </a:buClr>
              <a:buSzPct val="90000"/>
              <a:buFont typeface="Arial"/>
              <a:buChar char="•"/>
              <a:defRPr kumimoji="0" sz="26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85000"/>
              <a:buFont typeface="Arial"/>
              <a:buChar char="•"/>
              <a:defRPr kumimoji="0" sz="24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90000"/>
              <a:buFont typeface="Arial"/>
              <a:buChar char="•"/>
              <a:defRPr kumimoji="0" sz="2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100000"/>
              <a:buFont typeface="Arial"/>
              <a:buChar char="•"/>
              <a:defRPr kumimoji="0" sz="2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100" dirty="0">
                <a:solidFill>
                  <a:srgbClr val="008000"/>
                </a:solidFill>
                <a:latin typeface="Calibri (Headings)"/>
              </a:rPr>
              <a:t>→ </a:t>
            </a:r>
            <a:r>
              <a:rPr lang="en-US" sz="2100" dirty="0">
                <a:solidFill>
                  <a:srgbClr val="008000"/>
                </a:solidFill>
              </a:rPr>
              <a:t> Very good reproducibility of the measurement results for </a:t>
            </a:r>
            <a:r>
              <a:rPr lang="en-US" sz="2100" dirty="0" err="1">
                <a:solidFill>
                  <a:srgbClr val="008000"/>
                </a:solidFill>
              </a:rPr>
              <a:t>vdM</a:t>
            </a:r>
            <a:r>
              <a:rPr lang="en-US" sz="2100" dirty="0">
                <a:solidFill>
                  <a:srgbClr val="008000"/>
                </a:solidFill>
              </a:rPr>
              <a:t> scans. </a:t>
            </a:r>
            <a:endParaRPr lang="en-GB" sz="2100" b="1" dirty="0">
              <a:solidFill>
                <a:srgbClr val="008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E9C0B7B-7CD7-4C50-BC91-BA00FEE6BB8C}"/>
              </a:ext>
            </a:extLst>
          </p:cNvPr>
          <p:cNvSpPr txBox="1"/>
          <p:nvPr/>
        </p:nvSpPr>
        <p:spPr>
          <a:xfrm>
            <a:off x="1921838" y="3842866"/>
            <a:ext cx="2264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vdM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scans: </a:t>
            </a:r>
            <a:r>
              <a:rPr lang="en-US" dirty="0">
                <a:solidFill>
                  <a:srgbClr val="00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dirty="0">
                <a:solidFill>
                  <a:srgbClr val="CC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dirty="0">
                <a:solidFill>
                  <a:srgbClr val="CCCC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other scans: </a:t>
            </a:r>
            <a:r>
              <a:rPr lang="en-US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BBC9EE4-BD39-43CD-8BAD-E2881F4E2C1A}"/>
              </a:ext>
            </a:extLst>
          </p:cNvPr>
          <p:cNvSpPr txBox="1"/>
          <p:nvPr/>
        </p:nvSpPr>
        <p:spPr>
          <a:xfrm>
            <a:off x="602352" y="1451487"/>
            <a:ext cx="41570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800" b="0" i="1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Example: MCBC special cycle 2. </a:t>
            </a:r>
            <a:endParaRPr lang="en-GB" b="0" i="1" dirty="0">
              <a:solidFill>
                <a:schemeClr val="bg1">
                  <a:lumMod val="50000"/>
                </a:schemeClr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636908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>
            <a:extLst>
              <a:ext uri="{FF2B5EF4-FFF2-40B4-BE49-F238E27FC236}">
                <a16:creationId xmlns:a16="http://schemas.microsoft.com/office/drawing/2014/main" id="{D0977EAF-ED1B-4760-B4CB-1B421C5BCA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3482" y="1844465"/>
            <a:ext cx="4399592" cy="2997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CA563-CADD-49E7-920F-DA57A1B2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54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D12DA1-C956-49C7-B023-632E2C71C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>
                <a:latin typeface="Calibri (Headings)"/>
              </a:rPr>
              <a:t> Comparison with standard cycles</a:t>
            </a:r>
            <a:endParaRPr lang="en-GB" sz="4400" dirty="0"/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F7C1AE87-C5E6-47C4-B7DB-5036F7A9FEE1}"/>
              </a:ext>
            </a:extLst>
          </p:cNvPr>
          <p:cNvSpPr txBox="1">
            <a:spLocks/>
          </p:cNvSpPr>
          <p:nvPr/>
        </p:nvSpPr>
        <p:spPr>
          <a:xfrm>
            <a:off x="91920" y="5518555"/>
            <a:ext cx="8960160" cy="575835"/>
          </a:xfrm>
          <a:prstGeom prst="rect">
            <a:avLst/>
          </a:prstGeom>
          <a:noFill/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rgbClr val="003399"/>
              </a:buClr>
              <a:buSzPct val="80000"/>
              <a:buFont typeface="Arial"/>
              <a:buChar char="•"/>
              <a:defRPr kumimoji="0" sz="3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rgbClr val="003399"/>
              </a:buClr>
              <a:buSzPct val="90000"/>
              <a:buFont typeface="Arial"/>
              <a:buChar char="•"/>
              <a:defRPr kumimoji="0" sz="26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85000"/>
              <a:buFont typeface="Arial"/>
              <a:buChar char="•"/>
              <a:defRPr kumimoji="0" sz="24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90000"/>
              <a:buFont typeface="Arial"/>
              <a:buChar char="•"/>
              <a:defRPr kumimoji="0" sz="2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100000"/>
              <a:buFont typeface="Arial"/>
              <a:buChar char="•"/>
              <a:defRPr kumimoji="0" sz="2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100" dirty="0">
                <a:solidFill>
                  <a:srgbClr val="008000"/>
                </a:solidFill>
              </a:rPr>
              <a:t>→  </a:t>
            </a:r>
            <a:r>
              <a:rPr lang="en-GB" sz="2100" b="0" i="0" dirty="0">
                <a:solidFill>
                  <a:srgbClr val="008000"/>
                </a:solidFill>
                <a:effectLst/>
                <a:latin typeface="Calibri" panose="020F0502020204030204" pitchFamily="34" charset="0"/>
              </a:rPr>
              <a:t>The transition from one branch to the other for the </a:t>
            </a:r>
            <a:r>
              <a:rPr lang="en-GB" sz="2100" b="0" i="0" dirty="0" err="1">
                <a:solidFill>
                  <a:srgbClr val="008000"/>
                </a:solidFill>
                <a:effectLst/>
                <a:latin typeface="Calibri" panose="020F0502020204030204" pitchFamily="34" charset="0"/>
              </a:rPr>
              <a:t>vdM</a:t>
            </a:r>
            <a:r>
              <a:rPr lang="en-GB" sz="2100" b="0" i="0" dirty="0">
                <a:solidFill>
                  <a:srgbClr val="008000"/>
                </a:solidFill>
                <a:effectLst/>
                <a:latin typeface="Calibri" panose="020F0502020204030204" pitchFamily="34" charset="0"/>
              </a:rPr>
              <a:t> cycles is the main</a:t>
            </a:r>
            <a:br>
              <a:rPr lang="en-GB" sz="2100" b="0" i="0" dirty="0">
                <a:solidFill>
                  <a:srgbClr val="008000"/>
                </a:solidFill>
                <a:effectLst/>
                <a:latin typeface="Calibri" panose="020F0502020204030204" pitchFamily="34" charset="0"/>
              </a:rPr>
            </a:br>
            <a:r>
              <a:rPr lang="en-GB" sz="2100" b="0" i="0" dirty="0">
                <a:solidFill>
                  <a:srgbClr val="008000"/>
                </a:solidFill>
                <a:effectLst/>
                <a:latin typeface="Calibri" panose="020F0502020204030204" pitchFamily="34" charset="0"/>
              </a:rPr>
              <a:t>      source of non-linearity </a:t>
            </a:r>
            <a:r>
              <a:rPr lang="en-US" sz="21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(“minor magnetization loops”).</a:t>
            </a:r>
          </a:p>
          <a:p>
            <a:pPr marL="0" indent="0">
              <a:buNone/>
            </a:pPr>
            <a:endParaRPr lang="en-GB" sz="2100" b="1" dirty="0">
              <a:solidFill>
                <a:srgbClr val="00800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1C62098-E209-48B7-9E7A-60DCCACBCA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926" y="1784464"/>
            <a:ext cx="4354899" cy="3117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650F5F1-520F-460E-8192-26231E1A8F83}"/>
              </a:ext>
            </a:extLst>
          </p:cNvPr>
          <p:cNvCxnSpPr>
            <a:cxnSpLocks/>
          </p:cNvCxnSpPr>
          <p:nvPr/>
        </p:nvCxnSpPr>
        <p:spPr>
          <a:xfrm>
            <a:off x="6636119" y="3219523"/>
            <a:ext cx="302819" cy="494908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632BCA3-2DF9-4A12-AB9C-B4636B1D3F5D}"/>
              </a:ext>
            </a:extLst>
          </p:cNvPr>
          <p:cNvCxnSpPr>
            <a:cxnSpLocks/>
          </p:cNvCxnSpPr>
          <p:nvPr/>
        </p:nvCxnSpPr>
        <p:spPr>
          <a:xfrm flipH="1" flipV="1">
            <a:off x="7783928" y="2942855"/>
            <a:ext cx="565593" cy="400602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256261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33E4BF3B-50BC-45FA-BDCA-78B1A95518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6277" y="1672158"/>
            <a:ext cx="5649492" cy="3883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CA563-CADD-49E7-920F-DA57A1B2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55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D12DA1-C956-49C7-B023-632E2C71C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>
                <a:latin typeface="Calibri (Headings)"/>
              </a:rPr>
              <a:t> Design of the special test cycles </a:t>
            </a:r>
            <a:endParaRPr lang="en-GB" sz="4400" dirty="0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BF6BB1FA-6CA4-4E6D-AAB5-7924DC785D6B}"/>
              </a:ext>
            </a:extLst>
          </p:cNvPr>
          <p:cNvSpPr txBox="1">
            <a:spLocks/>
          </p:cNvSpPr>
          <p:nvPr/>
        </p:nvSpPr>
        <p:spPr>
          <a:xfrm>
            <a:off x="324740" y="1838896"/>
            <a:ext cx="4456985" cy="392575"/>
          </a:xfrm>
          <a:prstGeom prst="rect">
            <a:avLst/>
          </a:prstGeom>
          <a:noFill/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rgbClr val="003399"/>
              </a:buClr>
              <a:buSzPct val="80000"/>
              <a:buFont typeface="Arial"/>
              <a:buChar char="•"/>
              <a:defRPr kumimoji="0" sz="3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rgbClr val="003399"/>
              </a:buClr>
              <a:buSzPct val="90000"/>
              <a:buFont typeface="Arial"/>
              <a:buChar char="•"/>
              <a:defRPr kumimoji="0" sz="26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85000"/>
              <a:buFont typeface="Arial"/>
              <a:buChar char="•"/>
              <a:defRPr kumimoji="0" sz="24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90000"/>
              <a:buFont typeface="Arial"/>
              <a:buChar char="•"/>
              <a:defRPr kumimoji="0" sz="2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100000"/>
              <a:buFont typeface="Arial"/>
              <a:buChar char="•"/>
              <a:defRPr kumimoji="0" sz="2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1800" i="1" dirty="0">
                <a:solidFill>
                  <a:schemeClr val="bg1">
                    <a:lumMod val="50000"/>
                  </a:schemeClr>
                </a:solidFill>
                <a:latin typeface="Calibri (Headings)"/>
              </a:rPr>
              <a:t>Example: </a:t>
            </a:r>
            <a:br>
              <a:rPr lang="en-US" sz="1800" i="1" dirty="0">
                <a:solidFill>
                  <a:schemeClr val="bg1">
                    <a:lumMod val="50000"/>
                  </a:schemeClr>
                </a:solidFill>
                <a:latin typeface="Calibri (Headings)"/>
              </a:rPr>
            </a:br>
            <a:r>
              <a:rPr lang="en-US" sz="1800" i="1" dirty="0">
                <a:solidFill>
                  <a:schemeClr val="bg1">
                    <a:lumMod val="50000"/>
                  </a:schemeClr>
                </a:solidFill>
                <a:latin typeface="Calibri (Headings)"/>
              </a:rPr>
              <a:t>Special cycle ROXIE1 (MCBY).</a:t>
            </a:r>
            <a:endParaRPr lang="en-GB" sz="18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B3E7D358-D601-4E1D-A4AE-86C09AF2218D}"/>
              </a:ext>
            </a:extLst>
          </p:cNvPr>
          <p:cNvSpPr txBox="1">
            <a:spLocks/>
          </p:cNvSpPr>
          <p:nvPr/>
        </p:nvSpPr>
        <p:spPr>
          <a:xfrm>
            <a:off x="5130084" y="1279583"/>
            <a:ext cx="2738182" cy="392575"/>
          </a:xfrm>
          <a:prstGeom prst="rect">
            <a:avLst/>
          </a:prstGeom>
          <a:noFill/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rgbClr val="003399"/>
              </a:buClr>
              <a:buSzPct val="80000"/>
              <a:buFont typeface="Arial"/>
              <a:buChar char="•"/>
              <a:defRPr kumimoji="0" sz="3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rgbClr val="003399"/>
              </a:buClr>
              <a:buSzPct val="90000"/>
              <a:buFont typeface="Arial"/>
              <a:buChar char="•"/>
              <a:defRPr kumimoji="0" sz="26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85000"/>
              <a:buFont typeface="Arial"/>
              <a:buChar char="•"/>
              <a:defRPr kumimoji="0" sz="24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90000"/>
              <a:buFont typeface="Arial"/>
              <a:buChar char="•"/>
              <a:defRPr kumimoji="0" sz="2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100000"/>
              <a:buFont typeface="Arial"/>
              <a:buChar char="•"/>
              <a:defRPr kumimoji="0" sz="2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100" dirty="0">
                <a:latin typeface="Calibri (Headings)"/>
              </a:rPr>
              <a:t>Analysis of the results.</a:t>
            </a:r>
            <a:endParaRPr lang="en-GB" sz="2100" b="1" dirty="0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19916C94-4E0D-4015-B0E5-94BEE4DE72EA}"/>
              </a:ext>
            </a:extLst>
          </p:cNvPr>
          <p:cNvSpPr txBox="1">
            <a:spLocks/>
          </p:cNvSpPr>
          <p:nvPr/>
        </p:nvSpPr>
        <p:spPr>
          <a:xfrm>
            <a:off x="136732" y="5751841"/>
            <a:ext cx="9143999" cy="575835"/>
          </a:xfrm>
          <a:prstGeom prst="rect">
            <a:avLst/>
          </a:prstGeom>
          <a:noFill/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rgbClr val="003399"/>
              </a:buClr>
              <a:buSzPct val="80000"/>
              <a:buFont typeface="Arial"/>
              <a:buChar char="•"/>
              <a:defRPr kumimoji="0" sz="3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rgbClr val="003399"/>
              </a:buClr>
              <a:buSzPct val="90000"/>
              <a:buFont typeface="Arial"/>
              <a:buChar char="•"/>
              <a:defRPr kumimoji="0" sz="26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85000"/>
              <a:buFont typeface="Arial"/>
              <a:buChar char="•"/>
              <a:defRPr kumimoji="0" sz="24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90000"/>
              <a:buFont typeface="Arial"/>
              <a:buChar char="•"/>
              <a:defRPr kumimoji="0" sz="2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100000"/>
              <a:buFont typeface="Arial"/>
              <a:buChar char="•"/>
              <a:defRPr kumimoji="0" sz="2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rgbClr val="008000"/>
                </a:solidFill>
              </a:rPr>
              <a:t>→  </a:t>
            </a:r>
            <a:r>
              <a:rPr lang="en-US" sz="2000" b="0" i="0" dirty="0">
                <a:solidFill>
                  <a:srgbClr val="008000"/>
                </a:solidFill>
                <a:effectLst/>
              </a:rPr>
              <a:t>Thanks to automated analysis, we can easily analyze minor magnetization loops.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8000"/>
                </a:solidFill>
              </a:rPr>
              <a:t>→  </a:t>
            </a:r>
            <a:r>
              <a:rPr lang="en-US" sz="2000" b="0" i="0" dirty="0">
                <a:solidFill>
                  <a:srgbClr val="008000"/>
                </a:solidFill>
                <a:effectLst/>
              </a:rPr>
              <a:t>Possibility to develop fitted-parameter models for the operation (future R&amp;D).</a:t>
            </a:r>
          </a:p>
          <a:p>
            <a:pPr marL="0" indent="0">
              <a:buNone/>
            </a:pPr>
            <a:endParaRPr lang="en-GB" sz="2000" b="1" dirty="0">
              <a:solidFill>
                <a:srgbClr val="008000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3D12710-4BB7-43A1-911D-7738123309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98" y="2428108"/>
            <a:ext cx="3251479" cy="2330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019080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CA563-CADD-49E7-920F-DA57A1B2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56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D12DA1-C956-49C7-B023-632E2C71C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 </a:t>
            </a:r>
            <a:r>
              <a:rPr lang="en-US" dirty="0"/>
              <a:t>Comparison</a:t>
            </a:r>
            <a:r>
              <a:rPr lang="en-US" sz="4000" dirty="0"/>
              <a:t> with ROXIE</a:t>
            </a:r>
            <a:endParaRPr lang="en-GB" sz="4000" dirty="0"/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F7C1AE87-C5E6-47C4-B7DB-5036F7A9FEE1}"/>
              </a:ext>
            </a:extLst>
          </p:cNvPr>
          <p:cNvSpPr txBox="1">
            <a:spLocks/>
          </p:cNvSpPr>
          <p:nvPr/>
        </p:nvSpPr>
        <p:spPr>
          <a:xfrm>
            <a:off x="230735" y="5699131"/>
            <a:ext cx="8759397" cy="575835"/>
          </a:xfrm>
          <a:prstGeom prst="rect">
            <a:avLst/>
          </a:prstGeom>
          <a:noFill/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rgbClr val="003399"/>
              </a:buClr>
              <a:buSzPct val="80000"/>
              <a:buFont typeface="Arial"/>
              <a:buChar char="•"/>
              <a:defRPr kumimoji="0" sz="3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rgbClr val="003399"/>
              </a:buClr>
              <a:buSzPct val="90000"/>
              <a:buFont typeface="Arial"/>
              <a:buChar char="•"/>
              <a:defRPr kumimoji="0" sz="26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85000"/>
              <a:buFont typeface="Arial"/>
              <a:buChar char="•"/>
              <a:defRPr kumimoji="0" sz="24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90000"/>
              <a:buFont typeface="Arial"/>
              <a:buChar char="•"/>
              <a:defRPr kumimoji="0" sz="2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100000"/>
              <a:buFont typeface="Arial"/>
              <a:buChar char="•"/>
              <a:defRPr kumimoji="0" sz="2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100" dirty="0">
                <a:solidFill>
                  <a:srgbClr val="008000"/>
                </a:solidFill>
              </a:rPr>
              <a:t>→  Using data-driven updates of the ROXIE models, we can analyze complex</a:t>
            </a:r>
            <a:br>
              <a:rPr lang="en-US" sz="2100" dirty="0">
                <a:solidFill>
                  <a:srgbClr val="008000"/>
                </a:solidFill>
              </a:rPr>
            </a:br>
            <a:r>
              <a:rPr lang="en-US" sz="2100" dirty="0">
                <a:solidFill>
                  <a:srgbClr val="008000"/>
                </a:solidFill>
              </a:rPr>
              <a:t>      powering schemes, without the need of performing many measurements. </a:t>
            </a:r>
            <a:endParaRPr lang="en-GB" sz="2100" b="1" dirty="0">
              <a:solidFill>
                <a:srgbClr val="008000"/>
              </a:solidFill>
            </a:endParaRPr>
          </a:p>
        </p:txBody>
      </p:sp>
      <p:pic>
        <p:nvPicPr>
          <p:cNvPr id="1034" name="Picture 10">
            <a:extLst>
              <a:ext uri="{FF2B5EF4-FFF2-40B4-BE49-F238E27FC236}">
                <a16:creationId xmlns:a16="http://schemas.microsoft.com/office/drawing/2014/main" id="{EF10FC74-9480-49E2-BBC6-FBEC920A81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81" y="1311106"/>
            <a:ext cx="3694489" cy="1626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8BC9AD7F-2544-4EBD-9AAA-EBC671EF31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620" y="1311106"/>
            <a:ext cx="3685932" cy="1622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1F72B401-EA6F-4AA4-8B06-C20E1F9420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54" y="2911539"/>
            <a:ext cx="3957716" cy="2635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>
            <a:extLst>
              <a:ext uri="{FF2B5EF4-FFF2-40B4-BE49-F238E27FC236}">
                <a16:creationId xmlns:a16="http://schemas.microsoft.com/office/drawing/2014/main" id="{C48A8154-A8D2-4ED6-B21E-8D73F4379B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4836" y="2907771"/>
            <a:ext cx="3957716" cy="2635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40A431DF-8161-4946-A341-4F09BA64F7F5}"/>
              </a:ext>
            </a:extLst>
          </p:cNvPr>
          <p:cNvSpPr txBox="1">
            <a:spLocks/>
          </p:cNvSpPr>
          <p:nvPr/>
        </p:nvSpPr>
        <p:spPr>
          <a:xfrm>
            <a:off x="107235" y="950396"/>
            <a:ext cx="4691267" cy="392575"/>
          </a:xfrm>
          <a:prstGeom prst="rect">
            <a:avLst/>
          </a:prstGeom>
          <a:noFill/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rgbClr val="003399"/>
              </a:buClr>
              <a:buSzPct val="80000"/>
              <a:buFont typeface="Arial"/>
              <a:buChar char="•"/>
              <a:defRPr kumimoji="0" sz="3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rgbClr val="003399"/>
              </a:buClr>
              <a:buSzPct val="90000"/>
              <a:buFont typeface="Arial"/>
              <a:buChar char="•"/>
              <a:defRPr kumimoji="0" sz="26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85000"/>
              <a:buFont typeface="Arial"/>
              <a:buChar char="•"/>
              <a:defRPr kumimoji="0" sz="24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90000"/>
              <a:buFont typeface="Arial"/>
              <a:buChar char="•"/>
              <a:defRPr kumimoji="0" sz="2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100000"/>
              <a:buFont typeface="Arial"/>
              <a:buChar char="•"/>
              <a:defRPr kumimoji="0" sz="2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1800" i="1" dirty="0">
                <a:solidFill>
                  <a:schemeClr val="bg1">
                    <a:lumMod val="50000"/>
                  </a:schemeClr>
                </a:solidFill>
                <a:latin typeface="Calibri (Headings)"/>
              </a:rPr>
              <a:t>Example: Special cycle ROXIE1 (MCBC).</a:t>
            </a:r>
            <a:endParaRPr lang="en-GB" sz="18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68370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CA563-CADD-49E7-920F-DA57A1B2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57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D12DA1-C956-49C7-B023-632E2C71C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 Final contribution</a:t>
            </a:r>
            <a:endParaRPr lang="en-GB" dirty="0"/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F7C1AE87-C5E6-47C4-B7DB-5036F7A9FEE1}"/>
              </a:ext>
            </a:extLst>
          </p:cNvPr>
          <p:cNvSpPr txBox="1">
            <a:spLocks/>
          </p:cNvSpPr>
          <p:nvPr/>
        </p:nvSpPr>
        <p:spPr>
          <a:xfrm>
            <a:off x="183840" y="5883689"/>
            <a:ext cx="8960160" cy="575835"/>
          </a:xfrm>
          <a:prstGeom prst="rect">
            <a:avLst/>
          </a:prstGeom>
          <a:noFill/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rgbClr val="003399"/>
              </a:buClr>
              <a:buSzPct val="80000"/>
              <a:buFont typeface="Arial"/>
              <a:buChar char="•"/>
              <a:defRPr kumimoji="0" sz="3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rgbClr val="003399"/>
              </a:buClr>
              <a:buSzPct val="90000"/>
              <a:buFont typeface="Arial"/>
              <a:buChar char="•"/>
              <a:defRPr kumimoji="0" sz="26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85000"/>
              <a:buFont typeface="Arial"/>
              <a:buChar char="•"/>
              <a:defRPr kumimoji="0" sz="24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90000"/>
              <a:buFont typeface="Arial"/>
              <a:buChar char="•"/>
              <a:defRPr kumimoji="0" sz="2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100000"/>
              <a:buFont typeface="Arial"/>
              <a:buChar char="•"/>
              <a:defRPr kumimoji="0" sz="2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100" b="1" dirty="0">
              <a:solidFill>
                <a:srgbClr val="008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1A65D5-F1DB-4091-9521-326D59A8E1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5300" y="1594200"/>
            <a:ext cx="4733400" cy="3338501"/>
          </a:xfrm>
          <a:prstGeom prst="rect">
            <a:avLst/>
          </a:prstGeom>
        </p:spPr>
      </p:pic>
      <p:sp>
        <p:nvSpPr>
          <p:cNvPr id="21" name="Content Placeholder 4">
            <a:extLst>
              <a:ext uri="{FF2B5EF4-FFF2-40B4-BE49-F238E27FC236}">
                <a16:creationId xmlns:a16="http://schemas.microsoft.com/office/drawing/2014/main" id="{B7A0E466-CEB9-49D3-A5A4-396AC6803D66}"/>
              </a:ext>
            </a:extLst>
          </p:cNvPr>
          <p:cNvSpPr txBox="1">
            <a:spLocks/>
          </p:cNvSpPr>
          <p:nvPr/>
        </p:nvSpPr>
        <p:spPr>
          <a:xfrm>
            <a:off x="183840" y="5160556"/>
            <a:ext cx="8960160" cy="1446266"/>
          </a:xfrm>
          <a:prstGeom prst="rect">
            <a:avLst/>
          </a:prstGeom>
          <a:noFill/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rgbClr val="003399"/>
              </a:buClr>
              <a:buSzPct val="80000"/>
              <a:buFont typeface="Arial"/>
              <a:buChar char="•"/>
              <a:defRPr kumimoji="0" sz="3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rgbClr val="003399"/>
              </a:buClr>
              <a:buSzPct val="90000"/>
              <a:buFont typeface="Arial"/>
              <a:buChar char="•"/>
              <a:defRPr kumimoji="0" sz="26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85000"/>
              <a:buFont typeface="Arial"/>
              <a:buChar char="•"/>
              <a:defRPr kumimoji="0" sz="24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90000"/>
              <a:buFont typeface="Arial"/>
              <a:buChar char="•"/>
              <a:defRPr kumimoji="0" sz="2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100000"/>
              <a:buFont typeface="Arial"/>
              <a:buChar char="•"/>
              <a:defRPr kumimoji="0" sz="2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100" dirty="0">
                <a:solidFill>
                  <a:srgbClr val="008000"/>
                </a:solidFill>
              </a:rPr>
              <a:t>→ The studies show that beam-based simulations with our input data (red dots)</a:t>
            </a:r>
            <a:br>
              <a:rPr lang="en-US" sz="2100" dirty="0">
                <a:solidFill>
                  <a:srgbClr val="008000"/>
                </a:solidFill>
              </a:rPr>
            </a:br>
            <a:r>
              <a:rPr lang="en-US" sz="2100" dirty="0">
                <a:solidFill>
                  <a:srgbClr val="008000"/>
                </a:solidFill>
              </a:rPr>
              <a:t>     are consistent with ATLAS observations (black dots) [12].</a:t>
            </a:r>
          </a:p>
          <a:p>
            <a:pPr marL="0" indent="0">
              <a:buNone/>
            </a:pPr>
            <a:r>
              <a:rPr lang="en-US" sz="2100" dirty="0">
                <a:solidFill>
                  <a:srgbClr val="008000"/>
                </a:solidFill>
              </a:rPr>
              <a:t>→ Important contribution for machine operation.</a:t>
            </a:r>
          </a:p>
          <a:p>
            <a:pPr marL="0" indent="0">
              <a:buNone/>
            </a:pPr>
            <a:endParaRPr lang="en-US" sz="2100" dirty="0">
              <a:solidFill>
                <a:srgbClr val="008000"/>
              </a:solidFill>
            </a:endParaRPr>
          </a:p>
          <a:p>
            <a:pPr marL="0" indent="0">
              <a:buNone/>
            </a:pPr>
            <a:endParaRPr lang="en-US" sz="2100" dirty="0">
              <a:solidFill>
                <a:srgbClr val="008000"/>
              </a:solidFill>
            </a:endParaRPr>
          </a:p>
          <a:p>
            <a:pPr marL="0" indent="0">
              <a:buNone/>
            </a:pPr>
            <a:r>
              <a:rPr lang="en-US" sz="2100" dirty="0">
                <a:solidFill>
                  <a:srgbClr val="008000"/>
                </a:solidFill>
              </a:rPr>
              <a:t> </a:t>
            </a:r>
            <a:endParaRPr lang="en-GB" sz="2100" b="1" dirty="0">
              <a:solidFill>
                <a:srgbClr val="008000"/>
              </a:solidFill>
            </a:endParaRPr>
          </a:p>
          <a:p>
            <a:pPr marL="0" indent="0">
              <a:buNone/>
            </a:pPr>
            <a:endParaRPr lang="en-GB" sz="2100" b="1" dirty="0">
              <a:solidFill>
                <a:srgbClr val="008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E3F2890-CC7C-4C59-8B66-68779E6C16FB}"/>
              </a:ext>
            </a:extLst>
          </p:cNvPr>
          <p:cNvSpPr txBox="1"/>
          <p:nvPr/>
        </p:nvSpPr>
        <p:spPr>
          <a:xfrm>
            <a:off x="4479721" y="1381163"/>
            <a:ext cx="2055303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Courtesy of M. Hostettler</a:t>
            </a:r>
            <a:endParaRPr lang="en-GB" sz="14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669472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CA563-CADD-49E7-920F-DA57A1B2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58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D12DA1-C956-49C7-B023-632E2C71C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 Documentation and traceability</a:t>
            </a:r>
            <a:endParaRPr lang="en-GB" dirty="0"/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F7C1AE87-C5E6-47C4-B7DB-5036F7A9FEE1}"/>
              </a:ext>
            </a:extLst>
          </p:cNvPr>
          <p:cNvSpPr txBox="1">
            <a:spLocks/>
          </p:cNvSpPr>
          <p:nvPr/>
        </p:nvSpPr>
        <p:spPr>
          <a:xfrm>
            <a:off x="230735" y="5883689"/>
            <a:ext cx="8759397" cy="575835"/>
          </a:xfrm>
          <a:prstGeom prst="rect">
            <a:avLst/>
          </a:prstGeom>
          <a:noFill/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rgbClr val="003399"/>
              </a:buClr>
              <a:buSzPct val="80000"/>
              <a:buFont typeface="Arial"/>
              <a:buChar char="•"/>
              <a:defRPr kumimoji="0" sz="3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rgbClr val="003399"/>
              </a:buClr>
              <a:buSzPct val="90000"/>
              <a:buFont typeface="Arial"/>
              <a:buChar char="•"/>
              <a:defRPr kumimoji="0" sz="26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85000"/>
              <a:buFont typeface="Arial"/>
              <a:buChar char="•"/>
              <a:defRPr kumimoji="0" sz="24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90000"/>
              <a:buFont typeface="Arial"/>
              <a:buChar char="•"/>
              <a:defRPr kumimoji="0" sz="2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100000"/>
              <a:buFont typeface="Arial"/>
              <a:buChar char="•"/>
              <a:defRPr kumimoji="0" sz="2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100" dirty="0">
                <a:solidFill>
                  <a:srgbClr val="008000"/>
                </a:solidFill>
              </a:rPr>
              <a:t>→  </a:t>
            </a:r>
            <a:r>
              <a:rPr lang="en-GB" sz="2100" b="0" i="0" dirty="0">
                <a:solidFill>
                  <a:srgbClr val="008000"/>
                </a:solidFill>
                <a:effectLst/>
              </a:rPr>
              <a:t>Thanks to integrated tools, we can easily reproduce all the results. </a:t>
            </a:r>
            <a:endParaRPr lang="en-GB" sz="2100" b="1" dirty="0">
              <a:solidFill>
                <a:srgbClr val="008000"/>
              </a:solidFill>
            </a:endParaRPr>
          </a:p>
          <a:p>
            <a:pPr marL="0" indent="0">
              <a:buNone/>
            </a:pPr>
            <a:endParaRPr lang="en-GB" sz="2100" b="1" dirty="0">
              <a:solidFill>
                <a:srgbClr val="008000"/>
              </a:solidFill>
            </a:endParaRP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833E5E5F-E49D-4F3C-9A37-21CE8A1914FA}"/>
              </a:ext>
            </a:extLst>
          </p:cNvPr>
          <p:cNvSpPr txBox="1">
            <a:spLocks/>
          </p:cNvSpPr>
          <p:nvPr/>
        </p:nvSpPr>
        <p:spPr>
          <a:xfrm>
            <a:off x="96998" y="1190705"/>
            <a:ext cx="8582428" cy="392575"/>
          </a:xfrm>
          <a:prstGeom prst="rect">
            <a:avLst/>
          </a:prstGeom>
          <a:noFill/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rgbClr val="003399"/>
              </a:buClr>
              <a:buSzPct val="80000"/>
              <a:buFont typeface="Arial"/>
              <a:buChar char="•"/>
              <a:defRPr kumimoji="0" sz="3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rgbClr val="003399"/>
              </a:buClr>
              <a:buSzPct val="90000"/>
              <a:buFont typeface="Arial"/>
              <a:buChar char="•"/>
              <a:defRPr kumimoji="0" sz="26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85000"/>
              <a:buFont typeface="Arial"/>
              <a:buChar char="•"/>
              <a:defRPr kumimoji="0" sz="24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90000"/>
              <a:buFont typeface="Arial"/>
              <a:buChar char="•"/>
              <a:defRPr kumimoji="0" sz="2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100000"/>
              <a:buFont typeface="Arial"/>
              <a:buChar char="•"/>
              <a:defRPr kumimoji="0" sz="2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100" dirty="0">
                <a:latin typeface="Calibri (Headings)"/>
              </a:rPr>
              <a:t>SWAN/</a:t>
            </a:r>
            <a:r>
              <a:rPr lang="en-US" sz="2100" dirty="0" err="1">
                <a:latin typeface="Calibri (Headings)"/>
              </a:rPr>
              <a:t>Jupyter</a:t>
            </a:r>
            <a:r>
              <a:rPr lang="en-US" sz="2100" dirty="0">
                <a:latin typeface="Calibri (Headings)"/>
              </a:rPr>
              <a:t> Notebooks with the entire analysis for each magnet.</a:t>
            </a:r>
            <a:endParaRPr lang="en-GB" sz="2100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0613B1-E4CC-49AD-A7FA-E3E252E5FE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4368" y="1833542"/>
            <a:ext cx="5203458" cy="293518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9387070-545D-4136-BF26-A5917D440434}"/>
              </a:ext>
            </a:extLst>
          </p:cNvPr>
          <p:cNvSpPr txBox="1"/>
          <p:nvPr/>
        </p:nvSpPr>
        <p:spPr>
          <a:xfrm>
            <a:off x="1520646" y="5095375"/>
            <a:ext cx="61795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US" sz="2400" dirty="0">
                <a:solidFill>
                  <a:srgbClr val="0066FF"/>
                </a:solidFill>
                <a:latin typeface="Calibri (Headings)"/>
              </a:rPr>
              <a:t>https://gitlab.cern.ch/agchmiel/pymaganalysis </a:t>
            </a:r>
            <a:endParaRPr lang="en-GB" sz="2400" b="1" dirty="0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36479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1E4221A-F3DB-4784-94CA-46D3E4F7F1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59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862E954-CD44-4AC2-8D3C-E0591D29B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Summary</a:t>
            </a: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18E1F65-7617-4061-81E0-68C720F653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007" y="1253744"/>
            <a:ext cx="8534044" cy="5176497"/>
          </a:xfrm>
        </p:spPr>
        <p:txBody>
          <a:bodyPr>
            <a:normAutofit lnSpcReduction="10000"/>
          </a:bodyPr>
          <a:lstStyle/>
          <a:p>
            <a:pPr>
              <a:buSzPct val="90000"/>
            </a:pPr>
            <a:r>
              <a:rPr lang="en-US" sz="2300" dirty="0"/>
              <a:t>A substantial progress has been made to synchronize different activities (</a:t>
            </a:r>
            <a:r>
              <a:rPr lang="en-US" sz="2300" b="1" dirty="0"/>
              <a:t>simulations, measurements, calibration curves for operations</a:t>
            </a:r>
            <a:r>
              <a:rPr lang="en-US" sz="2300" dirty="0"/>
              <a:t>).</a:t>
            </a:r>
          </a:p>
          <a:p>
            <a:pPr>
              <a:buSzPct val="90000"/>
            </a:pPr>
            <a:r>
              <a:rPr lang="en-US" sz="2300" b="1" dirty="0"/>
              <a:t>PyMagAnalysis</a:t>
            </a:r>
            <a:r>
              <a:rPr lang="en-US" sz="2300" dirty="0"/>
              <a:t> has been developed for the </a:t>
            </a:r>
            <a:r>
              <a:rPr lang="en-US" sz="2300" b="1" dirty="0"/>
              <a:t>combined analysis </a:t>
            </a:r>
            <a:r>
              <a:rPr lang="en-US" sz="2300" dirty="0"/>
              <a:t>of</a:t>
            </a:r>
            <a:r>
              <a:rPr lang="en-US" sz="2300" b="1" dirty="0"/>
              <a:t> </a:t>
            </a:r>
            <a:r>
              <a:rPr lang="en-US" sz="2300" dirty="0"/>
              <a:t>numerical and experimental data, as well as to build the FiDeL model for the operation.</a:t>
            </a:r>
          </a:p>
          <a:p>
            <a:pPr>
              <a:buSzPct val="90000"/>
            </a:pPr>
            <a:r>
              <a:rPr lang="en-US" sz="2300" dirty="0"/>
              <a:t>The </a:t>
            </a:r>
            <a:r>
              <a:rPr lang="en-US" sz="2300" b="1" dirty="0"/>
              <a:t>integration</a:t>
            </a:r>
            <a:r>
              <a:rPr lang="en-US" sz="2300" dirty="0"/>
              <a:t> of the tools is essential to </a:t>
            </a:r>
            <a:r>
              <a:rPr lang="en-US" sz="2300" b="1" dirty="0"/>
              <a:t>improve the numerical models</a:t>
            </a:r>
            <a:r>
              <a:rPr lang="en-US" sz="2300" dirty="0"/>
              <a:t>, as well as to </a:t>
            </a:r>
            <a:r>
              <a:rPr lang="en-US" sz="2300" b="1" dirty="0"/>
              <a:t>increase</a:t>
            </a:r>
            <a:r>
              <a:rPr lang="en-US" sz="2300" dirty="0"/>
              <a:t> the </a:t>
            </a:r>
            <a:r>
              <a:rPr lang="en-US" sz="2300" b="1" dirty="0"/>
              <a:t>efficiency</a:t>
            </a:r>
            <a:r>
              <a:rPr lang="en-US" sz="2300" dirty="0"/>
              <a:t> and </a:t>
            </a:r>
            <a:r>
              <a:rPr lang="en-US" sz="2300" b="1" dirty="0"/>
              <a:t>quality</a:t>
            </a:r>
            <a:r>
              <a:rPr lang="en-US" sz="2300" dirty="0"/>
              <a:t> of the </a:t>
            </a:r>
            <a:r>
              <a:rPr lang="en-US" sz="2300" b="1" dirty="0"/>
              <a:t>measurements</a:t>
            </a:r>
            <a:r>
              <a:rPr lang="en-US" sz="2300" dirty="0"/>
              <a:t>.</a:t>
            </a:r>
          </a:p>
          <a:p>
            <a:pPr>
              <a:buSzPct val="90000"/>
            </a:pPr>
            <a:r>
              <a:rPr lang="en-US" sz="2300" dirty="0"/>
              <a:t>The full potential of the automated tools is demonstrated by investigation of MCBC/MCBY hysteresis. Despite of the complexity of this topic, ranging from analysis of complex operations cycles, through simulations, to measurements, </a:t>
            </a:r>
            <a:r>
              <a:rPr lang="en-US" sz="2300" b="1" dirty="0"/>
              <a:t>very good agreement has been achieved with beam observations</a:t>
            </a:r>
            <a:r>
              <a:rPr lang="en-US" sz="23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19452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3CD381-F00C-45A4-A409-569BC65D4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40443"/>
          </a:xfrm>
        </p:spPr>
        <p:txBody>
          <a:bodyPr/>
          <a:lstStyle/>
          <a:p>
            <a:r>
              <a:rPr lang="en-US" dirty="0"/>
              <a:t> Electromagnetic simulations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E93499-33F6-49D9-8271-FE6A269468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008" y="1182358"/>
            <a:ext cx="8483710" cy="5114925"/>
          </a:xfrm>
        </p:spPr>
        <p:txBody>
          <a:bodyPr>
            <a:normAutofit fontScale="77500" lnSpcReduction="20000"/>
          </a:bodyPr>
          <a:lstStyle/>
          <a:p>
            <a:pPr marL="36576" indent="0">
              <a:buNone/>
            </a:pPr>
            <a:r>
              <a:rPr lang="en-US" dirty="0">
                <a:solidFill>
                  <a:srgbClr val="0099FF"/>
                </a:solidFill>
              </a:rPr>
              <a:t>Advantages:</a:t>
            </a:r>
          </a:p>
          <a:p>
            <a:pPr marL="36576" indent="0">
              <a:buNone/>
            </a:pPr>
            <a:endParaRPr lang="en-US" sz="1300" dirty="0">
              <a:solidFill>
                <a:srgbClr val="0099FF"/>
              </a:solidFill>
            </a:endParaRPr>
          </a:p>
          <a:p>
            <a:pPr lvl="1"/>
            <a:r>
              <a:rPr lang="en-US" sz="2700" dirty="0"/>
              <a:t>Various predictions with no need of building a real device</a:t>
            </a:r>
          </a:p>
          <a:p>
            <a:pPr lvl="1"/>
            <a:r>
              <a:rPr lang="en-US" sz="2700" dirty="0"/>
              <a:t>Relatively quick</a:t>
            </a:r>
          </a:p>
          <a:p>
            <a:pPr lvl="1"/>
            <a:r>
              <a:rPr lang="en-US" sz="2700" dirty="0"/>
              <a:t>Inexpensive in comparison with measurements</a:t>
            </a:r>
          </a:p>
          <a:p>
            <a:pPr lvl="1"/>
            <a:endParaRPr lang="en-US" dirty="0"/>
          </a:p>
          <a:p>
            <a:pPr marL="36576" indent="0">
              <a:buNone/>
            </a:pPr>
            <a:r>
              <a:rPr lang="en-US" dirty="0">
                <a:solidFill>
                  <a:srgbClr val="FF0000"/>
                </a:solidFill>
              </a:rPr>
              <a:t>Limitations:</a:t>
            </a:r>
          </a:p>
          <a:p>
            <a:pPr marL="36576" indent="0">
              <a:buNone/>
            </a:pPr>
            <a:endParaRPr lang="en-US" sz="1300" dirty="0">
              <a:solidFill>
                <a:srgbClr val="FF0000"/>
              </a:solidFill>
            </a:endParaRPr>
          </a:p>
          <a:p>
            <a:pPr lvl="1"/>
            <a:r>
              <a:rPr lang="en-US" sz="2700" dirty="0"/>
              <a:t>Coupling phenomena (magnetic, thermal, mechanical)</a:t>
            </a:r>
          </a:p>
          <a:p>
            <a:pPr lvl="1"/>
            <a:r>
              <a:rPr lang="en-US" sz="2700" dirty="0"/>
              <a:t>Discretization errors (meshing of FEM elements)</a:t>
            </a:r>
          </a:p>
          <a:p>
            <a:pPr lvl="1"/>
            <a:r>
              <a:rPr lang="en-US" sz="2700" dirty="0"/>
              <a:t>Numerical sub-models (persistent current modelling)</a:t>
            </a:r>
          </a:p>
          <a:p>
            <a:pPr lvl="1"/>
            <a:r>
              <a:rPr lang="en-US" sz="2700" dirty="0"/>
              <a:t>Geometry of components</a:t>
            </a:r>
          </a:p>
          <a:p>
            <a:pPr lvl="1"/>
            <a:r>
              <a:rPr lang="en-US" sz="2800" dirty="0"/>
              <a:t>2D/3D effects</a:t>
            </a:r>
            <a:endParaRPr lang="en-US" sz="2700" dirty="0"/>
          </a:p>
          <a:p>
            <a:pPr lvl="1"/>
            <a:r>
              <a:rPr lang="en-US" sz="2700" dirty="0"/>
              <a:t>	Uncertainties on material properties:</a:t>
            </a:r>
          </a:p>
          <a:p>
            <a:pPr lvl="2"/>
            <a:r>
              <a:rPr lang="en-US" sz="2700" dirty="0" err="1"/>
              <a:t>Jc</a:t>
            </a:r>
            <a:r>
              <a:rPr lang="en-US" sz="2700" dirty="0"/>
              <a:t>-critical current density fit formula and parametrization</a:t>
            </a:r>
          </a:p>
          <a:p>
            <a:pPr lvl="2"/>
            <a:r>
              <a:rPr lang="en-US" sz="2700" dirty="0"/>
              <a:t>Permeability (saturation)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C5F008-80FC-4E95-A343-9F01DE8F05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33613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3204BAC-7069-4EE6-85AD-CD91F2FCEA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60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ACA8374-E111-43CA-97BA-1EFEEB794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References (1)</a:t>
            </a: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8E21BC1-0E68-4DBD-B480-AC25D63C5BF1}"/>
              </a:ext>
            </a:extLst>
          </p:cNvPr>
          <p:cNvSpPr>
            <a:spLocks noGrp="1"/>
          </p:cNvSpPr>
          <p:nvPr/>
        </p:nvSpPr>
        <p:spPr>
          <a:xfrm>
            <a:off x="119501" y="1242118"/>
            <a:ext cx="8904998" cy="5909180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50926" indent="-514350">
              <a:buClr>
                <a:srgbClr val="003399"/>
              </a:buClr>
              <a:buFont typeface="+mj-lt"/>
              <a:buAutoNum type="arabicPeriod"/>
            </a:pPr>
            <a:r>
              <a:rPr lang="en-GB" sz="18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FiDeL Website, “FIDEL - The Field Description for the LHC”, available online: </a:t>
            </a:r>
            <a:r>
              <a:rPr lang="en-GB" sz="1800" dirty="0">
                <a:solidFill>
                  <a:srgbClr val="0055A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https://lhc-div-mms.web.cern.ch/tests/MAG/FiDeL/Documentation/LHC-C-ES-0012-20-00.pdf</a:t>
            </a:r>
            <a:endParaRPr lang="en-GB" sz="1800" dirty="0">
              <a:solidFill>
                <a:srgbClr val="0055A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50926" indent="-514350">
              <a:buClr>
                <a:srgbClr val="003399"/>
              </a:buClr>
              <a:buFont typeface="+mj-lt"/>
              <a:buAutoNum type="arabicPeriod"/>
            </a:pPr>
            <a:r>
              <a:rPr lang="en-GB" sz="1800" b="0" dirty="0">
                <a:solidFill>
                  <a:srgbClr val="003399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N. J. </a:t>
            </a:r>
            <a:r>
              <a:rPr lang="en-GB" sz="1800" b="0" dirty="0" err="1">
                <a:solidFill>
                  <a:srgbClr val="003399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Sammut</a:t>
            </a:r>
            <a:r>
              <a:rPr lang="en-GB" sz="1800" b="0" dirty="0">
                <a:solidFill>
                  <a:srgbClr val="003399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18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GB" sz="1800" b="0" dirty="0">
                <a:solidFill>
                  <a:srgbClr val="003399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 field description for the Large Hadron Collider</a:t>
            </a:r>
            <a:r>
              <a:rPr lang="en-GB" sz="18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”, </a:t>
            </a:r>
            <a:r>
              <a:rPr lang="en-GB" sz="1800" b="0" dirty="0">
                <a:solidFill>
                  <a:srgbClr val="003399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Doctoral Dissertation, Malta University, 2006.</a:t>
            </a:r>
            <a:endParaRPr lang="en-GB" sz="1800" dirty="0">
              <a:solidFill>
                <a:srgbClr val="0055A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50926" indent="-514350">
              <a:buClr>
                <a:srgbClr val="003399"/>
              </a:buClr>
              <a:buFont typeface="+mj-lt"/>
              <a:buAutoNum type="arabicPeriod"/>
            </a:pPr>
            <a:r>
              <a:rPr lang="en-GB" sz="1800" dirty="0">
                <a:solidFill>
                  <a:srgbClr val="003399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V. </a:t>
            </a:r>
            <a:r>
              <a:rPr lang="en-GB" sz="1800" dirty="0" err="1">
                <a:solidFill>
                  <a:srgbClr val="003399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Remondino</a:t>
            </a:r>
            <a:r>
              <a:rPr lang="en-GB" sz="1800" dirty="0">
                <a:solidFill>
                  <a:srgbClr val="003399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“Magnetic model of the orbit corrector dipoles MCBC and MCBY”, CERN, EDMS 2459091, 2006.</a:t>
            </a:r>
          </a:p>
          <a:p>
            <a:pPr marL="550926" indent="-514350">
              <a:buClr>
                <a:srgbClr val="003399"/>
              </a:buClr>
              <a:buFont typeface="+mj-lt"/>
              <a:buAutoNum type="arabicPeriod"/>
            </a:pPr>
            <a:r>
              <a:rPr lang="en-GB" sz="18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N. White </a:t>
            </a:r>
            <a:r>
              <a:rPr lang="en-GB" sz="1800" i="1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 al.</a:t>
            </a:r>
            <a:r>
              <a:rPr lang="en-GB" sz="18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“Luminosity Optimization and Calibration in the LHC”, </a:t>
            </a:r>
            <a:r>
              <a:rPr lang="en-US" sz="18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available online: </a:t>
            </a:r>
            <a:r>
              <a:rPr lang="en-US" sz="1800" u="sng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https://accelconf.web.cern.ch/pac2009/papers/we6pfp015.pdf</a:t>
            </a:r>
            <a:endParaRPr lang="en-GB" sz="1800" dirty="0">
              <a:solidFill>
                <a:srgbClr val="003399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550926" indent="-514350">
              <a:buClr>
                <a:srgbClr val="003399"/>
              </a:buClr>
              <a:buFont typeface="+mj-lt"/>
              <a:buAutoNum type="arabicPeriod"/>
            </a:pPr>
            <a:r>
              <a:rPr lang="en-GB" sz="18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ATLAS Website, </a:t>
            </a:r>
            <a:r>
              <a:rPr lang="en-GB" sz="1800" u="sng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https://atlas.cern/updates/briefing/new-luminosity-measurement</a:t>
            </a:r>
            <a:endParaRPr lang="en-GB" sz="1800" u="sng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50926" indent="-514350">
              <a:buClr>
                <a:srgbClr val="003399"/>
              </a:buClr>
              <a:buFont typeface="+mj-lt"/>
              <a:buAutoNum type="arabicPeriod"/>
            </a:pPr>
            <a:r>
              <a:rPr lang="en-GB" sz="18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N. </a:t>
            </a:r>
            <a:r>
              <a:rPr lang="en-GB" sz="1800" dirty="0" err="1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Sammut</a:t>
            </a:r>
            <a:r>
              <a:rPr lang="en-GB" sz="18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800" i="1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 al.</a:t>
            </a:r>
            <a:r>
              <a:rPr lang="en-GB" sz="18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“Measurement and effects of the magnetic hysteresis on the LHC crossing angle and separation bumps”, </a:t>
            </a:r>
            <a:r>
              <a:rPr lang="en-US" sz="18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available online: </a:t>
            </a:r>
            <a:r>
              <a:rPr lang="en-US" sz="1800" u="sng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https://www.researchgate.net/publication/42854360_Measurement_and_Effects_of_the_Magnetic_Hysteresis_on_the_LHC_Crossing_Angle_and_Separation_Bumps</a:t>
            </a:r>
            <a:endParaRPr lang="en-GB" sz="1800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50926" indent="-514350">
              <a:buClr>
                <a:srgbClr val="003399"/>
              </a:buClr>
              <a:buFont typeface="+mj-lt"/>
              <a:buAutoNum type="arabicPeriod"/>
            </a:pPr>
            <a:r>
              <a:rPr lang="en-GB" sz="18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M. Hostettler </a:t>
            </a:r>
            <a:r>
              <a:rPr lang="en-GB" sz="1800" i="1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 al</a:t>
            </a:r>
            <a:r>
              <a:rPr lang="en-GB" sz="18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., “MCBC/Y magnetic non-linearities in fill 6016”, LLCMWG Meeting, 16 November 2020, </a:t>
            </a:r>
            <a:r>
              <a:rPr lang="en-GB" sz="18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https://indico.cern.ch/event/975528/contributions/4108151/attachments/2143174/3612702/20201116_LLCMWG_VdM_mag_hyst.pdf</a:t>
            </a:r>
            <a:endParaRPr lang="en-GB" sz="1800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400" dirty="0">
              <a:solidFill>
                <a:srgbClr val="005CB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400" dirty="0">
              <a:solidFill>
                <a:srgbClr val="005CB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US" sz="1400" dirty="0">
              <a:solidFill>
                <a:srgbClr val="005CB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400" dirty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24337450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3204BAC-7069-4EE6-85AD-CD91F2FCEA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ACA8374-E111-43CA-97BA-1EFEEB794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References (2)</a:t>
            </a: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8E21BC1-0E68-4DBD-B480-AC25D63C5BF1}"/>
              </a:ext>
            </a:extLst>
          </p:cNvPr>
          <p:cNvSpPr>
            <a:spLocks noGrp="1"/>
          </p:cNvSpPr>
          <p:nvPr/>
        </p:nvSpPr>
        <p:spPr>
          <a:xfrm>
            <a:off x="119501" y="1078130"/>
            <a:ext cx="8904998" cy="5400942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50926" indent="-514350">
              <a:buClr>
                <a:srgbClr val="003399"/>
              </a:buClr>
              <a:buFont typeface="+mj-lt"/>
              <a:buAutoNum type="arabicPeriod" startAt="8"/>
            </a:pPr>
            <a:r>
              <a:rPr lang="en-GB" sz="18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E. </a:t>
            </a:r>
            <a:r>
              <a:rPr lang="en-GB" sz="1800" dirty="0" err="1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Todesco</a:t>
            </a:r>
            <a:r>
              <a:rPr lang="en-GB" sz="18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800" i="1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 al.</a:t>
            </a:r>
            <a:r>
              <a:rPr lang="en-GB" sz="18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“Hysteretic components of transfer function in </a:t>
            </a:r>
            <a:r>
              <a:rPr lang="en-GB" sz="1800" dirty="0" err="1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mcbc</a:t>
            </a:r>
            <a:r>
              <a:rPr lang="en-GB" sz="18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mcby</a:t>
            </a:r>
            <a:r>
              <a:rPr lang="en-GB" sz="18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that could affect </a:t>
            </a:r>
            <a:r>
              <a:rPr lang="en-GB" sz="1800" dirty="0" err="1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vdm</a:t>
            </a:r>
            <a:r>
              <a:rPr lang="en-GB" sz="18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scans”, LLCMWG Meeting, 16 November 2020, </a:t>
            </a:r>
            <a:r>
              <a:rPr lang="en-US" sz="18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https://indico.cern.ch/event/975528/contributions/4108149/attachments/2143811/3612938/20-11-16_MCBC_MCBY.pdf</a:t>
            </a:r>
            <a:endParaRPr lang="en-US" sz="1800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50926" indent="-514350">
              <a:buClr>
                <a:srgbClr val="003399"/>
              </a:buClr>
              <a:buFont typeface="+mj-lt"/>
              <a:buAutoNum type="arabicPeriod" startAt="8"/>
            </a:pPr>
            <a:r>
              <a:rPr lang="en-GB" sz="18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A. Chmielinska, L. </a:t>
            </a:r>
            <a:r>
              <a:rPr lang="en-GB" sz="1800" dirty="0" err="1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Fiscarelli</a:t>
            </a:r>
            <a:r>
              <a:rPr lang="en-GB" sz="18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“Plan for magnetic measurements of MCBC and MCBY”, LLCMWG Meeting, 23 November 2020, </a:t>
            </a:r>
            <a:r>
              <a:rPr lang="en-GB" sz="18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https://indico.cern.ch/event/976037/contributions/4110709/attachments/2148407/3621784/LLCMWG_MCBC_MCBY_cycles_v2.pdf</a:t>
            </a:r>
            <a:endParaRPr lang="en-GB" sz="1800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50926" indent="-514350">
              <a:buClr>
                <a:srgbClr val="003399"/>
              </a:buClr>
              <a:buFont typeface="+mj-lt"/>
              <a:buAutoNum type="arabicPeriod" startAt="8"/>
            </a:pPr>
            <a:r>
              <a:rPr lang="en-GB" sz="18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A. Chmielinska, L. </a:t>
            </a:r>
            <a:r>
              <a:rPr lang="en-GB" sz="1800" dirty="0" err="1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Fiscarelli</a:t>
            </a:r>
            <a:r>
              <a:rPr lang="en-GB" sz="18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E. </a:t>
            </a:r>
            <a:r>
              <a:rPr lang="en-GB" sz="1800" dirty="0" err="1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Todesco</a:t>
            </a:r>
            <a:r>
              <a:rPr lang="en-GB" sz="18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 “Magnetic measurements of MCBC corrector magnet”, LLCMWG Meeting, 01 March 2021, </a:t>
            </a:r>
            <a:r>
              <a:rPr lang="en-GB" sz="18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https://indico.cern.ch/event/976037/contributions/4110709/attachments/2148407/3621784/LLCMWG_MCBC_MCBY_cycles_v2.pdf</a:t>
            </a:r>
            <a:endParaRPr lang="en-GB" sz="1800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50926" indent="-514350">
              <a:buClr>
                <a:srgbClr val="003399"/>
              </a:buClr>
              <a:buFont typeface="+mj-lt"/>
              <a:buAutoNum type="arabicPeriod" startAt="8"/>
            </a:pPr>
            <a:r>
              <a:rPr lang="en-GB" sz="18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A. Chmielinska, L. </a:t>
            </a:r>
            <a:r>
              <a:rPr lang="en-GB" sz="1800" dirty="0" err="1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Fiscarelli</a:t>
            </a:r>
            <a:r>
              <a:rPr lang="en-GB" sz="18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E. </a:t>
            </a:r>
            <a:r>
              <a:rPr lang="en-GB" sz="1800" dirty="0" err="1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Todesco</a:t>
            </a:r>
            <a:r>
              <a:rPr lang="en-GB" sz="18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“Magnetic measurements of</a:t>
            </a:r>
            <a:br>
              <a:rPr lang="en-GB" sz="18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8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MCBY corrector magnet”, LLCMWG Meeting, 29 March 2021, </a:t>
            </a:r>
            <a:r>
              <a:rPr lang="en-GB" sz="18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https://indico.cern.ch/event/976037/contributions/4110709/attachments/2148407/3621784/LLCMWG_MCBC_MCBY_cycles_v2.pdf</a:t>
            </a:r>
            <a:endParaRPr lang="en-GB" sz="1800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576" indent="0">
              <a:buClr>
                <a:srgbClr val="003399"/>
              </a:buClr>
              <a:buNone/>
            </a:pPr>
            <a:endParaRPr lang="en-GB" sz="1800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50926" indent="-514350">
              <a:buClr>
                <a:srgbClr val="003399"/>
              </a:buClr>
              <a:buFont typeface="+mj-lt"/>
              <a:buAutoNum type="arabicPeriod" startAt="7"/>
            </a:pPr>
            <a:endParaRPr lang="en-GB" sz="1400" dirty="0">
              <a:effectLst/>
              <a:latin typeface="+mj-lt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676656" lvl="1" indent="-228600">
              <a:buFont typeface="+mj-lt"/>
              <a:buAutoNum type="arabicPeriod"/>
            </a:pPr>
            <a:endParaRPr lang="en-GB" sz="14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>
              <a:solidFill>
                <a:srgbClr val="005CB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400" dirty="0">
              <a:solidFill>
                <a:srgbClr val="005CB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US" sz="1400" dirty="0">
              <a:solidFill>
                <a:srgbClr val="005CB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400" dirty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4409591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3204BAC-7069-4EE6-85AD-CD91F2FCEA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ACA8374-E111-43CA-97BA-1EFEEB794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References (3)</a:t>
            </a: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8E21BC1-0E68-4DBD-B480-AC25D63C5BF1}"/>
              </a:ext>
            </a:extLst>
          </p:cNvPr>
          <p:cNvSpPr>
            <a:spLocks noGrp="1"/>
          </p:cNvSpPr>
          <p:nvPr/>
        </p:nvSpPr>
        <p:spPr>
          <a:xfrm>
            <a:off x="119501" y="1078130"/>
            <a:ext cx="8904998" cy="5400942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50926" indent="-514350">
              <a:buClr>
                <a:srgbClr val="003399"/>
              </a:buClr>
              <a:buFont typeface="+mj-lt"/>
              <a:buAutoNum type="arabicPeriod" startAt="12"/>
            </a:pPr>
            <a:r>
              <a:rPr lang="en-GB" sz="18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M. Hostettler </a:t>
            </a:r>
            <a:r>
              <a:rPr lang="en-GB" sz="1800" i="1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 al</a:t>
            </a:r>
            <a:r>
              <a:rPr lang="en-GB" sz="18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., “</a:t>
            </a:r>
            <a:r>
              <a:rPr lang="en-GB" sz="1800" i="0" dirty="0">
                <a:solidFill>
                  <a:srgbClr val="003399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Simulated impact of magnetic-measurement results on ATLAS length-scale calibration scans</a:t>
            </a:r>
            <a:r>
              <a:rPr lang="en-GB" sz="18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”, LLCMWG Meeting, 15 November 2021, </a:t>
            </a:r>
            <a:r>
              <a:rPr lang="en-GB" sz="18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https://indico.cern.ch/event/975528/contributions/4108151/attachments/2143174/3612702/20201116_LLCMWG_VdM_mag_hyst.pdf</a:t>
            </a:r>
            <a:endParaRPr lang="en-GB" sz="1800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50926" indent="-514350">
              <a:buClr>
                <a:srgbClr val="003399"/>
              </a:buClr>
              <a:buFont typeface="+mj-lt"/>
              <a:buAutoNum type="arabicPeriod" startAt="12"/>
            </a:pPr>
            <a:endParaRPr lang="en-GB" sz="1800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50926" indent="-514350">
              <a:buClr>
                <a:srgbClr val="003399"/>
              </a:buClr>
              <a:buFont typeface="+mj-lt"/>
              <a:buAutoNum type="arabicPeriod" startAt="12"/>
            </a:pPr>
            <a:endParaRPr lang="en-GB" sz="1800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50926" indent="-514350">
              <a:buClr>
                <a:srgbClr val="003399"/>
              </a:buClr>
              <a:buFont typeface="+mj-lt"/>
              <a:buAutoNum type="arabicPeriod" startAt="12"/>
            </a:pPr>
            <a:endParaRPr lang="en-GB" sz="1400" dirty="0">
              <a:effectLst/>
              <a:latin typeface="+mj-lt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676656" lvl="1" indent="-228600">
              <a:buFont typeface="+mj-lt"/>
              <a:buAutoNum type="arabicPeriod"/>
            </a:pPr>
            <a:endParaRPr lang="en-GB" sz="14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>
              <a:solidFill>
                <a:srgbClr val="005CB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400" dirty="0">
              <a:solidFill>
                <a:srgbClr val="005CB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US" sz="1400" dirty="0">
              <a:solidFill>
                <a:srgbClr val="005CB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400" dirty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9016118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3204BAC-7069-4EE6-85AD-CD91F2FCEA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ACA8374-E111-43CA-97BA-1EFEEB794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  <a:endParaRPr lang="en-GB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5E516D5-85BA-428E-88BB-333030E906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893712"/>
            <a:ext cx="9143999" cy="1317561"/>
          </a:xfrm>
        </p:spPr>
        <p:txBody>
          <a:bodyPr>
            <a:normAutofit/>
          </a:bodyPr>
          <a:lstStyle/>
          <a:p>
            <a:pPr marL="36576" indent="0" algn="ctr">
              <a:buSzPct val="90000"/>
              <a:buNone/>
            </a:pPr>
            <a:r>
              <a:rPr lang="en-US" sz="3600" dirty="0"/>
              <a:t>Thank you for your attention. </a:t>
            </a:r>
          </a:p>
        </p:txBody>
      </p:sp>
    </p:spTree>
    <p:extLst>
      <p:ext uri="{BB962C8B-B14F-4D97-AF65-F5344CB8AC3E}">
        <p14:creationId xmlns:p14="http://schemas.microsoft.com/office/powerpoint/2010/main" val="88192382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3204BAC-7069-4EE6-85AD-CD91F2FCEA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ACA8374-E111-43CA-97BA-1EFEEB794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  <a:endParaRPr lang="en-GB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5E516D5-85BA-428E-88BB-333030E906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893712"/>
            <a:ext cx="9143999" cy="1317561"/>
          </a:xfrm>
        </p:spPr>
        <p:txBody>
          <a:bodyPr>
            <a:normAutofit/>
          </a:bodyPr>
          <a:lstStyle/>
          <a:p>
            <a:pPr marL="36576" indent="0" algn="ctr">
              <a:buSzPct val="90000"/>
              <a:buNone/>
            </a:pPr>
            <a:r>
              <a:rPr lang="en-US" sz="3600" dirty="0"/>
              <a:t>Spare slides</a:t>
            </a:r>
          </a:p>
        </p:txBody>
      </p:sp>
    </p:spTree>
    <p:extLst>
      <p:ext uri="{BB962C8B-B14F-4D97-AF65-F5344CB8AC3E}">
        <p14:creationId xmlns:p14="http://schemas.microsoft.com/office/powerpoint/2010/main" val="38652242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Box 44">
            <a:extLst>
              <a:ext uri="{FF2B5EF4-FFF2-40B4-BE49-F238E27FC236}">
                <a16:creationId xmlns:a16="http://schemas.microsoft.com/office/drawing/2014/main" id="{2E6806F1-D47E-403A-B454-C9C8423BAB18}"/>
              </a:ext>
            </a:extLst>
          </p:cNvPr>
          <p:cNvSpPr txBox="1"/>
          <p:nvPr/>
        </p:nvSpPr>
        <p:spPr>
          <a:xfrm>
            <a:off x="3570701" y="5882275"/>
            <a:ext cx="2236423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Update of the model</a:t>
            </a:r>
            <a:endParaRPr lang="en-GB" b="1" dirty="0">
              <a:solidFill>
                <a:srgbClr val="008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CA563-CADD-49E7-920F-DA57A1B2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65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D12DA1-C956-49C7-B023-632E2C71C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PyMagAnalysis: Use case 6</a:t>
            </a:r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/>
        </p:nvSpPr>
        <p:spPr>
          <a:xfrm>
            <a:off x="367133" y="646458"/>
            <a:ext cx="8527746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500" dirty="0"/>
          </a:p>
        </p:txBody>
      </p:sp>
      <p:sp>
        <p:nvSpPr>
          <p:cNvPr id="53" name="Arrow: Right 52">
            <a:extLst>
              <a:ext uri="{FF2B5EF4-FFF2-40B4-BE49-F238E27FC236}">
                <a16:creationId xmlns:a16="http://schemas.microsoft.com/office/drawing/2014/main" id="{086638D7-DB44-4313-9040-071111730848}"/>
              </a:ext>
            </a:extLst>
          </p:cNvPr>
          <p:cNvSpPr/>
          <p:nvPr/>
        </p:nvSpPr>
        <p:spPr>
          <a:xfrm rot="5400000">
            <a:off x="6778703" y="2946721"/>
            <a:ext cx="1279496" cy="391531"/>
          </a:xfrm>
          <a:prstGeom prst="rightArrow">
            <a:avLst/>
          </a:prstGeom>
          <a:solidFill>
            <a:srgbClr val="AAB4CD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FD8C695A-16F6-4711-B034-31051C7F856B}"/>
              </a:ext>
            </a:extLst>
          </p:cNvPr>
          <p:cNvSpPr/>
          <p:nvPr/>
        </p:nvSpPr>
        <p:spPr>
          <a:xfrm>
            <a:off x="4265785" y="2000523"/>
            <a:ext cx="230521" cy="658128"/>
          </a:xfrm>
          <a:prstGeom prst="rect">
            <a:avLst/>
          </a:prstGeom>
          <a:solidFill>
            <a:srgbClr val="AAB4CD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C09D5D7C-7FA0-47DE-8EE8-4C9F089F37B5}"/>
              </a:ext>
            </a:extLst>
          </p:cNvPr>
          <p:cNvSpPr/>
          <p:nvPr/>
        </p:nvSpPr>
        <p:spPr>
          <a:xfrm>
            <a:off x="6547007" y="3779088"/>
            <a:ext cx="1534836" cy="784830"/>
          </a:xfrm>
          <a:prstGeom prst="roundRect">
            <a:avLst/>
          </a:prstGeom>
          <a:solidFill>
            <a:srgbClr val="003399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Plotter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505A377B-84ED-480B-84D8-5B65342CB5F3}"/>
              </a:ext>
            </a:extLst>
          </p:cNvPr>
          <p:cNvSpPr/>
          <p:nvPr/>
        </p:nvSpPr>
        <p:spPr>
          <a:xfrm>
            <a:off x="751104" y="2640173"/>
            <a:ext cx="1534836" cy="784830"/>
          </a:xfrm>
          <a:prstGeom prst="roundRect">
            <a:avLst/>
          </a:prstGeom>
          <a:solidFill>
            <a:srgbClr val="003399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B5B32D9C-9824-4DE2-9E29-2C5E73D4E899}"/>
              </a:ext>
            </a:extLst>
          </p:cNvPr>
          <p:cNvSpPr txBox="1"/>
          <p:nvPr/>
        </p:nvSpPr>
        <p:spPr>
          <a:xfrm>
            <a:off x="751104" y="2801756"/>
            <a:ext cx="1619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 input</a:t>
            </a:r>
            <a:endParaRPr lang="en-GB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D277A362-3B06-47A8-83F9-5F3DFA454A32}"/>
              </a:ext>
            </a:extLst>
          </p:cNvPr>
          <p:cNvSpPr/>
          <p:nvPr/>
        </p:nvSpPr>
        <p:spPr>
          <a:xfrm>
            <a:off x="3512480" y="2652359"/>
            <a:ext cx="1534836" cy="784830"/>
          </a:xfrm>
          <a:prstGeom prst="roundRect">
            <a:avLst/>
          </a:prstGeom>
          <a:solidFill>
            <a:srgbClr val="003399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Analyzer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29B570CA-948D-45B4-9006-12000014D86A}"/>
              </a:ext>
            </a:extLst>
          </p:cNvPr>
          <p:cNvSpPr/>
          <p:nvPr/>
        </p:nvSpPr>
        <p:spPr>
          <a:xfrm>
            <a:off x="6547007" y="1759852"/>
            <a:ext cx="1534836" cy="784830"/>
          </a:xfrm>
          <a:prstGeom prst="roundRect">
            <a:avLst/>
          </a:prstGeom>
          <a:solidFill>
            <a:srgbClr val="003399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FiDeL Fit  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29ECE708-7402-41C2-A74D-D6A516C21AE3}"/>
              </a:ext>
            </a:extLst>
          </p:cNvPr>
          <p:cNvSpPr/>
          <p:nvPr/>
        </p:nvSpPr>
        <p:spPr>
          <a:xfrm>
            <a:off x="865029" y="3307131"/>
            <a:ext cx="1967463" cy="1077218"/>
          </a:xfrm>
          <a:prstGeom prst="roundRect">
            <a:avLst>
              <a:gd name="adj" fmla="val 9060"/>
            </a:avLst>
          </a:prstGeom>
          <a:solidFill>
            <a:srgbClr val="E0E1E4"/>
          </a:solidFill>
          <a:ln w="28575">
            <a:solidFill>
              <a:srgbClr val="003399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BE6EABF3-3125-4192-920E-FB89E1E45643}"/>
              </a:ext>
            </a:extLst>
          </p:cNvPr>
          <p:cNvSpPr txBox="1"/>
          <p:nvPr/>
        </p:nvSpPr>
        <p:spPr>
          <a:xfrm>
            <a:off x="901430" y="3331164"/>
            <a:ext cx="21160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Multipole inputs: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ROXIE input</a:t>
            </a:r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endParaRPr lang="en-US" sz="1600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Measurement input</a:t>
            </a:r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endParaRPr lang="en-US" sz="1600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FiDeL input.</a:t>
            </a:r>
            <a:endParaRPr lang="en-GB" sz="16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90EDD631-C9CB-4486-9B2E-F5E08072CCDC}"/>
              </a:ext>
            </a:extLst>
          </p:cNvPr>
          <p:cNvSpPr/>
          <p:nvPr/>
        </p:nvSpPr>
        <p:spPr>
          <a:xfrm>
            <a:off x="3630902" y="3292532"/>
            <a:ext cx="2040366" cy="1924014"/>
          </a:xfrm>
          <a:prstGeom prst="roundRect">
            <a:avLst>
              <a:gd name="adj" fmla="val 8659"/>
            </a:avLst>
          </a:prstGeom>
          <a:solidFill>
            <a:srgbClr val="E0E1E4"/>
          </a:solidFill>
          <a:ln w="28575">
            <a:solidFill>
              <a:srgbClr val="003399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8083AC4-F57C-40FD-9DF0-E6DB40220730}"/>
              </a:ext>
            </a:extLst>
          </p:cNvPr>
          <p:cNvSpPr txBox="1"/>
          <p:nvPr/>
        </p:nvSpPr>
        <p:spPr>
          <a:xfrm>
            <a:off x="3630900" y="3323720"/>
            <a:ext cx="2116027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Advanced analysis: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current vs. time, 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multipole vs. time, 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multipole vs. current,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linear fit,</a:t>
            </a:r>
          </a:p>
          <a:p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residuals vs. current</a:t>
            </a:r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and many more…</a:t>
            </a:r>
          </a:p>
          <a:p>
            <a:pPr marL="285750" indent="-285750">
              <a:buFontTx/>
              <a:buChar char="-"/>
            </a:pPr>
            <a:endParaRPr lang="en-US" sz="5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C3F2F1B0-9B43-455F-B679-CA461212879C}"/>
              </a:ext>
            </a:extLst>
          </p:cNvPr>
          <p:cNvSpPr/>
          <p:nvPr/>
        </p:nvSpPr>
        <p:spPr>
          <a:xfrm>
            <a:off x="6765206" y="2397991"/>
            <a:ext cx="1316637" cy="354107"/>
          </a:xfrm>
          <a:prstGeom prst="roundRect">
            <a:avLst/>
          </a:prstGeom>
          <a:solidFill>
            <a:srgbClr val="E0E1E4"/>
          </a:solidFill>
          <a:ln w="28575">
            <a:solidFill>
              <a:srgbClr val="003399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5B52D9A6-6E6F-4E9B-89F9-84E98F08DD60}"/>
              </a:ext>
            </a:extLst>
          </p:cNvPr>
          <p:cNvSpPr txBox="1"/>
          <p:nvPr/>
        </p:nvSpPr>
        <p:spPr>
          <a:xfrm>
            <a:off x="6772262" y="2413544"/>
            <a:ext cx="17608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Modelling</a:t>
            </a:r>
            <a:r>
              <a:rPr lang="en-US" sz="16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fit</a:t>
            </a:r>
            <a:endParaRPr lang="en-GB" sz="1600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0" name="Arrow: Right 79">
            <a:extLst>
              <a:ext uri="{FF2B5EF4-FFF2-40B4-BE49-F238E27FC236}">
                <a16:creationId xmlns:a16="http://schemas.microsoft.com/office/drawing/2014/main" id="{4F3B9CCB-5CC3-4422-96C9-38BF21B771CA}"/>
              </a:ext>
            </a:extLst>
          </p:cNvPr>
          <p:cNvSpPr/>
          <p:nvPr/>
        </p:nvSpPr>
        <p:spPr>
          <a:xfrm>
            <a:off x="4384573" y="1898224"/>
            <a:ext cx="2162434" cy="391531"/>
          </a:xfrm>
          <a:prstGeom prst="rightArrow">
            <a:avLst/>
          </a:prstGeom>
          <a:solidFill>
            <a:srgbClr val="AAB4CD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81" name="Arrow: Right 80">
            <a:extLst>
              <a:ext uri="{FF2B5EF4-FFF2-40B4-BE49-F238E27FC236}">
                <a16:creationId xmlns:a16="http://schemas.microsoft.com/office/drawing/2014/main" id="{41F93B9D-4C32-4933-9551-DFC96005265D}"/>
              </a:ext>
            </a:extLst>
          </p:cNvPr>
          <p:cNvSpPr/>
          <p:nvPr/>
        </p:nvSpPr>
        <p:spPr>
          <a:xfrm rot="5400000">
            <a:off x="6358847" y="3223344"/>
            <a:ext cx="719988" cy="391531"/>
          </a:xfrm>
          <a:prstGeom prst="rightArrow">
            <a:avLst/>
          </a:prstGeom>
          <a:solidFill>
            <a:srgbClr val="AAB4CD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F7766DCF-48AE-42A6-B221-86B9E8F98C03}"/>
              </a:ext>
            </a:extLst>
          </p:cNvPr>
          <p:cNvSpPr/>
          <p:nvPr/>
        </p:nvSpPr>
        <p:spPr>
          <a:xfrm rot="5400000">
            <a:off x="5816039" y="2186102"/>
            <a:ext cx="230521" cy="1767969"/>
          </a:xfrm>
          <a:prstGeom prst="rect">
            <a:avLst/>
          </a:prstGeom>
          <a:solidFill>
            <a:srgbClr val="AAB4CD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83" name="Arrow: Right 82">
            <a:extLst>
              <a:ext uri="{FF2B5EF4-FFF2-40B4-BE49-F238E27FC236}">
                <a16:creationId xmlns:a16="http://schemas.microsoft.com/office/drawing/2014/main" id="{188ACA60-A347-49C3-A49F-D0E717C49D7B}"/>
              </a:ext>
            </a:extLst>
          </p:cNvPr>
          <p:cNvSpPr/>
          <p:nvPr/>
        </p:nvSpPr>
        <p:spPr>
          <a:xfrm>
            <a:off x="2285940" y="2881090"/>
            <a:ext cx="1226540" cy="391531"/>
          </a:xfrm>
          <a:prstGeom prst="rightArrow">
            <a:avLst/>
          </a:prstGeom>
          <a:solidFill>
            <a:srgbClr val="AAB4CD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85" name="TextBox 45">
            <a:extLst>
              <a:ext uri="{FF2B5EF4-FFF2-40B4-BE49-F238E27FC236}">
                <a16:creationId xmlns:a16="http://schemas.microsoft.com/office/drawing/2014/main" id="{E74AED0E-028D-4EEA-A7FD-E93739662E3C}"/>
              </a:ext>
            </a:extLst>
          </p:cNvPr>
          <p:cNvSpPr txBox="1"/>
          <p:nvPr/>
        </p:nvSpPr>
        <p:spPr>
          <a:xfrm>
            <a:off x="1933036" y="4960078"/>
            <a:ext cx="1429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FiDeL reports (EDMS)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FC2A8396-2668-4D27-9C71-C438A78D988C}"/>
              </a:ext>
            </a:extLst>
          </p:cNvPr>
          <p:cNvSpPr txBox="1"/>
          <p:nvPr/>
        </p:nvSpPr>
        <p:spPr>
          <a:xfrm>
            <a:off x="80261" y="1029958"/>
            <a:ext cx="906373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Data-driven update of the ROXIE model.</a:t>
            </a:r>
            <a:endParaRPr lang="en-GB" sz="22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C34A9A5-ED54-4F07-BF17-5A17831D0777}"/>
              </a:ext>
            </a:extLst>
          </p:cNvPr>
          <p:cNvGrpSpPr/>
          <p:nvPr/>
        </p:nvGrpSpPr>
        <p:grpSpPr>
          <a:xfrm>
            <a:off x="2005339" y="1766178"/>
            <a:ext cx="1280691" cy="1077218"/>
            <a:chOff x="2135605" y="1810409"/>
            <a:chExt cx="1280691" cy="1077218"/>
          </a:xfrm>
        </p:grpSpPr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7FB94E97-B6F6-4DF7-B14D-B6A29827BD86}"/>
                </a:ext>
              </a:extLst>
            </p:cNvPr>
            <p:cNvSpPr/>
            <p:nvPr/>
          </p:nvSpPr>
          <p:spPr>
            <a:xfrm>
              <a:off x="2141344" y="1841640"/>
              <a:ext cx="1274952" cy="1022634"/>
            </a:xfrm>
            <a:prstGeom prst="roundRect">
              <a:avLst>
                <a:gd name="adj" fmla="val 8659"/>
              </a:avLst>
            </a:prstGeom>
            <a:solidFill>
              <a:srgbClr val="E0E1E4"/>
            </a:solidFill>
            <a:ln w="28575">
              <a:solidFill>
                <a:srgbClr val="003399"/>
              </a:soli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EB95C69E-181A-47E2-8BC0-977535E4FFCC}"/>
                </a:ext>
              </a:extLst>
            </p:cNvPr>
            <p:cNvSpPr txBox="1"/>
            <p:nvPr/>
          </p:nvSpPr>
          <p:spPr>
            <a:xfrm>
              <a:off x="2135605" y="1810409"/>
              <a:ext cx="1226541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Filtering: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</a:t>
              </a:r>
              <a:r>
                <a:rPr lang="en-US" sz="1600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Time</a:t>
              </a:r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,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Current,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</a:t>
              </a:r>
              <a:r>
                <a:rPr lang="en-US" sz="1600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Ramp-rate.</a:t>
              </a:r>
              <a:endParaRPr lang="en-GB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87" name="TextBox 45">
            <a:extLst>
              <a:ext uri="{FF2B5EF4-FFF2-40B4-BE49-F238E27FC236}">
                <a16:creationId xmlns:a16="http://schemas.microsoft.com/office/drawing/2014/main" id="{C87E0F5E-9F03-4F7C-8293-996205CF1CEB}"/>
              </a:ext>
            </a:extLst>
          </p:cNvPr>
          <p:cNvSpPr txBox="1"/>
          <p:nvPr/>
        </p:nvSpPr>
        <p:spPr>
          <a:xfrm>
            <a:off x="240751" y="5123706"/>
            <a:ext cx="1307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ROXIE files</a:t>
            </a:r>
          </a:p>
        </p:txBody>
      </p: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C4DA648B-4179-4CC2-A5B2-273A77648386}"/>
              </a:ext>
            </a:extLst>
          </p:cNvPr>
          <p:cNvCxnSpPr>
            <a:cxnSpLocks/>
            <a:stCxn id="95" idx="0"/>
          </p:cNvCxnSpPr>
          <p:nvPr/>
        </p:nvCxnSpPr>
        <p:spPr>
          <a:xfrm flipH="1" flipV="1">
            <a:off x="2311964" y="4437823"/>
            <a:ext cx="231590" cy="406253"/>
          </a:xfrm>
          <a:prstGeom prst="straightConnector1">
            <a:avLst/>
          </a:prstGeom>
          <a:ln>
            <a:solidFill>
              <a:srgbClr val="AAB4CD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257CB762-607A-4DE9-8C47-1DE4C3C2EBCF}"/>
              </a:ext>
            </a:extLst>
          </p:cNvPr>
          <p:cNvCxnSpPr>
            <a:cxnSpLocks/>
            <a:stCxn id="93" idx="0"/>
          </p:cNvCxnSpPr>
          <p:nvPr/>
        </p:nvCxnSpPr>
        <p:spPr>
          <a:xfrm flipV="1">
            <a:off x="830308" y="4428623"/>
            <a:ext cx="391665" cy="415453"/>
          </a:xfrm>
          <a:prstGeom prst="straightConnector1">
            <a:avLst/>
          </a:prstGeom>
          <a:ln>
            <a:solidFill>
              <a:srgbClr val="AAB4CD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0D43C4A9-6BE6-4408-B2B7-29ACA36D6186}"/>
              </a:ext>
            </a:extLst>
          </p:cNvPr>
          <p:cNvCxnSpPr>
            <a:cxnSpLocks/>
          </p:cNvCxnSpPr>
          <p:nvPr/>
        </p:nvCxnSpPr>
        <p:spPr>
          <a:xfrm flipV="1">
            <a:off x="1569958" y="4418146"/>
            <a:ext cx="128563" cy="1260199"/>
          </a:xfrm>
          <a:prstGeom prst="straightConnector1">
            <a:avLst/>
          </a:prstGeom>
          <a:ln>
            <a:solidFill>
              <a:srgbClr val="AAB4CD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031A6875-CAC6-4AB5-AE52-393272F511EE}"/>
              </a:ext>
            </a:extLst>
          </p:cNvPr>
          <p:cNvSpPr/>
          <p:nvPr/>
        </p:nvSpPr>
        <p:spPr>
          <a:xfrm>
            <a:off x="641864" y="5575607"/>
            <a:ext cx="1838225" cy="527615"/>
          </a:xfrm>
          <a:prstGeom prst="roundRect">
            <a:avLst>
              <a:gd name="adj" fmla="val 12113"/>
            </a:avLst>
          </a:prstGeom>
          <a:solidFill>
            <a:srgbClr val="AAB4CD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92" name="TextBox 43">
            <a:extLst>
              <a:ext uri="{FF2B5EF4-FFF2-40B4-BE49-F238E27FC236}">
                <a16:creationId xmlns:a16="http://schemas.microsoft.com/office/drawing/2014/main" id="{8012F021-6FC1-43A8-A626-7910EE053672}"/>
              </a:ext>
            </a:extLst>
          </p:cNvPr>
          <p:cNvSpPr txBox="1"/>
          <p:nvPr/>
        </p:nvSpPr>
        <p:spPr>
          <a:xfrm>
            <a:off x="640667" y="5524890"/>
            <a:ext cx="18382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Magnetic </a:t>
            </a:r>
            <a:br>
              <a:rPr lang="en-US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 DB</a:t>
            </a:r>
            <a:endParaRPr lang="en-GB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273BD620-B329-4546-81AE-4A9DD5DC0A8D}"/>
              </a:ext>
            </a:extLst>
          </p:cNvPr>
          <p:cNvSpPr/>
          <p:nvPr/>
        </p:nvSpPr>
        <p:spPr>
          <a:xfrm>
            <a:off x="233409" y="4844076"/>
            <a:ext cx="1193797" cy="592624"/>
          </a:xfrm>
          <a:prstGeom prst="roundRect">
            <a:avLst>
              <a:gd name="adj" fmla="val 12113"/>
            </a:avLst>
          </a:prstGeom>
          <a:solidFill>
            <a:srgbClr val="AAB4CD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94" name="TextBox 45">
            <a:extLst>
              <a:ext uri="{FF2B5EF4-FFF2-40B4-BE49-F238E27FC236}">
                <a16:creationId xmlns:a16="http://schemas.microsoft.com/office/drawing/2014/main" id="{B345DCB6-CCF4-452D-BBC1-10BB1F4DACFD}"/>
              </a:ext>
            </a:extLst>
          </p:cNvPr>
          <p:cNvSpPr txBox="1"/>
          <p:nvPr/>
        </p:nvSpPr>
        <p:spPr>
          <a:xfrm>
            <a:off x="262113" y="4941693"/>
            <a:ext cx="1307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ROXIE files</a:t>
            </a:r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5A616116-BBB7-4856-8E30-D833174DBB9B}"/>
              </a:ext>
            </a:extLst>
          </p:cNvPr>
          <p:cNvSpPr/>
          <p:nvPr/>
        </p:nvSpPr>
        <p:spPr>
          <a:xfrm>
            <a:off x="1882763" y="4844076"/>
            <a:ext cx="1321581" cy="592624"/>
          </a:xfrm>
          <a:prstGeom prst="roundRect">
            <a:avLst>
              <a:gd name="adj" fmla="val 12113"/>
            </a:avLst>
          </a:prstGeom>
          <a:solidFill>
            <a:srgbClr val="AAB4CD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21F552DC-FE0B-475B-9241-341CBA1DDBEA}"/>
              </a:ext>
            </a:extLst>
          </p:cNvPr>
          <p:cNvSpPr txBox="1"/>
          <p:nvPr/>
        </p:nvSpPr>
        <p:spPr>
          <a:xfrm>
            <a:off x="1811135" y="4817223"/>
            <a:ext cx="1429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FiDeL reports (EDMS)</a:t>
            </a:r>
          </a:p>
        </p:txBody>
      </p:sp>
      <p:sp>
        <p:nvSpPr>
          <p:cNvPr id="34" name="Arc 33">
            <a:extLst>
              <a:ext uri="{FF2B5EF4-FFF2-40B4-BE49-F238E27FC236}">
                <a16:creationId xmlns:a16="http://schemas.microsoft.com/office/drawing/2014/main" id="{939F226F-CDCD-4F46-A96D-D8A5DCB1C820}"/>
              </a:ext>
            </a:extLst>
          </p:cNvPr>
          <p:cNvSpPr/>
          <p:nvPr/>
        </p:nvSpPr>
        <p:spPr>
          <a:xfrm flipV="1">
            <a:off x="1266212" y="4366225"/>
            <a:ext cx="6027372" cy="1421989"/>
          </a:xfrm>
          <a:prstGeom prst="arc">
            <a:avLst>
              <a:gd name="adj1" fmla="val 11063484"/>
              <a:gd name="adj2" fmla="val 21061418"/>
            </a:avLst>
          </a:prstGeom>
          <a:ln w="66675">
            <a:solidFill>
              <a:srgbClr val="008000"/>
            </a:solidFill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2912E24E-9662-4699-BD38-16FA4FBAE687}"/>
              </a:ext>
            </a:extLst>
          </p:cNvPr>
          <p:cNvSpPr/>
          <p:nvPr/>
        </p:nvSpPr>
        <p:spPr>
          <a:xfrm>
            <a:off x="6775813" y="4436290"/>
            <a:ext cx="1858067" cy="1342598"/>
          </a:xfrm>
          <a:prstGeom prst="roundRect">
            <a:avLst>
              <a:gd name="adj" fmla="val 8659"/>
            </a:avLst>
          </a:prstGeom>
          <a:solidFill>
            <a:srgbClr val="E0E1E4"/>
          </a:solidFill>
          <a:ln w="28575">
            <a:solidFill>
              <a:srgbClr val="003399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13380BB-628A-4427-845D-88EFDF5962A1}"/>
              </a:ext>
            </a:extLst>
          </p:cNvPr>
          <p:cNvSpPr txBox="1"/>
          <p:nvPr/>
        </p:nvSpPr>
        <p:spPr>
          <a:xfrm>
            <a:off x="6815285" y="4432302"/>
            <a:ext cx="19902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Presenting results: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custom labels</a:t>
            </a:r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zoom,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plot types,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and many more…</a:t>
            </a:r>
            <a:endParaRPr lang="en-GB" sz="16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895460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CA563-CADD-49E7-920F-DA57A1B2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66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D12DA1-C956-49C7-B023-632E2C71C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PyMagAnalysis: Use case 7</a:t>
            </a:r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/>
        </p:nvSpPr>
        <p:spPr>
          <a:xfrm>
            <a:off x="367133" y="646458"/>
            <a:ext cx="8527746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500" dirty="0"/>
          </a:p>
        </p:txBody>
      </p:sp>
      <p:sp>
        <p:nvSpPr>
          <p:cNvPr id="53" name="Arrow: Right 52">
            <a:extLst>
              <a:ext uri="{FF2B5EF4-FFF2-40B4-BE49-F238E27FC236}">
                <a16:creationId xmlns:a16="http://schemas.microsoft.com/office/drawing/2014/main" id="{086638D7-DB44-4313-9040-071111730848}"/>
              </a:ext>
            </a:extLst>
          </p:cNvPr>
          <p:cNvSpPr/>
          <p:nvPr/>
        </p:nvSpPr>
        <p:spPr>
          <a:xfrm rot="5400000">
            <a:off x="6778703" y="2946721"/>
            <a:ext cx="1279496" cy="391531"/>
          </a:xfrm>
          <a:prstGeom prst="rightArrow">
            <a:avLst/>
          </a:prstGeom>
          <a:solidFill>
            <a:srgbClr val="AAB4CD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FD8C695A-16F6-4711-B034-31051C7F856B}"/>
              </a:ext>
            </a:extLst>
          </p:cNvPr>
          <p:cNvSpPr/>
          <p:nvPr/>
        </p:nvSpPr>
        <p:spPr>
          <a:xfrm>
            <a:off x="4265785" y="2000523"/>
            <a:ext cx="230521" cy="658128"/>
          </a:xfrm>
          <a:prstGeom prst="rect">
            <a:avLst/>
          </a:prstGeom>
          <a:solidFill>
            <a:srgbClr val="AAB4CD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C09D5D7C-7FA0-47DE-8EE8-4C9F089F37B5}"/>
              </a:ext>
            </a:extLst>
          </p:cNvPr>
          <p:cNvSpPr/>
          <p:nvPr/>
        </p:nvSpPr>
        <p:spPr>
          <a:xfrm>
            <a:off x="6547007" y="3779088"/>
            <a:ext cx="1534836" cy="784830"/>
          </a:xfrm>
          <a:prstGeom prst="roundRect">
            <a:avLst/>
          </a:prstGeom>
          <a:solidFill>
            <a:srgbClr val="003399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Plotter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505A377B-84ED-480B-84D8-5B65342CB5F3}"/>
              </a:ext>
            </a:extLst>
          </p:cNvPr>
          <p:cNvSpPr/>
          <p:nvPr/>
        </p:nvSpPr>
        <p:spPr>
          <a:xfrm>
            <a:off x="751104" y="2640173"/>
            <a:ext cx="1534836" cy="784830"/>
          </a:xfrm>
          <a:prstGeom prst="roundRect">
            <a:avLst/>
          </a:prstGeom>
          <a:solidFill>
            <a:srgbClr val="003399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B5B32D9C-9824-4DE2-9E29-2C5E73D4E899}"/>
              </a:ext>
            </a:extLst>
          </p:cNvPr>
          <p:cNvSpPr txBox="1"/>
          <p:nvPr/>
        </p:nvSpPr>
        <p:spPr>
          <a:xfrm>
            <a:off x="751104" y="2801756"/>
            <a:ext cx="1619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 input</a:t>
            </a:r>
            <a:endParaRPr lang="en-GB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D277A362-3B06-47A8-83F9-5F3DFA454A32}"/>
              </a:ext>
            </a:extLst>
          </p:cNvPr>
          <p:cNvSpPr/>
          <p:nvPr/>
        </p:nvSpPr>
        <p:spPr>
          <a:xfrm>
            <a:off x="3512480" y="2652359"/>
            <a:ext cx="1534836" cy="784830"/>
          </a:xfrm>
          <a:prstGeom prst="roundRect">
            <a:avLst/>
          </a:prstGeom>
          <a:solidFill>
            <a:srgbClr val="003399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Analyzer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29B570CA-948D-45B4-9006-12000014D86A}"/>
              </a:ext>
            </a:extLst>
          </p:cNvPr>
          <p:cNvSpPr/>
          <p:nvPr/>
        </p:nvSpPr>
        <p:spPr>
          <a:xfrm>
            <a:off x="6547007" y="1759852"/>
            <a:ext cx="1534836" cy="784830"/>
          </a:xfrm>
          <a:prstGeom prst="roundRect">
            <a:avLst/>
          </a:prstGeom>
          <a:solidFill>
            <a:srgbClr val="003399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FiDeL Fit  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29ECE708-7402-41C2-A74D-D6A516C21AE3}"/>
              </a:ext>
            </a:extLst>
          </p:cNvPr>
          <p:cNvSpPr/>
          <p:nvPr/>
        </p:nvSpPr>
        <p:spPr>
          <a:xfrm>
            <a:off x="865029" y="3307131"/>
            <a:ext cx="1967463" cy="1077218"/>
          </a:xfrm>
          <a:prstGeom prst="roundRect">
            <a:avLst>
              <a:gd name="adj" fmla="val 9060"/>
            </a:avLst>
          </a:prstGeom>
          <a:solidFill>
            <a:srgbClr val="E0E1E4"/>
          </a:solidFill>
          <a:ln w="28575">
            <a:solidFill>
              <a:srgbClr val="003399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BE6EABF3-3125-4192-920E-FB89E1E45643}"/>
              </a:ext>
            </a:extLst>
          </p:cNvPr>
          <p:cNvSpPr txBox="1"/>
          <p:nvPr/>
        </p:nvSpPr>
        <p:spPr>
          <a:xfrm>
            <a:off x="901430" y="3331164"/>
            <a:ext cx="21160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Multipole inputs: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ROXIE input</a:t>
            </a:r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endParaRPr lang="en-US" sz="1600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Measurement input</a:t>
            </a:r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endParaRPr lang="en-US" sz="1600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FiDeL input.</a:t>
            </a:r>
            <a:endParaRPr lang="en-GB" sz="16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90EDD631-C9CB-4486-9B2E-F5E08072CCDC}"/>
              </a:ext>
            </a:extLst>
          </p:cNvPr>
          <p:cNvSpPr/>
          <p:nvPr/>
        </p:nvSpPr>
        <p:spPr>
          <a:xfrm>
            <a:off x="3630902" y="3292532"/>
            <a:ext cx="2040366" cy="1924014"/>
          </a:xfrm>
          <a:prstGeom prst="roundRect">
            <a:avLst>
              <a:gd name="adj" fmla="val 8659"/>
            </a:avLst>
          </a:prstGeom>
          <a:solidFill>
            <a:srgbClr val="E0E1E4"/>
          </a:solidFill>
          <a:ln w="28575">
            <a:solidFill>
              <a:srgbClr val="003399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8083AC4-F57C-40FD-9DF0-E6DB40220730}"/>
              </a:ext>
            </a:extLst>
          </p:cNvPr>
          <p:cNvSpPr txBox="1"/>
          <p:nvPr/>
        </p:nvSpPr>
        <p:spPr>
          <a:xfrm>
            <a:off x="3630900" y="3323720"/>
            <a:ext cx="2116027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Advanced analysis: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current vs. time, 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multipole vs. time, 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multipole vs. current,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linear fit,</a:t>
            </a:r>
          </a:p>
          <a:p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residuals vs. current</a:t>
            </a:r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and many more…</a:t>
            </a:r>
          </a:p>
          <a:p>
            <a:pPr marL="285750" indent="-285750">
              <a:buFontTx/>
              <a:buChar char="-"/>
            </a:pPr>
            <a:endParaRPr lang="en-US" sz="5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C3F2F1B0-9B43-455F-B679-CA461212879C}"/>
              </a:ext>
            </a:extLst>
          </p:cNvPr>
          <p:cNvSpPr/>
          <p:nvPr/>
        </p:nvSpPr>
        <p:spPr>
          <a:xfrm>
            <a:off x="6765206" y="2397991"/>
            <a:ext cx="1316637" cy="354107"/>
          </a:xfrm>
          <a:prstGeom prst="roundRect">
            <a:avLst/>
          </a:prstGeom>
          <a:solidFill>
            <a:srgbClr val="E0E1E4"/>
          </a:solidFill>
          <a:ln w="28575">
            <a:solidFill>
              <a:srgbClr val="003399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5B52D9A6-6E6F-4E9B-89F9-84E98F08DD60}"/>
              </a:ext>
            </a:extLst>
          </p:cNvPr>
          <p:cNvSpPr txBox="1"/>
          <p:nvPr/>
        </p:nvSpPr>
        <p:spPr>
          <a:xfrm>
            <a:off x="6772262" y="2413544"/>
            <a:ext cx="17608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Modelling</a:t>
            </a:r>
            <a:r>
              <a:rPr lang="en-US" sz="16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fit</a:t>
            </a:r>
            <a:endParaRPr lang="en-GB" sz="1600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0" name="Arrow: Right 79">
            <a:extLst>
              <a:ext uri="{FF2B5EF4-FFF2-40B4-BE49-F238E27FC236}">
                <a16:creationId xmlns:a16="http://schemas.microsoft.com/office/drawing/2014/main" id="{4F3B9CCB-5CC3-4422-96C9-38BF21B771CA}"/>
              </a:ext>
            </a:extLst>
          </p:cNvPr>
          <p:cNvSpPr/>
          <p:nvPr/>
        </p:nvSpPr>
        <p:spPr>
          <a:xfrm>
            <a:off x="4384573" y="1898224"/>
            <a:ext cx="2162434" cy="391531"/>
          </a:xfrm>
          <a:prstGeom prst="rightArrow">
            <a:avLst/>
          </a:prstGeom>
          <a:solidFill>
            <a:srgbClr val="AAB4CD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81" name="Arrow: Right 80">
            <a:extLst>
              <a:ext uri="{FF2B5EF4-FFF2-40B4-BE49-F238E27FC236}">
                <a16:creationId xmlns:a16="http://schemas.microsoft.com/office/drawing/2014/main" id="{41F93B9D-4C32-4933-9551-DFC96005265D}"/>
              </a:ext>
            </a:extLst>
          </p:cNvPr>
          <p:cNvSpPr/>
          <p:nvPr/>
        </p:nvSpPr>
        <p:spPr>
          <a:xfrm rot="5400000">
            <a:off x="6358847" y="3223344"/>
            <a:ext cx="719988" cy="391531"/>
          </a:xfrm>
          <a:prstGeom prst="rightArrow">
            <a:avLst/>
          </a:prstGeom>
          <a:solidFill>
            <a:srgbClr val="AAB4CD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F7766DCF-48AE-42A6-B221-86B9E8F98C03}"/>
              </a:ext>
            </a:extLst>
          </p:cNvPr>
          <p:cNvSpPr/>
          <p:nvPr/>
        </p:nvSpPr>
        <p:spPr>
          <a:xfrm rot="5400000">
            <a:off x="5816039" y="2186102"/>
            <a:ext cx="230521" cy="1767969"/>
          </a:xfrm>
          <a:prstGeom prst="rect">
            <a:avLst/>
          </a:prstGeom>
          <a:solidFill>
            <a:srgbClr val="AAB4CD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83" name="Arrow: Right 82">
            <a:extLst>
              <a:ext uri="{FF2B5EF4-FFF2-40B4-BE49-F238E27FC236}">
                <a16:creationId xmlns:a16="http://schemas.microsoft.com/office/drawing/2014/main" id="{188ACA60-A347-49C3-A49F-D0E717C49D7B}"/>
              </a:ext>
            </a:extLst>
          </p:cNvPr>
          <p:cNvSpPr/>
          <p:nvPr/>
        </p:nvSpPr>
        <p:spPr>
          <a:xfrm>
            <a:off x="2285940" y="2881090"/>
            <a:ext cx="1226540" cy="391531"/>
          </a:xfrm>
          <a:prstGeom prst="rightArrow">
            <a:avLst/>
          </a:prstGeom>
          <a:solidFill>
            <a:srgbClr val="AAB4CD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85" name="TextBox 45">
            <a:extLst>
              <a:ext uri="{FF2B5EF4-FFF2-40B4-BE49-F238E27FC236}">
                <a16:creationId xmlns:a16="http://schemas.microsoft.com/office/drawing/2014/main" id="{E74AED0E-028D-4EEA-A7FD-E93739662E3C}"/>
              </a:ext>
            </a:extLst>
          </p:cNvPr>
          <p:cNvSpPr txBox="1"/>
          <p:nvPr/>
        </p:nvSpPr>
        <p:spPr>
          <a:xfrm>
            <a:off x="1933036" y="4960078"/>
            <a:ext cx="1429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FiDeL reports (EDMS)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FC2A8396-2668-4D27-9C71-C438A78D988C}"/>
              </a:ext>
            </a:extLst>
          </p:cNvPr>
          <p:cNvSpPr txBox="1"/>
          <p:nvPr/>
        </p:nvSpPr>
        <p:spPr>
          <a:xfrm>
            <a:off x="80261" y="1029958"/>
            <a:ext cx="906373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 of the experimental cycles.</a:t>
            </a:r>
            <a:endParaRPr lang="en-GB" sz="22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C34A9A5-ED54-4F07-BF17-5A17831D0777}"/>
              </a:ext>
            </a:extLst>
          </p:cNvPr>
          <p:cNvGrpSpPr/>
          <p:nvPr/>
        </p:nvGrpSpPr>
        <p:grpSpPr>
          <a:xfrm>
            <a:off x="2005339" y="1766178"/>
            <a:ext cx="1280691" cy="1077218"/>
            <a:chOff x="2135605" y="1810409"/>
            <a:chExt cx="1280691" cy="1077218"/>
          </a:xfrm>
        </p:grpSpPr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7FB94E97-B6F6-4DF7-B14D-B6A29827BD86}"/>
                </a:ext>
              </a:extLst>
            </p:cNvPr>
            <p:cNvSpPr/>
            <p:nvPr/>
          </p:nvSpPr>
          <p:spPr>
            <a:xfrm>
              <a:off x="2141344" y="1841640"/>
              <a:ext cx="1274952" cy="1022634"/>
            </a:xfrm>
            <a:prstGeom prst="roundRect">
              <a:avLst>
                <a:gd name="adj" fmla="val 8659"/>
              </a:avLst>
            </a:prstGeom>
            <a:solidFill>
              <a:srgbClr val="E0E1E4"/>
            </a:solidFill>
            <a:ln w="28575">
              <a:solidFill>
                <a:srgbClr val="003399"/>
              </a:soli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EB95C69E-181A-47E2-8BC0-977535E4FFCC}"/>
                </a:ext>
              </a:extLst>
            </p:cNvPr>
            <p:cNvSpPr txBox="1"/>
            <p:nvPr/>
          </p:nvSpPr>
          <p:spPr>
            <a:xfrm>
              <a:off x="2135605" y="1810409"/>
              <a:ext cx="1226541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Filtering: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</a:t>
              </a:r>
              <a:r>
                <a:rPr lang="en-US" sz="1600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Time</a:t>
              </a:r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,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</a:t>
              </a:r>
              <a:r>
                <a:rPr lang="en-US" sz="1600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Current</a:t>
              </a:r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,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</a:t>
              </a:r>
              <a:r>
                <a:rPr lang="en-US" sz="1600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Ramp-rate.</a:t>
              </a:r>
              <a:endParaRPr lang="en-GB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87" name="TextBox 45">
            <a:extLst>
              <a:ext uri="{FF2B5EF4-FFF2-40B4-BE49-F238E27FC236}">
                <a16:creationId xmlns:a16="http://schemas.microsoft.com/office/drawing/2014/main" id="{C87E0F5E-9F03-4F7C-8293-996205CF1CEB}"/>
              </a:ext>
            </a:extLst>
          </p:cNvPr>
          <p:cNvSpPr txBox="1"/>
          <p:nvPr/>
        </p:nvSpPr>
        <p:spPr>
          <a:xfrm>
            <a:off x="240751" y="5123706"/>
            <a:ext cx="1307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ROXIE files</a:t>
            </a:r>
          </a:p>
        </p:txBody>
      </p: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C4DA648B-4179-4CC2-A5B2-273A77648386}"/>
              </a:ext>
            </a:extLst>
          </p:cNvPr>
          <p:cNvCxnSpPr>
            <a:cxnSpLocks/>
            <a:stCxn id="95" idx="0"/>
          </p:cNvCxnSpPr>
          <p:nvPr/>
        </p:nvCxnSpPr>
        <p:spPr>
          <a:xfrm flipH="1" flipV="1">
            <a:off x="2311964" y="4437823"/>
            <a:ext cx="231590" cy="406253"/>
          </a:xfrm>
          <a:prstGeom prst="straightConnector1">
            <a:avLst/>
          </a:prstGeom>
          <a:ln>
            <a:solidFill>
              <a:srgbClr val="AAB4CD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257CB762-607A-4DE9-8C47-1DE4C3C2EBCF}"/>
              </a:ext>
            </a:extLst>
          </p:cNvPr>
          <p:cNvCxnSpPr>
            <a:cxnSpLocks/>
            <a:stCxn id="93" idx="0"/>
          </p:cNvCxnSpPr>
          <p:nvPr/>
        </p:nvCxnSpPr>
        <p:spPr>
          <a:xfrm flipV="1">
            <a:off x="830308" y="4428623"/>
            <a:ext cx="391665" cy="415453"/>
          </a:xfrm>
          <a:prstGeom prst="straightConnector1">
            <a:avLst/>
          </a:prstGeom>
          <a:ln>
            <a:solidFill>
              <a:srgbClr val="AAB4CD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0D43C4A9-6BE6-4408-B2B7-29ACA36D6186}"/>
              </a:ext>
            </a:extLst>
          </p:cNvPr>
          <p:cNvCxnSpPr>
            <a:cxnSpLocks/>
          </p:cNvCxnSpPr>
          <p:nvPr/>
        </p:nvCxnSpPr>
        <p:spPr>
          <a:xfrm flipV="1">
            <a:off x="1569958" y="4418146"/>
            <a:ext cx="128563" cy="1260199"/>
          </a:xfrm>
          <a:prstGeom prst="straightConnector1">
            <a:avLst/>
          </a:prstGeom>
          <a:ln>
            <a:solidFill>
              <a:srgbClr val="AAB4CD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031A6875-CAC6-4AB5-AE52-393272F511EE}"/>
              </a:ext>
            </a:extLst>
          </p:cNvPr>
          <p:cNvSpPr/>
          <p:nvPr/>
        </p:nvSpPr>
        <p:spPr>
          <a:xfrm>
            <a:off x="641864" y="5575607"/>
            <a:ext cx="1838225" cy="527615"/>
          </a:xfrm>
          <a:prstGeom prst="roundRect">
            <a:avLst>
              <a:gd name="adj" fmla="val 12113"/>
            </a:avLst>
          </a:prstGeom>
          <a:solidFill>
            <a:srgbClr val="AAB4CD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92" name="TextBox 43">
            <a:extLst>
              <a:ext uri="{FF2B5EF4-FFF2-40B4-BE49-F238E27FC236}">
                <a16:creationId xmlns:a16="http://schemas.microsoft.com/office/drawing/2014/main" id="{8012F021-6FC1-43A8-A626-7910EE053672}"/>
              </a:ext>
            </a:extLst>
          </p:cNvPr>
          <p:cNvSpPr txBox="1"/>
          <p:nvPr/>
        </p:nvSpPr>
        <p:spPr>
          <a:xfrm>
            <a:off x="640667" y="5524890"/>
            <a:ext cx="18382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Magnetic </a:t>
            </a:r>
            <a:br>
              <a:rPr lang="en-US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 DB</a:t>
            </a:r>
            <a:endParaRPr lang="en-GB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273BD620-B329-4546-81AE-4A9DD5DC0A8D}"/>
              </a:ext>
            </a:extLst>
          </p:cNvPr>
          <p:cNvSpPr/>
          <p:nvPr/>
        </p:nvSpPr>
        <p:spPr>
          <a:xfrm>
            <a:off x="233409" y="4844076"/>
            <a:ext cx="1193797" cy="592624"/>
          </a:xfrm>
          <a:prstGeom prst="roundRect">
            <a:avLst>
              <a:gd name="adj" fmla="val 12113"/>
            </a:avLst>
          </a:prstGeom>
          <a:solidFill>
            <a:srgbClr val="AAB4CD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94" name="TextBox 45">
            <a:extLst>
              <a:ext uri="{FF2B5EF4-FFF2-40B4-BE49-F238E27FC236}">
                <a16:creationId xmlns:a16="http://schemas.microsoft.com/office/drawing/2014/main" id="{B345DCB6-CCF4-452D-BBC1-10BB1F4DACFD}"/>
              </a:ext>
            </a:extLst>
          </p:cNvPr>
          <p:cNvSpPr txBox="1"/>
          <p:nvPr/>
        </p:nvSpPr>
        <p:spPr>
          <a:xfrm>
            <a:off x="262113" y="4941693"/>
            <a:ext cx="1307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ROXIE files</a:t>
            </a:r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5A616116-BBB7-4856-8E30-D833174DBB9B}"/>
              </a:ext>
            </a:extLst>
          </p:cNvPr>
          <p:cNvSpPr/>
          <p:nvPr/>
        </p:nvSpPr>
        <p:spPr>
          <a:xfrm>
            <a:off x="1882763" y="4844076"/>
            <a:ext cx="1321581" cy="592624"/>
          </a:xfrm>
          <a:prstGeom prst="roundRect">
            <a:avLst>
              <a:gd name="adj" fmla="val 12113"/>
            </a:avLst>
          </a:prstGeom>
          <a:solidFill>
            <a:srgbClr val="AAB4CD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21F552DC-FE0B-475B-9241-341CBA1DDBEA}"/>
              </a:ext>
            </a:extLst>
          </p:cNvPr>
          <p:cNvSpPr txBox="1"/>
          <p:nvPr/>
        </p:nvSpPr>
        <p:spPr>
          <a:xfrm>
            <a:off x="1811135" y="4817223"/>
            <a:ext cx="1429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FiDeL reports (EDMS)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2912E24E-9662-4699-BD38-16FA4FBAE687}"/>
              </a:ext>
            </a:extLst>
          </p:cNvPr>
          <p:cNvSpPr/>
          <p:nvPr/>
        </p:nvSpPr>
        <p:spPr>
          <a:xfrm>
            <a:off x="6775813" y="4436290"/>
            <a:ext cx="1858067" cy="1342598"/>
          </a:xfrm>
          <a:prstGeom prst="roundRect">
            <a:avLst>
              <a:gd name="adj" fmla="val 8659"/>
            </a:avLst>
          </a:prstGeom>
          <a:solidFill>
            <a:srgbClr val="E0E1E4"/>
          </a:solidFill>
          <a:ln w="28575">
            <a:solidFill>
              <a:srgbClr val="003399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13380BB-628A-4427-845D-88EFDF5962A1}"/>
              </a:ext>
            </a:extLst>
          </p:cNvPr>
          <p:cNvSpPr txBox="1"/>
          <p:nvPr/>
        </p:nvSpPr>
        <p:spPr>
          <a:xfrm>
            <a:off x="6815285" y="4432302"/>
            <a:ext cx="19902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Presenting results: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US" sz="16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custom labels</a:t>
            </a:r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zoom,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plot types,</a:t>
            </a:r>
          </a:p>
          <a:p>
            <a:r>
              <a:rPr lang="en-US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and many more…</a:t>
            </a:r>
            <a:endParaRPr lang="en-GB" sz="16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58A53D2-088B-44CF-B203-5CF8369C376E}"/>
              </a:ext>
            </a:extLst>
          </p:cNvPr>
          <p:cNvSpPr txBox="1"/>
          <p:nvPr/>
        </p:nvSpPr>
        <p:spPr>
          <a:xfrm>
            <a:off x="3362990" y="5762184"/>
            <a:ext cx="3483485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 of the experiments </a:t>
            </a:r>
            <a:endParaRPr lang="en-GB" b="1" dirty="0">
              <a:solidFill>
                <a:srgbClr val="008000"/>
              </a:solidFill>
            </a:endParaRPr>
          </a:p>
        </p:txBody>
      </p:sp>
      <p:sp>
        <p:nvSpPr>
          <p:cNvPr id="42" name="Arc 41">
            <a:extLst>
              <a:ext uri="{FF2B5EF4-FFF2-40B4-BE49-F238E27FC236}">
                <a16:creationId xmlns:a16="http://schemas.microsoft.com/office/drawing/2014/main" id="{27BAF723-75F6-45D2-A55D-0E12714C8D9B}"/>
              </a:ext>
            </a:extLst>
          </p:cNvPr>
          <p:cNvSpPr/>
          <p:nvPr/>
        </p:nvSpPr>
        <p:spPr>
          <a:xfrm flipV="1">
            <a:off x="1918702" y="5376442"/>
            <a:ext cx="5547846" cy="893962"/>
          </a:xfrm>
          <a:prstGeom prst="arc">
            <a:avLst>
              <a:gd name="adj1" fmla="val 11208386"/>
              <a:gd name="adj2" fmla="val 55165"/>
            </a:avLst>
          </a:prstGeom>
          <a:ln w="66675">
            <a:solidFill>
              <a:srgbClr val="008000"/>
            </a:solidFill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168921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F5104119-C768-4D87-A4AD-A1645150119B}"/>
              </a:ext>
            </a:extLst>
          </p:cNvPr>
          <p:cNvSpPr txBox="1"/>
          <p:nvPr/>
        </p:nvSpPr>
        <p:spPr>
          <a:xfrm>
            <a:off x="302570" y="1283281"/>
            <a:ext cx="8474297" cy="46166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Different types of cycles: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Standard cycles (with equally distributed plateaus at different levels),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Cycles with increased number of data points in the specific range, (relevant for magnetic hysteresis investigation in all magnets),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Operational cycles (e.g., MCBC/MCBY orbit correctors),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Circular cycles (e.g., for MCBXF magnet, vector-hysteresis model).</a:t>
            </a:r>
          </a:p>
          <a:p>
            <a:pPr lvl="1"/>
            <a:endParaRPr lang="en-GB" sz="2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Compatibility with the power generators must be guaranteed: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File format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Number of points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Ramp-rates</a:t>
            </a:r>
          </a:p>
          <a:p>
            <a:endParaRPr lang="en-US" sz="21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 cycles must be in accordance with time limits and available recourses.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1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CA563-CADD-49E7-920F-DA57A1B2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67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D12DA1-C956-49C7-B023-632E2C71C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 Design of experiments (1)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42F728-D0E5-492C-AD01-367B75F36E7E}"/>
              </a:ext>
            </a:extLst>
          </p:cNvPr>
          <p:cNvSpPr txBox="1"/>
          <p:nvPr/>
        </p:nvSpPr>
        <p:spPr>
          <a:xfrm>
            <a:off x="249121" y="6003793"/>
            <a:ext cx="8901858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1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Developed automated scripts to generate special &amp; standard test cycles</a:t>
            </a:r>
            <a:r>
              <a:rPr lang="en-US" sz="18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5005333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CA563-CADD-49E7-920F-DA57A1B2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68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D12DA1-C956-49C7-B023-632E2C71C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 Design of experiments (2)</a:t>
            </a:r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/>
        </p:nvSpPr>
        <p:spPr>
          <a:xfrm>
            <a:off x="367133" y="646458"/>
            <a:ext cx="8527746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5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502A9C-6415-4E75-BCA1-9AA246468E57}"/>
              </a:ext>
            </a:extLst>
          </p:cNvPr>
          <p:cNvSpPr txBox="1"/>
          <p:nvPr/>
        </p:nvSpPr>
        <p:spPr>
          <a:xfrm>
            <a:off x="249121" y="6031511"/>
            <a:ext cx="8901858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1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Developed automated scripts to generate special &amp; standard test cycles</a:t>
            </a:r>
            <a:r>
              <a:rPr lang="en-US" sz="18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F64AC9F-1598-4431-BB6E-4D81764C530B}"/>
              </a:ext>
            </a:extLst>
          </p:cNvPr>
          <p:cNvSpPr txBox="1"/>
          <p:nvPr/>
        </p:nvSpPr>
        <p:spPr>
          <a:xfrm>
            <a:off x="249120" y="1201910"/>
            <a:ext cx="7950983" cy="4154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Example: Standard and circular cycles for MCBXFB01. 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CBE094-00C7-451A-B7D6-06F8BC3498A8}"/>
              </a:ext>
            </a:extLst>
          </p:cNvPr>
          <p:cNvSpPr txBox="1"/>
          <p:nvPr/>
        </p:nvSpPr>
        <p:spPr>
          <a:xfrm>
            <a:off x="463546" y="3750343"/>
            <a:ext cx="42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Standard test cycles with increased number of points </a:t>
            </a:r>
            <a:br>
              <a:rPr lang="en-US" sz="14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4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 low current to investigate DC magnetization effects.</a:t>
            </a:r>
            <a:endParaRPr lang="en-GB" sz="1400" i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05F279E6-3F3A-4A1A-83E3-57DE98957D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55" y="1926775"/>
            <a:ext cx="4180753" cy="1889189"/>
          </a:xfrm>
          <a:prstGeom prst="rect">
            <a:avLst/>
          </a:prstGeom>
        </p:spPr>
      </p:pic>
      <p:pic>
        <p:nvPicPr>
          <p:cNvPr id="15" name="Picture 14" descr="Chart, line chart&#10;&#10;Description automatically generated">
            <a:extLst>
              <a:ext uri="{FF2B5EF4-FFF2-40B4-BE49-F238E27FC236}">
                <a16:creationId xmlns:a16="http://schemas.microsoft.com/office/drawing/2014/main" id="{3E5D7F70-AFD8-41D0-9DBF-BCF14F316A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1006" y="3421674"/>
            <a:ext cx="4236504" cy="189912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CE2BC7D-FA7F-4945-B17E-C2AF1B8F14EC}"/>
              </a:ext>
            </a:extLst>
          </p:cNvPr>
          <p:cNvSpPr txBox="1"/>
          <p:nvPr/>
        </p:nvSpPr>
        <p:spPr>
          <a:xfrm>
            <a:off x="5157366" y="5320798"/>
            <a:ext cx="38744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Circular cycles up to nominal current to benchmark the vector-hysteresis model.</a:t>
            </a:r>
            <a:endParaRPr lang="en-GB" sz="1400" i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8955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BBD5F2D2-FC92-4C0A-93CD-449D55F452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164" y="2155147"/>
            <a:ext cx="3359198" cy="2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B3CD381-F00C-45A4-A409-569BC65D47D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940443"/>
              </a:xfrm>
            </p:spPr>
            <p:txBody>
              <a:bodyPr/>
              <a:lstStyle/>
              <a:p>
                <a:r>
                  <a:rPr lang="en-US" dirty="0"/>
                  <a:t> Example: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GB" dirty="0"/>
                  <a:t>- fit formula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B3CD381-F00C-45A4-A409-569BC65D47D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940443"/>
              </a:xfrm>
              <a:blipFill>
                <a:blip r:embed="rId3"/>
                <a:stretch>
                  <a:fillRect l="-1867" t="-5844" b="-259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C5F008-80FC-4E95-A343-9F01DE8F05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B9936C3-34C6-4C80-A8AF-D162BD9A1B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906" y="1183093"/>
            <a:ext cx="8469894" cy="813487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100" dirty="0"/>
              <a:t>Selection of the critical current density fit function may impact the results, especially at low field due to persistent currents.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673211-AAB9-46E3-B41F-9ED417066D78}"/>
              </a:ext>
            </a:extLst>
          </p:cNvPr>
          <p:cNvSpPr txBox="1"/>
          <p:nvPr/>
        </p:nvSpPr>
        <p:spPr>
          <a:xfrm>
            <a:off x="216906" y="6065480"/>
            <a:ext cx="8398588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US" sz="21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n-US" sz="2100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1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Developed SWAN repository with different fit functions.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CA69A4-1E8F-4E50-9DA7-167E9327CFA0}"/>
              </a:ext>
            </a:extLst>
          </p:cNvPr>
          <p:cNvSpPr txBox="1"/>
          <p:nvPr/>
        </p:nvSpPr>
        <p:spPr>
          <a:xfrm>
            <a:off x="4727802" y="2055572"/>
            <a:ext cx="420971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ROXIE, there is a link to the bibliography with different fit formulas. Unfortunately, some of the references include 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outdated fitting parameters</a:t>
            </a:r>
            <a:r>
              <a:rPr lang="en-US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In addition, the fitting formulas are implemented in such a way, that they have 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inconsistent units</a:t>
            </a:r>
            <a:r>
              <a:rPr lang="en-US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endParaRPr lang="en-US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b="1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Reverse Engineering:</a:t>
            </a:r>
          </a:p>
          <a:p>
            <a:pPr marL="342900" indent="-342900">
              <a:buAutoNum type="alphaLcParenR"/>
            </a:pPr>
            <a:r>
              <a:rPr lang="en-US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Analysis of the implementation of the fit functions.</a:t>
            </a:r>
          </a:p>
          <a:p>
            <a:pPr marL="342900" indent="-342900">
              <a:buAutoNum type="alphaLcParenR"/>
            </a:pPr>
            <a:r>
              <a:rPr lang="en-US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Change of the </a:t>
            </a:r>
            <a:r>
              <a:rPr lang="en-US" i="1" dirty="0" err="1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Jc</a:t>
            </a:r>
            <a:r>
              <a:rPr lang="en-US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-fit parametrization </a:t>
            </a:r>
            <a:br>
              <a:rPr lang="en-US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using up-to-date sources. </a:t>
            </a:r>
            <a:br>
              <a:rPr lang="en-US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AF8666D-5A29-44F4-99D3-A863A9EF27BD}"/>
              </a:ext>
            </a:extLst>
          </p:cNvPr>
          <p:cNvSpPr txBox="1"/>
          <p:nvPr/>
        </p:nvSpPr>
        <p:spPr>
          <a:xfrm>
            <a:off x="519774" y="4743417"/>
            <a:ext cx="37912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Comparison of different </a:t>
            </a:r>
            <a:r>
              <a:rPr lang="en-US" sz="1400" i="1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Jc</a:t>
            </a:r>
            <a:r>
              <a:rPr lang="en-US" sz="14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-fit functions for Nb-</a:t>
            </a:r>
            <a:r>
              <a:rPr lang="en-US" sz="1400" i="1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</a:t>
            </a:r>
            <a:r>
              <a:rPr lang="en-US" sz="14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with the fitting parameters from the original ROXIE bibliography or updated.</a:t>
            </a:r>
            <a:endParaRPr lang="en-GB" sz="1400" i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16416B-6B12-4505-BC77-FC473DEC88F0}"/>
              </a:ext>
            </a:extLst>
          </p:cNvPr>
          <p:cNvSpPr txBox="1"/>
          <p:nvPr/>
        </p:nvSpPr>
        <p:spPr>
          <a:xfrm>
            <a:off x="1086928" y="2256483"/>
            <a:ext cx="1328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Nb-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Ti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 @1.9K</a:t>
            </a:r>
            <a:endParaRPr lang="en-GB" sz="1200" dirty="0">
              <a:solidFill>
                <a:schemeClr val="accent6">
                  <a:lumMod val="50000"/>
                </a:schemeClr>
              </a:solidFill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57629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4" name="Picture 12">
            <a:extLst>
              <a:ext uri="{FF2B5EF4-FFF2-40B4-BE49-F238E27FC236}">
                <a16:creationId xmlns:a16="http://schemas.microsoft.com/office/drawing/2014/main" id="{20C8D49F-5342-4BA5-B7ED-1CB56C1A2D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138" y="3593147"/>
            <a:ext cx="3282365" cy="2449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>
            <a:extLst>
              <a:ext uri="{FF2B5EF4-FFF2-40B4-BE49-F238E27FC236}">
                <a16:creationId xmlns:a16="http://schemas.microsoft.com/office/drawing/2014/main" id="{ADBCD636-2749-4A1D-ACA9-D8E75BD19E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3284" y="3594672"/>
            <a:ext cx="3278278" cy="2446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>
            <a:extLst>
              <a:ext uri="{FF2B5EF4-FFF2-40B4-BE49-F238E27FC236}">
                <a16:creationId xmlns:a16="http://schemas.microsoft.com/office/drawing/2014/main" id="{CA8C8F70-1780-4B58-86D2-F8072A0A64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3283" y="1112573"/>
            <a:ext cx="3253611" cy="2428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AFFBC986-B870-4ED7-854B-27CBACBEA8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439" y="1143819"/>
            <a:ext cx="3235765" cy="2415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E454D00-9754-485C-BF2E-0A7CE41E2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906" y="6082979"/>
            <a:ext cx="8562737" cy="527752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100" dirty="0">
                <a:solidFill>
                  <a:srgbClr val="008000"/>
                </a:solidFill>
              </a:rPr>
              <a:t>→ Sensitivity analysis to different fitting parameters is important.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B3CD381-F00C-45A4-A409-569BC65D47D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940443"/>
              </a:xfrm>
            </p:spPr>
            <p:txBody>
              <a:bodyPr/>
              <a:lstStyle/>
              <a:p>
                <a:r>
                  <a:rPr lang="en-US" dirty="0"/>
                  <a:t> Example: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GB" dirty="0"/>
                  <a:t>- parametrization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B3CD381-F00C-45A4-A409-569BC65D47D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940443"/>
              </a:xfrm>
              <a:blipFill>
                <a:blip r:embed="rId6"/>
                <a:stretch>
                  <a:fillRect l="-1867" t="-5844" b="-259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C5F008-80FC-4E95-A343-9F01DE8F05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9272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3CD381-F00C-45A4-A409-569BC65D4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40443"/>
          </a:xfrm>
        </p:spPr>
        <p:txBody>
          <a:bodyPr/>
          <a:lstStyle/>
          <a:p>
            <a:r>
              <a:rPr lang="en-US" dirty="0"/>
              <a:t> Example: Filament diameter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C5F008-80FC-4E95-A343-9F01DE8F05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3ED99918-6AFE-43B5-B4CE-FFEF1FBF6C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95" y="1899044"/>
            <a:ext cx="4343745" cy="298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AAE170DD-1CB4-4264-95A4-F8577C9D6A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1600" y="1899044"/>
            <a:ext cx="4339356" cy="298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1559A19-BA83-449B-8C2E-F56FB03E86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697" y="5733874"/>
            <a:ext cx="8720606" cy="527752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US" sz="2100" dirty="0">
                <a:solidFill>
                  <a:srgbClr val="008000"/>
                </a:solidFill>
              </a:rPr>
              <a:t>→ The change of the filament cross-section, for example due to deformation,</a:t>
            </a:r>
            <a:br>
              <a:rPr lang="en-US" sz="2100" dirty="0">
                <a:solidFill>
                  <a:srgbClr val="008000"/>
                </a:solidFill>
              </a:rPr>
            </a:br>
            <a:r>
              <a:rPr lang="en-US" sz="2100" dirty="0">
                <a:solidFill>
                  <a:srgbClr val="008000"/>
                </a:solidFill>
              </a:rPr>
              <a:t>     may affect the results.</a:t>
            </a:r>
          </a:p>
        </p:txBody>
      </p:sp>
    </p:spTree>
    <p:extLst>
      <p:ext uri="{BB962C8B-B14F-4D97-AF65-F5344CB8AC3E}">
        <p14:creationId xmlns:p14="http://schemas.microsoft.com/office/powerpoint/2010/main" val="663621838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>
        <a:noFill/>
        <a:ln w="28575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>
            <a:latin typeface="Calibri" panose="020F0502020204030204" pitchFamily="34" charset="0"/>
            <a:cs typeface="Calibri" panose="020F050202020403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60442</TotalTime>
  <Words>5128</Words>
  <Application>Microsoft Office PowerPoint</Application>
  <PresentationFormat>On-screen Show (4:3)</PresentationFormat>
  <Paragraphs>931</Paragraphs>
  <Slides>68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81" baseType="lpstr">
      <vt:lpstr>Arial</vt:lpstr>
      <vt:lpstr>Calibri</vt:lpstr>
      <vt:lpstr>Calibri (Headings)</vt:lpstr>
      <vt:lpstr>Calibri,sans-serif</vt:lpstr>
      <vt:lpstr>Cambria Math</vt:lpstr>
      <vt:lpstr>Consolas</vt:lpstr>
      <vt:lpstr>lmsans12-regular</vt:lpstr>
      <vt:lpstr>lmsans9-regular</vt:lpstr>
      <vt:lpstr>Optima</vt:lpstr>
      <vt:lpstr>Segoe UI</vt:lpstr>
      <vt:lpstr>Times New Roman</vt:lpstr>
      <vt:lpstr>Wingdings</vt:lpstr>
      <vt:lpstr>CERNCorporate4-3</vt:lpstr>
      <vt:lpstr>Analysis of simulations and measurements  to predict the magnetic field  for the operation of accelerator magnets</vt:lpstr>
      <vt:lpstr> Outline</vt:lpstr>
      <vt:lpstr>Introduction</vt:lpstr>
      <vt:lpstr> Motivation</vt:lpstr>
      <vt:lpstr> Long path ahead</vt:lpstr>
      <vt:lpstr> Electromagnetic simulations</vt:lpstr>
      <vt:lpstr> Example: J_c- fit formula</vt:lpstr>
      <vt:lpstr> Example: J_c- parametrization</vt:lpstr>
      <vt:lpstr> Example: Filament diameter</vt:lpstr>
      <vt:lpstr> Magnetic measurements</vt:lpstr>
      <vt:lpstr> Rotating-coil measurements</vt:lpstr>
      <vt:lpstr> Measurement work-flow</vt:lpstr>
      <vt:lpstr> FiDeL: What is it?</vt:lpstr>
      <vt:lpstr> FiDeL: Static components</vt:lpstr>
      <vt:lpstr> FiDeL: Example</vt:lpstr>
      <vt:lpstr> FiDeL: Remarks</vt:lpstr>
      <vt:lpstr> Limitations of the existing tools</vt:lpstr>
      <vt:lpstr>Proposed approach</vt:lpstr>
      <vt:lpstr> Concept</vt:lpstr>
      <vt:lpstr> Benefits</vt:lpstr>
      <vt:lpstr> PyMagAnalysis: General overview</vt:lpstr>
      <vt:lpstr> PyMagAnalysis: Data input</vt:lpstr>
      <vt:lpstr> PyMagAnalysis: Analyzer and Plotter</vt:lpstr>
      <vt:lpstr> Roxie Input: parsing .data file</vt:lpstr>
      <vt:lpstr> Roxie Input: parsing .output file</vt:lpstr>
      <vt:lpstr> Measurement Input: reading from DB</vt:lpstr>
      <vt:lpstr> PyMagAnalysis: Use case 1</vt:lpstr>
      <vt:lpstr> Roxie Input (use case 1)</vt:lpstr>
      <vt:lpstr> Roxie Input (use case 1)</vt:lpstr>
      <vt:lpstr> Roxie Input (use case 1)</vt:lpstr>
      <vt:lpstr> PyMagAnalysis: Use case 2</vt:lpstr>
      <vt:lpstr> Measurement Input (use case 2)</vt:lpstr>
      <vt:lpstr> Measurement Input (use case 2)</vt:lpstr>
      <vt:lpstr> Measurement Input (use case 2)</vt:lpstr>
      <vt:lpstr> PyMagAnalysis: Use case 3</vt:lpstr>
      <vt:lpstr> FiDeL Input (use case 3)</vt:lpstr>
      <vt:lpstr> PyMagAnalysis: Use case 4</vt:lpstr>
      <vt:lpstr> FiDeL Modelling (use case 4)</vt:lpstr>
      <vt:lpstr> FiDeL Modelling (use case 4)</vt:lpstr>
      <vt:lpstr> PyMagAnalysis: Use case 5</vt:lpstr>
      <vt:lpstr> Comparison of different inputs (use case 5)</vt:lpstr>
      <vt:lpstr> PyMagAnalysis: Use case 6</vt:lpstr>
      <vt:lpstr> Data-driven update of the model</vt:lpstr>
      <vt:lpstr> Design of experiments</vt:lpstr>
      <vt:lpstr>Case Study: Luminosity calibrations  for ATLAS experiment</vt:lpstr>
      <vt:lpstr> Van der Meer Scans</vt:lpstr>
      <vt:lpstr> MCBC/MCBY magnets</vt:lpstr>
      <vt:lpstr> Analysis of the operational cycles</vt:lpstr>
      <vt:lpstr> Design of the experiments</vt:lpstr>
      <vt:lpstr> Specification of the test program</vt:lpstr>
      <vt:lpstr> Magnetic measurements</vt:lpstr>
      <vt:lpstr> Investigation of the effect of cross-talk</vt:lpstr>
      <vt:lpstr> Reproducibility of the field for consecutive scans</vt:lpstr>
      <vt:lpstr> Comparison with standard cycles</vt:lpstr>
      <vt:lpstr> Design of the special test cycles </vt:lpstr>
      <vt:lpstr> Comparison with ROXIE</vt:lpstr>
      <vt:lpstr> Final contribution</vt:lpstr>
      <vt:lpstr> Documentation and traceability</vt:lpstr>
      <vt:lpstr> Summary</vt:lpstr>
      <vt:lpstr> References (1)</vt:lpstr>
      <vt:lpstr> References (2)</vt:lpstr>
      <vt:lpstr> References (3)</vt:lpstr>
      <vt:lpstr> </vt:lpstr>
      <vt:lpstr> </vt:lpstr>
      <vt:lpstr> PyMagAnalysis: Use case 6</vt:lpstr>
      <vt:lpstr> PyMagAnalysis: Use case 7</vt:lpstr>
      <vt:lpstr> Design of experiments (1)</vt:lpstr>
      <vt:lpstr> Design of experiments (2)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Fill 6016 (h plane)</dc:title>
  <dc:creator>Agnieszka Chmielinska</dc:creator>
  <cp:lastModifiedBy>Agnieszka Chmielinska</cp:lastModifiedBy>
  <cp:revision>958</cp:revision>
  <dcterms:created xsi:type="dcterms:W3CDTF">2020-11-18T13:47:32Z</dcterms:created>
  <dcterms:modified xsi:type="dcterms:W3CDTF">2021-12-07T09:30:49Z</dcterms:modified>
</cp:coreProperties>
</file>