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</p:sldMasterIdLst>
  <p:notesMasterIdLst>
    <p:notesMasterId r:id="rId35"/>
  </p:notesMasterIdLst>
  <p:handoutMasterIdLst>
    <p:handoutMasterId r:id="rId36"/>
  </p:handoutMasterIdLst>
  <p:sldIdLst>
    <p:sldId id="785" r:id="rId5"/>
    <p:sldId id="782" r:id="rId6"/>
    <p:sldId id="776" r:id="rId7"/>
    <p:sldId id="754" r:id="rId8"/>
    <p:sldId id="755" r:id="rId9"/>
    <p:sldId id="783" r:id="rId10"/>
    <p:sldId id="753" r:id="rId11"/>
    <p:sldId id="781" r:id="rId12"/>
    <p:sldId id="780" r:id="rId13"/>
    <p:sldId id="760" r:id="rId14"/>
    <p:sldId id="761" r:id="rId15"/>
    <p:sldId id="794" r:id="rId16"/>
    <p:sldId id="762" r:id="rId17"/>
    <p:sldId id="795" r:id="rId18"/>
    <p:sldId id="763" r:id="rId19"/>
    <p:sldId id="788" r:id="rId20"/>
    <p:sldId id="786" r:id="rId21"/>
    <p:sldId id="787" r:id="rId22"/>
    <p:sldId id="720" r:id="rId23"/>
    <p:sldId id="721" r:id="rId24"/>
    <p:sldId id="774" r:id="rId25"/>
    <p:sldId id="792" r:id="rId26"/>
    <p:sldId id="773" r:id="rId27"/>
    <p:sldId id="769" r:id="rId28"/>
    <p:sldId id="770" r:id="rId29"/>
    <p:sldId id="793" r:id="rId30"/>
    <p:sldId id="790" r:id="rId31"/>
    <p:sldId id="796" r:id="rId32"/>
    <p:sldId id="784" r:id="rId33"/>
    <p:sldId id="791" r:id="rId34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AD440"/>
    <a:srgbClr val="FFD300"/>
    <a:srgbClr val="123EA3"/>
    <a:srgbClr val="000090"/>
    <a:srgbClr val="2C51AE"/>
    <a:srgbClr val="0154BC"/>
    <a:srgbClr val="9C9D00"/>
    <a:srgbClr val="014192"/>
    <a:srgbClr val="0049A8"/>
    <a:srgbClr val="174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95"/>
    <p:restoredTop sz="86488"/>
  </p:normalViewPr>
  <p:slideViewPr>
    <p:cSldViewPr>
      <p:cViewPr varScale="1">
        <p:scale>
          <a:sx n="138" d="100"/>
          <a:sy n="138" d="100"/>
        </p:scale>
        <p:origin x="1944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heme" Target="theme/theme1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11/16/22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7233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59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7619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033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111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235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4716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090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6948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5746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545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0304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903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7926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9730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290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210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4716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6482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785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11/16/22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74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3.emf"/><Relationship Id="rId5" Type="http://schemas.openxmlformats.org/officeDocument/2006/relationships/package" Target="../embeddings/Microsoft_Word_Document.docx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395536" y="548681"/>
            <a:ext cx="8424936" cy="5915926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12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18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1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r>
              <a:rPr lang="en-US" sz="2000" i="1" dirty="0">
                <a:solidFill>
                  <a:srgbClr val="000090"/>
                </a:solidFill>
                <a:latin typeface="Garamond"/>
                <a:cs typeface="Garamond"/>
              </a:rPr>
              <a:t>ITP – Italian Teacher </a:t>
            </a:r>
            <a:r>
              <a:rPr lang="en-US" sz="2000" i="1" dirty="0" err="1">
                <a:solidFill>
                  <a:srgbClr val="000090"/>
                </a:solidFill>
                <a:latin typeface="Garamond"/>
                <a:cs typeface="Garamond"/>
              </a:rPr>
              <a:t>Programme</a:t>
            </a:r>
            <a:endParaRPr lang="en-US" sz="20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r>
              <a:rPr lang="en-US" sz="1400" i="1" dirty="0">
                <a:solidFill>
                  <a:srgbClr val="000090"/>
                </a:solidFill>
                <a:latin typeface="Garamond"/>
                <a:cs typeface="Garamond"/>
              </a:rPr>
              <a:t>CERN, 18 November 2022</a:t>
            </a:r>
          </a:p>
          <a:p>
            <a:pPr algn="ctr"/>
            <a:endParaRPr lang="en-US" sz="4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r>
              <a:rPr lang="en-US" sz="2000" i="1" dirty="0">
                <a:solidFill>
                  <a:srgbClr val="000090"/>
                </a:solidFill>
                <a:latin typeface="Garamond"/>
                <a:cs typeface="Garamond"/>
              </a:rPr>
              <a:t>Maurizio Bona </a:t>
            </a:r>
          </a:p>
          <a:p>
            <a:pPr algn="ctr"/>
            <a:r>
              <a:rPr lang="en-US" sz="1400" i="1" dirty="0">
                <a:solidFill>
                  <a:srgbClr val="000090"/>
                </a:solidFill>
                <a:latin typeface="Garamond"/>
                <a:cs typeface="Garamond"/>
              </a:rPr>
              <a:t>Vice-Chair of the IYBSSD Steering Committee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12160" y="6464607"/>
            <a:ext cx="25412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164" y="1765369"/>
            <a:ext cx="4197672" cy="33272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5737" y="701855"/>
            <a:ext cx="82962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ctr"/>
            <a:endParaRPr lang="en-US" sz="6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 algn="just"/>
            <a:r>
              <a:rPr lang="en-US" sz="2800" b="1" dirty="0">
                <a:solidFill>
                  <a:srgbClr val="000090"/>
                </a:solidFill>
                <a:latin typeface="Garamond" panose="02020404030301010803" pitchFamily="18" charset="0"/>
              </a:rPr>
              <a:t>CERN, SESAME and SEEIIST: scientific research </a:t>
            </a:r>
          </a:p>
          <a:p>
            <a:pPr algn="just"/>
            <a:r>
              <a:rPr lang="en-US" sz="2800" b="1" dirty="0">
                <a:solidFill>
                  <a:srgbClr val="000090"/>
                </a:solidFill>
                <a:latin typeface="Garamond" panose="02020404030301010803" pitchFamily="18" charset="0"/>
              </a:rPr>
              <a:t>  as promoter of intercultural dialogue and peace</a:t>
            </a:r>
            <a:endParaRPr lang="en-CH" sz="2800" dirty="0">
              <a:solidFill>
                <a:srgbClr val="000090"/>
              </a:solidFill>
              <a:latin typeface="Garamond" panose="02020404030301010803" pitchFamily="18" charset="0"/>
            </a:endParaRPr>
          </a:p>
          <a:p>
            <a:pPr algn="ctr"/>
            <a:endParaRPr lang="en-US" sz="3200" b="1" i="1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4251166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7908" y="6477517"/>
            <a:ext cx="2168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1114" y="188640"/>
            <a:ext cx="7525893" cy="61940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89423" y="5753581"/>
            <a:ext cx="19271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</a:rPr>
              <a:t>(AP Photo/Worth) PA-9275541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1600" y="5661248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Berlin, 1961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884772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91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39196" y="6340313"/>
            <a:ext cx="2129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518" y="6123748"/>
            <a:ext cx="46121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Reagan - Gorbachev first meeting, Geneva 1985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58" y="116141"/>
            <a:ext cx="7407765" cy="592458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54662" y="5763724"/>
            <a:ext cx="3433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Ronald Reagan Presidential Library, C32042-10</a:t>
            </a:r>
          </a:p>
        </p:txBody>
      </p:sp>
    </p:spTree>
    <p:extLst>
      <p:ext uri="{BB962C8B-B14F-4D97-AF65-F5344CB8AC3E}">
        <p14:creationId xmlns:p14="http://schemas.microsoft.com/office/powerpoint/2010/main" val="2878455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91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39196" y="6340313"/>
            <a:ext cx="2129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518" y="6123748"/>
            <a:ext cx="4533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Pope J-P II and DG </a:t>
            </a:r>
            <a:r>
              <a:rPr lang="en-US" sz="1600" i="1" dirty="0" err="1">
                <a:solidFill>
                  <a:schemeClr val="accent1"/>
                </a:solidFill>
              </a:rPr>
              <a:t>Schopper</a:t>
            </a:r>
            <a:r>
              <a:rPr lang="en-US" sz="1600" i="1" dirty="0">
                <a:solidFill>
                  <a:schemeClr val="accent1"/>
                </a:solidFill>
              </a:rPr>
              <a:t>, CERN, Jun 1982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13501" y="590608"/>
            <a:ext cx="8716998" cy="517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276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7384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" name="Picture 2" descr="sesame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882" y="-5563"/>
            <a:ext cx="4428867" cy="35676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" y="3275111"/>
            <a:ext cx="7144582" cy="35892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857" y="1457861"/>
            <a:ext cx="45672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3200" dirty="0">
                <a:solidFill>
                  <a:schemeClr val="accent5"/>
                </a:solidFill>
              </a:rPr>
              <a:t>SESAME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mr-IN" sz="1800" dirty="0">
                <a:solidFill>
                  <a:schemeClr val="accent5"/>
                </a:solidFill>
              </a:rPr>
              <a:t>–</a:t>
            </a:r>
            <a:r>
              <a:rPr lang="en-US" dirty="0">
                <a:solidFill>
                  <a:schemeClr val="accent5"/>
                </a:solidFill>
              </a:rPr>
              <a:t> </a:t>
            </a:r>
            <a:r>
              <a:rPr lang="en-US" i="1" dirty="0">
                <a:solidFill>
                  <a:schemeClr val="accent5"/>
                </a:solidFill>
              </a:rPr>
              <a:t>Synchrotron-light</a:t>
            </a:r>
          </a:p>
          <a:p>
            <a:pPr algn="just"/>
            <a:r>
              <a:rPr lang="en-US" i="1" dirty="0">
                <a:solidFill>
                  <a:schemeClr val="accent5"/>
                </a:solidFill>
              </a:rPr>
              <a:t>for Experimental Science and</a:t>
            </a:r>
          </a:p>
          <a:p>
            <a:pPr algn="just"/>
            <a:r>
              <a:rPr lang="en-US" i="1" dirty="0">
                <a:solidFill>
                  <a:schemeClr val="accent5"/>
                </a:solidFill>
              </a:rPr>
              <a:t>Applications in the Middle East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696168" y="3275111"/>
            <a:ext cx="14478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accent5"/>
                </a:solidFill>
              </a:rPr>
              <a:t>Amman, Jordan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08104" y="6386591"/>
            <a:ext cx="1495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rgbClr val="011B35"/>
                </a:solidFill>
              </a:rPr>
              <a:t>Members (2017)</a:t>
            </a:r>
          </a:p>
        </p:txBody>
      </p:sp>
      <p:sp>
        <p:nvSpPr>
          <p:cNvPr id="2" name="Rectangle 1"/>
          <p:cNvSpPr/>
          <p:nvPr/>
        </p:nvSpPr>
        <p:spPr>
          <a:xfrm>
            <a:off x="7226460" y="6188224"/>
            <a:ext cx="15077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endParaRPr lang="de-DE" sz="1200" i="1" dirty="0">
              <a:solidFill>
                <a:schemeClr val="bg1"/>
              </a:solidFill>
              <a:latin typeface="Garamond"/>
              <a:cs typeface="Garamond"/>
            </a:endParaRP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6714544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91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39196" y="6340313"/>
            <a:ext cx="2129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518" y="6123748"/>
            <a:ext cx="37448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Prof. H. </a:t>
            </a:r>
            <a:r>
              <a:rPr lang="en-US" sz="1600" i="1" dirty="0" err="1">
                <a:solidFill>
                  <a:schemeClr val="accent1"/>
                </a:solidFill>
              </a:rPr>
              <a:t>Schopper</a:t>
            </a:r>
            <a:r>
              <a:rPr lang="en-US" sz="1600" i="1" dirty="0">
                <a:solidFill>
                  <a:schemeClr val="accent1"/>
                </a:solidFill>
              </a:rPr>
              <a:t>, Geneva, Sept 2022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80658" y="224795"/>
            <a:ext cx="7407765" cy="5707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465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73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272635"/>
            <a:ext cx="391027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solidFill>
                  <a:schemeClr val="accent5"/>
                </a:solidFill>
              </a:rPr>
              <a:t>SEEIIST</a:t>
            </a:r>
            <a:r>
              <a:rPr lang="en-US" dirty="0">
                <a:solidFill>
                  <a:schemeClr val="accent5"/>
                </a:solidFill>
              </a:rPr>
              <a:t> </a:t>
            </a:r>
          </a:p>
          <a:p>
            <a:pPr algn="just"/>
            <a:endParaRPr lang="en-US" sz="1200" i="1" dirty="0">
              <a:solidFill>
                <a:schemeClr val="accent5"/>
              </a:solidFill>
            </a:endParaRPr>
          </a:p>
          <a:p>
            <a:pPr algn="just"/>
            <a:r>
              <a:rPr lang="en-US" i="1" dirty="0">
                <a:solidFill>
                  <a:schemeClr val="accent5"/>
                </a:solidFill>
              </a:rPr>
              <a:t>South East</a:t>
            </a:r>
          </a:p>
          <a:p>
            <a:pPr algn="just"/>
            <a:r>
              <a:rPr lang="en-US" i="1" dirty="0">
                <a:solidFill>
                  <a:schemeClr val="accent5"/>
                </a:solidFill>
              </a:rPr>
              <a:t>International Institute for </a:t>
            </a:r>
          </a:p>
          <a:p>
            <a:pPr algn="just"/>
            <a:r>
              <a:rPr lang="en-US" i="1" dirty="0">
                <a:solidFill>
                  <a:schemeClr val="accent5"/>
                </a:solidFill>
              </a:rPr>
              <a:t>Sustainable Technologies</a:t>
            </a:r>
          </a:p>
        </p:txBody>
      </p:sp>
      <p:sp>
        <p:nvSpPr>
          <p:cNvPr id="2" name="Rectangle 1"/>
          <p:cNvSpPr/>
          <p:nvPr/>
        </p:nvSpPr>
        <p:spPr>
          <a:xfrm>
            <a:off x="6476421" y="6401979"/>
            <a:ext cx="21682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8493DD-5BA7-7F42-A8EF-9A956D2FE5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2987" y="517492"/>
            <a:ext cx="5292080" cy="569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727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73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476421" y="6401979"/>
            <a:ext cx="21682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</p:txBody>
      </p:sp>
      <p:pic>
        <p:nvPicPr>
          <p:cNvPr id="7" name="Picture 6" descr="Sterngraphik-reduziert">
            <a:extLst>
              <a:ext uri="{FF2B5EF4-FFF2-40B4-BE49-F238E27FC236}">
                <a16:creationId xmlns:a16="http://schemas.microsoft.com/office/drawing/2014/main" id="{8E87B9B6-41CF-8B40-B561-49051382A6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3"/>
          <a:stretch>
            <a:fillRect/>
          </a:stretch>
        </p:blipFill>
        <p:spPr bwMode="auto">
          <a:xfrm>
            <a:off x="851553" y="2463448"/>
            <a:ext cx="6628829" cy="393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9F75941-DD9A-5047-88CF-5A43CB8ECB68}"/>
              </a:ext>
            </a:extLst>
          </p:cNvPr>
          <p:cNvSpPr txBox="1"/>
          <p:nvPr/>
        </p:nvSpPr>
        <p:spPr>
          <a:xfrm>
            <a:off x="241668" y="162696"/>
            <a:ext cx="78486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>
                <a:ln w="0"/>
                <a:solidFill>
                  <a:schemeClr val="bg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</a:rPr>
              <a:t>SEEIIST: Facility for Tumor Therapy and Biomedical Research with protons and heavier ions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FEA3A67-1024-C64A-934D-379A2F090420}"/>
              </a:ext>
            </a:extLst>
          </p:cNvPr>
          <p:cNvSpPr txBox="1"/>
          <p:nvPr/>
        </p:nvSpPr>
        <p:spPr>
          <a:xfrm>
            <a:off x="241668" y="759002"/>
            <a:ext cx="89023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ln w="0"/>
              <a:solidFill>
                <a:schemeClr val="bg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Tahoma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About 500 patients per year to be treated as needed for a population of 20M. </a:t>
            </a:r>
            <a:br>
              <a:rPr lang="en-US" sz="200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</a:br>
            <a:r>
              <a:rPr lang="en-US" sz="2000" dirty="0">
                <a:ln w="0"/>
                <a:solidFill>
                  <a:schemeClr val="bg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In parallel, 50% of the beam time dedicated to biomedical research with multi-ion sources from H to Ne, making the SEEIIST project unique in the world. Capacity for about 1000 researchers, including a major number from Western Europe</a:t>
            </a:r>
            <a:r>
              <a:rPr lang="en-US" sz="2000" dirty="0">
                <a:solidFill>
                  <a:schemeClr val="bg2"/>
                </a:solidFill>
                <a:latin typeface="Calibri" panose="020F0502020204030204" pitchFamily="34" charset="0"/>
                <a:ea typeface="Tahoma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47231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539553" y="476673"/>
            <a:ext cx="8280919" cy="5832648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sz="2800" b="1" dirty="0">
                <a:solidFill>
                  <a:srgbClr val="000090"/>
                </a:solidFill>
                <a:latin typeface="Garamond"/>
                <a:cs typeface="Garamond"/>
              </a:rPr>
              <a:t>SEEIIST 	Timeline to date</a:t>
            </a:r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- 2016 Initial idea proposed by Herwig </a:t>
            </a:r>
            <a:r>
              <a:rPr lang="en-US" dirty="0" err="1">
                <a:solidFill>
                  <a:srgbClr val="000090"/>
                </a:solidFill>
                <a:latin typeface="Garamond"/>
                <a:cs typeface="Garamond"/>
              </a:rPr>
              <a:t>Schopper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 et al.</a:t>
            </a:r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		</a:t>
            </a: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- 2017 Declaration of intent signed at CERN; kick-off</a:t>
            </a: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           of the design phase (Oct) </a:t>
            </a:r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- 2018</a:t>
            </a:r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First contacts with Switzerland to get its neutral support</a:t>
            </a:r>
            <a:endParaRPr lang="en-US" dirty="0">
              <a:solidFill>
                <a:srgbClr val="FF000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- 2021</a:t>
            </a:r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. High-level political roundtable in Bern (Sept)</a:t>
            </a: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           . Establishment of the WG on the Legal Framework</a:t>
            </a:r>
            <a:endParaRPr lang="en-US" dirty="0">
              <a:solidFill>
                <a:srgbClr val="FF0000"/>
              </a:solidFill>
              <a:latin typeface="Garamond"/>
              <a:cs typeface="Garamond"/>
            </a:endParaRP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           . Establishment of the WG on the Site Selection</a:t>
            </a:r>
            <a:endParaRPr lang="en-US" dirty="0">
              <a:solidFill>
                <a:srgbClr val="FF0000"/>
              </a:solidFill>
              <a:latin typeface="Garamond"/>
              <a:cs typeface="Garamond"/>
            </a:endParaRPr>
          </a:p>
          <a:p>
            <a:endParaRPr lang="en-US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- 2022 First in-person meeting of the WGs in Greece (Apr)</a:t>
            </a:r>
          </a:p>
          <a:p>
            <a:endParaRPr lang="en-US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00192" y="6451600"/>
            <a:ext cx="2569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hu-HU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hu-HU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</a:t>
            </a:r>
            <a:r>
              <a:rPr lang="hu-HU" sz="1200" i="1" dirty="0" err="1">
                <a:solidFill>
                  <a:schemeClr val="bg1"/>
                </a:solidFill>
                <a:latin typeface="Garamond"/>
                <a:cs typeface="Garamond"/>
              </a:rPr>
              <a:t>Nov</a:t>
            </a:r>
            <a:r>
              <a:rPr lang="hu-HU" sz="1200" i="1" dirty="0">
                <a:solidFill>
                  <a:schemeClr val="bg1"/>
                </a:solidFill>
                <a:latin typeface="Garamond"/>
                <a:cs typeface="Garamond"/>
              </a:rPr>
              <a:t>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31970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683568" y="548681"/>
            <a:ext cx="7560840" cy="4320479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8184" y="6451600"/>
            <a:ext cx="26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C4E9EDAF-6BF3-ED4F-B200-C2D332C90A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8257" y="260648"/>
            <a:ext cx="8501424" cy="478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B8CF381-3110-2E46-A35B-257D69A3F55C}"/>
              </a:ext>
            </a:extLst>
          </p:cNvPr>
          <p:cNvSpPr txBox="1"/>
          <p:nvPr/>
        </p:nvSpPr>
        <p:spPr>
          <a:xfrm>
            <a:off x="380999" y="5116101"/>
            <a:ext cx="85014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2"/>
                </a:solidFill>
              </a:rPr>
              <a:t>SEEIIST estimated cost: up to 200 MEUR. Multiple sources of financing necessary: EU Structural and cohesion funds, IPA funds, contributions from member-states, other investment funds …              </a:t>
            </a:r>
            <a:r>
              <a:rPr lang="en-US" sz="1400" i="1" dirty="0">
                <a:solidFill>
                  <a:schemeClr val="bg2"/>
                </a:solidFill>
              </a:rPr>
              <a:t>(source: Swiss DFAE)</a:t>
            </a:r>
          </a:p>
        </p:txBody>
      </p:sp>
    </p:spTree>
    <p:extLst>
      <p:ext uri="{BB962C8B-B14F-4D97-AF65-F5344CB8AC3E}">
        <p14:creationId xmlns:p14="http://schemas.microsoft.com/office/powerpoint/2010/main" val="3002992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683568" y="548681"/>
            <a:ext cx="7921952" cy="5760640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sz="2800" b="1" dirty="0">
                <a:solidFill>
                  <a:srgbClr val="000090"/>
                </a:solidFill>
                <a:latin typeface="Garamond"/>
                <a:cs typeface="Garamond"/>
              </a:rPr>
              <a:t>Science and peace</a:t>
            </a: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. How can science contribute to the intercultural </a:t>
            </a: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  dialogue and to peace ?</a:t>
            </a: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8184" y="6451600"/>
            <a:ext cx="26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5472000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396894" y="6422734"/>
            <a:ext cx="24955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148" y="119757"/>
            <a:ext cx="2581740" cy="33358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85" y="3455613"/>
            <a:ext cx="4241758" cy="31813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944" y="385905"/>
            <a:ext cx="4050085" cy="580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27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87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10100" y="294322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800" dirty="0"/>
          </a:p>
        </p:txBody>
      </p:sp>
      <p:sp>
        <p:nvSpPr>
          <p:cNvPr id="28" name="Rounded Rectangle 27"/>
          <p:cNvSpPr/>
          <p:nvPr/>
        </p:nvSpPr>
        <p:spPr>
          <a:xfrm>
            <a:off x="142497" y="260648"/>
            <a:ext cx="8821991" cy="6171733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800" dirty="0"/>
              <a:t> </a:t>
            </a:r>
          </a:p>
          <a:p>
            <a:r>
              <a:rPr lang="en-US" sz="1800" i="1" dirty="0"/>
              <a:t> </a:t>
            </a:r>
            <a:endParaRPr lang="en-US" sz="1800" dirty="0"/>
          </a:p>
          <a:p>
            <a:r>
              <a:rPr lang="en-US" sz="1800" i="1" dirty="0"/>
              <a:t>founded by Daniel Barenboim - Edward Said, 1999</a:t>
            </a:r>
            <a:endParaRPr lang="en-US" sz="1800" dirty="0"/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 </a:t>
            </a:r>
          </a:p>
          <a:p>
            <a:br>
              <a:rPr lang="en-US" sz="1800" dirty="0"/>
            </a:br>
            <a:r>
              <a:rPr lang="en-US" sz="1800" dirty="0"/>
              <a:t> 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 </a:t>
            </a:r>
          </a:p>
          <a:p>
            <a:r>
              <a:rPr lang="en-US" sz="1800" dirty="0"/>
              <a:t>“The West-Eastern Divan Orchestra ….. has bee</a:t>
            </a:r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n sometimes described in a very flattering way for us as an “orchestra for peace”. Let me tell you something: </a:t>
            </a:r>
            <a:r>
              <a:rPr lang="en-US" sz="1800" b="1" dirty="0"/>
              <a:t>this is not going to bring peace</a:t>
            </a:r>
            <a:r>
              <a:rPr lang="en-US" sz="1800" dirty="0"/>
              <a:t>. What it can bring is </a:t>
            </a:r>
            <a:r>
              <a:rPr lang="en-US" sz="1800" b="1" dirty="0"/>
              <a:t>understanding</a:t>
            </a:r>
            <a:r>
              <a:rPr lang="en-US" sz="1800" dirty="0"/>
              <a:t>, the</a:t>
            </a:r>
            <a:r>
              <a:rPr lang="en-US" sz="1800" b="1" dirty="0"/>
              <a:t> patience</a:t>
            </a:r>
            <a:r>
              <a:rPr lang="en-US" sz="1800" dirty="0"/>
              <a:t>, the </a:t>
            </a:r>
            <a:r>
              <a:rPr lang="en-US" sz="1800" b="1" dirty="0"/>
              <a:t>courage, </a:t>
            </a:r>
            <a:r>
              <a:rPr lang="en-US" sz="1800" dirty="0"/>
              <a:t>and the</a:t>
            </a:r>
            <a:r>
              <a:rPr lang="en-US" sz="1800" b="1" dirty="0"/>
              <a:t> curiosity to listen to the narrative of the other</a:t>
            </a:r>
            <a:r>
              <a:rPr lang="en-US" sz="1800" dirty="0"/>
              <a:t>” </a:t>
            </a:r>
          </a:p>
          <a:p>
            <a:r>
              <a:rPr lang="en-US" sz="1800" i="1" dirty="0"/>
              <a:t> </a:t>
            </a:r>
            <a:endParaRPr lang="en-US" sz="1800" dirty="0"/>
          </a:p>
          <a:p>
            <a:endParaRPr lang="en-US" sz="18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/>
        </p:nvGraphicFramePr>
        <p:xfrm>
          <a:off x="528616" y="614302"/>
          <a:ext cx="8075831" cy="3456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Document" r:id="rId5" imgW="8864600" imgH="3683000" progId="Word.Document.12">
                  <p:embed/>
                </p:oleObj>
              </mc:Choice>
              <mc:Fallback>
                <p:oleObj name="Document" r:id="rId5" imgW="8864600" imgH="3683000" progId="Word.Document.12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8616" y="614302"/>
                        <a:ext cx="8075831" cy="34566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010468" y="5778557"/>
            <a:ext cx="15327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9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900" i="1" dirty="0">
                <a:solidFill>
                  <a:schemeClr val="bg1"/>
                </a:solidFill>
                <a:latin typeface="Garamond"/>
                <a:cs typeface="Garamond"/>
              </a:rPr>
              <a:t> –  UNIGE, Apr 2022</a:t>
            </a:r>
            <a:endParaRPr lang="en-US" sz="9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9619" y="4419820"/>
            <a:ext cx="85548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“</a:t>
            </a:r>
            <a:r>
              <a:rPr lang="mr-IN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…</a:t>
            </a:r>
            <a:r>
              <a:rPr lang="en-US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 Let me tell you something: </a:t>
            </a:r>
            <a:r>
              <a:rPr lang="en-US" b="1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this is not going to bring peace</a:t>
            </a:r>
            <a:r>
              <a:rPr lang="en-US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. What it can bring is </a:t>
            </a:r>
            <a:r>
              <a:rPr lang="en-US" b="1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understanding</a:t>
            </a:r>
            <a:r>
              <a:rPr lang="en-US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, the</a:t>
            </a:r>
            <a:r>
              <a:rPr lang="en-US" b="1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 patience</a:t>
            </a:r>
            <a:r>
              <a:rPr lang="en-US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, the </a:t>
            </a:r>
            <a:r>
              <a:rPr lang="en-US" b="1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courage, </a:t>
            </a:r>
            <a:r>
              <a:rPr lang="en-US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and the</a:t>
            </a:r>
            <a:r>
              <a:rPr lang="en-US" b="1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 curiosity to listen to the narrative of the other</a:t>
            </a:r>
            <a:r>
              <a:rPr lang="en-US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” </a:t>
            </a:r>
            <a:endParaRPr lang="en-GB" dirty="0">
              <a:solidFill>
                <a:srgbClr val="0A22A7"/>
              </a:solidFill>
              <a:latin typeface="Garamond" charset="0"/>
              <a:ea typeface="Garamond" charset="0"/>
              <a:cs typeface="Garamond" charset="0"/>
            </a:endParaRPr>
          </a:p>
          <a:p>
            <a:r>
              <a:rPr lang="en-US" sz="1800" i="1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 	</a:t>
            </a:r>
          </a:p>
          <a:p>
            <a:r>
              <a:rPr lang="en-US" sz="1800" i="1" dirty="0">
                <a:solidFill>
                  <a:srgbClr val="0A22A7"/>
                </a:solidFill>
                <a:latin typeface="Garamond" charset="0"/>
                <a:ea typeface="Garamond" charset="0"/>
                <a:cs typeface="Garamond" charset="0"/>
              </a:rPr>
              <a:t>Daniel Barenboim, Ramallah concert, August 2005.</a:t>
            </a:r>
            <a:endParaRPr lang="en-GB" sz="1800" dirty="0">
              <a:solidFill>
                <a:srgbClr val="0A22A7"/>
              </a:solidFill>
              <a:latin typeface="Garamond" charset="0"/>
              <a:ea typeface="Garamond" charset="0"/>
              <a:cs typeface="Garamond" charset="0"/>
            </a:endParaRPr>
          </a:p>
          <a:p>
            <a:endParaRPr lang="en-US" sz="1800" dirty="0"/>
          </a:p>
        </p:txBody>
      </p:sp>
      <p:sp>
        <p:nvSpPr>
          <p:cNvPr id="7" name="TextBox 6"/>
          <p:cNvSpPr txBox="1"/>
          <p:nvPr/>
        </p:nvSpPr>
        <p:spPr>
          <a:xfrm>
            <a:off x="6447240" y="6508138"/>
            <a:ext cx="2129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37107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14218" y="116141"/>
            <a:ext cx="736600" cy="728722"/>
          </a:xfrm>
          <a:prstGeom prst="rect">
            <a:avLst/>
          </a:prstGeom>
          <a:noFill/>
          <a:ln w="1079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/>
        </p:nvSpPr>
        <p:spPr>
          <a:xfrm>
            <a:off x="1403648" y="1412776"/>
            <a:ext cx="6048672" cy="3744416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>
              <a:buFont typeface="Arial"/>
              <a:buChar char="•"/>
            </a:pPr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90" y="-243408"/>
            <a:ext cx="9146390" cy="73223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66386" y="436127"/>
            <a:ext cx="59859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FFFF00"/>
                </a:solidFill>
              </a:rPr>
              <a:t>Thank you for your attention 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16216" y="6561529"/>
            <a:ext cx="28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900678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516216" y="6561529"/>
            <a:ext cx="2810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1F578B-4189-9F45-9E31-DE45A11329FB}"/>
              </a:ext>
            </a:extLst>
          </p:cNvPr>
          <p:cNvSpPr txBox="1"/>
          <p:nvPr/>
        </p:nvSpPr>
        <p:spPr>
          <a:xfrm>
            <a:off x="3851920" y="3573016"/>
            <a:ext cx="223651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AD440"/>
                </a:solidFill>
              </a:rPr>
              <a:t>Reserve</a:t>
            </a:r>
          </a:p>
          <a:p>
            <a:r>
              <a:rPr lang="en-US" sz="1800" dirty="0">
                <a:solidFill>
                  <a:srgbClr val="FAD440"/>
                </a:solidFill>
              </a:rPr>
              <a:t>In </a:t>
            </a:r>
            <a:r>
              <a:rPr lang="en-CH" sz="1800" dirty="0">
                <a:solidFill>
                  <a:srgbClr val="FAD440"/>
                </a:solidFill>
              </a:rPr>
              <a:t>case of questions</a:t>
            </a:r>
          </a:p>
        </p:txBody>
      </p:sp>
    </p:spTree>
    <p:extLst>
      <p:ext uri="{BB962C8B-B14F-4D97-AF65-F5344CB8AC3E}">
        <p14:creationId xmlns:p14="http://schemas.microsoft.com/office/powerpoint/2010/main" val="40414064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1403648" y="1412776"/>
            <a:ext cx="6048672" cy="3744416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>
              <a:buFont typeface="Arial"/>
              <a:buChar char="•"/>
            </a:pPr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71400"/>
            <a:ext cx="9144000" cy="7029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620688"/>
            <a:ext cx="338265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solidFill>
                  <a:srgbClr val="FFFF00"/>
                </a:solidFill>
              </a:rPr>
              <a:t>“Science diplomacy”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400FE3-A91D-4C41-BC89-16A25CE5410A}"/>
              </a:ext>
            </a:extLst>
          </p:cNvPr>
          <p:cNvSpPr txBox="1"/>
          <p:nvPr/>
        </p:nvSpPr>
        <p:spPr>
          <a:xfrm>
            <a:off x="6300192" y="6410043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9700947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1403648" y="1412776"/>
            <a:ext cx="6048672" cy="3744416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>
              <a:buFont typeface="Arial"/>
              <a:buChar char="•"/>
            </a:pPr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99159" y="6442501"/>
            <a:ext cx="2593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601367"/>
            <a:ext cx="8352928" cy="57079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DC31382-C4F4-3D4E-988A-913AAA8C1FBD}"/>
              </a:ext>
            </a:extLst>
          </p:cNvPr>
          <p:cNvSpPr txBox="1"/>
          <p:nvPr/>
        </p:nvSpPr>
        <p:spPr>
          <a:xfrm>
            <a:off x="6876256" y="6010412"/>
            <a:ext cx="15584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>
                <a:solidFill>
                  <a:schemeClr val="bg2"/>
                </a:solidFill>
              </a:rPr>
              <a:t>Jonathan Ernst, Reuters</a:t>
            </a:r>
          </a:p>
        </p:txBody>
      </p:sp>
    </p:spTree>
    <p:extLst>
      <p:ext uri="{BB962C8B-B14F-4D97-AF65-F5344CB8AC3E}">
        <p14:creationId xmlns:p14="http://schemas.microsoft.com/office/powerpoint/2010/main" val="3320747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539553" y="476673"/>
            <a:ext cx="8280919" cy="5832648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sz="2800" b="1" dirty="0">
                <a:solidFill>
                  <a:srgbClr val="000090"/>
                </a:solidFill>
                <a:latin typeface="Garamond"/>
                <a:cs typeface="Garamond"/>
              </a:rPr>
              <a:t>Science and diplomacy</a:t>
            </a:r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i="1" dirty="0">
                <a:solidFill>
                  <a:srgbClr val="000090"/>
                </a:solidFill>
                <a:latin typeface="Garamond"/>
                <a:cs typeface="Garamond"/>
              </a:rPr>
              <a:t>Definitions of science diplomacy </a:t>
            </a:r>
            <a:r>
              <a:rPr lang="en-US" sz="2000" i="1" dirty="0">
                <a:solidFill>
                  <a:srgbClr val="000090"/>
                </a:solidFill>
                <a:latin typeface="Garamond"/>
                <a:cs typeface="Garamond"/>
              </a:rPr>
              <a:t>(from AAAS and Royal Society, 2010)</a:t>
            </a: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. 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Facilitating international science cooperation</a:t>
            </a: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 Diplomacy for science		</a:t>
            </a: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. 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Use science cooperation to improve international relations  </a:t>
            </a: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   between countries </a:t>
            </a: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  Science for diplomacy		</a:t>
            </a: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. 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Informing foreign policy objectives with scientific advice</a:t>
            </a: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 Science in diplomacy		</a:t>
            </a:r>
            <a:endParaRPr lang="en-US" b="1" dirty="0">
              <a:solidFill>
                <a:srgbClr val="FF0000"/>
              </a:solidFill>
              <a:latin typeface="Garamond"/>
              <a:cs typeface="Garamond"/>
            </a:endParaRPr>
          </a:p>
          <a:p>
            <a:endParaRPr lang="en-US" sz="20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00192" y="6451600"/>
            <a:ext cx="2569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hu-HU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hu-HU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</a:t>
            </a:r>
            <a:r>
              <a:rPr lang="hu-HU" sz="1200" i="1" dirty="0" err="1">
                <a:solidFill>
                  <a:schemeClr val="bg1"/>
                </a:solidFill>
                <a:latin typeface="Garamond"/>
                <a:cs typeface="Garamond"/>
              </a:rPr>
              <a:t>Nov</a:t>
            </a:r>
            <a:r>
              <a:rPr lang="hu-HU" sz="1200" i="1" dirty="0">
                <a:solidFill>
                  <a:schemeClr val="bg1"/>
                </a:solidFill>
                <a:latin typeface="Garamond"/>
                <a:cs typeface="Garamond"/>
              </a:rPr>
              <a:t>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229511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539553" y="476673"/>
            <a:ext cx="8280919" cy="5832648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sz="2800" b="1" dirty="0">
                <a:solidFill>
                  <a:srgbClr val="000090"/>
                </a:solidFill>
                <a:latin typeface="Garamond"/>
                <a:cs typeface="Garamond"/>
              </a:rPr>
              <a:t>Science and diplomacy</a:t>
            </a:r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i="1" dirty="0">
                <a:solidFill>
                  <a:srgbClr val="000090"/>
                </a:solidFill>
                <a:latin typeface="Garamond"/>
                <a:cs typeface="Garamond"/>
              </a:rPr>
              <a:t>Definitions of science diplomacy </a:t>
            </a:r>
            <a:r>
              <a:rPr lang="en-US" sz="2000" i="1" dirty="0">
                <a:solidFill>
                  <a:srgbClr val="000090"/>
                </a:solidFill>
                <a:latin typeface="Garamond"/>
                <a:cs typeface="Garamond"/>
              </a:rPr>
              <a:t>(from AAAS and Royal Society, 2010)</a:t>
            </a: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. 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Facilitating international science cooperation</a:t>
            </a: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 Diplomacy for science		</a:t>
            </a: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. 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Use science cooperation to improve international relations  </a:t>
            </a: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   </a:t>
            </a:r>
            <a:r>
              <a:rPr lang="en-US" dirty="0">
                <a:solidFill>
                  <a:srgbClr val="FF0000"/>
                </a:solidFill>
                <a:latin typeface="Garamond"/>
                <a:cs typeface="Garamond"/>
              </a:rPr>
              <a:t>between countries </a:t>
            </a: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  Science for diplomacy		</a:t>
            </a: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. 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Informing </a:t>
            </a:r>
            <a:r>
              <a:rPr lang="en-US" dirty="0">
                <a:solidFill>
                  <a:srgbClr val="FF0000"/>
                </a:solidFill>
                <a:latin typeface="Garamond"/>
                <a:cs typeface="Garamond"/>
              </a:rPr>
              <a:t>foreign policy objectives </a:t>
            </a:r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with scientific advice</a:t>
            </a:r>
          </a:p>
          <a:p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  Science in diplomacy		</a:t>
            </a:r>
            <a:endParaRPr lang="en-US" b="1" dirty="0">
              <a:solidFill>
                <a:srgbClr val="FF0000"/>
              </a:solidFill>
              <a:latin typeface="Garamond"/>
              <a:cs typeface="Garamond"/>
            </a:endParaRPr>
          </a:p>
          <a:p>
            <a:endParaRPr lang="en-US" sz="20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00192" y="6451600"/>
            <a:ext cx="2569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hu-HU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hu-HU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</a:t>
            </a:r>
            <a:r>
              <a:rPr lang="hu-HU" sz="1200" i="1" dirty="0" err="1">
                <a:solidFill>
                  <a:schemeClr val="bg1"/>
                </a:solidFill>
                <a:latin typeface="Garamond"/>
                <a:cs typeface="Garamond"/>
              </a:rPr>
              <a:t>Nov</a:t>
            </a:r>
            <a:r>
              <a:rPr lang="hu-HU" sz="1200" i="1" dirty="0">
                <a:solidFill>
                  <a:schemeClr val="bg1"/>
                </a:solidFill>
                <a:latin typeface="Garamond"/>
                <a:cs typeface="Garamond"/>
              </a:rPr>
              <a:t>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6746284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1403648" y="1412776"/>
            <a:ext cx="6048672" cy="3744416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>
              <a:buFont typeface="Arial"/>
              <a:buChar char="•"/>
            </a:pPr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71400"/>
            <a:ext cx="9144000" cy="7029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620688"/>
            <a:ext cx="198483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solidFill>
                  <a:srgbClr val="FFFF00"/>
                </a:solidFill>
              </a:rPr>
              <a:t>Extra slides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400FE3-A91D-4C41-BC89-16A25CE5410A}"/>
              </a:ext>
            </a:extLst>
          </p:cNvPr>
          <p:cNvSpPr txBox="1"/>
          <p:nvPr/>
        </p:nvSpPr>
        <p:spPr>
          <a:xfrm>
            <a:off x="6300192" y="6410043"/>
            <a:ext cx="25202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983585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1403648" y="1412776"/>
            <a:ext cx="6048672" cy="3744416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>
              <a:buFont typeface="Arial"/>
              <a:buChar char="•"/>
            </a:pPr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99159" y="6442501"/>
            <a:ext cx="2593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20498" y="410576"/>
            <a:ext cx="8303000" cy="570795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7503B8D-0032-204B-92FE-5CF3E56CE408}"/>
              </a:ext>
            </a:extLst>
          </p:cNvPr>
          <p:cNvSpPr txBox="1"/>
          <p:nvPr/>
        </p:nvSpPr>
        <p:spPr>
          <a:xfrm>
            <a:off x="282537" y="6159392"/>
            <a:ext cx="2101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i="1" dirty="0">
                <a:solidFill>
                  <a:schemeClr val="accent3">
                    <a:lumMod val="90000"/>
                  </a:schemeClr>
                </a:solidFill>
              </a:rPr>
              <a:t> Dimartedì 4.10.2022</a:t>
            </a:r>
          </a:p>
        </p:txBody>
      </p:sp>
    </p:spTree>
    <p:extLst>
      <p:ext uri="{BB962C8B-B14F-4D97-AF65-F5344CB8AC3E}">
        <p14:creationId xmlns:p14="http://schemas.microsoft.com/office/powerpoint/2010/main" val="19308752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611022" y="548680"/>
            <a:ext cx="7921952" cy="5760640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4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CH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en-US" sz="1800" dirty="0"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H" dirty="0">
              <a:solidFill>
                <a:srgbClr val="123EA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b="1" dirty="0">
              <a:solidFill>
                <a:srgbClr val="123EA3"/>
              </a:solidFill>
              <a:effectLst/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b="1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July 1960</a:t>
            </a:r>
          </a:p>
          <a:p>
            <a:endParaRPr lang="en-GB" sz="1000" dirty="0">
              <a:solidFill>
                <a:srgbClr val="123EA3"/>
              </a:solidFill>
              <a:latin typeface="Garamond" panose="02020404030301010803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“Following CERN’s decision in 1959 </a:t>
            </a:r>
            <a:r>
              <a:rPr lang="en-GB" b="1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welcome Soviet scientists</a:t>
            </a:r>
            <a:r>
              <a:rPr lang="en-GB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the first long-term visitors from beyond the iron curtain arrived on 18 July 1960 for a stay of six months.”</a:t>
            </a:r>
            <a:endParaRPr lang="en-CH" dirty="0">
              <a:solidFill>
                <a:srgbClr val="123EA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CH" dirty="0">
              <a:solidFill>
                <a:srgbClr val="123EA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b="1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 June 2022</a:t>
            </a:r>
            <a:endParaRPr lang="en-CH" dirty="0">
              <a:solidFill>
                <a:srgbClr val="123EA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CH" sz="1000" b="1" dirty="0">
              <a:solidFill>
                <a:srgbClr val="123EA3"/>
              </a:solidFill>
              <a:effectLst/>
              <a:latin typeface="Garamond" panose="02020404030301010803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CH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Council statement</a:t>
            </a:r>
            <a:r>
              <a:rPr lang="en-US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en-CH" sz="1000" dirty="0">
              <a:solidFill>
                <a:srgbClr val="123EA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US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CH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 its 208</a:t>
            </a:r>
            <a:r>
              <a:rPr lang="en-CH" baseline="30000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CH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meeting yesterday, the CERN Council </a:t>
            </a:r>
            <a:r>
              <a:rPr lang="en-US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…. </a:t>
            </a:r>
            <a:r>
              <a:rPr lang="en-US" b="1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declared that </a:t>
            </a:r>
            <a:r>
              <a:rPr lang="en-CH" b="1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 intends to terminate </a:t>
            </a:r>
            <a:r>
              <a:rPr lang="en-CH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CERN’s International Cooperation Agreements (ICAs) with the Russian Federation and the Republic of Belarus at their expiration dates in 2024.</a:t>
            </a:r>
            <a:r>
              <a:rPr lang="en-US" dirty="0">
                <a:solidFill>
                  <a:srgbClr val="123EA3"/>
                </a:solidFill>
                <a:effectLst/>
                <a:latin typeface="Garamond" panose="02020404030301010803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 …</a:t>
            </a:r>
            <a:endParaRPr lang="en-CH" dirty="0">
              <a:solidFill>
                <a:srgbClr val="123EA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28184" y="6451600"/>
            <a:ext cx="2641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953534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1403648" y="1412776"/>
            <a:ext cx="6048672" cy="3744416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800" b="1" dirty="0">
              <a:solidFill>
                <a:srgbClr val="000090"/>
              </a:solidFill>
              <a:latin typeface="Garamond"/>
              <a:cs typeface="Garamond"/>
            </a:endParaRPr>
          </a:p>
          <a:p>
            <a:pPr>
              <a:buFont typeface="Arial"/>
              <a:buChar char="•"/>
            </a:pPr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171400"/>
            <a:ext cx="9144000" cy="70293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620688"/>
            <a:ext cx="616867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b="1" dirty="0">
                <a:solidFill>
                  <a:srgbClr val="FFFF00"/>
                </a:solidFill>
              </a:rPr>
              <a:t>CERN - Science for dialogue and peace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400FE3-A91D-4C41-BC89-16A25CE5410A}"/>
              </a:ext>
            </a:extLst>
          </p:cNvPr>
          <p:cNvSpPr txBox="1"/>
          <p:nvPr/>
        </p:nvSpPr>
        <p:spPr>
          <a:xfrm>
            <a:off x="6588224" y="6470737"/>
            <a:ext cx="25557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6075411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467544" y="548681"/>
            <a:ext cx="8282499" cy="5737996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rgbClr val="000090"/>
              </a:solidFill>
              <a:latin typeface="Garamond"/>
              <a:cs typeface="Garamon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07904" y="5445224"/>
            <a:ext cx="67344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014192"/>
                </a:solidFill>
              </a:rPr>
              <a:t>https://www.iybssd2022.org/</a:t>
            </a:r>
            <a:r>
              <a:rPr lang="en-US" sz="1600" i="1" dirty="0" err="1">
                <a:solidFill>
                  <a:srgbClr val="014192"/>
                </a:solidFill>
              </a:rPr>
              <a:t>en</a:t>
            </a:r>
            <a:r>
              <a:rPr lang="en-US" sz="1600" i="1" dirty="0">
                <a:solidFill>
                  <a:srgbClr val="014192"/>
                </a:solidFill>
              </a:rPr>
              <a:t>/home/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293592" y="6425143"/>
            <a:ext cx="2598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21E97B-4310-CC4F-B8AB-0465BE06A5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1201478"/>
            <a:ext cx="4680520" cy="360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355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93" y="-9674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698500" y="1564640"/>
            <a:ext cx="7861300" cy="4777838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2400" i="1" dirty="0">
              <a:solidFill>
                <a:srgbClr val="037CB6"/>
              </a:solidFill>
            </a:endParaRPr>
          </a:p>
          <a:p>
            <a:pPr algn="just"/>
            <a:endParaRPr lang="en-US" sz="2400" i="1" dirty="0">
              <a:solidFill>
                <a:srgbClr val="037CB6"/>
              </a:solidFill>
            </a:endParaRPr>
          </a:p>
          <a:p>
            <a:pPr algn="just"/>
            <a:endParaRPr lang="en-US" sz="2400" i="1" dirty="0">
              <a:solidFill>
                <a:srgbClr val="037CB6"/>
              </a:solidFill>
            </a:endParaRPr>
          </a:p>
          <a:p>
            <a:pPr algn="just"/>
            <a:r>
              <a:rPr lang="en-US" sz="2300" dirty="0">
                <a:solidFill>
                  <a:srgbClr val="037CB6"/>
                </a:solidFill>
                <a:latin typeface="Xingkai SC Light"/>
                <a:cs typeface="Xingkai SC Light"/>
              </a:rPr>
              <a:t>.</a:t>
            </a:r>
          </a:p>
        </p:txBody>
      </p:sp>
      <p:pic>
        <p:nvPicPr>
          <p:cNvPr id="10" name="Picture 9" descr="Macintosh HD:Users:mauriziobona:Desktop:Photos for introduction:Photo intro 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6672" y="142482"/>
            <a:ext cx="11449272" cy="629603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6516216" y="6448529"/>
            <a:ext cx="21682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804006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>
            <a:off x="1003300" y="2458720"/>
            <a:ext cx="5966460" cy="2773680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700" dirty="0">
              <a:solidFill>
                <a:srgbClr val="00324F"/>
              </a:solidFill>
            </a:endParaRPr>
          </a:p>
        </p:txBody>
      </p:sp>
      <p:pic>
        <p:nvPicPr>
          <p:cNvPr id="12" name="Picture 11" descr="Macintosh HD:Users:mauriziobona:Desktop:Pictures for speech at UNIGE March 2014:CERN at UN General Assembl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496944" cy="576064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444208" y="6486009"/>
            <a:ext cx="2168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3271711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986" y="0"/>
            <a:ext cx="9178985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7908" y="6477517"/>
            <a:ext cx="2168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55858" y="244484"/>
            <a:ext cx="7864385" cy="54890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4108" y="5977986"/>
            <a:ext cx="2474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solidFill>
                  <a:schemeClr val="accent1"/>
                </a:solidFill>
                <a:latin typeface="Garamond" panose="02020404030301010803" pitchFamily="18" charset="0"/>
              </a:rPr>
              <a:t>CERN – The very beginning</a:t>
            </a:r>
            <a:endParaRPr lang="en-US" sz="1800" i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468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9194800" cy="6858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5" name="Rounded Rectangle 24"/>
          <p:cNvSpPr/>
          <p:nvPr/>
        </p:nvSpPr>
        <p:spPr>
          <a:xfrm>
            <a:off x="850818" y="548680"/>
            <a:ext cx="7673422" cy="5740360"/>
          </a:xfrm>
          <a:prstGeom prst="roundRect">
            <a:avLst/>
          </a:prstGeom>
          <a:solidFill>
            <a:schemeClr val="bg1"/>
          </a:solidFill>
          <a:ln w="1079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20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4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• </a:t>
            </a:r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The CERN “parents”</a:t>
            </a:r>
          </a:p>
          <a:p>
            <a:endParaRPr lang="en-US" sz="12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sz="2000" dirty="0">
                <a:solidFill>
                  <a:srgbClr val="000090"/>
                </a:solidFill>
                <a:latin typeface="Garamond"/>
                <a:cs typeface="Garamond"/>
              </a:rPr>
              <a:t>    A group of far-sighted </a:t>
            </a:r>
            <a:r>
              <a:rPr lang="en-US" sz="2000" b="1" dirty="0">
                <a:solidFill>
                  <a:srgbClr val="000090"/>
                </a:solidFill>
                <a:latin typeface="Garamond"/>
                <a:cs typeface="Garamond"/>
              </a:rPr>
              <a:t>scientists</a:t>
            </a:r>
            <a:r>
              <a:rPr lang="en-US" sz="2000" dirty="0">
                <a:solidFill>
                  <a:srgbClr val="000090"/>
                </a:solidFill>
                <a:latin typeface="Garamond"/>
                <a:cs typeface="Garamond"/>
              </a:rPr>
              <a:t>, </a:t>
            </a:r>
            <a:r>
              <a:rPr lang="en-US" sz="2000" b="1" dirty="0">
                <a:solidFill>
                  <a:srgbClr val="000090"/>
                </a:solidFill>
                <a:latin typeface="Garamond"/>
                <a:cs typeface="Garamond"/>
              </a:rPr>
              <a:t>politicians</a:t>
            </a:r>
            <a:r>
              <a:rPr lang="en-US" sz="2000" dirty="0">
                <a:solidFill>
                  <a:srgbClr val="000090"/>
                </a:solidFill>
                <a:latin typeface="Garamond"/>
                <a:cs typeface="Garamond"/>
              </a:rPr>
              <a:t>, </a:t>
            </a:r>
            <a:r>
              <a:rPr lang="en-US" sz="2000" b="1" dirty="0">
                <a:solidFill>
                  <a:srgbClr val="000090"/>
                </a:solidFill>
                <a:latin typeface="Garamond"/>
                <a:cs typeface="Garamond"/>
              </a:rPr>
              <a:t>diplomats</a:t>
            </a:r>
            <a:r>
              <a:rPr lang="en-US" sz="2000" dirty="0">
                <a:solidFill>
                  <a:srgbClr val="000090"/>
                </a:solidFill>
                <a:latin typeface="Garamond"/>
                <a:cs typeface="Garamond"/>
              </a:rPr>
              <a:t>,   </a:t>
            </a:r>
          </a:p>
          <a:p>
            <a:r>
              <a:rPr lang="en-US" sz="2000" dirty="0">
                <a:solidFill>
                  <a:srgbClr val="000090"/>
                </a:solidFill>
                <a:latin typeface="Garamond"/>
                <a:cs typeface="Garamond"/>
              </a:rPr>
              <a:t>    </a:t>
            </a:r>
            <a:r>
              <a:rPr lang="en-US" sz="2000" b="1" dirty="0">
                <a:solidFill>
                  <a:srgbClr val="000090"/>
                </a:solidFill>
                <a:latin typeface="Garamond"/>
                <a:cs typeface="Garamond"/>
              </a:rPr>
              <a:t>intellectuals</a:t>
            </a:r>
            <a:endParaRPr lang="en-US" sz="2000" b="1" dirty="0"/>
          </a:p>
          <a:p>
            <a:endParaRPr lang="en-US" sz="1200" i="1" dirty="0"/>
          </a:p>
          <a:p>
            <a:endParaRPr lang="en-US" sz="1200" i="1" dirty="0"/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• </a:t>
            </a:r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CERN’s main objectives </a:t>
            </a:r>
            <a:endParaRPr lang="en-US" dirty="0">
              <a:solidFill>
                <a:srgbClr val="000090"/>
              </a:solidFill>
              <a:latin typeface="Garamond"/>
              <a:cs typeface="Garamond"/>
            </a:endParaRPr>
          </a:p>
          <a:p>
            <a:endParaRPr lang="en-US" sz="12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sz="2000" i="1" dirty="0">
                <a:latin typeface="Garamond" charset="0"/>
                <a:ea typeface="Garamond" charset="0"/>
                <a:cs typeface="Garamond" charset="0"/>
              </a:rPr>
              <a:t>O</a:t>
            </a:r>
            <a:r>
              <a:rPr lang="en-US" sz="2000" dirty="0">
                <a:solidFill>
                  <a:srgbClr val="000090"/>
                </a:solidFill>
                <a:latin typeface="Garamond" charset="0"/>
                <a:ea typeface="Garamond" charset="0"/>
                <a:cs typeface="Garamond" charset="0"/>
              </a:rPr>
              <a:t>. Carry out scientific </a:t>
            </a:r>
            <a:r>
              <a:rPr lang="en-US" sz="2000" dirty="0" err="1">
                <a:solidFill>
                  <a:srgbClr val="000090"/>
                </a:solidFill>
                <a:latin typeface="Garamond" charset="0"/>
                <a:ea typeface="Garamond" charset="0"/>
                <a:cs typeface="Garamond" charset="0"/>
              </a:rPr>
              <a:t>programmes</a:t>
            </a:r>
            <a:r>
              <a:rPr lang="en-US" sz="2000" dirty="0">
                <a:solidFill>
                  <a:srgbClr val="000090"/>
                </a:solidFill>
                <a:latin typeface="Garamond" charset="0"/>
                <a:ea typeface="Garamond" charset="0"/>
                <a:cs typeface="Garamond" charset="0"/>
              </a:rPr>
              <a:t>.</a:t>
            </a:r>
          </a:p>
          <a:p>
            <a:endParaRPr lang="en-US" sz="12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sz="2000" dirty="0">
                <a:solidFill>
                  <a:srgbClr val="000090"/>
                </a:solidFill>
                <a:latin typeface="Garamond"/>
                <a:cs typeface="Garamond"/>
              </a:rPr>
              <a:t>   . Resume the dialogue after World War II among former belligerent</a:t>
            </a:r>
          </a:p>
          <a:p>
            <a:r>
              <a:rPr lang="en-US" sz="2000" dirty="0">
                <a:solidFill>
                  <a:srgbClr val="000090"/>
                </a:solidFill>
                <a:latin typeface="Garamond"/>
                <a:cs typeface="Garamond"/>
              </a:rPr>
              <a:t>     European Countries, and beyond.</a:t>
            </a:r>
          </a:p>
          <a:p>
            <a:endParaRPr lang="en-US" sz="1200" i="1" dirty="0"/>
          </a:p>
          <a:p>
            <a:endParaRPr lang="en-US" sz="1200" i="1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dirty="0">
                <a:solidFill>
                  <a:srgbClr val="000090"/>
                </a:solidFill>
                <a:latin typeface="Garamond"/>
                <a:cs typeface="Garamond"/>
              </a:rPr>
              <a:t>• </a:t>
            </a:r>
            <a:r>
              <a:rPr lang="en-US" b="1" dirty="0">
                <a:solidFill>
                  <a:srgbClr val="000090"/>
                </a:solidFill>
                <a:latin typeface="Garamond"/>
                <a:cs typeface="Garamond"/>
              </a:rPr>
              <a:t>The CERN Convention (signed in 1953)</a:t>
            </a:r>
          </a:p>
          <a:p>
            <a:endParaRPr lang="en-US" sz="1200" dirty="0">
              <a:solidFill>
                <a:srgbClr val="000090"/>
              </a:solidFill>
              <a:latin typeface="Garamond"/>
              <a:cs typeface="Garamond"/>
            </a:endParaRPr>
          </a:p>
          <a:p>
            <a:r>
              <a:rPr lang="en-US" sz="2200" i="1" dirty="0">
                <a:solidFill>
                  <a:srgbClr val="000090"/>
                </a:solidFill>
                <a:latin typeface="Garamond"/>
                <a:cs typeface="Garamond"/>
              </a:rPr>
              <a:t>   “The Organization shall have no concern with work for military  </a:t>
            </a:r>
          </a:p>
          <a:p>
            <a:r>
              <a:rPr lang="en-US" sz="2200" i="1" dirty="0">
                <a:solidFill>
                  <a:srgbClr val="000090"/>
                </a:solidFill>
                <a:latin typeface="Garamond"/>
                <a:cs typeface="Garamond"/>
              </a:rPr>
              <a:t>    requirements and the results of its experimental and theoretical work  </a:t>
            </a:r>
          </a:p>
          <a:p>
            <a:r>
              <a:rPr lang="en-US" sz="2200" i="1" dirty="0">
                <a:solidFill>
                  <a:srgbClr val="000090"/>
                </a:solidFill>
                <a:latin typeface="Garamond"/>
                <a:cs typeface="Garamond"/>
              </a:rPr>
              <a:t>    shall be published or otherwise made generally available”</a:t>
            </a:r>
            <a:r>
              <a:rPr lang="en-US" sz="2200" i="1" dirty="0">
                <a:solidFill>
                  <a:srgbClr val="000090"/>
                </a:solidFill>
              </a:rPr>
              <a:t> </a:t>
            </a:r>
            <a:r>
              <a:rPr lang="en-US" sz="2000" i="1" dirty="0"/>
              <a:t>Org</a:t>
            </a:r>
          </a:p>
          <a:p>
            <a:endParaRPr lang="en-US" sz="2000" i="1" dirty="0"/>
          </a:p>
          <a:p>
            <a:endParaRPr lang="en-US" sz="2000" i="1" dirty="0"/>
          </a:p>
          <a:p>
            <a:endParaRPr lang="en-US" sz="200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012160" y="6410960"/>
            <a:ext cx="2613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14433148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7908" y="6477517"/>
            <a:ext cx="2168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740709" y="1016254"/>
            <a:ext cx="4070463" cy="35486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A27C69-CB9C-CF44-8A87-C5A048B591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4792" y="-999295"/>
            <a:ext cx="4332205" cy="414992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11C07C-CEA7-424D-BE25-075C0E0F4D38}"/>
              </a:ext>
            </a:extLst>
          </p:cNvPr>
          <p:cNvSpPr txBox="1"/>
          <p:nvPr/>
        </p:nvSpPr>
        <p:spPr>
          <a:xfrm>
            <a:off x="4332205" y="216034"/>
            <a:ext cx="4002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bg2"/>
                </a:solidFill>
                <a:latin typeface="Garamond" panose="02020404030301010803" pitchFamily="18" charset="0"/>
              </a:rPr>
              <a:t>&lt;  First meeting of the provisional CERN Council, Feb 1952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B1F387-E020-1B41-BE7D-84D7CC7FD926}"/>
              </a:ext>
            </a:extLst>
          </p:cNvPr>
          <p:cNvSpPr txBox="1"/>
          <p:nvPr/>
        </p:nvSpPr>
        <p:spPr>
          <a:xfrm>
            <a:off x="9044" y="3789040"/>
            <a:ext cx="459627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2800" i="1" dirty="0">
                <a:solidFill>
                  <a:srgbClr val="FAD440"/>
                </a:solidFill>
                <a:effectLst/>
                <a:latin typeface="Garamond" panose="02020404030301010803" pitchFamily="18" charset="0"/>
              </a:rPr>
              <a:t>“The only way to define Europe is to build it, not so much in time and space, but rather by continuing to refresh its own, universal, genius”.</a:t>
            </a:r>
          </a:p>
          <a:p>
            <a:pPr algn="just"/>
            <a:endParaRPr lang="en-GB" sz="1000" i="1" dirty="0">
              <a:solidFill>
                <a:srgbClr val="FAD440"/>
              </a:solidFill>
              <a:latin typeface="Garamond" panose="02020404030301010803" pitchFamily="18" charset="0"/>
            </a:endParaRPr>
          </a:p>
          <a:p>
            <a:pPr algn="just"/>
            <a:endParaRPr lang="en-GB" sz="1000" i="1" dirty="0">
              <a:solidFill>
                <a:srgbClr val="FAD440"/>
              </a:solidFill>
              <a:latin typeface="Garamond" panose="02020404030301010803" pitchFamily="18" charset="0"/>
            </a:endParaRPr>
          </a:p>
          <a:p>
            <a:pPr algn="just"/>
            <a:r>
              <a:rPr lang="en-GB" i="1" dirty="0">
                <a:solidFill>
                  <a:srgbClr val="FAD440"/>
                </a:solidFill>
                <a:latin typeface="Garamond" panose="02020404030301010803" pitchFamily="18" charset="0"/>
              </a:rPr>
              <a:t>Denis de Rougemont</a:t>
            </a:r>
            <a:endParaRPr lang="en-GB" i="1" dirty="0">
              <a:solidFill>
                <a:srgbClr val="FAD440"/>
              </a:solidFill>
              <a:effectLst/>
              <a:latin typeface="Garamond" panose="02020404030301010803" pitchFamily="18" charset="0"/>
            </a:endParaRPr>
          </a:p>
          <a:p>
            <a:pPr algn="just"/>
            <a:endParaRPr lang="en-CH" i="1" dirty="0">
              <a:solidFill>
                <a:srgbClr val="FFFF00"/>
              </a:solidFill>
              <a:latin typeface="Garamond" panose="020204040303010108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E06B9A-2E5B-7F42-B527-37AD61E4560C}"/>
              </a:ext>
            </a:extLst>
          </p:cNvPr>
          <p:cNvSpPr txBox="1"/>
          <p:nvPr/>
        </p:nvSpPr>
        <p:spPr>
          <a:xfrm>
            <a:off x="5410599" y="4703460"/>
            <a:ext cx="34662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i="1" dirty="0">
                <a:solidFill>
                  <a:schemeClr val="bg2"/>
                </a:solidFill>
                <a:latin typeface="Garamond" panose="02020404030301010803" pitchFamily="18" charset="0"/>
              </a:rPr>
              <a:t>F.</a:t>
            </a:r>
            <a:r>
              <a:rPr lang="en-GB" sz="1400" i="1" dirty="0">
                <a:solidFill>
                  <a:schemeClr val="bg2"/>
                </a:solidFill>
                <a:latin typeface="Garamond" panose="02020404030301010803" pitchFamily="18" charset="0"/>
              </a:rPr>
              <a:t> d</a:t>
            </a:r>
            <a:r>
              <a:rPr lang="en-CH" sz="1400" i="1" dirty="0">
                <a:solidFill>
                  <a:schemeClr val="bg2"/>
                </a:solidFill>
                <a:latin typeface="Garamond" panose="02020404030301010803" pitchFamily="18" charset="0"/>
              </a:rPr>
              <a:t>e Rose at the inaguration of PS </a:t>
            </a:r>
            <a:r>
              <a:rPr lang="en-CH" sz="1400" i="1">
                <a:solidFill>
                  <a:schemeClr val="bg2"/>
                </a:solidFill>
                <a:latin typeface="Garamond" panose="02020404030301010803" pitchFamily="18" charset="0"/>
              </a:rPr>
              <a:t>accelerator , 1960</a:t>
            </a:r>
            <a:endParaRPr lang="en-CH" sz="1400" i="1" dirty="0">
              <a:solidFill>
                <a:schemeClr val="bg2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498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creen Shot 2014-03-25 at 17.49.5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22800" y="2781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67908" y="6477517"/>
            <a:ext cx="2168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M. </a:t>
            </a:r>
            <a:r>
              <a:rPr lang="de-DE" sz="1200" i="1" dirty="0" err="1">
                <a:solidFill>
                  <a:schemeClr val="bg1"/>
                </a:solidFill>
                <a:latin typeface="Garamond"/>
                <a:cs typeface="Garamond"/>
              </a:rPr>
              <a:t>Bona</a:t>
            </a:r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 – ITP, CERN, Nov 2022</a:t>
            </a:r>
          </a:p>
          <a:p>
            <a:r>
              <a:rPr lang="de-DE" sz="1200" i="1" dirty="0">
                <a:solidFill>
                  <a:schemeClr val="bg1"/>
                </a:solidFill>
                <a:latin typeface="Garamond"/>
                <a:cs typeface="Garamond"/>
              </a:rPr>
              <a:t>
</a:t>
            </a:r>
            <a:endParaRPr lang="en-US" sz="1200" i="1" dirty="0">
              <a:solidFill>
                <a:schemeClr val="bg1"/>
              </a:solidFill>
              <a:latin typeface="Garamond"/>
              <a:cs typeface="Garamon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664878" y="130030"/>
            <a:ext cx="6155594" cy="631758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620688"/>
            <a:ext cx="2483768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sz="2000" dirty="0">
              <a:solidFill>
                <a:schemeClr val="bg2"/>
              </a:solidFill>
              <a:effectLst/>
              <a:latin typeface="Times" pitchFamily="2" charset="0"/>
            </a:endParaRPr>
          </a:p>
          <a:p>
            <a:pPr algn="just"/>
            <a:endParaRPr lang="en-GB" sz="2000" dirty="0">
              <a:solidFill>
                <a:schemeClr val="bg2"/>
              </a:solidFill>
              <a:latin typeface="Times" pitchFamily="2" charset="0"/>
            </a:endParaRPr>
          </a:p>
          <a:p>
            <a:r>
              <a:rPr lang="en-GB" sz="2200" dirty="0">
                <a:solidFill>
                  <a:srgbClr val="FFD300"/>
                </a:solidFill>
                <a:effectLst/>
                <a:latin typeface="Garamond" panose="02020404030301010803" pitchFamily="18" charset="0"/>
              </a:rPr>
              <a:t>“Following CERN’s decision in 1959 to welcome Soviet scientists, the first long-term visitors from beyond the iron curtain arrived on 18 July 1960 for a stay of six months.”</a:t>
            </a:r>
          </a:p>
          <a:p>
            <a:pPr algn="just"/>
            <a:endParaRPr lang="en-GB" sz="2000" dirty="0">
              <a:solidFill>
                <a:schemeClr val="bg2"/>
              </a:solidFill>
              <a:latin typeface="Times" pitchFamily="2" charset="0"/>
            </a:endParaRPr>
          </a:p>
          <a:p>
            <a:pPr algn="just"/>
            <a:endParaRPr lang="en-GB" sz="2000" dirty="0">
              <a:solidFill>
                <a:schemeClr val="bg2"/>
              </a:solidFill>
              <a:latin typeface="Times" pitchFamily="2" charset="0"/>
            </a:endParaRPr>
          </a:p>
          <a:p>
            <a:pPr algn="just"/>
            <a:r>
              <a:rPr lang="en-GB" sz="1200" dirty="0">
                <a:solidFill>
                  <a:srgbClr val="FFD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 Courier Volume 1,</a:t>
            </a:r>
          </a:p>
          <a:p>
            <a:pPr algn="just"/>
            <a:r>
              <a:rPr lang="en-GB" sz="1200" dirty="0">
                <a:solidFill>
                  <a:srgbClr val="FFD3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12, July 1960</a:t>
            </a:r>
          </a:p>
          <a:p>
            <a:pPr algn="just"/>
            <a:endParaRPr lang="en-GB" sz="2000" dirty="0">
              <a:solidFill>
                <a:schemeClr val="bg2"/>
              </a:solidFill>
              <a:effectLst/>
              <a:latin typeface="Times" pitchFamily="2" charset="0"/>
            </a:endParaRPr>
          </a:p>
          <a:p>
            <a:pPr algn="just"/>
            <a:endParaRPr lang="en-GB" sz="2000" dirty="0">
              <a:solidFill>
                <a:schemeClr val="bg2"/>
              </a:solidFill>
              <a:latin typeface="Times" pitchFamily="2" charset="0"/>
            </a:endParaRPr>
          </a:p>
          <a:p>
            <a:pPr algn="just"/>
            <a:endParaRPr lang="en-GB" sz="2000" dirty="0">
              <a:solidFill>
                <a:schemeClr val="bg2"/>
              </a:solidFill>
              <a:effectLst/>
              <a:latin typeface="Times" pitchFamily="2" charset="0"/>
            </a:endParaRPr>
          </a:p>
          <a:p>
            <a:pPr algn="just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661558577"/>
      </p:ext>
    </p:extLst>
  </p:cSld>
  <p:clrMapOvr>
    <a:masterClrMapping/>
  </p:clrMapOvr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B02099A-FEB1-446F-85F6-FDE16BA75F4B}">
  <ds:schemaRefs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9d6bd219-ebbf-484d-aa26-3d98f6a666ba"/>
    <ds:schemaRef ds:uri="http://purl.org/dc/elements/1.1/"/>
    <ds:schemaRef ds:uri="http://schemas.microsoft.com/sharepoint/v3/field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8722</TotalTime>
  <Words>1265</Words>
  <Application>Microsoft Macintosh PowerPoint</Application>
  <PresentationFormat>On-screen Show (4:3)</PresentationFormat>
  <Paragraphs>353</Paragraphs>
  <Slides>30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Arial</vt:lpstr>
      <vt:lpstr>Calibri</vt:lpstr>
      <vt:lpstr>Garamond</vt:lpstr>
      <vt:lpstr>Helvetica</vt:lpstr>
      <vt:lpstr>Tahoma</vt:lpstr>
      <vt:lpstr>Times</vt:lpstr>
      <vt:lpstr>Wingdings</vt:lpstr>
      <vt:lpstr>Xingkai SC Light</vt:lpstr>
      <vt:lpstr>Bold Stripes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Mau Retired</cp:lastModifiedBy>
  <cp:revision>578</cp:revision>
  <cp:lastPrinted>2012-04-13T11:04:29Z</cp:lastPrinted>
  <dcterms:created xsi:type="dcterms:W3CDTF">2012-01-25T12:11:40Z</dcterms:created>
  <dcterms:modified xsi:type="dcterms:W3CDTF">2022-11-16T21:28:17Z</dcterms:modified>
</cp:coreProperties>
</file>