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20" r:id="rId2"/>
    <p:sldId id="275" r:id="rId3"/>
    <p:sldId id="261" r:id="rId4"/>
    <p:sldId id="263" r:id="rId5"/>
    <p:sldId id="272" r:id="rId6"/>
    <p:sldId id="273" r:id="rId7"/>
    <p:sldId id="276" r:id="rId8"/>
    <p:sldId id="279" r:id="rId9"/>
    <p:sldId id="277" r:id="rId10"/>
    <p:sldId id="281" r:id="rId11"/>
    <p:sldId id="282" r:id="rId12"/>
    <p:sldId id="284" r:id="rId13"/>
    <p:sldId id="285" r:id="rId14"/>
    <p:sldId id="287" r:id="rId15"/>
    <p:sldId id="321" r:id="rId16"/>
    <p:sldId id="288" r:id="rId17"/>
    <p:sldId id="322" r:id="rId18"/>
    <p:sldId id="312" r:id="rId19"/>
    <p:sldId id="304" r:id="rId20"/>
    <p:sldId id="324" r:id="rId21"/>
    <p:sldId id="293" r:id="rId22"/>
    <p:sldId id="316" r:id="rId23"/>
    <p:sldId id="315" r:id="rId24"/>
    <p:sldId id="314" r:id="rId25"/>
    <p:sldId id="327" r:id="rId26"/>
    <p:sldId id="290" r:id="rId27"/>
    <p:sldId id="307" r:id="rId28"/>
    <p:sldId id="309" r:id="rId29"/>
    <p:sldId id="328" r:id="rId30"/>
    <p:sldId id="31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65" autoAdjust="0"/>
    <p:restoredTop sz="86412"/>
  </p:normalViewPr>
  <p:slideViewPr>
    <p:cSldViewPr snapToGrid="0">
      <p:cViewPr>
        <p:scale>
          <a:sx n="117" d="100"/>
          <a:sy n="117" d="100"/>
        </p:scale>
        <p:origin x="728" y="144"/>
      </p:cViewPr>
      <p:guideLst/>
    </p:cSldViewPr>
  </p:slideViewPr>
  <p:outlineViewPr>
    <p:cViewPr>
      <p:scale>
        <a:sx n="33" d="100"/>
        <a:sy n="33" d="100"/>
      </p:scale>
      <p:origin x="0" y="-17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3/30/22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15BB1D7-495B-5846-AF18-487126E9D24D}" type="slidenum">
              <a:rPr lang="pl-PL" altLang="en-US"/>
              <a:pPr/>
              <a:t>3</a:t>
            </a:fld>
            <a:endParaRPr lang="pl-PL" altLang="en-US"/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FFFFFF"/>
          </a:solidFill>
          <a:ln/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9116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0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617441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0864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170240" y="6247376"/>
            <a:ext cx="386304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74176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fld id="{C8640BA9-2C41-FA4F-BEFB-280E36AA144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9396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3/30/22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269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840212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Relationship Id="rId3" Type="http://schemas.openxmlformats.org/officeDocument/2006/relationships/hyperlink" Target="https://indico.cern.ch/event/840212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jpeg"/><Relationship Id="rId5" Type="http://schemas.openxmlformats.org/officeDocument/2006/relationships/image" Target="../media/image41.png"/><Relationship Id="rId6" Type="http://schemas.openxmlformats.org/officeDocument/2006/relationships/image" Target="../media/image42.jpe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jpeg"/><Relationship Id="rId5" Type="http://schemas.openxmlformats.org/officeDocument/2006/relationships/image" Target="../media/image41.png"/><Relationship Id="rId6" Type="http://schemas.openxmlformats.org/officeDocument/2006/relationships/image" Target="../media/image42.jpe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4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hyperlink" Target="https://indico.cern.ch/event/84021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1" y="0"/>
            <a:ext cx="1216890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227" y="6347791"/>
            <a:ext cx="8727660" cy="5102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29057" y="62116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Yiota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Foka</a:t>
            </a:r>
            <a:r>
              <a:rPr lang="en-US" dirty="0">
                <a:solidFill>
                  <a:schemeClr val="bg1"/>
                </a:solidFill>
              </a:rPr>
              <a:t> (GSI)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4 </a:t>
            </a:r>
            <a:r>
              <a:rPr lang="en-US" dirty="0" err="1">
                <a:solidFill>
                  <a:schemeClr val="bg1"/>
                </a:solidFill>
              </a:rPr>
              <a:t>Arpil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2022, SEEIIST </a:t>
            </a:r>
            <a:r>
              <a:rPr lang="en-US" dirty="0">
                <a:solidFill>
                  <a:schemeClr val="bg1"/>
                </a:solidFill>
              </a:rPr>
              <a:t>SC Open Session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21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10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330" y="22286"/>
            <a:ext cx="920856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407789" y="1322768"/>
            <a:ext cx="3477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https://</a:t>
            </a:r>
            <a:r>
              <a:rPr lang="en-US" b="1" dirty="0" err="1" smtClean="0">
                <a:solidFill>
                  <a:srgbClr val="7030A0"/>
                </a:solidFill>
              </a:rPr>
              <a:t>physicsmasterclasses.org</a:t>
            </a:r>
            <a:r>
              <a:rPr lang="en-US" b="1" dirty="0" smtClean="0">
                <a:solidFill>
                  <a:srgbClr val="7030A0"/>
                </a:solidFill>
              </a:rPr>
              <a:t>/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620" y="22286"/>
            <a:ext cx="6597454" cy="683571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233749" y="4436471"/>
            <a:ext cx="1322798" cy="4277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de-DE" sz="2000" b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institutes</a:t>
            </a:r>
            <a:endParaRPr lang="de-DE" altLang="de-DE" sz="20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249194" y="3879604"/>
            <a:ext cx="16658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AD32E6"/>
                </a:solidFill>
                <a:latin typeface="Arial"/>
                <a:cs typeface="Arial"/>
              </a:rPr>
              <a:t>moderators </a:t>
            </a:r>
            <a:endParaRPr lang="en-US" sz="2000" b="1" dirty="0">
              <a:solidFill>
                <a:srgbClr val="AD32E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078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1602613"/>
            <a:ext cx="2873438" cy="237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668462" y="1113186"/>
            <a:ext cx="3525329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>
                <a:solidFill>
                  <a:srgbClr val="3733DB"/>
                </a:solidFill>
                <a:latin typeface="+mn-lt"/>
              </a:rPr>
              <a:t>First </a:t>
            </a:r>
            <a:r>
              <a:rPr lang="en-US" altLang="en-US" sz="2000" b="1" kern="0" smtClean="0">
                <a:solidFill>
                  <a:srgbClr val="3733DB"/>
                </a:solidFill>
                <a:latin typeface="+mn-lt"/>
              </a:rPr>
              <a:t>Local Test</a:t>
            </a:r>
            <a:r>
              <a:rPr lang="en-US" altLang="en-US" sz="2000" b="1" kern="0" dirty="0">
                <a:solidFill>
                  <a:srgbClr val="3733DB"/>
                </a:solidFill>
                <a:latin typeface="+mn-lt"/>
              </a:rPr>
              <a:t>: GSI Feb 2019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087938" y="5483340"/>
            <a:ext cx="5878532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1800" b="1" kern="0" dirty="0">
                <a:solidFill>
                  <a:srgbClr val="0000FF"/>
                </a:solidFill>
                <a:latin typeface="ArialMT" charset="0"/>
              </a:rPr>
              <a:t> </a:t>
            </a:r>
            <a:r>
              <a:rPr lang="en-US" altLang="en-US" sz="1800" b="1" kern="0" dirty="0" smtClean="0">
                <a:solidFill>
                  <a:srgbClr val="0000FF"/>
                </a:solidFill>
                <a:latin typeface="ArialMT" charset="0"/>
              </a:rPr>
              <a:t>     </a:t>
            </a:r>
            <a:r>
              <a:rPr lang="en-US" altLang="en-US" sz="1800" b="1" kern="0" dirty="0" smtClean="0">
                <a:solidFill>
                  <a:srgbClr val="0000FF"/>
                </a:solidFill>
                <a:latin typeface="ArialMT" charset="0"/>
              </a:rPr>
              <a:t>First tests positive feedback: </a:t>
            </a:r>
          </a:p>
          <a:p>
            <a:pPr marL="0" indent="0">
              <a:buNone/>
              <a:defRPr/>
            </a:pPr>
            <a:r>
              <a:rPr lang="en-US" altLang="en-US" sz="1800" b="1" kern="0" dirty="0">
                <a:solidFill>
                  <a:srgbClr val="0000FF"/>
                </a:solidFill>
                <a:latin typeface="ArialMT" charset="0"/>
              </a:rPr>
              <a:t> </a:t>
            </a:r>
            <a:r>
              <a:rPr lang="en-US" altLang="en-US" sz="1800" b="1" kern="0" dirty="0" smtClean="0">
                <a:solidFill>
                  <a:srgbClr val="0000FF"/>
                </a:solidFill>
                <a:latin typeface="ArialMT" charset="0"/>
              </a:rPr>
              <a:t>     </a:t>
            </a:r>
            <a:r>
              <a:rPr lang="en-US" altLang="en-US" sz="1800" kern="0" dirty="0" smtClean="0">
                <a:solidFill>
                  <a:srgbClr val="0000FF"/>
                </a:solidFill>
                <a:latin typeface="ArialMT" charset="0"/>
              </a:rPr>
              <a:t>“m</a:t>
            </a:r>
            <a:r>
              <a:rPr lang="en-US" altLang="en-US" sz="1800" kern="0" dirty="0" smtClean="0">
                <a:solidFill>
                  <a:srgbClr val="0000FF"/>
                </a:solidFill>
                <a:latin typeface="ArialMT" charset="0"/>
              </a:rPr>
              <a:t>otivation to contribute to the fight against cancer” </a:t>
            </a:r>
          </a:p>
        </p:txBody>
      </p:sp>
      <p:pic>
        <p:nvPicPr>
          <p:cNvPr id="124932" name="Picture 3" descr="v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6" y="1630779"/>
            <a:ext cx="48736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10594" y="1228033"/>
            <a:ext cx="5173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000" b="1" kern="0" smtClean="0">
                <a:solidFill>
                  <a:srgbClr val="3733DB"/>
                </a:solidFill>
              </a:rPr>
              <a:t>International Pilot</a:t>
            </a:r>
            <a:r>
              <a:rPr lang="en-US" altLang="en-US" sz="2000" b="1" kern="0" dirty="0">
                <a:solidFill>
                  <a:srgbClr val="3733DB"/>
                </a:solidFill>
              </a:rPr>
              <a:t>: CERN, GSI, DKFZ April 2019 </a:t>
            </a:r>
          </a:p>
        </p:txBody>
      </p:sp>
      <p:pic>
        <p:nvPicPr>
          <p:cNvPr id="12493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4333529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2626809" y="92613"/>
            <a:ext cx="7930633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 smtClean="0">
                <a:solidFill>
                  <a:srgbClr val="0000FF"/>
                </a:solidFill>
                <a:latin typeface="ArialMT"/>
              </a:rPr>
              <a:t>New PTMC </a:t>
            </a:r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and Treatment Planning</a:t>
            </a:r>
            <a:endParaRPr lang="en-US" altLang="de-DE" sz="3600" b="1" dirty="0"/>
          </a:p>
        </p:txBody>
      </p:sp>
      <p:sp>
        <p:nvSpPr>
          <p:cNvPr id="2" name="Rectangle 1"/>
          <p:cNvSpPr/>
          <p:nvPr/>
        </p:nvSpPr>
        <p:spPr>
          <a:xfrm>
            <a:off x="1668462" y="3977449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CERN Open </a:t>
            </a:r>
            <a:r>
              <a:rPr lang="en-US" altLang="en-US" b="1" kern="0" dirty="0" smtClean="0">
                <a:solidFill>
                  <a:srgbClr val="7030A0"/>
                </a:solidFill>
                <a:latin typeface="ArialMT" charset="0"/>
              </a:rPr>
              <a:t>days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04214" y="6145315"/>
            <a:ext cx="6480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IMC Steering Group Approval: GSI May 2019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altLang="en-US" b="1" kern="0" dirty="0" smtClean="0">
                <a:solidFill>
                  <a:srgbClr val="7030A0"/>
                </a:solidFill>
                <a:latin typeface="ArialMT" charset="0"/>
              </a:rPr>
              <a:t>web </a:t>
            </a:r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pages: Sarajevo </a:t>
            </a:r>
            <a:r>
              <a:rPr lang="en-US" altLang="en-US" b="1" kern="0" dirty="0" err="1">
                <a:solidFill>
                  <a:srgbClr val="7030A0"/>
                </a:solidFill>
                <a:latin typeface="ArialMT" charset="0"/>
              </a:rPr>
              <a:t>Uni</a:t>
            </a:r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 students Aug 2019 at CERN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5373" y="708286"/>
            <a:ext cx="109412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000" b="1" kern="0" dirty="0" err="1" smtClean="0">
                <a:solidFill>
                  <a:srgbClr val="7030A0"/>
                </a:solidFill>
                <a:latin typeface="ArialMT" charset="0"/>
              </a:rPr>
              <a:t>matRad</a:t>
            </a:r>
            <a:r>
              <a:rPr lang="en-US" altLang="en-US" sz="2000" b="1" kern="0" dirty="0" smtClean="0">
                <a:solidFill>
                  <a:srgbClr val="7030A0"/>
                </a:solidFill>
                <a:latin typeface="ArialMT" charset="0"/>
              </a:rPr>
              <a:t> open source Treatment Planning toolkit: DKFZ German Cancer </a:t>
            </a:r>
            <a:r>
              <a:rPr lang="en-US" altLang="en-US" sz="2000" b="1" kern="0" dirty="0">
                <a:solidFill>
                  <a:srgbClr val="7030A0"/>
                </a:solidFill>
                <a:latin typeface="ArialMT" charset="0"/>
              </a:rPr>
              <a:t>R</a:t>
            </a:r>
            <a:r>
              <a:rPr lang="en-US" altLang="en-US" sz="2000" b="1" kern="0" dirty="0" smtClean="0">
                <a:solidFill>
                  <a:srgbClr val="7030A0"/>
                </a:solidFill>
                <a:latin typeface="ArialMT" charset="0"/>
              </a:rPr>
              <a:t>esearch Centre  </a:t>
            </a:r>
            <a:endParaRPr lang="en-US" altLang="en-US" sz="2000" b="1" kern="0" dirty="0">
              <a:solidFill>
                <a:srgbClr val="7030A0"/>
              </a:solidFill>
              <a:latin typeface="Arial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99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4"/>
          <p:cNvSpPr>
            <a:spLocks noChangeArrowheads="1"/>
          </p:cNvSpPr>
          <p:nvPr/>
        </p:nvSpPr>
        <p:spPr bwMode="auto">
          <a:xfrm>
            <a:off x="1981241" y="50584"/>
            <a:ext cx="8956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PTMC: Typical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MasterClass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Day Agenda</a:t>
            </a:r>
          </a:p>
        </p:txBody>
      </p:sp>
      <p:pic>
        <p:nvPicPr>
          <p:cNvPr id="125955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952" y="4455823"/>
            <a:ext cx="2994538" cy="224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6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4544" y="1484775"/>
            <a:ext cx="2974946" cy="213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9" descr="../Downloads/p1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2295" y="4446110"/>
            <a:ext cx="3085022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8" name="Rectangle 10"/>
          <p:cNvSpPr>
            <a:spLocks noChangeArrowheads="1"/>
          </p:cNvSpPr>
          <p:nvPr/>
        </p:nvSpPr>
        <p:spPr bwMode="auto">
          <a:xfrm>
            <a:off x="5439947" y="1069072"/>
            <a:ext cx="3430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Local: Morning Presentations</a:t>
            </a:r>
          </a:p>
        </p:txBody>
      </p:sp>
      <p:sp>
        <p:nvSpPr>
          <p:cNvPr id="125960" name="Rectangle 12"/>
          <p:cNvSpPr>
            <a:spLocks noChangeArrowheads="1"/>
          </p:cNvSpPr>
          <p:nvPr/>
        </p:nvSpPr>
        <p:spPr bwMode="auto">
          <a:xfrm>
            <a:off x="8802295" y="1069072"/>
            <a:ext cx="40673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: </a:t>
            </a:r>
            <a:r>
              <a:rPr lang="en-US" altLang="en-US" sz="1800" b="1" smtClean="0">
                <a:solidFill>
                  <a:srgbClr val="0000FF"/>
                </a:solidFill>
                <a:latin typeface="ArialMT" charset="0"/>
              </a:rPr>
              <a:t>Afternoon 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Hands-on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25961" name="Rectangle 13"/>
          <p:cNvSpPr>
            <a:spLocks noChangeArrowheads="1"/>
          </p:cNvSpPr>
          <p:nvPr/>
        </p:nvSpPr>
        <p:spPr bwMode="auto">
          <a:xfrm>
            <a:off x="8690381" y="3825986"/>
            <a:ext cx="34718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Common: Afternoon at 16:00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Video-Conference</a:t>
            </a:r>
          </a:p>
        </p:txBody>
      </p:sp>
      <p:pic>
        <p:nvPicPr>
          <p:cNvPr id="125962" name="Content Placeholder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9720" y="1484775"/>
            <a:ext cx="3072118" cy="2151486"/>
          </a:xfrm>
          <a:noFill/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xmlns="" id="{9425F949-8C52-104A-8CE1-7B5F08823670}"/>
              </a:ext>
            </a:extLst>
          </p:cNvPr>
          <p:cNvSpPr txBox="1">
            <a:spLocks/>
          </p:cNvSpPr>
          <p:nvPr/>
        </p:nvSpPr>
        <p:spPr>
          <a:xfrm>
            <a:off x="107097" y="3411538"/>
            <a:ext cx="5391989" cy="3446462"/>
          </a:xfrm>
          <a:prstGeom prst="rect">
            <a:avLst/>
          </a:prstGeom>
        </p:spPr>
        <p:txBody>
          <a:bodyPr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4000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u="sng" dirty="0">
                <a:solidFill>
                  <a:srgbClr val="002E6F"/>
                </a:solidFill>
                <a:sym typeface="Wingdings" pitchFamily="2" charset="2"/>
              </a:rPr>
              <a:t>LOCAL TIME:	</a:t>
            </a:r>
            <a:r>
              <a:rPr lang="en-US" altLang="en-US" sz="2000" b="1" u="sng" dirty="0">
                <a:solidFill>
                  <a:srgbClr val="002E6F"/>
                </a:solidFill>
              </a:rPr>
              <a:t>ACTIVITY</a:t>
            </a:r>
            <a:endParaRPr lang="en-US" altLang="de-DE" sz="2000" b="1" u="sng" dirty="0">
              <a:solidFill>
                <a:srgbClr val="002E6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altLang="de-DE" sz="2000" dirty="0">
                <a:sym typeface="Wingdings" pitchFamily="2" charset="2"/>
              </a:rPr>
              <a:t>  </a:t>
            </a: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8:30 -   9:00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Registration and Welcome 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dirty="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9:00 - 10:00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Introductory lectures</a:t>
            </a:r>
            <a:endParaRPr lang="en-US" altLang="de-DE" sz="2000" dirty="0">
              <a:sym typeface="Wingdings" pitchFamily="2" charset="2"/>
            </a:endParaRPr>
          </a:p>
          <a:p>
            <a:pPr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10:30 - 11:30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Visit of a lab or experiment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12:00 - 13:00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Lunch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13:00 - 15:00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Hands-on session</a:t>
            </a:r>
          </a:p>
          <a:p>
            <a:pPr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15:00 - 16:00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de-DE" sz="2000" dirty="0">
                <a:solidFill>
                  <a:srgbClr val="0000FF"/>
                </a:solidFill>
                <a:sym typeface="Wingdings" pitchFamily="2" charset="2"/>
              </a:rPr>
              <a:t>D</a:t>
            </a:r>
            <a:r>
              <a:rPr lang="en-US" altLang="en-US" sz="2000" dirty="0">
                <a:solidFill>
                  <a:srgbClr val="0000FF"/>
                </a:solidFill>
              </a:rPr>
              <a:t>iscuss results locally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16:00 - 17:00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de-DE" sz="2000" b="1" dirty="0" smtClean="0">
                <a:solidFill>
                  <a:srgbClr val="C00000"/>
                </a:solidFill>
                <a:sym typeface="Wingdings" pitchFamily="2" charset="2"/>
              </a:rPr>
              <a:t>Common </a:t>
            </a:r>
            <a:r>
              <a:rPr lang="en-US" altLang="en-US" sz="2000" b="1" dirty="0" smtClean="0">
                <a:solidFill>
                  <a:srgbClr val="C00000"/>
                </a:solidFill>
              </a:rPr>
              <a:t>Video Conference</a:t>
            </a:r>
            <a:endParaRPr lang="en-US" altLang="en-US" sz="2000" b="1" dirty="0">
              <a:solidFill>
                <a:srgbClr val="C00000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de-DE" altLang="de-DE" sz="2400" dirty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300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499087" y="4067066"/>
            <a:ext cx="2514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Local: 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Morning </a:t>
            </a:r>
            <a:r>
              <a:rPr lang="en-US" altLang="en-US" sz="1800" b="1" smtClean="0">
                <a:solidFill>
                  <a:srgbClr val="0000FF"/>
                </a:solidFill>
                <a:latin typeface="ArialMT" charset="0"/>
              </a:rPr>
              <a:t>Visits</a:t>
            </a:r>
            <a:endParaRPr lang="en-US" altLang="en-US" sz="18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xmlns="" id="{E334C8FA-EE28-0646-829F-EF5B1912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342" y="1426305"/>
            <a:ext cx="50689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dirty="0">
                <a:solidFill>
                  <a:srgbClr val="0000FF"/>
                </a:solidFill>
              </a:rPr>
              <a:t>Every year, during the months of </a:t>
            </a:r>
          </a:p>
          <a:p>
            <a:r>
              <a:rPr lang="en-US" altLang="en-US" sz="2000" dirty="0">
                <a:solidFill>
                  <a:srgbClr val="0000FF"/>
                </a:solidFill>
              </a:rPr>
              <a:t>February-March</a:t>
            </a:r>
          </a:p>
          <a:p>
            <a:r>
              <a:rPr lang="en-US" altLang="en-US" sz="2000" dirty="0">
                <a:solidFill>
                  <a:srgbClr val="0000FF"/>
                </a:solidFill>
              </a:rPr>
              <a:t>school-children (15-19 year old)</a:t>
            </a:r>
          </a:p>
          <a:p>
            <a:r>
              <a:rPr lang="en-US" altLang="en-US" sz="2000" dirty="0">
                <a:solidFill>
                  <a:srgbClr val="0000FF"/>
                </a:solidFill>
              </a:rPr>
              <a:t>are invited </a:t>
            </a:r>
            <a:r>
              <a:rPr lang="en-US" altLang="en-US" sz="2000" b="1" dirty="0" smtClean="0">
                <a:solidFill>
                  <a:srgbClr val="7030A0"/>
                </a:solidFill>
              </a:rPr>
              <a:t>at/by</a:t>
            </a:r>
            <a:r>
              <a:rPr lang="en-US" altLang="en-US" sz="2000" dirty="0" smtClean="0">
                <a:solidFill>
                  <a:srgbClr val="0000FF"/>
                </a:solidFill>
              </a:rPr>
              <a:t> an </a:t>
            </a:r>
            <a:r>
              <a:rPr lang="en-US" altLang="en-US" sz="2000" dirty="0">
                <a:solidFill>
                  <a:srgbClr val="0000FF"/>
                </a:solidFill>
              </a:rPr>
              <a:t>institute of their area.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15342" y="940402"/>
            <a:ext cx="52246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  <a:latin typeface="ArialMT" charset="0"/>
              </a:rPr>
              <a:t>Adapted online/zoom due to </a:t>
            </a:r>
            <a:r>
              <a:rPr lang="en-US" altLang="en-US" sz="2400" b="1" dirty="0" err="1" smtClean="0">
                <a:solidFill>
                  <a:srgbClr val="7030A0"/>
                </a:solidFill>
                <a:latin typeface="ArialMT" charset="0"/>
              </a:rPr>
              <a:t>covid</a:t>
            </a:r>
            <a:r>
              <a:rPr lang="en-US" altLang="en-US" sz="2400" b="1" dirty="0" smtClean="0">
                <a:solidFill>
                  <a:srgbClr val="7030A0"/>
                </a:solidFill>
                <a:latin typeface="ArialMT" charset="0"/>
              </a:rPr>
              <a:t> </a:t>
            </a:r>
            <a:endParaRPr lang="en-US" altLang="en-US" sz="2400" b="1" dirty="0">
              <a:solidFill>
                <a:srgbClr val="7030A0"/>
              </a:solidFill>
              <a:latin typeface="ArialMT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12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9741" y="2706601"/>
            <a:ext cx="50689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dirty="0">
                <a:solidFill>
                  <a:srgbClr val="C00000"/>
                </a:solidFill>
              </a:rPr>
              <a:t>2-5 institutes per day performing </a:t>
            </a:r>
            <a:endParaRPr lang="en-US" altLang="en-US" sz="2000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en-US" sz="2000" dirty="0" smtClean="0">
                <a:solidFill>
                  <a:srgbClr val="C00000"/>
                </a:solidFill>
              </a:rPr>
              <a:t>the </a:t>
            </a:r>
            <a:r>
              <a:rPr lang="en-US" altLang="en-US" sz="2000" dirty="0">
                <a:solidFill>
                  <a:srgbClr val="C00000"/>
                </a:solidFill>
              </a:rPr>
              <a:t>same </a:t>
            </a:r>
            <a:r>
              <a:rPr lang="en-US" altLang="en-US" sz="2000" dirty="0" err="1">
                <a:solidFill>
                  <a:srgbClr val="C00000"/>
                </a:solidFill>
              </a:rPr>
              <a:t>programme</a:t>
            </a:r>
            <a:r>
              <a:rPr lang="en-US" altLang="en-US" sz="20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xmlns="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4888" y="675718"/>
            <a:ext cx="302242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smtClean="0">
                <a:solidFill>
                  <a:srgbClr val="C00000"/>
                </a:solidFill>
              </a:rPr>
              <a:t>Scientists for a day !!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81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3" y="1510752"/>
            <a:ext cx="5390118" cy="26391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381" y="1830025"/>
            <a:ext cx="4945270" cy="1533488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981241" y="50584"/>
            <a:ext cx="8956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PTMC: Typical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MasterClass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Day Agenda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10362" y="939670"/>
            <a:ext cx="11950579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Virtual visits 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during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video-conference: GSI </a:t>
            </a:r>
            <a:r>
              <a:rPr lang="en-US" altLang="de-DE" sz="2133">
                <a:solidFill>
                  <a:srgbClr val="0000FF"/>
                </a:solidFill>
                <a:latin typeface="ArialMT"/>
              </a:rPr>
              <a:t>research </a:t>
            </a:r>
            <a:r>
              <a:rPr lang="en-US" altLang="de-DE" sz="2133" smtClean="0">
                <a:solidFill>
                  <a:srgbClr val="0000FF"/>
                </a:solidFill>
                <a:latin typeface="ArialMT"/>
              </a:rPr>
              <a:t>institute, CNAO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, </a:t>
            </a: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therapy centers </a:t>
            </a:r>
            <a:endParaRPr lang="en-US" altLang="de-DE" sz="2133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9932" y="3890061"/>
            <a:ext cx="5777569" cy="29679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2" y="3893629"/>
            <a:ext cx="5390118" cy="29643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59422" y="1460693"/>
            <a:ext cx="1551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GSI moderator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77324" y="1488143"/>
            <a:ext cx="1797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CNAO moderator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03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14</a:t>
            </a:fld>
            <a:endParaRPr lang="el-GR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07771" y="685157"/>
            <a:ext cx="6071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  <a:latin typeface="Calibri" charset="0"/>
                <a:hlinkClick r:id="rId2"/>
              </a:rPr>
              <a:t>PTMC:   https</a:t>
            </a:r>
            <a:r>
              <a:rPr lang="en-US" altLang="en-US" sz="2400" b="1" dirty="0">
                <a:solidFill>
                  <a:srgbClr val="7030A0"/>
                </a:solidFill>
                <a:latin typeface="Calibri" charset="0"/>
                <a:hlinkClick r:id="rId2"/>
              </a:rPr>
              <a:t>://indico.cern.ch/event/840212/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PTMC2021 online:</a:t>
            </a:r>
          </a:p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more </a:t>
            </a: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than 1500 students participated </a:t>
            </a:r>
          </a:p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from </a:t>
            </a: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20 countries and 37 institutes during 6 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sessions 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1909105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IMC2021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1" t="21747" r="23810" b="5146"/>
          <a:stretch/>
        </p:blipFill>
        <p:spPr>
          <a:xfrm>
            <a:off x="6144213" y="1504027"/>
            <a:ext cx="5699453" cy="464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7" t="35843" r="49789" b="33223"/>
          <a:stretch/>
        </p:blipFill>
        <p:spPr>
          <a:xfrm>
            <a:off x="48213" y="1455893"/>
            <a:ext cx="5358674" cy="3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702" y="1182738"/>
            <a:ext cx="8197463" cy="431826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15</a:t>
            </a:fld>
            <a:endParaRPr lang="el-GR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07771" y="685157"/>
            <a:ext cx="6071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  <a:latin typeface="Calibri" charset="0"/>
                <a:hlinkClick r:id="rId3"/>
              </a:rPr>
              <a:t>PTMC:   https</a:t>
            </a:r>
            <a:r>
              <a:rPr lang="en-US" altLang="en-US" sz="2400" b="1" dirty="0">
                <a:solidFill>
                  <a:srgbClr val="7030A0"/>
                </a:solidFill>
                <a:latin typeface="Calibri" charset="0"/>
                <a:hlinkClick r:id="rId3"/>
              </a:rPr>
              <a:t>://indico.cern.ch/event/840212/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PTMC2022 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online: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o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ngoing: 4 sessions online and in-person participation </a:t>
            </a:r>
          </a:p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from 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22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 countries and 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37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 institutes during 6 sessions 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1909105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IMC2022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</a:t>
            </a:r>
            <a:r>
              <a:rPr lang="en-US" altLang="en-US" sz="1800" dirty="0" smtClean="0">
                <a:solidFill>
                  <a:srgbClr val="0000FF"/>
                </a:solidFill>
                <a:latin typeface="ArialMT" charset="0"/>
              </a:rPr>
              <a:t>eb pages with </a:t>
            </a:r>
            <a:r>
              <a:rPr lang="en-US" altLang="en-US" sz="1800" dirty="0" smtClean="0">
                <a:solidFill>
                  <a:srgbClr val="0000FF"/>
                </a:solidFill>
                <a:latin typeface="ArialMT" charset="0"/>
              </a:rPr>
              <a:t>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rgbClr val="0000FF"/>
                </a:solidFill>
                <a:latin typeface="ArialMT" charset="0"/>
              </a:rPr>
              <a:t>in different </a:t>
            </a:r>
            <a:r>
              <a:rPr lang="en-US" altLang="en-US" sz="1800" dirty="0" smtClean="0">
                <a:solidFill>
                  <a:srgbClr val="0000FF"/>
                </a:solidFill>
                <a:latin typeface="ArialMT" charset="0"/>
              </a:rPr>
              <a:t>languages, publicly available for future events </a:t>
            </a:r>
            <a:endParaRPr lang="en-US" altLang="en-US" sz="1800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 smtClean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 smtClean="0">
                <a:solidFill>
                  <a:srgbClr val="C00000"/>
                </a:solidFill>
                <a:latin typeface="ArialMT" charset="0"/>
              </a:rPr>
              <a:t>), potential impact</a:t>
            </a:r>
            <a:endParaRPr lang="en-US" altLang="en-US" b="1" dirty="0">
              <a:solidFill>
                <a:srgbClr val="C00000"/>
              </a:solidFill>
              <a:latin typeface="Arial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59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MC-Logo-RG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6801" y="6233198"/>
            <a:ext cx="1563993" cy="62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6448" y="1777388"/>
            <a:ext cx="4151173" cy="39909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327341" y="5863755"/>
            <a:ext cx="506015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453882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Press 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Release </a:t>
            </a: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published 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in 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nation-wide media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P</a:t>
            </a:r>
            <a:r>
              <a:rPr lang="en-US" altLang="en-US" dirty="0" smtClean="0">
                <a:solidFill>
                  <a:srgbClr val="0070C0"/>
                </a:solidFill>
                <a:ea typeface="Courier New" charset="0"/>
              </a:rPr>
              <a:t>ost </a:t>
            </a: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on Facebook resonated with </a:t>
            </a:r>
            <a:r>
              <a:rPr lang="en-US" altLang="en-US" b="1" dirty="0">
                <a:solidFill>
                  <a:srgbClr val="0070C0"/>
                </a:solidFill>
                <a:ea typeface="Courier New" charset="0"/>
              </a:rPr>
              <a:t>3,600 </a:t>
            </a:r>
            <a:r>
              <a:rPr lang="en-US" altLang="en-US" dirty="0" smtClean="0">
                <a:solidFill>
                  <a:srgbClr val="0070C0"/>
                </a:solidFill>
                <a:ea typeface="Courier New" charset="0"/>
              </a:rPr>
              <a:t>people</a:t>
            </a:r>
            <a:endParaRPr kumimoji="0" lang="en-US" altLang="en-US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ea typeface="Courier New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dirty="0" smtClean="0">
                <a:solidFill>
                  <a:srgbClr val="0070C0"/>
                </a:solidFill>
                <a:ea typeface="Courier New" charset="0"/>
              </a:rPr>
              <a:t>Announcement viewed </a:t>
            </a:r>
            <a:r>
              <a:rPr lang="en-US" altLang="en-US" b="1" dirty="0" smtClean="0">
                <a:solidFill>
                  <a:srgbClr val="0070C0"/>
                </a:solidFill>
                <a:ea typeface="Courier New" charset="0"/>
              </a:rPr>
              <a:t>941 times </a:t>
            </a:r>
            <a:r>
              <a:rPr lang="en-US" altLang="en-US" dirty="0" smtClean="0">
                <a:solidFill>
                  <a:srgbClr val="0070C0"/>
                </a:solidFill>
                <a:ea typeface="Courier New" charset="0"/>
              </a:rPr>
              <a:t>on website</a:t>
            </a: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4732811" y="10996"/>
            <a:ext cx="4381336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 in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Greece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0188" y="1075495"/>
            <a:ext cx="4784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T</a:t>
            </a:r>
            <a:r>
              <a:rPr lang="en-US" b="1" dirty="0" smtClean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otal </a:t>
            </a:r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of 366 live </a:t>
            </a:r>
            <a:r>
              <a:rPr lang="en-US" b="1" dirty="0" smtClean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views</a:t>
            </a:r>
          </a:p>
          <a:p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f</a:t>
            </a:r>
            <a:r>
              <a:rPr lang="en-US" b="1" dirty="0" smtClean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rom at least 20 major regions of Greece</a:t>
            </a:r>
            <a:r>
              <a:rPr lang="en-GB" b="1" dirty="0" smtClean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16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387" y="1777388"/>
            <a:ext cx="6934406" cy="48813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4120" y="671691"/>
            <a:ext cx="4423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PTMC2021 online</a:t>
            </a:r>
            <a:r>
              <a:rPr lang="en-GB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: through Library of </a:t>
            </a:r>
            <a:r>
              <a:rPr lang="en-GB" b="1" dirty="0" err="1" smtClean="0">
                <a:solidFill>
                  <a:srgbClr val="7030A0"/>
                </a:solidFill>
                <a:latin typeface="Calibri" charset="0"/>
                <a:ea typeface="Calibri" charset="0"/>
              </a:rPr>
              <a:t>Veroia</a:t>
            </a:r>
            <a:r>
              <a:rPr lang="en-GB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 </a:t>
            </a:r>
            <a:endParaRPr lang="en-GB" b="1" dirty="0">
              <a:solidFill>
                <a:srgbClr val="7030A0"/>
              </a:solidFill>
              <a:latin typeface="Calibri" charset="0"/>
              <a:ea typeface="Calibri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32811" y="691518"/>
            <a:ext cx="73907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PTMC2022 </a:t>
            </a:r>
            <a:r>
              <a:rPr lang="en-GB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online: more than 250 registrants</a:t>
            </a:r>
            <a:endParaRPr lang="en-GB" b="1" dirty="0">
              <a:solidFill>
                <a:srgbClr val="7030A0"/>
              </a:solidFill>
              <a:latin typeface="Calibri" charset="0"/>
              <a:ea typeface="Calibri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AUTH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uni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,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Dimokritos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 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 research centre,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Papageorgiou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 Hospital,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Technopolis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.</a:t>
            </a:r>
            <a:endParaRPr lang="en-GB" dirty="0" smtClean="0">
              <a:solidFill>
                <a:srgbClr val="C00000"/>
              </a:solidFill>
              <a:latin typeface="Calibri" charset="0"/>
              <a:ea typeface="Calibri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Publicity: Library of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Veroia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 extended networks and national press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 </a:t>
            </a:r>
            <a:endParaRPr lang="en-GB" dirty="0">
              <a:solidFill>
                <a:srgbClr val="C00000"/>
              </a:solidFill>
              <a:latin typeface="Calibri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2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699" y="0"/>
            <a:ext cx="4848301" cy="685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880644" y="94590"/>
            <a:ext cx="5583222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 in SEE 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countries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44644" y="721979"/>
            <a:ext cx="5819222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 smtClean="0">
                <a:solidFill>
                  <a:srgbClr val="7030A0"/>
                </a:solidFill>
                <a:latin typeface="ArialMT"/>
              </a:rPr>
              <a:t>Use PTMC to support capacity building in SEE</a:t>
            </a:r>
          </a:p>
          <a:p>
            <a:r>
              <a:rPr lang="en-US" altLang="de-DE" sz="2133" dirty="0" smtClean="0">
                <a:solidFill>
                  <a:srgbClr val="7030A0"/>
                </a:solidFill>
                <a:latin typeface="ArialMT"/>
              </a:rPr>
              <a:t>Promotion </a:t>
            </a:r>
            <a:r>
              <a:rPr lang="en-US" altLang="de-DE" sz="2133" dirty="0" smtClean="0">
                <a:solidFill>
                  <a:srgbClr val="7030A0"/>
                </a:solidFill>
                <a:latin typeface="ArialMT"/>
              </a:rPr>
              <a:t>through the SEEIIST PR team</a:t>
            </a:r>
            <a:endParaRPr lang="en-US" altLang="de-DE" sz="2133" dirty="0">
              <a:solidFill>
                <a:srgbClr val="7030A0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44644" y="1556687"/>
            <a:ext cx="6861014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b="1" dirty="0" smtClean="0">
                <a:solidFill>
                  <a:srgbClr val="7030A0"/>
                </a:solidFill>
                <a:latin typeface="ArialMT"/>
              </a:rPr>
              <a:t>Almost all SEEIIST </a:t>
            </a:r>
            <a:r>
              <a:rPr lang="en-US" altLang="de-DE" sz="2133" b="1" dirty="0" smtClean="0">
                <a:solidFill>
                  <a:srgbClr val="7030A0"/>
                </a:solidFill>
                <a:latin typeface="ArialMT"/>
              </a:rPr>
              <a:t>members in </a:t>
            </a:r>
            <a:r>
              <a:rPr lang="en-US" altLang="de-DE" sz="2133" b="1" dirty="0" smtClean="0">
                <a:solidFill>
                  <a:srgbClr val="7030A0"/>
                </a:solidFill>
                <a:latin typeface="ArialMT"/>
              </a:rPr>
              <a:t>PTMC2021</a:t>
            </a:r>
          </a:p>
          <a:p>
            <a:r>
              <a:rPr lang="en-US" altLang="de-DE" sz="2133" b="1" dirty="0">
                <a:solidFill>
                  <a:srgbClr val="7030A0"/>
                </a:solidFill>
                <a:latin typeface="ArialMT"/>
              </a:rPr>
              <a:t>a</a:t>
            </a:r>
            <a:r>
              <a:rPr lang="en-US" altLang="de-DE" sz="2133" b="1" dirty="0" smtClean="0">
                <a:solidFill>
                  <a:srgbClr val="7030A0"/>
                </a:solidFill>
                <a:latin typeface="ArialMT"/>
              </a:rPr>
              <a:t>nd more in PTMC2022</a:t>
            </a:r>
            <a:endParaRPr lang="en-US" altLang="de-DE" sz="2133" b="1" dirty="0">
              <a:solidFill>
                <a:srgbClr val="7030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1" b="4536"/>
          <a:stretch/>
        </p:blipFill>
        <p:spPr>
          <a:xfrm>
            <a:off x="1364871" y="2349611"/>
            <a:ext cx="4378768" cy="3737478"/>
          </a:xfrm>
          <a:prstGeom prst="rect">
            <a:avLst/>
          </a:prstGeom>
        </p:spPr>
      </p:pic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82685" y="6131219"/>
            <a:ext cx="68610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dirty="0" smtClean="0">
                <a:solidFill>
                  <a:srgbClr val="7030A0"/>
                </a:solidFill>
                <a:latin typeface="ArialMT"/>
              </a:rPr>
              <a:t>Upcoming</a:t>
            </a:r>
            <a:r>
              <a:rPr lang="en-US" altLang="de-DE" dirty="0">
                <a:solidFill>
                  <a:srgbClr val="7030A0"/>
                </a:solidFill>
                <a:latin typeface="ArialMT"/>
              </a:rPr>
              <a:t> </a:t>
            </a:r>
            <a:r>
              <a:rPr lang="en-US" altLang="de-DE" dirty="0" smtClean="0">
                <a:solidFill>
                  <a:srgbClr val="7030A0"/>
                </a:solidFill>
                <a:latin typeface="ArialMT"/>
              </a:rPr>
              <a:t>PTMC</a:t>
            </a:r>
            <a:r>
              <a:rPr lang="en-US" altLang="de-DE" dirty="0" smtClean="0">
                <a:solidFill>
                  <a:srgbClr val="7030A0"/>
                </a:solidFill>
                <a:latin typeface="ArialMT"/>
              </a:rPr>
              <a:t> 8 and 9 </a:t>
            </a:r>
            <a:r>
              <a:rPr lang="en-US" altLang="de-DE" dirty="0" err="1" smtClean="0">
                <a:solidFill>
                  <a:srgbClr val="7030A0"/>
                </a:solidFill>
                <a:latin typeface="ArialMT"/>
              </a:rPr>
              <a:t>april</a:t>
            </a:r>
            <a:r>
              <a:rPr lang="en-US" altLang="de-DE" dirty="0" smtClean="0">
                <a:solidFill>
                  <a:srgbClr val="7030A0"/>
                </a:solidFill>
                <a:latin typeface="ArialMT"/>
              </a:rPr>
              <a:t>: among moderators, Ugo </a:t>
            </a:r>
            <a:r>
              <a:rPr lang="en-US" altLang="de-DE" dirty="0" err="1" smtClean="0">
                <a:solidFill>
                  <a:srgbClr val="7030A0"/>
                </a:solidFill>
                <a:latin typeface="ArialMT"/>
              </a:rPr>
              <a:t>Amalid</a:t>
            </a:r>
            <a:r>
              <a:rPr lang="en-US" altLang="de-DE" dirty="0" smtClean="0">
                <a:solidFill>
                  <a:srgbClr val="7030A0"/>
                </a:solidFill>
                <a:latin typeface="ArialMT"/>
              </a:rPr>
              <a:t> the father of CNAO therapy </a:t>
            </a:r>
            <a:r>
              <a:rPr lang="en-US" altLang="de-DE" dirty="0" err="1" smtClean="0">
                <a:solidFill>
                  <a:srgbClr val="7030A0"/>
                </a:solidFill>
                <a:latin typeface="ArialMT"/>
              </a:rPr>
              <a:t>centre</a:t>
            </a:r>
            <a:endParaRPr lang="en-US" altLang="de-DE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97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699" y="0"/>
            <a:ext cx="4848301" cy="685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880644" y="94590"/>
            <a:ext cx="5583222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 in SEE 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countries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2427479"/>
            <a:ext cx="7412607" cy="468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b="1" dirty="0" smtClean="0">
                <a:solidFill>
                  <a:srgbClr val="0000FF"/>
                </a:solidFill>
                <a:latin typeface="ArialMT"/>
              </a:rPr>
              <a:t>Aims: </a:t>
            </a:r>
          </a:p>
          <a:p>
            <a:pPr marL="342900" indent="-342900">
              <a:buFontTx/>
              <a:buChar char="-"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establish (national) networks via SEEIIST SC members</a:t>
            </a:r>
          </a:p>
          <a:p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    (i.e. Slovenia</a:t>
            </a:r>
            <a:r>
              <a:rPr lang="mr-IN" altLang="de-DE" sz="2133" dirty="0" smtClean="0">
                <a:solidFill>
                  <a:srgbClr val="0000FF"/>
                </a:solidFill>
                <a:latin typeface="ArialMT"/>
              </a:rPr>
              <a:t>…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)</a:t>
            </a:r>
          </a:p>
          <a:p>
            <a:endParaRPr lang="en-US" altLang="de-DE" sz="2133" dirty="0" smtClean="0">
              <a:solidFill>
                <a:srgbClr val="0000FF"/>
              </a:solidFill>
              <a:latin typeface="ArialMT"/>
            </a:endParaRPr>
          </a:p>
          <a:p>
            <a:pPr marL="342900" indent="-342900">
              <a:buFontTx/>
              <a:buChar char="-"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involve host institutes, medical communities</a:t>
            </a:r>
            <a:r>
              <a:rPr lang="mr-IN" altLang="de-DE" sz="2133" dirty="0" smtClean="0">
                <a:solidFill>
                  <a:srgbClr val="0000FF"/>
                </a:solidFill>
                <a:latin typeface="ArialMT"/>
              </a:rPr>
              <a:t>…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.</a:t>
            </a:r>
          </a:p>
          <a:p>
            <a:pPr marL="342900" indent="-342900">
              <a:buFontTx/>
              <a:buChar char="-"/>
            </a:pPr>
            <a:endParaRPr lang="en-US" altLang="de-DE" sz="2133" dirty="0" smtClean="0">
              <a:solidFill>
                <a:srgbClr val="0000FF"/>
              </a:solidFill>
              <a:latin typeface="ArialMT"/>
            </a:endParaRPr>
          </a:p>
          <a:p>
            <a:pPr marL="342900" indent="-342900">
              <a:buFontTx/>
              <a:buChar char="-"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complement current bottom-up with top-down approach</a:t>
            </a:r>
          </a:p>
          <a:p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    involving relevant education/science ministries/channels </a:t>
            </a:r>
          </a:p>
          <a:p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    (i.e. Montenegro</a:t>
            </a:r>
            <a:r>
              <a:rPr lang="mr-IN" altLang="de-DE" sz="2133" dirty="0" smtClean="0">
                <a:solidFill>
                  <a:srgbClr val="0000FF"/>
                </a:solidFill>
                <a:latin typeface="ArialMT"/>
              </a:rPr>
              <a:t>…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.)</a:t>
            </a:r>
          </a:p>
          <a:p>
            <a:endParaRPr lang="en-US" altLang="de-DE" sz="2133" dirty="0" smtClean="0">
              <a:solidFill>
                <a:srgbClr val="0000FF"/>
              </a:solidFill>
              <a:latin typeface="ArialMT"/>
            </a:endParaRPr>
          </a:p>
          <a:p>
            <a:pPr marL="342900" indent="-342900">
              <a:buFontTx/>
              <a:buChar char="-"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international event: </a:t>
            </a:r>
          </a:p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   bring in contact students around the world,</a:t>
            </a:r>
          </a:p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   highlight benefits of international collaborations </a:t>
            </a:r>
            <a:r>
              <a:rPr lang="mr-IN" altLang="de-DE" sz="2133" dirty="0" smtClean="0">
                <a:solidFill>
                  <a:srgbClr val="0000FF"/>
                </a:solidFill>
                <a:latin typeface="ArialMT"/>
              </a:rPr>
              <a:t>…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. </a:t>
            </a:r>
          </a:p>
          <a:p>
            <a:pPr marL="342900" indent="-342900">
              <a:buFontTx/>
              <a:buChar char="-"/>
            </a:pPr>
            <a:endParaRPr lang="en-US" altLang="de-DE" sz="2133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44644" y="1556687"/>
            <a:ext cx="6861014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b="1" dirty="0" smtClean="0">
                <a:solidFill>
                  <a:srgbClr val="7030A0"/>
                </a:solidFill>
                <a:latin typeface="ArialMT"/>
              </a:rPr>
              <a:t>Almost all SEEIIST </a:t>
            </a:r>
            <a:r>
              <a:rPr lang="en-US" altLang="de-DE" sz="2133" b="1" dirty="0" smtClean="0">
                <a:solidFill>
                  <a:srgbClr val="7030A0"/>
                </a:solidFill>
                <a:latin typeface="ArialMT"/>
              </a:rPr>
              <a:t>members in </a:t>
            </a:r>
            <a:r>
              <a:rPr lang="en-US" altLang="de-DE" sz="2133" b="1" dirty="0" smtClean="0">
                <a:solidFill>
                  <a:srgbClr val="7030A0"/>
                </a:solidFill>
                <a:latin typeface="ArialMT"/>
              </a:rPr>
              <a:t>PTMC2021</a:t>
            </a:r>
          </a:p>
          <a:p>
            <a:r>
              <a:rPr lang="en-US" altLang="de-DE" sz="2133" b="1" dirty="0">
                <a:solidFill>
                  <a:srgbClr val="7030A0"/>
                </a:solidFill>
                <a:latin typeface="ArialMT"/>
              </a:rPr>
              <a:t>a</a:t>
            </a:r>
            <a:r>
              <a:rPr lang="en-US" altLang="de-DE" sz="2133" b="1" dirty="0" smtClean="0">
                <a:solidFill>
                  <a:srgbClr val="7030A0"/>
                </a:solidFill>
                <a:latin typeface="ArialMT"/>
              </a:rPr>
              <a:t>nd more in PTMC2022</a:t>
            </a:r>
            <a:endParaRPr lang="en-US" altLang="de-DE" sz="2133" b="1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44644" y="721979"/>
            <a:ext cx="5819222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 smtClean="0">
                <a:solidFill>
                  <a:srgbClr val="7030A0"/>
                </a:solidFill>
                <a:latin typeface="ArialMT"/>
              </a:rPr>
              <a:t>Use PTMC to support capacity building in SEE</a:t>
            </a:r>
          </a:p>
          <a:p>
            <a:r>
              <a:rPr lang="en-US" altLang="de-DE" sz="2133" dirty="0" smtClean="0">
                <a:solidFill>
                  <a:srgbClr val="7030A0"/>
                </a:solidFill>
                <a:latin typeface="ArialMT"/>
              </a:rPr>
              <a:t>Promotion </a:t>
            </a:r>
            <a:r>
              <a:rPr lang="en-US" altLang="de-DE" sz="2133" dirty="0" smtClean="0">
                <a:solidFill>
                  <a:srgbClr val="7030A0"/>
                </a:solidFill>
                <a:latin typeface="ArialMT"/>
              </a:rPr>
              <a:t>through the SEEIIST PR team</a:t>
            </a:r>
            <a:endParaRPr lang="en-US" altLang="de-DE" sz="2133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7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2920"/>
            <a:ext cx="4160520" cy="600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4"/>
          <p:cNvSpPr txBox="1">
            <a:spLocks/>
          </p:cNvSpPr>
          <p:nvPr/>
        </p:nvSpPr>
        <p:spPr bwMode="auto">
          <a:xfrm>
            <a:off x="2093512" y="506080"/>
            <a:ext cx="1106905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2800" b="1" kern="0" dirty="0" smtClean="0">
                <a:solidFill>
                  <a:srgbClr val="0000FF"/>
                </a:solidFill>
                <a:latin typeface="ArialMT" charset="0"/>
              </a:rPr>
              <a:t>SEEIIST: Next generation facility for cancer </a:t>
            </a:r>
            <a:r>
              <a:rPr lang="en-US" altLang="en-US" sz="2800" b="1" kern="0" dirty="0" err="1" smtClean="0">
                <a:solidFill>
                  <a:srgbClr val="0000FF"/>
                </a:solidFill>
                <a:latin typeface="ArialMT" charset="0"/>
              </a:rPr>
              <a:t>tumour</a:t>
            </a:r>
            <a:r>
              <a:rPr lang="en-US" altLang="en-US" sz="2800" b="1" kern="0" dirty="0" smtClean="0">
                <a:solidFill>
                  <a:srgbClr val="0000FF"/>
                </a:solidFill>
                <a:latin typeface="ArialMT" charset="0"/>
              </a:rPr>
              <a:t> </a:t>
            </a:r>
          </a:p>
          <a:p>
            <a:pPr>
              <a:defRPr/>
            </a:pPr>
            <a:r>
              <a:rPr lang="en-US" altLang="en-US" sz="2800" b="1" kern="0" dirty="0" smtClean="0">
                <a:solidFill>
                  <a:srgbClr val="0000FF"/>
                </a:solidFill>
                <a:latin typeface="ArialMT" charset="0"/>
              </a:rPr>
              <a:t>therapy and research with heavy-ion beams</a:t>
            </a:r>
            <a:endParaRPr lang="en-US" altLang="en-US" sz="2800" b="1" kern="0" dirty="0"/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485516" y="6023466"/>
            <a:ext cx="119328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2400" b="1" kern="0" dirty="0" smtClean="0">
                <a:solidFill>
                  <a:srgbClr val="7030A0"/>
                </a:solidFill>
                <a:latin typeface="ArialMT" charset="0"/>
              </a:rPr>
              <a:t>Motivate </a:t>
            </a:r>
            <a:r>
              <a:rPr lang="en-US" altLang="en-US" sz="2400" b="1" kern="0" smtClean="0">
                <a:solidFill>
                  <a:srgbClr val="7030A0"/>
                </a:solidFill>
                <a:latin typeface="ArialMT" charset="0"/>
              </a:rPr>
              <a:t>young generations: </a:t>
            </a:r>
            <a:endParaRPr lang="en-US" altLang="en-US" sz="2400" b="1" kern="0" dirty="0" smtClean="0">
              <a:solidFill>
                <a:srgbClr val="7030A0"/>
              </a:solidFill>
              <a:latin typeface="ArialMT" charset="0"/>
            </a:endParaRPr>
          </a:p>
          <a:p>
            <a:pPr>
              <a:defRPr/>
            </a:pPr>
            <a:r>
              <a:rPr lang="en-US" altLang="en-US" sz="2400" b="1" kern="0" dirty="0" smtClean="0">
                <a:solidFill>
                  <a:srgbClr val="7030A0"/>
                </a:solidFill>
                <a:latin typeface="ArialMT" charset="0"/>
              </a:rPr>
              <a:t>contributions to common projects for common progress and benefits </a:t>
            </a:r>
            <a:endParaRPr lang="en-US" altLang="en-US" sz="2400" b="1" kern="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379290" y="5551674"/>
            <a:ext cx="147251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dirty="0" smtClean="0">
                <a:solidFill>
                  <a:schemeClr val="bg1"/>
                </a:solidFill>
              </a:rPr>
              <a:t>Δ. </a:t>
            </a:r>
            <a:r>
              <a:rPr lang="el-GR" sz="2000" b="1" dirty="0" err="1" smtClean="0">
                <a:solidFill>
                  <a:schemeClr val="bg1"/>
                </a:solidFill>
              </a:rPr>
              <a:t>Καπρινης</a:t>
            </a:r>
            <a:endParaRPr lang="el-GR" altLang="en-US" dirty="0">
              <a:solidFill>
                <a:schemeClr val="bg1"/>
              </a:solidFill>
              <a:ea typeface="Courier New" charset="0"/>
            </a:endParaRP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566" y="1910148"/>
            <a:ext cx="7454900" cy="408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15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 bwMode="auto">
          <a:xfrm>
            <a:off x="5056264" y="214450"/>
            <a:ext cx="2079472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Outline 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7C18970-352F-4B49-94C6-02295DBC1B6B}"/>
              </a:ext>
            </a:extLst>
          </p:cNvPr>
          <p:cNvSpPr/>
          <p:nvPr/>
        </p:nvSpPr>
        <p:spPr>
          <a:xfrm>
            <a:off x="477538" y="1159402"/>
            <a:ext cx="11462753" cy="10165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800" dirty="0" smtClean="0">
                <a:solidFill>
                  <a:srgbClr val="0000FF"/>
                </a:solidFill>
              </a:rPr>
              <a:t>Some selected ongoing activities as means to support capacity building in SEE</a:t>
            </a:r>
          </a:p>
          <a:p>
            <a:pPr defTabSz="457189">
              <a:lnSpc>
                <a:spcPct val="110000"/>
              </a:lnSpc>
            </a:pPr>
            <a:r>
              <a:rPr lang="en-US" altLang="en-US" sz="2800" dirty="0">
                <a:solidFill>
                  <a:srgbClr val="0000FF"/>
                </a:solidFill>
              </a:rPr>
              <a:t>c</a:t>
            </a:r>
            <a:r>
              <a:rPr lang="en-US" altLang="en-US" sz="2800" dirty="0" smtClean="0">
                <a:solidFill>
                  <a:srgbClr val="0000FF"/>
                </a:solidFill>
              </a:rPr>
              <a:t>omplementary and in coordination with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HITRIplus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7C18970-352F-4B49-94C6-02295DBC1B6B}"/>
              </a:ext>
            </a:extLst>
          </p:cNvPr>
          <p:cNvSpPr/>
          <p:nvPr/>
        </p:nvSpPr>
        <p:spPr>
          <a:xfrm>
            <a:off x="477538" y="2550210"/>
            <a:ext cx="11629402" cy="25299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defTabSz="457189">
              <a:lnSpc>
                <a:spcPct val="110000"/>
              </a:lnSpc>
              <a:buFont typeface="Arial" charset="0"/>
              <a:buChar char="•"/>
            </a:pPr>
            <a:r>
              <a:rPr lang="en-US" altLang="en-US" sz="2400" b="1" dirty="0" smtClean="0">
                <a:solidFill>
                  <a:srgbClr val="0000FF"/>
                </a:solidFill>
              </a:rPr>
              <a:t>Particle Therapy </a:t>
            </a:r>
            <a:r>
              <a:rPr lang="en-US" altLang="en-US" sz="2400" b="1" dirty="0" err="1" smtClean="0">
                <a:solidFill>
                  <a:srgbClr val="0000FF"/>
                </a:solidFill>
              </a:rPr>
              <a:t>MasterClasses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 (PTMC)</a:t>
            </a:r>
            <a:r>
              <a:rPr lang="en-US" altLang="en-US" sz="2400" dirty="0" smtClean="0">
                <a:solidFill>
                  <a:srgbClr val="0000FF"/>
                </a:solidFill>
              </a:rPr>
              <a:t>; addressing high-school students</a:t>
            </a:r>
          </a:p>
          <a:p>
            <a:pPr marL="342900" indent="-342900" defTabSz="457189">
              <a:lnSpc>
                <a:spcPct val="110000"/>
              </a:lnSpc>
              <a:buFont typeface="Arial" charset="0"/>
              <a:buChar char="•"/>
            </a:pPr>
            <a:r>
              <a:rPr lang="en-US" altLang="en-US" sz="2400" b="1" dirty="0" smtClean="0">
                <a:solidFill>
                  <a:srgbClr val="0000FF"/>
                </a:solidFill>
              </a:rPr>
              <a:t>New lab “ion source” test bench project</a:t>
            </a:r>
            <a:r>
              <a:rPr lang="en-US" altLang="en-US" sz="2400" dirty="0" smtClean="0">
                <a:solidFill>
                  <a:srgbClr val="0000FF"/>
                </a:solidFill>
              </a:rPr>
              <a:t>; for training and accelerator technology testing</a:t>
            </a:r>
          </a:p>
          <a:p>
            <a:pPr marL="342900" indent="-342900" defTabSz="457189">
              <a:lnSpc>
                <a:spcPct val="110000"/>
              </a:lnSpc>
              <a:buFont typeface="Arial" charset="0"/>
              <a:buChar char="•"/>
            </a:pPr>
            <a:r>
              <a:rPr lang="en-US" altLang="en-US" sz="2400" b="1" dirty="0" smtClean="0">
                <a:solidFill>
                  <a:srgbClr val="0000FF"/>
                </a:solidFill>
              </a:rPr>
              <a:t>Training </a:t>
            </a:r>
            <a:r>
              <a:rPr lang="en-US" altLang="en-US" sz="2400" dirty="0" smtClean="0">
                <a:solidFill>
                  <a:srgbClr val="0000FF"/>
                </a:solidFill>
              </a:rPr>
              <a:t>at CERN, Ljubljana </a:t>
            </a:r>
            <a:r>
              <a:rPr lang="en-US" altLang="en-US" sz="2400" dirty="0" err="1" smtClean="0">
                <a:solidFill>
                  <a:srgbClr val="0000FF"/>
                </a:solidFill>
              </a:rPr>
              <a:t>Uni</a:t>
            </a:r>
            <a:r>
              <a:rPr lang="en-US" altLang="en-US" sz="2400" dirty="0" smtClean="0">
                <a:solidFill>
                  <a:srgbClr val="0000FF"/>
                </a:solidFill>
              </a:rPr>
              <a:t>, </a:t>
            </a:r>
            <a:r>
              <a:rPr lang="en-US" altLang="en-US" sz="2400" dirty="0" err="1" smtClean="0">
                <a:solidFill>
                  <a:srgbClr val="0000FF"/>
                </a:solidFill>
              </a:rPr>
              <a:t>Cosylab</a:t>
            </a:r>
            <a:r>
              <a:rPr lang="en-US" altLang="en-US" sz="2400" dirty="0" smtClean="0">
                <a:solidFill>
                  <a:srgbClr val="0000FF"/>
                </a:solidFill>
              </a:rPr>
              <a:t>, </a:t>
            </a:r>
            <a:r>
              <a:rPr lang="en-US" altLang="en-US" sz="2400" dirty="0" err="1" smtClean="0">
                <a:solidFill>
                  <a:srgbClr val="0000FF"/>
                </a:solidFill>
              </a:rPr>
              <a:t>i</a:t>
            </a:r>
            <a:r>
              <a:rPr lang="en-US" altLang="en-US" sz="2400" dirty="0" smtClean="0">
                <a:solidFill>
                  <a:srgbClr val="0000FF"/>
                </a:solidFill>
              </a:rPr>
              <a:t>-Tech; of </a:t>
            </a:r>
            <a:r>
              <a:rPr lang="en-US" altLang="en-US" sz="2400" dirty="0" err="1" smtClean="0">
                <a:solidFill>
                  <a:srgbClr val="0000FF"/>
                </a:solidFill>
              </a:rPr>
              <a:t>uni</a:t>
            </a:r>
            <a:r>
              <a:rPr lang="en-US" altLang="en-US" sz="2400" dirty="0" smtClean="0">
                <a:solidFill>
                  <a:srgbClr val="0000FF"/>
                </a:solidFill>
              </a:rPr>
              <a:t> students and personnel</a:t>
            </a:r>
          </a:p>
          <a:p>
            <a:pPr marL="342900" indent="-342900" defTabSz="457189">
              <a:lnSpc>
                <a:spcPct val="110000"/>
              </a:lnSpc>
              <a:buFont typeface="Arial" charset="0"/>
              <a:buChar char="•"/>
            </a:pPr>
            <a:r>
              <a:rPr lang="en-US" altLang="en-US" sz="2400" b="1" dirty="0" smtClean="0">
                <a:solidFill>
                  <a:srgbClr val="0000FF"/>
                </a:solidFill>
              </a:rPr>
              <a:t>SEEIIST meets Industry; </a:t>
            </a:r>
            <a:r>
              <a:rPr lang="en-US" altLang="en-US" sz="2400" dirty="0" smtClean="0">
                <a:solidFill>
                  <a:srgbClr val="0000FF"/>
                </a:solidFill>
              </a:rPr>
              <a:t>academia-research-industry workshop</a:t>
            </a:r>
          </a:p>
          <a:p>
            <a:pPr marL="342900" indent="-342900" defTabSz="457189">
              <a:lnSpc>
                <a:spcPct val="110000"/>
              </a:lnSpc>
              <a:buFont typeface="Arial" charset="0"/>
              <a:buChar char="•"/>
            </a:pPr>
            <a:r>
              <a:rPr lang="en-US" altLang="en-US" sz="2400" b="1" dirty="0" smtClean="0">
                <a:solidFill>
                  <a:srgbClr val="0000FF"/>
                </a:solidFill>
              </a:rPr>
              <a:t>Information events;</a:t>
            </a:r>
            <a:r>
              <a:rPr lang="en-US" altLang="en-US" sz="2400" dirty="0" smtClean="0">
                <a:solidFill>
                  <a:srgbClr val="0000FF"/>
                </a:solidFill>
              </a:rPr>
              <a:t> for scientific/medical communities</a:t>
            </a:r>
          </a:p>
          <a:p>
            <a:pPr marL="342900" indent="-342900" defTabSz="457189">
              <a:lnSpc>
                <a:spcPct val="110000"/>
              </a:lnSpc>
              <a:buFont typeface="Arial" charset="0"/>
              <a:buChar char="•"/>
            </a:pPr>
            <a:r>
              <a:rPr lang="en-US" altLang="en-US" sz="2400" b="1" dirty="0" smtClean="0">
                <a:solidFill>
                  <a:srgbClr val="0000FF"/>
                </a:solidFill>
              </a:rPr>
              <a:t>Radio-isotope production exploratory project; </a:t>
            </a:r>
            <a:r>
              <a:rPr lang="en-US" altLang="en-US" sz="2400" dirty="0" smtClean="0">
                <a:solidFill>
                  <a:srgbClr val="0000FF"/>
                </a:solidFill>
              </a:rPr>
              <a:t>SEE/WE experts groups</a:t>
            </a:r>
            <a:endParaRPr lang="en-US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33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976" y="1187999"/>
            <a:ext cx="11608904" cy="51366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Attract school-children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to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STEM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at early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stages: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decide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future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studies/career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Cultivate confidence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through the hands-on </a:t>
            </a:r>
            <a:r>
              <a:rPr lang="en-US" sz="19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(I can do it</a:t>
            </a:r>
            <a:r>
              <a:rPr lang="en-US" sz="1900" b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!) </a:t>
            </a:r>
            <a:endParaRPr lang="en-US" sz="19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   and “demystify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difficulty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” of physics,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math</a:t>
            </a:r>
            <a:r>
              <a:rPr lang="mr-IN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en-GB" sz="19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NOTE: 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Master thesis survey/study has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shown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that students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do learn!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Support female students </a:t>
            </a:r>
            <a:r>
              <a:rPr lang="en-US" sz="19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(i.e. 11 </a:t>
            </a:r>
            <a:r>
              <a:rPr lang="en-US" sz="19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sz="19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eb</a:t>
            </a:r>
            <a:r>
              <a:rPr lang="en-US" sz="19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, 8 </a:t>
            </a:r>
            <a:r>
              <a:rPr lang="en-US" sz="19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March sessions)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handle prejudices </a:t>
            </a:r>
            <a:r>
              <a:rPr lang="en-US" sz="19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(i.e. MSc/PhD in Mexico)</a:t>
            </a:r>
            <a:endParaRPr lang="en-US" sz="1900" b="1" dirty="0" smtClean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Create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groups of </a:t>
            </a:r>
            <a:r>
              <a:rPr lang="en-US" sz="19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Uni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assistants/tutors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that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learn better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in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order to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teach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Demonstrate a return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to society from investment in  fundamental research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Enhance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awareness of broader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public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1800" b="1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extended reach to family, friends,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personal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environment</a:t>
            </a:r>
            <a:endParaRPr lang="en-GB" sz="18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Prepare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future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generations aware of importance of fundamental research and its applications: </a:t>
            </a:r>
            <a:endParaRPr lang="en-US" sz="1900" b="1" dirty="0" smtClean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800" dirty="0" err="1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favourable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politicians, </a:t>
            </a:r>
            <a:endParaRPr lang="en-US" sz="1800" dirty="0" smtClean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	evidence-based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decision-making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society </a:t>
            </a:r>
            <a:endParaRPr lang="en-GB" sz="18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900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3313044" y="132916"/>
            <a:ext cx="7222434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ims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expectations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14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ChangeArrowheads="1"/>
          </p:cNvSpPr>
          <p:nvPr/>
        </p:nvSpPr>
        <p:spPr bwMode="auto">
          <a:xfrm>
            <a:off x="1574801" y="692151"/>
            <a:ext cx="39608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matRad</a:t>
            </a:r>
            <a:r>
              <a:rPr lang="en-GB" altLang="en-US" sz="1600" b="1" u="sng" dirty="0"/>
              <a:t> Developers</a:t>
            </a:r>
            <a:endParaRPr lang="fr-CH" altLang="en-US" sz="16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/>
              <a:t>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Bangert</a:t>
            </a:r>
            <a:r>
              <a:rPr lang="fr-CH" altLang="en-US" sz="1400" b="1" dirty="0"/>
              <a:t>, Mark</a:t>
            </a:r>
            <a:r>
              <a:rPr lang="en-GB" altLang="en-US" sz="1400" b="1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Hans-Peter </a:t>
            </a:r>
            <a:r>
              <a:rPr lang="en-GB" altLang="en-US" sz="1400" b="1" dirty="0" err="1"/>
              <a:t>Wieser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/>
              <a:t>DKFZ Heidelberg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400" dirty="0">
                <a:solidFill>
                  <a:srgbClr val="000000"/>
                </a:solidFill>
              </a:rPr>
              <a:t>Katrin Platzer</a:t>
            </a:r>
            <a:r>
              <a:rPr lang="en-GB" altLang="en-US" sz="1400" dirty="0"/>
              <a:t>, </a:t>
            </a:r>
            <a:r>
              <a:rPr lang="de-DE" altLang="en-US" sz="1400" dirty="0">
                <a:solidFill>
                  <a:srgbClr val="000000"/>
                </a:solidFill>
              </a:rPr>
              <a:t>Malte </a:t>
            </a:r>
            <a:r>
              <a:rPr lang="de-DE" altLang="en-US" sz="1400" dirty="0" err="1">
                <a:solidFill>
                  <a:srgbClr val="000000"/>
                </a:solidFill>
              </a:rPr>
              <a:t>Ellerbrock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Noa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Homolka</a:t>
            </a:r>
            <a:r>
              <a:rPr lang="en-GB" altLang="en-US" sz="1400" dirty="0"/>
              <a:t> Amit Ben Antony </a:t>
            </a:r>
            <a:r>
              <a:rPr lang="en-GB" altLang="en-US" sz="1400" dirty="0" err="1"/>
              <a:t>Bennan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GSI 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</a:t>
            </a:r>
            <a:r>
              <a:rPr lang="fr-CH" altLang="en-US" sz="1400" b="1" dirty="0" err="1"/>
              <a:t>Yiota</a:t>
            </a:r>
            <a:r>
              <a:rPr lang="fr-CH" altLang="en-US" sz="1400" b="1" dirty="0"/>
              <a:t> </a:t>
            </a:r>
            <a:r>
              <a:rPr lang="fr-CH" altLang="en-US" sz="1400" b="1" dirty="0" err="1"/>
              <a:t>Foka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Biophysics: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Christian </a:t>
            </a:r>
            <a:r>
              <a:rPr lang="en-GB" altLang="en-US" sz="1400" dirty="0" err="1"/>
              <a:t>Graeff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Radek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Pleskac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ALICE, EMMI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Ralf </a:t>
            </a:r>
            <a:r>
              <a:rPr lang="en-GB" altLang="en-US" sz="1400" dirty="0" err="1"/>
              <a:t>Averbeck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Malzacher</a:t>
            </a:r>
            <a:r>
              <a:rPr lang="en-GB" altLang="en-US" sz="1400" dirty="0"/>
              <a:t>, Peter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IT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Thorsten </a:t>
            </a:r>
            <a:r>
              <a:rPr lang="en-GB" altLang="en-US" sz="1400" dirty="0" err="1"/>
              <a:t>Kollegger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Behnert</a:t>
            </a:r>
            <a:r>
              <a:rPr lang="en-GB" altLang="en-US" sz="1400" dirty="0"/>
              <a:t>, Katharina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Osdoba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Sascha</a:t>
            </a:r>
            <a:endParaRPr lang="en-GB" altLang="en-US" sz="1400" dirty="0"/>
          </a:p>
        </p:txBody>
      </p:sp>
      <p:sp>
        <p:nvSpPr>
          <p:cNvPr id="157698" name="Rectangle 4"/>
          <p:cNvSpPr>
            <a:spLocks noChangeArrowheads="1"/>
          </p:cNvSpPr>
          <p:nvPr/>
        </p:nvSpPr>
        <p:spPr bwMode="auto">
          <a:xfrm>
            <a:off x="5816601" y="765175"/>
            <a:ext cx="48244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CERN (staff and users)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tutors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 err="1"/>
              <a:t>Loc</a:t>
            </a:r>
            <a:r>
              <a:rPr lang="en-GB" altLang="en-US" sz="1400" b="1" dirty="0"/>
              <a:t> Org: Nikolaos </a:t>
            </a:r>
            <a:r>
              <a:rPr lang="en-GB" altLang="en-US" sz="1400" b="1" dirty="0" err="1"/>
              <a:t>Charitonidis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Alexander </a:t>
            </a:r>
            <a:r>
              <a:rPr lang="en-GB" altLang="en-US" sz="1400" dirty="0" err="1"/>
              <a:t>Gerbershagen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Evangelia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Dimovasili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Elena Benedetto</a:t>
            </a:r>
          </a:p>
          <a:p>
            <a:pPr>
              <a:spcBef>
                <a:spcPct val="0"/>
              </a:spcBef>
              <a:buFontTx/>
              <a:buNone/>
            </a:pPr>
            <a:endParaRPr lang="fr-CH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CERN/ARIES: Maurizio </a:t>
            </a:r>
            <a:r>
              <a:rPr lang="fr-CH" altLang="en-US" sz="1400" dirty="0" err="1"/>
              <a:t>Vretenar</a:t>
            </a:r>
            <a:r>
              <a:rPr lang="fr-CH" altLang="en-US" sz="1400" dirty="0"/>
              <a:t>, </a:t>
            </a:r>
            <a:r>
              <a:rPr lang="fr-CH" altLang="en-US" sz="1400" dirty="0" err="1"/>
              <a:t>Valerie</a:t>
            </a:r>
            <a:r>
              <a:rPr lang="fr-CH" altLang="en-US" sz="1400" dirty="0"/>
              <a:t> Brunner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CERN/ENLIGHT: </a:t>
            </a:r>
            <a:r>
              <a:rPr lang="en-GB" altLang="en-US" sz="1400" dirty="0" err="1"/>
              <a:t>Manjit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Dosanjh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Petya</a:t>
            </a:r>
            <a:r>
              <a:rPr lang="en-GB" altLang="en-US" sz="1400" dirty="0"/>
              <a:t> Georgieva 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CERN/KT: Manuela </a:t>
            </a:r>
            <a:r>
              <a:rPr lang="fr-CH" altLang="en-US" sz="1400" dirty="0" err="1"/>
              <a:t>Cirilli</a:t>
            </a:r>
            <a:r>
              <a:rPr lang="fr-CH" altLang="en-US" sz="1400" dirty="0"/>
              <a:t> </a:t>
            </a:r>
            <a:r>
              <a:rPr lang="fr-CH" altLang="en-US" sz="1400" dirty="0" err="1"/>
              <a:t>Anais</a:t>
            </a:r>
            <a:r>
              <a:rPr lang="fr-CH" altLang="en-US" sz="1400" dirty="0"/>
              <a:t> </a:t>
            </a:r>
            <a:r>
              <a:rPr lang="fr-CH" altLang="en-US" sz="1400" dirty="0" err="1"/>
              <a:t>Rassat</a:t>
            </a:r>
            <a:r>
              <a:rPr lang="fr-CH" altLang="en-US" sz="1400" dirty="0"/>
              <a:t> Rita Ferreira Giovanni </a:t>
            </a:r>
            <a:r>
              <a:rPr lang="fr-CH" altLang="en-US" sz="1400" dirty="0" err="1"/>
              <a:t>Porcellana</a:t>
            </a:r>
            <a:r>
              <a:rPr lang="fr-CH" altLang="en-US" sz="1400" dirty="0"/>
              <a:t>  </a:t>
            </a: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Visits Service </a:t>
            </a:r>
            <a:r>
              <a:rPr lang="en-GB" altLang="en-US" sz="1400" dirty="0" err="1"/>
              <a:t>Erwan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Harrouch</a:t>
            </a:r>
            <a:r>
              <a:rPr lang="en-GB" altLang="en-US" sz="1400" dirty="0"/>
              <a:t> </a:t>
            </a:r>
            <a:r>
              <a:rPr lang="fr-CH" altLang="en-US" sz="1400" dirty="0" err="1"/>
              <a:t>Francois</a:t>
            </a:r>
            <a:r>
              <a:rPr lang="fr-CH" altLang="en-US" sz="1400" dirty="0"/>
              <a:t> Butin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Training Centre: </a:t>
            </a:r>
            <a:r>
              <a:rPr lang="en-GB" altLang="en-US" sz="1400" dirty="0">
                <a:solidFill>
                  <a:srgbClr val="000000"/>
                </a:solidFill>
              </a:rPr>
              <a:t>Eric </a:t>
            </a:r>
            <a:r>
              <a:rPr lang="en-GB" altLang="en-US" sz="1400" dirty="0" err="1">
                <a:solidFill>
                  <a:srgbClr val="000000"/>
                </a:solidFill>
              </a:rPr>
              <a:t>Bonnefoy</a:t>
            </a:r>
            <a:r>
              <a:rPr lang="en-GB" altLang="en-US" sz="1400" dirty="0">
                <a:solidFill>
                  <a:srgbClr val="000000"/>
                </a:solidFill>
              </a:rPr>
              <a:t> M-L LECOQ</a:t>
            </a:r>
            <a:endParaRPr lang="en-GB" altLang="en-US" sz="1400" dirty="0"/>
          </a:p>
        </p:txBody>
      </p:sp>
      <p:sp>
        <p:nvSpPr>
          <p:cNvPr id="157699" name="Title 4"/>
          <p:cNvSpPr>
            <a:spLocks noGrp="1"/>
          </p:cNvSpPr>
          <p:nvPr>
            <p:ph type="title"/>
          </p:nvPr>
        </p:nvSpPr>
        <p:spPr>
          <a:xfrm>
            <a:off x="3143250" y="72042"/>
            <a:ext cx="595547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Acknowledgements PTMC</a:t>
            </a:r>
            <a:endParaRPr lang="en-US" altLang="en-US" sz="3600" b="1" dirty="0"/>
          </a:p>
        </p:txBody>
      </p:sp>
      <p:pic>
        <p:nvPicPr>
          <p:cNvPr id="15770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1" y="5946776"/>
            <a:ext cx="12811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780089"/>
            <a:ext cx="9906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1" y="5940426"/>
            <a:ext cx="76041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1"/>
          <p:cNvSpPr>
            <a:spLocks noChangeArrowheads="1"/>
          </p:cNvSpPr>
          <p:nvPr/>
        </p:nvSpPr>
        <p:spPr bwMode="auto">
          <a:xfrm>
            <a:off x="5848313" y="3947899"/>
            <a:ext cx="2601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Uni</a:t>
            </a:r>
            <a:r>
              <a:rPr lang="en-GB" altLang="en-US" sz="1600" b="1" u="sng" dirty="0"/>
              <a:t> Sarajevo: web pages</a:t>
            </a:r>
            <a:endParaRPr lang="en-GB" altLang="en-US" sz="1600" dirty="0"/>
          </a:p>
        </p:txBody>
      </p:sp>
      <p:sp>
        <p:nvSpPr>
          <p:cNvPr id="157704" name="Rectangle 9"/>
          <p:cNvSpPr>
            <a:spLocks noChangeArrowheads="1"/>
          </p:cNvSpPr>
          <p:nvPr/>
        </p:nvSpPr>
        <p:spPr bwMode="auto">
          <a:xfrm>
            <a:off x="1968501" y="5420520"/>
            <a:ext cx="3108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Sponsors :</a:t>
            </a:r>
            <a:r>
              <a:rPr lang="en-GB" altLang="en-US" sz="1800" dirty="0"/>
              <a:t> </a:t>
            </a:r>
            <a:r>
              <a:rPr lang="en-GB" altLang="en-US" sz="1600" dirty="0"/>
              <a:t>Edmond </a:t>
            </a:r>
            <a:r>
              <a:rPr lang="en-GB" altLang="en-US" sz="1600" dirty="0" err="1"/>
              <a:t>Offermann</a:t>
            </a:r>
            <a:endParaRPr lang="en-GB" altLang="en-US" sz="1600" dirty="0"/>
          </a:p>
        </p:txBody>
      </p:sp>
      <p:pic>
        <p:nvPicPr>
          <p:cNvPr id="15770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6092826"/>
            <a:ext cx="10350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11" descr="LOGOS-NL/LOGOS/Aries-Logo-std-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5876926"/>
            <a:ext cx="12509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5876925"/>
            <a:ext cx="857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8" name="Rectangle 3"/>
          <p:cNvSpPr>
            <a:spLocks noChangeArrowheads="1"/>
          </p:cNvSpPr>
          <p:nvPr/>
        </p:nvSpPr>
        <p:spPr bwMode="auto">
          <a:xfrm>
            <a:off x="5843105" y="4236732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Amila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Avdic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Amra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Ibrahimovic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Mirsad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Tunja</a:t>
            </a:r>
            <a:endParaRPr lang="en-US" altLang="en-US" sz="1400" dirty="0" smtClean="0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 </a:t>
            </a:r>
            <a:endParaRPr lang="en-US" altLang="en-US" sz="1400" dirty="0"/>
          </a:p>
        </p:txBody>
      </p:sp>
      <p:sp>
        <p:nvSpPr>
          <p:cNvPr id="157709" name="Rectangle 6"/>
          <p:cNvSpPr>
            <a:spLocks noChangeArrowheads="1"/>
          </p:cNvSpPr>
          <p:nvPr/>
        </p:nvSpPr>
        <p:spPr bwMode="auto">
          <a:xfrm>
            <a:off x="7117246" y="5858312"/>
            <a:ext cx="298732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u="sng" dirty="0">
                <a:solidFill>
                  <a:srgbClr val="7030A0"/>
                </a:solidFill>
              </a:rPr>
              <a:t>General Coordination </a:t>
            </a:r>
            <a:r>
              <a:rPr lang="en-GB" altLang="en-US" sz="2000" b="1" u="sng" dirty="0" smtClean="0">
                <a:solidFill>
                  <a:srgbClr val="7030A0"/>
                </a:solidFill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u="sng" dirty="0" err="1" smtClean="0">
                <a:solidFill>
                  <a:srgbClr val="7030A0"/>
                </a:solidFill>
              </a:rPr>
              <a:t>p.foka@gsi.de</a:t>
            </a:r>
            <a:r>
              <a:rPr lang="en-GB" altLang="en-US" sz="1800" dirty="0" smtClean="0">
                <a:solidFill>
                  <a:srgbClr val="7030A0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7030A0"/>
                </a:solidFill>
              </a:rPr>
              <a:t>yiota.foka@cern.ch</a:t>
            </a:r>
            <a:endParaRPr lang="en-GB" altLang="en-US" sz="1800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21</a:t>
            </a:fld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843105" y="5237848"/>
            <a:ext cx="34612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smtClean="0"/>
              <a:t>Online mode, web pages, training</a:t>
            </a:r>
            <a:endParaRPr lang="en-GB" alt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5866296" y="5540959"/>
            <a:ext cx="3663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Aris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Mamaras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(AUTH),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 smtClean="0"/>
              <a:t>Skrijelj</a:t>
            </a:r>
            <a:r>
              <a:rPr lang="en-US" sz="1400" dirty="0" smtClean="0"/>
              <a:t> (UNSA)</a:t>
            </a:r>
            <a:r>
              <a:rPr lang="en-US" sz="1400" dirty="0"/>
              <a:t> </a:t>
            </a:r>
            <a:endParaRPr lang="en-US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0031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ChangeArrowheads="1"/>
          </p:cNvSpPr>
          <p:nvPr/>
        </p:nvSpPr>
        <p:spPr bwMode="auto">
          <a:xfrm>
            <a:off x="1574801" y="692151"/>
            <a:ext cx="39608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matRad</a:t>
            </a:r>
            <a:r>
              <a:rPr lang="en-GB" altLang="en-US" sz="1600" b="1" u="sng" dirty="0"/>
              <a:t> Developers</a:t>
            </a:r>
            <a:endParaRPr lang="fr-CH" altLang="en-US" sz="16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/>
              <a:t>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Bangert</a:t>
            </a:r>
            <a:r>
              <a:rPr lang="fr-CH" altLang="en-US" sz="1400" b="1" dirty="0"/>
              <a:t>, Mark</a:t>
            </a:r>
            <a:r>
              <a:rPr lang="en-GB" altLang="en-US" sz="1400" b="1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Hans-Peter </a:t>
            </a:r>
            <a:r>
              <a:rPr lang="en-GB" altLang="en-US" sz="1400" b="1" dirty="0" err="1"/>
              <a:t>Wieser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/>
              <a:t>DKFZ Heidelberg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400" dirty="0">
                <a:solidFill>
                  <a:srgbClr val="000000"/>
                </a:solidFill>
              </a:rPr>
              <a:t>Katrin Platzer</a:t>
            </a:r>
            <a:r>
              <a:rPr lang="en-GB" altLang="en-US" sz="1400" dirty="0"/>
              <a:t>, </a:t>
            </a:r>
            <a:r>
              <a:rPr lang="de-DE" altLang="en-US" sz="1400" dirty="0">
                <a:solidFill>
                  <a:srgbClr val="000000"/>
                </a:solidFill>
              </a:rPr>
              <a:t>Malte </a:t>
            </a:r>
            <a:r>
              <a:rPr lang="de-DE" altLang="en-US" sz="1400" dirty="0" err="1">
                <a:solidFill>
                  <a:srgbClr val="000000"/>
                </a:solidFill>
              </a:rPr>
              <a:t>Ellerbrock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Noa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Homolka</a:t>
            </a:r>
            <a:r>
              <a:rPr lang="en-GB" altLang="en-US" sz="1400" dirty="0"/>
              <a:t> Amit Ben Antony </a:t>
            </a:r>
            <a:r>
              <a:rPr lang="en-GB" altLang="en-US" sz="1400" dirty="0" err="1"/>
              <a:t>Bennan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GSI 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</a:t>
            </a:r>
            <a:r>
              <a:rPr lang="fr-CH" altLang="en-US" sz="1400" b="1" dirty="0" err="1"/>
              <a:t>Yiota</a:t>
            </a:r>
            <a:r>
              <a:rPr lang="fr-CH" altLang="en-US" sz="1400" b="1" dirty="0"/>
              <a:t> </a:t>
            </a:r>
            <a:r>
              <a:rPr lang="fr-CH" altLang="en-US" sz="1400" b="1" dirty="0" err="1"/>
              <a:t>Foka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Biophysics: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Christian </a:t>
            </a:r>
            <a:r>
              <a:rPr lang="en-GB" altLang="en-US" sz="1400" dirty="0" err="1"/>
              <a:t>Graeff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Radek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Pleskac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ALICE, EMMI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Ralf </a:t>
            </a:r>
            <a:r>
              <a:rPr lang="en-GB" altLang="en-US" sz="1400" dirty="0" err="1"/>
              <a:t>Averbeck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Malzacher</a:t>
            </a:r>
            <a:r>
              <a:rPr lang="en-GB" altLang="en-US" sz="1400" dirty="0"/>
              <a:t>, Peter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IT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Thorsten </a:t>
            </a:r>
            <a:r>
              <a:rPr lang="en-GB" altLang="en-US" sz="1400" dirty="0" err="1"/>
              <a:t>Kollegger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Behnert</a:t>
            </a:r>
            <a:r>
              <a:rPr lang="en-GB" altLang="en-US" sz="1400" dirty="0"/>
              <a:t>, Katharina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Osdoba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Sascha</a:t>
            </a:r>
            <a:endParaRPr lang="en-GB" altLang="en-US" sz="1400" dirty="0"/>
          </a:p>
        </p:txBody>
      </p:sp>
      <p:sp>
        <p:nvSpPr>
          <p:cNvPr id="157698" name="Rectangle 4"/>
          <p:cNvSpPr>
            <a:spLocks noChangeArrowheads="1"/>
          </p:cNvSpPr>
          <p:nvPr/>
        </p:nvSpPr>
        <p:spPr bwMode="auto">
          <a:xfrm>
            <a:off x="5816601" y="765175"/>
            <a:ext cx="48244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CERN (staff and users)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tutors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 err="1"/>
              <a:t>Loc</a:t>
            </a:r>
            <a:r>
              <a:rPr lang="en-GB" altLang="en-US" sz="1400" b="1" dirty="0"/>
              <a:t> Org: Nikolaos </a:t>
            </a:r>
            <a:r>
              <a:rPr lang="en-GB" altLang="en-US" sz="1400" b="1" dirty="0" err="1"/>
              <a:t>Charitonidis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Alexander </a:t>
            </a:r>
            <a:r>
              <a:rPr lang="en-GB" altLang="en-US" sz="1400" dirty="0" err="1"/>
              <a:t>Gerbershagen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Evangelia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Dimovasili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Elena Benedetto</a:t>
            </a:r>
          </a:p>
          <a:p>
            <a:pPr>
              <a:spcBef>
                <a:spcPct val="0"/>
              </a:spcBef>
              <a:buFontTx/>
              <a:buNone/>
            </a:pPr>
            <a:endParaRPr lang="fr-CH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CERN/ARIES: Maurizio </a:t>
            </a:r>
            <a:r>
              <a:rPr lang="fr-CH" altLang="en-US" sz="1400" dirty="0" err="1"/>
              <a:t>Vretenar</a:t>
            </a:r>
            <a:r>
              <a:rPr lang="fr-CH" altLang="en-US" sz="1400" dirty="0"/>
              <a:t>, </a:t>
            </a:r>
            <a:r>
              <a:rPr lang="fr-CH" altLang="en-US" sz="1400" dirty="0" err="1"/>
              <a:t>Valerie</a:t>
            </a:r>
            <a:r>
              <a:rPr lang="fr-CH" altLang="en-US" sz="1400" dirty="0"/>
              <a:t> Brunner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CERN/ENLIGHT: </a:t>
            </a:r>
            <a:r>
              <a:rPr lang="en-GB" altLang="en-US" sz="1400" dirty="0" err="1"/>
              <a:t>Manjit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Dosanjh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Petya</a:t>
            </a:r>
            <a:r>
              <a:rPr lang="en-GB" altLang="en-US" sz="1400" dirty="0"/>
              <a:t> Georgieva 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CERN/KT: Manuela </a:t>
            </a:r>
            <a:r>
              <a:rPr lang="fr-CH" altLang="en-US" sz="1400" dirty="0" err="1"/>
              <a:t>Cirilli</a:t>
            </a:r>
            <a:r>
              <a:rPr lang="fr-CH" altLang="en-US" sz="1400" dirty="0"/>
              <a:t> </a:t>
            </a:r>
            <a:r>
              <a:rPr lang="fr-CH" altLang="en-US" sz="1400" dirty="0" err="1"/>
              <a:t>Anais</a:t>
            </a:r>
            <a:r>
              <a:rPr lang="fr-CH" altLang="en-US" sz="1400" dirty="0"/>
              <a:t> </a:t>
            </a:r>
            <a:r>
              <a:rPr lang="fr-CH" altLang="en-US" sz="1400" dirty="0" err="1"/>
              <a:t>Rassat</a:t>
            </a:r>
            <a:r>
              <a:rPr lang="fr-CH" altLang="en-US" sz="1400" dirty="0"/>
              <a:t> Rita Ferreira Giovanni </a:t>
            </a:r>
            <a:r>
              <a:rPr lang="fr-CH" altLang="en-US" sz="1400" dirty="0" err="1"/>
              <a:t>Porcellana</a:t>
            </a:r>
            <a:r>
              <a:rPr lang="fr-CH" altLang="en-US" sz="1400" dirty="0"/>
              <a:t>  </a:t>
            </a: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Visits Service </a:t>
            </a:r>
            <a:r>
              <a:rPr lang="en-GB" altLang="en-US" sz="1400" dirty="0" err="1"/>
              <a:t>Erwan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Harrouch</a:t>
            </a:r>
            <a:r>
              <a:rPr lang="en-GB" altLang="en-US" sz="1400" dirty="0"/>
              <a:t> </a:t>
            </a:r>
            <a:r>
              <a:rPr lang="fr-CH" altLang="en-US" sz="1400" dirty="0" err="1"/>
              <a:t>Francois</a:t>
            </a:r>
            <a:r>
              <a:rPr lang="fr-CH" altLang="en-US" sz="1400" dirty="0"/>
              <a:t> Butin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Training Centre: </a:t>
            </a:r>
            <a:r>
              <a:rPr lang="en-GB" altLang="en-US" sz="1400" dirty="0">
                <a:solidFill>
                  <a:srgbClr val="000000"/>
                </a:solidFill>
              </a:rPr>
              <a:t>Eric </a:t>
            </a:r>
            <a:r>
              <a:rPr lang="en-GB" altLang="en-US" sz="1400" dirty="0" err="1">
                <a:solidFill>
                  <a:srgbClr val="000000"/>
                </a:solidFill>
              </a:rPr>
              <a:t>Bonnefoy</a:t>
            </a:r>
            <a:r>
              <a:rPr lang="en-GB" altLang="en-US" sz="1400" dirty="0">
                <a:solidFill>
                  <a:srgbClr val="000000"/>
                </a:solidFill>
              </a:rPr>
              <a:t> M-L LECOQ</a:t>
            </a:r>
            <a:endParaRPr lang="en-GB" altLang="en-US" sz="1400" dirty="0"/>
          </a:p>
        </p:txBody>
      </p:sp>
      <p:sp>
        <p:nvSpPr>
          <p:cNvPr id="157699" name="Title 4"/>
          <p:cNvSpPr>
            <a:spLocks noGrp="1"/>
          </p:cNvSpPr>
          <p:nvPr>
            <p:ph type="title"/>
          </p:nvPr>
        </p:nvSpPr>
        <p:spPr>
          <a:xfrm>
            <a:off x="3143250" y="72042"/>
            <a:ext cx="595547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Acknowledgements PTMC</a:t>
            </a:r>
            <a:endParaRPr lang="en-US" altLang="en-US" sz="3600" b="1" dirty="0"/>
          </a:p>
        </p:txBody>
      </p:sp>
      <p:pic>
        <p:nvPicPr>
          <p:cNvPr id="15770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1" y="5946776"/>
            <a:ext cx="12811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780089"/>
            <a:ext cx="9906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1" y="5940426"/>
            <a:ext cx="76041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1"/>
          <p:cNvSpPr>
            <a:spLocks noChangeArrowheads="1"/>
          </p:cNvSpPr>
          <p:nvPr/>
        </p:nvSpPr>
        <p:spPr bwMode="auto">
          <a:xfrm>
            <a:off x="5848313" y="3947899"/>
            <a:ext cx="2601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Uni</a:t>
            </a:r>
            <a:r>
              <a:rPr lang="en-GB" altLang="en-US" sz="1600" b="1" u="sng" dirty="0"/>
              <a:t> Sarajevo: web pages</a:t>
            </a:r>
            <a:endParaRPr lang="en-GB" altLang="en-US" sz="1600" dirty="0"/>
          </a:p>
        </p:txBody>
      </p:sp>
      <p:sp>
        <p:nvSpPr>
          <p:cNvPr id="157704" name="Rectangle 9"/>
          <p:cNvSpPr>
            <a:spLocks noChangeArrowheads="1"/>
          </p:cNvSpPr>
          <p:nvPr/>
        </p:nvSpPr>
        <p:spPr bwMode="auto">
          <a:xfrm>
            <a:off x="1968501" y="5420520"/>
            <a:ext cx="3108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Sponsors :</a:t>
            </a:r>
            <a:r>
              <a:rPr lang="en-GB" altLang="en-US" sz="1800" dirty="0"/>
              <a:t> </a:t>
            </a:r>
            <a:r>
              <a:rPr lang="en-GB" altLang="en-US" sz="1600" dirty="0"/>
              <a:t>Edmond </a:t>
            </a:r>
            <a:r>
              <a:rPr lang="en-GB" altLang="en-US" sz="1600" dirty="0" err="1"/>
              <a:t>Offermann</a:t>
            </a:r>
            <a:endParaRPr lang="en-GB" altLang="en-US" sz="1600" dirty="0"/>
          </a:p>
        </p:txBody>
      </p:sp>
      <p:pic>
        <p:nvPicPr>
          <p:cNvPr id="15770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6092826"/>
            <a:ext cx="10350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11" descr="LOGOS-NL/LOGOS/Aries-Logo-std-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5876926"/>
            <a:ext cx="12509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5876925"/>
            <a:ext cx="857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8" name="Rectangle 3"/>
          <p:cNvSpPr>
            <a:spLocks noChangeArrowheads="1"/>
          </p:cNvSpPr>
          <p:nvPr/>
        </p:nvSpPr>
        <p:spPr bwMode="auto">
          <a:xfrm>
            <a:off x="5843105" y="4236732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Amila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Avdic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Amra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Ibrahimovic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Mirsad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Tunja</a:t>
            </a:r>
            <a:endParaRPr lang="en-US" altLang="en-US" sz="1400" dirty="0" smtClean="0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 </a:t>
            </a:r>
            <a:endParaRPr lang="en-US" altLang="en-US" sz="1400" dirty="0"/>
          </a:p>
        </p:txBody>
      </p:sp>
      <p:sp>
        <p:nvSpPr>
          <p:cNvPr id="157709" name="Rectangle 6"/>
          <p:cNvSpPr>
            <a:spLocks noChangeArrowheads="1"/>
          </p:cNvSpPr>
          <p:nvPr/>
        </p:nvSpPr>
        <p:spPr bwMode="auto">
          <a:xfrm>
            <a:off x="7117246" y="5858312"/>
            <a:ext cx="298732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u="sng" dirty="0">
                <a:solidFill>
                  <a:srgbClr val="7030A0"/>
                </a:solidFill>
              </a:rPr>
              <a:t>General Coordination </a:t>
            </a:r>
            <a:r>
              <a:rPr lang="en-GB" altLang="en-US" sz="2000" b="1" u="sng" dirty="0" smtClean="0">
                <a:solidFill>
                  <a:srgbClr val="7030A0"/>
                </a:solidFill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u="sng" dirty="0" err="1" smtClean="0">
                <a:solidFill>
                  <a:srgbClr val="7030A0"/>
                </a:solidFill>
              </a:rPr>
              <a:t>p.foka@gsi.de</a:t>
            </a:r>
            <a:r>
              <a:rPr lang="en-GB" altLang="en-US" sz="1800" dirty="0" smtClean="0">
                <a:solidFill>
                  <a:srgbClr val="7030A0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7030A0"/>
                </a:solidFill>
              </a:rPr>
              <a:t>yiota.foka@cern.ch</a:t>
            </a:r>
            <a:endParaRPr lang="en-GB" altLang="en-US" sz="1800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22</a:t>
            </a:fld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843105" y="5237848"/>
            <a:ext cx="34612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smtClean="0"/>
              <a:t>Online mode, web pages, training</a:t>
            </a:r>
            <a:endParaRPr lang="en-GB" alt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5866296" y="5540959"/>
            <a:ext cx="3663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Aris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Mamaras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(AUTH),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 smtClean="0"/>
              <a:t>Skrijelj</a:t>
            </a:r>
            <a:r>
              <a:rPr lang="en-US" sz="1400" dirty="0" smtClean="0"/>
              <a:t> (UNSA)</a:t>
            </a:r>
            <a:r>
              <a:rPr lang="en-US" sz="1400" dirty="0"/>
              <a:t> </a:t>
            </a:r>
            <a:endParaRPr lang="en-US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endParaRPr lang="en-US" alt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945" y="596177"/>
            <a:ext cx="3670300" cy="5308600"/>
          </a:xfrm>
          <a:prstGeom prst="rect">
            <a:avLst/>
          </a:prstGeom>
        </p:spPr>
      </p:pic>
      <p:sp>
        <p:nvSpPr>
          <p:cNvPr id="23" name="Title 4"/>
          <p:cNvSpPr txBox="1">
            <a:spLocks/>
          </p:cNvSpPr>
          <p:nvPr/>
        </p:nvSpPr>
        <p:spPr>
          <a:xfrm>
            <a:off x="9288714" y="393525"/>
            <a:ext cx="2763898" cy="36933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000" b="1" dirty="0" smtClean="0">
                <a:solidFill>
                  <a:srgbClr val="0000FF"/>
                </a:solidFill>
                <a:latin typeface="ArialMT" charset="0"/>
              </a:rPr>
              <a:t>PTMC2022 core team</a:t>
            </a:r>
            <a:endParaRPr lang="en-US" alt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5521" y="2322820"/>
            <a:ext cx="2689674" cy="177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7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339" y="1850972"/>
            <a:ext cx="8600660" cy="5007028"/>
          </a:xfrm>
          <a:prstGeom prst="rect">
            <a:avLst/>
          </a:prstGeo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1234163" y="156300"/>
            <a:ext cx="10076285" cy="59093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Towards a new lab/project at UNSA/Sarajevo </a:t>
            </a:r>
            <a:endParaRPr lang="en-US" altLang="en-US" sz="3600" b="1" dirty="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62332" y="1671625"/>
            <a:ext cx="6596277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300" b="1" u="sng" dirty="0" smtClean="0">
                <a:solidFill>
                  <a:srgbClr val="C00000"/>
                </a:solidFill>
                <a:latin typeface="ArialMT" charset="0"/>
              </a:rPr>
              <a:t>Towards reality: </a:t>
            </a:r>
            <a:r>
              <a:rPr lang="en-US" altLang="en-US" sz="2300" b="1" dirty="0" smtClean="0">
                <a:solidFill>
                  <a:srgbClr val="C00000"/>
                </a:solidFill>
                <a:latin typeface="ArialMT" charset="0"/>
              </a:rPr>
              <a:t>drawings </a:t>
            </a:r>
            <a:r>
              <a:rPr lang="en-US" altLang="en-US" sz="2300" b="1" dirty="0" smtClean="0">
                <a:solidFill>
                  <a:srgbClr val="C00000"/>
                </a:solidFill>
                <a:latin typeface="ArialMT" charset="0"/>
              </a:rPr>
              <a:t>of  </a:t>
            </a:r>
            <a:r>
              <a:rPr lang="en-US" altLang="en-US" sz="2300" b="1" dirty="0" smtClean="0">
                <a:solidFill>
                  <a:srgbClr val="C00000"/>
                </a:solidFill>
                <a:latin typeface="ArialMT" charset="0"/>
              </a:rPr>
              <a:t>“ion-source lab”</a:t>
            </a:r>
            <a:endParaRPr lang="en-US" altLang="en-US" sz="2300" b="1" dirty="0">
              <a:solidFill>
                <a:srgbClr val="C00000"/>
              </a:solidFill>
              <a:latin typeface="ArialMT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721713" y="2127800"/>
            <a:ext cx="391004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1500" u="sng" dirty="0" smtClean="0">
                <a:solidFill>
                  <a:srgbClr val="0000FF"/>
                </a:solidFill>
                <a:latin typeface="ArialMT"/>
              </a:rPr>
              <a:t>Credit</a:t>
            </a:r>
            <a:r>
              <a:rPr lang="en-US" altLang="de-DE" sz="1500" u="sng" dirty="0" smtClean="0">
                <a:solidFill>
                  <a:srgbClr val="0000FF"/>
                </a:solidFill>
                <a:latin typeface="ArialMT"/>
              </a:rPr>
              <a:t>: </a:t>
            </a:r>
            <a:r>
              <a:rPr lang="en-US" altLang="de-DE" sz="1500" dirty="0" smtClean="0">
                <a:solidFill>
                  <a:srgbClr val="0000FF"/>
                </a:solidFill>
                <a:latin typeface="ArialMT"/>
              </a:rPr>
              <a:t>UNSA </a:t>
            </a:r>
            <a:r>
              <a:rPr lang="en-US" altLang="de-DE" sz="1500" dirty="0" err="1" smtClean="0">
                <a:solidFill>
                  <a:srgbClr val="0000FF"/>
                </a:solidFill>
                <a:latin typeface="ArialMT"/>
              </a:rPr>
              <a:t>Fehima</a:t>
            </a:r>
            <a:r>
              <a:rPr lang="en-US" altLang="de-DE" sz="1500" dirty="0" smtClean="0">
                <a:solidFill>
                  <a:srgbClr val="0000FF"/>
                </a:solidFill>
                <a:latin typeface="ArialMT"/>
              </a:rPr>
              <a:t> </a:t>
            </a:r>
            <a:r>
              <a:rPr lang="en-US" altLang="de-DE" sz="1500" dirty="0" err="1" smtClean="0">
                <a:solidFill>
                  <a:srgbClr val="0000FF"/>
                </a:solidFill>
                <a:latin typeface="ArialMT"/>
              </a:rPr>
              <a:t>Ugarak</a:t>
            </a:r>
            <a:r>
              <a:rPr lang="en-US" altLang="de-DE" sz="1500" dirty="0" smtClean="0">
                <a:solidFill>
                  <a:srgbClr val="0000FF"/>
                </a:solidFill>
                <a:latin typeface="ArialMT"/>
              </a:rPr>
              <a:t> </a:t>
            </a:r>
            <a:endParaRPr lang="en-US" altLang="de-DE" sz="1500" dirty="0" smtClean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1500" dirty="0" smtClean="0">
                <a:solidFill>
                  <a:srgbClr val="0000FF"/>
                </a:solidFill>
                <a:latin typeface="ArialMT"/>
              </a:rPr>
              <a:t>supported </a:t>
            </a:r>
            <a:r>
              <a:rPr lang="en-US" altLang="de-DE" sz="1500" dirty="0" smtClean="0">
                <a:solidFill>
                  <a:srgbClr val="0000FF"/>
                </a:solidFill>
                <a:latin typeface="ArialMT"/>
              </a:rPr>
              <a:t>by “Three Physicists” Foundation</a:t>
            </a:r>
          </a:p>
          <a:p>
            <a:r>
              <a:rPr lang="en-US" altLang="de-DE" sz="1500" dirty="0" smtClean="0">
                <a:solidFill>
                  <a:srgbClr val="0000FF"/>
                </a:solidFill>
                <a:latin typeface="ArialMT"/>
              </a:rPr>
              <a:t>in </a:t>
            </a:r>
            <a:r>
              <a:rPr lang="en-US" altLang="de-DE" sz="1500" dirty="0" smtClean="0">
                <a:solidFill>
                  <a:srgbClr val="0000FF"/>
                </a:solidFill>
                <a:latin typeface="ArialMT"/>
              </a:rPr>
              <a:t>collaboration with CERN/NIMMS</a:t>
            </a:r>
            <a:endParaRPr lang="en-US" altLang="de-DE" sz="1500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162332" y="785939"/>
            <a:ext cx="115923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300" b="1" u="sng" dirty="0" smtClean="0">
                <a:solidFill>
                  <a:srgbClr val="7030A0"/>
                </a:solidFill>
                <a:latin typeface="ArialMT" charset="0"/>
              </a:rPr>
              <a:t>Aim:</a:t>
            </a:r>
            <a:r>
              <a:rPr lang="en-US" altLang="en-US" sz="2300" b="1" dirty="0" smtClean="0">
                <a:solidFill>
                  <a:srgbClr val="7030A0"/>
                </a:solidFill>
                <a:latin typeface="ArialMT" charset="0"/>
              </a:rPr>
              <a:t> </a:t>
            </a:r>
            <a:r>
              <a:rPr lang="en-US" altLang="en-US" sz="2300" dirty="0" smtClean="0">
                <a:solidFill>
                  <a:srgbClr val="7030A0"/>
                </a:solidFill>
                <a:latin typeface="ArialMT" charset="0"/>
              </a:rPr>
              <a:t>establish a new lab based on an ion source, evolving to a low energy accelerator for training and basic research</a:t>
            </a:r>
            <a:endParaRPr lang="en-US" altLang="en-US" sz="2300" dirty="0">
              <a:solidFill>
                <a:srgbClr val="7030A0"/>
              </a:solidFill>
              <a:latin typeface="ArialMT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-14894" y="2743523"/>
            <a:ext cx="3281668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Group leader position</a:t>
            </a:r>
          </a:p>
          <a:p>
            <a:pPr marL="285750" indent="-285750">
              <a:buFont typeface="Arial" charset="0"/>
              <a:buChar char="•"/>
            </a:pPr>
            <a:endParaRPr lang="en-US" altLang="de-DE" dirty="0">
              <a:solidFill>
                <a:srgbClr val="0000FF"/>
              </a:solidFill>
              <a:latin typeface="ArialM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Training of students</a:t>
            </a:r>
          </a:p>
          <a:p>
            <a:pPr marL="285750" indent="-285750">
              <a:buFont typeface="Arial" charset="0"/>
              <a:buChar char="•"/>
            </a:pPr>
            <a:endParaRPr lang="en-US" altLang="de-DE" dirty="0">
              <a:solidFill>
                <a:srgbClr val="0000FF"/>
              </a:solidFill>
              <a:latin typeface="ArialM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Source to arrive at CERN</a:t>
            </a:r>
          </a:p>
          <a:p>
            <a:pPr lvl="1">
              <a:buFont typeface="Arial" charset="0"/>
              <a:buChar char="•"/>
            </a:pP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Testing</a:t>
            </a:r>
          </a:p>
          <a:p>
            <a:pPr lvl="1">
              <a:buFont typeface="Arial" charset="0"/>
              <a:buChar char="•"/>
            </a:pP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Training</a:t>
            </a:r>
          </a:p>
          <a:p>
            <a:pPr lvl="1">
              <a:buFont typeface="Arial" charset="0"/>
              <a:buChar char="•"/>
            </a:pP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Moving to UNSA</a:t>
            </a:r>
          </a:p>
          <a:p>
            <a:pPr marL="285750" indent="-285750">
              <a:buFont typeface="Arial" charset="0"/>
              <a:buChar char="•"/>
            </a:pPr>
            <a:endParaRPr lang="en-US" altLang="de-DE" u="sng" dirty="0">
              <a:solidFill>
                <a:srgbClr val="0000FF"/>
              </a:solidFill>
              <a:latin typeface="ArialM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Strengthening collaboration</a:t>
            </a:r>
          </a:p>
          <a:p>
            <a:pPr lvl="1">
              <a:buFont typeface="Arial" charset="0"/>
              <a:buChar char="•"/>
            </a:pP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UNSA (academia)</a:t>
            </a:r>
            <a:endParaRPr lang="en-US" altLang="de-DE" dirty="0">
              <a:solidFill>
                <a:srgbClr val="0000FF"/>
              </a:solidFill>
              <a:latin typeface="ArialMT"/>
            </a:endParaRPr>
          </a:p>
          <a:p>
            <a:pPr lvl="1">
              <a:buFont typeface="Arial" charset="0"/>
              <a:buChar char="•"/>
            </a:pP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CERN (research)</a:t>
            </a:r>
            <a:endParaRPr lang="en-US" altLang="de-DE" dirty="0">
              <a:solidFill>
                <a:srgbClr val="0000FF"/>
              </a:solidFill>
              <a:latin typeface="ArialMT"/>
            </a:endParaRPr>
          </a:p>
          <a:p>
            <a:pPr lvl="1">
              <a:buFont typeface="Arial" charset="0"/>
              <a:buChar char="•"/>
            </a:pPr>
            <a:r>
              <a:rPr lang="en-US" altLang="de-DE" dirty="0" err="1" smtClean="0">
                <a:solidFill>
                  <a:srgbClr val="0000FF"/>
                </a:solidFill>
                <a:latin typeface="ArialMT"/>
              </a:rPr>
              <a:t>Cosylab</a:t>
            </a: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 (industry)</a:t>
            </a:r>
          </a:p>
          <a:p>
            <a:pPr lvl="1">
              <a:buFont typeface="Arial" charset="0"/>
              <a:buChar char="•"/>
            </a:pPr>
            <a:r>
              <a:rPr lang="en-US" altLang="de-DE" dirty="0" err="1" smtClean="0">
                <a:solidFill>
                  <a:srgbClr val="0000FF"/>
                </a:solidFill>
                <a:latin typeface="ArialMT"/>
              </a:rPr>
              <a:t>Uni</a:t>
            </a: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 of Ljubljana </a:t>
            </a:r>
            <a:endParaRPr lang="en-US" altLang="de-DE" dirty="0">
              <a:solidFill>
                <a:srgbClr val="0000FF"/>
              </a:solidFill>
              <a:latin typeface="ArialMT"/>
            </a:endParaRPr>
          </a:p>
          <a:p>
            <a:pPr marL="285750" indent="-285750">
              <a:buFont typeface="Arial" charset="0"/>
              <a:buChar char="•"/>
            </a:pPr>
            <a:endParaRPr lang="en-US" altLang="de-DE" dirty="0"/>
          </a:p>
        </p:txBody>
      </p:sp>
      <p:sp>
        <p:nvSpPr>
          <p:cNvPr id="2" name="Rectangle 1"/>
          <p:cNvSpPr/>
          <p:nvPr/>
        </p:nvSpPr>
        <p:spPr>
          <a:xfrm>
            <a:off x="7772585" y="1496608"/>
            <a:ext cx="4419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Sponsored by “Three </a:t>
            </a:r>
            <a:r>
              <a:rPr lang="en-US" b="1" dirty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Physicists F</a:t>
            </a:r>
            <a:r>
              <a:rPr lang="en-US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oundation”</a:t>
            </a:r>
            <a:r>
              <a:rPr lang="en-GB" b="1" dirty="0" smtClean="0">
                <a:solidFill>
                  <a:srgbClr val="7030A0"/>
                </a:solidFill>
              </a:rPr>
              <a:t> 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1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5400"/>
            <a:ext cx="10515600" cy="343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de-DE" sz="2000" dirty="0" smtClean="0">
                <a:solidFill>
                  <a:srgbClr val="0000FF"/>
                </a:solidFill>
                <a:latin typeface="ArialMT"/>
              </a:rPr>
              <a:t>In addition to the “ion source lab”</a:t>
            </a:r>
          </a:p>
          <a:p>
            <a:pPr marL="0" indent="0">
              <a:buNone/>
            </a:pPr>
            <a:r>
              <a:rPr lang="en-US" altLang="de-DE" sz="2000" dirty="0" smtClean="0">
                <a:solidFill>
                  <a:srgbClr val="0000FF"/>
                </a:solidFill>
                <a:latin typeface="ArialMT"/>
              </a:rPr>
              <a:t>complete refurbishing of all infrastructures and existing laboratories </a:t>
            </a:r>
          </a:p>
          <a:p>
            <a:pPr marL="0" indent="0">
              <a:buNone/>
            </a:pPr>
            <a:r>
              <a:rPr lang="en-US" altLang="de-DE" sz="2000" dirty="0" smtClean="0">
                <a:solidFill>
                  <a:srgbClr val="0000FF"/>
                </a:solidFill>
                <a:latin typeface="ArialMT"/>
              </a:rPr>
              <a:t>with modern equipment</a:t>
            </a:r>
          </a:p>
          <a:p>
            <a:pPr marL="0" indent="0">
              <a:buNone/>
            </a:pPr>
            <a:endParaRPr lang="en-US" sz="2000" dirty="0">
              <a:solidFill>
                <a:srgbClr val="0000FF"/>
              </a:solidFill>
              <a:latin typeface="ArialMT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ArialMT"/>
              </a:rPr>
              <a:t>Complement: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0000FF"/>
                </a:solidFill>
                <a:latin typeface="ArialMT"/>
              </a:rPr>
              <a:t>top-down: through hi-tech projects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0000FF"/>
                </a:solidFill>
                <a:latin typeface="ArialMT"/>
              </a:rPr>
              <a:t>bottom-up: starting from basics, pushing up</a:t>
            </a:r>
            <a:endParaRPr lang="en-US" sz="2000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1439525" y="150074"/>
            <a:ext cx="9965164" cy="59093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Refurbishing UNSA </a:t>
            </a:r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labs </a:t>
            </a:r>
            <a:r>
              <a:rPr lang="en-US" altLang="en-US" sz="3600" b="1" smtClean="0">
                <a:solidFill>
                  <a:srgbClr val="0000FF"/>
                </a:solidFill>
                <a:latin typeface="ArialMT" charset="0"/>
              </a:rPr>
              <a:t>and infrastructures </a:t>
            </a:r>
            <a:endParaRPr lang="en-US" alt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10678" y="2079762"/>
            <a:ext cx="5294243" cy="39706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553248" y="894827"/>
            <a:ext cx="4419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Sponsored by “Three </a:t>
            </a:r>
            <a:r>
              <a:rPr lang="en-US" b="1" dirty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Physicists F</a:t>
            </a:r>
            <a:r>
              <a:rPr lang="en-US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oundation”</a:t>
            </a:r>
            <a:r>
              <a:rPr lang="en-GB" b="1" dirty="0" smtClean="0">
                <a:solidFill>
                  <a:srgbClr val="7030A0"/>
                </a:solidFill>
              </a:rPr>
              <a:t> 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7" name="AutoShape 2" descr="b70dc0b-af6a-4346-97d0-1b095a607512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416" y="3795013"/>
            <a:ext cx="6007129" cy="29172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7824"/>
            <a:ext cx="4662861" cy="226440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073" y="3859880"/>
            <a:ext cx="25910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An example to follow !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02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5918" y="4718901"/>
            <a:ext cx="5120640" cy="165743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2264838" y="163676"/>
            <a:ext cx="854618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Training supporting 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c</a:t>
            </a:r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apacity 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b</a:t>
            </a:r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uilding </a:t>
            </a:r>
            <a:endParaRPr lang="en-US" altLang="en-US" sz="3600" b="1" dirty="0"/>
          </a:p>
        </p:txBody>
      </p:sp>
      <p:sp>
        <p:nvSpPr>
          <p:cNvPr id="5" name="Title 4"/>
          <p:cNvSpPr txBox="1">
            <a:spLocks/>
          </p:cNvSpPr>
          <p:nvPr/>
        </p:nvSpPr>
        <p:spPr bwMode="auto">
          <a:xfrm>
            <a:off x="194528" y="1211832"/>
            <a:ext cx="95723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 dirty="0" smtClean="0">
                <a:solidFill>
                  <a:srgbClr val="0000FF"/>
                </a:solidFill>
                <a:latin typeface="ArialMT" charset="0"/>
              </a:rPr>
              <a:t>At CERN/NIMMS group</a:t>
            </a:r>
            <a:endParaRPr lang="en-US" altLang="en-US" sz="2000" b="1" kern="0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288" y="1653956"/>
            <a:ext cx="74880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Calibri" charset="0"/>
                <a:ea typeface="Calibri" charset="0"/>
                <a:cs typeface="Times New Roman" charset="0"/>
              </a:rPr>
              <a:t>-      </a:t>
            </a:r>
            <a:r>
              <a:rPr lang="en-US" sz="20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3 </a:t>
            </a:r>
            <a:r>
              <a:rPr lang="en-US" sz="20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UNSA </a:t>
            </a:r>
            <a:r>
              <a:rPr lang="en-US" sz="20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masters, </a:t>
            </a:r>
            <a:r>
              <a:rPr lang="en-US" sz="20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6 months </a:t>
            </a:r>
            <a:r>
              <a:rPr lang="en-US" sz="20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trainees </a:t>
            </a:r>
            <a:r>
              <a:rPr lang="en-US" sz="20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at </a:t>
            </a:r>
            <a:r>
              <a:rPr lang="en-US" sz="20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en-US" sz="20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in-person</a:t>
            </a:r>
            <a:endParaRPr lang="en-GB" sz="20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lvl="0" indent="-342900">
              <a:spcAft>
                <a:spcPts val="0"/>
              </a:spcAft>
              <a:buFont typeface="Calibri" charset="0"/>
              <a:buChar char="-"/>
            </a:pPr>
            <a:r>
              <a:rPr lang="en-US" sz="20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2 UNSA masters </a:t>
            </a:r>
            <a:r>
              <a:rPr lang="en-US" sz="20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20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6 </a:t>
            </a:r>
            <a:r>
              <a:rPr lang="en-US" sz="20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months trainees at CERN remotely</a:t>
            </a:r>
            <a:endParaRPr lang="en-GB" sz="20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lvl="0" indent="-342900">
              <a:spcAft>
                <a:spcPts val="0"/>
              </a:spcAft>
              <a:buFont typeface="Calibri" charset="0"/>
              <a:buChar char="-"/>
            </a:pPr>
            <a:r>
              <a:rPr lang="en-US" sz="20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12 CERN summer students remotely from SEE region </a:t>
            </a:r>
            <a:endParaRPr lang="en-GB" sz="20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194528" y="5547618"/>
            <a:ext cx="112694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 dirty="0" smtClean="0">
                <a:solidFill>
                  <a:srgbClr val="0000FF"/>
                </a:solidFill>
                <a:latin typeface="ArialMT" charset="0"/>
              </a:rPr>
              <a:t>Summer 2022: </a:t>
            </a:r>
            <a:endParaRPr lang="en-US" altLang="en-US" sz="2000" b="1" kern="0" dirty="0" smtClean="0">
              <a:solidFill>
                <a:srgbClr val="0000FF"/>
              </a:solidFill>
              <a:latin typeface="ArialMT" charset="0"/>
            </a:endParaRPr>
          </a:p>
          <a:p>
            <a:pPr algn="l">
              <a:defRPr/>
            </a:pPr>
            <a:r>
              <a:rPr lang="en-US" altLang="en-US" sz="2000" kern="0" dirty="0" smtClean="0">
                <a:solidFill>
                  <a:srgbClr val="0000FF"/>
                </a:solidFill>
                <a:latin typeface="ArialMT" charset="0"/>
              </a:rPr>
              <a:t>at Slovenia, Ljubljana </a:t>
            </a:r>
            <a:r>
              <a:rPr lang="en-US" altLang="en-US" sz="2000" kern="0" dirty="0" err="1" smtClean="0">
                <a:solidFill>
                  <a:srgbClr val="0000FF"/>
                </a:solidFill>
                <a:latin typeface="ArialMT" charset="0"/>
              </a:rPr>
              <a:t>Uni</a:t>
            </a:r>
            <a:r>
              <a:rPr lang="en-US" altLang="en-US" sz="2000" kern="0" dirty="0" smtClean="0">
                <a:solidFill>
                  <a:srgbClr val="0000FF"/>
                </a:solidFill>
                <a:latin typeface="ArialMT" charset="0"/>
              </a:rPr>
              <a:t>, </a:t>
            </a:r>
            <a:r>
              <a:rPr lang="en-US" altLang="en-US" sz="2000" kern="0" dirty="0" err="1" smtClean="0">
                <a:solidFill>
                  <a:srgbClr val="0000FF"/>
                </a:solidFill>
                <a:latin typeface="ArialMT" charset="0"/>
              </a:rPr>
              <a:t>Cosylab</a:t>
            </a:r>
            <a:r>
              <a:rPr lang="en-US" altLang="en-US" sz="2000" kern="0" dirty="0" smtClean="0">
                <a:solidFill>
                  <a:srgbClr val="0000FF"/>
                </a:solidFill>
                <a:latin typeface="ArialMT" charset="0"/>
              </a:rPr>
              <a:t>, </a:t>
            </a:r>
            <a:r>
              <a:rPr lang="en-US" altLang="en-US" sz="2000" kern="0" dirty="0" err="1" smtClean="0">
                <a:solidFill>
                  <a:srgbClr val="0000FF"/>
                </a:solidFill>
                <a:latin typeface="ArialMT" charset="0"/>
              </a:rPr>
              <a:t>i</a:t>
            </a:r>
            <a:r>
              <a:rPr lang="en-US" altLang="en-US" sz="2000" kern="0" dirty="0" smtClean="0">
                <a:solidFill>
                  <a:srgbClr val="0000FF"/>
                </a:solidFill>
                <a:latin typeface="ArialMT" charset="0"/>
              </a:rPr>
              <a:t>-Tech </a:t>
            </a:r>
            <a:endParaRPr lang="en-US" altLang="en-US" sz="2000" kern="0" dirty="0" smtClean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8" name="Title 4"/>
          <p:cNvSpPr txBox="1">
            <a:spLocks/>
          </p:cNvSpPr>
          <p:nvPr/>
        </p:nvSpPr>
        <p:spPr bwMode="auto">
          <a:xfrm>
            <a:off x="194528" y="2927359"/>
            <a:ext cx="1126943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 dirty="0" smtClean="0">
                <a:solidFill>
                  <a:srgbClr val="0000FF"/>
                </a:solidFill>
                <a:latin typeface="ArialMT" charset="0"/>
              </a:rPr>
              <a:t>Masters Students: from UNSA</a:t>
            </a:r>
          </a:p>
          <a:p>
            <a:pPr marL="342900" indent="-342900" algn="l">
              <a:buFont typeface="Arial" charset="0"/>
              <a:buChar char="•"/>
              <a:defRPr/>
            </a:pPr>
            <a:r>
              <a:rPr lang="en-US" altLang="en-US" sz="2000" kern="0" dirty="0" smtClean="0">
                <a:solidFill>
                  <a:srgbClr val="7030A0"/>
                </a:solidFill>
                <a:latin typeface="ArialMT" charset="0"/>
              </a:rPr>
              <a:t>Results in ESFRI report and other SEEIIST documents</a:t>
            </a:r>
          </a:p>
          <a:p>
            <a:pPr marL="342900" indent="-342900" algn="l">
              <a:buFont typeface="Arial" charset="0"/>
              <a:buChar char="•"/>
              <a:defRPr/>
            </a:pPr>
            <a:r>
              <a:rPr lang="en-US" altLang="en-US" sz="2000" kern="0" dirty="0" smtClean="0">
                <a:solidFill>
                  <a:srgbClr val="7030A0"/>
                </a:solidFill>
                <a:latin typeface="ArialMT" charset="0"/>
              </a:rPr>
              <a:t>Feasibility and preparation of the ion source project</a:t>
            </a:r>
            <a:endParaRPr lang="en-US" altLang="en-US" sz="2000" kern="0" dirty="0">
              <a:solidFill>
                <a:srgbClr val="7030A0"/>
              </a:solidFill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94528" y="3946470"/>
            <a:ext cx="112694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 dirty="0" smtClean="0">
                <a:solidFill>
                  <a:srgbClr val="0000FF"/>
                </a:solidFill>
                <a:latin typeface="ArialMT" charset="0"/>
              </a:rPr>
              <a:t>Supervisors: Elena Benedetto, </a:t>
            </a:r>
            <a:r>
              <a:rPr lang="en-US" altLang="en-US" sz="2000" b="1" kern="0" dirty="0" err="1" smtClean="0">
                <a:solidFill>
                  <a:srgbClr val="0000FF"/>
                </a:solidFill>
                <a:latin typeface="ArialMT" charset="0"/>
              </a:rPr>
              <a:t>Mariusz</a:t>
            </a:r>
            <a:r>
              <a:rPr lang="en-US" altLang="en-US" sz="2000" b="1" kern="0" dirty="0" smtClean="0">
                <a:solidFill>
                  <a:srgbClr val="0000FF"/>
                </a:solidFill>
                <a:latin typeface="ArialMT" charset="0"/>
              </a:rPr>
              <a:t> </a:t>
            </a:r>
            <a:r>
              <a:rPr lang="en-US" altLang="en-US" sz="2000" b="1" kern="0" dirty="0" err="1" smtClean="0">
                <a:solidFill>
                  <a:srgbClr val="0000FF"/>
                </a:solidFill>
                <a:latin typeface="ArialMT" charset="0"/>
              </a:rPr>
              <a:t>Sapinski</a:t>
            </a:r>
            <a:r>
              <a:rPr lang="en-US" altLang="en-US" sz="2000" b="1" kern="0" dirty="0" smtClean="0">
                <a:solidFill>
                  <a:srgbClr val="0000FF"/>
                </a:solidFill>
                <a:latin typeface="ArialMT" charset="0"/>
              </a:rPr>
              <a:t> (</a:t>
            </a:r>
            <a:r>
              <a:rPr lang="en-US" altLang="en-US" sz="2000" kern="0" dirty="0" smtClean="0">
                <a:solidFill>
                  <a:srgbClr val="0000FF"/>
                </a:solidFill>
                <a:latin typeface="ArialMT" charset="0"/>
              </a:rPr>
              <a:t>SEEIIST, TERA, </a:t>
            </a:r>
            <a:r>
              <a:rPr lang="en-US" altLang="en-US" sz="2000" kern="0" dirty="0" smtClean="0">
                <a:solidFill>
                  <a:srgbClr val="0000FF"/>
                </a:solidFill>
                <a:latin typeface="ArialMT" charset="0"/>
              </a:rPr>
              <a:t>NIMMS/CERN</a:t>
            </a:r>
            <a:r>
              <a:rPr lang="en-US" altLang="en-US" sz="2000" b="1" kern="0" dirty="0" smtClean="0">
                <a:solidFill>
                  <a:srgbClr val="0000FF"/>
                </a:solidFill>
                <a:latin typeface="ArialMT" charset="0"/>
              </a:rPr>
              <a:t>)</a:t>
            </a:r>
            <a:endParaRPr lang="en-US" altLang="en-US" sz="2000" b="1" kern="0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4528" y="4670100"/>
            <a:ext cx="64331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000" b="1" kern="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CERN Summer Students </a:t>
            </a:r>
            <a:r>
              <a:rPr lang="en-US" altLang="en-US" sz="2000" b="1" kern="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2021: </a:t>
            </a:r>
            <a:r>
              <a:rPr lang="en-US" altLang="en-US" sz="2000" b="1" kern="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from </a:t>
            </a:r>
            <a:r>
              <a:rPr lang="en-US" altLang="en-US" sz="2000" b="1" kern="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SEE region</a:t>
            </a:r>
          </a:p>
          <a:p>
            <a:pPr>
              <a:defRPr/>
            </a:pPr>
            <a:r>
              <a:rPr lang="en-US" altLang="en-US" sz="2000" kern="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Topics: from ion therapy simulation studies, to </a:t>
            </a:r>
            <a:r>
              <a:rPr lang="en-US" altLang="en-US" sz="2000" kern="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RI, </a:t>
            </a:r>
            <a:r>
              <a:rPr lang="en-US" altLang="en-US" sz="2000" kern="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AI</a:t>
            </a:r>
            <a:r>
              <a:rPr lang="mr-IN" altLang="en-US" sz="2000" kern="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r>
              <a:rPr lang="en-US" altLang="en-US" sz="2000" kern="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en-US" altLang="en-US" sz="2000" kern="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1048" y="4802806"/>
            <a:ext cx="4905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  <a:ea typeface="Calibri" charset="0"/>
                <a:cs typeface="Times New Roman" charset="0"/>
              </a:rPr>
              <a:t>Sponsored by “Three </a:t>
            </a:r>
            <a:r>
              <a:rPr lang="en-US" sz="2000" b="1" dirty="0">
                <a:solidFill>
                  <a:srgbClr val="7030A0"/>
                </a:solidFill>
                <a:ea typeface="Calibri" charset="0"/>
                <a:cs typeface="Times New Roman" charset="0"/>
              </a:rPr>
              <a:t>Physicists </a:t>
            </a:r>
            <a:r>
              <a:rPr lang="en-US" sz="2000" b="1" dirty="0" smtClean="0">
                <a:solidFill>
                  <a:srgbClr val="7030A0"/>
                </a:solidFill>
                <a:ea typeface="Calibri" charset="0"/>
                <a:cs typeface="Times New Roman" charset="0"/>
              </a:rPr>
              <a:t>foundation”</a:t>
            </a:r>
            <a:r>
              <a:rPr lang="en-GB" sz="2000" b="1" dirty="0" smtClean="0">
                <a:solidFill>
                  <a:srgbClr val="7030A0"/>
                </a:solidFill>
              </a:rPr>
              <a:t> 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073254" y="5272492"/>
            <a:ext cx="4903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 smtClean="0">
                <a:solidFill>
                  <a:srgbClr val="0000FF"/>
                </a:solidFill>
                <a:latin typeface="ArialMT"/>
              </a:rPr>
              <a:t>Main concern: </a:t>
            </a:r>
            <a:endParaRPr lang="en-US" altLang="de-DE" b="1" dirty="0">
              <a:solidFill>
                <a:srgbClr val="0000FF"/>
              </a:solidFill>
              <a:latin typeface="ArialMT"/>
            </a:endParaRPr>
          </a:p>
          <a:p>
            <a:pPr lvl="1"/>
            <a:r>
              <a:rPr lang="en-US" altLang="de-DE" dirty="0">
                <a:solidFill>
                  <a:srgbClr val="0000FF"/>
                </a:solidFill>
                <a:latin typeface="ArialMT"/>
              </a:rPr>
              <a:t>a</a:t>
            </a: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fter training, provide </a:t>
            </a: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an attractive </a:t>
            </a:r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project </a:t>
            </a:r>
          </a:p>
          <a:p>
            <a:pPr lvl="1"/>
            <a:r>
              <a:rPr lang="en-US" altLang="de-DE" dirty="0" smtClean="0">
                <a:solidFill>
                  <a:srgbClr val="0000FF"/>
                </a:solidFill>
                <a:latin typeface="ArialMT"/>
              </a:rPr>
              <a:t>so that they come back to home institutes</a:t>
            </a:r>
            <a:endParaRPr lang="en-US" altLang="de-DE" dirty="0">
              <a:solidFill>
                <a:srgbClr val="0000FF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37947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402" y="0"/>
            <a:ext cx="569983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2135"/>
            <a:ext cx="6476402" cy="4535865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807650" y="112933"/>
            <a:ext cx="5023811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Workshop in Sarajevo</a:t>
            </a:r>
            <a:endParaRPr lang="en-US" altLang="en-US" sz="3600" b="1" dirty="0"/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162542" y="703864"/>
            <a:ext cx="577283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kern="0" dirty="0" smtClean="0">
                <a:solidFill>
                  <a:srgbClr val="7030A0"/>
                </a:solidFill>
                <a:latin typeface="ArialMT" charset="0"/>
              </a:rPr>
              <a:t>Sponsored </a:t>
            </a:r>
            <a:r>
              <a:rPr lang="en-US" altLang="en-US" sz="2000" kern="0" dirty="0" smtClean="0">
                <a:solidFill>
                  <a:srgbClr val="7030A0"/>
                </a:solidFill>
                <a:latin typeface="ArialMT" charset="0"/>
              </a:rPr>
              <a:t>by: </a:t>
            </a:r>
          </a:p>
          <a:p>
            <a:pPr marL="342900" indent="-342900" algn="l">
              <a:buFont typeface="Arial" charset="0"/>
              <a:buChar char="•"/>
              <a:defRPr/>
            </a:pPr>
            <a:r>
              <a:rPr lang="en-US" altLang="en-US" sz="2000" kern="0" dirty="0" smtClean="0">
                <a:solidFill>
                  <a:srgbClr val="7030A0"/>
                </a:solidFill>
                <a:latin typeface="ArialMT" charset="0"/>
              </a:rPr>
              <a:t>Central </a:t>
            </a:r>
            <a:r>
              <a:rPr lang="en-US" altLang="en-US" sz="2000" kern="0" dirty="0">
                <a:solidFill>
                  <a:srgbClr val="7030A0"/>
                </a:solidFill>
                <a:latin typeface="ArialMT" charset="0"/>
              </a:rPr>
              <a:t>European </a:t>
            </a:r>
            <a:r>
              <a:rPr lang="en-US" altLang="en-US" sz="2000" kern="0" dirty="0" smtClean="0">
                <a:solidFill>
                  <a:srgbClr val="7030A0"/>
                </a:solidFill>
                <a:latin typeface="ArialMT" charset="0"/>
              </a:rPr>
              <a:t>Initiative (CEI) </a:t>
            </a:r>
          </a:p>
          <a:p>
            <a:pPr marL="342900" indent="-342900" algn="l">
              <a:buFont typeface="Arial" charset="0"/>
              <a:buChar char="•"/>
              <a:defRPr/>
            </a:pPr>
            <a:r>
              <a:rPr lang="en-US" altLang="en-US" sz="2000" kern="0" dirty="0" smtClean="0">
                <a:solidFill>
                  <a:srgbClr val="7030A0"/>
                </a:solidFill>
                <a:latin typeface="ArialMT" charset="0"/>
              </a:rPr>
              <a:t>“Three Physicists” Foundation</a:t>
            </a:r>
            <a:endParaRPr lang="en-US" altLang="en-US" sz="2000" kern="0" dirty="0">
              <a:solidFill>
                <a:srgbClr val="7030A0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076940" y="4762265"/>
            <a:ext cx="53222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chemeClr val="bg1"/>
                </a:solidFill>
                <a:latin typeface="ArialMT" charset="0"/>
              </a:rPr>
              <a:t>New </a:t>
            </a:r>
            <a:r>
              <a:rPr lang="en-US" altLang="en-US" sz="1800" b="1" dirty="0" smtClean="0">
                <a:solidFill>
                  <a:schemeClr val="bg1"/>
                </a:solidFill>
                <a:latin typeface="ArialMT" charset="0"/>
              </a:rPr>
              <a:t>Proposed Dates</a:t>
            </a:r>
            <a:r>
              <a:rPr lang="en-US" altLang="en-US" sz="1800" b="1" dirty="0" smtClean="0">
                <a:solidFill>
                  <a:schemeClr val="bg1"/>
                </a:solidFill>
                <a:latin typeface="ArialMT" charset="0"/>
              </a:rPr>
              <a:t>: 1</a:t>
            </a:r>
            <a:r>
              <a:rPr lang="en-US" altLang="en-US" sz="1800" b="1" baseline="30000" dirty="0" smtClean="0">
                <a:solidFill>
                  <a:schemeClr val="bg1"/>
                </a:solidFill>
                <a:latin typeface="ArialMT" charset="0"/>
              </a:rPr>
              <a:t>st</a:t>
            </a:r>
            <a:r>
              <a:rPr lang="en-US" altLang="en-US" sz="1800" b="1" dirty="0" smtClean="0">
                <a:solidFill>
                  <a:schemeClr val="bg1"/>
                </a:solidFill>
                <a:latin typeface="ArialMT" charset="0"/>
              </a:rPr>
              <a:t> week of October 2022</a:t>
            </a:r>
            <a:endParaRPr lang="en-US" altLang="en-US" sz="1800" b="1" dirty="0">
              <a:solidFill>
                <a:schemeClr val="bg1"/>
              </a:solidFill>
              <a:latin typeface="ArialM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2709" y="1802934"/>
            <a:ext cx="6340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MT"/>
              </a:rPr>
              <a:t>Attract SEE and WE companies, initiate collaborations</a:t>
            </a:r>
            <a:endParaRPr lang="en-US" sz="2000" dirty="0">
              <a:solidFill>
                <a:srgbClr val="0000FF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4761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0"/>
          <a:stretch/>
        </p:blipFill>
        <p:spPr>
          <a:xfrm>
            <a:off x="4025056" y="1340069"/>
            <a:ext cx="8118026" cy="5517931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79579" y="137867"/>
            <a:ext cx="1003351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Online information event on </a:t>
            </a:r>
            <a:r>
              <a:rPr lang="en-US" altLang="en-US" sz="3600" b="1" smtClean="0">
                <a:solidFill>
                  <a:srgbClr val="0000FF"/>
                </a:solidFill>
                <a:latin typeface="ArialMT" charset="0"/>
              </a:rPr>
              <a:t>Particle Therapy</a:t>
            </a:r>
            <a:endParaRPr lang="en-US" altLang="en-US" sz="3600" b="1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173503" y="816514"/>
            <a:ext cx="6018186" cy="75713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400" b="1" dirty="0">
                <a:solidFill>
                  <a:srgbClr val="0000FF"/>
                </a:solidFill>
                <a:latin typeface="+mn-lt"/>
              </a:rPr>
              <a:t>F</a:t>
            </a:r>
            <a:r>
              <a:rPr lang="en-US" altLang="en-US" sz="2400" b="1" dirty="0" smtClean="0">
                <a:solidFill>
                  <a:srgbClr val="0000FF"/>
                </a:solidFill>
                <a:latin typeface="+mn-lt"/>
              </a:rPr>
              <a:t>or </a:t>
            </a:r>
            <a:r>
              <a:rPr lang="en-US" altLang="en-US" sz="2400" b="1" dirty="0" smtClean="0">
                <a:solidFill>
                  <a:srgbClr val="0000FF"/>
                </a:solidFill>
                <a:latin typeface="+mn-lt"/>
              </a:rPr>
              <a:t>scientific/medical </a:t>
            </a:r>
            <a:r>
              <a:rPr lang="en-US" altLang="en-US" sz="2400" b="1" dirty="0" smtClean="0">
                <a:solidFill>
                  <a:srgbClr val="0000FF"/>
                </a:solidFill>
                <a:latin typeface="+mn-lt"/>
              </a:rPr>
              <a:t>communities in Greece</a:t>
            </a:r>
          </a:p>
          <a:p>
            <a:r>
              <a:rPr lang="en-US" altLang="en-US" sz="2400" dirty="0">
                <a:solidFill>
                  <a:srgbClr val="0000FF"/>
                </a:solidFill>
                <a:latin typeface="+mn-lt"/>
              </a:rPr>
              <a:t>6 April 2022 at </a:t>
            </a:r>
            <a:r>
              <a:rPr lang="en-US" altLang="en-US" sz="2400" dirty="0" smtClean="0">
                <a:solidFill>
                  <a:srgbClr val="0000FF"/>
                </a:solidFill>
                <a:latin typeface="+mn-lt"/>
              </a:rPr>
              <a:t>16:00</a:t>
            </a:r>
            <a:endParaRPr lang="en-US" altLang="en-US" sz="2400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25212" y="883021"/>
            <a:ext cx="383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/event/1138945/</a:t>
            </a:r>
          </a:p>
        </p:txBody>
      </p:sp>
      <p:sp>
        <p:nvSpPr>
          <p:cNvPr id="8" name="Rectangle 7"/>
          <p:cNvSpPr/>
          <p:nvPr/>
        </p:nvSpPr>
        <p:spPr>
          <a:xfrm>
            <a:off x="174385" y="2218411"/>
            <a:ext cx="3756349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Speakers:</a:t>
            </a:r>
            <a:endParaRPr lang="en-US" altLang="en-US" sz="2000" dirty="0" smtClean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altLang="en-US" dirty="0" smtClean="0">
                <a:solidFill>
                  <a:srgbClr val="0000FF"/>
                </a:solidFill>
              </a:rPr>
              <a:t>DKFZ German Cancer Research </a:t>
            </a:r>
            <a:r>
              <a:rPr lang="en-US" altLang="en-US" dirty="0" smtClean="0">
                <a:solidFill>
                  <a:srgbClr val="0000FF"/>
                </a:solidFill>
              </a:rPr>
              <a:t>Center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r>
              <a:rPr lang="en-US" altLang="en-US" dirty="0">
                <a:solidFill>
                  <a:srgbClr val="0000FF"/>
                </a:solidFill>
              </a:rPr>
              <a:t>CNAO therapy </a:t>
            </a:r>
            <a:r>
              <a:rPr lang="en-US" altLang="en-US" dirty="0" err="1" smtClean="0">
                <a:solidFill>
                  <a:srgbClr val="0000FF"/>
                </a:solidFill>
              </a:rPr>
              <a:t>centre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r>
              <a:rPr lang="en-US" altLang="en-US" dirty="0" smtClean="0">
                <a:solidFill>
                  <a:srgbClr val="0000FF"/>
                </a:solidFill>
              </a:rPr>
              <a:t>GSI, CERN, </a:t>
            </a:r>
            <a:r>
              <a:rPr lang="en-US" altLang="en-US" dirty="0" smtClean="0">
                <a:solidFill>
                  <a:srgbClr val="0000FF"/>
                </a:solidFill>
              </a:rPr>
              <a:t>IAEA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r>
              <a:rPr lang="en-US" altLang="en-US" dirty="0" smtClean="0">
                <a:solidFill>
                  <a:srgbClr val="7030A0"/>
                </a:solidFill>
              </a:rPr>
              <a:t>and AUTH </a:t>
            </a:r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143736" y="1793679"/>
            <a:ext cx="3837461" cy="42473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400" b="1" dirty="0" smtClean="0">
                <a:solidFill>
                  <a:srgbClr val="0000FF"/>
                </a:solidFill>
                <a:latin typeface="+mn-lt"/>
              </a:rPr>
              <a:t>Under the auspices of AUTH</a:t>
            </a:r>
            <a:endParaRPr lang="en-US" altLang="en-US" sz="24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3736" y="3956194"/>
            <a:ext cx="367119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Similar to introductory event</a:t>
            </a:r>
          </a:p>
          <a:p>
            <a:r>
              <a:rPr lang="en-US" sz="20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6 November 2020</a:t>
            </a:r>
          </a:p>
          <a:p>
            <a:endParaRPr lang="en-US" sz="20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First introduction of SEEIIST</a:t>
            </a:r>
            <a:endParaRPr lang="en-US" sz="20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62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1274174" y="137867"/>
            <a:ext cx="9828332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Online information event </a:t>
            </a:r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and RI production </a:t>
            </a:r>
            <a:endParaRPr lang="en-US" altLang="en-US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458163" y="763026"/>
            <a:ext cx="63998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 smtClean="0">
                <a:solidFill>
                  <a:srgbClr val="0000FF"/>
                </a:solidFill>
              </a:rPr>
              <a:t>One of </a:t>
            </a:r>
            <a:r>
              <a:rPr lang="en-US" altLang="en-US" dirty="0" smtClean="0">
                <a:solidFill>
                  <a:srgbClr val="0000FF"/>
                </a:solidFill>
              </a:rPr>
              <a:t>the speakers </a:t>
            </a:r>
            <a:r>
              <a:rPr lang="en-US" altLang="en-US" dirty="0" smtClean="0">
                <a:solidFill>
                  <a:srgbClr val="7030A0"/>
                </a:solidFill>
              </a:rPr>
              <a:t>from AUTH young generation: </a:t>
            </a:r>
            <a:r>
              <a:rPr lang="en-US" altLang="en-US" dirty="0" err="1" smtClean="0">
                <a:solidFill>
                  <a:srgbClr val="7030A0"/>
                </a:solidFill>
              </a:rPr>
              <a:t>Aris</a:t>
            </a:r>
            <a:r>
              <a:rPr lang="en-US" altLang="en-US" dirty="0" smtClean="0">
                <a:solidFill>
                  <a:srgbClr val="7030A0"/>
                </a:solidFill>
              </a:rPr>
              <a:t> </a:t>
            </a:r>
            <a:r>
              <a:rPr lang="en-US" altLang="en-US" dirty="0" err="1" smtClean="0">
                <a:solidFill>
                  <a:srgbClr val="7030A0"/>
                </a:solidFill>
              </a:rPr>
              <a:t>Mamaras</a:t>
            </a:r>
            <a:r>
              <a:rPr lang="en-US" altLang="en-US" dirty="0" smtClean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5719793" y="1788087"/>
            <a:ext cx="61306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 smtClean="0">
                <a:solidFill>
                  <a:srgbClr val="0000FF"/>
                </a:solidFill>
              </a:rPr>
              <a:t>On details of the project exploring </a:t>
            </a:r>
          </a:p>
          <a:p>
            <a:pPr marL="285750" indent="-285750">
              <a:buFontTx/>
              <a:buChar char="-"/>
            </a:pPr>
            <a:r>
              <a:rPr lang="en-US" altLang="en-US" dirty="0" smtClean="0">
                <a:solidFill>
                  <a:srgbClr val="0000FF"/>
                </a:solidFill>
              </a:rPr>
              <a:t>the use of linear accelerators for radioisotope productions</a:t>
            </a:r>
          </a:p>
          <a:p>
            <a:pPr marL="285750" indent="-285750">
              <a:buFontTx/>
              <a:buChar char="-"/>
            </a:pPr>
            <a:r>
              <a:rPr lang="en-US" altLang="en-US" dirty="0">
                <a:solidFill>
                  <a:srgbClr val="0000FF"/>
                </a:solidFill>
              </a:rPr>
              <a:t>t</a:t>
            </a:r>
            <a:r>
              <a:rPr lang="en-US" altLang="en-US" dirty="0" smtClean="0">
                <a:solidFill>
                  <a:srgbClr val="0000FF"/>
                </a:solidFill>
              </a:rPr>
              <a:t>he use of the </a:t>
            </a:r>
            <a:r>
              <a:rPr lang="en-US" altLang="en-US" dirty="0" err="1" smtClean="0">
                <a:solidFill>
                  <a:srgbClr val="0000FF"/>
                </a:solidFill>
              </a:rPr>
              <a:t>linac</a:t>
            </a:r>
            <a:r>
              <a:rPr lang="en-US" altLang="en-US" dirty="0" smtClean="0">
                <a:solidFill>
                  <a:srgbClr val="0000FF"/>
                </a:solidFill>
              </a:rPr>
              <a:t> injector for radioisotope production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58163" y="1132358"/>
            <a:ext cx="4965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 smtClean="0">
                <a:solidFill>
                  <a:srgbClr val="0000FF"/>
                </a:solidFill>
              </a:rPr>
              <a:t>Diploma and Masters Thesis at AUTH </a:t>
            </a:r>
          </a:p>
          <a:p>
            <a:r>
              <a:rPr lang="en-US" altLang="en-US" dirty="0" smtClean="0">
                <a:solidFill>
                  <a:srgbClr val="0000FF"/>
                </a:solidFill>
              </a:rPr>
              <a:t>Technical </a:t>
            </a:r>
            <a:r>
              <a:rPr lang="en-US" altLang="en-US" dirty="0" smtClean="0">
                <a:solidFill>
                  <a:srgbClr val="0000FF"/>
                </a:solidFill>
              </a:rPr>
              <a:t>Student at CERN supported by </a:t>
            </a:r>
            <a:r>
              <a:rPr lang="en-US" altLang="en-US" dirty="0" smtClean="0">
                <a:solidFill>
                  <a:srgbClr val="0000FF"/>
                </a:solidFill>
              </a:rPr>
              <a:t>NIMMS </a:t>
            </a:r>
            <a:endParaRPr lang="en-US" altLang="en-US" dirty="0" smtClean="0">
              <a:solidFill>
                <a:srgbClr val="7030A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3" y="2881604"/>
            <a:ext cx="5360275" cy="396064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719793" y="5482724"/>
            <a:ext cx="61459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7030A0"/>
                </a:solidFill>
              </a:rPr>
              <a:t>For both </a:t>
            </a:r>
            <a:r>
              <a:rPr lang="en-US" altLang="en-US" sz="2400" b="1" dirty="0" smtClean="0">
                <a:solidFill>
                  <a:srgbClr val="7030A0"/>
                </a:solidFill>
              </a:rPr>
              <a:t>projects submission of </a:t>
            </a:r>
            <a:r>
              <a:rPr lang="en-US" altLang="en-US" sz="2400" b="1" dirty="0" smtClean="0">
                <a:solidFill>
                  <a:srgbClr val="7030A0"/>
                </a:solidFill>
              </a:rPr>
              <a:t>EU proposals </a:t>
            </a:r>
            <a:r>
              <a:rPr lang="en-US" altLang="en-US" sz="2400" b="1" dirty="0" smtClean="0">
                <a:solidFill>
                  <a:srgbClr val="7030A0"/>
                </a:solidFill>
              </a:rPr>
              <a:t> </a:t>
            </a:r>
          </a:p>
          <a:p>
            <a:pPr lvl="1"/>
            <a:r>
              <a:rPr lang="en-US" altLang="en-US" sz="2400" dirty="0" smtClean="0">
                <a:solidFill>
                  <a:srgbClr val="7030A0"/>
                </a:solidFill>
              </a:rPr>
              <a:t>forming </a:t>
            </a:r>
            <a:r>
              <a:rPr lang="en-US" altLang="en-US" sz="2400" dirty="0" smtClean="0">
                <a:solidFill>
                  <a:srgbClr val="7030A0"/>
                </a:solidFill>
              </a:rPr>
              <a:t>tight </a:t>
            </a:r>
            <a:r>
              <a:rPr lang="en-US" altLang="en-US" sz="2400" dirty="0" smtClean="0">
                <a:solidFill>
                  <a:srgbClr val="7030A0"/>
                </a:solidFill>
              </a:rPr>
              <a:t>groups</a:t>
            </a:r>
          </a:p>
          <a:p>
            <a:pPr lvl="1"/>
            <a:r>
              <a:rPr lang="en-US" altLang="en-US" sz="2400" dirty="0">
                <a:solidFill>
                  <a:srgbClr val="7030A0"/>
                </a:solidFill>
              </a:rPr>
              <a:t>c</a:t>
            </a:r>
            <a:r>
              <a:rPr lang="en-US" altLang="en-US" sz="2400" dirty="0" smtClean="0">
                <a:solidFill>
                  <a:srgbClr val="7030A0"/>
                </a:solidFill>
              </a:rPr>
              <a:t>ontinuing collaborations</a:t>
            </a:r>
            <a:r>
              <a:rPr lang="en-US" altLang="en-US" sz="2400" dirty="0" smtClean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5719793" y="1418755"/>
            <a:ext cx="5422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 smtClean="0">
                <a:solidFill>
                  <a:srgbClr val="0000FF"/>
                </a:solidFill>
              </a:rPr>
              <a:t>Radio-isotope production exploiting </a:t>
            </a:r>
            <a:r>
              <a:rPr lang="en-US" altLang="en-US" b="1" smtClean="0">
                <a:solidFill>
                  <a:srgbClr val="0000FF"/>
                </a:solidFill>
              </a:rPr>
              <a:t>linear accelerators</a:t>
            </a:r>
            <a:endParaRPr lang="en-US" altLang="en-US" b="1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418" y="2984654"/>
            <a:ext cx="6599582" cy="228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82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38" y="0"/>
            <a:ext cx="543645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957" y="0"/>
            <a:ext cx="5149842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3138" y="5710687"/>
            <a:ext cx="10844661" cy="11473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1282650" y="6016577"/>
            <a:ext cx="10661566" cy="5355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 smtClean="0">
                <a:solidFill>
                  <a:srgbClr val="0000FF"/>
                </a:solidFill>
                <a:latin typeface="+mn-lt"/>
              </a:rPr>
              <a:t>Looking forward to </a:t>
            </a:r>
            <a:r>
              <a:rPr lang="en-US" altLang="en-US" sz="3200" b="1" smtClean="0">
                <a:solidFill>
                  <a:srgbClr val="0000FF"/>
                </a:solidFill>
                <a:latin typeface="+mn-lt"/>
              </a:rPr>
              <a:t>exiting projects </a:t>
            </a:r>
            <a:r>
              <a:rPr lang="en-US" altLang="en-US" sz="3200" b="1" dirty="0" smtClean="0">
                <a:solidFill>
                  <a:srgbClr val="0000FF"/>
                </a:solidFill>
                <a:latin typeface="+mn-lt"/>
              </a:rPr>
              <a:t>and collaborations !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740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68" y="953943"/>
            <a:ext cx="6638811" cy="44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Rectangle 3"/>
          <p:cNvSpPr>
            <a:spLocks noChangeArrowheads="1"/>
          </p:cNvSpPr>
          <p:nvPr/>
        </p:nvSpPr>
        <p:spPr bwMode="auto">
          <a:xfrm>
            <a:off x="258812" y="5650721"/>
            <a:ext cx="10886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</a:rPr>
              <a:t>Pioneered heavy-ion (carbon) therapy for cancer </a:t>
            </a:r>
            <a:r>
              <a:rPr lang="en-US" altLang="en-US" sz="2400" b="1" dirty="0" err="1" smtClean="0">
                <a:solidFill>
                  <a:srgbClr val="7030A0"/>
                </a:solidFill>
              </a:rPr>
              <a:t>tumours</a:t>
            </a:r>
            <a:r>
              <a:rPr lang="en-US" altLang="en-US" sz="2400" b="1" dirty="0" smtClean="0">
                <a:solidFill>
                  <a:srgbClr val="7030A0"/>
                </a:solidFill>
              </a:rPr>
              <a:t> in Europe (90s</a:t>
            </a:r>
            <a:r>
              <a:rPr lang="en-US" altLang="en-US" sz="2400" b="1" dirty="0" smtClean="0">
                <a:solidFill>
                  <a:srgbClr val="7030A0"/>
                </a:solidFill>
              </a:rPr>
              <a:t>)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2329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614615" y="6112386"/>
            <a:ext cx="10828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 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8323BF7-5951-1A4F-8718-85EC24B4CF06}"/>
              </a:ext>
            </a:extLst>
          </p:cNvPr>
          <p:cNvSpPr/>
          <p:nvPr/>
        </p:nvSpPr>
        <p:spPr>
          <a:xfrm>
            <a:off x="-821233" y="6112386"/>
            <a:ext cx="12622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7030A0"/>
                </a:solidFill>
              </a:rPr>
              <a:t>Mission and mandate of research institutes: fundamental </a:t>
            </a:r>
            <a:r>
              <a:rPr lang="en-US" sz="2000" dirty="0" smtClean="0">
                <a:solidFill>
                  <a:srgbClr val="7030A0"/>
                </a:solidFill>
              </a:rPr>
              <a:t>research</a:t>
            </a:r>
          </a:p>
          <a:p>
            <a:pPr algn="ctr"/>
            <a:r>
              <a:rPr lang="en-GB" sz="2000" dirty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Developed technologies and acquired knowledge find applications for </a:t>
            </a:r>
            <a:r>
              <a:rPr lang="en-GB" sz="2000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society</a:t>
            </a:r>
            <a:endParaRPr lang="x-none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900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4994"/>
            <a:ext cx="12192000" cy="4273006"/>
          </a:xfrm>
          <a:prstGeom prst="rect">
            <a:avLst/>
          </a:prstGeo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1492540" y="1084954"/>
            <a:ext cx="9206919" cy="9787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0000FF"/>
                </a:solidFill>
                <a:latin typeface="+mn-lt"/>
              </a:rPr>
              <a:t>Capacity building pursuing common projects </a:t>
            </a:r>
          </a:p>
          <a:p>
            <a:pPr algn="ctr"/>
            <a:r>
              <a:rPr lang="en-US" altLang="en-US" sz="3200" b="1" dirty="0" smtClean="0">
                <a:solidFill>
                  <a:srgbClr val="0000FF"/>
                </a:solidFill>
                <a:latin typeface="+mn-lt"/>
              </a:rPr>
              <a:t>in the fight against cancer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629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4" y="908050"/>
            <a:ext cx="613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776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0805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(HIT and MIT) in Germany</a:t>
            </a:r>
            <a:endParaRPr lang="en-US" altLang="en-US" sz="2400" b="1" dirty="0">
              <a:solidFill>
                <a:srgbClr val="A40000"/>
              </a:solidFill>
              <a:ea typeface="ＭＳ Ｐゴシック" charset="-128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32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8" y="1722120"/>
            <a:ext cx="5942872" cy="44043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04800" y="1128961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Heavy-ion </a:t>
            </a:r>
            <a:r>
              <a:rPr lang="en-US" sz="2400" b="1" dirty="0" smtClean="0">
                <a:solidFill>
                  <a:srgbClr val="7030A0"/>
                </a:solidFill>
              </a:rPr>
              <a:t>physicist</a:t>
            </a:r>
            <a:r>
              <a:rPr lang="en-US" sz="2400" b="1" dirty="0" smtClean="0">
                <a:solidFill>
                  <a:srgbClr val="7030A0"/>
                </a:solidFill>
              </a:rPr>
              <a:t>, involved with medical applications of heavy-ions for cancer therapy</a:t>
            </a:r>
            <a:endParaRPr lang="x-none" sz="2400" b="1" dirty="0">
              <a:solidFill>
                <a:srgbClr val="7030A0"/>
              </a:solidFill>
            </a:endParaRPr>
          </a:p>
        </p:txBody>
      </p:sp>
      <p:pic>
        <p:nvPicPr>
          <p:cNvPr id="9" name="Picture 5" descr="LRsaba_CERN_0212_319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0320" y="1722120"/>
            <a:ext cx="5562600" cy="4385242"/>
          </a:xfrm>
          <a:prstGeom prst="rect">
            <a:avLst/>
          </a:prstGeom>
          <a:solidFill>
            <a:srgbClr val="FFFFFF"/>
          </a:solidFill>
          <a:ln w="9525">
            <a:solidFill>
              <a:srgbClr val="4F81BD"/>
            </a:solidFill>
            <a:miter lim="800000"/>
            <a:headEnd/>
            <a:tailEnd/>
          </a:ln>
        </p:spPr>
      </p:pic>
      <p:sp>
        <p:nvSpPr>
          <p:cNvPr id="10" name="Titel 1"/>
          <p:cNvSpPr txBox="1">
            <a:spLocks/>
          </p:cNvSpPr>
          <p:nvPr/>
        </p:nvSpPr>
        <p:spPr bwMode="auto">
          <a:xfrm>
            <a:off x="1280161" y="207157"/>
            <a:ext cx="10514274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From heavy-ion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research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to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37355" y="5748995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3608" y="5721860"/>
            <a:ext cx="3152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Control Room of ALICE at 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45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511" y="863601"/>
            <a:ext cx="10542689" cy="599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871214" y="965462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887311" y="88079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62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7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457" y="513975"/>
            <a:ext cx="3850145" cy="28876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573" y="3818667"/>
            <a:ext cx="3804049" cy="28530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0347" y="513975"/>
            <a:ext cx="3850145" cy="28876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0347" y="3855247"/>
            <a:ext cx="3701333" cy="2816456"/>
          </a:xfrm>
          <a:prstGeom prst="rect">
            <a:avLst/>
          </a:prstGeom>
        </p:spPr>
      </p:pic>
      <p:sp>
        <p:nvSpPr>
          <p:cNvPr id="9" name="Titel 1"/>
          <p:cNvSpPr txBox="1">
            <a:spLocks/>
          </p:cNvSpPr>
          <p:nvPr/>
        </p:nvSpPr>
        <p:spPr bwMode="auto">
          <a:xfrm>
            <a:off x="649357" y="22665"/>
            <a:ext cx="11964343" cy="703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first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MasterClasses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at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UNSA/Sarajevo 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in 2019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to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hundreds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of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students</a:t>
            </a:r>
            <a:endParaRPr lang="de-DE" altLang="en-US" sz="2800" b="1" kern="0" dirty="0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91479" y="3418260"/>
            <a:ext cx="95782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AD32E6"/>
                </a:solidFill>
                <a:latin typeface="Arial"/>
                <a:cs typeface="Arial"/>
              </a:rPr>
              <a:t>Sponsored by “Three Physicists Foundation”: Origin of New Projects </a:t>
            </a:r>
            <a:endParaRPr lang="en-US" sz="2200" b="1" dirty="0">
              <a:solidFill>
                <a:srgbClr val="AD32E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41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107608" y="3899406"/>
            <a:ext cx="4392612" cy="34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377">
              <a:lnSpc>
                <a:spcPct val="90000"/>
              </a:lnSpc>
              <a:spcBef>
                <a:spcPct val="0"/>
              </a:spcBef>
              <a:buNone/>
            </a:pPr>
            <a:r>
              <a:rPr lang="de-DE" altLang="de-DE" sz="1800" dirty="0" err="1" smtClean="0">
                <a:solidFill>
                  <a:srgbClr val="003478"/>
                </a:solidFill>
              </a:rPr>
              <a:t>Coordination</a:t>
            </a:r>
            <a:r>
              <a:rPr lang="de-DE" altLang="de-DE" sz="1800" dirty="0" smtClean="0">
                <a:solidFill>
                  <a:srgbClr val="003478"/>
                </a:solidFill>
              </a:rPr>
              <a:t> </a:t>
            </a:r>
            <a:r>
              <a:rPr lang="de-DE" altLang="de-DE" sz="1800" dirty="0" err="1" smtClean="0">
                <a:solidFill>
                  <a:srgbClr val="003478"/>
                </a:solidFill>
              </a:rPr>
              <a:t>QuarkNet</a:t>
            </a:r>
            <a:r>
              <a:rPr lang="de-DE" altLang="de-DE" sz="1800" dirty="0" smtClean="0">
                <a:solidFill>
                  <a:srgbClr val="003478"/>
                </a:solidFill>
              </a:rPr>
              <a:t> </a:t>
            </a:r>
            <a:r>
              <a:rPr lang="de-DE" altLang="de-DE" sz="1800" dirty="0">
                <a:solidFill>
                  <a:srgbClr val="003478"/>
                </a:solidFill>
              </a:rPr>
              <a:t>/ TU Dresden 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2330658" y="4312830"/>
            <a:ext cx="3572759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51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de-DE" altLang="de-DE" sz="1800" dirty="0">
                <a:solidFill>
                  <a:srgbClr val="003478"/>
                </a:solidFill>
              </a:rPr>
              <a:t> (48)</a:t>
            </a:r>
          </a:p>
          <a:p>
            <a:pPr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54 LHC Masterclasses (50)</a:t>
            </a:r>
          </a:p>
          <a:p>
            <a:pPr lvl="1" defTabSz="914377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22 ATLAS (19)</a:t>
            </a:r>
          </a:p>
          <a:p>
            <a:pPr lvl="1" defTabSz="914377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32 CMS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600" dirty="0">
                <a:solidFill>
                  <a:srgbClr val="003478"/>
                </a:solidFill>
              </a:rPr>
              <a:t>(31)</a:t>
            </a:r>
          </a:p>
          <a:p>
            <a:pPr marL="9525" indent="0" defTabSz="444489">
              <a:spcBef>
                <a:spcPct val="0"/>
              </a:spcBef>
              <a:buNone/>
            </a:pPr>
            <a:r>
              <a:rPr lang="de-DE" altLang="de-DE" sz="1800" dirty="0">
                <a:solidFill>
                  <a:srgbClr val="003478"/>
                </a:solidFill>
              </a:rPr>
              <a:t>	(</a:t>
            </a:r>
            <a:r>
              <a:rPr lang="de-DE" altLang="de-DE" sz="1600" dirty="0">
                <a:solidFill>
                  <a:srgbClr val="003478"/>
                </a:solidFill>
              </a:rPr>
              <a:t>Incl. TRIUMF </a:t>
            </a:r>
            <a:r>
              <a:rPr lang="de-DE" altLang="de-DE" sz="1600" dirty="0" err="1">
                <a:solidFill>
                  <a:srgbClr val="003478"/>
                </a:solidFill>
              </a:rPr>
              <a:t>program</a:t>
            </a:r>
            <a:r>
              <a:rPr lang="de-DE" altLang="de-DE" sz="1600" dirty="0">
                <a:solidFill>
                  <a:srgbClr val="003478"/>
                </a:solidFill>
              </a:rPr>
              <a:t>)</a:t>
            </a:r>
          </a:p>
          <a:p>
            <a:pPr marL="176209" indent="-166684"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12 </a:t>
            </a:r>
            <a:r>
              <a:rPr lang="de-DE" altLang="de-DE" sz="1800" dirty="0" err="1">
                <a:solidFill>
                  <a:srgbClr val="003478"/>
                </a:solidFill>
              </a:rPr>
              <a:t>MINERvA</a:t>
            </a:r>
            <a:r>
              <a:rPr lang="de-DE" altLang="de-DE" sz="1800" dirty="0">
                <a:solidFill>
                  <a:srgbClr val="003478"/>
                </a:solidFill>
              </a:rPr>
              <a:t> Masterclasses</a:t>
            </a:r>
          </a:p>
          <a:p>
            <a:pPr marL="295267" indent="-285744" defTabSz="914377">
              <a:spcBef>
                <a:spcPct val="0"/>
              </a:spcBef>
            </a:pPr>
            <a:endParaRPr lang="de-DE" altLang="de-DE" sz="1800" dirty="0">
              <a:solidFill>
                <a:srgbClr val="003478"/>
              </a:solidFill>
            </a:endParaRPr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7149482" y="3886895"/>
            <a:ext cx="3411015" cy="2123656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8" name="Rectangle 8"/>
          <p:cNvSpPr>
            <a:spLocks noChangeArrowheads="1"/>
          </p:cNvSpPr>
          <p:nvPr/>
        </p:nvSpPr>
        <p:spPr bwMode="auto">
          <a:xfrm>
            <a:off x="2279650" y="4272782"/>
            <a:ext cx="3384303" cy="1737772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7195720" y="3886895"/>
            <a:ext cx="3652808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188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en-US" altLang="de-DE" sz="1800" dirty="0">
                <a:solidFill>
                  <a:srgbClr val="003478"/>
                </a:solidFill>
              </a:rPr>
              <a:t> (177)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266 LHC Masterclasses (257)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30 ATLAS W (35)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101 ATLAS Z (104)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64 CMS (58)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41 LHCb (39)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27 ALICE SP (18)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  3 ALICE R_AA (3)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 bwMode="auto">
          <a:xfrm>
            <a:off x="609600" y="8326967"/>
            <a:ext cx="2844800" cy="63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67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047924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657509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267093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4876678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294967295"/>
          </p:nvPr>
        </p:nvSpPr>
        <p:spPr bwMode="auto">
          <a:xfrm>
            <a:off x="4165600" y="8326967"/>
            <a:ext cx="3860800" cy="63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867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047924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657509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267093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4876678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xmlns="" id="{CB72B6E3-56FE-CC4C-A88F-2572ED7FAB32}"/>
              </a:ext>
            </a:extLst>
          </p:cNvPr>
          <p:cNvSpPr txBox="1">
            <a:spLocks/>
          </p:cNvSpPr>
          <p:nvPr/>
        </p:nvSpPr>
        <p:spPr>
          <a:xfrm>
            <a:off x="1749287" y="-1025"/>
            <a:ext cx="9275035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de-DE" altLang="en-US" sz="36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International </a:t>
            </a:r>
            <a:r>
              <a:rPr lang="de-DE" altLang="en-US" sz="360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MasterClasses</a:t>
            </a:r>
            <a:r>
              <a:rPr lang="de-DE" altLang="en-US" sz="36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Statistics</a:t>
            </a:r>
            <a:endParaRPr lang="de-DE" altLang="en-US" sz="3600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7C18970-352F-4B49-94C6-02295DBC1B6B}"/>
              </a:ext>
            </a:extLst>
          </p:cNvPr>
          <p:cNvSpPr/>
          <p:nvPr/>
        </p:nvSpPr>
        <p:spPr>
          <a:xfrm>
            <a:off x="248863" y="723479"/>
            <a:ext cx="5807808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400" b="1" dirty="0">
                <a:solidFill>
                  <a:srgbClr val="0000FF"/>
                </a:solidFill>
              </a:rPr>
              <a:t>Motivate the next generations of scientists 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5E989B79-DAEC-CA47-97EF-96BD0F0003E3}"/>
              </a:ext>
            </a:extLst>
          </p:cNvPr>
          <p:cNvSpPr/>
          <p:nvPr/>
        </p:nvSpPr>
        <p:spPr>
          <a:xfrm>
            <a:off x="217229" y="6160227"/>
            <a:ext cx="111450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</a:rPr>
              <a:t>Flagship project of IPPOG, the International Particle Physics Outreach Group </a:t>
            </a:r>
            <a:endParaRPr lang="x-none" sz="2400" dirty="0"/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5526042" y="1315938"/>
            <a:ext cx="333935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60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countries</a:t>
            </a:r>
            <a:endParaRPr lang="de-DE" altLang="de-DE" sz="20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255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institutes</a:t>
            </a:r>
            <a:endParaRPr lang="de-DE" altLang="de-DE" sz="20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15 000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students</a:t>
            </a:r>
            <a:endParaRPr lang="de-DE" altLang="de-DE" sz="2000" b="1" dirty="0" smtClean="0">
              <a:solidFill>
                <a:srgbClr val="7030A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28235" y="2785070"/>
            <a:ext cx="25910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AD32E6"/>
                </a:solidFill>
                <a:latin typeface="Arial"/>
                <a:cs typeface="Arial"/>
              </a:rPr>
              <a:t>IMC </a:t>
            </a:r>
            <a:r>
              <a:rPr lang="en-US" sz="2000" b="1" dirty="0" smtClean="0">
                <a:solidFill>
                  <a:srgbClr val="AD32E6"/>
                </a:solidFill>
                <a:latin typeface="Arial"/>
                <a:cs typeface="Arial"/>
              </a:rPr>
              <a:t>2022 </a:t>
            </a:r>
            <a:r>
              <a:rPr lang="en-US" sz="2000" b="1" dirty="0">
                <a:solidFill>
                  <a:srgbClr val="AD32E6"/>
                </a:solidFill>
                <a:latin typeface="Arial"/>
                <a:cs typeface="Arial"/>
              </a:rPr>
              <a:t>: </a:t>
            </a:r>
            <a:endParaRPr lang="en-US" sz="2000" b="1" dirty="0" smtClean="0">
              <a:solidFill>
                <a:srgbClr val="AD32E6"/>
              </a:solidFill>
              <a:latin typeface="Arial"/>
              <a:cs typeface="Arial"/>
            </a:endParaRPr>
          </a:p>
          <a:p>
            <a:r>
              <a:rPr lang="en-US" sz="2000" b="1" dirty="0" smtClean="0">
                <a:solidFill>
                  <a:srgbClr val="AD32E6"/>
                </a:solidFill>
                <a:latin typeface="Arial"/>
                <a:cs typeface="Arial"/>
              </a:rPr>
              <a:t>11.2.2022 </a:t>
            </a:r>
            <a:r>
              <a:rPr lang="mr-IN" sz="2000" b="1" dirty="0">
                <a:solidFill>
                  <a:srgbClr val="AD32E6"/>
                </a:solidFill>
                <a:latin typeface="Arial"/>
                <a:cs typeface="Arial"/>
              </a:rPr>
              <a:t>–</a:t>
            </a:r>
            <a:r>
              <a:rPr lang="en-US" sz="2000" b="1" dirty="0">
                <a:solidFill>
                  <a:srgbClr val="AD32E6"/>
                </a:solidFill>
                <a:latin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AD32E6"/>
                </a:solidFill>
                <a:latin typeface="Arial"/>
                <a:cs typeface="Arial"/>
              </a:rPr>
              <a:t>9.4.2022</a:t>
            </a:r>
            <a:endParaRPr lang="en-US" sz="2000" b="1" dirty="0">
              <a:solidFill>
                <a:srgbClr val="AD32E6"/>
              </a:solidFill>
              <a:latin typeface="Arial"/>
              <a:cs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7C18970-352F-4B49-94C6-02295DBC1B6B}"/>
              </a:ext>
            </a:extLst>
          </p:cNvPr>
          <p:cNvSpPr/>
          <p:nvPr/>
        </p:nvSpPr>
        <p:spPr>
          <a:xfrm>
            <a:off x="200820" y="3462835"/>
            <a:ext cx="6577185" cy="478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400" b="1" dirty="0" smtClean="0">
                <a:solidFill>
                  <a:srgbClr val="0000FF"/>
                </a:solidFill>
              </a:rPr>
              <a:t>Brings scientific methods and real data to schools!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463" y="831258"/>
            <a:ext cx="2366191" cy="295773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2" t="21180" r="1562" b="25008"/>
          <a:stretch/>
        </p:blipFill>
        <p:spPr>
          <a:xfrm>
            <a:off x="1758030" y="1284950"/>
            <a:ext cx="3392739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9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0"/>
            <a:ext cx="920856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407789" y="1322768"/>
            <a:ext cx="3477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https://</a:t>
            </a:r>
            <a:r>
              <a:rPr lang="en-US" b="1" dirty="0" err="1" smtClean="0">
                <a:solidFill>
                  <a:srgbClr val="7030A0"/>
                </a:solidFill>
              </a:rPr>
              <a:t>physicsmasterclasses.org</a:t>
            </a:r>
            <a:r>
              <a:rPr lang="en-US" b="1" dirty="0" smtClean="0">
                <a:solidFill>
                  <a:srgbClr val="7030A0"/>
                </a:solidFill>
              </a:rPr>
              <a:t>/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602715" y="4898901"/>
            <a:ext cx="45402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smtClean="0">
                <a:solidFill>
                  <a:srgbClr val="C00000"/>
                </a:solidFill>
                <a:latin typeface="Calibri" charset="0"/>
                <a:hlinkClick r:id="rId3"/>
              </a:rPr>
              <a:t>PTMC:  https</a:t>
            </a:r>
            <a:r>
              <a:rPr lang="en-US" altLang="en-US" sz="1800" b="1" dirty="0">
                <a:solidFill>
                  <a:srgbClr val="C00000"/>
                </a:solidFill>
                <a:latin typeface="Calibri" charset="0"/>
                <a:hlinkClick r:id="rId3"/>
              </a:rPr>
              <a:t>://indico.cern.ch/event/840212/</a:t>
            </a:r>
            <a:endParaRPr lang="en-US" altLang="en-US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81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17718</TotalTime>
  <Words>1484</Words>
  <Application>Microsoft Macintosh PowerPoint</Application>
  <PresentationFormat>Widescreen</PresentationFormat>
  <Paragraphs>356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Amatic SC</vt:lpstr>
      <vt:lpstr>ArialMT</vt:lpstr>
      <vt:lpstr>Calibri</vt:lpstr>
      <vt:lpstr>Calibri Light</vt:lpstr>
      <vt:lpstr>Courier New</vt:lpstr>
      <vt:lpstr>Helvetica</vt:lpstr>
      <vt:lpstr>Mangal</vt:lpstr>
      <vt:lpstr>ＭＳ Ｐゴシック</vt:lpstr>
      <vt:lpstr>Times New Roman</vt:lpstr>
      <vt:lpstr>Wingdings</vt:lpstr>
      <vt:lpstr>ヒラギノ角ゴ Pro W3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PTMC and Treatment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 PTMC</vt:lpstr>
      <vt:lpstr>Acknowledgements PTMC</vt:lpstr>
      <vt:lpstr>PowerPoint Presentation</vt:lpstr>
      <vt:lpstr>PowerPoint Presentation</vt:lpstr>
      <vt:lpstr>Training supporting capacity building </vt:lpstr>
      <vt:lpstr>Workshop in Sarajevo</vt:lpstr>
      <vt:lpstr>Online information event on Particle Therapy</vt:lpstr>
      <vt:lpstr>Online information event and RI production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Microsoft Office User</cp:lastModifiedBy>
  <cp:revision>126</cp:revision>
  <dcterms:created xsi:type="dcterms:W3CDTF">2022-01-31T18:48:40Z</dcterms:created>
  <dcterms:modified xsi:type="dcterms:W3CDTF">2022-04-03T21:18:16Z</dcterms:modified>
</cp:coreProperties>
</file>