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13" r:id="rId3"/>
    <p:sldId id="307" r:id="rId4"/>
    <p:sldId id="308" r:id="rId5"/>
    <p:sldId id="309" r:id="rId6"/>
    <p:sldId id="310" r:id="rId7"/>
    <p:sldId id="311" r:id="rId8"/>
    <p:sldId id="312" r:id="rId9"/>
    <p:sldId id="314" r:id="rId10"/>
    <p:sldId id="30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risnik" initials="K" lastIdx="2" clrIdx="0">
    <p:extLst>
      <p:ext uri="{19B8F6BF-5375-455C-9EA6-DF929625EA0E}">
        <p15:presenceInfo xmlns:p15="http://schemas.microsoft.com/office/powerpoint/2012/main" userId="Korisn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5A0"/>
    <a:srgbClr val="2F0EF2"/>
    <a:srgbClr val="1337ED"/>
    <a:srgbClr val="4D68F1"/>
    <a:srgbClr val="014495"/>
    <a:srgbClr val="0F2BBD"/>
    <a:srgbClr val="1334D2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 autoAdjust="0"/>
    <p:restoredTop sz="92810" autoAdjust="0"/>
  </p:normalViewPr>
  <p:slideViewPr>
    <p:cSldViewPr snapToGrid="0" snapToObjects="1">
      <p:cViewPr varScale="1">
        <p:scale>
          <a:sx n="60" d="100"/>
          <a:sy n="60" d="100"/>
        </p:scale>
        <p:origin x="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1983D-820A-EA4C-B707-A649A1EA3915}" type="datetimeFigureOut">
              <a:t>03.04.2022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9340D-9AA3-AA48-A47F-1F923302543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874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144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648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58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908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011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340D-9AA3-AA48-A47F-1F9233025439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578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66B74-AA6A-DB46-B2A4-7BB15624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F684FA-551F-8E47-B48F-C4F065C3D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40F91-6502-9D4E-96A0-43F9CFD1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7B371-EFE9-6A42-A7F5-0E96D530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4B8FE-0088-5A40-BDA8-8EF310AE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0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3274-FFF1-844C-B37D-20D2C606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C4FC56-1D18-EE4B-A1EA-AB37F4B81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119AD-1318-864B-92CE-73231D39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14982-7082-BF4E-B80B-D0194AC91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B84FB-FEF7-2F4A-B183-BF6156246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A5E01D-6C47-0949-AAE2-EC93A02B7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893FC-6D51-BD42-AC9E-5403C9AEE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F29B4-3D67-AB48-B777-0D6363FDC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82B9A-E779-5043-914B-15B22AF83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66490-D506-A74E-8C28-F44F2D1B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9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F911-C1EE-1F46-B717-A8EFAC35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FB9B6-0A43-B747-81C4-C4AFEBC08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385B6-F5CC-E649-A91A-10CA88CFC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0E2FA-1F8A-5240-880A-89450D13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B31B0-408B-6F4C-98B6-B0431CBC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8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2D96-EB14-C249-AC5E-D58E5B95B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8C407-52D5-D045-AF38-B3889FC3C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BEA2E-3B9E-894F-B951-F4ADEE117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7BCC5-CF0E-524D-908E-AE9188C6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816E5-5AA2-4F41-BBF7-EDFD6E1A8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7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15667-72B7-1240-9839-6D9C599DA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E7EBF-5E15-7B4C-A393-62A756F33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17FEE-6DCC-6841-A889-76C1C103A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EDF343-6C84-4842-B228-47FB372F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6FD82-7895-7E4E-BC40-E91D7E83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6ACC6-44A0-AA4F-AB96-1DB26402E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3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DA7B-0522-7742-825A-37CB5F60F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BF896-F1B9-BA47-9D09-2C13BF019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19360-E1C2-C84A-B948-48A8DC69F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9AEDE0-88C4-8D4A-B301-81F39BB81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B11826-C52F-9D44-A7B4-8AD1EDA49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405B16-6FD3-DE42-A49D-324B6802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8288C-74F2-E140-866F-9B3307FB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E4960E-6050-974D-9D21-A9599C17B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1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7F4CE-D9D1-3344-9FDA-F61B3124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06F973-6C4A-B14A-9F0E-56486118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D8B77B-D397-A540-85DB-4750DE6B0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C2569-27E4-684C-8946-75A5D4AF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7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82DEE-FEA9-BB41-B488-A27D420D7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C94F9-933C-FB43-9656-777B84DC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0F14A-4DBA-B84F-9A1E-8CD801FA2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6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DC977-A6CA-4948-B2C1-B2AD2815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80F83-80B4-F046-8410-74FF3F285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82B05E-1E3E-F747-B054-E889E618C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6FD6D6-4705-A844-B86E-433D496D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B32F9-CAEA-884C-A89E-3EA40FE8F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6D69B-D9C4-4D40-A25C-539C87B7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3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9A2D9-C858-4C4D-9126-6A075E40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1035DA-D132-E646-8EE0-D5D41412C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ABCBC-CB7F-E04F-8A72-050E30F97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F7659-F942-F143-B9AB-541EF1F9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17989-E3AA-4A46-B66C-1736BDBC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CB0F9-5A65-DD48-989E-306BFCF0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1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436285-0C9B-2642-8945-48D9C9C0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6F76C-931E-8D41-AD70-1C7021031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54E8-7464-7D40-9701-B66F74AB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F679-AF56-744E-8342-DE4AB93E9B3B}" type="datetimeFigureOut">
              <a:t>03.04.2022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0AC67-5887-FD45-903C-A0B037290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5B769-0B36-EE4C-8401-02144273B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32BC9-CBFA-3248-B2A0-65E24D44C29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5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dnanbeg@gmail.com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BFD370-493C-5D4B-A1CC-8EE4682CDB3E}"/>
              </a:ext>
            </a:extLst>
          </p:cNvPr>
          <p:cNvSpPr txBox="1"/>
          <p:nvPr/>
        </p:nvSpPr>
        <p:spPr>
          <a:xfrm>
            <a:off x="200025" y="5319117"/>
            <a:ext cx="57340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+mj-lt"/>
              </a:rPr>
              <a:t>TITLE FOR PRESENTATION 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600" dirty="0">
              <a:solidFill>
                <a:schemeClr val="bg1"/>
              </a:solidFill>
              <a:latin typeface="+mj-lt"/>
            </a:endParaRP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Dr. Luka B.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Uskokovic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/ March 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D4BC29-2EC4-40A8-BD60-D4B9E0479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842857-F9D3-491B-B8B6-DBCBD9BDDD7B}"/>
              </a:ext>
            </a:extLst>
          </p:cNvPr>
          <p:cNvSpPr txBox="1">
            <a:spLocks/>
          </p:cNvSpPr>
          <p:nvPr/>
        </p:nvSpPr>
        <p:spPr>
          <a:xfrm>
            <a:off x="200025" y="5738648"/>
            <a:ext cx="10489915" cy="5288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300" b="1" dirty="0" smtClean="0">
                <a:solidFill>
                  <a:schemeClr val="bg1"/>
                </a:solidFill>
              </a:rPr>
              <a:t>SEEIIST Association Report to Steering Committee</a:t>
            </a:r>
            <a:endParaRPr lang="en-US" sz="3300" dirty="0">
              <a:solidFill>
                <a:schemeClr val="bg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1BFA004-DDEA-4059-B1C4-55E834988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076" y="6377415"/>
            <a:ext cx="5254869" cy="389670"/>
          </a:xfrm>
          <a:solidFill>
            <a:srgbClr val="FFFF00"/>
          </a:solidFill>
        </p:spPr>
        <p:txBody>
          <a:bodyPr anchor="ctr" anchorCtr="0">
            <a:normAutofit fontScale="85000" lnSpcReduction="10000"/>
          </a:bodyPr>
          <a:lstStyle/>
          <a:p>
            <a:r>
              <a:rPr lang="en-US" noProof="0" dirty="0"/>
              <a:t>Adnan Beganović, chair of the AB </a:t>
            </a:r>
            <a:r>
              <a:rPr lang="en-US" noProof="0" dirty="0" smtClean="0"/>
              <a:t>(04/03/2022</a:t>
            </a:r>
            <a:r>
              <a:rPr lang="en-US" noProof="0" dirty="0"/>
              <a:t>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510272" y="8751"/>
            <a:ext cx="4681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Architectural design by Kaprinis Architects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3706B05F-8EE3-4F7E-9B97-AF858F0C3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C19A9B-CE9F-4D2A-BDD9-38EFB65BE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5398"/>
            <a:ext cx="12173205" cy="215346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87CBBD5-EB94-45E3-9413-5DB3B6FDE311}"/>
              </a:ext>
            </a:extLst>
          </p:cNvPr>
          <p:cNvSpPr txBox="1">
            <a:spLocks/>
          </p:cNvSpPr>
          <p:nvPr/>
        </p:nvSpPr>
        <p:spPr>
          <a:xfrm>
            <a:off x="1988787" y="2850709"/>
            <a:ext cx="9980300" cy="1156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Thank you for you attention.</a:t>
            </a:r>
            <a:endParaRPr lang="en-US" sz="2800" dirty="0"/>
          </a:p>
          <a:p>
            <a:r>
              <a:rPr lang="en-US" sz="1600" i="1" dirty="0"/>
              <a:t>Contact: </a:t>
            </a:r>
          </a:p>
          <a:p>
            <a:r>
              <a:rPr lang="en-US" sz="1600" dirty="0"/>
              <a:t>Adnan Beganović</a:t>
            </a:r>
          </a:p>
          <a:p>
            <a:r>
              <a:rPr lang="en-US" sz="1600" dirty="0" smtClean="0">
                <a:hlinkClick r:id="rId3"/>
              </a:rPr>
              <a:t>adnanbeg@gmail.com</a:t>
            </a:r>
            <a:endParaRPr lang="en-US" sz="1600" dirty="0" smtClean="0"/>
          </a:p>
          <a:p>
            <a:r>
              <a:rPr lang="en-US" sz="1600" dirty="0"/>
              <a:t>+387 61 825519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46B0FE-7F0A-42F4-B29E-B97306F4FF0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0709"/>
            <a:ext cx="1815152" cy="115658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491477" y="4285398"/>
            <a:ext cx="4681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Architectural design by Kaprinis Architects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Personal Changes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Tea Glazar, Co-Chair of the Association Board, 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passed away on January 25</a:t>
            </a:r>
            <a:r>
              <a:rPr lang="en-GB" altLang="en-US" sz="2000" baseline="30000" dirty="0" smtClean="0"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Active member in the SEEIIST SC representing Slovenia </a:t>
            </a:r>
            <a:br>
              <a:rPr lang="en-GB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since the SC was established.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Co-Chair of the Association Board since 2019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Chair of the Association Board 06/2021 – 09/2021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Vice-President of the COST </a:t>
            </a:r>
            <a:r>
              <a:rPr lang="en-US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Association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Delegate of Slovenia to the CERN Financial Committee and </a:t>
            </a:r>
            <a:r>
              <a:rPr lang="en-US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advisor </a:t>
            </a:r>
            <a:r>
              <a:rPr lang="en-US" alt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for Slovenia to the CERN Council.</a:t>
            </a:r>
            <a:endParaRPr lang="en-GB" altLang="en-US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GB" altLang="en-US" sz="180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defRPr/>
            </a:pPr>
            <a:endParaRPr lang="en-GB" altLang="en-US" sz="1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770" y="2210289"/>
            <a:ext cx="2857500" cy="2714625"/>
          </a:xfrm>
          <a:prstGeom prst="rect">
            <a:avLst/>
          </a:prstGeom>
        </p:spPr>
      </p:pic>
      <p:sp>
        <p:nvSpPr>
          <p:cNvPr id="19" name="Freihandform 18"/>
          <p:cNvSpPr/>
          <p:nvPr/>
        </p:nvSpPr>
        <p:spPr>
          <a:xfrm rot="2822408">
            <a:off x="10346294" y="2615367"/>
            <a:ext cx="1706089" cy="260730"/>
          </a:xfrm>
          <a:custGeom>
            <a:avLst/>
            <a:gdLst>
              <a:gd name="connsiteX0" fmla="*/ 0 w 1706089"/>
              <a:gd name="connsiteY0" fmla="*/ 260730 h 260730"/>
              <a:gd name="connsiteX1" fmla="*/ 242793 w 1706089"/>
              <a:gd name="connsiteY1" fmla="*/ 0 h 260730"/>
              <a:gd name="connsiteX2" fmla="*/ 1426097 w 1706089"/>
              <a:gd name="connsiteY2" fmla="*/ 0 h 260730"/>
              <a:gd name="connsiteX3" fmla="*/ 1706089 w 1706089"/>
              <a:gd name="connsiteY3" fmla="*/ 260730 h 26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6089" h="260730">
                <a:moveTo>
                  <a:pt x="0" y="260730"/>
                </a:moveTo>
                <a:lnTo>
                  <a:pt x="242793" y="0"/>
                </a:lnTo>
                <a:lnTo>
                  <a:pt x="1426097" y="0"/>
                </a:lnTo>
                <a:lnTo>
                  <a:pt x="1706089" y="26073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15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Further Personal Changes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Vesna Gershan resigned due to potential conflict of interest with her 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employment at IAEA</a:t>
            </a: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GB" altLang="en-US" sz="1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96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Activities of the Board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23th-BM-2022.02.07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Discussion and approval of the SEEIIST PR plan 2022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Report and discussion of the SC meeting Jan 19</a:t>
            </a:r>
            <a:r>
              <a:rPr lang="en-GB" altLang="en-US" sz="2000" baseline="30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spcAft>
                <a:spcPts val="600"/>
              </a:spcAft>
              <a:defRPr/>
            </a:pPr>
            <a:endParaRPr lang="en-GB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24th-BM-2022.02.28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WG </a:t>
            </a:r>
            <a:r>
              <a:rPr lang="en-US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Clinical concept </a:t>
            </a:r>
            <a:r>
              <a:rPr lang="en-US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and WG on </a:t>
            </a:r>
            <a:r>
              <a:rPr lang="en-US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Research Concept</a:t>
            </a:r>
            <a:endParaRPr lang="en-US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User community development</a:t>
            </a:r>
            <a:br>
              <a:rPr lang="en-US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25th-BM-2022.03.21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Preparation SC meeting April 4th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Continued: </a:t>
            </a:r>
            <a:r>
              <a:rPr lang="en-GB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WGs Medical / Science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7100">
            <a:off x="8610600" y="2276856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Work of the Association in accordance to the Working Plan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SEEIIST PR plan </a:t>
            </a: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 Communication: interviews, newsletter, press release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Campaigns: e.g. World Cancer Day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Promoting of Events: e.g. SEEIIST meets industry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Projects: e.g. Website redesign</a:t>
            </a:r>
          </a:p>
          <a:p>
            <a:pPr lvl="1">
              <a:spcAft>
                <a:spcPts val="600"/>
              </a:spcAft>
              <a:defRPr/>
            </a:pPr>
            <a:endParaRPr lang="en-GB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 total more than 30 activities planned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endParaRPr lang="en-GB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>
              <a:spcAft>
                <a:spcPts val="600"/>
              </a:spcAft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Please provide SEEIIST related information for distribution </a:t>
            </a:r>
            <a:b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via SEEIIST PR channels.</a:t>
            </a:r>
            <a:endParaRPr lang="en-GB" altLang="en-US" sz="2000" dirty="0" smtClean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  <a:defRPr/>
            </a:pPr>
            <a:endParaRPr lang="en-GB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224" y="1801368"/>
            <a:ext cx="2404872" cy="240487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78" y="2601323"/>
            <a:ext cx="2338491" cy="233849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935" y="3767467"/>
            <a:ext cx="2204651" cy="220465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626351" y="3767467"/>
            <a:ext cx="713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Work of the Association in accordance to the Working Plan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Planning of Accelerator Design Phase started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HITRI</a:t>
            </a:r>
            <a:r>
              <a:rPr lang="en-GB" altLang="en-US" sz="2000" i="1" dirty="0" err="1" smtClean="0"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 contribution in accordance to project schedule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Design study for beam transport system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Contracting of partners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Planning of courses on ion </a:t>
            </a: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therapy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Networking and outreach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Preparation of General Assembly and annual meeting</a:t>
            </a:r>
          </a:p>
          <a:p>
            <a:pPr marL="800100" lvl="2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Drafts for Framework agreements with PSI and ICTP prepared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001255" y="3230918"/>
            <a:ext cx="713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8000" dirty="0">
              <a:solidFill>
                <a:srgbClr val="00B05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936" y="2019477"/>
            <a:ext cx="4047286" cy="155989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447" y="3728911"/>
            <a:ext cx="3987976" cy="224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1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Work of the Association in accordance to the Working Plan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smtClean="0">
                <a:ea typeface="Calibri" panose="020F0502020204030204" pitchFamily="34" charset="0"/>
                <a:cs typeface="Calibri" panose="020F0502020204030204" pitchFamily="34" charset="0"/>
              </a:rPr>
              <a:t>Joint </a:t>
            </a: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General Working Plan ready for approval by SC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Memorandum of Understanding SC – Association 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ready for signature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Template for Cooperation Agreements with SC ministries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prepared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090159" y="4297068"/>
            <a:ext cx="713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8000" dirty="0">
              <a:solidFill>
                <a:srgbClr val="00B050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21670">
            <a:off x="7541779" y="1572811"/>
            <a:ext cx="2598906" cy="336651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18158">
            <a:off x="9328683" y="1546320"/>
            <a:ext cx="2449639" cy="346397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/>
          <a:srcRect b="24554"/>
          <a:stretch/>
        </p:blipFill>
        <p:spPr>
          <a:xfrm>
            <a:off x="8531236" y="3503575"/>
            <a:ext cx="2513334" cy="266862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82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Financial Report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Situation unchanged – liquidity allows work until Q3/2022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minimum total amount of money required per year </a:t>
            </a:r>
            <a:r>
              <a:rPr lang="en-US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in the order of 300 to 350 </a:t>
            </a:r>
            <a:r>
              <a:rPr lang="en-US" altLang="en-US" sz="2000" dirty="0" err="1">
                <a:ea typeface="Calibri" panose="020F0502020204030204" pitchFamily="34" charset="0"/>
                <a:cs typeface="Calibri" panose="020F0502020204030204" pitchFamily="34" charset="0"/>
              </a:rPr>
              <a:t>kEuro</a:t>
            </a:r>
            <a:r>
              <a:rPr lang="en-US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Association counts on the commitments of the countries given 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in Bern and will approach the ministries with the proposal for 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Cooperation Agreements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General Assembly will prove the situation by 05/2022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Association is legible to receive funds </a:t>
            </a: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from the </a:t>
            </a:r>
            <a:b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Swiss State Secretariat for Education, Research and Innovation (SERI) </a:t>
            </a:r>
            <a:b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for a Horizon Europe collaborative projects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8092440" y="1938528"/>
            <a:ext cx="3794760" cy="3006675"/>
            <a:chOff x="7750286" y="1865376"/>
            <a:chExt cx="4441714" cy="3006675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50286" y="1938528"/>
              <a:ext cx="4441714" cy="2820352"/>
            </a:xfrm>
            <a:prstGeom prst="rect">
              <a:avLst/>
            </a:prstGeom>
          </p:spPr>
        </p:pic>
        <p:sp>
          <p:nvSpPr>
            <p:cNvPr id="4" name="Rechteck 3"/>
            <p:cNvSpPr/>
            <p:nvPr/>
          </p:nvSpPr>
          <p:spPr>
            <a:xfrm>
              <a:off x="7750286" y="1865376"/>
              <a:ext cx="4441714" cy="300667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361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BA7AD5-58DE-5943-8B59-813EEE56B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285" y="303729"/>
            <a:ext cx="10489915" cy="798548"/>
          </a:xfr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2800" b="1" dirty="0" smtClean="0"/>
              <a:t>Report SEEIIST Association: Period 01/2022 – 03/2022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28"/>
            <a:ext cx="1243173" cy="798549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6FFEAC5-FE7D-4BE1-8AD8-AF5D50CE6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6233B0D-35FA-489D-99D1-96812606006E}"/>
              </a:ext>
            </a:extLst>
          </p:cNvPr>
          <p:cNvSpPr txBox="1">
            <a:spLocks noChangeArrowheads="1"/>
          </p:cNvSpPr>
          <p:nvPr/>
        </p:nvSpPr>
        <p:spPr>
          <a:xfrm>
            <a:off x="761913" y="1384917"/>
            <a:ext cx="11036510" cy="4740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GB" altLang="en-US" sz="2000" b="1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Next Steps – Project Preparation</a:t>
            </a:r>
          </a:p>
          <a:p>
            <a:pPr>
              <a:spcAft>
                <a:spcPts val="600"/>
              </a:spcAft>
              <a:defRPr/>
            </a:pPr>
            <a:endParaRPr lang="en-GB" altLang="en-US" sz="1800" b="1" u="sng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Conclusion on a Conceptual Design Report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base for detailed design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base for project budget estimation with sufficient confidence for project approval</a:t>
            </a:r>
            <a:b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base for application for project funding </a:t>
            </a: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Setup of WG on Clinical Concept</a:t>
            </a: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Setup of WG on </a:t>
            </a:r>
            <a:r>
              <a:rPr lang="en-GB" altLang="en-US" sz="200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Research Concept</a:t>
            </a: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Continuation of design studies within </a:t>
            </a:r>
            <a:r>
              <a:rPr lang="en-GB" altLang="en-US" sz="2000" dirty="0" err="1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HITRI</a:t>
            </a:r>
            <a:r>
              <a:rPr lang="en-GB" altLang="en-US" sz="2000" i="1" dirty="0" err="1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plus</a:t>
            </a:r>
            <a:endParaRPr lang="en-GB" altLang="en-US" sz="2000" i="1" dirty="0" smtClean="0"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r>
              <a:rPr lang="en-GB" altLang="en-US" sz="2000" dirty="0" smtClean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Depends substantially on the strategic decisions to be taken by the Steering Committee</a:t>
            </a:r>
            <a:endParaRPr lang="en-GB" altLang="en-US" sz="2000" dirty="0" smtClean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8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Microsoft Office PowerPoint</Application>
  <PresentationFormat>Breitbild</PresentationFormat>
  <Paragraphs>103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Gill Sans</vt:lpstr>
      <vt:lpstr>Wingdings</vt:lpstr>
      <vt:lpstr>Office Theme</vt:lpstr>
      <vt:lpstr>PowerPoint-Präsentation</vt:lpstr>
      <vt:lpstr>Report SEEIIST Association: Period 01/2022 – 03/2022</vt:lpstr>
      <vt:lpstr>Report SEEIIST Association: Period 01/2022 – 03/2022</vt:lpstr>
      <vt:lpstr>Report SEEIIST Association: Period 01/2022 – 03/2022</vt:lpstr>
      <vt:lpstr>Report SEEIIST Association: Period 01/2022 – 03/2022</vt:lpstr>
      <vt:lpstr>Report SEEIIST Association: Period 01/2022 – 03/2022</vt:lpstr>
      <vt:lpstr>Report SEEIIST Association: Period 01/2022 – 03/2022</vt:lpstr>
      <vt:lpstr>Report SEEIIST Association: Period 01/2022 – 03/2022</vt:lpstr>
      <vt:lpstr>Report SEEIIST Association: Period 01/2022 – 03/2022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Luka Uskokovic</dc:creator>
  <cp:lastModifiedBy>Grübling Peter</cp:lastModifiedBy>
  <cp:revision>236</cp:revision>
  <dcterms:created xsi:type="dcterms:W3CDTF">2021-02-22T15:32:47Z</dcterms:created>
  <dcterms:modified xsi:type="dcterms:W3CDTF">2022-04-04T06:09:27Z</dcterms:modified>
</cp:coreProperties>
</file>