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303" r:id="rId3"/>
    <p:sldId id="324" r:id="rId4"/>
    <p:sldId id="307" r:id="rId5"/>
    <p:sldId id="305" r:id="rId6"/>
    <p:sldId id="308" r:id="rId7"/>
    <p:sldId id="309" r:id="rId8"/>
    <p:sldId id="337" r:id="rId9"/>
    <p:sldId id="310" r:id="rId10"/>
    <p:sldId id="317" r:id="rId11"/>
    <p:sldId id="318" r:id="rId12"/>
    <p:sldId id="319" r:id="rId13"/>
    <p:sldId id="320" r:id="rId14"/>
    <p:sldId id="321" r:id="rId15"/>
    <p:sldId id="323" r:id="rId16"/>
    <p:sldId id="327" r:id="rId17"/>
    <p:sldId id="322" r:id="rId18"/>
    <p:sldId id="336" r:id="rId19"/>
    <p:sldId id="304" r:id="rId20"/>
    <p:sldId id="329" r:id="rId21"/>
    <p:sldId id="331" r:id="rId22"/>
    <p:sldId id="332" r:id="rId23"/>
    <p:sldId id="333" r:id="rId24"/>
    <p:sldId id="334" r:id="rId25"/>
    <p:sldId id="335" r:id="rId26"/>
    <p:sldId id="325" r:id="rId27"/>
    <p:sldId id="326" r:id="rId28"/>
    <p:sldId id="328" r:id="rId29"/>
    <p:sldId id="301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" userDrawn="1">
          <p15:clr>
            <a:srgbClr val="A4A3A4"/>
          </p15:clr>
        </p15:guide>
        <p15:guide id="2" pos="2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00FF"/>
    <a:srgbClr val="00FF7D"/>
    <a:srgbClr val="20B7F0"/>
    <a:srgbClr val="1B3665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84" autoAdjust="0"/>
    <p:restoredTop sz="92385" autoAdjust="0"/>
  </p:normalViewPr>
  <p:slideViewPr>
    <p:cSldViewPr snapToGrid="0">
      <p:cViewPr>
        <p:scale>
          <a:sx n="103" d="100"/>
          <a:sy n="103" d="100"/>
        </p:scale>
        <p:origin x="352" y="144"/>
      </p:cViewPr>
      <p:guideLst>
        <p:guide orient="horz" pos="164"/>
        <p:guide pos="2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41C282-011C-43ED-BEB3-3561CE035E9A}" type="datetimeFigureOut">
              <a:rPr lang="en-GB" smtClean="0"/>
              <a:t>13/12/2021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BDB75-5B39-4E19-A202-510FDA819E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670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BDB75-5B39-4E19-A202-510FDA819E9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728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BDB75-5B39-4E19-A202-510FDA819E9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363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BDB75-5B39-4E19-A202-510FDA819E9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140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BDB75-5B39-4E19-A202-510FDA819E9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2898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BDB75-5B39-4E19-A202-510FDA819E9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2108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BDB75-5B39-4E19-A202-510FDA819E9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1510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BDB75-5B39-4E19-A202-510FDA819E9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3540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BDB75-5B39-4E19-A202-510FDA819E9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4911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BDB75-5B39-4E19-A202-510FDA819E9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6961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BDB75-5B39-4E19-A202-510FDA819E9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41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0111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4644635"/>
            <a:ext cx="12192000" cy="476545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-215900" y="0"/>
            <a:ext cx="12407900" cy="1943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1B366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-107951" y="5778968"/>
            <a:ext cx="12407900" cy="1943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0106" y="5410601"/>
            <a:ext cx="1057893" cy="1057893"/>
          </a:xfrm>
          <a:prstGeom prst="rect">
            <a:avLst/>
          </a:prstGeom>
        </p:spPr>
      </p:pic>
      <p:pic>
        <p:nvPicPr>
          <p:cNvPr id="15" name="Shape 10"/>
          <p:cNvPicPr preferRelativeResize="0"/>
          <p:nvPr userDrawn="1"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9" y="5486247"/>
            <a:ext cx="1815852" cy="9066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6779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615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771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0"/>
          <p:cNvSpPr/>
          <p:nvPr/>
        </p:nvSpPr>
        <p:spPr>
          <a:xfrm>
            <a:off x="0" y="6573518"/>
            <a:ext cx="12192000" cy="284482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5" name="Rectangle 12"/>
          <p:cNvSpPr/>
          <p:nvPr/>
        </p:nvSpPr>
        <p:spPr>
          <a:xfrm>
            <a:off x="10033589" y="6570971"/>
            <a:ext cx="2158411" cy="297663"/>
          </a:xfrm>
          <a:prstGeom prst="rect">
            <a:avLst/>
          </a:prstGeom>
          <a:solidFill>
            <a:srgbClr val="20B7F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6" name="Rectangle 9"/>
          <p:cNvSpPr/>
          <p:nvPr/>
        </p:nvSpPr>
        <p:spPr>
          <a:xfrm>
            <a:off x="-2" y="0"/>
            <a:ext cx="10129524" cy="1016000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57" name="Picture 8" descr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87280" y="0"/>
            <a:ext cx="2204722" cy="10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58" name="Текст заголовка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9" name="Уровень текста 1…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0" name="Номер слайда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762627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10"/>
          <p:cNvSpPr/>
          <p:nvPr/>
        </p:nvSpPr>
        <p:spPr>
          <a:xfrm>
            <a:off x="0" y="6573518"/>
            <a:ext cx="12192000" cy="284482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8" name="Rectangle 12"/>
          <p:cNvSpPr/>
          <p:nvPr/>
        </p:nvSpPr>
        <p:spPr>
          <a:xfrm>
            <a:off x="10033589" y="6570971"/>
            <a:ext cx="2158411" cy="297663"/>
          </a:xfrm>
          <a:prstGeom prst="rect">
            <a:avLst/>
          </a:prstGeom>
          <a:solidFill>
            <a:srgbClr val="20B7F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9" name="Rectangle 9"/>
          <p:cNvSpPr/>
          <p:nvPr/>
        </p:nvSpPr>
        <p:spPr>
          <a:xfrm>
            <a:off x="-2" y="0"/>
            <a:ext cx="10129524" cy="1016000"/>
          </a:xfrm>
          <a:prstGeom prst="rect">
            <a:avLst/>
          </a:prstGeom>
          <a:solidFill>
            <a:srgbClr val="1B366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70" name="Picture 8" descr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87280" y="0"/>
            <a:ext cx="2204722" cy="10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Текст заголовка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72" name="Уровень текста 1…"/>
          <p:cNvSpPr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3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74" name="Номер слайда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886901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381"/>
            <a:ext cx="10515600" cy="10201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33591" y="6537813"/>
            <a:ext cx="1207064" cy="320187"/>
          </a:xfrm>
        </p:spPr>
        <p:txBody>
          <a:bodyPr/>
          <a:lstStyle>
            <a:lvl1pPr>
              <a:defRPr sz="1600">
                <a:solidFill>
                  <a:srgbClr val="1B3665"/>
                </a:solidFill>
              </a:defRPr>
            </a:lvl1pPr>
          </a:lstStyle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2320" y="6530791"/>
            <a:ext cx="5553640" cy="327209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rgbClr val="1B3665"/>
                </a:solidFill>
              </a:defRPr>
            </a:lvl1pPr>
          </a:lstStyle>
          <a:p>
            <a:fld id="{867DA39F-C903-4FFD-B425-CA8B494E343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2680" y="188024"/>
            <a:ext cx="639318" cy="639318"/>
          </a:xfrm>
          <a:prstGeom prst="rect">
            <a:avLst/>
          </a:prstGeom>
        </p:spPr>
      </p:pic>
      <p:pic>
        <p:nvPicPr>
          <p:cNvPr id="8" name="Shape 10"/>
          <p:cNvPicPr preferRelativeResize="0"/>
          <p:nvPr userDrawn="1"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4256" y="188024"/>
            <a:ext cx="1207064" cy="6393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1232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752437" y="0"/>
            <a:ext cx="6056398" cy="782654"/>
            <a:chOff x="2989663" y="5277302"/>
            <a:chExt cx="8915130" cy="1152081"/>
          </a:xfrm>
        </p:grpSpPr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89663" y="5277302"/>
              <a:ext cx="3456246" cy="1152081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11151" y="5427261"/>
              <a:ext cx="1893642" cy="96646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8604" y="5528056"/>
              <a:ext cx="2471016" cy="650572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971354"/>
            <a:ext cx="10515600" cy="1676414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B366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765964"/>
            <a:ext cx="10515600" cy="157268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01/12/2021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67DA39F-C903-4FFD-B425-CA8B494E3432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-6350" y="803409"/>
            <a:ext cx="12192000" cy="1838045"/>
            <a:chOff x="-6350" y="1348346"/>
            <a:chExt cx="12192000" cy="1838045"/>
          </a:xfrm>
        </p:grpSpPr>
        <p:sp>
          <p:nvSpPr>
            <p:cNvPr id="13" name="Rectangle 12"/>
            <p:cNvSpPr/>
            <p:nvPr userDrawn="1"/>
          </p:nvSpPr>
          <p:spPr>
            <a:xfrm>
              <a:off x="-6350" y="1348346"/>
              <a:ext cx="12192000" cy="1838045"/>
            </a:xfrm>
            <a:prstGeom prst="rect">
              <a:avLst/>
            </a:prstGeom>
            <a:solidFill>
              <a:srgbClr val="1B36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9713" y="1657491"/>
              <a:ext cx="2853159" cy="1314820"/>
            </a:xfrm>
            <a:prstGeom prst="rect">
              <a:avLst/>
            </a:prstGeom>
          </p:spPr>
        </p:pic>
        <p:sp>
          <p:nvSpPr>
            <p:cNvPr id="16" name="Title Placeholder 1"/>
            <p:cNvSpPr txBox="1">
              <a:spLocks/>
            </p:cNvSpPr>
            <p:nvPr userDrawn="1"/>
          </p:nvSpPr>
          <p:spPr>
            <a:xfrm>
              <a:off x="3906981" y="1757304"/>
              <a:ext cx="8017164" cy="102012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0" i="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5400" dirty="0"/>
                <a:t>HE-LHC Design Report 2018</a:t>
              </a:r>
              <a:endParaRPr lang="en-GB" sz="5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37528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544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106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49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440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875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198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6573520"/>
            <a:ext cx="12192000" cy="284480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0033590" y="6570972"/>
            <a:ext cx="2158409" cy="297661"/>
          </a:xfrm>
          <a:prstGeom prst="rect">
            <a:avLst/>
          </a:prstGeom>
          <a:solidFill>
            <a:srgbClr val="20B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829800" cy="1016000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-4128"/>
            <a:ext cx="10515600" cy="1020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107440"/>
            <a:ext cx="10515600" cy="5069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33591" y="6537812"/>
            <a:ext cx="1033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6721" y="6530791"/>
            <a:ext cx="11252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67DA39F-C903-4FFD-B425-CA8B494E343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311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3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9.png"/><Relationship Id="rId5" Type="http://schemas.openxmlformats.org/officeDocument/2006/relationships/image" Target="../media/image20.jpg"/><Relationship Id="rId6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0422" y="1086722"/>
            <a:ext cx="10091153" cy="1768620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Ongoing BPM studies at AWAKE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0216" y="3638513"/>
            <a:ext cx="10349144" cy="656075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E. Senes</a:t>
            </a:r>
            <a:endParaRPr lang="en-GB" sz="32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4692945" y="6460350"/>
            <a:ext cx="2806109" cy="295792"/>
          </a:xfrm>
        </p:spPr>
        <p:txBody>
          <a:bodyPr/>
          <a:lstStyle/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11066721" y="6530791"/>
            <a:ext cx="1125279" cy="365125"/>
          </a:xfrm>
        </p:spPr>
        <p:txBody>
          <a:bodyPr/>
          <a:lstStyle/>
          <a:p>
            <a:fld id="{867DA39F-C903-4FFD-B425-CA8B494E343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98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WBS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-457200" y="-68883"/>
            <a:ext cx="9151335" cy="2308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-304799" y="6492875"/>
            <a:ext cx="8998936" cy="530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5240"/>
            <a:ext cx="8694136" cy="687324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834888"/>
            <a:ext cx="8694136" cy="2120347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0" y="791646"/>
            <a:ext cx="8694136" cy="2119193"/>
          </a:xfrm>
          <a:prstGeom prst="rect">
            <a:avLst/>
          </a:prstGeom>
          <a:noFill/>
          <a:ln w="76200">
            <a:solidFill>
              <a:srgbClr val="00F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6995160" y="2995701"/>
            <a:ext cx="5196840" cy="38472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Buttons ordered in August, delivery end of Jan</a:t>
            </a:r>
          </a:p>
          <a:p>
            <a:r>
              <a:rPr lang="en-US" sz="1000" dirty="0" smtClean="0"/>
              <a:t>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Body drawings signed on 19 November </a:t>
            </a:r>
          </a:p>
          <a:p>
            <a:r>
              <a:rPr lang="en-US" sz="1000" dirty="0" smtClean="0"/>
              <a:t> </a:t>
            </a:r>
            <a:endParaRPr lang="en-US" sz="1000" dirty="0"/>
          </a:p>
          <a:p>
            <a:pPr marL="285750" indent="-285750">
              <a:buFont typeface="Arial" charset="0"/>
              <a:buChar char="•"/>
            </a:pPr>
            <a:r>
              <a:rPr lang="en-US" sz="2800" b="1" dirty="0" smtClean="0"/>
              <a:t>Body + support production at CERN main workshop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Same length of </a:t>
            </a:r>
            <a:r>
              <a:rPr lang="en-US" sz="2800" dirty="0" err="1" smtClean="0"/>
              <a:t>ChDR</a:t>
            </a:r>
            <a:r>
              <a:rPr lang="en-US" sz="2800" dirty="0" smtClean="0"/>
              <a:t> BPMs</a:t>
            </a: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8505346" y="989828"/>
            <a:ext cx="2848454" cy="133433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 smtClean="0">
                <a:solidFill>
                  <a:schemeClr val="accent4"/>
                </a:solidFill>
              </a:rPr>
              <a:t>Mechanics production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6133" y="2954658"/>
            <a:ext cx="3520054" cy="3808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1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WBS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-457200" y="-68883"/>
            <a:ext cx="9151335" cy="2308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-304799" y="6492875"/>
            <a:ext cx="8998936" cy="530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5240"/>
            <a:ext cx="8694136" cy="687324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704866"/>
            <a:ext cx="8694136" cy="403308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0" y="3704866"/>
            <a:ext cx="8694136" cy="403308"/>
          </a:xfrm>
          <a:prstGeom prst="rect">
            <a:avLst/>
          </a:prstGeom>
          <a:noFill/>
          <a:ln w="76200">
            <a:solidFill>
              <a:srgbClr val="00F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75583"/>
            <a:ext cx="8694136" cy="21995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-1" y="4993206"/>
            <a:ext cx="8694136" cy="403308"/>
          </a:xfrm>
          <a:prstGeom prst="rect">
            <a:avLst/>
          </a:prstGeom>
          <a:noFill/>
          <a:ln w="76200">
            <a:solidFill>
              <a:srgbClr val="00F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515921" y="2241096"/>
            <a:ext cx="3016094" cy="133433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 smtClean="0">
                <a:solidFill>
                  <a:schemeClr val="accent4"/>
                </a:solidFill>
              </a:rPr>
              <a:t>Tunnel integration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588" y="176909"/>
            <a:ext cx="6918960" cy="339852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132320" y="4246106"/>
            <a:ext cx="5059680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As for </a:t>
            </a:r>
            <a:r>
              <a:rPr lang="en-US" sz="2800" dirty="0" err="1" smtClean="0"/>
              <a:t>ChDR</a:t>
            </a:r>
            <a:r>
              <a:rPr lang="en-US" sz="2800" dirty="0" smtClean="0"/>
              <a:t> BPM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beampipe</a:t>
            </a:r>
            <a:r>
              <a:rPr lang="en-US" sz="2800" b="1" dirty="0" smtClean="0"/>
              <a:t> resizing</a:t>
            </a:r>
            <a:r>
              <a:rPr lang="en-US" sz="2800" dirty="0" smtClean="0"/>
              <a:t> is necessary 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Intervention </a:t>
            </a:r>
            <a:r>
              <a:rPr lang="en-US" sz="2800" b="1" dirty="0" smtClean="0"/>
              <a:t>agreed for end of YETS 2021/22</a:t>
            </a:r>
          </a:p>
        </p:txBody>
      </p:sp>
    </p:spTree>
    <p:extLst>
      <p:ext uri="{BB962C8B-B14F-4D97-AF65-F5344CB8AC3E}">
        <p14:creationId xmlns:p14="http://schemas.microsoft.com/office/powerpoint/2010/main" val="27144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WBS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-457200" y="-68883"/>
            <a:ext cx="9151335" cy="2308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-304799" y="6492875"/>
            <a:ext cx="8998936" cy="530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5240"/>
            <a:ext cx="8694136" cy="687324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081670"/>
            <a:ext cx="8694136" cy="518113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0" y="4081670"/>
            <a:ext cx="8694136" cy="518113"/>
          </a:xfrm>
          <a:prstGeom prst="rect">
            <a:avLst/>
          </a:prstGeom>
          <a:noFill/>
          <a:ln w="76200">
            <a:solidFill>
              <a:srgbClr val="00F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107283" y="1186902"/>
            <a:ext cx="4245138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A </a:t>
            </a:r>
            <a:r>
              <a:rPr lang="en-US" sz="2800" b="1" dirty="0" smtClean="0"/>
              <a:t>preliminary draft </a:t>
            </a:r>
            <a:r>
              <a:rPr lang="en-US" sz="2800" dirty="0" smtClean="0"/>
              <a:t>exists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Needs completion, waiting for the inputs on the two that are already ongoing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975602" y="290761"/>
            <a:ext cx="2091119" cy="74594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 smtClean="0">
                <a:solidFill>
                  <a:schemeClr val="accent4"/>
                </a:solidFill>
              </a:rPr>
              <a:t>ECR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161" y="106680"/>
            <a:ext cx="6177043" cy="392703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939643" y="5054356"/>
            <a:ext cx="4252357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Budget was discussed with AWAKE, 60k split AWAKE/BI (email June 24)</a:t>
            </a:r>
          </a:p>
        </p:txBody>
      </p:sp>
    </p:spTree>
    <p:extLst>
      <p:ext uri="{BB962C8B-B14F-4D97-AF65-F5344CB8AC3E}">
        <p14:creationId xmlns:p14="http://schemas.microsoft.com/office/powerpoint/2010/main" val="138968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WBS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-457200" y="-68883"/>
            <a:ext cx="9151335" cy="2308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-304799" y="6492875"/>
            <a:ext cx="8998936" cy="530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5240"/>
            <a:ext cx="8694136" cy="687324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271004"/>
            <a:ext cx="8694136" cy="21539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0" y="5271004"/>
            <a:ext cx="8694136" cy="215395"/>
          </a:xfrm>
          <a:prstGeom prst="rect">
            <a:avLst/>
          </a:prstGeom>
          <a:noFill/>
          <a:ln w="76200">
            <a:solidFill>
              <a:srgbClr val="00F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650249" y="1897448"/>
            <a:ext cx="5562997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4x corrugated cables pulled before end of 2021 (joint intervention with </a:t>
            </a:r>
            <a:r>
              <a:rPr lang="en-US" sz="2800" dirty="0" err="1" smtClean="0"/>
              <a:t>ChDR</a:t>
            </a:r>
            <a:r>
              <a:rPr lang="en-US" sz="2800" dirty="0" smtClean="0"/>
              <a:t> BPM IF cables</a:t>
            </a:r>
            <a:r>
              <a:rPr lang="en-US" sz="2800" dirty="0" smtClean="0"/>
              <a:t>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Saved 10k CHF from EN-EL quote</a:t>
            </a:r>
            <a:endParaRPr lang="en-US" sz="2800" dirty="0" smtClean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8975602" y="290761"/>
            <a:ext cx="2091119" cy="745944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 smtClean="0">
                <a:solidFill>
                  <a:srgbClr val="00B050"/>
                </a:solidFill>
              </a:rPr>
              <a:t>Cabling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72383" y="4162095"/>
            <a:ext cx="2259336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TODAY !!</a:t>
            </a:r>
            <a:endParaRPr lang="en-US" sz="4400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45914" y="667509"/>
            <a:ext cx="4270966" cy="3203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8" t="25432" r="26504" b="18025"/>
          <a:stretch/>
        </p:blipFill>
        <p:spPr>
          <a:xfrm rot="5400000">
            <a:off x="3268104" y="769760"/>
            <a:ext cx="3423937" cy="32018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97471" y="778894"/>
            <a:ext cx="14485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OPTICAL LINE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236809" y="1338171"/>
            <a:ext cx="145334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WAVEGUIDES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03840" y="2092867"/>
            <a:ext cx="87992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CABLES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5283200" y="1085367"/>
            <a:ext cx="812800" cy="113590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4876121" y="1568351"/>
            <a:ext cx="1437648" cy="132749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619680" y="1631210"/>
            <a:ext cx="718824" cy="119429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194669" y="2370694"/>
            <a:ext cx="742104" cy="70318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760313" y="4963202"/>
            <a:ext cx="34529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Many thanks to:</a:t>
            </a:r>
          </a:p>
          <a:p>
            <a:r>
              <a:rPr lang="en-US" sz="2400" b="1" dirty="0" smtClean="0"/>
              <a:t>Joel, Karim and Laurent !!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3804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WBS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-457200" y="-68883"/>
            <a:ext cx="9151335" cy="2308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-304799" y="6492875"/>
            <a:ext cx="8998936" cy="530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5240"/>
            <a:ext cx="8694136" cy="687324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76"/>
          <a:stretch/>
        </p:blipFill>
        <p:spPr>
          <a:xfrm>
            <a:off x="0" y="6215270"/>
            <a:ext cx="8694136" cy="64273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0" y="6215270"/>
            <a:ext cx="8694136" cy="642730"/>
          </a:xfrm>
          <a:prstGeom prst="rect">
            <a:avLst/>
          </a:prstGeom>
          <a:noFill/>
          <a:ln w="76200">
            <a:solidFill>
              <a:srgbClr val="00F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528486" y="1854358"/>
            <a:ext cx="4526354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In a ‘drift’ we have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800" dirty="0" smtClean="0"/>
              <a:t>3x </a:t>
            </a:r>
            <a:r>
              <a:rPr lang="en-US" sz="2800" dirty="0" err="1" smtClean="0"/>
              <a:t>eBPM</a:t>
            </a:r>
            <a:endParaRPr lang="en-US" sz="2800" dirty="0" smtClean="0"/>
          </a:p>
          <a:p>
            <a:pPr marL="742950" lvl="1" indent="-285750">
              <a:buFont typeface="Arial" charset="0"/>
              <a:buChar char="•"/>
            </a:pPr>
            <a:r>
              <a:rPr lang="en-US" sz="2800" dirty="0" smtClean="0"/>
              <a:t>1x </a:t>
            </a:r>
            <a:r>
              <a:rPr lang="en-US" sz="2800" dirty="0" err="1" smtClean="0"/>
              <a:t>ChDR</a:t>
            </a:r>
            <a:r>
              <a:rPr lang="en-US" sz="2800" dirty="0" smtClean="0"/>
              <a:t> BPM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800" dirty="0" smtClean="0"/>
              <a:t>1x HF BPM</a:t>
            </a:r>
          </a:p>
          <a:p>
            <a:pPr marL="742950" lvl="1" indent="-285750">
              <a:buFont typeface="Arial" charset="0"/>
              <a:buChar char="•"/>
            </a:pP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I asked SY/ABT (Vittorio) to compute a ballistic optic where we degauss the magnets in the middle</a:t>
            </a:r>
            <a:endParaRPr lang="en-US" sz="28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184040" y="458263"/>
            <a:ext cx="3169760" cy="745944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smtClean="0">
                <a:solidFill>
                  <a:srgbClr val="00B050"/>
                </a:solidFill>
              </a:rPr>
              <a:t>Test</a:t>
            </a:r>
            <a:endParaRPr lang="en-US" sz="4400" dirty="0" smtClean="0">
              <a:solidFill>
                <a:srgbClr val="00B05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986" y="313357"/>
            <a:ext cx="6339840" cy="361849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468463" y="3017779"/>
            <a:ext cx="1784463" cy="523220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ChDR</a:t>
            </a:r>
            <a:r>
              <a:rPr lang="en-US" sz="2800" b="1" dirty="0" smtClean="0">
                <a:solidFill>
                  <a:srgbClr val="FF0000"/>
                </a:solidFill>
              </a:rPr>
              <a:t> BPM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72061" y="587757"/>
            <a:ext cx="1072730" cy="523220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e</a:t>
            </a:r>
            <a:r>
              <a:rPr lang="en-US" sz="2800" b="1" smtClean="0">
                <a:solidFill>
                  <a:srgbClr val="FF0000"/>
                </a:solidFill>
              </a:rPr>
              <a:t>BPM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75386" y="587757"/>
            <a:ext cx="1072730" cy="523220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e</a:t>
            </a:r>
            <a:r>
              <a:rPr lang="en-US" sz="2800" b="1" smtClean="0">
                <a:solidFill>
                  <a:srgbClr val="FF0000"/>
                </a:solidFill>
              </a:rPr>
              <a:t>BPM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08518" y="587757"/>
            <a:ext cx="1072730" cy="523220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e</a:t>
            </a:r>
            <a:r>
              <a:rPr lang="en-US" sz="2800" b="1" smtClean="0">
                <a:solidFill>
                  <a:srgbClr val="FF0000"/>
                </a:solidFill>
              </a:rPr>
              <a:t>BPM</a:t>
            </a:r>
            <a:endParaRPr lang="en-US" sz="2800" b="1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108426" y="1110977"/>
            <a:ext cx="0" cy="319793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044645" y="1101840"/>
            <a:ext cx="0" cy="319793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872758" y="1101840"/>
            <a:ext cx="0" cy="319793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744883" y="3082400"/>
            <a:ext cx="1364476" cy="523220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HF BPM</a:t>
            </a:r>
            <a:endParaRPr lang="en-US" sz="2800" b="1" dirty="0">
              <a:solidFill>
                <a:srgbClr val="FF000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2637761" y="2367216"/>
            <a:ext cx="1837" cy="723228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281248" y="3938253"/>
            <a:ext cx="2705612" cy="523220"/>
          </a:xfrm>
          <a:prstGeom prst="rect">
            <a:avLst/>
          </a:prstGeom>
          <a:solidFill>
            <a:schemeClr val="bg1"/>
          </a:solidFill>
          <a:ln w="57150">
            <a:solidFill>
              <a:srgbClr val="22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2200FF"/>
                </a:solidFill>
              </a:rPr>
              <a:t>Quad + corrector</a:t>
            </a:r>
            <a:endParaRPr lang="en-US" sz="2800" b="1" dirty="0">
              <a:solidFill>
                <a:srgbClr val="2200FF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 flipV="1">
            <a:off x="3455770" y="2431372"/>
            <a:ext cx="1838" cy="1510926"/>
          </a:xfrm>
          <a:prstGeom prst="straightConnector1">
            <a:avLst/>
          </a:prstGeom>
          <a:ln w="50800">
            <a:solidFill>
              <a:srgbClr val="22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3837981" y="2412881"/>
            <a:ext cx="1838" cy="1510926"/>
          </a:xfrm>
          <a:prstGeom prst="straightConnector1">
            <a:avLst/>
          </a:prstGeom>
          <a:ln w="50800">
            <a:solidFill>
              <a:srgbClr val="22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345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actions </a:t>
            </a:r>
            <a:r>
              <a:rPr lang="mr-IN" dirty="0" smtClean="0"/>
              <a:t>–</a:t>
            </a:r>
            <a:r>
              <a:rPr lang="en-US" dirty="0" smtClean="0"/>
              <a:t> HF BPM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556919" y="1226569"/>
            <a:ext cx="9531280" cy="2457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 smtClean="0"/>
              <a:t>Mechanics</a:t>
            </a:r>
          </a:p>
          <a:p>
            <a:r>
              <a:rPr lang="en-US" sz="3200" dirty="0" smtClean="0"/>
              <a:t>Body + support ready for installation end of YETS</a:t>
            </a:r>
          </a:p>
          <a:p>
            <a:r>
              <a:rPr lang="en-US" sz="3200" dirty="0" smtClean="0"/>
              <a:t>Installation + </a:t>
            </a:r>
            <a:r>
              <a:rPr lang="en-US" sz="3200" dirty="0" err="1" smtClean="0"/>
              <a:t>beampipe</a:t>
            </a:r>
            <a:r>
              <a:rPr lang="en-US" sz="3200" dirty="0" smtClean="0"/>
              <a:t> resizing </a:t>
            </a:r>
            <a:r>
              <a:rPr lang="en-US" sz="3200" dirty="0"/>
              <a:t>end of YETS</a:t>
            </a:r>
            <a:endParaRPr lang="en-US" sz="3200" dirty="0" smtClean="0"/>
          </a:p>
          <a:p>
            <a:r>
              <a:rPr lang="en-US" sz="3200" dirty="0" smtClean="0">
                <a:solidFill>
                  <a:schemeClr val="accent4"/>
                </a:solidFill>
              </a:rPr>
              <a:t>Installation with 2x blank flanges + 2x buttons</a:t>
            </a:r>
          </a:p>
        </p:txBody>
      </p:sp>
      <p:sp>
        <p:nvSpPr>
          <p:cNvPr id="8" name="Right Arrow 17"/>
          <p:cNvSpPr/>
          <p:nvPr/>
        </p:nvSpPr>
        <p:spPr>
          <a:xfrm>
            <a:off x="1325583" y="1366878"/>
            <a:ext cx="612775" cy="964169"/>
          </a:xfrm>
          <a:prstGeom prst="chevron">
            <a:avLst/>
          </a:prstGeom>
          <a:solidFill>
            <a:srgbClr val="20B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556919" y="3763617"/>
            <a:ext cx="8796881" cy="27760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 smtClean="0"/>
              <a:t>Detection</a:t>
            </a:r>
          </a:p>
          <a:p>
            <a:r>
              <a:rPr lang="en-US" sz="3200" dirty="0" smtClean="0"/>
              <a:t>Basic: bandpass filters + </a:t>
            </a:r>
            <a:r>
              <a:rPr lang="en-US" sz="3200" dirty="0" err="1"/>
              <a:t>S</a:t>
            </a:r>
            <a:r>
              <a:rPr lang="en-US" sz="3200" dirty="0" err="1" smtClean="0"/>
              <a:t>chottky</a:t>
            </a:r>
            <a:r>
              <a:rPr lang="en-US" sz="3200" dirty="0" smtClean="0"/>
              <a:t> diodes + scope </a:t>
            </a:r>
          </a:p>
          <a:p>
            <a:r>
              <a:rPr lang="en-US" sz="3200" dirty="0" smtClean="0"/>
              <a:t>Need to procure now to arrive in time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Before the protons come, it is easier to test directly in AWAKE unless we foresee to break the vacuum often</a:t>
            </a:r>
          </a:p>
        </p:txBody>
      </p:sp>
      <p:sp>
        <p:nvSpPr>
          <p:cNvPr id="13" name="Right Arrow 17"/>
          <p:cNvSpPr/>
          <p:nvPr/>
        </p:nvSpPr>
        <p:spPr>
          <a:xfrm>
            <a:off x="1325583" y="3949593"/>
            <a:ext cx="612775" cy="964169"/>
          </a:xfrm>
          <a:prstGeom prst="chevron">
            <a:avLst/>
          </a:prstGeom>
          <a:solidFill>
            <a:srgbClr val="20B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25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r>
              <a:rPr lang="mr-IN" dirty="0" smtClean="0"/>
              <a:t>–</a:t>
            </a:r>
            <a:r>
              <a:rPr lang="en-US" dirty="0" smtClean="0"/>
              <a:t> HF BPM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252121" y="1884291"/>
            <a:ext cx="9531280" cy="2457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 smtClean="0"/>
              <a:t>Mechanics</a:t>
            </a:r>
          </a:p>
          <a:p>
            <a:r>
              <a:rPr lang="en-US" sz="3200" dirty="0" smtClean="0"/>
              <a:t>We can have 1 plane installed for test by (say) March</a:t>
            </a:r>
          </a:p>
          <a:p>
            <a:r>
              <a:rPr lang="en-US" sz="3200" dirty="0" smtClean="0"/>
              <a:t>4x buttons left for possible testing at CLEAR</a:t>
            </a:r>
          </a:p>
        </p:txBody>
      </p:sp>
      <p:sp>
        <p:nvSpPr>
          <p:cNvPr id="8" name="Right Arrow 17"/>
          <p:cNvSpPr/>
          <p:nvPr/>
        </p:nvSpPr>
        <p:spPr>
          <a:xfrm>
            <a:off x="1020785" y="2024600"/>
            <a:ext cx="612775" cy="964169"/>
          </a:xfrm>
          <a:prstGeom prst="chevron">
            <a:avLst/>
          </a:prstGeom>
          <a:solidFill>
            <a:srgbClr val="20B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252121" y="3940079"/>
            <a:ext cx="8796881" cy="1842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 smtClean="0"/>
              <a:t>Detection</a:t>
            </a:r>
          </a:p>
          <a:p>
            <a:r>
              <a:rPr lang="en-US" sz="3200" dirty="0" smtClean="0"/>
              <a:t>I can work out the basic setup, if I get a bit of supervision by a staff of SY/BI/BP</a:t>
            </a:r>
          </a:p>
        </p:txBody>
      </p:sp>
      <p:sp>
        <p:nvSpPr>
          <p:cNvPr id="13" name="Right Arrow 17"/>
          <p:cNvSpPr/>
          <p:nvPr/>
        </p:nvSpPr>
        <p:spPr>
          <a:xfrm>
            <a:off x="1020785" y="4126055"/>
            <a:ext cx="612775" cy="964169"/>
          </a:xfrm>
          <a:prstGeom prst="chevron">
            <a:avLst/>
          </a:prstGeom>
          <a:solidFill>
            <a:srgbClr val="20B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69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39239" y="2987040"/>
            <a:ext cx="9144000" cy="1259840"/>
          </a:xfrm>
        </p:spPr>
        <p:txBody>
          <a:bodyPr/>
          <a:lstStyle/>
          <a:p>
            <a:r>
              <a:rPr lang="en-US" b="1" dirty="0" smtClean="0">
                <a:latin typeface="+mn-lt"/>
              </a:rPr>
              <a:t>Cherenkov Diffraction BPM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275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(much) more complicated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E. Senes - Ongoing BPM studies at AWAKE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18</a:t>
            </a:fld>
            <a:endParaRPr lang="en-GB" dirty="0"/>
          </a:p>
        </p:txBody>
      </p:sp>
      <p:grpSp>
        <p:nvGrpSpPr>
          <p:cNvPr id="78" name="Group 77"/>
          <p:cNvGrpSpPr/>
          <p:nvPr/>
        </p:nvGrpSpPr>
        <p:grpSpPr>
          <a:xfrm>
            <a:off x="4096489" y="1278859"/>
            <a:ext cx="7382753" cy="5415536"/>
            <a:chOff x="222320" y="1308429"/>
            <a:chExt cx="7382753" cy="5415536"/>
          </a:xfrm>
        </p:grpSpPr>
        <p:sp>
          <p:nvSpPr>
            <p:cNvPr id="36" name="TextBox 35"/>
            <p:cNvSpPr txBox="1"/>
            <p:nvPr/>
          </p:nvSpPr>
          <p:spPr>
            <a:xfrm>
              <a:off x="970626" y="5730417"/>
              <a:ext cx="15952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mtClean="0"/>
                <a:t>Front-end </a:t>
              </a:r>
              <a:br>
                <a:rPr lang="en-US" smtClean="0"/>
              </a:br>
              <a:r>
                <a:rPr lang="en-US" smtClean="0"/>
                <a:t>electronics box</a:t>
              </a:r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945490" y="6077634"/>
              <a:ext cx="18780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TO STREAK ROOM</a:t>
              </a:r>
            </a:p>
            <a:p>
              <a:endParaRPr lang="en-US" dirty="0"/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222320" y="1308429"/>
              <a:ext cx="7382753" cy="5229384"/>
              <a:chOff x="222320" y="1308429"/>
              <a:chExt cx="7382753" cy="5229384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22320" y="1308429"/>
                <a:ext cx="7223224" cy="3916696"/>
                <a:chOff x="1499032" y="1354728"/>
                <a:chExt cx="7223224" cy="3916696"/>
              </a:xfrm>
            </p:grpSpPr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 flipH="1">
                  <a:off x="2005411" y="1391518"/>
                  <a:ext cx="6716845" cy="3879906"/>
                </a:xfrm>
                <a:prstGeom prst="rect">
                  <a:avLst/>
                </a:prstGeom>
              </p:spPr>
            </p:pic>
            <p:cxnSp>
              <p:nvCxnSpPr>
                <p:cNvPr id="38" name="Straight Arrow Connector 37"/>
                <p:cNvCxnSpPr/>
                <p:nvPr/>
              </p:nvCxnSpPr>
              <p:spPr>
                <a:xfrm flipH="1">
                  <a:off x="2614613" y="1616338"/>
                  <a:ext cx="4643" cy="873098"/>
                </a:xfrm>
                <a:prstGeom prst="straightConnector1">
                  <a:avLst/>
                </a:prstGeom>
                <a:ln w="508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/>
                <p:cNvCxnSpPr/>
                <p:nvPr/>
              </p:nvCxnSpPr>
              <p:spPr>
                <a:xfrm>
                  <a:off x="7100217" y="1392909"/>
                  <a:ext cx="668" cy="737044"/>
                </a:xfrm>
                <a:prstGeom prst="straightConnector1">
                  <a:avLst/>
                </a:prstGeom>
                <a:ln w="508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/>
                <p:cNvSpPr txBox="1"/>
                <p:nvPr/>
              </p:nvSpPr>
              <p:spPr>
                <a:xfrm>
                  <a:off x="1499032" y="1592445"/>
                  <a:ext cx="1784463" cy="523220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rgbClr val="FF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b="1" dirty="0" err="1" smtClean="0">
                      <a:solidFill>
                        <a:srgbClr val="FF0000"/>
                      </a:solidFill>
                    </a:rPr>
                    <a:t>ChDR</a:t>
                  </a:r>
                  <a:r>
                    <a:rPr lang="en-US" sz="2800" b="1" dirty="0" smtClean="0">
                      <a:solidFill>
                        <a:srgbClr val="FF0000"/>
                      </a:solidFill>
                    </a:rPr>
                    <a:t> BPM</a:t>
                  </a:r>
                  <a:endParaRPr lang="en-US" sz="28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6094296" y="1354728"/>
                  <a:ext cx="1784463" cy="523220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rgbClr val="FF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b="1" dirty="0" err="1" smtClean="0">
                      <a:solidFill>
                        <a:srgbClr val="FF0000"/>
                      </a:solidFill>
                    </a:rPr>
                    <a:t>ChDR</a:t>
                  </a:r>
                  <a:r>
                    <a:rPr lang="en-US" sz="2800" b="1" dirty="0" smtClean="0">
                      <a:solidFill>
                        <a:srgbClr val="FF0000"/>
                      </a:solidFill>
                    </a:rPr>
                    <a:t> BPM</a:t>
                  </a:r>
                  <a:endParaRPr lang="en-US" sz="2800" b="1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6009828" y="5678681"/>
                <a:ext cx="159524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Front-end </a:t>
                </a:r>
                <a:br>
                  <a:rPr lang="en-US" dirty="0" smtClean="0"/>
                </a:br>
                <a:r>
                  <a:rPr lang="en-US" dirty="0" smtClean="0"/>
                  <a:t>electronics box</a:t>
                </a:r>
                <a:endParaRPr lang="en-US" dirty="0"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 flipH="1" flipV="1">
                <a:off x="2999140" y="4631803"/>
                <a:ext cx="658460" cy="1768997"/>
              </a:xfrm>
              <a:prstGeom prst="line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H="1" flipV="1">
                <a:off x="3174576" y="4594673"/>
                <a:ext cx="658460" cy="1768997"/>
              </a:xfrm>
              <a:prstGeom prst="line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3146072" y="4464683"/>
                <a:ext cx="2117086" cy="129990"/>
              </a:xfrm>
              <a:prstGeom prst="line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1744454" y="4631803"/>
                <a:ext cx="1240434" cy="185195"/>
              </a:xfrm>
              <a:prstGeom prst="line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1337901" y="4631803"/>
                <a:ext cx="560347" cy="37039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636887" y="5309349"/>
                <a:ext cx="11512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LO 30 GHz</a:t>
                </a:r>
                <a:endParaRPr lang="en-US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 flipH="1" flipV="1">
                <a:off x="5928042" y="4724401"/>
                <a:ext cx="674005" cy="95428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>
                <a:stCxn id="36" idx="0"/>
              </p:cNvCxnSpPr>
              <p:nvPr/>
            </p:nvCxnSpPr>
            <p:spPr>
              <a:xfrm flipH="1" flipV="1">
                <a:off x="1624352" y="5099689"/>
                <a:ext cx="143897" cy="63072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Freeform 30"/>
              <p:cNvSpPr/>
              <p:nvPr/>
            </p:nvSpPr>
            <p:spPr>
              <a:xfrm>
                <a:off x="1736806" y="4188031"/>
                <a:ext cx="1967696" cy="2147768"/>
              </a:xfrm>
              <a:custGeom>
                <a:avLst/>
                <a:gdLst>
                  <a:gd name="connsiteX0" fmla="*/ 0 w 1967696"/>
                  <a:gd name="connsiteY0" fmla="*/ 481014 h 2147768"/>
                  <a:gd name="connsiteX1" fmla="*/ 694481 w 1967696"/>
                  <a:gd name="connsiteY1" fmla="*/ 6452 h 2147768"/>
                  <a:gd name="connsiteX2" fmla="*/ 1273215 w 1967696"/>
                  <a:gd name="connsiteY2" fmla="*/ 353692 h 2147768"/>
                  <a:gd name="connsiteX3" fmla="*/ 1967696 w 1967696"/>
                  <a:gd name="connsiteY3" fmla="*/ 2147768 h 2147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7696" h="2147768">
                    <a:moveTo>
                      <a:pt x="0" y="481014"/>
                    </a:moveTo>
                    <a:cubicBezTo>
                      <a:pt x="241139" y="254343"/>
                      <a:pt x="482279" y="27672"/>
                      <a:pt x="694481" y="6452"/>
                    </a:cubicBezTo>
                    <a:cubicBezTo>
                      <a:pt x="906684" y="-14768"/>
                      <a:pt x="1061013" y="-3194"/>
                      <a:pt x="1273215" y="353692"/>
                    </a:cubicBezTo>
                    <a:cubicBezTo>
                      <a:pt x="1485417" y="710578"/>
                      <a:pt x="1836516" y="1823677"/>
                      <a:pt x="1967696" y="2147768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3111320" y="4085589"/>
                <a:ext cx="2166736" cy="2303636"/>
              </a:xfrm>
              <a:custGeom>
                <a:avLst/>
                <a:gdLst>
                  <a:gd name="connsiteX0" fmla="*/ 2166736 w 2166736"/>
                  <a:gd name="connsiteY0" fmla="*/ 197044 h 2303636"/>
                  <a:gd name="connsiteX1" fmla="*/ 789348 w 2166736"/>
                  <a:gd name="connsiteY1" fmla="*/ 274 h 2303636"/>
                  <a:gd name="connsiteX2" fmla="*/ 118017 w 2166736"/>
                  <a:gd name="connsiteY2" fmla="*/ 162320 h 2303636"/>
                  <a:gd name="connsiteX3" fmla="*/ 13845 w 2166736"/>
                  <a:gd name="connsiteY3" fmla="*/ 486411 h 2303636"/>
                  <a:gd name="connsiteX4" fmla="*/ 280062 w 2166736"/>
                  <a:gd name="connsiteY4" fmla="*/ 1238765 h 2303636"/>
                  <a:gd name="connsiteX5" fmla="*/ 662027 w 2166736"/>
                  <a:gd name="connsiteY5" fmla="*/ 2303636 h 2303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66736" h="2303636">
                    <a:moveTo>
                      <a:pt x="2166736" y="197044"/>
                    </a:moveTo>
                    <a:cubicBezTo>
                      <a:pt x="1648768" y="101552"/>
                      <a:pt x="1130801" y="6061"/>
                      <a:pt x="789348" y="274"/>
                    </a:cubicBezTo>
                    <a:cubicBezTo>
                      <a:pt x="447895" y="-5513"/>
                      <a:pt x="247267" y="81297"/>
                      <a:pt x="118017" y="162320"/>
                    </a:cubicBezTo>
                    <a:cubicBezTo>
                      <a:pt x="-11234" y="243343"/>
                      <a:pt x="-13163" y="307004"/>
                      <a:pt x="13845" y="486411"/>
                    </a:cubicBezTo>
                    <a:cubicBezTo>
                      <a:pt x="40852" y="665819"/>
                      <a:pt x="172032" y="935894"/>
                      <a:pt x="280062" y="1238765"/>
                    </a:cubicBezTo>
                    <a:cubicBezTo>
                      <a:pt x="388092" y="1541636"/>
                      <a:pt x="540493" y="2099150"/>
                      <a:pt x="662027" y="2303636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3" name="Straight Arrow Connector 42"/>
              <p:cNvCxnSpPr/>
              <p:nvPr/>
            </p:nvCxnSpPr>
            <p:spPr>
              <a:xfrm>
                <a:off x="3833036" y="6007713"/>
                <a:ext cx="206023" cy="5301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3636596" y="5568130"/>
                <a:ext cx="10679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IF ~2 GHz</a:t>
                </a:r>
                <a:endParaRPr lang="en-US" dirty="0"/>
              </a:p>
            </p:txBody>
          </p:sp>
          <p:cxnSp>
            <p:nvCxnSpPr>
              <p:cNvPr id="47" name="Straight Connector 46"/>
              <p:cNvCxnSpPr/>
              <p:nvPr/>
            </p:nvCxnSpPr>
            <p:spPr>
              <a:xfrm>
                <a:off x="1400697" y="3301248"/>
                <a:ext cx="49057" cy="1339331"/>
              </a:xfrm>
              <a:prstGeom prst="line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1451785" y="3301248"/>
                <a:ext cx="49057" cy="1339331"/>
              </a:xfrm>
              <a:prstGeom prst="line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1510644" y="3302759"/>
                <a:ext cx="49057" cy="1339331"/>
              </a:xfrm>
              <a:prstGeom prst="line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1566722" y="3302759"/>
                <a:ext cx="49057" cy="1339331"/>
              </a:xfrm>
              <a:prstGeom prst="line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5616186" y="2684158"/>
                <a:ext cx="26752" cy="1611180"/>
              </a:xfrm>
              <a:prstGeom prst="line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5669280" y="2684158"/>
                <a:ext cx="24746" cy="1611180"/>
              </a:xfrm>
              <a:prstGeom prst="line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5722374" y="2684158"/>
                <a:ext cx="30511" cy="1612691"/>
              </a:xfrm>
              <a:prstGeom prst="line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5775960" y="2684158"/>
                <a:ext cx="33003" cy="1612691"/>
              </a:xfrm>
              <a:prstGeom prst="line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5792461" y="3368643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HF</a:t>
                </a:r>
                <a:endParaRPr lang="en-US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1555340" y="3721203"/>
                <a:ext cx="434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HF</a:t>
                </a:r>
                <a:endParaRPr lang="en-US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5200044" y="4261413"/>
                <a:ext cx="672890" cy="37039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76" name="Picture 7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322" y="1329081"/>
            <a:ext cx="1734266" cy="464319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cxnSp>
        <p:nvCxnSpPr>
          <p:cNvPr id="83" name="Straight Arrow Connector 82"/>
          <p:cNvCxnSpPr>
            <a:stCxn id="76" idx="3"/>
          </p:cNvCxnSpPr>
          <p:nvPr/>
        </p:nvCxnSpPr>
        <p:spPr>
          <a:xfrm>
            <a:off x="2819588" y="3650679"/>
            <a:ext cx="2373155" cy="475777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1161522" y="6025156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TRIUMF design</a:t>
            </a:r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2885163" y="5659898"/>
            <a:ext cx="1595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Front-end </a:t>
            </a:r>
            <a:br>
              <a:rPr lang="en-US" smtClean="0"/>
            </a:br>
            <a:r>
              <a:rPr lang="en-US" smtClean="0"/>
              <a:t>electronics box</a:t>
            </a:r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 flipH="1" flipV="1">
            <a:off x="2235177" y="5279780"/>
            <a:ext cx="857446" cy="6090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595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-457200" y="6047489"/>
            <a:ext cx="9628908" cy="928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71708" cy="6858000"/>
          </a:xfrm>
        </p:spPr>
      </p:pic>
      <p:pic>
        <p:nvPicPr>
          <p:cNvPr id="13" name="Content Placeholder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9236"/>
            <a:ext cx="9171708" cy="274814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193674" y="3086723"/>
            <a:ext cx="5160126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Simulations mostly from Collette up to 50 Ohm coax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Prototype in air tested last spring at CLEAR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01/12/2021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8432808" y="5340348"/>
            <a:ext cx="2920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See </a:t>
            </a:r>
            <a:r>
              <a:rPr lang="en-US" b="1" dirty="0" smtClean="0"/>
              <a:t>IBIC2021 </a:t>
            </a:r>
            <a:r>
              <a:rPr lang="en-US" b="1" dirty="0"/>
              <a:t>paper </a:t>
            </a:r>
            <a:r>
              <a:rPr lang="en-US" b="1" dirty="0" smtClean="0"/>
              <a:t>MOPP17</a:t>
            </a:r>
            <a:endParaRPr lang="en-US" b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680" y="3251386"/>
            <a:ext cx="4724400" cy="33401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0" y="0"/>
            <a:ext cx="9171708" cy="2728911"/>
          </a:xfrm>
          <a:prstGeom prst="rect">
            <a:avLst/>
          </a:prstGeom>
          <a:noFill/>
          <a:ln w="76200">
            <a:solidFill>
              <a:srgbClr val="00F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7404580" y="1061368"/>
            <a:ext cx="4448655" cy="1832161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 smtClean="0">
                <a:solidFill>
                  <a:srgbClr val="00B050"/>
                </a:solidFill>
              </a:rPr>
              <a:t>Simulations </a:t>
            </a:r>
            <a:r>
              <a:rPr lang="en-US" sz="4400" smtClean="0">
                <a:solidFill>
                  <a:srgbClr val="00B050"/>
                </a:solidFill>
              </a:rPr>
              <a:t>+ prototype test  </a:t>
            </a:r>
            <a:r>
              <a:rPr lang="en-US" sz="4400" dirty="0" smtClean="0">
                <a:solidFill>
                  <a:srgbClr val="00B050"/>
                </a:solidFill>
              </a:rPr>
              <a:t>DONE</a:t>
            </a:r>
          </a:p>
        </p:txBody>
      </p:sp>
    </p:spTree>
    <p:extLst>
      <p:ext uri="{BB962C8B-B14F-4D97-AF65-F5344CB8AC3E}">
        <p14:creationId xmlns:p14="http://schemas.microsoft.com/office/powerpoint/2010/main" val="188941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4560"/>
            <a:ext cx="13228320" cy="10141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Goal of today:</a:t>
            </a:r>
            <a:r>
              <a:rPr lang="en-US" sz="3200" dirty="0" smtClean="0"/>
              <a:t> make the point on ongoing BPM studies at AWAKE</a:t>
            </a:r>
          </a:p>
          <a:p>
            <a:pPr marL="0" indent="0">
              <a:buNone/>
            </a:pPr>
            <a:endParaRPr lang="en-US" sz="3200" dirty="0" smtClean="0"/>
          </a:p>
          <a:p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556919" y="2798730"/>
            <a:ext cx="9531280" cy="1246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 smtClean="0"/>
              <a:t>1x HF-BPM</a:t>
            </a:r>
          </a:p>
          <a:p>
            <a:r>
              <a:rPr lang="en-US" sz="3200" dirty="0" smtClean="0"/>
              <a:t>40 GHz buttons by OMC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556919" y="4358208"/>
            <a:ext cx="9531280" cy="1982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 smtClean="0"/>
              <a:t>2x </a:t>
            </a:r>
            <a:r>
              <a:rPr lang="en-US" sz="3200" b="1" dirty="0" err="1" smtClean="0"/>
              <a:t>ChDR</a:t>
            </a:r>
            <a:r>
              <a:rPr lang="en-US" sz="3200" b="1" dirty="0" smtClean="0"/>
              <a:t> BPM</a:t>
            </a:r>
          </a:p>
          <a:p>
            <a:r>
              <a:rPr lang="en-US" sz="3200" dirty="0" smtClean="0"/>
              <a:t>Alumina inserts</a:t>
            </a:r>
          </a:p>
          <a:p>
            <a:r>
              <a:rPr lang="en-US" sz="3200" dirty="0" smtClean="0"/>
              <a:t>TRIUMF electronics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91226" y="2792116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20B7F0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endParaRPr lang="en-US" sz="6000" b="1" dirty="0">
              <a:solidFill>
                <a:srgbClr val="20B7F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91226" y="4564941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rgbClr val="20B7F0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64365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-457200" y="6047489"/>
            <a:ext cx="9628908" cy="928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-605456" y="-43918"/>
            <a:ext cx="9777163" cy="1105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71708" cy="6858000"/>
          </a:xfrm>
        </p:spPr>
      </p:pic>
      <p:pic>
        <p:nvPicPr>
          <p:cNvPr id="13" name="Content Placeholder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59"/>
          <a:stretch/>
        </p:blipFill>
        <p:spPr>
          <a:xfrm>
            <a:off x="0" y="2657474"/>
            <a:ext cx="9171708" cy="4200525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518005" y="568235"/>
            <a:ext cx="4448655" cy="131299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smtClean="0">
                <a:solidFill>
                  <a:schemeClr val="accent4"/>
                </a:solidFill>
              </a:rPr>
              <a:t>Mechanics production</a:t>
            </a:r>
            <a:endParaRPr lang="en-US" sz="4400" dirty="0" smtClean="0">
              <a:solidFill>
                <a:schemeClr val="accent4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01/12/2021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-1" y="2613853"/>
            <a:ext cx="9171707" cy="4244145"/>
          </a:xfrm>
          <a:prstGeom prst="rect">
            <a:avLst/>
          </a:prstGeom>
          <a:noFill/>
          <a:ln w="76200">
            <a:solidFill>
              <a:srgbClr val="00F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410316" y="0"/>
            <a:ext cx="5659561" cy="31085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b="1" dirty="0" smtClean="0"/>
              <a:t>Buttons ready by end of February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800" b="1" dirty="0" smtClean="0"/>
              <a:t>Body + support manufactured </a:t>
            </a:r>
            <a:r>
              <a:rPr lang="en-US" sz="2800" dirty="0" smtClean="0"/>
              <a:t>and </a:t>
            </a:r>
            <a:r>
              <a:rPr lang="en-US" sz="2800" dirty="0" err="1" smtClean="0"/>
              <a:t>fiducialised</a:t>
            </a: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ECR under approval </a:t>
            </a:r>
            <a:br>
              <a:rPr lang="en-US" sz="2800" dirty="0" smtClean="0"/>
            </a:br>
            <a:r>
              <a:rPr lang="en-US" sz="2800" dirty="0" smtClean="0"/>
              <a:t>AWK-BPM-EC-0002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3001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-603814" y="5981516"/>
            <a:ext cx="9946602" cy="928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-605456" y="-43918"/>
            <a:ext cx="10005396" cy="1105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01/12/2021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98507"/>
            <a:ext cx="9399940" cy="5248982"/>
          </a:xfrm>
        </p:spPr>
      </p:pic>
      <p:pic>
        <p:nvPicPr>
          <p:cNvPr id="18" name="Content Placeholder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98507"/>
            <a:ext cx="9399940" cy="1573278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-1" y="755643"/>
            <a:ext cx="9399941" cy="1573278"/>
          </a:xfrm>
          <a:prstGeom prst="rect">
            <a:avLst/>
          </a:prstGeom>
          <a:noFill/>
          <a:ln w="76200">
            <a:solidFill>
              <a:srgbClr val="00F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7518881" y="2371786"/>
            <a:ext cx="4448655" cy="67131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smtClean="0">
                <a:solidFill>
                  <a:schemeClr val="accent4"/>
                </a:solidFill>
              </a:rPr>
              <a:t>Installation</a:t>
            </a:r>
            <a:endParaRPr lang="en-US" sz="4400" dirty="0" smtClean="0">
              <a:solidFill>
                <a:schemeClr val="accent4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93673" y="3086723"/>
            <a:ext cx="5659561" cy="29238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b="1" dirty="0" smtClean="0"/>
              <a:t>Modular approach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400" dirty="0" err="1" smtClean="0"/>
              <a:t>Beampipe</a:t>
            </a:r>
            <a:r>
              <a:rPr lang="en-US" sz="2400" dirty="0" smtClean="0"/>
              <a:t> resized for BPM#1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400" dirty="0" smtClean="0"/>
              <a:t>Buttons to be swapped with </a:t>
            </a:r>
            <a:r>
              <a:rPr lang="en-US" sz="2400" dirty="0" err="1" smtClean="0"/>
              <a:t>pBPM</a:t>
            </a:r>
            <a:r>
              <a:rPr lang="en-US" sz="2400" dirty="0" smtClean="0"/>
              <a:t> for BPM#2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Cables installed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Waveguides partially installed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90225" y="2855087"/>
            <a:ext cx="5144305" cy="2971547"/>
          </a:xfrm>
          <a:prstGeom prst="rect">
            <a:avLst/>
          </a:prstGeom>
        </p:spPr>
      </p:pic>
      <p:cxnSp>
        <p:nvCxnSpPr>
          <p:cNvPr id="55" name="Straight Arrow Connector 54"/>
          <p:cNvCxnSpPr/>
          <p:nvPr/>
        </p:nvCxnSpPr>
        <p:spPr>
          <a:xfrm>
            <a:off x="4637505" y="2942015"/>
            <a:ext cx="510" cy="564488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898232" y="2747591"/>
            <a:ext cx="1453265" cy="400110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ChDR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BPM1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1089975" y="3187027"/>
            <a:ext cx="510" cy="564488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91952" y="2993593"/>
            <a:ext cx="1453263" cy="400110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ChDR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BPM2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8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-603814" y="5981516"/>
            <a:ext cx="9946602" cy="928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-605456" y="-43918"/>
            <a:ext cx="10005396" cy="1105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01/12/2021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12898"/>
            <a:ext cx="9399940" cy="5248982"/>
          </a:xfrm>
        </p:spPr>
      </p:pic>
      <p:pic>
        <p:nvPicPr>
          <p:cNvPr id="18" name="Content Placeholder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938399"/>
            <a:ext cx="9399940" cy="327420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-1" y="2938389"/>
            <a:ext cx="9399941" cy="3317827"/>
          </a:xfrm>
          <a:prstGeom prst="rect">
            <a:avLst/>
          </a:prstGeom>
          <a:noFill/>
          <a:ln w="76200">
            <a:solidFill>
              <a:srgbClr val="00F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51314" y="767247"/>
            <a:ext cx="4448655" cy="67131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 smtClean="0">
                <a:solidFill>
                  <a:schemeClr val="accent4"/>
                </a:solidFill>
              </a:rPr>
              <a:t>RF Front-end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81125" y="377054"/>
            <a:ext cx="5659561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TRIUMF working on operational electronics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Bandpass </a:t>
            </a:r>
            <a:r>
              <a:rPr lang="en-US" sz="2800" dirty="0" err="1" smtClean="0"/>
              <a:t>filter+diode</a:t>
            </a:r>
            <a:r>
              <a:rPr lang="en-US" sz="2800" dirty="0" smtClean="0"/>
              <a:t> for our tests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Possible test at CLEAR in parallel with the installation in AWAKE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8260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-603814" y="5981516"/>
            <a:ext cx="9946602" cy="928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-605456" y="-15072"/>
            <a:ext cx="10005396" cy="1105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01/12/2021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23</a:t>
            </a:fld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12898"/>
            <a:ext cx="9399940" cy="5248982"/>
          </a:xfrm>
        </p:spPr>
      </p:pic>
      <p:pic>
        <p:nvPicPr>
          <p:cNvPr id="18" name="Content Placeholder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727"/>
          <a:stretch/>
        </p:blipFill>
        <p:spPr>
          <a:xfrm>
            <a:off x="0" y="6129337"/>
            <a:ext cx="9399940" cy="706877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-1" y="6129337"/>
            <a:ext cx="9399941" cy="632543"/>
          </a:xfrm>
          <a:prstGeom prst="rect">
            <a:avLst/>
          </a:prstGeom>
          <a:noFill/>
          <a:ln w="76200">
            <a:solidFill>
              <a:srgbClr val="00F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618066" y="1322471"/>
            <a:ext cx="4448655" cy="671316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 smtClean="0">
                <a:solidFill>
                  <a:srgbClr val="00B050"/>
                </a:solidFill>
              </a:rPr>
              <a:t>Test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96000" y="2372573"/>
            <a:ext cx="5659561" cy="31085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b="1" dirty="0" smtClean="0"/>
              <a:t>Same test platform of HF-BPM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b="1" dirty="0" smtClean="0"/>
              <a:t>Possible in AWAKE</a:t>
            </a:r>
            <a:r>
              <a:rPr lang="en-US" sz="2800" dirty="0" smtClean="0"/>
              <a:t>, at least with demodulation + scope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Detailed plan is now premature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129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actions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ChDR</a:t>
            </a:r>
            <a:r>
              <a:rPr lang="en-US" dirty="0" smtClean="0"/>
              <a:t> BPM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556919" y="1010669"/>
            <a:ext cx="9531280" cy="2457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 smtClean="0"/>
              <a:t>Mechanics</a:t>
            </a:r>
          </a:p>
          <a:p>
            <a:r>
              <a:rPr lang="en-US" sz="3200" dirty="0" smtClean="0"/>
              <a:t>Body + support ready for installation end of YETS</a:t>
            </a:r>
          </a:p>
          <a:p>
            <a:r>
              <a:rPr lang="en-US" sz="3200" dirty="0" smtClean="0"/>
              <a:t>Buttons + body assembled and tested prior installation</a:t>
            </a:r>
          </a:p>
          <a:p>
            <a:r>
              <a:rPr lang="en-US" sz="3200" dirty="0" smtClean="0"/>
              <a:t>Installation with 4x buttons</a:t>
            </a:r>
          </a:p>
        </p:txBody>
      </p:sp>
      <p:sp>
        <p:nvSpPr>
          <p:cNvPr id="8" name="Right Arrow 17"/>
          <p:cNvSpPr/>
          <p:nvPr/>
        </p:nvSpPr>
        <p:spPr>
          <a:xfrm>
            <a:off x="1325583" y="1150978"/>
            <a:ext cx="612775" cy="964169"/>
          </a:xfrm>
          <a:prstGeom prst="chevron">
            <a:avLst/>
          </a:prstGeom>
          <a:solidFill>
            <a:srgbClr val="20B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556919" y="3344517"/>
            <a:ext cx="8796881" cy="2776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 smtClean="0"/>
              <a:t>Detection</a:t>
            </a:r>
          </a:p>
          <a:p>
            <a:r>
              <a:rPr lang="en-US" sz="3200" dirty="0" smtClean="0"/>
              <a:t>Basic test: bandpass filters + attenuator + </a:t>
            </a:r>
            <a:r>
              <a:rPr lang="en-US" sz="3200" dirty="0" err="1" smtClean="0"/>
              <a:t>Schottky</a:t>
            </a:r>
            <a:r>
              <a:rPr lang="en-US" sz="3200" dirty="0" smtClean="0"/>
              <a:t> diodes + scope (basically CLEAR test revival)</a:t>
            </a:r>
          </a:p>
          <a:p>
            <a:r>
              <a:rPr lang="en-US" sz="3200" dirty="0" smtClean="0"/>
              <a:t>TRIUMF electronics when available</a:t>
            </a:r>
          </a:p>
        </p:txBody>
      </p:sp>
      <p:sp>
        <p:nvSpPr>
          <p:cNvPr id="13" name="Right Arrow 17"/>
          <p:cNvSpPr/>
          <p:nvPr/>
        </p:nvSpPr>
        <p:spPr>
          <a:xfrm>
            <a:off x="1325583" y="3530493"/>
            <a:ext cx="612775" cy="964169"/>
          </a:xfrm>
          <a:prstGeom prst="chevron">
            <a:avLst/>
          </a:prstGeom>
          <a:solidFill>
            <a:srgbClr val="20B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556919" y="5503517"/>
            <a:ext cx="8796881" cy="2776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 smtClean="0"/>
              <a:t>Transitions</a:t>
            </a:r>
          </a:p>
          <a:p>
            <a:r>
              <a:rPr lang="en-US" sz="3200" dirty="0" smtClean="0"/>
              <a:t>To be discussed with Nicolas</a:t>
            </a:r>
          </a:p>
        </p:txBody>
      </p:sp>
      <p:sp>
        <p:nvSpPr>
          <p:cNvPr id="11" name="Right Arrow 17"/>
          <p:cNvSpPr/>
          <p:nvPr/>
        </p:nvSpPr>
        <p:spPr>
          <a:xfrm>
            <a:off x="1325583" y="5634681"/>
            <a:ext cx="612775" cy="866581"/>
          </a:xfrm>
          <a:prstGeom prst="chevron">
            <a:avLst/>
          </a:prstGeom>
          <a:solidFill>
            <a:srgbClr val="20B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58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ChDR</a:t>
            </a:r>
            <a:r>
              <a:rPr lang="en-US" dirty="0" smtClean="0"/>
              <a:t> BPM </a:t>
            </a:r>
            <a:r>
              <a:rPr lang="mr-IN" dirty="0" smtClean="0"/>
              <a:t>–</a:t>
            </a:r>
            <a:r>
              <a:rPr lang="en-US" dirty="0" smtClean="0"/>
              <a:t> In short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556919" y="1226569"/>
            <a:ext cx="9531280" cy="2457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 smtClean="0"/>
              <a:t>Mechanics</a:t>
            </a:r>
          </a:p>
          <a:p>
            <a:r>
              <a:rPr lang="en-US" sz="3200" dirty="0" smtClean="0"/>
              <a:t>Install the upstream body and play with it</a:t>
            </a:r>
          </a:p>
          <a:p>
            <a:r>
              <a:rPr lang="en-US" sz="3200" dirty="0" smtClean="0"/>
              <a:t>We are ready for then turning the </a:t>
            </a:r>
            <a:r>
              <a:rPr lang="en-US" sz="3200" dirty="0" err="1" smtClean="0"/>
              <a:t>pBPM</a:t>
            </a:r>
            <a:r>
              <a:rPr lang="en-US" sz="3200" dirty="0" smtClean="0"/>
              <a:t> into a </a:t>
            </a:r>
            <a:r>
              <a:rPr lang="en-US" sz="3200" dirty="0" err="1" smtClean="0"/>
              <a:t>ChDR</a:t>
            </a:r>
            <a:r>
              <a:rPr lang="en-US" sz="3200" dirty="0" smtClean="0"/>
              <a:t> BPM quickly (not before TRIUMF electronics)</a:t>
            </a:r>
          </a:p>
        </p:txBody>
      </p:sp>
      <p:sp>
        <p:nvSpPr>
          <p:cNvPr id="8" name="Right Arrow 17"/>
          <p:cNvSpPr/>
          <p:nvPr/>
        </p:nvSpPr>
        <p:spPr>
          <a:xfrm>
            <a:off x="1325583" y="1366878"/>
            <a:ext cx="612775" cy="964169"/>
          </a:xfrm>
          <a:prstGeom prst="chevron">
            <a:avLst/>
          </a:prstGeom>
          <a:solidFill>
            <a:srgbClr val="20B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556919" y="3763617"/>
            <a:ext cx="8796881" cy="2776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 smtClean="0"/>
              <a:t>Detection</a:t>
            </a:r>
          </a:p>
          <a:p>
            <a:r>
              <a:rPr lang="en-US" sz="3200" dirty="0" smtClean="0"/>
              <a:t>Same as CLEAR in spring</a:t>
            </a:r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mr-IN" sz="3200" dirty="0" smtClean="0"/>
              <a:t>…</a:t>
            </a:r>
            <a:r>
              <a:rPr lang="en-US" sz="3200" dirty="0" smtClean="0"/>
              <a:t> waiting for TRIUMF electronics</a:t>
            </a:r>
          </a:p>
        </p:txBody>
      </p:sp>
      <p:sp>
        <p:nvSpPr>
          <p:cNvPr id="13" name="Right Arrow 17"/>
          <p:cNvSpPr/>
          <p:nvPr/>
        </p:nvSpPr>
        <p:spPr>
          <a:xfrm>
            <a:off x="1325583" y="3949593"/>
            <a:ext cx="612775" cy="964169"/>
          </a:xfrm>
          <a:prstGeom prst="chevron">
            <a:avLst/>
          </a:prstGeom>
          <a:solidFill>
            <a:srgbClr val="20B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4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39239" y="2987040"/>
            <a:ext cx="9144000" cy="1259840"/>
          </a:xfrm>
        </p:spPr>
        <p:txBody>
          <a:bodyPr/>
          <a:lstStyle/>
          <a:p>
            <a:r>
              <a:rPr lang="en-US" b="1" dirty="0" smtClean="0">
                <a:latin typeface="+mn-lt"/>
              </a:rPr>
              <a:t>Summary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41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proposal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822520" y="2290138"/>
            <a:ext cx="9531280" cy="623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 smtClean="0"/>
              <a:t>HF-BPM</a:t>
            </a:r>
          </a:p>
        </p:txBody>
      </p:sp>
      <p:sp>
        <p:nvSpPr>
          <p:cNvPr id="8" name="Right Arrow 17"/>
          <p:cNvSpPr/>
          <p:nvPr/>
        </p:nvSpPr>
        <p:spPr>
          <a:xfrm>
            <a:off x="707022" y="2240749"/>
            <a:ext cx="618561" cy="672564"/>
          </a:xfrm>
          <a:prstGeom prst="chevron">
            <a:avLst/>
          </a:prstGeom>
          <a:solidFill>
            <a:srgbClr val="20B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53000" y="2824867"/>
            <a:ext cx="9500800" cy="33294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US" sz="3200" dirty="0" smtClean="0"/>
              <a:t>Installation of the body in AWAKE equipped with one plane of buttons (2x buttons + 2x blanks) in </a:t>
            </a:r>
            <a:r>
              <a:rPr lang="en-US" sz="3200" dirty="0" smtClean="0"/>
              <a:t>March</a:t>
            </a:r>
          </a:p>
          <a:p>
            <a:pPr>
              <a:buFontTx/>
              <a:buChar char="-"/>
            </a:pPr>
            <a:r>
              <a:rPr lang="en-US" sz="3200" dirty="0" smtClean="0"/>
              <a:t>Initial test with bandpass filters + RF diodes</a:t>
            </a:r>
            <a:endParaRPr lang="en-US" sz="3200" dirty="0" smtClean="0"/>
          </a:p>
          <a:p>
            <a:pPr>
              <a:buFontTx/>
              <a:buChar char="-"/>
            </a:pPr>
            <a:r>
              <a:rPr lang="en-US" sz="3200" dirty="0" smtClean="0"/>
              <a:t>Parallel R&amp;D in CLEAR with remaining 4x buttons is possible (depending on available workforce)</a:t>
            </a:r>
          </a:p>
        </p:txBody>
      </p:sp>
      <p:sp>
        <p:nvSpPr>
          <p:cNvPr id="3" name="TextBox 2"/>
          <p:cNvSpPr txBox="1"/>
          <p:nvPr/>
        </p:nvSpPr>
        <p:spPr>
          <a:xfrm rot="16200000">
            <a:off x="10936818" y="3428243"/>
            <a:ext cx="126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Before May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240655" y="2920335"/>
            <a:ext cx="113145" cy="13991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37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proposal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822520" y="1647585"/>
            <a:ext cx="9531280" cy="623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 err="1" smtClean="0"/>
              <a:t>ChDR</a:t>
            </a:r>
            <a:r>
              <a:rPr lang="en-US" sz="3200" b="1" dirty="0" smtClean="0"/>
              <a:t>-BPM</a:t>
            </a:r>
          </a:p>
        </p:txBody>
      </p:sp>
      <p:sp>
        <p:nvSpPr>
          <p:cNvPr id="8" name="Right Arrow 17"/>
          <p:cNvSpPr/>
          <p:nvPr/>
        </p:nvSpPr>
        <p:spPr>
          <a:xfrm>
            <a:off x="707022" y="1598196"/>
            <a:ext cx="618561" cy="672564"/>
          </a:xfrm>
          <a:prstGeom prst="chevron">
            <a:avLst/>
          </a:prstGeom>
          <a:solidFill>
            <a:srgbClr val="20B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53000" y="2189336"/>
            <a:ext cx="9500800" cy="39400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US" sz="3200" dirty="0" smtClean="0"/>
              <a:t>Installation of one complete body in AWAKE in March</a:t>
            </a:r>
          </a:p>
          <a:p>
            <a:pPr>
              <a:buFontTx/>
              <a:buChar char="-"/>
            </a:pPr>
            <a:r>
              <a:rPr lang="en-US" sz="3200" dirty="0"/>
              <a:t>Basic test at AWAKE similar to last year’s CLEAR </a:t>
            </a:r>
            <a:r>
              <a:rPr lang="en-US" sz="3200" dirty="0" smtClean="0"/>
              <a:t>test</a:t>
            </a:r>
            <a:endParaRPr lang="en-US" sz="3200" dirty="0" smtClean="0"/>
          </a:p>
          <a:p>
            <a:pPr marL="0" indent="0">
              <a:buNone/>
            </a:pPr>
            <a:r>
              <a:rPr lang="en-US" sz="1000" dirty="0" smtClean="0"/>
              <a:t> </a:t>
            </a:r>
          </a:p>
          <a:p>
            <a:pPr>
              <a:buFontTx/>
              <a:buChar char="-"/>
            </a:pPr>
            <a:r>
              <a:rPr lang="en-US" sz="3200" dirty="0" smtClean="0"/>
              <a:t>Parallel </a:t>
            </a:r>
            <a:r>
              <a:rPr lang="en-US" sz="3200" dirty="0" smtClean="0"/>
              <a:t>R&amp;D in CLEAR with remaining 6x buttons (</a:t>
            </a:r>
            <a:r>
              <a:rPr lang="en-US" sz="3200" dirty="0" smtClean="0">
                <a:sym typeface="Wingdings"/>
              </a:rPr>
              <a:t></a:t>
            </a:r>
            <a:r>
              <a:rPr lang="en-US" sz="3200" dirty="0" smtClean="0"/>
              <a:t>Collette’s </a:t>
            </a:r>
            <a:r>
              <a:rPr lang="en-US" sz="3200" dirty="0" smtClean="0"/>
              <a:t>thesis, when ready)</a:t>
            </a:r>
          </a:p>
          <a:p>
            <a:pPr marL="0" indent="0">
              <a:buNone/>
            </a:pPr>
            <a:r>
              <a:rPr lang="en-US" sz="1000" dirty="0"/>
              <a:t> </a:t>
            </a:r>
            <a:endParaRPr lang="en-US" sz="1000" dirty="0" smtClean="0"/>
          </a:p>
          <a:p>
            <a:pPr>
              <a:buFontTx/>
              <a:buChar char="-"/>
            </a:pPr>
            <a:r>
              <a:rPr lang="en-US" sz="3200" dirty="0" smtClean="0"/>
              <a:t>TRIUMF </a:t>
            </a:r>
            <a:r>
              <a:rPr lang="en-US" sz="3200" dirty="0" smtClean="0"/>
              <a:t>electronics delivery time to be assessed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11080444" y="2452060"/>
            <a:ext cx="126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Before May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1384281" y="1944152"/>
            <a:ext cx="113145" cy="139919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80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54479" y="1432560"/>
            <a:ext cx="9144000" cy="2387600"/>
          </a:xfrm>
        </p:spPr>
        <p:txBody>
          <a:bodyPr/>
          <a:lstStyle/>
          <a:p>
            <a:r>
              <a:rPr lang="en-US" dirty="0" smtClean="0"/>
              <a:t>Thanks for your attention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1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137402" y="3126317"/>
            <a:ext cx="1447832" cy="954107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b="1" smtClean="0"/>
              <a:t>PLASMA</a:t>
            </a:r>
            <a:br>
              <a:rPr lang="en-US" sz="2800" b="1" smtClean="0"/>
            </a:br>
            <a:r>
              <a:rPr lang="en-US" sz="2800" b="1" smtClean="0"/>
              <a:t>CELL</a:t>
            </a:r>
            <a:endParaRPr lang="en-US" sz="2800" b="1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251576" y="4217066"/>
            <a:ext cx="1139274" cy="1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1454666" y="1152803"/>
            <a:ext cx="9337775" cy="5314122"/>
            <a:chOff x="1917096" y="1120719"/>
            <a:chExt cx="9337775" cy="531412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2156331" y="1120719"/>
              <a:ext cx="9098540" cy="531412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8208072" y="4903807"/>
              <a:ext cx="1784463" cy="52322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b="1" dirty="0" err="1" smtClean="0">
                  <a:solidFill>
                    <a:srgbClr val="FF0000"/>
                  </a:solidFill>
                </a:rPr>
                <a:t>ChDR</a:t>
              </a:r>
              <a:r>
                <a:rPr lang="en-US" sz="2800" b="1" dirty="0" smtClean="0">
                  <a:solidFill>
                    <a:srgbClr val="FF0000"/>
                  </a:solidFill>
                </a:rPr>
                <a:t> BPM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811680" y="1350515"/>
              <a:ext cx="1072730" cy="52322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b="1">
                  <a:solidFill>
                    <a:srgbClr val="00B050"/>
                  </a:solidFill>
                </a:rPr>
                <a:t>e</a:t>
              </a:r>
              <a:r>
                <a:rPr lang="en-US" sz="2800" b="1" smtClean="0">
                  <a:solidFill>
                    <a:srgbClr val="00B050"/>
                  </a:solidFill>
                </a:rPr>
                <a:t>BPM</a:t>
              </a:r>
              <a:endParaRPr lang="en-US" sz="2800" b="1" dirty="0">
                <a:solidFill>
                  <a:srgbClr val="00B05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517598" y="1323526"/>
              <a:ext cx="1072730" cy="52322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b="1">
                  <a:solidFill>
                    <a:srgbClr val="00B050"/>
                  </a:solidFill>
                </a:rPr>
                <a:t>e</a:t>
              </a:r>
              <a:r>
                <a:rPr lang="en-US" sz="2800" b="1" smtClean="0">
                  <a:solidFill>
                    <a:srgbClr val="00B050"/>
                  </a:solidFill>
                </a:rPr>
                <a:t>BPM</a:t>
              </a:r>
              <a:endParaRPr lang="en-US" sz="2800" b="1" dirty="0">
                <a:solidFill>
                  <a:srgbClr val="00B05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37319" y="1350515"/>
              <a:ext cx="1072730" cy="52322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b="1">
                  <a:solidFill>
                    <a:srgbClr val="00B050"/>
                  </a:solidFill>
                </a:rPr>
                <a:t>e</a:t>
              </a:r>
              <a:r>
                <a:rPr lang="en-US" sz="2800" b="1" smtClean="0">
                  <a:solidFill>
                    <a:srgbClr val="00B050"/>
                  </a:solidFill>
                </a:rPr>
                <a:t>BPM</a:t>
              </a:r>
              <a:endParaRPr lang="en-US" sz="28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8348045" y="1873735"/>
              <a:ext cx="0" cy="319793"/>
            </a:xfrm>
            <a:prstGeom prst="straightConnector1">
              <a:avLst/>
            </a:prstGeom>
            <a:ln w="508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6348536" y="1873735"/>
              <a:ext cx="0" cy="319793"/>
            </a:xfrm>
            <a:prstGeom prst="straightConnector1">
              <a:avLst/>
            </a:prstGeom>
            <a:ln w="508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3701559" y="1864598"/>
              <a:ext cx="0" cy="319793"/>
            </a:xfrm>
            <a:prstGeom prst="straightConnector1">
              <a:avLst/>
            </a:prstGeom>
            <a:ln w="508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256521" y="4903807"/>
              <a:ext cx="1364476" cy="52322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HF BPM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 flipV="1">
              <a:off x="7149399" y="4188623"/>
              <a:ext cx="1837" cy="723228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H="1" flipV="1">
              <a:off x="9096315" y="4203069"/>
              <a:ext cx="1837" cy="723228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17096" y="4907145"/>
              <a:ext cx="1784463" cy="52322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b="1" dirty="0" err="1" smtClean="0">
                  <a:solidFill>
                    <a:srgbClr val="FF0000"/>
                  </a:solidFill>
                </a:rPr>
                <a:t>ChDR</a:t>
              </a:r>
              <a:r>
                <a:rPr lang="en-US" sz="2800" b="1" dirty="0" smtClean="0">
                  <a:solidFill>
                    <a:srgbClr val="FF0000"/>
                  </a:solidFill>
                </a:rPr>
                <a:t> BPM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H="1" flipV="1">
              <a:off x="3035482" y="4207810"/>
              <a:ext cx="1837" cy="723228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3048562" y="5623837"/>
              <a:ext cx="1526380" cy="52322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2200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b="1" dirty="0" err="1" smtClean="0">
                  <a:solidFill>
                    <a:srgbClr val="2200FF"/>
                  </a:solidFill>
                </a:rPr>
                <a:t>e+p</a:t>
              </a:r>
              <a:r>
                <a:rPr lang="en-US" sz="2800" b="1" dirty="0">
                  <a:solidFill>
                    <a:srgbClr val="2200FF"/>
                  </a:solidFill>
                </a:rPr>
                <a:t> </a:t>
              </a:r>
              <a:r>
                <a:rPr lang="en-US" sz="2800" b="1" dirty="0" smtClean="0">
                  <a:solidFill>
                    <a:srgbClr val="2200FF"/>
                  </a:solidFill>
                </a:rPr>
                <a:t>BPM</a:t>
              </a:r>
              <a:endParaRPr lang="en-US" sz="2800" b="1" dirty="0">
                <a:solidFill>
                  <a:srgbClr val="2200FF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V="1">
              <a:off x="3916372" y="4002157"/>
              <a:ext cx="98" cy="1616807"/>
            </a:xfrm>
            <a:prstGeom prst="straightConnector1">
              <a:avLst/>
            </a:prstGeom>
            <a:ln w="50800">
              <a:solidFill>
                <a:srgbClr val="22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4859181" y="5618964"/>
              <a:ext cx="1316835" cy="52322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2200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2200FF"/>
                  </a:solidFill>
                </a:rPr>
                <a:t>BTV350</a:t>
              </a:r>
              <a:endParaRPr lang="en-US" sz="2800" b="1" dirty="0">
                <a:solidFill>
                  <a:srgbClr val="2200FF"/>
                </a:solidFill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V="1">
              <a:off x="5587464" y="4002156"/>
              <a:ext cx="98" cy="1616807"/>
            </a:xfrm>
            <a:prstGeom prst="straightConnector1">
              <a:avLst/>
            </a:prstGeom>
            <a:ln w="50800">
              <a:solidFill>
                <a:srgbClr val="22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9994218" y="1323526"/>
              <a:ext cx="1072730" cy="52322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b="1">
                  <a:solidFill>
                    <a:srgbClr val="00B050"/>
                  </a:solidFill>
                </a:rPr>
                <a:t>e</a:t>
              </a:r>
              <a:r>
                <a:rPr lang="en-US" sz="2800" b="1" smtClean="0">
                  <a:solidFill>
                    <a:srgbClr val="00B050"/>
                  </a:solidFill>
                </a:rPr>
                <a:t>BPM</a:t>
              </a:r>
              <a:endParaRPr lang="en-US" sz="28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10530583" y="1846746"/>
              <a:ext cx="0" cy="319793"/>
            </a:xfrm>
            <a:prstGeom prst="straightConnector1">
              <a:avLst/>
            </a:prstGeom>
            <a:ln w="508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10840364" y="2772374"/>
            <a:ext cx="1287468" cy="70788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ELECTRON</a:t>
            </a:r>
            <a:br>
              <a:rPr lang="en-US" sz="2000" b="1" dirty="0" smtClean="0"/>
            </a:br>
            <a:r>
              <a:rPr lang="en-US" sz="2000" b="1" dirty="0" smtClean="0"/>
              <a:t>MERGE</a:t>
            </a:r>
            <a:endParaRPr lang="en-US" sz="2000" b="1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0748896" y="2234123"/>
            <a:ext cx="1443104" cy="2127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1336122" y="2356408"/>
            <a:ext cx="949840" cy="287487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263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55150"/>
            <a:ext cx="10835640" cy="101417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dirty="0" smtClean="0"/>
              <a:t>Goal agreed with AWAKE:</a:t>
            </a:r>
            <a:r>
              <a:rPr lang="en-US" sz="3600" dirty="0" smtClean="0"/>
              <a:t> develop an e-BPM capable to measure the position unbiased by the protons.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38200" y="4083148"/>
            <a:ext cx="10073640" cy="10141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dirty="0" smtClean="0"/>
              <a:t>Timeline agreed with AWAKE:</a:t>
            </a:r>
            <a:r>
              <a:rPr lang="en-US" sz="3600" dirty="0" smtClean="0"/>
              <a:t> run 2a, possibly not at the end of the run. </a:t>
            </a:r>
            <a:r>
              <a:rPr lang="en-US" sz="3600" b="1" dirty="0" smtClean="0">
                <a:solidFill>
                  <a:srgbClr val="FF0000"/>
                </a:solidFill>
              </a:rPr>
              <a:t>Run 2a ends in October 2022.</a:t>
            </a:r>
          </a:p>
        </p:txBody>
      </p:sp>
      <p:sp>
        <p:nvSpPr>
          <p:cNvPr id="7" name="Rectangle 6"/>
          <p:cNvSpPr/>
          <p:nvPr/>
        </p:nvSpPr>
        <p:spPr>
          <a:xfrm>
            <a:off x="437322" y="1431234"/>
            <a:ext cx="11383617" cy="4669529"/>
          </a:xfrm>
          <a:prstGeom prst="rect">
            <a:avLst/>
          </a:prstGeom>
          <a:noFill/>
          <a:ln w="2540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57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ight Arrow 29"/>
          <p:cNvSpPr/>
          <p:nvPr/>
        </p:nvSpPr>
        <p:spPr>
          <a:xfrm rot="5400000">
            <a:off x="-231816" y="2382207"/>
            <a:ext cx="5050124" cy="2743220"/>
          </a:xfrm>
          <a:prstGeom prst="rightArrow">
            <a:avLst/>
          </a:prstGeom>
          <a:solidFill>
            <a:schemeClr val="accent1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story short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3840480" y="1415544"/>
            <a:ext cx="8564880" cy="90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 smtClean="0"/>
              <a:t>Acknowledged the need for a BPM working &gt; 10 GHz </a:t>
            </a:r>
            <a:r>
              <a:rPr lang="en-US" dirty="0" smtClean="0"/>
              <a:t>(AWAKE Collab. Meeting Sept. 2019)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51560" y="1484422"/>
            <a:ext cx="25298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20B7F0"/>
                </a:solidFill>
                <a:latin typeface="Arial" charset="0"/>
                <a:ea typeface="Arial" charset="0"/>
                <a:cs typeface="Arial" charset="0"/>
              </a:rPr>
              <a:t>10 Sep 2019</a:t>
            </a:r>
            <a:endParaRPr lang="en-US" sz="3200" b="1" dirty="0">
              <a:solidFill>
                <a:srgbClr val="20B7F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3840480" y="2408363"/>
            <a:ext cx="8564880" cy="90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 smtClean="0"/>
              <a:t>PTFE results presented</a:t>
            </a:r>
            <a:br>
              <a:rPr lang="en-US" b="1" dirty="0" smtClean="0"/>
            </a:br>
            <a:r>
              <a:rPr lang="en-US" dirty="0" smtClean="0"/>
              <a:t>(6</a:t>
            </a:r>
            <a:r>
              <a:rPr lang="en-US" baseline="30000" dirty="0" smtClean="0"/>
              <a:t>th</a:t>
            </a:r>
            <a:r>
              <a:rPr lang="en-US" dirty="0" smtClean="0"/>
              <a:t> AWAKE Instrument Meeting)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51560" y="2477241"/>
            <a:ext cx="2483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20B7F0"/>
                </a:solidFill>
                <a:latin typeface="Arial" charset="0"/>
                <a:ea typeface="Arial" charset="0"/>
                <a:cs typeface="Arial" charset="0"/>
              </a:rPr>
              <a:t>22 Jan 2020</a:t>
            </a:r>
            <a:endParaRPr lang="en-US" sz="3200" b="1" dirty="0">
              <a:solidFill>
                <a:srgbClr val="20B7F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3840480" y="3401157"/>
            <a:ext cx="8564880" cy="90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 smtClean="0"/>
              <a:t>Detailed analysis of proton bunch presented</a:t>
            </a:r>
            <a:br>
              <a:rPr lang="en-US" b="1" dirty="0" smtClean="0"/>
            </a:br>
            <a:r>
              <a:rPr lang="en-US" dirty="0" smtClean="0"/>
              <a:t>(9</a:t>
            </a:r>
            <a:r>
              <a:rPr lang="en-US" baseline="30000" dirty="0" smtClean="0"/>
              <a:t>th</a:t>
            </a:r>
            <a:r>
              <a:rPr lang="en-US" dirty="0" smtClean="0"/>
              <a:t> AWAKE Instrument Meeting)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51560" y="3470035"/>
            <a:ext cx="2483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20B7F0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r>
              <a:rPr lang="en-US" sz="3200" b="1" dirty="0" smtClean="0">
                <a:solidFill>
                  <a:srgbClr val="20B7F0"/>
                </a:solidFill>
                <a:latin typeface="Arial" charset="0"/>
                <a:ea typeface="Arial" charset="0"/>
                <a:cs typeface="Arial" charset="0"/>
              </a:rPr>
              <a:t> Oct 2020</a:t>
            </a:r>
            <a:endParaRPr lang="en-US" sz="3200" b="1" dirty="0">
              <a:solidFill>
                <a:srgbClr val="20B7F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840480" y="4684146"/>
            <a:ext cx="8564880" cy="1808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 smtClean="0"/>
              <a:t>- Alumina test results presented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dirty="0" smtClean="0"/>
              <a:t>- Proposal for 40 GHz buttons upon AWAKE request</a:t>
            </a:r>
            <a:br>
              <a:rPr lang="en-US" b="1" dirty="0" smtClean="0"/>
            </a:br>
            <a:r>
              <a:rPr lang="en-US" dirty="0" smtClean="0"/>
              <a:t>(12</a:t>
            </a:r>
            <a:r>
              <a:rPr lang="en-US" baseline="30000" dirty="0" smtClean="0"/>
              <a:t>th</a:t>
            </a:r>
            <a:r>
              <a:rPr lang="en-US" dirty="0" smtClean="0"/>
              <a:t> AWAKE Instrument Meeting)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63583" y="4911535"/>
            <a:ext cx="25058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20B7F0"/>
                </a:solidFill>
                <a:latin typeface="Arial" charset="0"/>
                <a:ea typeface="Arial" charset="0"/>
                <a:cs typeface="Arial" charset="0"/>
              </a:rPr>
              <a:t>22 Jun 2021</a:t>
            </a:r>
            <a:endParaRPr lang="en-US" sz="3200" b="1" dirty="0">
              <a:solidFill>
                <a:srgbClr val="20B7F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76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39239" y="2987040"/>
            <a:ext cx="9144000" cy="1259840"/>
          </a:xfrm>
        </p:spPr>
        <p:txBody>
          <a:bodyPr/>
          <a:lstStyle/>
          <a:p>
            <a:r>
              <a:rPr lang="en-US" b="1" dirty="0" smtClean="0">
                <a:latin typeface="+mn-lt"/>
              </a:rPr>
              <a:t>40 GHz buttons BPM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735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HF-BPM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822520" y="1647585"/>
            <a:ext cx="9531280" cy="623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 smtClean="0"/>
              <a:t>40 GHz buttons </a:t>
            </a:r>
            <a:r>
              <a:rPr lang="en-US" sz="3200" b="1" smtClean="0"/>
              <a:t>from OMC</a:t>
            </a:r>
            <a:endParaRPr lang="en-US" sz="3200" b="1" dirty="0" smtClean="0"/>
          </a:p>
        </p:txBody>
      </p:sp>
      <p:sp>
        <p:nvSpPr>
          <p:cNvPr id="8" name="Right Arrow 17"/>
          <p:cNvSpPr/>
          <p:nvPr/>
        </p:nvSpPr>
        <p:spPr>
          <a:xfrm>
            <a:off x="707022" y="1598196"/>
            <a:ext cx="618561" cy="672564"/>
          </a:xfrm>
          <a:prstGeom prst="chevron">
            <a:avLst/>
          </a:prstGeom>
          <a:solidFill>
            <a:srgbClr val="20B7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53000" y="2394345"/>
            <a:ext cx="6315640" cy="3675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US" sz="3200" dirty="0" smtClean="0"/>
              <a:t>Michal obtained DESY permission to adapt and produce the buttons </a:t>
            </a:r>
          </a:p>
          <a:p>
            <a:pPr>
              <a:buFontTx/>
              <a:buChar char="-"/>
            </a:pPr>
            <a:r>
              <a:rPr lang="en-US" sz="3200" dirty="0" smtClean="0"/>
              <a:t>The design is conical </a:t>
            </a:r>
          </a:p>
          <a:p>
            <a:pPr>
              <a:buFontTx/>
              <a:buChar char="-"/>
            </a:pPr>
            <a:r>
              <a:rPr lang="en-US" sz="3200" dirty="0" smtClean="0"/>
              <a:t>Purchased 6x buttons mid-August </a:t>
            </a:r>
          </a:p>
          <a:p>
            <a:pPr>
              <a:buFontTx/>
              <a:buChar char="-"/>
            </a:pPr>
            <a:r>
              <a:rPr lang="en-US" sz="3200" dirty="0" smtClean="0"/>
              <a:t>Lead time 5 months (January)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3564" y="1647585"/>
            <a:ext cx="3520054" cy="3808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47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WBS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-304799" y="6492875"/>
            <a:ext cx="8998936" cy="530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-304800" y="-199724"/>
            <a:ext cx="8998936" cy="1771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5240"/>
            <a:ext cx="8694136" cy="687324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35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WBS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E. Senes - Ongoing BPM studies at AWAKE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-304799" y="6492875"/>
            <a:ext cx="8998936" cy="530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5240"/>
            <a:ext cx="8694136" cy="6873240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7423305" y="1225987"/>
            <a:ext cx="4448655" cy="572334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400" dirty="0" smtClean="0">
                <a:solidFill>
                  <a:srgbClr val="00B050"/>
                </a:solidFill>
              </a:rPr>
              <a:t>Simulations DONE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117855" y="1006401"/>
            <a:ext cx="4723064" cy="3306745"/>
            <a:chOff x="222320" y="1143334"/>
            <a:chExt cx="4723064" cy="3306745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2320" y="1143334"/>
              <a:ext cx="4723064" cy="3306745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2714249" y="2796706"/>
              <a:ext cx="16328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smtClean="0"/>
                <a:t>AWAKE beam</a:t>
              </a:r>
              <a:endParaRPr lang="en-US" sz="2000" b="1"/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5872"/>
            <a:ext cx="8694136" cy="87960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30480"/>
            <a:ext cx="8694136" cy="868680"/>
          </a:xfrm>
          <a:prstGeom prst="rect">
            <a:avLst/>
          </a:prstGeom>
          <a:noFill/>
          <a:ln w="76200">
            <a:solidFill>
              <a:srgbClr val="00F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01/12/2021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A39F-C903-4FFD-B425-CA8B494E3432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1932" y="3691849"/>
            <a:ext cx="4772625" cy="306641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802880" y="2091670"/>
            <a:ext cx="4069080" cy="44012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CST model based on OMC mechanical design (based on Manfred’s)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800" b="1" dirty="0" smtClean="0"/>
              <a:t>Results with both CLEAR and AWAKE parameters</a:t>
            </a:r>
          </a:p>
          <a:p>
            <a:pPr marL="285750" indent="-285750">
              <a:buFont typeface="Arial" charset="0"/>
              <a:buChar char="•"/>
            </a:pP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  <a:p>
            <a:pPr marL="285750" indent="-285750">
              <a:buFont typeface="Arial" charset="0"/>
              <a:buChar char="•"/>
            </a:pP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998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AI_Basic_v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I_Basic_v1" id="{7406E507-A64C-49B4-9927-4410F4B56751}" vid="{20E58019-33CA-4000-8E9D-7A5DEA4329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JAI_Basic_v1</Template>
  <TotalTime>11978</TotalTime>
  <Words>1135</Words>
  <Application>Microsoft Macintosh PowerPoint</Application>
  <PresentationFormat>Widescreen</PresentationFormat>
  <Paragraphs>277</Paragraphs>
  <Slides>29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Calibri</vt:lpstr>
      <vt:lpstr>Calibri Light</vt:lpstr>
      <vt:lpstr>Mangal</vt:lpstr>
      <vt:lpstr>Wingdings</vt:lpstr>
      <vt:lpstr>Arial</vt:lpstr>
      <vt:lpstr>JAI_Basic_v1</vt:lpstr>
      <vt:lpstr>Ongoing BPM studies at AWAKE</vt:lpstr>
      <vt:lpstr>Outline</vt:lpstr>
      <vt:lpstr>View</vt:lpstr>
      <vt:lpstr>Purpose</vt:lpstr>
      <vt:lpstr>Long story short</vt:lpstr>
      <vt:lpstr>40 GHz buttons BPM</vt:lpstr>
      <vt:lpstr>The HF-BPM</vt:lpstr>
      <vt:lpstr>WBS</vt:lpstr>
      <vt:lpstr>WBS</vt:lpstr>
      <vt:lpstr>WBS</vt:lpstr>
      <vt:lpstr>WBS</vt:lpstr>
      <vt:lpstr>WBS</vt:lpstr>
      <vt:lpstr>WBS</vt:lpstr>
      <vt:lpstr>WBS</vt:lpstr>
      <vt:lpstr>Upcoming actions – HF BPM</vt:lpstr>
      <vt:lpstr>Summary – HF BPM</vt:lpstr>
      <vt:lpstr>Cherenkov Diffraction BPM</vt:lpstr>
      <vt:lpstr>A (much) more complicated system</vt:lpstr>
      <vt:lpstr>Outline</vt:lpstr>
      <vt:lpstr>Outline</vt:lpstr>
      <vt:lpstr>Outline</vt:lpstr>
      <vt:lpstr>Outline</vt:lpstr>
      <vt:lpstr>Outline</vt:lpstr>
      <vt:lpstr>Upcoming actions – ChDR BPM</vt:lpstr>
      <vt:lpstr>Summary – ChDR BPM – In short</vt:lpstr>
      <vt:lpstr>Summary</vt:lpstr>
      <vt:lpstr>My proposal</vt:lpstr>
      <vt:lpstr>My proposal</vt:lpstr>
      <vt:lpstr>Thanks for your attention !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JAI Design Report 2018 –  HE-LHC Upgrade</dc:title>
  <dc:creator>Alexander Picksley</dc:creator>
  <cp:lastModifiedBy>Eugenio Senes</cp:lastModifiedBy>
  <cp:revision>314</cp:revision>
  <cp:lastPrinted>2018-06-25T09:36:33Z</cp:lastPrinted>
  <dcterms:created xsi:type="dcterms:W3CDTF">2018-03-04T22:25:51Z</dcterms:created>
  <dcterms:modified xsi:type="dcterms:W3CDTF">2021-12-13T13:55:14Z</dcterms:modified>
</cp:coreProperties>
</file>