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33"/>
  </p:notesMasterIdLst>
  <p:sldIdLst>
    <p:sldId id="256" r:id="rId2"/>
    <p:sldId id="262" r:id="rId3"/>
    <p:sldId id="263" r:id="rId4"/>
    <p:sldId id="264" r:id="rId5"/>
    <p:sldId id="25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88" r:id="rId17"/>
    <p:sldId id="260" r:id="rId18"/>
    <p:sldId id="265" r:id="rId19"/>
    <p:sldId id="267" r:id="rId20"/>
    <p:sldId id="266" r:id="rId21"/>
    <p:sldId id="268" r:id="rId22"/>
    <p:sldId id="275" r:id="rId23"/>
    <p:sldId id="276" r:id="rId24"/>
    <p:sldId id="261" r:id="rId25"/>
    <p:sldId id="269" r:id="rId26"/>
    <p:sldId id="270" r:id="rId27"/>
    <p:sldId id="271" r:id="rId28"/>
    <p:sldId id="272" r:id="rId29"/>
    <p:sldId id="273" r:id="rId30"/>
    <p:sldId id="277" r:id="rId31"/>
    <p:sldId id="274" r:id="rId3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4" roundtripDataSignature="AMtx7miiXkZ/cCFotFnmko6I0vKSi+lV5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6" autoAdjust="0"/>
    <p:restoredTop sz="94694"/>
  </p:normalViewPr>
  <p:slideViewPr>
    <p:cSldViewPr snapToGrid="0">
      <p:cViewPr varScale="1">
        <p:scale>
          <a:sx n="119" d="100"/>
          <a:sy n="119" d="100"/>
        </p:scale>
        <p:origin x="72" y="1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customschemas.google.com/relationships/presentationmetadata" Target="meta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f17cf34477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f17cf34477_0_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gf17cf34477_0_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3" name="Google Shape;9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0"/>
          <p:cNvSpPr txBox="1">
            <a:spLocks noGrp="1"/>
          </p:cNvSpPr>
          <p:nvPr>
            <p:ph type="ctrTitle"/>
          </p:nvPr>
        </p:nvSpPr>
        <p:spPr>
          <a:xfrm>
            <a:off x="187890" y="1005214"/>
            <a:ext cx="8780746" cy="1627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A6C"/>
              </a:buClr>
              <a:buSzPts val="4500"/>
              <a:buFont typeface="Calibri"/>
              <a:buNone/>
              <a:defRPr sz="4500" b="1">
                <a:solidFill>
                  <a:srgbClr val="171A6C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30"/>
          <p:cNvSpPr txBox="1">
            <a:spLocks noGrp="1"/>
          </p:cNvSpPr>
          <p:nvPr>
            <p:ph type="subTitle" idx="1"/>
          </p:nvPr>
        </p:nvSpPr>
        <p:spPr>
          <a:xfrm>
            <a:off x="187890" y="2683668"/>
            <a:ext cx="8780746" cy="1384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171A6C"/>
              </a:buClr>
              <a:buSzPts val="2100"/>
              <a:buNone/>
              <a:defRPr sz="2100" b="0">
                <a:solidFill>
                  <a:srgbClr val="171A6C"/>
                </a:solidFill>
              </a:defRPr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9" name="Google Shape;19;p30"/>
          <p:cNvSpPr txBox="1">
            <a:spLocks noGrp="1"/>
          </p:cNvSpPr>
          <p:nvPr>
            <p:ph type="sldNum" idx="12"/>
          </p:nvPr>
        </p:nvSpPr>
        <p:spPr>
          <a:xfrm>
            <a:off x="8428071" y="4767262"/>
            <a:ext cx="715933" cy="376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0" name="Google Shape;20;p30"/>
          <p:cNvSpPr txBox="1"/>
          <p:nvPr/>
        </p:nvSpPr>
        <p:spPr>
          <a:xfrm>
            <a:off x="912283" y="4740270"/>
            <a:ext cx="8231717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GB" sz="1000" b="0" i="0" u="none" strike="noStrike" cap="none">
                <a:solidFill>
                  <a:srgbClr val="444444"/>
                </a:solidFill>
                <a:latin typeface="Calibri"/>
                <a:ea typeface="Calibri"/>
                <a:cs typeface="Calibri"/>
                <a:sym typeface="Calibri"/>
              </a:rPr>
              <a:t>This project has received funding from the European Union’s Horizon 2020 research and innovation programme under grant agreement No 101004761.</a:t>
            </a: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30"/>
          <p:cNvSpPr txBox="1"/>
          <p:nvPr/>
        </p:nvSpPr>
        <p:spPr>
          <a:xfrm>
            <a:off x="3733800" y="101600"/>
            <a:ext cx="5410200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-GB" sz="27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Advancement and Innovation for Detectors at Accelerators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" name="Google Shape;22;p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0800000" flipH="1">
            <a:off x="381001" y="4665663"/>
            <a:ext cx="531283" cy="3762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9"/>
          <p:cNvSpPr txBox="1">
            <a:spLocks noGrp="1"/>
          </p:cNvSpPr>
          <p:nvPr>
            <p:ph type="title"/>
          </p:nvPr>
        </p:nvSpPr>
        <p:spPr>
          <a:xfrm>
            <a:off x="541367" y="1340173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39"/>
          <p:cNvSpPr txBox="1">
            <a:spLocks noGrp="1"/>
          </p:cNvSpPr>
          <p:nvPr>
            <p:ph type="body" idx="1"/>
          </p:nvPr>
        </p:nvSpPr>
        <p:spPr>
          <a:xfrm rot="5400000">
            <a:off x="3490079" y="-392542"/>
            <a:ext cx="2163842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39"/>
          <p:cNvSpPr txBox="1">
            <a:spLocks noGrp="1"/>
          </p:cNvSpPr>
          <p:nvPr>
            <p:ph type="dt" idx="10"/>
          </p:nvPr>
        </p:nvSpPr>
        <p:spPr>
          <a:xfrm>
            <a:off x="628650" y="4767270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Google Shape;76;p39"/>
          <p:cNvSpPr txBox="1">
            <a:spLocks noGrp="1"/>
          </p:cNvSpPr>
          <p:nvPr>
            <p:ph type="ftr" idx="11"/>
          </p:nvPr>
        </p:nvSpPr>
        <p:spPr>
          <a:xfrm>
            <a:off x="5" y="4767262"/>
            <a:ext cx="9143999" cy="376238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39"/>
          <p:cNvSpPr txBox="1">
            <a:spLocks noGrp="1"/>
          </p:cNvSpPr>
          <p:nvPr>
            <p:ph type="sldNum" idx="12"/>
          </p:nvPr>
        </p:nvSpPr>
        <p:spPr>
          <a:xfrm>
            <a:off x="8428071" y="4767262"/>
            <a:ext cx="715933" cy="376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40"/>
          <p:cNvSpPr txBox="1">
            <a:spLocks noGrp="1"/>
          </p:cNvSpPr>
          <p:nvPr>
            <p:ph type="title"/>
          </p:nvPr>
        </p:nvSpPr>
        <p:spPr>
          <a:xfrm rot="5400000">
            <a:off x="5350074" y="1467446"/>
            <a:ext cx="4358879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40"/>
          <p:cNvSpPr txBox="1">
            <a:spLocks noGrp="1"/>
          </p:cNvSpPr>
          <p:nvPr>
            <p:ph type="body" idx="1"/>
          </p:nvPr>
        </p:nvSpPr>
        <p:spPr>
          <a:xfrm rot="5400000">
            <a:off x="1349576" y="-447079"/>
            <a:ext cx="4358879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40"/>
          <p:cNvSpPr txBox="1">
            <a:spLocks noGrp="1"/>
          </p:cNvSpPr>
          <p:nvPr>
            <p:ph type="dt" idx="10"/>
          </p:nvPr>
        </p:nvSpPr>
        <p:spPr>
          <a:xfrm>
            <a:off x="628650" y="4767270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2" name="Google Shape;82;p40"/>
          <p:cNvSpPr txBox="1">
            <a:spLocks noGrp="1"/>
          </p:cNvSpPr>
          <p:nvPr>
            <p:ph type="ftr" idx="11"/>
          </p:nvPr>
        </p:nvSpPr>
        <p:spPr>
          <a:xfrm>
            <a:off x="5" y="4767262"/>
            <a:ext cx="9143999" cy="376238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40"/>
          <p:cNvSpPr txBox="1">
            <a:spLocks noGrp="1"/>
          </p:cNvSpPr>
          <p:nvPr>
            <p:ph type="sldNum" idx="12"/>
          </p:nvPr>
        </p:nvSpPr>
        <p:spPr>
          <a:xfrm>
            <a:off x="8428071" y="4767262"/>
            <a:ext cx="715933" cy="376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1"/>
          <p:cNvSpPr txBox="1">
            <a:spLocks noGrp="1"/>
          </p:cNvSpPr>
          <p:nvPr>
            <p:ph type="body" idx="1"/>
          </p:nvPr>
        </p:nvSpPr>
        <p:spPr>
          <a:xfrm>
            <a:off x="236914" y="1185332"/>
            <a:ext cx="8666018" cy="3683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6195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2B53C"/>
              </a:buClr>
              <a:buSzPts val="2100"/>
              <a:buChar char="•"/>
              <a:defRPr b="0">
                <a:solidFill>
                  <a:srgbClr val="171A6C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2B53C"/>
              </a:buClr>
              <a:buSzPts val="1800"/>
              <a:buChar char="•"/>
              <a:defRPr b="0">
                <a:solidFill>
                  <a:srgbClr val="171A6C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2B53C"/>
              </a:buClr>
              <a:buSzPts val="1500"/>
              <a:buChar char="•"/>
              <a:defRPr b="0">
                <a:solidFill>
                  <a:srgbClr val="171A6C"/>
                </a:solidFill>
              </a:defRPr>
            </a:lvl3pPr>
            <a:lvl4pPr marL="1828800" lvl="3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2B53C"/>
              </a:buClr>
              <a:buSzPts val="1350"/>
              <a:buChar char="•"/>
              <a:defRPr b="0">
                <a:solidFill>
                  <a:srgbClr val="171A6C"/>
                </a:solidFill>
              </a:defRPr>
            </a:lvl4pPr>
            <a:lvl5pPr marL="2286000" lvl="4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2B53C"/>
              </a:buClr>
              <a:buSzPts val="1350"/>
              <a:buChar char="•"/>
              <a:defRPr b="0">
                <a:solidFill>
                  <a:srgbClr val="171A6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31"/>
          <p:cNvSpPr txBox="1">
            <a:spLocks noGrp="1"/>
          </p:cNvSpPr>
          <p:nvPr>
            <p:ph type="title"/>
          </p:nvPr>
        </p:nvSpPr>
        <p:spPr>
          <a:xfrm>
            <a:off x="4033381" y="110704"/>
            <a:ext cx="5005670" cy="8079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  <a:defRPr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1"/>
          <p:cNvSpPr txBox="1"/>
          <p:nvPr/>
        </p:nvSpPr>
        <p:spPr>
          <a:xfrm>
            <a:off x="8704801" y="4818788"/>
            <a:ext cx="39626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2"/>
          <p:cNvSpPr txBox="1">
            <a:spLocks noGrp="1"/>
          </p:cNvSpPr>
          <p:nvPr>
            <p:ph type="title"/>
          </p:nvPr>
        </p:nvSpPr>
        <p:spPr>
          <a:xfrm>
            <a:off x="623888" y="1282311"/>
            <a:ext cx="7886700" cy="2139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32"/>
          <p:cNvSpPr txBox="1">
            <a:spLocks noGrp="1"/>
          </p:cNvSpPr>
          <p:nvPr>
            <p:ph type="body" idx="1"/>
          </p:nvPr>
        </p:nvSpPr>
        <p:spPr>
          <a:xfrm>
            <a:off x="623888" y="3442105"/>
            <a:ext cx="7886700" cy="1125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989A1"/>
              </a:buClr>
              <a:buSzPts val="1800"/>
              <a:buNone/>
              <a:defRPr sz="1800">
                <a:solidFill>
                  <a:srgbClr val="8989A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989A1"/>
              </a:buClr>
              <a:buSzPts val="1500"/>
              <a:buNone/>
              <a:defRPr sz="1500">
                <a:solidFill>
                  <a:srgbClr val="8989A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989A1"/>
              </a:buClr>
              <a:buSzPts val="1350"/>
              <a:buNone/>
              <a:defRPr sz="1350">
                <a:solidFill>
                  <a:srgbClr val="8989A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989A1"/>
              </a:buClr>
              <a:buSzPts val="1200"/>
              <a:buNone/>
              <a:defRPr sz="1200">
                <a:solidFill>
                  <a:srgbClr val="8989A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989A1"/>
              </a:buClr>
              <a:buSzPts val="1200"/>
              <a:buNone/>
              <a:defRPr sz="1200">
                <a:solidFill>
                  <a:srgbClr val="8989A1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989A1"/>
              </a:buClr>
              <a:buSzPts val="1200"/>
              <a:buNone/>
              <a:defRPr sz="1200">
                <a:solidFill>
                  <a:srgbClr val="8989A1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989A1"/>
              </a:buClr>
              <a:buSzPts val="1200"/>
              <a:buNone/>
              <a:defRPr sz="1200">
                <a:solidFill>
                  <a:srgbClr val="8989A1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989A1"/>
              </a:buClr>
              <a:buSzPts val="1200"/>
              <a:buNone/>
              <a:defRPr sz="1200">
                <a:solidFill>
                  <a:srgbClr val="8989A1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989A1"/>
              </a:buClr>
              <a:buSzPts val="1200"/>
              <a:buNone/>
              <a:defRPr sz="1200">
                <a:solidFill>
                  <a:srgbClr val="8989A1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32"/>
          <p:cNvSpPr txBox="1">
            <a:spLocks noGrp="1"/>
          </p:cNvSpPr>
          <p:nvPr>
            <p:ph type="dt" idx="10"/>
          </p:nvPr>
        </p:nvSpPr>
        <p:spPr>
          <a:xfrm>
            <a:off x="628650" y="4767270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Google Shape;31;p32"/>
          <p:cNvSpPr txBox="1">
            <a:spLocks noGrp="1"/>
          </p:cNvSpPr>
          <p:nvPr>
            <p:ph type="ftr" idx="11"/>
          </p:nvPr>
        </p:nvSpPr>
        <p:spPr>
          <a:xfrm>
            <a:off x="5" y="4767262"/>
            <a:ext cx="9143999" cy="376238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32"/>
          <p:cNvSpPr txBox="1">
            <a:spLocks noGrp="1"/>
          </p:cNvSpPr>
          <p:nvPr>
            <p:ph type="sldNum" idx="12"/>
          </p:nvPr>
        </p:nvSpPr>
        <p:spPr>
          <a:xfrm>
            <a:off x="8428071" y="4767262"/>
            <a:ext cx="715933" cy="376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33"/>
          <p:cNvSpPr txBox="1">
            <a:spLocks noGrp="1"/>
          </p:cNvSpPr>
          <p:nvPr>
            <p:ph type="title"/>
          </p:nvPr>
        </p:nvSpPr>
        <p:spPr>
          <a:xfrm>
            <a:off x="541367" y="1340173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33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33"/>
          <p:cNvSpPr txBox="1">
            <a:spLocks noGrp="1"/>
          </p:cNvSpPr>
          <p:nvPr>
            <p:ph type="body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33"/>
          <p:cNvSpPr txBox="1">
            <a:spLocks noGrp="1"/>
          </p:cNvSpPr>
          <p:nvPr>
            <p:ph type="dt" idx="10"/>
          </p:nvPr>
        </p:nvSpPr>
        <p:spPr>
          <a:xfrm>
            <a:off x="628650" y="4767270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Google Shape;38;p33"/>
          <p:cNvSpPr txBox="1">
            <a:spLocks noGrp="1"/>
          </p:cNvSpPr>
          <p:nvPr>
            <p:ph type="ftr" idx="11"/>
          </p:nvPr>
        </p:nvSpPr>
        <p:spPr>
          <a:xfrm>
            <a:off x="5" y="4767262"/>
            <a:ext cx="9143999" cy="376238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33"/>
          <p:cNvSpPr txBox="1">
            <a:spLocks noGrp="1"/>
          </p:cNvSpPr>
          <p:nvPr>
            <p:ph type="sldNum" idx="12"/>
          </p:nvPr>
        </p:nvSpPr>
        <p:spPr>
          <a:xfrm>
            <a:off x="8428071" y="4767262"/>
            <a:ext cx="715933" cy="376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34"/>
          <p:cNvSpPr txBox="1">
            <a:spLocks noGrp="1"/>
          </p:cNvSpPr>
          <p:nvPr>
            <p:ph type="title"/>
          </p:nvPr>
        </p:nvSpPr>
        <p:spPr>
          <a:xfrm>
            <a:off x="629841" y="273847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34"/>
          <p:cNvSpPr txBox="1"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3" name="Google Shape;43;p34"/>
          <p:cNvSpPr txBox="1">
            <a:spLocks noGrp="1"/>
          </p:cNvSpPr>
          <p:nvPr>
            <p:ph type="body" idx="2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34"/>
          <p:cNvSpPr txBox="1">
            <a:spLocks noGrp="1"/>
          </p:cNvSpPr>
          <p:nvPr>
            <p:ph type="body" idx="3"/>
          </p:nvPr>
        </p:nvSpPr>
        <p:spPr>
          <a:xfrm>
            <a:off x="4629153" y="1260872"/>
            <a:ext cx="3887391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5" name="Google Shape;45;p34"/>
          <p:cNvSpPr txBox="1">
            <a:spLocks noGrp="1"/>
          </p:cNvSpPr>
          <p:nvPr>
            <p:ph type="body" idx="4"/>
          </p:nvPr>
        </p:nvSpPr>
        <p:spPr>
          <a:xfrm>
            <a:off x="4629153" y="1878806"/>
            <a:ext cx="3887391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34"/>
          <p:cNvSpPr txBox="1">
            <a:spLocks noGrp="1"/>
          </p:cNvSpPr>
          <p:nvPr>
            <p:ph type="dt" idx="10"/>
          </p:nvPr>
        </p:nvSpPr>
        <p:spPr>
          <a:xfrm>
            <a:off x="628650" y="4767270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Google Shape;47;p34"/>
          <p:cNvSpPr txBox="1">
            <a:spLocks noGrp="1"/>
          </p:cNvSpPr>
          <p:nvPr>
            <p:ph type="ftr" idx="11"/>
          </p:nvPr>
        </p:nvSpPr>
        <p:spPr>
          <a:xfrm>
            <a:off x="5" y="4767262"/>
            <a:ext cx="9143999" cy="376238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34"/>
          <p:cNvSpPr txBox="1">
            <a:spLocks noGrp="1"/>
          </p:cNvSpPr>
          <p:nvPr>
            <p:ph type="sldNum" idx="12"/>
          </p:nvPr>
        </p:nvSpPr>
        <p:spPr>
          <a:xfrm>
            <a:off x="8428071" y="4767262"/>
            <a:ext cx="715933" cy="376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5"/>
          <p:cNvSpPr txBox="1">
            <a:spLocks noGrp="1"/>
          </p:cNvSpPr>
          <p:nvPr>
            <p:ph type="title"/>
          </p:nvPr>
        </p:nvSpPr>
        <p:spPr>
          <a:xfrm>
            <a:off x="541367" y="1340173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35"/>
          <p:cNvSpPr txBox="1">
            <a:spLocks noGrp="1"/>
          </p:cNvSpPr>
          <p:nvPr>
            <p:ph type="dt" idx="10"/>
          </p:nvPr>
        </p:nvSpPr>
        <p:spPr>
          <a:xfrm>
            <a:off x="628650" y="4767270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Google Shape;52;p35"/>
          <p:cNvSpPr txBox="1">
            <a:spLocks noGrp="1"/>
          </p:cNvSpPr>
          <p:nvPr>
            <p:ph type="ftr" idx="11"/>
          </p:nvPr>
        </p:nvSpPr>
        <p:spPr>
          <a:xfrm>
            <a:off x="5" y="4767262"/>
            <a:ext cx="9143999" cy="376238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35"/>
          <p:cNvSpPr txBox="1">
            <a:spLocks noGrp="1"/>
          </p:cNvSpPr>
          <p:nvPr>
            <p:ph type="sldNum" idx="12"/>
          </p:nvPr>
        </p:nvSpPr>
        <p:spPr>
          <a:xfrm>
            <a:off x="8428071" y="4767262"/>
            <a:ext cx="715933" cy="376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6"/>
          <p:cNvSpPr txBox="1">
            <a:spLocks noGrp="1"/>
          </p:cNvSpPr>
          <p:nvPr>
            <p:ph type="dt" idx="10"/>
          </p:nvPr>
        </p:nvSpPr>
        <p:spPr>
          <a:xfrm>
            <a:off x="628650" y="4767270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Google Shape;56;p36"/>
          <p:cNvSpPr txBox="1">
            <a:spLocks noGrp="1"/>
          </p:cNvSpPr>
          <p:nvPr>
            <p:ph type="ftr" idx="11"/>
          </p:nvPr>
        </p:nvSpPr>
        <p:spPr>
          <a:xfrm>
            <a:off x="5" y="4767262"/>
            <a:ext cx="9143999" cy="376238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36"/>
          <p:cNvSpPr txBox="1">
            <a:spLocks noGrp="1"/>
          </p:cNvSpPr>
          <p:nvPr>
            <p:ph type="sldNum" idx="12"/>
          </p:nvPr>
        </p:nvSpPr>
        <p:spPr>
          <a:xfrm>
            <a:off x="8428071" y="4767262"/>
            <a:ext cx="715933" cy="376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37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37"/>
          <p:cNvSpPr txBox="1">
            <a:spLocks noGrp="1"/>
          </p:cNvSpPr>
          <p:nvPr>
            <p:ph type="body" idx="1"/>
          </p:nvPr>
        </p:nvSpPr>
        <p:spPr>
          <a:xfrm>
            <a:off x="3887391" y="740576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61" name="Google Shape;61;p37"/>
          <p:cNvSpPr txBox="1">
            <a:spLocks noGrp="1"/>
          </p:cNvSpPr>
          <p:nvPr>
            <p:ph type="body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62" name="Google Shape;62;p37"/>
          <p:cNvSpPr txBox="1">
            <a:spLocks noGrp="1"/>
          </p:cNvSpPr>
          <p:nvPr>
            <p:ph type="dt" idx="10"/>
          </p:nvPr>
        </p:nvSpPr>
        <p:spPr>
          <a:xfrm>
            <a:off x="628650" y="4767270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Google Shape;63;p37"/>
          <p:cNvSpPr txBox="1">
            <a:spLocks noGrp="1"/>
          </p:cNvSpPr>
          <p:nvPr>
            <p:ph type="ftr" idx="11"/>
          </p:nvPr>
        </p:nvSpPr>
        <p:spPr>
          <a:xfrm>
            <a:off x="5" y="4767262"/>
            <a:ext cx="9143999" cy="376238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37"/>
          <p:cNvSpPr txBox="1">
            <a:spLocks noGrp="1"/>
          </p:cNvSpPr>
          <p:nvPr>
            <p:ph type="sldNum" idx="12"/>
          </p:nvPr>
        </p:nvSpPr>
        <p:spPr>
          <a:xfrm>
            <a:off x="8428071" y="4767262"/>
            <a:ext cx="715933" cy="376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38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38"/>
          <p:cNvSpPr>
            <a:spLocks noGrp="1"/>
          </p:cNvSpPr>
          <p:nvPr>
            <p:ph type="pic" idx="2"/>
          </p:nvPr>
        </p:nvSpPr>
        <p:spPr>
          <a:xfrm>
            <a:off x="3887391" y="740576"/>
            <a:ext cx="4629150" cy="3655219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38"/>
          <p:cNvSpPr txBox="1">
            <a:spLocks noGrp="1"/>
          </p:cNvSpPr>
          <p:nvPr>
            <p:ph type="body" idx="1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69" name="Google Shape;69;p38"/>
          <p:cNvSpPr txBox="1">
            <a:spLocks noGrp="1"/>
          </p:cNvSpPr>
          <p:nvPr>
            <p:ph type="dt" idx="10"/>
          </p:nvPr>
        </p:nvSpPr>
        <p:spPr>
          <a:xfrm>
            <a:off x="628650" y="4767270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38"/>
          <p:cNvSpPr txBox="1">
            <a:spLocks noGrp="1"/>
          </p:cNvSpPr>
          <p:nvPr>
            <p:ph type="ftr" idx="11"/>
          </p:nvPr>
        </p:nvSpPr>
        <p:spPr>
          <a:xfrm>
            <a:off x="5" y="4767262"/>
            <a:ext cx="9143999" cy="376238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38"/>
          <p:cNvSpPr txBox="1">
            <a:spLocks noGrp="1"/>
          </p:cNvSpPr>
          <p:nvPr>
            <p:ph type="sldNum" idx="12"/>
          </p:nvPr>
        </p:nvSpPr>
        <p:spPr>
          <a:xfrm>
            <a:off x="8428071" y="4767262"/>
            <a:ext cx="715933" cy="376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9"/>
          <p:cNvSpPr txBox="1">
            <a:spLocks noGrp="1"/>
          </p:cNvSpPr>
          <p:nvPr>
            <p:ph type="title"/>
          </p:nvPr>
        </p:nvSpPr>
        <p:spPr>
          <a:xfrm>
            <a:off x="541367" y="1340173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29"/>
          <p:cNvSpPr txBox="1">
            <a:spLocks noGrp="1"/>
          </p:cNvSpPr>
          <p:nvPr>
            <p:ph type="body" idx="1"/>
          </p:nvPr>
        </p:nvSpPr>
        <p:spPr>
          <a:xfrm>
            <a:off x="628650" y="2468887"/>
            <a:ext cx="7886700" cy="21638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29"/>
          <p:cNvSpPr txBox="1">
            <a:spLocks noGrp="1"/>
          </p:cNvSpPr>
          <p:nvPr>
            <p:ph type="ftr" idx="11"/>
          </p:nvPr>
        </p:nvSpPr>
        <p:spPr>
          <a:xfrm>
            <a:off x="5" y="4767262"/>
            <a:ext cx="9143999" cy="376238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29"/>
          <p:cNvSpPr txBox="1">
            <a:spLocks noGrp="1"/>
          </p:cNvSpPr>
          <p:nvPr>
            <p:ph type="sldNum" idx="12"/>
          </p:nvPr>
        </p:nvSpPr>
        <p:spPr>
          <a:xfrm>
            <a:off x="8428071" y="4767262"/>
            <a:ext cx="715933" cy="376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" name="Google Shape;14;p29"/>
          <p:cNvSpPr txBox="1"/>
          <p:nvPr/>
        </p:nvSpPr>
        <p:spPr>
          <a:xfrm>
            <a:off x="2613980" y="0"/>
            <a:ext cx="6530020" cy="1044000"/>
          </a:xfrm>
          <a:prstGeom prst="rect">
            <a:avLst/>
          </a:prstGeom>
          <a:gradFill>
            <a:gsLst>
              <a:gs pos="0">
                <a:schemeClr val="lt1"/>
              </a:gs>
              <a:gs pos="58000">
                <a:srgbClr val="44A7AB"/>
              </a:gs>
              <a:gs pos="100000">
                <a:srgbClr val="44A7AB"/>
              </a:gs>
            </a:gsLst>
            <a:lin ang="0" scaled="0"/>
          </a:gra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" name="Google Shape;15;p29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113212" y="1"/>
            <a:ext cx="2603864" cy="1144858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s://github.com/acts-project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hyperlink" Target="https://github.com/PandoraPFA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86651" TargetMode="Externa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104064/sessions/429368/#20220328" TargetMode="Externa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 txBox="1">
            <a:spLocks noGrp="1"/>
          </p:cNvSpPr>
          <p:nvPr>
            <p:ph type="ctrTitle"/>
          </p:nvPr>
        </p:nvSpPr>
        <p:spPr>
          <a:xfrm>
            <a:off x="187890" y="1005214"/>
            <a:ext cx="8780746" cy="1627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A6C"/>
              </a:buClr>
              <a:buSzPts val="4500"/>
              <a:buFont typeface="Calibri"/>
              <a:buNone/>
            </a:pPr>
            <a:r>
              <a:rPr lang="en-GB"/>
              <a:t>WP12: Software for Future Detectors</a:t>
            </a:r>
            <a:endParaRPr/>
          </a:p>
        </p:txBody>
      </p:sp>
      <p:sp>
        <p:nvSpPr>
          <p:cNvPr id="89" name="Google Shape;89;p1"/>
          <p:cNvSpPr txBox="1">
            <a:spLocks noGrp="1"/>
          </p:cNvSpPr>
          <p:nvPr>
            <p:ph type="subTitle" idx="1"/>
          </p:nvPr>
        </p:nvSpPr>
        <p:spPr>
          <a:xfrm>
            <a:off x="187890" y="2683668"/>
            <a:ext cx="8780746" cy="1384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A6C"/>
              </a:buClr>
              <a:buSzPts val="2100"/>
              <a:buNone/>
            </a:pPr>
            <a:r>
              <a:rPr lang="en-GB" dirty="0"/>
              <a:t>Frank Gaede (DESY) and </a:t>
            </a:r>
            <a:r>
              <a:rPr lang="en-GB" u="sng" dirty="0"/>
              <a:t>Graeme A Stewart </a:t>
            </a:r>
            <a:r>
              <a:rPr lang="en-GB" dirty="0"/>
              <a:t>(CERN)</a:t>
            </a:r>
            <a:endParaRPr dirty="0"/>
          </a:p>
          <a:p>
            <a:pPr marL="0" lvl="0" indent="0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171A6C"/>
              </a:buClr>
              <a:buSzPts val="2100"/>
              <a:buNone/>
            </a:pPr>
            <a:r>
              <a:rPr lang="en-GB" dirty="0" err="1"/>
              <a:t>AIDAinnova</a:t>
            </a:r>
            <a:r>
              <a:rPr lang="en-GB" dirty="0"/>
              <a:t> 1</a:t>
            </a:r>
            <a:r>
              <a:rPr lang="en-GB" baseline="30000" dirty="0"/>
              <a:t>st</a:t>
            </a:r>
            <a:r>
              <a:rPr lang="en-GB" dirty="0"/>
              <a:t> Annual Meeting, 2022-03-31</a:t>
            </a:r>
            <a:endParaRPr dirty="0"/>
          </a:p>
        </p:txBody>
      </p:sp>
      <p:sp>
        <p:nvSpPr>
          <p:cNvPr id="90" name="Google Shape;90;p1"/>
          <p:cNvSpPr txBox="1"/>
          <p:nvPr/>
        </p:nvSpPr>
        <p:spPr>
          <a:xfrm>
            <a:off x="0" y="3879708"/>
            <a:ext cx="9143999" cy="376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2257E02-F1DC-4006-9A62-69BADC12C9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6915" y="1185332"/>
            <a:ext cx="4687625" cy="3683001"/>
          </a:xfrm>
        </p:spPr>
        <p:txBody>
          <a:bodyPr>
            <a:normAutofit/>
          </a:bodyPr>
          <a:lstStyle/>
          <a:p>
            <a:r>
              <a:rPr lang="en-GB" dirty="0"/>
              <a:t>Modular approach in </a:t>
            </a:r>
            <a:r>
              <a:rPr lang="en-GB" b="1" dirty="0" err="1">
                <a:solidFill>
                  <a:schemeClr val="accent5"/>
                </a:solidFill>
              </a:rPr>
              <a:t>MarlinWrapper</a:t>
            </a:r>
            <a:r>
              <a:rPr lang="en-GB" dirty="0"/>
              <a:t> allows to seamlessly combine genuine key4hep modules and Marlin processors</a:t>
            </a:r>
          </a:p>
          <a:p>
            <a:r>
              <a:rPr lang="en-GB" dirty="0"/>
              <a:t>Demonstrated to be able to run the full CLIC reconstruction in </a:t>
            </a:r>
            <a:r>
              <a:rPr lang="en-GB" dirty="0" err="1"/>
              <a:t>MarlinWrapper</a:t>
            </a:r>
            <a:r>
              <a:rPr lang="en-GB" dirty="0"/>
              <a:t> w/ consistent results</a:t>
            </a:r>
          </a:p>
          <a:p>
            <a:r>
              <a:rPr lang="en-GB" dirty="0"/>
              <a:t>Demonstrated identical output for selected processors (digitization)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CAD739E-4E50-44A6-8A2A-3C23357B8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WP12.2 – Turnkey Software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A87CBE5-FCBE-464E-AD7E-1AB159975C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3358" y="1185332"/>
            <a:ext cx="3960641" cy="130448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0967F01-378E-C345-A7A8-0699350FE6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3358" y="2918233"/>
            <a:ext cx="1868280" cy="130448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A20B12B-37B2-AC48-8E37-A80B40EC66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8877" y="2875018"/>
            <a:ext cx="1930173" cy="134769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30BA82A-038D-2F43-AAD9-1550B7955D7A}"/>
              </a:ext>
            </a:extLst>
          </p:cNvPr>
          <p:cNvSpPr/>
          <p:nvPr/>
        </p:nvSpPr>
        <p:spPr>
          <a:xfrm>
            <a:off x="589325" y="4533598"/>
            <a:ext cx="4837440" cy="409000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Milestone MS47 almost complete (ahead of time, </a:t>
            </a:r>
            <a:r>
              <a:rPr lang="en-GB" b="1" dirty="0"/>
              <a:t>😁</a:t>
            </a:r>
            <a:r>
              <a:rPr lang="en-US" b="1" dirty="0"/>
              <a:t>)</a:t>
            </a:r>
            <a:endParaRPr lang="en-DE" b="1" dirty="0"/>
          </a:p>
        </p:txBody>
      </p:sp>
    </p:spTree>
    <p:extLst>
      <p:ext uri="{BB962C8B-B14F-4D97-AF65-F5344CB8AC3E}">
        <p14:creationId xmlns:p14="http://schemas.microsoft.com/office/powerpoint/2010/main" val="15133976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2257E02-F1DC-4006-9A62-69BADC12C9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6914" y="1185332"/>
            <a:ext cx="5183385" cy="3683001"/>
          </a:xfrm>
        </p:spPr>
        <p:txBody>
          <a:bodyPr/>
          <a:lstStyle/>
          <a:p>
            <a:r>
              <a:rPr lang="en-GB" b="1" dirty="0" err="1">
                <a:solidFill>
                  <a:schemeClr val="accent5"/>
                </a:solidFill>
              </a:rPr>
              <a:t>Lamarr</a:t>
            </a:r>
            <a:r>
              <a:rPr lang="en-GB" dirty="0"/>
              <a:t> fast simulation:</a:t>
            </a:r>
          </a:p>
          <a:p>
            <a:r>
              <a:rPr lang="en-GB" dirty="0"/>
              <a:t>Replace entirety of detector simulation with either ML based models or simple parameterizations</a:t>
            </a:r>
          </a:p>
          <a:p>
            <a:r>
              <a:rPr lang="en-GB" dirty="0"/>
              <a:t>Aim at 1000x faster than Geant4</a:t>
            </a:r>
          </a:p>
          <a:p>
            <a:r>
              <a:rPr lang="en-GB" dirty="0"/>
              <a:t>Write analysis level quantities directly from </a:t>
            </a:r>
            <a:r>
              <a:rPr lang="en-GB" dirty="0" err="1"/>
              <a:t>Lamarr</a:t>
            </a:r>
            <a:r>
              <a:rPr lang="en-GB" dirty="0"/>
              <a:t> </a:t>
            </a:r>
          </a:p>
          <a:p>
            <a:r>
              <a:rPr lang="en-GB" dirty="0"/>
              <a:t>First focus: calorimeter simulation:</a:t>
            </a:r>
          </a:p>
          <a:p>
            <a:r>
              <a:rPr lang="en-GB" dirty="0"/>
              <a:t>Combining parametrization and GANs 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CAD739E-4E50-44A6-8A2A-3C23357B8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WP12.3 – Simulation (UMAN)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547BE68-1B52-414D-B2ED-AA55EDC3DB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8509" y="1466232"/>
            <a:ext cx="4019301" cy="2884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3219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2257E02-F1DC-4006-9A62-69BADC12C9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6914" y="1185332"/>
            <a:ext cx="5183385" cy="3683001"/>
          </a:xfrm>
        </p:spPr>
        <p:txBody>
          <a:bodyPr/>
          <a:lstStyle/>
          <a:p>
            <a:r>
              <a:rPr lang="en-GB" b="1" dirty="0" err="1">
                <a:solidFill>
                  <a:schemeClr val="accent5"/>
                </a:solidFill>
              </a:rPr>
              <a:t>Lamarr</a:t>
            </a:r>
            <a:r>
              <a:rPr lang="en-GB" dirty="0"/>
              <a:t> fast simulation:</a:t>
            </a:r>
          </a:p>
          <a:p>
            <a:r>
              <a:rPr lang="en-GB" dirty="0"/>
              <a:t>Find on average &gt;1000x speedup, (800x in most pessimistic case) </a:t>
            </a:r>
          </a:p>
          <a:p>
            <a:r>
              <a:rPr lang="en-GB" dirty="0"/>
              <a:t>For </a:t>
            </a:r>
            <a:r>
              <a:rPr lang="en-GB" dirty="0" err="1"/>
              <a:t>LHCb</a:t>
            </a:r>
            <a:r>
              <a:rPr lang="en-GB" dirty="0"/>
              <a:t> minimum bias events</a:t>
            </a:r>
          </a:p>
          <a:p>
            <a:endParaRPr lang="en-GB" dirty="0"/>
          </a:p>
          <a:p>
            <a:r>
              <a:rPr lang="en-GB" dirty="0"/>
              <a:t>Integration in Key4HEP:</a:t>
            </a:r>
          </a:p>
          <a:p>
            <a:r>
              <a:rPr lang="en-GB" dirty="0"/>
              <a:t>Should be possible, given that Gaudi is used as framework</a:t>
            </a:r>
          </a:p>
          <a:p>
            <a:r>
              <a:rPr lang="en-GB" dirty="0"/>
              <a:t>Details to be worked out, using LHCb developed </a:t>
            </a:r>
            <a:r>
              <a:rPr lang="en-GB" dirty="0" err="1"/>
              <a:t>Gaussino</a:t>
            </a:r>
            <a:r>
              <a:rPr lang="en-GB" dirty="0"/>
              <a:t> package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CAD739E-4E50-44A6-8A2A-3C23357B8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WP12.3 – Simulation (UMAN)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68C6914-E076-A94D-A8DB-21BD6A3A09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6216" y="1043103"/>
            <a:ext cx="1515355" cy="175087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5CA6B23-4063-B242-ACB6-E63D960B4F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1902" y="2793982"/>
            <a:ext cx="2396408" cy="2328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2579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2257E02-F1DC-4006-9A62-69BADC12C9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13814" y="1185332"/>
            <a:ext cx="5005670" cy="3683001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Focus on all aspects related to the fast-sim, systematic studies, reusable tools or methodology &amp; systematic studies for HEP calo fast-sim. </a:t>
            </a:r>
          </a:p>
          <a:p>
            <a:r>
              <a:rPr lang="en-GB" dirty="0"/>
              <a:t>Strong ties with CERN EP R&amp;D program</a:t>
            </a:r>
          </a:p>
          <a:p>
            <a:pPr lvl="1"/>
            <a:r>
              <a:rPr lang="en-GB" sz="2100" dirty="0"/>
              <a:t>Data for the studies on different calorimeters (Par04 example, Open Data Detector) and metrics to access quality </a:t>
            </a:r>
          </a:p>
          <a:p>
            <a:pPr lvl="1"/>
            <a:r>
              <a:rPr lang="en-GB" sz="2100" dirty="0"/>
              <a:t>Meta-learning with few-shot-learning </a:t>
            </a:r>
          </a:p>
          <a:p>
            <a:pPr lvl="1"/>
            <a:r>
              <a:rPr lang="en-GB" sz="2100" dirty="0"/>
              <a:t>Hyperparameter tuning methods </a:t>
            </a:r>
          </a:p>
          <a:p>
            <a:pPr lvl="1"/>
            <a:r>
              <a:rPr lang="en-GB" sz="2100" dirty="0"/>
              <a:t>Inference within C++ framework (Geant4 with Par04 example) </a:t>
            </a:r>
          </a:p>
          <a:p>
            <a:pPr lvl="1"/>
            <a:r>
              <a:rPr lang="en-GB" sz="2100" dirty="0"/>
              <a:t>Optimisation - training, inference </a:t>
            </a:r>
            <a:r>
              <a:rPr lang="en-GB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CAD739E-4E50-44A6-8A2A-3C23357B8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WP12.3 – Simulation (CERN)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5468E73-89A7-1648-9F53-9612465040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4119" y="1997314"/>
            <a:ext cx="4329881" cy="2513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3081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2257E02-F1DC-4006-9A62-69BADC12C9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4696" y="1185333"/>
            <a:ext cx="4727160" cy="3302446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Fast simulation with ML within Geant4</a:t>
            </a:r>
          </a:p>
          <a:p>
            <a:pPr lvl="1"/>
            <a:r>
              <a:rPr lang="en-GB" dirty="0"/>
              <a:t>Demonstrates how to incorporate inference libraries (ONNX Runtime, LWTNN) </a:t>
            </a:r>
          </a:p>
          <a:p>
            <a:r>
              <a:rPr lang="en-GB" sz="2100" dirty="0"/>
              <a:t>Focus on </a:t>
            </a:r>
            <a:r>
              <a:rPr lang="en-GB" sz="2100" b="1" dirty="0"/>
              <a:t>ML Meta Learning</a:t>
            </a:r>
            <a:r>
              <a:rPr lang="en-GB" sz="2100" dirty="0"/>
              <a:t>:</a:t>
            </a:r>
          </a:p>
          <a:p>
            <a:pPr fontAlgn="auto"/>
            <a:r>
              <a:rPr lang="en-GB" dirty="0"/>
              <a:t>Pre-train model on various geometries </a:t>
            </a:r>
          </a:p>
          <a:p>
            <a:pPr lvl="1"/>
            <a:r>
              <a:rPr lang="en-GB" dirty="0"/>
              <a:t>Allows to find an optimal initial conditions </a:t>
            </a:r>
          </a:p>
          <a:p>
            <a:pPr fontAlgn="auto"/>
            <a:r>
              <a:rPr lang="en-GB" dirty="0"/>
              <a:t>Fast adaptation to new geometry (100 steps)</a:t>
            </a:r>
          </a:p>
          <a:p>
            <a:pPr lvl="1"/>
            <a:r>
              <a:rPr lang="en-GB" dirty="0"/>
              <a:t>Far superior to ab initio training of a new model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CAD739E-4E50-44A6-8A2A-3C23357B8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WP12.3 – Simulation (CERN)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1219A9-4CB4-D145-9BE1-C4457B9F5B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5624" y="801594"/>
            <a:ext cx="3503680" cy="1569749"/>
          </a:xfrm>
          <a:prstGeom prst="rect">
            <a:avLst/>
          </a:prstGeom>
        </p:spPr>
      </p:pic>
      <p:pic>
        <p:nvPicPr>
          <p:cNvPr id="11" name="Picture 10" descr="Chart, line chart&#10;&#10;Description automatically generated">
            <a:extLst>
              <a:ext uri="{FF2B5EF4-FFF2-40B4-BE49-F238E27FC236}">
                <a16:creationId xmlns:a16="http://schemas.microsoft.com/office/drawing/2014/main" id="{21DCEAE9-BB04-4D86-B33C-4CF73E49146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5327" y="2421353"/>
            <a:ext cx="3724275" cy="268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8799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2257E02-F1DC-4006-9A62-69BADC12C9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13814" y="1185333"/>
            <a:ext cx="4975219" cy="3740628"/>
          </a:xfrm>
        </p:spPr>
        <p:txBody>
          <a:bodyPr>
            <a:normAutofit/>
          </a:bodyPr>
          <a:lstStyle/>
          <a:p>
            <a:r>
              <a:rPr lang="en-GB" dirty="0"/>
              <a:t>Focus on ML Methods for fast generation of showers in highly granular calorimeters with high fidelity:</a:t>
            </a:r>
          </a:p>
          <a:p>
            <a:pPr lvl="1"/>
            <a:r>
              <a:rPr lang="en-GB" dirty="0"/>
              <a:t>GANs, WGANs and BIB-AE (w/ PP)</a:t>
            </a:r>
          </a:p>
          <a:p>
            <a:r>
              <a:rPr lang="en-GB" dirty="0"/>
              <a:t>Working group w/ UHH, QU, </a:t>
            </a:r>
            <a:r>
              <a:rPr lang="en-GB" dirty="0" err="1"/>
              <a:t>AIDAinnova</a:t>
            </a:r>
            <a:r>
              <a:rPr lang="en-GB" dirty="0"/>
              <a:t> and other funding </a:t>
            </a:r>
          </a:p>
          <a:p>
            <a:endParaRPr lang="en-GB" dirty="0"/>
          </a:p>
          <a:p>
            <a:r>
              <a:rPr lang="en-GB" dirty="0"/>
              <a:t>Recent </a:t>
            </a:r>
            <a:r>
              <a:rPr lang="en-GB" dirty="0" err="1"/>
              <a:t>activitiy</a:t>
            </a:r>
            <a:r>
              <a:rPr lang="en-GB" dirty="0"/>
              <a:t>:</a:t>
            </a:r>
          </a:p>
          <a:p>
            <a:pPr lvl="1"/>
            <a:r>
              <a:rPr lang="en-GB" b="1" dirty="0"/>
              <a:t>Angular and energy conditioning </a:t>
            </a:r>
            <a:r>
              <a:rPr lang="en-GB" dirty="0"/>
              <a:t>for photons in ILD </a:t>
            </a:r>
            <a:r>
              <a:rPr lang="en-GB" dirty="0" err="1"/>
              <a:t>ECal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CAD739E-4E50-44A6-8A2A-3C23357B8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WP12.3 – Simulation (DESY)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20C038-881A-F440-A300-F90CACA421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9038" y="3752935"/>
            <a:ext cx="3250783" cy="142921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B775295-0BAB-AF41-B0ED-096C29E375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1405" y="1043450"/>
            <a:ext cx="4077646" cy="285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9867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2257E02-F1DC-4006-9A62-69BADC12C9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13814" y="1185333"/>
            <a:ext cx="4975219" cy="374062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Recent activities:</a:t>
            </a:r>
          </a:p>
          <a:p>
            <a:r>
              <a:rPr lang="en-GB" b="1" dirty="0"/>
              <a:t>First high fidelity generation of pion showers in highly granular </a:t>
            </a:r>
            <a:r>
              <a:rPr lang="en-GB" b="1" dirty="0" err="1"/>
              <a:t>HCal</a:t>
            </a:r>
            <a:endParaRPr lang="en-GB" b="1" dirty="0"/>
          </a:p>
          <a:p>
            <a:pPr lvl="1"/>
            <a:r>
              <a:rPr lang="en-GB" dirty="0"/>
              <a:t>BIB-AE and WGAN</a:t>
            </a:r>
          </a:p>
          <a:p>
            <a:pPr lvl="1"/>
            <a:r>
              <a:rPr lang="en-GB" dirty="0"/>
              <a:t>Including reconstruction of ML showers</a:t>
            </a:r>
          </a:p>
          <a:p>
            <a:r>
              <a:rPr lang="en-GB" dirty="0"/>
              <a:t>First comparison of </a:t>
            </a:r>
            <a:r>
              <a:rPr lang="en-GB" dirty="0" err="1"/>
              <a:t>GFlash</a:t>
            </a:r>
            <a:r>
              <a:rPr lang="en-GB" dirty="0"/>
              <a:t> vs GAN performance in simple calo model</a:t>
            </a:r>
          </a:p>
          <a:p>
            <a:r>
              <a:rPr lang="en-GB" dirty="0"/>
              <a:t>Plan:</a:t>
            </a:r>
          </a:p>
          <a:p>
            <a:r>
              <a:rPr lang="en-GB" dirty="0"/>
              <a:t>Continue to work towards application of ML fast simulation in realistic </a:t>
            </a:r>
            <a:r>
              <a:rPr lang="en-GB"/>
              <a:t>physics simulation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CAD739E-4E50-44A6-8A2A-3C23357B8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WP12.3 – Simulation (DESY)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A582A2D-DD24-FE42-BA82-9B4A8DD7E3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6879" y="1085326"/>
            <a:ext cx="1921154" cy="191182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F5D2530-48E1-9A47-BCD1-D72824F0B843}"/>
              </a:ext>
            </a:extLst>
          </p:cNvPr>
          <p:cNvSpPr/>
          <p:nvPr/>
        </p:nvSpPr>
        <p:spPr>
          <a:xfrm>
            <a:off x="6723555" y="2058436"/>
            <a:ext cx="231549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DE" sz="1100" dirty="0"/>
              <a:t>Hadrons, Better, Faster, Stronger</a:t>
            </a:r>
          </a:p>
          <a:p>
            <a:r>
              <a:rPr lang="en-DE" sz="1100" dirty="0"/>
              <a:t>E. Buhmann, S. Diefenbacher, E. Eren, F. Gaede et al </a:t>
            </a:r>
          </a:p>
          <a:p>
            <a:r>
              <a:rPr lang="en-DE" sz="1100" dirty="0"/>
              <a:t>arXiv:2112.09709 submitted to MLST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1B11D27-6D7E-2A46-ADAB-F6B75DA93E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3595" y="1145890"/>
            <a:ext cx="1773472" cy="74585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5278BD8-0850-5245-8BA9-CD234A9F2E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2134" y="3239893"/>
            <a:ext cx="2315496" cy="15976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C9E10F0-51E3-B946-B8AC-9323839ADF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5730" y="3239893"/>
            <a:ext cx="1810486" cy="178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9984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2257E02-F1DC-4006-9A62-69BADC12C9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6914" y="1185332"/>
            <a:ext cx="5635076" cy="3683001"/>
          </a:xfrm>
        </p:spPr>
        <p:txBody>
          <a:bodyPr/>
          <a:lstStyle/>
          <a:p>
            <a:r>
              <a:rPr lang="en-CA" dirty="0"/>
              <a:t>Main work in track reconstruction task is framed inside the </a:t>
            </a:r>
            <a:r>
              <a:rPr lang="en-CA" dirty="0">
                <a:hlinkClick r:id="rId2"/>
              </a:rPr>
              <a:t>ACTS project</a:t>
            </a:r>
            <a:endParaRPr lang="en-CA" dirty="0"/>
          </a:p>
          <a:p>
            <a:pPr lvl="1"/>
            <a:r>
              <a:rPr lang="en-CA" dirty="0"/>
              <a:t>A Common Tracking Software</a:t>
            </a:r>
          </a:p>
          <a:p>
            <a:pPr lvl="1"/>
            <a:r>
              <a:rPr lang="en-GB" dirty="0"/>
              <a:t>Project was spawned from ATLAS’s </a:t>
            </a:r>
            <a:r>
              <a:rPr lang="en-GB"/>
              <a:t>tracking code</a:t>
            </a:r>
            <a:endParaRPr lang="en-GB" dirty="0"/>
          </a:p>
          <a:p>
            <a:pPr lvl="1"/>
            <a:r>
              <a:rPr lang="en-GB" dirty="0"/>
              <a:t>Make this state-of-the-art track reconstruction experiment independent</a:t>
            </a:r>
          </a:p>
          <a:p>
            <a:pPr lvl="2"/>
            <a:r>
              <a:rPr lang="en-GB" dirty="0"/>
              <a:t>Significant technical challenges!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Additional sub-task on Machine Learning for MPGDs/</a:t>
            </a:r>
            <a:r>
              <a:rPr lang="el-GR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μ-</a:t>
            </a:r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RWELL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detectors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CAD739E-4E50-44A6-8A2A-3C23357B8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WP12.4 – Track Reconstruction</a:t>
            </a:r>
          </a:p>
        </p:txBody>
      </p:sp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BC366072-14AA-4C9B-B96F-D41367D5C0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0608" y="1480985"/>
            <a:ext cx="2886478" cy="2181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5134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59B84F8-9516-4115-9B00-5B582A1454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Fundamentals</a:t>
            </a:r>
          </a:p>
          <a:p>
            <a:pPr lvl="1"/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Geometry generalization ongoing</a:t>
            </a:r>
          </a:p>
          <a:p>
            <a:pPr lvl="2"/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DD4hep re-integration without the need for plugins (will help Key4hep)</a:t>
            </a:r>
          </a:p>
          <a:p>
            <a:pPr lvl="1"/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Calo/Muon navigation support ongoing</a:t>
            </a:r>
          </a:p>
          <a:p>
            <a:pPr lvl="1"/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C++ examples → Python bindings</a:t>
            </a:r>
          </a:p>
          <a:p>
            <a:pPr lvl="1"/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Build CPU/RAM consumption tracking &amp; improvements</a:t>
            </a:r>
          </a:p>
          <a:p>
            <a:pPr lvl="1"/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Keep </a:t>
            </a:r>
            <a:r>
              <a:rPr lang="en-GB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Spack</a:t>
            </a:r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package up to date (also good for Key4hep)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35766DA-CA6A-4EC6-BE4F-C7CBBD796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WP12.4 – Track Reconstruction</a:t>
            </a:r>
          </a:p>
        </p:txBody>
      </p:sp>
    </p:spTree>
    <p:extLst>
      <p:ext uri="{BB962C8B-B14F-4D97-AF65-F5344CB8AC3E}">
        <p14:creationId xmlns:p14="http://schemas.microsoft.com/office/powerpoint/2010/main" val="11348210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59B84F8-9516-4115-9B00-5B582A1454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Algorithms</a:t>
            </a:r>
          </a:p>
          <a:p>
            <a:pPr lvl="1"/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ATLAS </a:t>
            </a:r>
            <a:r>
              <a:rPr lang="en-GB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ITk</a:t>
            </a:r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KF integration enabled, currently doing validation &amp; debugging</a:t>
            </a:r>
          </a:p>
          <a:p>
            <a:pPr lvl="1"/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New algorithms developed, pending review/integration/validation</a:t>
            </a:r>
          </a:p>
          <a:p>
            <a:pPr lvl="2"/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Gaussian Sum Filter</a:t>
            </a:r>
          </a:p>
          <a:p>
            <a:pPr lvl="2"/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Global </a:t>
            </a:r>
            <a:r>
              <a:rPr lang="el-GR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χ² </a:t>
            </a:r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fitter</a:t>
            </a:r>
          </a:p>
          <a:p>
            <a:pPr lvl="2"/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Alternative </a:t>
            </a:r>
            <a:r>
              <a:rPr lang="en-GB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seeder</a:t>
            </a:r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based on k-d tree </a:t>
            </a:r>
            <a:b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(~6x faster for HL-LHC)</a:t>
            </a:r>
          </a:p>
          <a:p>
            <a:pPr lvl="2"/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Graph neural net seeding &amp; filtering </a:t>
            </a:r>
            <a:b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(from </a:t>
            </a:r>
            <a:r>
              <a:rPr lang="en-GB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Exa.TrkX</a:t>
            </a:r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35766DA-CA6A-4EC6-BE4F-C7CBBD796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WP12.4 – Track Reconstruction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E7FB1B9C-4CA5-4E5B-89CA-4BC0CA4C63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2159" y="2224874"/>
            <a:ext cx="3155343" cy="2366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DA87C54-EAAA-4F17-B10F-9FD2ED216B35}"/>
              </a:ext>
            </a:extLst>
          </p:cNvPr>
          <p:cNvSpPr txBox="1"/>
          <p:nvPr/>
        </p:nvSpPr>
        <p:spPr>
          <a:xfrm>
            <a:off x="6197875" y="4591381"/>
            <a:ext cx="246391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New seed finding strategy on based of KD-trees, </a:t>
            </a:r>
            <a:br>
              <a:rPr lang="en-GB" sz="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r>
              <a:rPr lang="en-GB" sz="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achieving very similar tracking performance </a:t>
            </a:r>
            <a:endParaRPr lang="en-GB" dirty="0">
              <a:effectLst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082ABAD-34CC-4821-AEB5-6DDC921AF728}"/>
              </a:ext>
            </a:extLst>
          </p:cNvPr>
          <p:cNvCxnSpPr/>
          <p:nvPr/>
        </p:nvCxnSpPr>
        <p:spPr>
          <a:xfrm>
            <a:off x="4635610" y="2906202"/>
            <a:ext cx="1168842" cy="34190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4440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"/>
          <p:cNvSpPr txBox="1">
            <a:spLocks noGrp="1"/>
          </p:cNvSpPr>
          <p:nvPr>
            <p:ph type="body" idx="1"/>
          </p:nvPr>
        </p:nvSpPr>
        <p:spPr>
          <a:xfrm>
            <a:off x="236914" y="1185332"/>
            <a:ext cx="5677043" cy="38184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20000"/>
          </a:bodyPr>
          <a:lstStyle/>
          <a:p>
            <a:pPr marL="171446" lvl="0" indent="-17144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B53C"/>
              </a:buClr>
              <a:buSzPct val="100000"/>
              <a:buChar char="•"/>
            </a:pPr>
            <a:r>
              <a:rPr lang="en-GB" dirty="0"/>
              <a:t>Simulation</a:t>
            </a:r>
            <a:endParaRPr dirty="0"/>
          </a:p>
          <a:p>
            <a:pPr marL="514337" lvl="1" indent="-171446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ct val="100000"/>
              <a:buChar char="•"/>
            </a:pPr>
            <a:r>
              <a:rPr lang="en-GB" dirty="0"/>
              <a:t>Fast simulation of calorimeters</a:t>
            </a:r>
            <a:endParaRPr dirty="0"/>
          </a:p>
          <a:p>
            <a:pPr marL="514337" lvl="1" indent="-171446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ct val="100000"/>
              <a:buChar char="•"/>
            </a:pPr>
            <a:r>
              <a:rPr lang="en-GB" dirty="0"/>
              <a:t>Adopt and develop the latest techniques in parametric and machine learning approaches</a:t>
            </a:r>
            <a:endParaRPr dirty="0"/>
          </a:p>
          <a:p>
            <a:pPr marL="171446" lvl="0" indent="-171446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2B53C"/>
              </a:buClr>
              <a:buSzPct val="100000"/>
              <a:buChar char="•"/>
            </a:pPr>
            <a:r>
              <a:rPr lang="en-GB" dirty="0"/>
              <a:t>Track Reconstruction</a:t>
            </a:r>
            <a:endParaRPr dirty="0"/>
          </a:p>
          <a:p>
            <a:pPr marL="514337" lvl="1" indent="-171446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ct val="100000"/>
              <a:buChar char="•"/>
            </a:pPr>
            <a:r>
              <a:rPr lang="en-GB" dirty="0"/>
              <a:t>Advanced tracking tools for speed and physics performance, ACTS</a:t>
            </a:r>
            <a:endParaRPr dirty="0"/>
          </a:p>
          <a:p>
            <a:pPr marL="514337" lvl="1" indent="-171446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ct val="100000"/>
              <a:buChar char="•"/>
            </a:pPr>
            <a:r>
              <a:rPr lang="en-GB" dirty="0"/>
              <a:t>ML based track reconstruction toolkit for triple-GEM and u-RWELL detectors</a:t>
            </a:r>
            <a:endParaRPr dirty="0"/>
          </a:p>
          <a:p>
            <a:pPr marL="171446" lvl="0" indent="-171446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2B53C"/>
              </a:buClr>
              <a:buSzPct val="100000"/>
              <a:buChar char="•"/>
            </a:pPr>
            <a:r>
              <a:rPr lang="en-GB" dirty="0"/>
              <a:t>Particle Flow</a:t>
            </a:r>
            <a:endParaRPr dirty="0"/>
          </a:p>
          <a:p>
            <a:pPr marL="514337" lvl="1" indent="-171446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ct val="100000"/>
              <a:buChar char="•"/>
            </a:pPr>
            <a:r>
              <a:rPr lang="en-GB" dirty="0"/>
              <a:t>Continue to develop state of the art algorithms for neutrino and linear colliders: </a:t>
            </a:r>
            <a:r>
              <a:rPr lang="en-GB" dirty="0" err="1"/>
              <a:t>PandoraPFA</a:t>
            </a:r>
            <a:r>
              <a:rPr lang="en-GB" dirty="0"/>
              <a:t>, APRIL</a:t>
            </a:r>
            <a:endParaRPr dirty="0"/>
          </a:p>
          <a:p>
            <a:pPr marL="514337" lvl="1" indent="-171446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ct val="100000"/>
              <a:buChar char="•"/>
            </a:pPr>
            <a:r>
              <a:rPr lang="en-GB" dirty="0"/>
              <a:t>Develop PF for dual readout calorimeters </a:t>
            </a:r>
            <a:endParaRPr dirty="0"/>
          </a:p>
          <a:p>
            <a:pPr marL="171446" lvl="0" indent="-171446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2B53C"/>
              </a:buClr>
              <a:buSzPct val="100000"/>
              <a:buChar char="•"/>
            </a:pPr>
            <a:r>
              <a:rPr lang="en-GB" dirty="0"/>
              <a:t>Turnkey Software</a:t>
            </a:r>
            <a:endParaRPr dirty="0"/>
          </a:p>
          <a:p>
            <a:pPr marL="514337" lvl="1" indent="-171446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ct val="100000"/>
              <a:buChar char="•"/>
            </a:pPr>
            <a:r>
              <a:rPr lang="en-GB" dirty="0"/>
              <a:t>Integrate software into a working and validated stack</a:t>
            </a:r>
            <a:endParaRPr dirty="0"/>
          </a:p>
          <a:p>
            <a:pPr marL="514337" lvl="1" indent="-171446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ct val="100000"/>
              <a:buChar char="•"/>
            </a:pPr>
            <a:r>
              <a:rPr lang="en-GB" dirty="0"/>
              <a:t>Flexibility to rapidly prototype different detector options</a:t>
            </a:r>
            <a:endParaRPr dirty="0"/>
          </a:p>
          <a:p>
            <a:pPr marL="514337" lvl="1" indent="-171446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ct val="100000"/>
              <a:buChar char="•"/>
            </a:pPr>
            <a:r>
              <a:rPr lang="en-GB" dirty="0"/>
              <a:t>Management of heterogeneous resources</a:t>
            </a:r>
            <a:endParaRPr dirty="0"/>
          </a:p>
          <a:p>
            <a:pPr marL="514337" lvl="1" indent="-74291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ct val="100000"/>
              <a:buNone/>
            </a:pPr>
            <a:endParaRPr dirty="0"/>
          </a:p>
          <a:p>
            <a:pPr marL="514337" lvl="1" indent="-74291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ct val="100000"/>
              <a:buNone/>
            </a:pPr>
            <a:endParaRPr dirty="0"/>
          </a:p>
          <a:p>
            <a:pPr marL="514337" lvl="1" indent="-74291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ct val="100000"/>
              <a:buNone/>
            </a:pPr>
            <a:endParaRPr dirty="0"/>
          </a:p>
        </p:txBody>
      </p:sp>
      <p:sp>
        <p:nvSpPr>
          <p:cNvPr id="96" name="Google Shape;96;p3"/>
          <p:cNvSpPr txBox="1">
            <a:spLocks noGrp="1"/>
          </p:cNvSpPr>
          <p:nvPr>
            <p:ph type="sldNum" idx="4294967295"/>
          </p:nvPr>
        </p:nvSpPr>
        <p:spPr>
          <a:xfrm>
            <a:off x="8428071" y="4767262"/>
            <a:ext cx="715933" cy="376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</a:t>
            </a:fld>
            <a:endParaRPr/>
          </a:p>
        </p:txBody>
      </p:sp>
      <p:sp>
        <p:nvSpPr>
          <p:cNvPr id="97" name="Google Shape;97;p3"/>
          <p:cNvSpPr txBox="1">
            <a:spLocks noGrp="1"/>
          </p:cNvSpPr>
          <p:nvPr>
            <p:ph type="title"/>
          </p:nvPr>
        </p:nvSpPr>
        <p:spPr>
          <a:xfrm>
            <a:off x="4033381" y="110704"/>
            <a:ext cx="5005670" cy="8079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GB" dirty="0"/>
              <a:t>Work Package Structure</a:t>
            </a:r>
            <a:endParaRPr dirty="0"/>
          </a:p>
        </p:txBody>
      </p:sp>
      <p:grpSp>
        <p:nvGrpSpPr>
          <p:cNvPr id="98" name="Google Shape;98;p3"/>
          <p:cNvGrpSpPr/>
          <p:nvPr/>
        </p:nvGrpSpPr>
        <p:grpSpPr>
          <a:xfrm>
            <a:off x="5996681" y="1185332"/>
            <a:ext cx="3042370" cy="3334944"/>
            <a:chOff x="5996681" y="1185332"/>
            <a:chExt cx="3042370" cy="3334944"/>
          </a:xfrm>
        </p:grpSpPr>
        <p:sp>
          <p:nvSpPr>
            <p:cNvPr id="99" name="Google Shape;99;p3"/>
            <p:cNvSpPr/>
            <p:nvPr/>
          </p:nvSpPr>
          <p:spPr>
            <a:xfrm>
              <a:off x="6975517" y="1185332"/>
              <a:ext cx="1049865" cy="1049865"/>
            </a:xfrm>
            <a:prstGeom prst="ellipse">
              <a:avLst/>
            </a:prstGeom>
            <a:gradFill>
              <a:gsLst>
                <a:gs pos="0">
                  <a:schemeClr val="lt1"/>
                </a:gs>
                <a:gs pos="2000">
                  <a:schemeClr val="lt1"/>
                </a:gs>
                <a:gs pos="100000">
                  <a:srgbClr val="C2850C"/>
                </a:gs>
              </a:gsLst>
              <a:lin ang="2400000" scaled="0"/>
            </a:gradFill>
            <a:ln w="12700" cap="flat" cmpd="sng">
              <a:solidFill>
                <a:srgbClr val="10124E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0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12.3 Simulation</a:t>
              </a:r>
              <a:endParaRPr/>
            </a:p>
          </p:txBody>
        </p:sp>
        <p:sp>
          <p:nvSpPr>
            <p:cNvPr id="100" name="Google Shape;100;p3"/>
            <p:cNvSpPr/>
            <p:nvPr/>
          </p:nvSpPr>
          <p:spPr>
            <a:xfrm>
              <a:off x="6975518" y="2496342"/>
              <a:ext cx="1049865" cy="1049865"/>
            </a:xfrm>
            <a:prstGeom prst="ellipse">
              <a:avLst/>
            </a:prstGeom>
            <a:gradFill>
              <a:gsLst>
                <a:gs pos="0">
                  <a:schemeClr val="lt1"/>
                </a:gs>
                <a:gs pos="2000">
                  <a:schemeClr val="lt1"/>
                </a:gs>
                <a:gs pos="100000">
                  <a:schemeClr val="accent2"/>
                </a:gs>
              </a:gsLst>
              <a:lin ang="3000000" scaled="0"/>
            </a:gradFill>
            <a:ln w="12700" cap="flat" cmpd="sng">
              <a:solidFill>
                <a:srgbClr val="10124E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0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12.2 Turnkey Software</a:t>
              </a:r>
              <a:endParaRPr/>
            </a:p>
          </p:txBody>
        </p:sp>
        <p:sp>
          <p:nvSpPr>
            <p:cNvPr id="101" name="Google Shape;101;p3"/>
            <p:cNvSpPr/>
            <p:nvPr/>
          </p:nvSpPr>
          <p:spPr>
            <a:xfrm>
              <a:off x="5996681" y="3457416"/>
              <a:ext cx="1049865" cy="1049865"/>
            </a:xfrm>
            <a:prstGeom prst="ellipse">
              <a:avLst/>
            </a:prstGeom>
            <a:gradFill>
              <a:gsLst>
                <a:gs pos="0">
                  <a:schemeClr val="lt1"/>
                </a:gs>
                <a:gs pos="2000">
                  <a:schemeClr val="lt1"/>
                </a:gs>
                <a:gs pos="100000">
                  <a:srgbClr val="00B050"/>
                </a:gs>
              </a:gsLst>
              <a:lin ang="3600000" scaled="0"/>
            </a:gradFill>
            <a:ln w="12700" cap="flat" cmpd="sng">
              <a:solidFill>
                <a:srgbClr val="00B05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0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12.4 Track Reco</a:t>
              </a:r>
              <a:endParaRPr sz="1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" name="Google Shape;102;p3"/>
            <p:cNvSpPr/>
            <p:nvPr/>
          </p:nvSpPr>
          <p:spPr>
            <a:xfrm>
              <a:off x="7989186" y="3470411"/>
              <a:ext cx="1049865" cy="1049865"/>
            </a:xfrm>
            <a:prstGeom prst="ellipse">
              <a:avLst/>
            </a:prstGeom>
            <a:gradFill>
              <a:gsLst>
                <a:gs pos="0">
                  <a:schemeClr val="lt1"/>
                </a:gs>
                <a:gs pos="2000">
                  <a:schemeClr val="lt1"/>
                </a:gs>
                <a:gs pos="100000">
                  <a:srgbClr val="BE002D"/>
                </a:gs>
              </a:gsLst>
              <a:lin ang="3600000" scaled="0"/>
            </a:gradFill>
            <a:ln w="12700" cap="flat" cmpd="sng">
              <a:solidFill>
                <a:srgbClr val="10124E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0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12.5 Particle Flow</a:t>
              </a:r>
              <a:endParaRPr/>
            </a:p>
          </p:txBody>
        </p:sp>
        <p:cxnSp>
          <p:nvCxnSpPr>
            <p:cNvPr id="103" name="Google Shape;103;p3"/>
            <p:cNvCxnSpPr>
              <a:stCxn id="99" idx="4"/>
              <a:endCxn id="100" idx="0"/>
            </p:cNvCxnSpPr>
            <p:nvPr/>
          </p:nvCxnSpPr>
          <p:spPr>
            <a:xfrm>
              <a:off x="7500450" y="2235197"/>
              <a:ext cx="0" cy="261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104" name="Google Shape;104;p3"/>
            <p:cNvCxnSpPr>
              <a:stCxn id="101" idx="7"/>
              <a:endCxn id="100" idx="3"/>
            </p:cNvCxnSpPr>
            <p:nvPr/>
          </p:nvCxnSpPr>
          <p:spPr>
            <a:xfrm rot="10800000" flipH="1">
              <a:off x="6892797" y="3392465"/>
              <a:ext cx="236400" cy="2187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105" name="Google Shape;105;p3"/>
            <p:cNvCxnSpPr>
              <a:stCxn id="102" idx="1"/>
              <a:endCxn id="100" idx="5"/>
            </p:cNvCxnSpPr>
            <p:nvPr/>
          </p:nvCxnSpPr>
          <p:spPr>
            <a:xfrm rot="10800000">
              <a:off x="7871735" y="3392560"/>
              <a:ext cx="271200" cy="2316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59B84F8-9516-4115-9B00-5B582A1454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ILC / CLIC</a:t>
            </a:r>
          </a:p>
          <a:p>
            <a:pPr lvl="1"/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Integrating Acts as an </a:t>
            </a:r>
            <a:r>
              <a:rPr lang="en-GB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IMarlinTrk</a:t>
            </a:r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fitter, but currently blocked on DD4hep integration, contributing to it 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35766DA-CA6A-4EC6-BE4F-C7CBBD796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WP12.4 – Track Reconstruction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29B1340-651E-420D-BD18-C748C0F029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5196" y="2404772"/>
            <a:ext cx="6149453" cy="2119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8661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59B84F8-9516-4115-9B00-5B582A1454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dirty="0"/>
              <a:t>Looking to a future of heterogeneous computing (CPU + GPU + FPGA + …)</a:t>
            </a:r>
          </a:p>
          <a:p>
            <a:r>
              <a:rPr lang="en-GB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vecmem</a:t>
            </a:r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common </a:t>
            </a:r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memory management between CPU and GPU</a:t>
            </a:r>
          </a:p>
          <a:p>
            <a:pPr lvl="1"/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Jagged (nested) vector support </a:t>
            </a:r>
          </a:p>
          <a:p>
            <a:pPr lvl="1"/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Much improved SYCL build support </a:t>
            </a:r>
          </a:p>
          <a:p>
            <a:pPr lvl="1"/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Profiling/debugging features </a:t>
            </a:r>
          </a:p>
          <a:p>
            <a:pPr lvl="1"/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Arena allocator </a:t>
            </a:r>
          </a:p>
          <a:p>
            <a:r>
              <a:rPr lang="en-GB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detray</a:t>
            </a:r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– geometry description that is GPU-friendly</a:t>
            </a:r>
          </a:p>
          <a:p>
            <a:pPr lvl="1"/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Mostly usable except for local navigation </a:t>
            </a:r>
          </a:p>
          <a:p>
            <a:pPr lvl="1"/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Adding more detectors</a:t>
            </a:r>
          </a:p>
          <a:p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traccc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– end-to-end test of tracking on GPUs</a:t>
            </a:r>
          </a:p>
          <a:p>
            <a:pPr lvl="1"/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New algorithms close to merging</a:t>
            </a:r>
          </a:p>
          <a:p>
            <a:pPr lvl="2"/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CUDA &amp; SYCL clustering</a:t>
            </a:r>
          </a:p>
          <a:p>
            <a:pPr lvl="2"/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SYCL seeding (based on CUDA version from Berkeley)</a:t>
            </a:r>
          </a:p>
          <a:p>
            <a:pPr lvl="1"/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Much work from DESY on profiling &amp; optimization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35766DA-CA6A-4EC6-BE4F-C7CBBD796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WP12.4 – Track Reconstruction</a:t>
            </a:r>
          </a:p>
        </p:txBody>
      </p:sp>
    </p:spTree>
    <p:extLst>
      <p:ext uri="{BB962C8B-B14F-4D97-AF65-F5344CB8AC3E}">
        <p14:creationId xmlns:p14="http://schemas.microsoft.com/office/powerpoint/2010/main" val="12154847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A93F99F-FC64-403C-8E3B-F64FBFDB2E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MPGDs have </a:t>
            </a:r>
            <a:r>
              <a:rPr lang="en-GB" dirty="0"/>
              <a:t> high spatial resolution, good radiation tolerance, ideal for tracking in a large-background environment</a:t>
            </a:r>
          </a:p>
          <a:p>
            <a:pPr lvl="1"/>
            <a:r>
              <a:rPr lang="en-GB" dirty="0"/>
              <a:t>Proposed for LHCb muon upgrade, EIC inner tracker, IDEA@FCC-</a:t>
            </a:r>
            <a:r>
              <a:rPr lang="en-GB" dirty="0" err="1"/>
              <a:t>ee</a:t>
            </a:r>
            <a:r>
              <a:rPr lang="en-GB" dirty="0"/>
              <a:t> pre-shower and muon system</a:t>
            </a:r>
          </a:p>
          <a:p>
            <a:r>
              <a:rPr lang="en-GB" dirty="0"/>
              <a:t>Traditional algorithms limited by high backgrounds</a:t>
            </a:r>
          </a:p>
          <a:p>
            <a:pPr lvl="1"/>
            <a:r>
              <a:rPr lang="en-GB" dirty="0"/>
              <a:t>Use machine learning to overcome this and improve results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Work to date focussing on </a:t>
            </a:r>
            <a:r>
              <a:rPr lang="el-GR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μ-</a:t>
            </a:r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RWELL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simulation (synergy with </a:t>
            </a:r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Task 7.3 and 11.2)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Started from a parametric simulation of BESIII GEM detector</a:t>
            </a:r>
          </a:p>
          <a:p>
            <a:pPr lvl="1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Implemented resistive layer</a:t>
            </a:r>
          </a:p>
          <a:p>
            <a:pPr lvl="1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Tuning to test beam data (taken at CERN, October 2021) is ongoing</a:t>
            </a:r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4D4ADEB-CF3C-498F-BABF-AAE4D8E0D1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WP12.4 – Track Reconstruction</a:t>
            </a:r>
          </a:p>
        </p:txBody>
      </p:sp>
    </p:spTree>
    <p:extLst>
      <p:ext uri="{BB962C8B-B14F-4D97-AF65-F5344CB8AC3E}">
        <p14:creationId xmlns:p14="http://schemas.microsoft.com/office/powerpoint/2010/main" val="13603370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A93F99F-FC64-403C-8E3B-F64FBFDB2E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6914" y="4160447"/>
            <a:ext cx="6348279" cy="707886"/>
          </a:xfrm>
        </p:spPr>
        <p:txBody>
          <a:bodyPr>
            <a:normAutofit fontScale="70000" lnSpcReduction="20000"/>
          </a:bodyPr>
          <a:lstStyle/>
          <a:p>
            <a:r>
              <a:rPr lang="en-CA" dirty="0"/>
              <a:t>Covid has slowed down some of the detector characterisation activity</a:t>
            </a:r>
          </a:p>
          <a:p>
            <a:pPr lvl="1"/>
            <a:r>
              <a:rPr lang="en-CA" dirty="0"/>
              <a:t>A few months behind original schedule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4D4ADEB-CF3C-498F-BABF-AAE4D8E0D1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WP12.4 – Track Reconstruction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041A5FC-A160-47F3-87DF-8CBB256DE2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914" y="1185332"/>
            <a:ext cx="4745482" cy="27728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0F606A6-54BB-4C9A-9C05-AC00C932D7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8245" y="1051983"/>
            <a:ext cx="2164929" cy="175724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71DF052-AB4D-4A65-AD3A-C22843C321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5193" y="2880703"/>
            <a:ext cx="2067981" cy="1629420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61D0B73-5C31-43ED-B336-53E0DCF0EA8C}"/>
              </a:ext>
            </a:extLst>
          </p:cNvPr>
          <p:cNvCxnSpPr/>
          <p:nvPr/>
        </p:nvCxnSpPr>
        <p:spPr>
          <a:xfrm flipH="1">
            <a:off x="5135765" y="2076307"/>
            <a:ext cx="1292536" cy="39876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97DF6E7-1A69-40A1-B0D4-CA8F75183A17}"/>
              </a:ext>
            </a:extLst>
          </p:cNvPr>
          <p:cNvSpPr txBox="1"/>
          <p:nvPr/>
        </p:nvSpPr>
        <p:spPr>
          <a:xfrm>
            <a:off x="5253074" y="2526760"/>
            <a:ext cx="11102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000" i="1" dirty="0">
                <a:latin typeface="Calibri" panose="020F0502020204030204" pitchFamily="34" charset="0"/>
                <a:cs typeface="Calibri" panose="020F0502020204030204" pitchFamily="34" charset="0"/>
              </a:rPr>
              <a:t>Tune simulation (left) with test beam results (right)</a:t>
            </a:r>
            <a:endParaRPr lang="en-GB" sz="10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87676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2257E02-F1DC-4006-9A62-69BADC12C9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6914" y="1185333"/>
            <a:ext cx="8666018" cy="2473910"/>
          </a:xfrm>
        </p:spPr>
        <p:txBody>
          <a:bodyPr>
            <a:normAutofit fontScale="92500" lnSpcReduction="10000"/>
          </a:bodyPr>
          <a:lstStyle/>
          <a:p>
            <a:r>
              <a:rPr lang="en-CA" dirty="0"/>
              <a:t>Development of state-of-the-art particle flow algorithms for HEP calorimeters and neutrino detectors</a:t>
            </a:r>
          </a:p>
          <a:p>
            <a:r>
              <a:rPr lang="en-CA" dirty="0"/>
              <a:t>Three main activities</a:t>
            </a:r>
          </a:p>
          <a:p>
            <a:pPr lvl="1"/>
            <a:r>
              <a:rPr lang="en-CA" dirty="0"/>
              <a:t>Dual Readout Calorimeters</a:t>
            </a:r>
          </a:p>
          <a:p>
            <a:pPr lvl="1"/>
            <a:r>
              <a:rPr lang="en-CA" dirty="0"/>
              <a:t>APRIL, Algorithm for Particle Reconstruction @ILC</a:t>
            </a:r>
          </a:p>
          <a:p>
            <a:pPr lvl="1"/>
            <a:r>
              <a:rPr lang="en-CA" dirty="0"/>
              <a:t>DUNE Near Detector Reconstruction</a:t>
            </a:r>
          </a:p>
          <a:p>
            <a:r>
              <a:rPr lang="en-CA" dirty="0"/>
              <a:t>Aim to integrate everything into the existing </a:t>
            </a:r>
            <a:r>
              <a:rPr lang="en-CA" dirty="0">
                <a:hlinkClick r:id="rId2"/>
              </a:rPr>
              <a:t>Pandora PFA toolkit</a:t>
            </a:r>
            <a:endParaRPr lang="en-CA" dirty="0"/>
          </a:p>
          <a:p>
            <a:pPr lvl="1"/>
            <a:r>
              <a:rPr lang="en-CA" dirty="0"/>
              <a:t>Then super-integration into Key4hep!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CAD739E-4E50-44A6-8A2A-3C23357B8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WP12.5 – Particle Flow Reconstruction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A380A3-2021-4D21-89B5-89BAB177DC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760" y="3714243"/>
            <a:ext cx="5012012" cy="1373554"/>
          </a:xfrm>
          <a:prstGeom prst="rect">
            <a:avLst/>
          </a:prstGeom>
        </p:spPr>
      </p:pic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34EAA9C0-B4A0-420A-9E02-5874B197FD14}"/>
              </a:ext>
            </a:extLst>
          </p:cNvPr>
          <p:cNvSpPr txBox="1">
            <a:spLocks/>
          </p:cNvSpPr>
          <p:nvPr/>
        </p:nvSpPr>
        <p:spPr>
          <a:xfrm>
            <a:off x="5355772" y="3659243"/>
            <a:ext cx="3386446" cy="1373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75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2B53C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rgbClr val="171A6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2B53C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71A6C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2B53C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rgbClr val="171A6C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2B53C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rgbClr val="171A6C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2B53C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rgbClr val="171A6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Pandora takes an incremental, multi-algorithm approach</a:t>
            </a:r>
          </a:p>
          <a:p>
            <a:pPr marL="742950" lvl="3" indent="-285750">
              <a:buFont typeface="Arial" panose="020B0604020202020204" pitchFamily="34" charset="0"/>
              <a:buChar char="•"/>
            </a:pPr>
            <a:r>
              <a:rPr lang="en-CA" dirty="0"/>
              <a:t>Mix track-like and shower-like clusters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Deploy more sophisticated algorithms as the reconstruction develops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6439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2257E02-F1DC-4006-9A62-69BADC12C9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6914" y="1185332"/>
            <a:ext cx="4833850" cy="3683001"/>
          </a:xfrm>
        </p:spPr>
        <p:txBody>
          <a:bodyPr>
            <a:normAutofit lnSpcReduction="10000"/>
          </a:bodyPr>
          <a:lstStyle/>
          <a:p>
            <a:r>
              <a:rPr lang="en-CA" dirty="0"/>
              <a:t>Dual Readout Calorimeters</a:t>
            </a:r>
          </a:p>
          <a:p>
            <a:pPr lvl="1"/>
            <a:r>
              <a:rPr lang="en-CA" dirty="0"/>
              <a:t>Improved energy resolution by measuring the EM fraction with mixed scintillation and Cerenkov fibers – part of the IDEA detector</a:t>
            </a:r>
          </a:p>
          <a:p>
            <a:r>
              <a:rPr lang="en-CA" dirty="0"/>
              <a:t>Input preparation needs full simulation of the detector, with tracking and calorimetry</a:t>
            </a:r>
          </a:p>
          <a:p>
            <a:pPr lvl="1"/>
            <a:r>
              <a:rPr lang="en-CA" dirty="0"/>
              <a:t>This is now largely achieved, with Geant4 for the simulation DD4hep for the geometry </a:t>
            </a:r>
          </a:p>
          <a:p>
            <a:pPr lvl="1"/>
            <a:r>
              <a:rPr lang="en-CA" dirty="0" err="1"/>
              <a:t>SimCalirometerHit</a:t>
            </a:r>
            <a:r>
              <a:rPr lang="en-CA" dirty="0"/>
              <a:t> (with individual </a:t>
            </a:r>
            <a:r>
              <a:rPr lang="en-CA" dirty="0" err="1"/>
              <a:t>CaloHitContributions</a:t>
            </a:r>
            <a:r>
              <a:rPr lang="en-CA" dirty="0"/>
              <a:t>) using EDM4hep in the Key4hep framework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CAD739E-4E50-44A6-8A2A-3C23357B8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WP12.5 – Particle Flow Reconstruction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329B0B2-817C-4234-B94F-BB0440216E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5973" y="1077608"/>
            <a:ext cx="2385166" cy="206576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AC22CC6-1697-4FD1-A178-CB8AC8676A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5406" y="3440437"/>
            <a:ext cx="3426300" cy="165261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48CD5DB-1E57-4513-A537-1D53EE097A5F}"/>
              </a:ext>
            </a:extLst>
          </p:cNvPr>
          <p:cNvSpPr txBox="1"/>
          <p:nvPr/>
        </p:nvSpPr>
        <p:spPr>
          <a:xfrm>
            <a:off x="8197606" y="3881226"/>
            <a:ext cx="927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Calibri" panose="020F0502020204030204" pitchFamily="34" charset="0"/>
                <a:cs typeface="Calibri" panose="020F0502020204030204" pitchFamily="34" charset="0"/>
              </a:rPr>
              <a:t>Drift chamber tracks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3F575CF-4F58-441D-914B-53B0DA29242F}"/>
              </a:ext>
            </a:extLst>
          </p:cNvPr>
          <p:cNvCxnSpPr/>
          <p:nvPr/>
        </p:nvCxnSpPr>
        <p:spPr>
          <a:xfrm flipH="1">
            <a:off x="7920217" y="4065892"/>
            <a:ext cx="290922" cy="2792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FC60E1B-B664-4DDC-A87B-7A2644AB45B8}"/>
              </a:ext>
            </a:extLst>
          </p:cNvPr>
          <p:cNvSpPr txBox="1"/>
          <p:nvPr/>
        </p:nvSpPr>
        <p:spPr>
          <a:xfrm>
            <a:off x="6412074" y="3803071"/>
            <a:ext cx="927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Calibri" panose="020F0502020204030204" pitchFamily="34" charset="0"/>
                <a:cs typeface="Calibri" panose="020F0502020204030204" pitchFamily="34" charset="0"/>
              </a:rPr>
              <a:t>Dual readout calo hits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F88F4A1-4570-42D3-AE24-8CB3983BB945}"/>
              </a:ext>
            </a:extLst>
          </p:cNvPr>
          <p:cNvCxnSpPr>
            <a:cxnSpLocks/>
          </p:cNvCxnSpPr>
          <p:nvPr/>
        </p:nvCxnSpPr>
        <p:spPr>
          <a:xfrm flipH="1">
            <a:off x="6536216" y="4172403"/>
            <a:ext cx="105216" cy="5577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06473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2257E02-F1DC-4006-9A62-69BADC12C9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6914" y="1185332"/>
            <a:ext cx="4335086" cy="3683001"/>
          </a:xfrm>
        </p:spPr>
        <p:txBody>
          <a:bodyPr/>
          <a:lstStyle/>
          <a:p>
            <a:r>
              <a:rPr lang="en-GB" dirty="0"/>
              <a:t>Looking into using time as a handle on radial location of the hits</a:t>
            </a:r>
          </a:p>
          <a:p>
            <a:pPr lvl="1"/>
            <a:r>
              <a:rPr lang="en-GB" dirty="0"/>
              <a:t>First results look promising</a:t>
            </a:r>
          </a:p>
          <a:p>
            <a:pPr lvl="1"/>
            <a:r>
              <a:rPr lang="en-GB" dirty="0"/>
              <a:t>Utilising fully the waveform allows probe of the shower depth and length simultaneously</a:t>
            </a:r>
          </a:p>
          <a:p>
            <a:pPr lvl="1"/>
            <a:r>
              <a:rPr lang="en-GB" dirty="0"/>
              <a:t>Unlock potential as a particle flow calorimeter</a:t>
            </a:r>
          </a:p>
          <a:p>
            <a:r>
              <a:rPr lang="en-GB" dirty="0"/>
              <a:t>Calorimeter clustering development has begun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CAD739E-4E50-44A6-8A2A-3C23357B8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WP12.5 – Particle Flow Reconstruction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8B368A6-8E2A-4119-9FD5-6433E131CE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378" y="1821924"/>
            <a:ext cx="4126959" cy="235861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B823595-FE09-40F4-830B-21678B0072B3}"/>
              </a:ext>
            </a:extLst>
          </p:cNvPr>
          <p:cNvSpPr txBox="1"/>
          <p:nvPr/>
        </p:nvSpPr>
        <p:spPr>
          <a:xfrm>
            <a:off x="6923314" y="1637900"/>
            <a:ext cx="1567542" cy="307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effectLst/>
                <a:latin typeface="Arial" panose="020B0604020202020204" pitchFamily="34" charset="0"/>
              </a:rPr>
              <a:t>20 GeV </a:t>
            </a:r>
            <a:r>
              <a:rPr lang="el-GR" dirty="0">
                <a:effectLst/>
                <a:latin typeface="Arial" panose="020B0604020202020204" pitchFamily="34" charset="0"/>
              </a:rPr>
              <a:t>π+ (3</a:t>
            </a:r>
            <a:r>
              <a:rPr lang="en-GB" dirty="0">
                <a:effectLst/>
                <a:latin typeface="Arial" panose="020B0604020202020204" pitchFamily="34" charset="0"/>
              </a:rPr>
              <a:t>D)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B83A66-EDC3-4D05-91F4-DF7618F4C60B}"/>
              </a:ext>
            </a:extLst>
          </p:cNvPr>
          <p:cNvSpPr txBox="1"/>
          <p:nvPr/>
        </p:nvSpPr>
        <p:spPr>
          <a:xfrm>
            <a:off x="4888259" y="4324493"/>
            <a:ext cx="385010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latin typeface="Calibri" panose="020F0502020204030204" pitchFamily="34" charset="0"/>
                <a:cs typeface="Calibri" panose="020F0502020204030204" pitchFamily="34" charset="0"/>
              </a:rPr>
              <a:t>From </a:t>
            </a:r>
            <a:r>
              <a:rPr lang="en-GB" sz="900" dirty="0" err="1">
                <a:latin typeface="Calibri" panose="020F0502020204030204" pitchFamily="34" charset="0"/>
                <a:cs typeface="Calibri" panose="020F0502020204030204" pitchFamily="34" charset="0"/>
              </a:rPr>
              <a:t>Sanghyun</a:t>
            </a:r>
            <a:r>
              <a:rPr lang="en-GB" sz="900" dirty="0">
                <a:latin typeface="Calibri" panose="020F0502020204030204" pitchFamily="34" charset="0"/>
                <a:cs typeface="Calibri" panose="020F0502020204030204" pitchFamily="34" charset="0"/>
              </a:rPr>
              <a:t> Kho, </a:t>
            </a:r>
            <a:r>
              <a:rPr lang="en-GB" sz="900" dirty="0">
                <a:effectLst/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https://indico.cern.ch/event/1086651</a:t>
            </a:r>
            <a:r>
              <a:rPr lang="en-GB" sz="9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21833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2257E02-F1DC-4006-9A62-69BADC12C9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APRIL Particle Flow for hadronic jets</a:t>
            </a:r>
          </a:p>
          <a:p>
            <a:pPr lvl="1"/>
            <a:r>
              <a:rPr lang="en-GB" dirty="0"/>
              <a:t>APRIL is based on the ARBOR concept, reimplemented in </a:t>
            </a:r>
            <a:r>
              <a:rPr lang="en-GB" dirty="0" err="1"/>
              <a:t>PandoraSDK</a:t>
            </a:r>
            <a:endParaRPr lang="en-GB" dirty="0"/>
          </a:p>
          <a:p>
            <a:pPr lvl="1"/>
            <a:r>
              <a:rPr lang="en-GB" dirty="0"/>
              <a:t>AMSTER cluster splitting algorithm can re-cluster from APRIL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r>
              <a:rPr lang="en-GB" dirty="0"/>
              <a:t>4D calorimetry under discussion, including timing information</a:t>
            </a:r>
          </a:p>
          <a:p>
            <a:pPr lvl="1"/>
            <a:r>
              <a:rPr lang="en-GB" dirty="0"/>
              <a:t>This fits naturally into both APRIL and AMSTER – initial studies look promising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CAD739E-4E50-44A6-8A2A-3C23357B8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WP12.5 – Particle Flow Reconstruction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E28921-C830-409B-B012-389B9CB75F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024" y="2262647"/>
            <a:ext cx="6407675" cy="1750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2402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2257E02-F1DC-4006-9A62-69BADC12C9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To understand APRIL performance a large set of input events are being prepared</a:t>
            </a:r>
          </a:p>
          <a:p>
            <a:pPr lvl="1"/>
            <a:r>
              <a:rPr lang="en-GB" dirty="0"/>
              <a:t>ILD SDHCAL </a:t>
            </a:r>
            <a:r>
              <a:rPr lang="en-GB" dirty="0" err="1"/>
              <a:t>Videau</a:t>
            </a:r>
            <a:r>
              <a:rPr lang="en-GB" dirty="0"/>
              <a:t> geometry 300k test samples, 5-100 GeV k</a:t>
            </a:r>
            <a:r>
              <a:rPr lang="en-GB" sz="1600" baseline="-25000" dirty="0"/>
              <a:t>long</a:t>
            </a:r>
          </a:p>
          <a:p>
            <a:pPr lvl="1"/>
            <a:r>
              <a:rPr lang="en-GB" dirty="0"/>
              <a:t>Tools for reconstruction very close to release</a:t>
            </a:r>
          </a:p>
          <a:p>
            <a:pPr lvl="1"/>
            <a:r>
              <a:rPr lang="en-GB" dirty="0"/>
              <a:t>Will also include the ability to re-run PFA without redoing entire </a:t>
            </a:r>
            <a:r>
              <a:rPr lang="en-GB" dirty="0" err="1"/>
              <a:t>reco</a:t>
            </a:r>
            <a:endParaRPr lang="en-GB" dirty="0"/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CAD739E-4E50-44A6-8A2A-3C23357B8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WP12.5 – Particle Flow Reconstruction</a:t>
            </a:r>
          </a:p>
        </p:txBody>
      </p:sp>
    </p:spTree>
    <p:extLst>
      <p:ext uri="{BB962C8B-B14F-4D97-AF65-F5344CB8AC3E}">
        <p14:creationId xmlns:p14="http://schemas.microsoft.com/office/powerpoint/2010/main" val="32557228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2257E02-F1DC-4006-9A62-69BADC12C9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6914" y="1185332"/>
            <a:ext cx="4023147" cy="3683001"/>
          </a:xfrm>
        </p:spPr>
        <p:txBody>
          <a:bodyPr>
            <a:normAutofit lnSpcReduction="10000"/>
          </a:bodyPr>
          <a:lstStyle/>
          <a:p>
            <a:r>
              <a:rPr lang="en-GB" dirty="0"/>
              <a:t>DUNE near detector will consist of ND-</a:t>
            </a:r>
            <a:r>
              <a:rPr lang="en-GB" dirty="0" err="1"/>
              <a:t>LAr</a:t>
            </a:r>
            <a:r>
              <a:rPr lang="en-GB" dirty="0"/>
              <a:t>, ND-</a:t>
            </a:r>
            <a:r>
              <a:rPr lang="en-GB" dirty="0" err="1"/>
              <a:t>GAr</a:t>
            </a:r>
            <a:r>
              <a:rPr lang="en-GB" dirty="0"/>
              <a:t>, SAND sub-detectors</a:t>
            </a:r>
          </a:p>
          <a:p>
            <a:r>
              <a:rPr lang="en-GB" dirty="0"/>
              <a:t>Initial studies to use Pandora reconstruction for </a:t>
            </a:r>
            <a:r>
              <a:rPr lang="en-GB" dirty="0" err="1"/>
              <a:t>LArTPC</a:t>
            </a:r>
            <a:r>
              <a:rPr lang="en-GB" dirty="0"/>
              <a:t> and ILC algorithms</a:t>
            </a:r>
          </a:p>
          <a:p>
            <a:pPr lvl="1"/>
            <a:r>
              <a:rPr lang="en-GB" dirty="0"/>
              <a:t>Adapt 2D-view algorithms to work with native 3D hits</a:t>
            </a:r>
          </a:p>
          <a:p>
            <a:pPr lvl="1"/>
            <a:r>
              <a:rPr lang="en-GB" dirty="0"/>
              <a:t>10k events generated with GENIE and passed through </a:t>
            </a:r>
            <a:r>
              <a:rPr lang="en-GB" dirty="0" err="1"/>
              <a:t>edep</a:t>
            </a:r>
            <a:r>
              <a:rPr lang="en-GB" dirty="0"/>
              <a:t>-sim</a:t>
            </a:r>
          </a:p>
          <a:p>
            <a:pPr lvl="2"/>
            <a:r>
              <a:rPr lang="en-GB" dirty="0" err="1"/>
              <a:t>ArgonCube</a:t>
            </a:r>
            <a:r>
              <a:rPr lang="en-GB" dirty="0"/>
              <a:t> geometry, hits </a:t>
            </a:r>
            <a:r>
              <a:rPr lang="en-GB" dirty="0" err="1"/>
              <a:t>voxelised</a:t>
            </a:r>
            <a:r>
              <a:rPr lang="en-GB" dirty="0"/>
              <a:t> to 4mm cubes (mimic detector response)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CAD739E-4E50-44A6-8A2A-3C23357B8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WP12.5 – Particle Flow Reconstruction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804211C-C367-493B-9503-3910FE2D17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0061" y="1689392"/>
            <a:ext cx="4778990" cy="2388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212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f17cf34477_0_17"/>
          <p:cNvSpPr txBox="1">
            <a:spLocks noGrp="1"/>
          </p:cNvSpPr>
          <p:nvPr>
            <p:ph type="body" idx="1"/>
          </p:nvPr>
        </p:nvSpPr>
        <p:spPr>
          <a:xfrm>
            <a:off x="236925" y="1185325"/>
            <a:ext cx="4171200" cy="3683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457200" lvl="0" indent="-361950" algn="l" rtl="0">
              <a:spcBef>
                <a:spcPts val="750"/>
              </a:spcBef>
              <a:spcAft>
                <a:spcPts val="0"/>
              </a:spcAft>
              <a:buSzPts val="2100"/>
              <a:buChar char="•"/>
            </a:pPr>
            <a:r>
              <a:rPr lang="en-GB"/>
              <a:t>12.1 Coordination and Communication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/>
              <a:t>CERN, DESY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/>
              <a:t>G.A.Stewart, F.Gaede </a:t>
            </a:r>
            <a:endParaRPr/>
          </a:p>
          <a:p>
            <a:pPr marL="457200" lvl="0" indent="0" algn="l" rtl="0">
              <a:spcBef>
                <a:spcPts val="750"/>
              </a:spcBef>
              <a:spcAft>
                <a:spcPts val="0"/>
              </a:spcAft>
              <a:buNone/>
            </a:pPr>
            <a:endParaRPr/>
          </a:p>
          <a:p>
            <a:pPr marL="457200" lvl="0" indent="-361950" algn="l" rtl="0">
              <a:spcBef>
                <a:spcPts val="750"/>
              </a:spcBef>
              <a:spcAft>
                <a:spcPts val="0"/>
              </a:spcAft>
              <a:buSzPts val="2100"/>
              <a:buChar char="•"/>
            </a:pPr>
            <a:r>
              <a:rPr lang="en-GB"/>
              <a:t>12.2 Turnkey Software Stack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/>
              <a:t>DESY, CERN, INFN-PI, INFN- PD, INFN-BA, INFN-BO, (IHEP, SDU)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/>
              <a:t>T.Madlener, A.Sailer</a:t>
            </a:r>
            <a:endParaRPr/>
          </a:p>
          <a:p>
            <a:pPr marL="457200" lvl="0" indent="0" algn="l" rtl="0">
              <a:spcBef>
                <a:spcPts val="750"/>
              </a:spcBef>
              <a:spcAft>
                <a:spcPts val="0"/>
              </a:spcAft>
              <a:buNone/>
            </a:pPr>
            <a:endParaRPr/>
          </a:p>
          <a:p>
            <a:pPr marL="457200" lvl="0" indent="-361950" algn="l" rtl="0">
              <a:spcBef>
                <a:spcPts val="750"/>
              </a:spcBef>
              <a:spcAft>
                <a:spcPts val="0"/>
              </a:spcAft>
              <a:buSzPts val="2100"/>
              <a:buChar char="•"/>
            </a:pPr>
            <a:r>
              <a:rPr lang="en-GB"/>
              <a:t>12.3 Simulation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/>
              <a:t>CERN, DESY, CNRS-IJCLab, UNIMAN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/>
              <a:t>A.Zaborowska, W.Pokorski</a:t>
            </a:r>
            <a:endParaRPr/>
          </a:p>
        </p:txBody>
      </p:sp>
      <p:sp>
        <p:nvSpPr>
          <p:cNvPr id="112" name="Google Shape;112;gf17cf34477_0_17"/>
          <p:cNvSpPr txBox="1">
            <a:spLocks noGrp="1"/>
          </p:cNvSpPr>
          <p:nvPr>
            <p:ph type="title"/>
          </p:nvPr>
        </p:nvSpPr>
        <p:spPr>
          <a:xfrm>
            <a:off x="4033381" y="110704"/>
            <a:ext cx="5005800" cy="8079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Partners and task leaders</a:t>
            </a:r>
            <a:endParaRPr/>
          </a:p>
        </p:txBody>
      </p:sp>
      <p:sp>
        <p:nvSpPr>
          <p:cNvPr id="113" name="Google Shape;113;gf17cf34477_0_17"/>
          <p:cNvSpPr txBox="1">
            <a:spLocks noGrp="1"/>
          </p:cNvSpPr>
          <p:nvPr>
            <p:ph type="body" idx="1"/>
          </p:nvPr>
        </p:nvSpPr>
        <p:spPr>
          <a:xfrm>
            <a:off x="4604300" y="1185325"/>
            <a:ext cx="4171200" cy="26505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457200" lvl="0" indent="-361950" algn="l" rtl="0">
              <a:spcBef>
                <a:spcPts val="750"/>
              </a:spcBef>
              <a:spcAft>
                <a:spcPts val="0"/>
              </a:spcAft>
              <a:buSzPts val="2100"/>
              <a:buChar char="•"/>
            </a:pPr>
            <a:r>
              <a:rPr lang="en-GB"/>
              <a:t>12.4 Track Reconstruction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/>
              <a:t>CNRS-IJCLab, CERN, DESY, INFN-FE, INFN-BO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/>
              <a:t>H.Grasland </a:t>
            </a:r>
            <a:endParaRPr/>
          </a:p>
          <a:p>
            <a:pPr marL="457200" lvl="0" indent="0" algn="l" rtl="0">
              <a:spcBef>
                <a:spcPts val="750"/>
              </a:spcBef>
              <a:spcAft>
                <a:spcPts val="0"/>
              </a:spcAft>
              <a:buNone/>
            </a:pPr>
            <a:endParaRPr/>
          </a:p>
          <a:p>
            <a:pPr marL="457200" lvl="0" indent="-361950" algn="l" rtl="0">
              <a:spcBef>
                <a:spcPts val="750"/>
              </a:spcBef>
              <a:spcAft>
                <a:spcPts val="0"/>
              </a:spcAft>
              <a:buSzPts val="2100"/>
              <a:buChar char="•"/>
            </a:pPr>
            <a:r>
              <a:rPr lang="en-GB"/>
              <a:t>12.5 Particle Flow Algorithms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/>
              <a:t>UWAR, UCAM, CERN, INFN-RM3, CNRS-LLR, CNRS-IP2I, UOS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/>
              <a:t>J.Marshall, J.Back</a:t>
            </a:r>
            <a:endParaRPr/>
          </a:p>
          <a:p>
            <a:pPr marL="457200" lvl="0" indent="0" algn="l" rtl="0">
              <a:spcBef>
                <a:spcPts val="75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2257E02-F1DC-4006-9A62-69BADC12C9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6914" y="4432852"/>
            <a:ext cx="8666018" cy="435481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Just a few of the initial performance plots obtained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CAD739E-4E50-44A6-8A2A-3C23357B8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WP12.5 – Particle Flow Reconstruction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AE09476-0386-42B1-B766-62056773C3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695" y="1185332"/>
            <a:ext cx="3928172" cy="310426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F39A91-DEB5-46CE-AF5D-2F1545334B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6905" y="1201763"/>
            <a:ext cx="4269875" cy="3071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2933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0E0D3C8-1BA5-4FEF-A45F-BC4DEAD33E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WP12 is up and running</a:t>
            </a:r>
          </a:p>
          <a:p>
            <a:pPr lvl="1"/>
            <a:r>
              <a:rPr lang="en-GB" dirty="0"/>
              <a:t>We have to thank everyone a lot for their forbearance during the very complicated preparation and start to the project during the pandemic</a:t>
            </a:r>
          </a:p>
          <a:p>
            <a:r>
              <a:rPr lang="en-GB" dirty="0"/>
              <a:t>A few delays have been incurred, mostly for recruitment, but we don’t see any critical issues so far</a:t>
            </a:r>
          </a:p>
          <a:p>
            <a:r>
              <a:rPr lang="en-GB" dirty="0"/>
              <a:t>We want to take advantage of the improving pandemic situation to have a WP12 Hackathon, 20-24 June</a:t>
            </a:r>
          </a:p>
          <a:p>
            <a:pPr lvl="1"/>
            <a:r>
              <a:rPr lang="en-GB" dirty="0"/>
              <a:t>Sub-task cooperation</a:t>
            </a:r>
          </a:p>
          <a:p>
            <a:pPr lvl="1"/>
            <a:r>
              <a:rPr lang="en-GB" dirty="0"/>
              <a:t>Integration into Key4hep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AE102D3-95F2-4239-A290-6D0FD4763E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Summary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4D06E4-FF1B-4F3A-8951-EA57BD3730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1148" y="3365074"/>
            <a:ext cx="3153250" cy="1639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208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8" name="Google Shape;118;p7"/>
          <p:cNvGraphicFramePr/>
          <p:nvPr/>
        </p:nvGraphicFramePr>
        <p:xfrm>
          <a:off x="308239" y="1194330"/>
          <a:ext cx="8730800" cy="2133640"/>
        </p:xfrm>
        <a:graphic>
          <a:graphicData uri="http://schemas.openxmlformats.org/drawingml/2006/table">
            <a:tbl>
              <a:tblPr>
                <a:gradFill>
                  <a:gsLst>
                    <a:gs pos="0">
                      <a:srgbClr val="C7C8F2"/>
                    </a:gs>
                    <a:gs pos="50000">
                      <a:srgbClr val="B8B9EF"/>
                    </a:gs>
                    <a:gs pos="100000">
                      <a:srgbClr val="ADAEEF"/>
                    </a:gs>
                  </a:gsLst>
                  <a:lin ang="5400000" scaled="0"/>
                </a:gradFill>
              </a:tblPr>
              <a:tblGrid>
                <a:gridCol w="914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69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799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71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1" u="none" strike="noStrike" cap="none">
                          <a:solidFill>
                            <a:srgbClr val="FFFFFF"/>
                          </a:solidFill>
                        </a:rPr>
                        <a:t>Milestone</a:t>
                      </a:r>
                      <a:endParaRPr sz="1200"/>
                    </a:p>
                  </a:txBody>
                  <a:tcPr marL="45725" marR="45725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1">
                          <a:solidFill>
                            <a:srgbClr val="FFFFFF"/>
                          </a:solidFill>
                        </a:rPr>
                        <a:t>Title</a:t>
                      </a:r>
                      <a:endParaRPr sz="1200"/>
                    </a:p>
                  </a:txBody>
                  <a:tcPr marL="45725" marR="45725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1">
                          <a:solidFill>
                            <a:srgbClr val="FFFFFF"/>
                          </a:solidFill>
                        </a:rPr>
                        <a:t>Description</a:t>
                      </a:r>
                      <a:endParaRPr sz="12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45725" marR="45725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1">
                          <a:solidFill>
                            <a:srgbClr val="FFFFFF"/>
                          </a:solidFill>
                        </a:rPr>
                        <a:t>Due Date</a:t>
                      </a:r>
                      <a:endParaRPr sz="1200"/>
                    </a:p>
                  </a:txBody>
                  <a:tcPr marL="45725" marR="45725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solidFill>
                            <a:srgbClr val="000000"/>
                          </a:solidFill>
                        </a:rPr>
                        <a:t>MS48</a:t>
                      </a:r>
                      <a:endParaRPr sz="1200"/>
                    </a:p>
                  </a:txBody>
                  <a:tcPr marL="45725" marR="45725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solidFill>
                            <a:srgbClr val="000000"/>
                          </a:solidFill>
                        </a:rPr>
                        <a:t>LC reconstruction prototype in Key4hep</a:t>
                      </a:r>
                      <a:endParaRPr sz="1200"/>
                    </a:p>
                  </a:txBody>
                  <a:tcPr marL="45725" marR="45725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solidFill>
                            <a:srgbClr val="000000"/>
                          </a:solidFill>
                        </a:rPr>
                        <a:t>Reproduce similar detector performance as achieved with the current framework</a:t>
                      </a:r>
                      <a:endParaRPr sz="1200"/>
                    </a:p>
                  </a:txBody>
                  <a:tcPr marL="45725" marR="45725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solidFill>
                            <a:srgbClr val="000000"/>
                          </a:solidFill>
                        </a:rPr>
                        <a:t>21</a:t>
                      </a:r>
                      <a:endParaRPr sz="1200"/>
                    </a:p>
                  </a:txBody>
                  <a:tcPr marL="45725" marR="45725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solidFill>
                            <a:srgbClr val="000000"/>
                          </a:solidFill>
                        </a:rPr>
                        <a:t>MS49</a:t>
                      </a:r>
                      <a:endParaRPr sz="1200"/>
                    </a:p>
                  </a:txBody>
                  <a:tcPr marL="45725" marR="45725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solidFill>
                            <a:srgbClr val="000000"/>
                          </a:solidFill>
                        </a:rPr>
                        <a:t>Prototype of ML based shower simulation</a:t>
                      </a:r>
                      <a:endParaRPr sz="1200"/>
                    </a:p>
                  </a:txBody>
                  <a:tcPr marL="45725" marR="45725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solidFill>
                            <a:srgbClr val="000000"/>
                          </a:solidFill>
                        </a:rPr>
                        <a:t>Runnable example code that simulates part of the showers with ML algorithms</a:t>
                      </a:r>
                      <a:endParaRPr sz="1200"/>
                    </a:p>
                  </a:txBody>
                  <a:tcPr marL="45725" marR="45725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solidFill>
                            <a:srgbClr val="000000"/>
                          </a:solidFill>
                        </a:rPr>
                        <a:t>22</a:t>
                      </a:r>
                      <a:endParaRPr sz="1200"/>
                    </a:p>
                  </a:txBody>
                  <a:tcPr marL="45725" marR="45725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solidFill>
                            <a:srgbClr val="000000"/>
                          </a:solidFill>
                        </a:rPr>
                        <a:t>MS50</a:t>
                      </a:r>
                      <a:endParaRPr sz="1200"/>
                    </a:p>
                  </a:txBody>
                  <a:tcPr marL="45725" marR="45725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solidFill>
                            <a:srgbClr val="000000"/>
                          </a:solidFill>
                        </a:rPr>
                        <a:t>ACTS tracking algorithm prototypes</a:t>
                      </a:r>
                      <a:endParaRPr sz="1200"/>
                    </a:p>
                  </a:txBody>
                  <a:tcPr marL="45725" marR="45725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solidFill>
                            <a:srgbClr val="000000"/>
                          </a:solidFill>
                        </a:rPr>
                        <a:t>Runnable test cases which demonstrate algorithm functionality on benchmark data from TrackML</a:t>
                      </a:r>
                      <a:endParaRPr sz="1200"/>
                    </a:p>
                  </a:txBody>
                  <a:tcPr marL="45725" marR="45725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solidFill>
                            <a:srgbClr val="000000"/>
                          </a:solidFill>
                        </a:rPr>
                        <a:t>23</a:t>
                      </a:r>
                      <a:endParaRPr sz="1200"/>
                    </a:p>
                  </a:txBody>
                  <a:tcPr marL="45725" marR="45725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solidFill>
                            <a:srgbClr val="000000"/>
                          </a:solidFill>
                        </a:rPr>
                        <a:t>MS51</a:t>
                      </a:r>
                      <a:endParaRPr sz="1200"/>
                    </a:p>
                  </a:txBody>
                  <a:tcPr marL="45725" marR="45725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solidFill>
                            <a:srgbClr val="000000"/>
                          </a:solidFill>
                        </a:rPr>
                        <a:t>New PFS prototypes</a:t>
                      </a:r>
                      <a:endParaRPr sz="1200"/>
                    </a:p>
                  </a:txBody>
                  <a:tcPr marL="45725" marR="45725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solidFill>
                            <a:srgbClr val="000000"/>
                          </a:solidFill>
                        </a:rPr>
                        <a:t>Runnable test cases which demonstrate algorithm functionality on benchmark data</a:t>
                      </a:r>
                      <a:endParaRPr sz="1200"/>
                    </a:p>
                  </a:txBody>
                  <a:tcPr marL="45725" marR="45725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solidFill>
                            <a:srgbClr val="000000"/>
                          </a:solidFill>
                        </a:rPr>
                        <a:t>23</a:t>
                      </a:r>
                      <a:endParaRPr sz="1200"/>
                    </a:p>
                  </a:txBody>
                  <a:tcPr marL="45725" marR="45725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19" name="Google Shape;119;p7"/>
          <p:cNvSpPr txBox="1">
            <a:spLocks noGrp="1"/>
          </p:cNvSpPr>
          <p:nvPr>
            <p:ph type="title"/>
          </p:nvPr>
        </p:nvSpPr>
        <p:spPr>
          <a:xfrm>
            <a:off x="4033381" y="110704"/>
            <a:ext cx="5005670" cy="8079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GB"/>
              <a:t>Milestones &amp; Deliverables</a:t>
            </a:r>
            <a:endParaRPr/>
          </a:p>
        </p:txBody>
      </p:sp>
      <p:graphicFrame>
        <p:nvGraphicFramePr>
          <p:cNvPr id="120" name="Google Shape;120;p7"/>
          <p:cNvGraphicFramePr/>
          <p:nvPr/>
        </p:nvGraphicFramePr>
        <p:xfrm>
          <a:off x="308239" y="3579283"/>
          <a:ext cx="4580500" cy="1470690"/>
        </p:xfrm>
        <a:graphic>
          <a:graphicData uri="http://schemas.openxmlformats.org/drawingml/2006/table">
            <a:tbl>
              <a:tblPr>
                <a:gradFill>
                  <a:gsLst>
                    <a:gs pos="0">
                      <a:srgbClr val="A6A7E9"/>
                    </a:gs>
                    <a:gs pos="50000">
                      <a:srgbClr val="9799E5"/>
                    </a:gs>
                    <a:gs pos="100000">
                      <a:srgbClr val="8587E5"/>
                    </a:gs>
                  </a:gsLst>
                  <a:lin ang="5400000" scaled="0"/>
                </a:gradFill>
              </a:tblPr>
              <a:tblGrid>
                <a:gridCol w="1114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49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6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29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1">
                          <a:solidFill>
                            <a:srgbClr val="FFFFFF"/>
                          </a:solidFill>
                        </a:rPr>
                        <a:t>Deliverable</a:t>
                      </a:r>
                      <a:endParaRPr sz="1200"/>
                    </a:p>
                  </a:txBody>
                  <a:tcPr marL="45725" marR="45725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1">
                          <a:solidFill>
                            <a:srgbClr val="FFFFFF"/>
                          </a:solidFill>
                        </a:rPr>
                        <a:t>Title</a:t>
                      </a:r>
                      <a:endParaRPr sz="1200"/>
                    </a:p>
                  </a:txBody>
                  <a:tcPr marL="45725" marR="45725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1">
                          <a:solidFill>
                            <a:srgbClr val="FFFFFF"/>
                          </a:solidFill>
                        </a:rPr>
                        <a:t>Due Date</a:t>
                      </a:r>
                      <a:endParaRPr sz="1200"/>
                    </a:p>
                  </a:txBody>
                  <a:tcPr marL="45725" marR="45725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solidFill>
                            <a:srgbClr val="000000"/>
                          </a:solidFill>
                        </a:rPr>
                        <a:t>D12.1</a:t>
                      </a:r>
                      <a:endParaRPr sz="1200"/>
                    </a:p>
                  </a:txBody>
                  <a:tcPr marL="45725" marR="45725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solidFill>
                            <a:srgbClr val="000000"/>
                          </a:solidFill>
                        </a:rPr>
                        <a:t>Turnkey Software Stack (Key4hep)</a:t>
                      </a:r>
                      <a:endParaRPr sz="1200"/>
                    </a:p>
                  </a:txBody>
                  <a:tcPr marL="45725" marR="45725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solidFill>
                            <a:srgbClr val="000000"/>
                          </a:solidFill>
                        </a:rPr>
                        <a:t>46</a:t>
                      </a:r>
                      <a:endParaRPr sz="1200"/>
                    </a:p>
                  </a:txBody>
                  <a:tcPr marL="45725" marR="45725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solidFill>
                            <a:srgbClr val="000000"/>
                          </a:solidFill>
                        </a:rPr>
                        <a:t>D12.2</a:t>
                      </a:r>
                      <a:endParaRPr sz="1200"/>
                    </a:p>
                  </a:txBody>
                  <a:tcPr marL="45725" marR="45725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solidFill>
                            <a:srgbClr val="000000"/>
                          </a:solidFill>
                        </a:rPr>
                        <a:t>Fast shower simulation in Geant4</a:t>
                      </a:r>
                      <a:endParaRPr sz="1200"/>
                    </a:p>
                  </a:txBody>
                  <a:tcPr marL="45725" marR="45725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solidFill>
                            <a:srgbClr val="000000"/>
                          </a:solidFill>
                        </a:rPr>
                        <a:t>45</a:t>
                      </a:r>
                      <a:endParaRPr sz="1200"/>
                    </a:p>
                  </a:txBody>
                  <a:tcPr marL="45725" marR="45725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solidFill>
                            <a:srgbClr val="000000"/>
                          </a:solidFill>
                        </a:rPr>
                        <a:t>D12.3</a:t>
                      </a:r>
                      <a:endParaRPr sz="1200"/>
                    </a:p>
                  </a:txBody>
                  <a:tcPr marL="45725" marR="45725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solidFill>
                            <a:srgbClr val="000000"/>
                          </a:solidFill>
                        </a:rPr>
                        <a:t>ACTS tracking algorithms</a:t>
                      </a:r>
                      <a:endParaRPr sz="1200"/>
                    </a:p>
                  </a:txBody>
                  <a:tcPr marL="45725" marR="45725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solidFill>
                            <a:srgbClr val="000000"/>
                          </a:solidFill>
                        </a:rPr>
                        <a:t>43</a:t>
                      </a:r>
                      <a:endParaRPr sz="1200"/>
                    </a:p>
                  </a:txBody>
                  <a:tcPr marL="45725" marR="45725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solidFill>
                            <a:srgbClr val="000000"/>
                          </a:solidFill>
                        </a:rPr>
                        <a:t>D12.4</a:t>
                      </a:r>
                      <a:endParaRPr sz="1200"/>
                    </a:p>
                  </a:txBody>
                  <a:tcPr marL="45725" marR="45725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solidFill>
                            <a:srgbClr val="000000"/>
                          </a:solidFill>
                        </a:rPr>
                        <a:t>PFA reconstruction</a:t>
                      </a:r>
                      <a:endParaRPr sz="1200"/>
                    </a:p>
                  </a:txBody>
                  <a:tcPr marL="45725" marR="45725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solidFill>
                            <a:srgbClr val="000000"/>
                          </a:solidFill>
                        </a:rPr>
                        <a:t>45</a:t>
                      </a:r>
                      <a:endParaRPr sz="1200"/>
                    </a:p>
                  </a:txBody>
                  <a:tcPr marL="45725" marR="45725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21" name="Google Shape;121;p7"/>
          <p:cNvSpPr txBox="1"/>
          <p:nvPr/>
        </p:nvSpPr>
        <p:spPr>
          <a:xfrm>
            <a:off x="5302684" y="3659526"/>
            <a:ext cx="3454400" cy="1477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Lightweight approach, one milestone and deliverable per project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sz="18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Milestones are on the radar now…</a:t>
            </a:r>
            <a:endParaRPr dirty="0"/>
          </a:p>
        </p:txBody>
      </p:sp>
      <p:pic>
        <p:nvPicPr>
          <p:cNvPr id="3" name="Picture 2" descr="A picture containing laser, scene, vector graphics&#10;&#10;Description automatically generated">
            <a:extLst>
              <a:ext uri="{FF2B5EF4-FFF2-40B4-BE49-F238E27FC236}">
                <a16:creationId xmlns:a16="http://schemas.microsoft.com/office/drawing/2014/main" id="{A3122548-A425-48F0-AD30-7C523804D3D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6446052" y="863924"/>
            <a:ext cx="2794451" cy="27944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"/>
          <p:cNvSpPr txBox="1">
            <a:spLocks noGrp="1"/>
          </p:cNvSpPr>
          <p:nvPr>
            <p:ph type="body" idx="1"/>
          </p:nvPr>
        </p:nvSpPr>
        <p:spPr>
          <a:xfrm>
            <a:off x="236871" y="1214396"/>
            <a:ext cx="5005670" cy="3929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619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B53C"/>
              </a:buClr>
              <a:buSzPts val="2100"/>
              <a:buChar char="•"/>
            </a:pPr>
            <a:r>
              <a:rPr lang="en-CA" dirty="0"/>
              <a:t>WP12 up and running</a:t>
            </a:r>
          </a:p>
          <a:p>
            <a:pPr lvl="1" indent="-361950">
              <a:spcBef>
                <a:spcPts val="0"/>
              </a:spcBef>
              <a:buSzPts val="2100"/>
            </a:pPr>
            <a:r>
              <a:rPr lang="en-CA" dirty="0"/>
              <a:t>Regular series of whole WP meetings</a:t>
            </a:r>
          </a:p>
          <a:p>
            <a:pPr lvl="1" indent="-361950">
              <a:spcBef>
                <a:spcPts val="0"/>
              </a:spcBef>
              <a:buSzPts val="2100"/>
            </a:pPr>
            <a:r>
              <a:rPr lang="en-CA" dirty="0"/>
              <a:t>Updates from all of the tasks and sub-tasks</a:t>
            </a:r>
          </a:p>
          <a:p>
            <a:pPr>
              <a:spcBef>
                <a:spcPts val="0"/>
              </a:spcBef>
            </a:pPr>
            <a:r>
              <a:rPr lang="en-CA" dirty="0"/>
              <a:t>Many tasks have its own meetings as well</a:t>
            </a:r>
          </a:p>
          <a:p>
            <a:pPr lvl="1">
              <a:spcBef>
                <a:spcPts val="0"/>
              </a:spcBef>
            </a:pPr>
            <a:r>
              <a:rPr lang="en-CA" dirty="0"/>
              <a:t>Usually these are integrated into wider projects, e.g., ACTS developer meetings, Key4hep HSF group</a:t>
            </a:r>
          </a:p>
          <a:p>
            <a:pPr lvl="1">
              <a:spcBef>
                <a:spcPts val="0"/>
              </a:spcBef>
            </a:pPr>
            <a:r>
              <a:rPr lang="en-CA" dirty="0"/>
              <a:t>Exploiting links to these projects and amplifying AIDAinnova impact</a:t>
            </a:r>
          </a:p>
        </p:txBody>
      </p:sp>
      <p:sp>
        <p:nvSpPr>
          <p:cNvPr id="96" name="Google Shape;96;p3"/>
          <p:cNvSpPr txBox="1">
            <a:spLocks noGrp="1"/>
          </p:cNvSpPr>
          <p:nvPr>
            <p:ph type="sldNum" idx="4294967295"/>
          </p:nvPr>
        </p:nvSpPr>
        <p:spPr>
          <a:xfrm>
            <a:off x="8428071" y="4767262"/>
            <a:ext cx="715933" cy="376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  <p:sp>
        <p:nvSpPr>
          <p:cNvPr id="97" name="Google Shape;97;p3"/>
          <p:cNvSpPr txBox="1">
            <a:spLocks noGrp="1"/>
          </p:cNvSpPr>
          <p:nvPr>
            <p:ph type="title"/>
          </p:nvPr>
        </p:nvSpPr>
        <p:spPr>
          <a:xfrm>
            <a:off x="4033381" y="110704"/>
            <a:ext cx="5005670" cy="8079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GB" dirty="0"/>
              <a:t>WP Meetings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D2D5E9-72B8-46F3-A8D0-9D5C806B6A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2751" y="1175985"/>
            <a:ext cx="2711139" cy="3940935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DC25D80E-1734-494D-8A3F-B8E08BE0530C}"/>
              </a:ext>
            </a:extLst>
          </p:cNvPr>
          <p:cNvGrpSpPr/>
          <p:nvPr/>
        </p:nvGrpSpPr>
        <p:grpSpPr>
          <a:xfrm>
            <a:off x="716273" y="1453429"/>
            <a:ext cx="8322778" cy="3451037"/>
            <a:chOff x="716273" y="1453429"/>
            <a:chExt cx="8322778" cy="3451037"/>
          </a:xfrm>
        </p:grpSpPr>
        <p:pic>
          <p:nvPicPr>
            <p:cNvPr id="6" name="Picture 5" descr="Graphical user interface, website&#10;&#10;Description automatically generated">
              <a:extLst>
                <a:ext uri="{FF2B5EF4-FFF2-40B4-BE49-F238E27FC236}">
                  <a16:creationId xmlns:a16="http://schemas.microsoft.com/office/drawing/2014/main" id="{A5BD54DF-9DC8-4128-8F13-75E24750D2C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6273" y="1453429"/>
              <a:ext cx="5430086" cy="3451037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98D6017-4E9C-4398-9ECC-EB0A1532B0D0}"/>
                </a:ext>
              </a:extLst>
            </p:cNvPr>
            <p:cNvSpPr txBox="1"/>
            <p:nvPr/>
          </p:nvSpPr>
          <p:spPr>
            <a:xfrm>
              <a:off x="6233823" y="2460929"/>
              <a:ext cx="2805228" cy="738664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GB" dirty="0"/>
                <a:t>Good turnout at our </a:t>
              </a:r>
              <a:r>
                <a:rPr lang="en-GB" dirty="0">
                  <a:hlinkClick r:id="rId5"/>
                </a:rPr>
                <a:t>session</a:t>
              </a:r>
              <a:r>
                <a:rPr lang="en-GB" dirty="0"/>
                <a:t> this week, about 25 participants – mostly on Zoom this time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2257E02-F1DC-4006-9A62-69BADC12C9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6914" y="1185332"/>
            <a:ext cx="5440317" cy="3683001"/>
          </a:xfrm>
        </p:spPr>
        <p:txBody>
          <a:bodyPr>
            <a:normAutofit fontScale="92500" lnSpcReduction="10000"/>
          </a:bodyPr>
          <a:lstStyle/>
          <a:p>
            <a:r>
              <a:rPr lang="en-GB" b="1" dirty="0">
                <a:solidFill>
                  <a:schemeClr val="accent5"/>
                </a:solidFill>
              </a:rPr>
              <a:t>Key4HEP</a:t>
            </a:r>
            <a:r>
              <a:rPr lang="en-GB" dirty="0"/>
              <a:t>: turnkey software stack for all future collider projects</a:t>
            </a:r>
          </a:p>
          <a:p>
            <a:r>
              <a:rPr lang="en-GB" dirty="0"/>
              <a:t>Take existing tools where possible</a:t>
            </a:r>
          </a:p>
          <a:p>
            <a:pPr lvl="1"/>
            <a:r>
              <a:rPr lang="en-GB" dirty="0"/>
              <a:t>A lot of existing software from the shared </a:t>
            </a:r>
            <a:r>
              <a:rPr lang="en-GB" b="1" dirty="0" err="1"/>
              <a:t>iLCSoft</a:t>
            </a:r>
            <a:r>
              <a:rPr lang="en-GB" dirty="0"/>
              <a:t> developed by ILC and CLIC</a:t>
            </a:r>
          </a:p>
          <a:p>
            <a:r>
              <a:rPr lang="en-GB" dirty="0"/>
              <a:t>All major players involved: CEPC, CLIC, FCC, ILC, EIC</a:t>
            </a:r>
          </a:p>
          <a:p>
            <a:r>
              <a:rPr lang="en-GB" dirty="0"/>
              <a:t>Provide a complete data processing framework</a:t>
            </a:r>
          </a:p>
          <a:p>
            <a:pPr lvl="1"/>
            <a:r>
              <a:rPr lang="en-GB" dirty="0"/>
              <a:t>Shared components reduce overhead for all users </a:t>
            </a:r>
          </a:p>
          <a:p>
            <a:r>
              <a:rPr lang="en-GB" dirty="0"/>
              <a:t>Supported by HSF, CERN EP R&amp;D and AIDAinnova 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CAD739E-4E50-44A6-8A2A-3C23357B8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WP12.2 – Turnkey Software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735B904-D20A-0140-8675-39C78FF079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7576" y="1185332"/>
            <a:ext cx="2480115" cy="3904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5641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2257E02-F1DC-4006-9A62-69BADC12C9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6915" y="1185332"/>
            <a:ext cx="5095250" cy="3683001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chemeClr val="accent5"/>
                </a:solidFill>
              </a:rPr>
              <a:t>EDM4hep</a:t>
            </a:r>
            <a:r>
              <a:rPr lang="en-GB" dirty="0"/>
              <a:t> defines the common language for all </a:t>
            </a:r>
            <a:r>
              <a:rPr lang="en-GB" b="1" dirty="0"/>
              <a:t>Key4hep</a:t>
            </a:r>
            <a:r>
              <a:rPr lang="en-GB" dirty="0"/>
              <a:t> components to communicate</a:t>
            </a:r>
          </a:p>
          <a:p>
            <a:pPr lvl="1"/>
            <a:r>
              <a:rPr lang="en-GB" dirty="0"/>
              <a:t>Heavily inspired by </a:t>
            </a:r>
            <a:r>
              <a:rPr lang="en-GB" b="1" dirty="0"/>
              <a:t>LCIO</a:t>
            </a:r>
            <a:r>
              <a:rPr lang="en-GB" dirty="0"/>
              <a:t> successfully shared by ILC and CLIC</a:t>
            </a:r>
          </a:p>
          <a:p>
            <a:pPr lvl="1"/>
            <a:r>
              <a:rPr lang="en-GB" dirty="0"/>
              <a:t>Additional novel ideas from </a:t>
            </a:r>
            <a:r>
              <a:rPr lang="en-GB" dirty="0" err="1"/>
              <a:t>fcc-edm</a:t>
            </a:r>
            <a:endParaRPr lang="en-GB" dirty="0"/>
          </a:p>
          <a:p>
            <a:r>
              <a:rPr lang="en-GB" dirty="0"/>
              <a:t>Generated by the </a:t>
            </a:r>
            <a:r>
              <a:rPr lang="en-GB" b="1" dirty="0">
                <a:solidFill>
                  <a:schemeClr val="accent5"/>
                </a:solidFill>
              </a:rPr>
              <a:t>PODIO</a:t>
            </a:r>
            <a:r>
              <a:rPr lang="en-GB" dirty="0"/>
              <a:t> EDM toolkit</a:t>
            </a:r>
          </a:p>
          <a:p>
            <a:pPr lvl="1"/>
            <a:r>
              <a:rPr lang="en-GB" i="1" dirty="0"/>
              <a:t>Main functionality exists</a:t>
            </a:r>
          </a:p>
          <a:p>
            <a:pPr lvl="1"/>
            <a:r>
              <a:rPr lang="en-GB" i="1" dirty="0"/>
              <a:t>Aiming for prod. Release v1.0</a:t>
            </a:r>
          </a:p>
          <a:p>
            <a:pPr lvl="1"/>
            <a:r>
              <a:rPr lang="en-GB" i="1" dirty="0"/>
              <a:t>Need schema evolution, event frames and thread safety ....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CAD739E-4E50-44A6-8A2A-3C23357B8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WP12.2 – Turnkey Software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11C5A7-77DB-4D48-AB2B-CCAE2CE411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9497" y="1185332"/>
            <a:ext cx="3539554" cy="181125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ACD631-1E29-C342-AA37-FA2AB81525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9497" y="3371161"/>
            <a:ext cx="1687909" cy="13429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B91520B-8BF8-2741-A577-D3A2B0FCAB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7147" y="3322376"/>
            <a:ext cx="1661904" cy="1545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7825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2257E02-F1DC-4006-9A62-69BADC12C9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6914" y="1185332"/>
            <a:ext cx="5679143" cy="3683001"/>
          </a:xfrm>
        </p:spPr>
        <p:txBody>
          <a:bodyPr>
            <a:normAutofit/>
          </a:bodyPr>
          <a:lstStyle/>
          <a:p>
            <a:r>
              <a:rPr lang="en-GB" dirty="0"/>
              <a:t>Gaudi based core framework tools:</a:t>
            </a:r>
          </a:p>
          <a:p>
            <a:pPr lvl="1"/>
            <a:r>
              <a:rPr lang="en-GB" b="1" dirty="0"/>
              <a:t>k4FWCore, k4SimDelphes, k4MarlinWrapper, k4SimGeant4</a:t>
            </a:r>
            <a:r>
              <a:rPr lang="en-GB" dirty="0"/>
              <a:t>, </a:t>
            </a:r>
            <a:r>
              <a:rPr lang="en-GB" b="1" dirty="0"/>
              <a:t>k4Gen,...</a:t>
            </a:r>
            <a:r>
              <a:rPr lang="en-GB" dirty="0"/>
              <a:t> </a:t>
            </a:r>
          </a:p>
          <a:p>
            <a:r>
              <a:rPr lang="en-GB" dirty="0"/>
              <a:t>Migration of </a:t>
            </a:r>
            <a:r>
              <a:rPr lang="en-GB" b="1" dirty="0"/>
              <a:t>FCCSW</a:t>
            </a:r>
            <a:r>
              <a:rPr lang="en-GB" dirty="0"/>
              <a:t> to Key4HEP done</a:t>
            </a:r>
          </a:p>
          <a:p>
            <a:r>
              <a:rPr lang="en-GB" dirty="0"/>
              <a:t>Development of new reconstruction code (ACTS, CLUE) ongoing</a:t>
            </a:r>
          </a:p>
          <a:p>
            <a:r>
              <a:rPr lang="en-GB" dirty="0" err="1"/>
              <a:t>Spack</a:t>
            </a:r>
            <a:r>
              <a:rPr lang="en-GB" dirty="0"/>
              <a:t> based installations in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cvmfs</a:t>
            </a:r>
            <a:r>
              <a:rPr lang="en-GB" dirty="0"/>
              <a:t> available</a:t>
            </a:r>
          </a:p>
          <a:p>
            <a:r>
              <a:rPr lang="en-GB" dirty="0"/>
              <a:t>Many contributions from IHEP/SDU: </a:t>
            </a:r>
            <a:r>
              <a:rPr lang="en-GB" dirty="0" err="1"/>
              <a:t>PandoraPFA</a:t>
            </a:r>
            <a:r>
              <a:rPr lang="en-GB" dirty="0"/>
              <a:t> port, </a:t>
            </a:r>
            <a:r>
              <a:rPr lang="en-GB" dirty="0" err="1"/>
              <a:t>GaudiHive</a:t>
            </a:r>
            <a:r>
              <a:rPr lang="en-GB" dirty="0"/>
              <a:t> (MT), CI server,...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CAD739E-4E50-44A6-8A2A-3C23357B8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WP12.2 – Turnkey Software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FA9C3F2-A3C0-5849-9860-5D0E6F0BC9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9478" y="1266335"/>
            <a:ext cx="2627607" cy="327123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7B1DA20-FD58-7640-86CD-9C1D8B670CB1}"/>
              </a:ext>
            </a:extLst>
          </p:cNvPr>
          <p:cNvSpPr/>
          <p:nvPr/>
        </p:nvSpPr>
        <p:spPr>
          <a:xfrm>
            <a:off x="683047" y="4537573"/>
            <a:ext cx="4924540" cy="409000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O</a:t>
            </a:r>
            <a:r>
              <a:rPr lang="en-DE" b="1" dirty="0"/>
              <a:t>verall very good progress on Key4Hep</a:t>
            </a:r>
          </a:p>
        </p:txBody>
      </p:sp>
    </p:spTree>
    <p:extLst>
      <p:ext uri="{BB962C8B-B14F-4D97-AF65-F5344CB8AC3E}">
        <p14:creationId xmlns:p14="http://schemas.microsoft.com/office/powerpoint/2010/main" val="6463608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2257E02-F1DC-4006-9A62-69BADC12C9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6915" y="1185332"/>
            <a:ext cx="5005670" cy="3683001"/>
          </a:xfrm>
        </p:spPr>
        <p:txBody>
          <a:bodyPr>
            <a:normAutofit lnSpcReduction="10000"/>
          </a:bodyPr>
          <a:lstStyle/>
          <a:p>
            <a:r>
              <a:rPr lang="en-GB" dirty="0"/>
              <a:t>Key4hep chosen to use Gaudi framework – yet lots of </a:t>
            </a:r>
            <a:r>
              <a:rPr lang="en-GB" i="1" dirty="0"/>
              <a:t>battle proven</a:t>
            </a:r>
            <a:r>
              <a:rPr lang="en-GB" dirty="0"/>
              <a:t> code exists in </a:t>
            </a:r>
            <a:r>
              <a:rPr lang="en-GB" dirty="0" err="1"/>
              <a:t>iLCSoft</a:t>
            </a:r>
            <a:r>
              <a:rPr lang="en-GB" dirty="0"/>
              <a:t>/Marlin</a:t>
            </a:r>
          </a:p>
          <a:p>
            <a:r>
              <a:rPr lang="en-GB" b="1" dirty="0" err="1">
                <a:solidFill>
                  <a:schemeClr val="accent5"/>
                </a:solidFill>
              </a:rPr>
              <a:t>MarlinWrapper</a:t>
            </a:r>
            <a:r>
              <a:rPr lang="en-GB" dirty="0"/>
              <a:t> allows to seamlessly call these modules in Key4HEP</a:t>
            </a:r>
          </a:p>
          <a:p>
            <a:pPr lvl="1"/>
            <a:r>
              <a:rPr lang="en-GB" dirty="0"/>
              <a:t>In-memory on-the-fly conversion for LCIO ↔ EDM4hep</a:t>
            </a:r>
          </a:p>
          <a:p>
            <a:pPr lvl="1"/>
            <a:r>
              <a:rPr lang="en-GB" dirty="0"/>
              <a:t>Implemented as Gaudi Tools, can be attached to any </a:t>
            </a:r>
            <a:r>
              <a:rPr lang="en-GB" i="1" dirty="0" err="1"/>
              <a:t>MarlinProcessorWrapper</a:t>
            </a:r>
            <a:endParaRPr lang="en-GB" i="1" dirty="0"/>
          </a:p>
          <a:p>
            <a:pPr lvl="1"/>
            <a:r>
              <a:rPr lang="en-GB" dirty="0"/>
              <a:t>LCIO → EDM4hep conversion achieved through k4LCIOReader</a:t>
            </a:r>
          </a:p>
          <a:p>
            <a:r>
              <a:rPr lang="en-GB" dirty="0"/>
              <a:t>Marlin </a:t>
            </a:r>
            <a:r>
              <a:rPr lang="en-GB" dirty="0">
                <a:solidFill>
                  <a:schemeClr val="accent5"/>
                </a:solidFill>
              </a:rPr>
              <a:t>XML</a:t>
            </a:r>
            <a:r>
              <a:rPr lang="en-GB" dirty="0"/>
              <a:t> steering files automatically converted to Gaudi </a:t>
            </a:r>
            <a:r>
              <a:rPr lang="en-GB" dirty="0">
                <a:solidFill>
                  <a:schemeClr val="accent5"/>
                </a:solidFill>
              </a:rPr>
              <a:t>Python</a:t>
            </a:r>
            <a:r>
              <a:rPr lang="en-GB" dirty="0"/>
              <a:t> scripts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CAD739E-4E50-44A6-8A2A-3C23357B8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WP12.2 – Turnkey Software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24B3E5-8ACF-0D4F-A046-CDC1601158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3566" y="1225702"/>
            <a:ext cx="4115893" cy="13460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BE54293-C4C7-0A41-808B-86872437CA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8848" y="2878819"/>
            <a:ext cx="1914348" cy="1856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7355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IDA-2020">
      <a:dk1>
        <a:srgbClr val="171A6C"/>
      </a:dk1>
      <a:lt1>
        <a:srgbClr val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2560</TotalTime>
  <Words>2004</Words>
  <Application>Microsoft Office PowerPoint</Application>
  <PresentationFormat>On-screen Show (16:9)</PresentationFormat>
  <Paragraphs>289</Paragraphs>
  <Slides>31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Arial</vt:lpstr>
      <vt:lpstr>Calibri</vt:lpstr>
      <vt:lpstr>Courier New</vt:lpstr>
      <vt:lpstr>Helvetica Neue</vt:lpstr>
      <vt:lpstr>Office Theme</vt:lpstr>
      <vt:lpstr>WP12: Software for Future Detectors</vt:lpstr>
      <vt:lpstr>Work Package Structure</vt:lpstr>
      <vt:lpstr>Partners and task leaders</vt:lpstr>
      <vt:lpstr>Milestones &amp; Deliverables</vt:lpstr>
      <vt:lpstr>WP Meetings</vt:lpstr>
      <vt:lpstr>WP12.2 – Turnkey Software</vt:lpstr>
      <vt:lpstr>WP12.2 – Turnkey Software</vt:lpstr>
      <vt:lpstr>WP12.2 – Turnkey Software</vt:lpstr>
      <vt:lpstr>WP12.2 – Turnkey Software</vt:lpstr>
      <vt:lpstr>WP12.2 – Turnkey Software</vt:lpstr>
      <vt:lpstr>WP12.3 – Simulation (UMAN)</vt:lpstr>
      <vt:lpstr>WP12.3 – Simulation (UMAN)</vt:lpstr>
      <vt:lpstr>WP12.3 – Simulation (CERN)</vt:lpstr>
      <vt:lpstr>WP12.3 – Simulation (CERN)</vt:lpstr>
      <vt:lpstr>WP12.3 – Simulation (DESY)</vt:lpstr>
      <vt:lpstr>WP12.3 – Simulation (DESY)</vt:lpstr>
      <vt:lpstr>WP12.4 – Track Reconstruction</vt:lpstr>
      <vt:lpstr>WP12.4 – Track Reconstruction</vt:lpstr>
      <vt:lpstr>WP12.4 – Track Reconstruction</vt:lpstr>
      <vt:lpstr>WP12.4 – Track Reconstruction</vt:lpstr>
      <vt:lpstr>WP12.4 – Track Reconstruction</vt:lpstr>
      <vt:lpstr>WP12.4 – Track Reconstruction</vt:lpstr>
      <vt:lpstr>WP12.4 – Track Reconstruction</vt:lpstr>
      <vt:lpstr>WP12.5 – Particle Flow Reconstruction</vt:lpstr>
      <vt:lpstr>WP12.5 – Particle Flow Reconstruction</vt:lpstr>
      <vt:lpstr>WP12.5 – Particle Flow Reconstruction</vt:lpstr>
      <vt:lpstr>WP12.5 – Particle Flow Reconstruction</vt:lpstr>
      <vt:lpstr>WP12.5 – Particle Flow Reconstruction</vt:lpstr>
      <vt:lpstr>WP12.5 – Particle Flow Reconstruction</vt:lpstr>
      <vt:lpstr>WP12.5 – Particle Flow Reconstruction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WP12: Software for Future Detectors</dc:title>
  <dc:creator>Sabrina El Yacoubi</dc:creator>
  <cp:lastModifiedBy>Graeme Stewart</cp:lastModifiedBy>
  <cp:revision>14</cp:revision>
  <dcterms:created xsi:type="dcterms:W3CDTF">2016-05-09T08:38:51Z</dcterms:created>
  <dcterms:modified xsi:type="dcterms:W3CDTF">2022-03-31T07:20:04Z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0x010100C1297D64DC01694398705FD739D63467</vt:lpwstr>
  </property>
</Properties>
</file>