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1"/>
  </p:notesMasterIdLst>
  <p:sldIdLst>
    <p:sldId id="259" r:id="rId5"/>
    <p:sldId id="445" r:id="rId6"/>
    <p:sldId id="446" r:id="rId7"/>
    <p:sldId id="438" r:id="rId8"/>
    <p:sldId id="439" r:id="rId9"/>
    <p:sldId id="44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1A6C"/>
    <a:srgbClr val="44A7AB"/>
    <a:srgbClr val="2326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54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313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F59687-C613-4C83-A0F4-1BC6CC93F1E1}" type="datetimeFigureOut">
              <a:rPr lang="en-GB" smtClean="0"/>
              <a:t>28/03/2022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3C095F-DFB4-48DB-AE73-9852A816E9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323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890" y="1340285"/>
            <a:ext cx="8780746" cy="2169678"/>
          </a:xfrm>
        </p:spPr>
        <p:txBody>
          <a:bodyPr anchor="ctr"/>
          <a:lstStyle>
            <a:lvl1pPr algn="ctr">
              <a:defRPr sz="4500" b="1">
                <a:solidFill>
                  <a:srgbClr val="171A6C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890" y="3578224"/>
            <a:ext cx="8780746" cy="184554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100" b="0">
                <a:solidFill>
                  <a:srgbClr val="171A6C"/>
                </a:solidFill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28 March 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Arteche (ITAINNOVA), F. Ravotti (CERN) - AIDAinnova Annual Meeting WP4 Session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Box 14"/>
          <p:cNvSpPr txBox="1">
            <a:spLocks noChangeArrowheads="1"/>
          </p:cNvSpPr>
          <p:nvPr userDrawn="1"/>
        </p:nvSpPr>
        <p:spPr bwMode="auto">
          <a:xfrm>
            <a:off x="912282" y="6032852"/>
            <a:ext cx="823171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>
                    <a:alpha val="3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GB" sz="1000" b="0" i="0" dirty="0">
                <a:solidFill>
                  <a:srgbClr val="444444"/>
                </a:solidFill>
                <a:effectLst/>
              </a:rPr>
              <a:t>This project has received funding from the European Union’s Horizon 2020 research and innovation programme under grant agreement No 101004761.</a:t>
            </a:r>
            <a:endParaRPr lang="en-GB" sz="1000" i="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3733800" y="135467"/>
            <a:ext cx="541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700" b="0" dirty="0">
                <a:solidFill>
                  <a:schemeClr val="bg1"/>
                </a:solidFill>
                <a:latin typeface="+mn-lt"/>
              </a:rPr>
              <a:t>Advancement and Innovation for Detectors at Accelerators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81000" y="5939374"/>
            <a:ext cx="531283" cy="354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338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28 March 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Arteche (ITAINNOVA), F. Ravotti (CERN) - AIDAinnova Annual Meeting WP4 Session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8797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28 March 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Arteche (ITAINNOVA), F. Ravotti (CERN) - AIDAinnova Annual Meeting WP4 Session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7342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914" y="1290181"/>
            <a:ext cx="8666018" cy="4886789"/>
          </a:xfrm>
        </p:spPr>
        <p:txBody>
          <a:bodyPr/>
          <a:lstStyle>
            <a:lvl1pPr>
              <a:buClr>
                <a:srgbClr val="F2B53C"/>
              </a:buClr>
              <a:defRPr b="0">
                <a:solidFill>
                  <a:srgbClr val="171A6C"/>
                </a:solidFill>
              </a:defRPr>
            </a:lvl1pPr>
            <a:lvl2pPr>
              <a:buClr>
                <a:srgbClr val="F2B53C"/>
              </a:buClr>
              <a:defRPr b="0">
                <a:solidFill>
                  <a:srgbClr val="171A6C"/>
                </a:solidFill>
              </a:defRPr>
            </a:lvl2pPr>
            <a:lvl3pPr>
              <a:buClr>
                <a:srgbClr val="F2B53C"/>
              </a:buClr>
              <a:defRPr b="0">
                <a:solidFill>
                  <a:srgbClr val="171A6C"/>
                </a:solidFill>
              </a:defRPr>
            </a:lvl3pPr>
            <a:lvl4pPr>
              <a:buClr>
                <a:srgbClr val="F2B53C"/>
              </a:buClr>
              <a:defRPr b="0">
                <a:solidFill>
                  <a:srgbClr val="171A6C"/>
                </a:solidFill>
              </a:defRPr>
            </a:lvl4pPr>
            <a:lvl5pPr>
              <a:buClr>
                <a:srgbClr val="F2B53C"/>
              </a:buClr>
              <a:defRPr b="0">
                <a:solidFill>
                  <a:srgbClr val="171A6C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GB"/>
              <a:t>F. Arteche (ITAINNOVA), F. Ravotti (CERN) - AIDAinnova Annual Meeting WP4 Session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731223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>
              <a:defRPr sz="1100">
                <a:solidFill>
                  <a:srgbClr val="171A6C"/>
                </a:solidFill>
              </a:defRPr>
            </a:lvl1pPr>
          </a:lstStyle>
          <a:p>
            <a:r>
              <a:rPr lang="en-US"/>
              <a:t>28 March 2022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8208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7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72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28 March 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Arteche (ITAINNOVA), F. Ravotti (CERN) - AIDAinnova Annual Meeting WP4 Session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267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28 March 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Arteche (ITAINNOVA), F. Ravotti (CERN) - AIDAinnova Annual Meeting WP4 Session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1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28 March 2022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Arteche (ITAINNOVA), F. Ravotti (CERN) - AIDAinnova Annual Meeting WP4 Session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4104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28 March 2022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Arteche (ITAINNOVA), F. Ravotti (CERN) - AIDAinnova Annual Meeting WP4 Session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85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28 March 2022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Arteche (ITAINNOVA), F. Ravotti (CERN) - AIDAinnova Annual Meeting WP4 Session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4143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34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28 March 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Arteche (ITAINNOVA), F. Ravotti (CERN) - AIDAinnova Annual Meeting WP4 Session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9781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34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28 March 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Arteche (ITAINNOVA), F. Ravotti (CERN) - AIDAinnova Annual Meeting WP4 Session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2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1367" y="178689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291848"/>
            <a:ext cx="7886700" cy="2885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2000">
                <a:schemeClr val="bg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F. Arteche (ITAINNOVA), F. Ravotti (CERN) - AIDAinnova Annual Meeting WP4 Session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4456CD-832E-41F2-9893-C7650CCC53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2613980" y="0"/>
            <a:ext cx="6530020" cy="1165397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8000">
                <a:srgbClr val="44A7AB"/>
              </a:gs>
              <a:gs pos="100000">
                <a:srgbClr val="44A7AB"/>
              </a:gs>
            </a:gsLst>
            <a:lin ang="0" scaled="1"/>
            <a:tileRect/>
          </a:gra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12" y="0"/>
            <a:ext cx="2603864" cy="1172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40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cern.zoom.us/j/63630111279?pwd=Mnowa0sza01NU0RPQlhoZWF2V25QQT09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04064/sessions/429367/#20220328" TargetMode="External"/><Relationship Id="rId2" Type="http://schemas.openxmlformats.org/officeDocument/2006/relationships/hyperlink" Target="https://indico.cern.ch/category/13502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pixabay.com/fr/bien-valid%C3%A9-d%C3%A9di%C3%A9-okejka-2282499/" TargetMode="External"/><Relationship Id="rId3" Type="http://schemas.openxmlformats.org/officeDocument/2006/relationships/hyperlink" Target="https://indico.cern.ch/event/1104064/sessions/429381/#20220330" TargetMode="External"/><Relationship Id="rId7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hyperlink" Target="http://margaretblaine.com/6-steps-to-making-personal-changes-when-chanting-for-a-goal/" TargetMode="Externa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256A9D5-F218-4DE8-98EA-D6FB0A9543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367" y="1786897"/>
            <a:ext cx="7886700" cy="2549972"/>
          </a:xfrm>
        </p:spPr>
        <p:txBody>
          <a:bodyPr>
            <a:noAutofit/>
          </a:bodyPr>
          <a:lstStyle/>
          <a:p>
            <a:pPr algn="ctr">
              <a:spcAft>
                <a:spcPts val="600"/>
              </a:spcAft>
              <a:tabLst>
                <a:tab pos="6007100" algn="l"/>
              </a:tabLst>
            </a:pPr>
            <a:r>
              <a:rPr lang="en-US" sz="5400" b="1" u="sng" dirty="0"/>
              <a:t>WP4 Session</a:t>
            </a:r>
            <a:br>
              <a:rPr lang="en-US" sz="5400" b="1" u="sng" dirty="0"/>
            </a:br>
            <a:r>
              <a:rPr lang="en-US" sz="5400" b="1" dirty="0"/>
              <a:t>Upgrade of Irradiation and Characterization Facilities</a:t>
            </a:r>
            <a:endParaRPr lang="en-GB" sz="5400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EDE29C-68B2-4936-943D-47F63A9167C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428070" y="6356350"/>
            <a:ext cx="715933" cy="501650"/>
          </a:xfrm>
        </p:spPr>
        <p:txBody>
          <a:bodyPr/>
          <a:lstStyle/>
          <a:p>
            <a:fld id="{FC4456CD-832E-41F2-9893-C7650CCC5376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80250084-DB84-4F71-848A-8239576D40E9}"/>
              </a:ext>
            </a:extLst>
          </p:cNvPr>
          <p:cNvSpPr/>
          <p:nvPr/>
        </p:nvSpPr>
        <p:spPr>
          <a:xfrm>
            <a:off x="182563" y="4683125"/>
            <a:ext cx="8778875" cy="184467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 fontAlgn="auto">
              <a:lnSpc>
                <a:spcPct val="90000"/>
              </a:lnSpc>
              <a:spcBef>
                <a:spcPts val="751"/>
              </a:spcBef>
              <a:spcAft>
                <a:spcPts val="0"/>
              </a:spcAft>
              <a:defRPr/>
            </a:pPr>
            <a:r>
              <a:rPr lang="en-US" sz="2100" spc="-1" dirty="0">
                <a:solidFill>
                  <a:srgbClr val="171A6C"/>
                </a:solidFill>
                <a:ea typeface="DejaVu Sans"/>
              </a:rPr>
              <a:t>Fernando Arteche (ITAINNOVA), Federico Ravotti (CERN) </a:t>
            </a:r>
          </a:p>
          <a:p>
            <a:pPr algn="ctr" fontAlgn="auto">
              <a:lnSpc>
                <a:spcPct val="90000"/>
              </a:lnSpc>
              <a:spcBef>
                <a:spcPts val="751"/>
              </a:spcBef>
              <a:spcAft>
                <a:spcPts val="0"/>
              </a:spcAft>
              <a:defRPr/>
            </a:pPr>
            <a:endParaRPr lang="en-US" sz="2100" spc="-1" dirty="0">
              <a:latin typeface="Arial"/>
            </a:endParaRPr>
          </a:p>
          <a:p>
            <a:pPr algn="ctr" fontAlgn="auto">
              <a:lnSpc>
                <a:spcPct val="90000"/>
              </a:lnSpc>
              <a:spcBef>
                <a:spcPts val="751"/>
              </a:spcBef>
              <a:spcAft>
                <a:spcPts val="0"/>
              </a:spcAft>
              <a:defRPr/>
            </a:pPr>
            <a:r>
              <a:rPr lang="en-US" sz="2100" spc="-1" dirty="0">
                <a:solidFill>
                  <a:srgbClr val="171A6C"/>
                </a:solidFill>
                <a:ea typeface="DejaVu Sans"/>
              </a:rPr>
              <a:t>AIDAinnova 1</a:t>
            </a:r>
            <a:r>
              <a:rPr lang="en-US" sz="2100" spc="-1" baseline="30000" dirty="0">
                <a:solidFill>
                  <a:srgbClr val="171A6C"/>
                </a:solidFill>
                <a:ea typeface="DejaVu Sans"/>
              </a:rPr>
              <a:t>st</a:t>
            </a:r>
            <a:r>
              <a:rPr lang="en-US" sz="2100" spc="-1" dirty="0">
                <a:solidFill>
                  <a:srgbClr val="171A6C"/>
                </a:solidFill>
                <a:ea typeface="DejaVu Sans"/>
              </a:rPr>
              <a:t> Annual Meeting – CERN / </a:t>
            </a:r>
            <a:r>
              <a:rPr lang="en-US" sz="2100" spc="-1" dirty="0">
                <a:solidFill>
                  <a:srgbClr val="171A6C"/>
                </a:solidFill>
                <a:ea typeface="DejaVu Sans"/>
                <a:hlinkClick r:id="rId2"/>
              </a:rPr>
              <a:t>Zoom</a:t>
            </a:r>
            <a:r>
              <a:rPr lang="en-US" sz="2100" spc="-1" dirty="0">
                <a:solidFill>
                  <a:srgbClr val="171A6C"/>
                </a:solidFill>
                <a:ea typeface="DejaVu Sans"/>
              </a:rPr>
              <a:t>, 28 March 2022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026F21D-0A86-4DCE-B28E-398C7586D1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March 2022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A8B959-FE46-4E59-8403-5346D33F9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Arteche (ITAINNOVA), F. Ravotti (CERN) - AIDAinnova Annual Meeting WP4 Session</a:t>
            </a:r>
          </a:p>
        </p:txBody>
      </p:sp>
    </p:spTree>
    <p:extLst>
      <p:ext uri="{BB962C8B-B14F-4D97-AF65-F5344CB8AC3E}">
        <p14:creationId xmlns:p14="http://schemas.microsoft.com/office/powerpoint/2010/main" val="1383890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F. Arteche (ITAINNOVA), F. Ravotti (CERN) - AIDAinnova Annual Meeting WP4 Session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701089" y="1"/>
            <a:ext cx="6442910" cy="1175656"/>
          </a:xfrm>
        </p:spPr>
        <p:txBody>
          <a:bodyPr>
            <a:normAutofit/>
          </a:bodyPr>
          <a:lstStyle/>
          <a:p>
            <a:r>
              <a:rPr lang="en-US" sz="4400" dirty="0">
                <a:solidFill>
                  <a:srgbClr val="171A6C"/>
                </a:solidFill>
              </a:rPr>
              <a:t>WP4 Goal</a:t>
            </a:r>
            <a:endParaRPr lang="en-GB" sz="4400" dirty="0">
              <a:solidFill>
                <a:srgbClr val="171A6C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2" y="6424612"/>
            <a:ext cx="1066593" cy="365125"/>
          </a:xfrm>
        </p:spPr>
        <p:txBody>
          <a:bodyPr anchor="ctr"/>
          <a:lstStyle/>
          <a:p>
            <a:r>
              <a:rPr lang="en-US" sz="1100"/>
              <a:t>28 March 2022</a:t>
            </a:r>
            <a:endParaRPr lang="en-GB" sz="1400" dirty="0"/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7E17EA86-8DE7-437D-B230-5EE0387D0420}"/>
              </a:ext>
            </a:extLst>
          </p:cNvPr>
          <p:cNvSpPr txBox="1">
            <a:spLocks/>
          </p:cNvSpPr>
          <p:nvPr/>
        </p:nvSpPr>
        <p:spPr bwMode="auto">
          <a:xfrm>
            <a:off x="0" y="1191268"/>
            <a:ext cx="9143999" cy="5112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1463" indent="-271463" defTabSz="684213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sz="2400" dirty="0">
                <a:latin typeface="Calibri" pitchFamily="34" charset="0"/>
              </a:rPr>
              <a:t>Irradiation and characterization tests required for the next generation of particle detectors demand more accurate and reliable procedures, as well as a higher efficiency in their execution </a:t>
            </a:r>
          </a:p>
          <a:p>
            <a:pPr marL="271463" indent="-271463" defTabSz="684213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sz="2400" b="1" i="1" dirty="0">
                <a:latin typeface="Calibri" pitchFamily="34" charset="0"/>
              </a:rPr>
              <a:t>The </a:t>
            </a:r>
            <a:r>
              <a:rPr lang="en-US" sz="2400" b="1" i="1" u="sng" dirty="0">
                <a:solidFill>
                  <a:schemeClr val="accent5">
                    <a:lumMod val="75000"/>
                  </a:schemeClr>
                </a:solidFill>
                <a:latin typeface="Calibri" pitchFamily="34" charset="0"/>
              </a:rPr>
              <a:t>main goal of WP4</a:t>
            </a:r>
            <a:r>
              <a:rPr lang="en-US" sz="2400" b="1" i="1" dirty="0">
                <a:solidFill>
                  <a:schemeClr val="accent5">
                    <a:lumMod val="75000"/>
                  </a:schemeClr>
                </a:solidFill>
                <a:latin typeface="Calibri" pitchFamily="34" charset="0"/>
              </a:rPr>
              <a:t> </a:t>
            </a:r>
            <a:r>
              <a:rPr lang="en-US" sz="2400" b="1" i="1" dirty="0">
                <a:latin typeface="Calibri" pitchFamily="34" charset="0"/>
              </a:rPr>
              <a:t>is to develop &amp; standardize common tools for testing infrastructure to better support the next detector generation</a:t>
            </a:r>
          </a:p>
          <a:p>
            <a:pPr marL="728663" lvl="1" indent="-271463" defTabSz="684213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200" dirty="0">
                <a:latin typeface="Calibri" pitchFamily="34" charset="0"/>
              </a:rPr>
              <a:t>Improve facilities and systems</a:t>
            </a:r>
          </a:p>
          <a:p>
            <a:pPr marL="271463" indent="-271463" defTabSz="684213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sz="2400" dirty="0">
                <a:latin typeface="Calibri" pitchFamily="34" charset="0"/>
              </a:rPr>
              <a:t>The activities are covered by different partners:</a:t>
            </a:r>
          </a:p>
          <a:p>
            <a:pPr marL="728663" lvl="1" indent="-271463" defTabSz="684213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200" dirty="0">
                <a:latin typeface="Calibri" pitchFamily="34" charset="0"/>
              </a:rPr>
              <a:t>Academia</a:t>
            </a:r>
          </a:p>
          <a:p>
            <a:pPr marL="728663" lvl="1" indent="-271463" defTabSz="684213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200" dirty="0">
                <a:latin typeface="Calibri" pitchFamily="34" charset="0"/>
              </a:rPr>
              <a:t>Industry</a:t>
            </a:r>
          </a:p>
          <a:p>
            <a:pPr marL="728663" lvl="1" indent="-271463" defTabSz="684213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200" dirty="0">
                <a:latin typeface="Calibri" pitchFamily="34" charset="0"/>
              </a:rPr>
              <a:t>Research and Technology Organizations  (RTO)</a:t>
            </a:r>
          </a:p>
          <a:p>
            <a:pPr marL="271463" indent="-271463" defTabSz="684213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sz="2400" dirty="0">
                <a:latin typeface="Calibri" pitchFamily="34" charset="0"/>
              </a:rPr>
              <a:t>This good combination of partners will ensure the readiness of the detector support infrastructure for high TRL levels</a:t>
            </a:r>
          </a:p>
        </p:txBody>
      </p:sp>
    </p:spTree>
    <p:extLst>
      <p:ext uri="{BB962C8B-B14F-4D97-AF65-F5344CB8AC3E}">
        <p14:creationId xmlns:p14="http://schemas.microsoft.com/office/powerpoint/2010/main" val="2408154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F. Arteche (ITAINNOVA), F. Ravotti (CERN) - AIDAinnova Annual Meeting WP4 Session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646556" y="1"/>
            <a:ext cx="6497443" cy="1175656"/>
          </a:xfrm>
        </p:spPr>
        <p:txBody>
          <a:bodyPr>
            <a:normAutofit/>
          </a:bodyPr>
          <a:lstStyle/>
          <a:p>
            <a:r>
              <a:rPr lang="en-US" sz="4400" dirty="0">
                <a:solidFill>
                  <a:srgbClr val="171A6C"/>
                </a:solidFill>
              </a:rPr>
              <a:t>WP4 Structure &amp; Partners</a:t>
            </a:r>
            <a:endParaRPr lang="en-GB" sz="4400" dirty="0">
              <a:solidFill>
                <a:srgbClr val="171A6C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2" y="6424612"/>
            <a:ext cx="1066593" cy="365125"/>
          </a:xfrm>
        </p:spPr>
        <p:txBody>
          <a:bodyPr anchor="ctr"/>
          <a:lstStyle/>
          <a:p>
            <a:r>
              <a:rPr lang="en-US" sz="1100"/>
              <a:t>28 March 2022</a:t>
            </a:r>
            <a:endParaRPr lang="en-GB" sz="1400" dirty="0"/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7E17EA86-8DE7-437D-B230-5EE0387D0420}"/>
              </a:ext>
            </a:extLst>
          </p:cNvPr>
          <p:cNvSpPr txBox="1">
            <a:spLocks/>
          </p:cNvSpPr>
          <p:nvPr/>
        </p:nvSpPr>
        <p:spPr bwMode="auto">
          <a:xfrm>
            <a:off x="82419" y="1191268"/>
            <a:ext cx="4698186" cy="5112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1463" indent="-271463" defTabSz="684213">
              <a:lnSpc>
                <a:spcPct val="90000"/>
              </a:lnSpc>
              <a:spcBef>
                <a:spcPts val="750"/>
              </a:spcBef>
              <a:buFont typeface="Arial" charset="0"/>
              <a:buChar char="•"/>
            </a:pP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Calibri" pitchFamily="34" charset="0"/>
              </a:rPr>
              <a:t>Task 4.1: </a:t>
            </a:r>
            <a:r>
              <a:rPr lang="en-US" sz="2000" dirty="0">
                <a:latin typeface="Calibri" pitchFamily="34" charset="0"/>
              </a:rPr>
              <a:t>Task Coordination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Calibri" pitchFamily="34" charset="0"/>
              </a:rPr>
              <a:t>                         </a:t>
            </a:r>
            <a:r>
              <a:rPr lang="en-US" sz="1600" dirty="0">
                <a:latin typeface="Calibri" pitchFamily="34" charset="0"/>
              </a:rPr>
              <a:t>(CERN, ITAINNOVA)</a:t>
            </a:r>
            <a:endParaRPr lang="en-US" sz="1600" b="1" dirty="0">
              <a:solidFill>
                <a:schemeClr val="accent5">
                  <a:lumMod val="75000"/>
                </a:schemeClr>
              </a:solidFill>
              <a:latin typeface="Calibri" pitchFamily="34" charset="0"/>
            </a:endParaRPr>
          </a:p>
          <a:p>
            <a:pPr marL="271463" indent="-271463" defTabSz="684213">
              <a:lnSpc>
                <a:spcPct val="90000"/>
              </a:lnSpc>
              <a:spcBef>
                <a:spcPts val="750"/>
              </a:spcBef>
              <a:buFont typeface="Arial" charset="0"/>
              <a:buChar char="•"/>
            </a:pP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Calibri" pitchFamily="34" charset="0"/>
              </a:rPr>
              <a:t>Task 4.2: </a:t>
            </a:r>
            <a:r>
              <a:rPr lang="en-US" sz="2000" dirty="0">
                <a:latin typeface="Calibri" pitchFamily="34" charset="0"/>
              </a:rPr>
              <a:t>Micro-beam Upgrade at </a:t>
            </a:r>
            <a:r>
              <a:rPr lang="it-IT" sz="2000" dirty="0">
                <a:latin typeface="Calibri" pitchFamily="34" charset="0"/>
              </a:rPr>
              <a:t>RBI Accelerator Facility                                          </a:t>
            </a:r>
            <a:r>
              <a:rPr lang="it-IT" sz="1600" dirty="0">
                <a:latin typeface="Calibri" pitchFamily="34" charset="0"/>
              </a:rPr>
              <a:t>(RBI) </a:t>
            </a:r>
            <a:endParaRPr lang="en-US" sz="1600" dirty="0">
              <a:latin typeface="Calibri" pitchFamily="34" charset="0"/>
            </a:endParaRPr>
          </a:p>
          <a:p>
            <a:pPr marL="271463" indent="-271463" defTabSz="684213">
              <a:lnSpc>
                <a:spcPct val="90000"/>
              </a:lnSpc>
              <a:spcBef>
                <a:spcPts val="750"/>
              </a:spcBef>
              <a:buFont typeface="Arial" charset="0"/>
              <a:buChar char="•"/>
            </a:pP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Calibri" pitchFamily="34" charset="0"/>
              </a:rPr>
              <a:t>Task 4.3: </a:t>
            </a:r>
            <a:r>
              <a:rPr lang="en-US" sz="2000" dirty="0">
                <a:latin typeface="Calibri" pitchFamily="34" charset="0"/>
              </a:rPr>
              <a:t>Common Tools for Irradiation Facilities QC: Data Management, Traceability, Dosimetry and Activation Measurements                                      </a:t>
            </a:r>
            <a:r>
              <a:rPr lang="en-US" sz="1600" dirty="0">
                <a:latin typeface="Calibri" pitchFamily="34" charset="0"/>
              </a:rPr>
              <a:t>(CERN, </a:t>
            </a:r>
            <a:r>
              <a:rPr lang="en-US" sz="1600" i="1" dirty="0">
                <a:latin typeface="Calibri" pitchFamily="34" charset="0"/>
              </a:rPr>
              <a:t>MINES</a:t>
            </a:r>
            <a:r>
              <a:rPr lang="en-US" sz="1600" i="1" baseline="30000" dirty="0">
                <a:latin typeface="Calibri" pitchFamily="34" charset="0"/>
              </a:rPr>
              <a:t>(*)</a:t>
            </a:r>
            <a:r>
              <a:rPr lang="en-US" sz="1600" dirty="0">
                <a:latin typeface="Calibri" pitchFamily="34" charset="0"/>
              </a:rPr>
              <a:t>, INFN, </a:t>
            </a:r>
            <a:r>
              <a:rPr lang="en-US" sz="1600" i="1" dirty="0">
                <a:latin typeface="Calibri" pitchFamily="34" charset="0"/>
              </a:rPr>
              <a:t>ENEA</a:t>
            </a:r>
            <a:r>
              <a:rPr lang="en-US" sz="1600" i="1" baseline="30000" dirty="0">
                <a:latin typeface="Calibri" pitchFamily="34" charset="0"/>
              </a:rPr>
              <a:t>(*)</a:t>
            </a:r>
            <a:r>
              <a:rPr lang="en-US" sz="1600" dirty="0">
                <a:latin typeface="Calibri" pitchFamily="34" charset="0"/>
              </a:rPr>
              <a:t>, </a:t>
            </a:r>
            <a:r>
              <a:rPr lang="en-US" sz="1600" dirty="0">
                <a:solidFill>
                  <a:srgbClr val="7030A0"/>
                </a:solidFill>
                <a:latin typeface="Calibri" pitchFamily="34" charset="0"/>
              </a:rPr>
              <a:t>CAEN</a:t>
            </a:r>
            <a:r>
              <a:rPr lang="en-US" sz="1600" dirty="0">
                <a:latin typeface="Calibri" pitchFamily="34" charset="0"/>
              </a:rPr>
              <a:t>) </a:t>
            </a:r>
          </a:p>
          <a:p>
            <a:pPr marL="271463" indent="-271463" defTabSz="684213">
              <a:lnSpc>
                <a:spcPct val="90000"/>
              </a:lnSpc>
              <a:spcBef>
                <a:spcPts val="750"/>
              </a:spcBef>
              <a:buFont typeface="Arial" charset="0"/>
              <a:buChar char="•"/>
            </a:pP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Calibri" pitchFamily="34" charset="0"/>
              </a:rPr>
              <a:t>Task 4.4: </a:t>
            </a:r>
            <a:r>
              <a:rPr lang="en-US" sz="2000" dirty="0">
                <a:latin typeface="Calibri" pitchFamily="34" charset="0"/>
              </a:rPr>
              <a:t>Design &amp; Development of a New Sensor Characterization System based on TPA-TCT Technique                </a:t>
            </a:r>
            <a:r>
              <a:rPr lang="en-US" sz="1600" dirty="0">
                <a:latin typeface="Calibri" pitchFamily="34" charset="0"/>
              </a:rPr>
              <a:t>(CERN, CSIC-IFCA, </a:t>
            </a:r>
            <a:r>
              <a:rPr lang="en-US" sz="1600" dirty="0">
                <a:solidFill>
                  <a:srgbClr val="7030A0"/>
                </a:solidFill>
                <a:latin typeface="Calibri" pitchFamily="34" charset="0"/>
              </a:rPr>
              <a:t>FYLA</a:t>
            </a:r>
            <a:r>
              <a:rPr lang="en-US" sz="1600" dirty="0">
                <a:latin typeface="Calibri" pitchFamily="34" charset="0"/>
              </a:rPr>
              <a:t>) </a:t>
            </a:r>
          </a:p>
          <a:p>
            <a:pPr marL="271463" indent="-271463" defTabSz="684213">
              <a:lnSpc>
                <a:spcPct val="90000"/>
              </a:lnSpc>
              <a:spcBef>
                <a:spcPts val="750"/>
              </a:spcBef>
              <a:buFont typeface="Arial" charset="0"/>
              <a:buChar char="•"/>
            </a:pP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Calibri" pitchFamily="34" charset="0"/>
              </a:rPr>
              <a:t>Task 4.5: </a:t>
            </a:r>
            <a:r>
              <a:rPr lang="en-US" sz="2000" dirty="0">
                <a:latin typeface="Calibri" pitchFamily="34" charset="0"/>
              </a:rPr>
              <a:t>Design &amp; Development of a New Electronics Characterization System for EMC Control                                       </a:t>
            </a:r>
            <a:r>
              <a:rPr lang="en-US" sz="1600" dirty="0">
                <a:latin typeface="Calibri" pitchFamily="34" charset="0"/>
              </a:rPr>
              <a:t>(ITAINNOVA</a:t>
            </a:r>
            <a:r>
              <a:rPr lang="en-US" sz="1600" baseline="30000" dirty="0">
                <a:latin typeface="Calibri" pitchFamily="34" charset="0"/>
              </a:rPr>
              <a:t>(+)</a:t>
            </a:r>
            <a:r>
              <a:rPr lang="en-US" sz="1600" dirty="0">
                <a:latin typeface="Calibri" pitchFamily="34" charset="0"/>
              </a:rPr>
              <a:t>, CNRS-IPHC)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A15C210-FD1E-4D2C-8261-1041A54705DA}"/>
              </a:ext>
            </a:extLst>
          </p:cNvPr>
          <p:cNvGrpSpPr/>
          <p:nvPr/>
        </p:nvGrpSpPr>
        <p:grpSpPr>
          <a:xfrm>
            <a:off x="4732906" y="1480568"/>
            <a:ext cx="4251954" cy="4345954"/>
            <a:chOff x="4819996" y="1994377"/>
            <a:chExt cx="4251954" cy="4345954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B2DBE412-AD7D-454F-B865-A345C6AF3D3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184" r="21522"/>
            <a:stretch/>
          </p:blipFill>
          <p:spPr bwMode="auto">
            <a:xfrm>
              <a:off x="4819996" y="1994377"/>
              <a:ext cx="4251954" cy="43459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4E610484-EB80-4994-A394-E59608A13004}"/>
                </a:ext>
              </a:extLst>
            </p:cNvPr>
            <p:cNvSpPr/>
            <p:nvPr/>
          </p:nvSpPr>
          <p:spPr>
            <a:xfrm>
              <a:off x="5433221" y="5076042"/>
              <a:ext cx="213064" cy="21306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96616B04-FEE9-4A35-87CC-F6D394FC83CC}"/>
                </a:ext>
              </a:extLst>
            </p:cNvPr>
            <p:cNvSpPr/>
            <p:nvPr/>
          </p:nvSpPr>
          <p:spPr>
            <a:xfrm>
              <a:off x="7201537" y="4867415"/>
              <a:ext cx="213064" cy="213064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1A0CFCCC-818D-4715-831F-A643C2CEEFB9}"/>
                </a:ext>
              </a:extLst>
            </p:cNvPr>
            <p:cNvSpPr/>
            <p:nvPr/>
          </p:nvSpPr>
          <p:spPr>
            <a:xfrm>
              <a:off x="6685637" y="5140807"/>
              <a:ext cx="213064" cy="213064"/>
            </a:xfrm>
            <a:prstGeom prst="ellipse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Rectangular Callout 6">
              <a:extLst>
                <a:ext uri="{FF2B5EF4-FFF2-40B4-BE49-F238E27FC236}">
                  <a16:creationId xmlns:a16="http://schemas.microsoft.com/office/drawing/2014/main" id="{5AEFCD1F-CA60-44D1-90C9-7B697CA7C417}"/>
                </a:ext>
              </a:extLst>
            </p:cNvPr>
            <p:cNvSpPr/>
            <p:nvPr/>
          </p:nvSpPr>
          <p:spPr>
            <a:xfrm>
              <a:off x="6810070" y="2995096"/>
              <a:ext cx="1127013" cy="490433"/>
            </a:xfrm>
            <a:prstGeom prst="wedgeRectCallout">
              <a:avLst>
                <a:gd name="adj1" fmla="val -61689"/>
                <a:gd name="adj2" fmla="val 255814"/>
              </a:avLst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CNRS-IPHC</a:t>
              </a:r>
            </a:p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France</a:t>
              </a:r>
            </a:p>
          </p:txBody>
        </p:sp>
        <p:sp>
          <p:nvSpPr>
            <p:cNvPr id="22" name="Rectangular Callout 12">
              <a:extLst>
                <a:ext uri="{FF2B5EF4-FFF2-40B4-BE49-F238E27FC236}">
                  <a16:creationId xmlns:a16="http://schemas.microsoft.com/office/drawing/2014/main" id="{09D959C5-C220-4268-A3C2-A6B485753DCB}"/>
                </a:ext>
              </a:extLst>
            </p:cNvPr>
            <p:cNvSpPr/>
            <p:nvPr/>
          </p:nvSpPr>
          <p:spPr>
            <a:xfrm>
              <a:off x="4870940" y="3908408"/>
              <a:ext cx="1013309" cy="483890"/>
            </a:xfrm>
            <a:prstGeom prst="wedgeRectCallout">
              <a:avLst>
                <a:gd name="adj1" fmla="val 17033"/>
                <a:gd name="adj2" fmla="val 184825"/>
              </a:avLst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CSIC-IFCA</a:t>
              </a:r>
            </a:p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Spain</a:t>
              </a:r>
            </a:p>
          </p:txBody>
        </p:sp>
        <p:sp>
          <p:nvSpPr>
            <p:cNvPr id="23" name="Rectangular Callout 13">
              <a:extLst>
                <a:ext uri="{FF2B5EF4-FFF2-40B4-BE49-F238E27FC236}">
                  <a16:creationId xmlns:a16="http://schemas.microsoft.com/office/drawing/2014/main" id="{7311FDE8-1684-4A1F-BA32-62C25A80EE80}"/>
                </a:ext>
              </a:extLst>
            </p:cNvPr>
            <p:cNvSpPr/>
            <p:nvPr/>
          </p:nvSpPr>
          <p:spPr>
            <a:xfrm>
              <a:off x="7937083" y="4135114"/>
              <a:ext cx="827259" cy="596256"/>
            </a:xfrm>
            <a:prstGeom prst="wedgeRectCallout">
              <a:avLst>
                <a:gd name="adj1" fmla="val -110074"/>
                <a:gd name="adj2" fmla="val 75403"/>
              </a:avLst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RBI-AF</a:t>
              </a:r>
            </a:p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Croatia</a:t>
              </a:r>
            </a:p>
          </p:txBody>
        </p:sp>
        <p:sp>
          <p:nvSpPr>
            <p:cNvPr id="24" name="Rectangular Callout 14">
              <a:extLst>
                <a:ext uri="{FF2B5EF4-FFF2-40B4-BE49-F238E27FC236}">
                  <a16:creationId xmlns:a16="http://schemas.microsoft.com/office/drawing/2014/main" id="{B102F519-C5DC-4957-ABAF-B7D61A88B2DF}"/>
                </a:ext>
              </a:extLst>
            </p:cNvPr>
            <p:cNvSpPr/>
            <p:nvPr/>
          </p:nvSpPr>
          <p:spPr>
            <a:xfrm>
              <a:off x="7858572" y="4905094"/>
              <a:ext cx="1111281" cy="820397"/>
            </a:xfrm>
            <a:prstGeom prst="wedgeRectCallout">
              <a:avLst>
                <a:gd name="adj1" fmla="val -109867"/>
                <a:gd name="adj2" fmla="val 23416"/>
              </a:avLst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ENEA-FNG</a:t>
              </a:r>
            </a:p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INFN</a:t>
              </a:r>
            </a:p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Italy</a:t>
              </a:r>
            </a:p>
          </p:txBody>
        </p:sp>
        <p:sp>
          <p:nvSpPr>
            <p:cNvPr id="25" name="Rectangular Callout 15">
              <a:extLst>
                <a:ext uri="{FF2B5EF4-FFF2-40B4-BE49-F238E27FC236}">
                  <a16:creationId xmlns:a16="http://schemas.microsoft.com/office/drawing/2014/main" id="{1DE08BB3-1E42-4053-8057-5FCCD760A70E}"/>
                </a:ext>
              </a:extLst>
            </p:cNvPr>
            <p:cNvSpPr/>
            <p:nvPr/>
          </p:nvSpPr>
          <p:spPr>
            <a:xfrm>
              <a:off x="6255331" y="1994377"/>
              <a:ext cx="1193553" cy="772119"/>
            </a:xfrm>
            <a:prstGeom prst="wedgeRectCallout">
              <a:avLst>
                <a:gd name="adj1" fmla="val -36503"/>
                <a:gd name="adj2" fmla="val 313577"/>
              </a:avLst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IRRAD/GIF</a:t>
              </a:r>
              <a:r>
                <a:rPr lang="en-US" sz="1600" baseline="30000" dirty="0">
                  <a:solidFill>
                    <a:schemeClr val="tx1"/>
                  </a:solidFill>
                </a:rPr>
                <a:t>++</a:t>
              </a:r>
            </a:p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CERN Switzerland</a:t>
              </a: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2A90F1B3-89CB-415C-B002-871F305E6850}"/>
                </a:ext>
              </a:extLst>
            </p:cNvPr>
            <p:cNvSpPr/>
            <p:nvPr/>
          </p:nvSpPr>
          <p:spPr>
            <a:xfrm>
              <a:off x="6304022" y="4862978"/>
              <a:ext cx="213064" cy="213064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D18EA60A-3C84-46AD-8512-5172BA76DDF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898701" y="5421549"/>
              <a:ext cx="225572" cy="225572"/>
            </a:xfrm>
            <a:prstGeom prst="rect">
              <a:avLst/>
            </a:prstGeom>
          </p:spPr>
        </p:pic>
        <p:sp>
          <p:nvSpPr>
            <p:cNvPr id="27" name="Rectangular Callout 13">
              <a:extLst>
                <a:ext uri="{FF2B5EF4-FFF2-40B4-BE49-F238E27FC236}">
                  <a16:creationId xmlns:a16="http://schemas.microsoft.com/office/drawing/2014/main" id="{B232590F-A5A8-45E8-B422-222B3CA27B75}"/>
                </a:ext>
              </a:extLst>
            </p:cNvPr>
            <p:cNvSpPr/>
            <p:nvPr/>
          </p:nvSpPr>
          <p:spPr>
            <a:xfrm>
              <a:off x="7124273" y="3875872"/>
              <a:ext cx="649222" cy="596256"/>
            </a:xfrm>
            <a:prstGeom prst="wedgeRectCallout">
              <a:avLst>
                <a:gd name="adj1" fmla="val -86346"/>
                <a:gd name="adj2" fmla="val 156189"/>
              </a:avLst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>
                  <a:solidFill>
                    <a:srgbClr val="7030A0"/>
                  </a:solidFill>
                </a:rPr>
                <a:t>CAEN</a:t>
              </a:r>
            </a:p>
            <a:p>
              <a:pPr algn="ctr"/>
              <a:r>
                <a:rPr lang="en-US" sz="1600" dirty="0">
                  <a:solidFill>
                    <a:srgbClr val="7030A0"/>
                  </a:solidFill>
                </a:rPr>
                <a:t>Italy</a:t>
              </a: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2F3B5722-4837-4B95-B6E8-2C8673125583}"/>
                </a:ext>
              </a:extLst>
            </p:cNvPr>
            <p:cNvSpPr/>
            <p:nvPr/>
          </p:nvSpPr>
          <p:spPr>
            <a:xfrm>
              <a:off x="6002065" y="4490252"/>
              <a:ext cx="213064" cy="21306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1BA6FE40-A618-44C8-8BED-FF2DEA4C1F4A}"/>
                </a:ext>
              </a:extLst>
            </p:cNvPr>
            <p:cNvSpPr/>
            <p:nvPr/>
          </p:nvSpPr>
          <p:spPr>
            <a:xfrm>
              <a:off x="5715346" y="5351723"/>
              <a:ext cx="213064" cy="213064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31B86CCA-E745-4CAE-BC38-FAD5C0C87B1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487486" y="4527133"/>
              <a:ext cx="225572" cy="225572"/>
            </a:xfrm>
            <a:prstGeom prst="rect">
              <a:avLst/>
            </a:prstGeom>
          </p:spPr>
        </p:pic>
        <p:sp>
          <p:nvSpPr>
            <p:cNvPr id="32" name="Rectangular Callout 6">
              <a:extLst>
                <a:ext uri="{FF2B5EF4-FFF2-40B4-BE49-F238E27FC236}">
                  <a16:creationId xmlns:a16="http://schemas.microsoft.com/office/drawing/2014/main" id="{C059A24D-3E5D-4D07-9CF9-F62268AD299F}"/>
                </a:ext>
              </a:extLst>
            </p:cNvPr>
            <p:cNvSpPr/>
            <p:nvPr/>
          </p:nvSpPr>
          <p:spPr>
            <a:xfrm>
              <a:off x="5280971" y="2809838"/>
              <a:ext cx="956723" cy="745626"/>
            </a:xfrm>
            <a:prstGeom prst="wedgeRectCallout">
              <a:avLst>
                <a:gd name="adj1" fmla="val 34899"/>
                <a:gd name="adj2" fmla="val 170709"/>
              </a:avLst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MINES</a:t>
              </a:r>
            </a:p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ParisTech</a:t>
              </a:r>
            </a:p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France</a:t>
              </a:r>
            </a:p>
          </p:txBody>
        </p:sp>
        <p:sp>
          <p:nvSpPr>
            <p:cNvPr id="33" name="Rectangular Callout 12">
              <a:extLst>
                <a:ext uri="{FF2B5EF4-FFF2-40B4-BE49-F238E27FC236}">
                  <a16:creationId xmlns:a16="http://schemas.microsoft.com/office/drawing/2014/main" id="{643E5E87-6EB9-47E7-883F-082C128575A1}"/>
                </a:ext>
              </a:extLst>
            </p:cNvPr>
            <p:cNvSpPr/>
            <p:nvPr/>
          </p:nvSpPr>
          <p:spPr>
            <a:xfrm>
              <a:off x="6042049" y="5819402"/>
              <a:ext cx="1116446" cy="483890"/>
            </a:xfrm>
            <a:prstGeom prst="wedgeRectCallout">
              <a:avLst>
                <a:gd name="adj1" fmla="val -57395"/>
                <a:gd name="adj2" fmla="val -108188"/>
              </a:avLst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ITAINNOVA</a:t>
              </a:r>
            </a:p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Spain</a:t>
              </a:r>
            </a:p>
          </p:txBody>
        </p:sp>
        <p:sp>
          <p:nvSpPr>
            <p:cNvPr id="11" name="CustomShape 7">
              <a:extLst>
                <a:ext uri="{FF2B5EF4-FFF2-40B4-BE49-F238E27FC236}">
                  <a16:creationId xmlns:a16="http://schemas.microsoft.com/office/drawing/2014/main" id="{570D9C4D-1555-4932-86BA-E39515708016}"/>
                </a:ext>
              </a:extLst>
            </p:cNvPr>
            <p:cNvSpPr/>
            <p:nvPr/>
          </p:nvSpPr>
          <p:spPr>
            <a:xfrm>
              <a:off x="7915273" y="2037017"/>
              <a:ext cx="1111281" cy="6858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/>
            <a:lstStyle/>
            <a:p>
              <a:pPr marL="360000"/>
              <a:r>
                <a:rPr lang="en-US" sz="1400" b="0" strike="noStrike" spc="-1" dirty="0"/>
                <a:t>Partner</a:t>
              </a:r>
            </a:p>
            <a:p>
              <a:pPr marL="360000"/>
              <a:r>
                <a:rPr lang="en-US" sz="1400" b="0" strike="noStrike" spc="-1" dirty="0"/>
                <a:t>Company </a:t>
              </a:r>
              <a:r>
                <a:rPr lang="en-US" sz="1400" b="0" strike="noStrike" spc="-1" dirty="0">
                  <a:solidFill>
                    <a:srgbClr val="171A6C"/>
                  </a:solidFill>
                  <a:ea typeface="DejaVu Sans"/>
                </a:rPr>
                <a:t>Facility</a:t>
              </a:r>
              <a:endParaRPr lang="en-US" sz="1400" b="0" strike="noStrike" spc="-1" dirty="0"/>
            </a:p>
          </p:txBody>
        </p:sp>
        <p:sp>
          <p:nvSpPr>
            <p:cNvPr id="12" name="CustomShape 8">
              <a:extLst>
                <a:ext uri="{FF2B5EF4-FFF2-40B4-BE49-F238E27FC236}">
                  <a16:creationId xmlns:a16="http://schemas.microsoft.com/office/drawing/2014/main" id="{81D34A97-AAEE-448A-A4E0-290EE484FB52}"/>
                </a:ext>
              </a:extLst>
            </p:cNvPr>
            <p:cNvSpPr/>
            <p:nvPr/>
          </p:nvSpPr>
          <p:spPr>
            <a:xfrm>
              <a:off x="8048737" y="2516424"/>
              <a:ext cx="141120" cy="142920"/>
            </a:xfrm>
            <a:prstGeom prst="ellipse">
              <a:avLst/>
            </a:prstGeom>
            <a:solidFill>
              <a:srgbClr val="FFC000"/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3" name="CustomShape 9">
              <a:extLst>
                <a:ext uri="{FF2B5EF4-FFF2-40B4-BE49-F238E27FC236}">
                  <a16:creationId xmlns:a16="http://schemas.microsoft.com/office/drawing/2014/main" id="{AFF707AE-86BD-4B75-87F8-63728EBD2CB4}"/>
                </a:ext>
              </a:extLst>
            </p:cNvPr>
            <p:cNvSpPr/>
            <p:nvPr/>
          </p:nvSpPr>
          <p:spPr>
            <a:xfrm>
              <a:off x="8048737" y="2077000"/>
              <a:ext cx="141120" cy="142920"/>
            </a:xfrm>
            <a:prstGeom prst="ellipse">
              <a:avLst/>
            </a:prstGeom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36" name="Rectangular Callout 12">
              <a:extLst>
                <a:ext uri="{FF2B5EF4-FFF2-40B4-BE49-F238E27FC236}">
                  <a16:creationId xmlns:a16="http://schemas.microsoft.com/office/drawing/2014/main" id="{03FD8C23-60DB-4BC5-8197-21E45FC4E339}"/>
                </a:ext>
              </a:extLst>
            </p:cNvPr>
            <p:cNvSpPr/>
            <p:nvPr/>
          </p:nvSpPr>
          <p:spPr>
            <a:xfrm>
              <a:off x="4852124" y="5819402"/>
              <a:ext cx="696560" cy="483891"/>
            </a:xfrm>
            <a:prstGeom prst="wedgeRectCallout">
              <a:avLst>
                <a:gd name="adj1" fmla="val 64873"/>
                <a:gd name="adj2" fmla="val -46699"/>
              </a:avLst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>
                  <a:solidFill>
                    <a:srgbClr val="7030A0"/>
                  </a:solidFill>
                </a:rPr>
                <a:t>FYLA</a:t>
              </a:r>
            </a:p>
            <a:p>
              <a:pPr algn="ctr"/>
              <a:r>
                <a:rPr lang="en-US" sz="1600" dirty="0">
                  <a:solidFill>
                    <a:srgbClr val="7030A0"/>
                  </a:solidFill>
                </a:rPr>
                <a:t>Spain</a:t>
              </a: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6793D538-FC03-40BC-AEBB-53E385C33A8D}"/>
                </a:ext>
              </a:extLst>
            </p:cNvPr>
            <p:cNvSpPr/>
            <p:nvPr/>
          </p:nvSpPr>
          <p:spPr>
            <a:xfrm>
              <a:off x="5675989" y="5661241"/>
              <a:ext cx="213064" cy="213064"/>
            </a:xfrm>
            <a:prstGeom prst="ellipse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35" name="CustomShape 9">
            <a:extLst>
              <a:ext uri="{FF2B5EF4-FFF2-40B4-BE49-F238E27FC236}">
                <a16:creationId xmlns:a16="http://schemas.microsoft.com/office/drawing/2014/main" id="{E3D18E65-08BA-410C-8692-E6302E9B1812}"/>
              </a:ext>
            </a:extLst>
          </p:cNvPr>
          <p:cNvSpPr/>
          <p:nvPr/>
        </p:nvSpPr>
        <p:spPr>
          <a:xfrm>
            <a:off x="7961647" y="1772833"/>
            <a:ext cx="141120" cy="142920"/>
          </a:xfrm>
          <a:prstGeom prst="ellipse">
            <a:avLst/>
          </a:prstGeom>
          <a:solidFill>
            <a:srgbClr val="7030A0"/>
          </a:solidFill>
          <a:ln>
            <a:solidFill>
              <a:schemeClr val="accent1">
                <a:shade val="5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4" name="Content Placeholder 5">
            <a:extLst>
              <a:ext uri="{FF2B5EF4-FFF2-40B4-BE49-F238E27FC236}">
                <a16:creationId xmlns:a16="http://schemas.microsoft.com/office/drawing/2014/main" id="{84485BFF-17AA-4B18-8890-67F9D0A125D1}"/>
              </a:ext>
            </a:extLst>
          </p:cNvPr>
          <p:cNvSpPr txBox="1">
            <a:spLocks/>
          </p:cNvSpPr>
          <p:nvPr/>
        </p:nvSpPr>
        <p:spPr bwMode="auto">
          <a:xfrm>
            <a:off x="4699195" y="5862857"/>
            <a:ext cx="2337988" cy="431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684213"/>
            <a:r>
              <a:rPr lang="en-US" sz="1400" i="1" baseline="30000" dirty="0">
                <a:latin typeface="Calibri" pitchFamily="34" charset="0"/>
              </a:rPr>
              <a:t>(*)</a:t>
            </a:r>
            <a:r>
              <a:rPr lang="en-US" sz="1400" i="1" dirty="0">
                <a:latin typeface="Calibri" pitchFamily="34" charset="0"/>
              </a:rPr>
              <a:t> Collaborating Institute</a:t>
            </a:r>
          </a:p>
          <a:p>
            <a:pPr defTabSz="684213"/>
            <a:r>
              <a:rPr lang="en-US" sz="1400" baseline="30000" dirty="0">
                <a:latin typeface="Calibri" pitchFamily="34" charset="0"/>
              </a:rPr>
              <a:t>(+)</a:t>
            </a:r>
            <a:r>
              <a:rPr lang="en-US" sz="1400" dirty="0">
                <a:latin typeface="Calibri" pitchFamily="34" charset="0"/>
              </a:rPr>
              <a:t> RTO</a:t>
            </a:r>
          </a:p>
        </p:txBody>
      </p:sp>
    </p:spTree>
    <p:extLst>
      <p:ext uri="{BB962C8B-B14F-4D97-AF65-F5344CB8AC3E}">
        <p14:creationId xmlns:p14="http://schemas.microsoft.com/office/powerpoint/2010/main" val="3653414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606A26-9DA7-4026-9629-E097EE040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F. Arteche (ITAINNOVA), F. Ravotti (CERN) - AIDAinnova Annual Meeting WP4 Session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4EE550-666C-4789-9E6C-D7E78FEC8C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March 2022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0A89BE-E93B-45F2-879D-FF7C3F973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9" name="Title 4">
            <a:extLst>
              <a:ext uri="{FF2B5EF4-FFF2-40B4-BE49-F238E27FC236}">
                <a16:creationId xmlns:a16="http://schemas.microsoft.com/office/drawing/2014/main" id="{00D05613-A0B2-4F22-8EE3-E32BCF47FC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1424" y="1"/>
            <a:ext cx="6482575" cy="1175656"/>
          </a:xfrm>
        </p:spPr>
        <p:txBody>
          <a:bodyPr>
            <a:normAutofit fontScale="90000"/>
          </a:bodyPr>
          <a:lstStyle/>
          <a:p>
            <a:r>
              <a:rPr lang="en-US" sz="4400" dirty="0">
                <a:solidFill>
                  <a:srgbClr val="171A6C"/>
                </a:solidFill>
              </a:rPr>
              <a:t>WP4 Deliverables/Milestones</a:t>
            </a:r>
            <a:endParaRPr lang="en-GB" sz="4400" dirty="0">
              <a:solidFill>
                <a:srgbClr val="171A6C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6B25973-FA77-4D7A-AEF7-5A4E9CFAACBA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243919"/>
            <a:ext cx="9144000" cy="3488659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4BB0EF6A-734D-4E28-9F43-D4041491F55A}"/>
              </a:ext>
            </a:extLst>
          </p:cNvPr>
          <p:cNvSpPr txBox="1">
            <a:spLocks/>
          </p:cNvSpPr>
          <p:nvPr/>
        </p:nvSpPr>
        <p:spPr bwMode="auto">
          <a:xfrm>
            <a:off x="72050" y="4779203"/>
            <a:ext cx="9045575" cy="1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69875" indent="-269875" defTabSz="684213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chemeClr val="accent5">
                    <a:lumMod val="75000"/>
                  </a:schemeClr>
                </a:solidFill>
                <a:latin typeface="Calibri" pitchFamily="34" charset="0"/>
              </a:rPr>
              <a:t>6 Milestones </a:t>
            </a:r>
            <a:r>
              <a:rPr lang="en-US" sz="2200" dirty="0">
                <a:latin typeface="Calibri" pitchFamily="34" charset="0"/>
              </a:rPr>
              <a:t>(MS): M18 – M42 </a:t>
            </a:r>
            <a:r>
              <a:rPr lang="en-US" sz="2200" dirty="0">
                <a:latin typeface="Calibri" pitchFamily="34" charset="0"/>
                <a:sym typeface="Wingdings" panose="05000000000000000000" pitchFamily="2" charset="2"/>
              </a:rPr>
              <a:t> </a:t>
            </a:r>
            <a:r>
              <a:rPr lang="en-US" sz="2200" dirty="0">
                <a:highlight>
                  <a:srgbClr val="FFFF00"/>
                </a:highlight>
                <a:latin typeface="Calibri" pitchFamily="34" charset="0"/>
                <a:sym typeface="Wingdings" panose="05000000000000000000" pitchFamily="2" charset="2"/>
              </a:rPr>
              <a:t>MS13 in September 2022!</a:t>
            </a:r>
            <a:endParaRPr lang="en-US" sz="2200" dirty="0">
              <a:highlight>
                <a:srgbClr val="FFFF00"/>
              </a:highlight>
              <a:latin typeface="Calibri" pitchFamily="34" charset="0"/>
            </a:endParaRPr>
          </a:p>
          <a:p>
            <a:pPr marL="271463" indent="-271463" defTabSz="684213">
              <a:lnSpc>
                <a:spcPct val="90000"/>
              </a:lnSpc>
              <a:spcBef>
                <a:spcPts val="750"/>
              </a:spcBef>
              <a:buFont typeface="Arial" charset="0"/>
              <a:buChar char="•"/>
            </a:pPr>
            <a:r>
              <a:rPr lang="en-US" sz="2200" b="1" dirty="0">
                <a:solidFill>
                  <a:schemeClr val="accent5">
                    <a:lumMod val="75000"/>
                  </a:schemeClr>
                </a:solidFill>
                <a:latin typeface="Calibri" pitchFamily="34" charset="0"/>
              </a:rPr>
              <a:t>5 Deliverables </a:t>
            </a:r>
            <a:r>
              <a:rPr lang="en-US" sz="2200" dirty="0">
                <a:latin typeface="Calibri" pitchFamily="34" charset="0"/>
              </a:rPr>
              <a:t>(D): M40 – M46</a:t>
            </a:r>
          </a:p>
          <a:p>
            <a:pPr marL="271463" indent="-271463" defTabSz="684213">
              <a:lnSpc>
                <a:spcPct val="90000"/>
              </a:lnSpc>
              <a:spcBef>
                <a:spcPts val="750"/>
              </a:spcBef>
              <a:buFont typeface="Arial" charset="0"/>
              <a:buChar char="•"/>
            </a:pPr>
            <a:r>
              <a:rPr lang="en-US" sz="2200" b="1" u="sng" dirty="0">
                <a:latin typeface="Calibri" pitchFamily="34" charset="0"/>
              </a:rPr>
              <a:t>Y1 WP report will be sent to coordination office </a:t>
            </a:r>
            <a:r>
              <a:rPr lang="en-US" sz="2200" dirty="0">
                <a:latin typeface="Calibri" pitchFamily="34" charset="0"/>
                <a:sym typeface="Wingdings" panose="05000000000000000000" pitchFamily="2" charset="2"/>
              </a:rPr>
              <a:t> </a:t>
            </a:r>
            <a:r>
              <a:rPr lang="en-US" sz="2200" dirty="0">
                <a:highlight>
                  <a:srgbClr val="FFFF00"/>
                </a:highlight>
                <a:latin typeface="Calibri" pitchFamily="34" charset="0"/>
                <a:sym typeface="Wingdings" panose="05000000000000000000" pitchFamily="2" charset="2"/>
              </a:rPr>
              <a:t>25</a:t>
            </a:r>
            <a:r>
              <a:rPr lang="en-US" sz="2200" baseline="30000" dirty="0">
                <a:highlight>
                  <a:srgbClr val="FFFF00"/>
                </a:highlight>
                <a:latin typeface="Calibri" pitchFamily="34" charset="0"/>
                <a:sym typeface="Wingdings" panose="05000000000000000000" pitchFamily="2" charset="2"/>
              </a:rPr>
              <a:t>th</a:t>
            </a:r>
            <a:r>
              <a:rPr lang="en-US" sz="2200" dirty="0">
                <a:highlight>
                  <a:srgbClr val="FFFF00"/>
                </a:highlight>
                <a:latin typeface="Calibri" pitchFamily="34" charset="0"/>
                <a:sym typeface="Wingdings" panose="05000000000000000000" pitchFamily="2" charset="2"/>
              </a:rPr>
              <a:t> April 2022</a:t>
            </a:r>
          </a:p>
          <a:p>
            <a:pPr marL="800100" lvl="1" indent="-342900" defTabSz="684213">
              <a:lnSpc>
                <a:spcPct val="90000"/>
              </a:lnSpc>
              <a:spcBef>
                <a:spcPts val="750"/>
              </a:spcBef>
              <a:buFont typeface="Wingdings" panose="05000000000000000000" pitchFamily="2" charset="2"/>
              <a:buChar char="Ø"/>
            </a:pPr>
            <a:r>
              <a:rPr lang="en-US" sz="2000" dirty="0">
                <a:latin typeface="Calibri" pitchFamily="34" charset="0"/>
                <a:sym typeface="Wingdings" panose="05000000000000000000" pitchFamily="2" charset="2"/>
              </a:rPr>
              <a:t>Task leaders should provide the task report  to WP leaders  </a:t>
            </a:r>
            <a:r>
              <a:rPr lang="en-US" sz="2000" dirty="0">
                <a:highlight>
                  <a:srgbClr val="FFFF00"/>
                </a:highlight>
                <a:latin typeface="Calibri" pitchFamily="34" charset="0"/>
                <a:sym typeface="Wingdings" panose="05000000000000000000" pitchFamily="2" charset="2"/>
              </a:rPr>
              <a:t>15</a:t>
            </a:r>
            <a:r>
              <a:rPr lang="en-US" sz="2000" baseline="30000" dirty="0">
                <a:highlight>
                  <a:srgbClr val="FFFF00"/>
                </a:highlight>
                <a:latin typeface="Calibri" pitchFamily="34" charset="0"/>
                <a:sym typeface="Wingdings" panose="05000000000000000000" pitchFamily="2" charset="2"/>
              </a:rPr>
              <a:t>th</a:t>
            </a:r>
            <a:r>
              <a:rPr lang="en-US" sz="2000" dirty="0">
                <a:highlight>
                  <a:srgbClr val="FFFF00"/>
                </a:highlight>
                <a:latin typeface="Calibri" pitchFamily="34" charset="0"/>
                <a:sym typeface="Wingdings" panose="05000000000000000000" pitchFamily="2" charset="2"/>
              </a:rPr>
              <a:t> April 2022</a:t>
            </a:r>
            <a:endParaRPr lang="en-US" sz="2000" dirty="0">
              <a:highlight>
                <a:srgbClr val="FFFF00"/>
              </a:highlight>
              <a:latin typeface="Calibri" pitchFamily="34" charset="0"/>
            </a:endParaRPr>
          </a:p>
          <a:p>
            <a:pPr marL="271463" indent="-271463" defTabSz="684213">
              <a:lnSpc>
                <a:spcPct val="90000"/>
              </a:lnSpc>
              <a:spcBef>
                <a:spcPts val="750"/>
              </a:spcBef>
              <a:buFont typeface="Arial" charset="0"/>
              <a:buChar char="•"/>
            </a:pPr>
            <a:endParaRPr lang="en-US" sz="2200" dirty="0">
              <a:latin typeface="Calibri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6932929-70D4-4B7B-B8F6-A5CD5C52E1F4}"/>
              </a:ext>
            </a:extLst>
          </p:cNvPr>
          <p:cNvSpPr/>
          <p:nvPr/>
        </p:nvSpPr>
        <p:spPr>
          <a:xfrm>
            <a:off x="6016" y="2333323"/>
            <a:ext cx="9117625" cy="168442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2F6C33D-2509-4BF4-8448-D9F1A78E46AF}"/>
              </a:ext>
            </a:extLst>
          </p:cNvPr>
          <p:cNvSpPr txBox="1"/>
          <p:nvPr/>
        </p:nvSpPr>
        <p:spPr>
          <a:xfrm>
            <a:off x="5541818" y="1246914"/>
            <a:ext cx="979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u="sng" dirty="0"/>
              <a:t>5 </a:t>
            </a:r>
            <a:r>
              <a:rPr lang="es-ES" b="1" u="sng" dirty="0" err="1"/>
              <a:t>Tasks</a:t>
            </a:r>
            <a:endParaRPr lang="es-ES" b="1" u="sng" dirty="0"/>
          </a:p>
        </p:txBody>
      </p:sp>
    </p:spTree>
    <p:extLst>
      <p:ext uri="{BB962C8B-B14F-4D97-AF65-F5344CB8AC3E}">
        <p14:creationId xmlns:p14="http://schemas.microsoft.com/office/powerpoint/2010/main" val="35380696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C4B659-A237-476F-81A5-ABBD08E24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F. Arteche (ITAINNOVA), F. Ravotti (CERN) - AIDAinnova Annual Meeting WP4 Session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072B64-2D3F-4647-8C14-AD4CF8667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March 2022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22D517-1DEB-4345-968D-773A9A574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C6D8A89-3ECB-435B-989B-50B277B62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3727" y="1"/>
            <a:ext cx="6460272" cy="1175656"/>
          </a:xfrm>
        </p:spPr>
        <p:txBody>
          <a:bodyPr>
            <a:normAutofit/>
          </a:bodyPr>
          <a:lstStyle/>
          <a:p>
            <a:r>
              <a:rPr lang="en-US" sz="4400" dirty="0">
                <a:solidFill>
                  <a:schemeClr val="tx1"/>
                </a:solidFill>
              </a:rPr>
              <a:t>Task 4.1: WP Coordination </a:t>
            </a:r>
            <a:endParaRPr lang="en-GB" sz="4400" dirty="0">
              <a:solidFill>
                <a:schemeClr val="tx1"/>
              </a:solidFill>
            </a:endParaRP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566472EA-C388-49FA-988A-B9C32A280AED}"/>
              </a:ext>
            </a:extLst>
          </p:cNvPr>
          <p:cNvSpPr txBox="1">
            <a:spLocks/>
          </p:cNvSpPr>
          <p:nvPr/>
        </p:nvSpPr>
        <p:spPr bwMode="auto">
          <a:xfrm>
            <a:off x="49212" y="3521493"/>
            <a:ext cx="9045575" cy="2379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1463" indent="-271463" defTabSz="684213">
              <a:lnSpc>
                <a:spcPct val="90000"/>
              </a:lnSpc>
              <a:spcBef>
                <a:spcPts val="750"/>
              </a:spcBef>
              <a:buClr>
                <a:schemeClr val="tx1"/>
              </a:buClr>
              <a:buFont typeface="Arial" charset="0"/>
              <a:buChar char="•"/>
            </a:pPr>
            <a:r>
              <a:rPr lang="en-US" sz="2400" dirty="0">
                <a:solidFill>
                  <a:srgbClr val="FF0000"/>
                </a:solidFill>
                <a:latin typeface="Calibri" pitchFamily="34" charset="0"/>
              </a:rPr>
              <a:t>1 publication </a:t>
            </a:r>
            <a:r>
              <a:rPr lang="en-US" sz="2400" dirty="0">
                <a:latin typeface="Calibri" pitchFamily="34" charset="0"/>
              </a:rPr>
              <a:t>(Technical Note) for WP4 </a:t>
            </a:r>
          </a:p>
          <a:p>
            <a:pPr marL="271463" indent="-271463" defTabSz="684213">
              <a:lnSpc>
                <a:spcPct val="90000"/>
              </a:lnSpc>
              <a:spcBef>
                <a:spcPts val="750"/>
              </a:spcBef>
              <a:buClr>
                <a:schemeClr val="tx1"/>
              </a:buClr>
              <a:buFont typeface="Arial" charset="0"/>
              <a:buChar char="•"/>
            </a:pPr>
            <a:r>
              <a:rPr lang="en-US" sz="2400" dirty="0">
                <a:solidFill>
                  <a:srgbClr val="FF0000"/>
                </a:solidFill>
                <a:latin typeface="Calibri" pitchFamily="34" charset="0"/>
              </a:rPr>
              <a:t>e-groups</a:t>
            </a:r>
            <a:r>
              <a:rPr lang="en-US" sz="2400" dirty="0">
                <a:latin typeface="Calibri" pitchFamily="34" charset="0"/>
              </a:rPr>
              <a:t> to communicate with TLs and WP4 members</a:t>
            </a:r>
          </a:p>
          <a:p>
            <a:pPr marL="271463" indent="-271463" defTabSz="684213">
              <a:lnSpc>
                <a:spcPct val="90000"/>
              </a:lnSpc>
              <a:spcBef>
                <a:spcPts val="750"/>
              </a:spcBef>
              <a:buClr>
                <a:schemeClr val="tx1"/>
              </a:buClr>
              <a:buFont typeface="Arial" charset="0"/>
              <a:buChar char="•"/>
            </a:pPr>
            <a:r>
              <a:rPr lang="en-US" sz="2400" dirty="0">
                <a:solidFill>
                  <a:srgbClr val="FF0000"/>
                </a:solidFill>
                <a:latin typeface="Calibri" pitchFamily="34" charset="0"/>
              </a:rPr>
              <a:t>INDICO category </a:t>
            </a:r>
            <a:r>
              <a:rPr lang="en-US" sz="2400" dirty="0">
                <a:latin typeface="Calibri" pitchFamily="34" charset="0"/>
              </a:rPr>
              <a:t>to host WP- and Task-related meetings:</a:t>
            </a:r>
          </a:p>
          <a:p>
            <a:pPr marL="800100" lvl="1" indent="-342900" defTabSz="684213">
              <a:lnSpc>
                <a:spcPct val="90000"/>
              </a:lnSpc>
              <a:spcBef>
                <a:spcPts val="750"/>
              </a:spcBef>
              <a:buFont typeface="Wingdings" panose="05000000000000000000" pitchFamily="2" charset="2"/>
              <a:buChar char="Ø"/>
            </a:pPr>
            <a:r>
              <a:rPr lang="en-US" sz="2000" dirty="0">
                <a:latin typeface="Calibri" pitchFamily="34" charset="0"/>
                <a:hlinkClick r:id="rId2"/>
              </a:rPr>
              <a:t>https://indico.cern.ch/category/13502/</a:t>
            </a:r>
            <a:endParaRPr lang="en-US" sz="2000" dirty="0">
              <a:latin typeface="Calibri" pitchFamily="34" charset="0"/>
            </a:endParaRPr>
          </a:p>
          <a:p>
            <a:pPr marL="800100" lvl="1" indent="-342900" defTabSz="684213">
              <a:lnSpc>
                <a:spcPct val="90000"/>
              </a:lnSpc>
              <a:spcBef>
                <a:spcPts val="750"/>
              </a:spcBef>
              <a:buFont typeface="Wingdings" panose="05000000000000000000" pitchFamily="2" charset="2"/>
              <a:buChar char="Ø"/>
            </a:pPr>
            <a:r>
              <a:rPr lang="en-US" sz="2000" dirty="0">
                <a:latin typeface="Calibri" pitchFamily="34" charset="0"/>
              </a:rPr>
              <a:t>TLs can manage this category</a:t>
            </a:r>
          </a:p>
          <a:p>
            <a:pPr marL="271463" indent="-271463" defTabSz="684213">
              <a:lnSpc>
                <a:spcPct val="90000"/>
              </a:lnSpc>
              <a:spcBef>
                <a:spcPts val="750"/>
              </a:spcBef>
              <a:buFont typeface="Arial" charset="0"/>
              <a:buChar char="•"/>
            </a:pPr>
            <a:r>
              <a:rPr lang="en-US" sz="2400" dirty="0">
                <a:latin typeface="Calibri" pitchFamily="34" charset="0"/>
              </a:rPr>
              <a:t>This afternoon </a:t>
            </a:r>
            <a:r>
              <a:rPr lang="en-US" sz="2400" dirty="0">
                <a:solidFill>
                  <a:srgbClr val="FF0000"/>
                </a:solidFill>
                <a:latin typeface="Calibri" pitchFamily="34" charset="0"/>
              </a:rPr>
              <a:t>WP4 session agenda</a:t>
            </a:r>
            <a:r>
              <a:rPr lang="en-US" sz="2400" dirty="0">
                <a:latin typeface="Calibri" pitchFamily="34" charset="0"/>
              </a:rPr>
              <a:t>:</a:t>
            </a:r>
          </a:p>
          <a:p>
            <a:pPr marL="800100" lvl="1" indent="-342900" defTabSz="684213">
              <a:lnSpc>
                <a:spcPct val="90000"/>
              </a:lnSpc>
              <a:spcBef>
                <a:spcPts val="750"/>
              </a:spcBef>
              <a:buFont typeface="Wingdings" panose="05000000000000000000" pitchFamily="2" charset="2"/>
              <a:buChar char="Ø"/>
            </a:pPr>
            <a:r>
              <a:rPr lang="en-US" sz="2000" dirty="0">
                <a:latin typeface="Calibri" pitchFamily="34" charset="0"/>
              </a:rPr>
              <a:t> </a:t>
            </a:r>
            <a:r>
              <a:rPr lang="en-US" sz="2000" dirty="0">
                <a:latin typeface="Calibri" pitchFamily="34" charset="0"/>
                <a:hlinkClick r:id="rId3"/>
              </a:rPr>
              <a:t>https://indico.cern.ch/event/1104064/sessions/429367/#20220328</a:t>
            </a:r>
            <a:endParaRPr lang="en-US" sz="2400" dirty="0">
              <a:latin typeface="Calibri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FBB076C-3BF1-4C3E-804C-FD73F78D6F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2525" y="1166106"/>
            <a:ext cx="4392028" cy="236493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0F3CA53-168E-4F68-BC07-15CF175E9D14}"/>
              </a:ext>
            </a:extLst>
          </p:cNvPr>
          <p:cNvSpPr txBox="1"/>
          <p:nvPr/>
        </p:nvSpPr>
        <p:spPr>
          <a:xfrm rot="1290654">
            <a:off x="4335657" y="2344522"/>
            <a:ext cx="478139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highlight>
                  <a:srgbClr val="FFFF00"/>
                </a:highlight>
              </a:rPr>
              <a:t>https://aidainnova.web.cern.ch/publications</a:t>
            </a:r>
          </a:p>
        </p:txBody>
      </p:sp>
    </p:spTree>
    <p:extLst>
      <p:ext uri="{BB962C8B-B14F-4D97-AF65-F5344CB8AC3E}">
        <p14:creationId xmlns:p14="http://schemas.microsoft.com/office/powerpoint/2010/main" val="22985810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A866D7E-9E30-44EC-90E8-2715B3CA76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1563" y="2486472"/>
            <a:ext cx="6231909" cy="3725505"/>
          </a:xfrm>
          <a:prstGeom prst="rect">
            <a:avLst/>
          </a:prstGeom>
        </p:spPr>
      </p:pic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7CABD013-7D09-4CAA-8511-A42743E72E33}"/>
              </a:ext>
            </a:extLst>
          </p:cNvPr>
          <p:cNvSpPr txBox="1">
            <a:spLocks/>
          </p:cNvSpPr>
          <p:nvPr/>
        </p:nvSpPr>
        <p:spPr bwMode="auto">
          <a:xfrm>
            <a:off x="72049" y="1191677"/>
            <a:ext cx="8990173" cy="5042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1463" indent="-271463" defTabSz="684213">
              <a:lnSpc>
                <a:spcPct val="90000"/>
              </a:lnSpc>
              <a:spcBef>
                <a:spcPts val="750"/>
              </a:spcBef>
              <a:buFont typeface="Arial" charset="0"/>
              <a:buChar char="•"/>
            </a:pPr>
            <a:r>
              <a:rPr lang="en-US" sz="2400" b="1" dirty="0">
                <a:latin typeface="Calibri" pitchFamily="34" charset="0"/>
              </a:rPr>
              <a:t>WP4 Session:</a:t>
            </a:r>
          </a:p>
          <a:p>
            <a:pPr marL="800100" lvl="1" indent="-342900" defTabSz="684213">
              <a:lnSpc>
                <a:spcPct val="90000"/>
              </a:lnSpc>
              <a:spcBef>
                <a:spcPts val="750"/>
              </a:spcBef>
              <a:buFont typeface="Wingdings" panose="05000000000000000000" pitchFamily="2" charset="2"/>
              <a:buChar char="Ø"/>
            </a:pPr>
            <a:r>
              <a:rPr lang="en-US" sz="2000" dirty="0">
                <a:latin typeface="Calibri" pitchFamily="34" charset="0"/>
              </a:rPr>
              <a:t>One (20min + 5min discussion) report per task</a:t>
            </a:r>
          </a:p>
          <a:p>
            <a:pPr marL="800100" lvl="1" indent="-342900" defTabSz="684213">
              <a:lnSpc>
                <a:spcPct val="90000"/>
              </a:lnSpc>
              <a:spcBef>
                <a:spcPts val="750"/>
              </a:spcBef>
              <a:buFont typeface="Wingdings" panose="05000000000000000000" pitchFamily="2" charset="2"/>
              <a:buChar char="Ø"/>
            </a:pPr>
            <a:r>
              <a:rPr lang="en-US" sz="2000" dirty="0">
                <a:latin typeface="Calibri" pitchFamily="34" charset="0"/>
              </a:rPr>
              <a:t>Wrap-up session at the end (for further discussions, if needed)</a:t>
            </a:r>
          </a:p>
          <a:p>
            <a:pPr marL="271463" indent="-271463" defTabSz="684213">
              <a:lnSpc>
                <a:spcPct val="90000"/>
              </a:lnSpc>
              <a:spcBef>
                <a:spcPts val="750"/>
              </a:spcBef>
              <a:buFont typeface="Arial" charset="0"/>
              <a:buChar char="•"/>
            </a:pPr>
            <a:r>
              <a:rPr lang="en-US" sz="2400" b="1" dirty="0">
                <a:latin typeface="Calibri" pitchFamily="34" charset="0"/>
              </a:rPr>
              <a:t>WP4 Plenary:</a:t>
            </a:r>
          </a:p>
          <a:p>
            <a:pPr marL="800100" lvl="1" indent="-342900" defTabSz="684213">
              <a:lnSpc>
                <a:spcPct val="90000"/>
              </a:lnSpc>
              <a:spcBef>
                <a:spcPts val="750"/>
              </a:spcBef>
              <a:buFont typeface="Wingdings" panose="05000000000000000000" pitchFamily="2" charset="2"/>
              <a:buChar char="Ø"/>
            </a:pPr>
            <a:r>
              <a:rPr lang="en-US" sz="2000" dirty="0">
                <a:latin typeface="Calibri" pitchFamily="34" charset="0"/>
              </a:rPr>
              <a:t>Wednesday @ 14:20</a:t>
            </a:r>
          </a:p>
          <a:p>
            <a:pPr marL="800100" lvl="1" indent="-342900" defTabSz="684213">
              <a:lnSpc>
                <a:spcPct val="90000"/>
              </a:lnSpc>
              <a:spcBef>
                <a:spcPts val="750"/>
              </a:spcBef>
              <a:buFont typeface="Wingdings" panose="05000000000000000000" pitchFamily="2" charset="2"/>
              <a:buChar char="Ø"/>
            </a:pPr>
            <a:r>
              <a:rPr lang="en-US" sz="2000" dirty="0">
                <a:latin typeface="Calibri" pitchFamily="34" charset="0"/>
                <a:hlinkClick r:id="rId3"/>
              </a:rPr>
              <a:t>WP4 Plenary Talk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C4B659-A237-476F-81A5-ABBD08E24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F. Arteche (ITAINNOVA), F. Ravotti (CERN) - AIDAinnova Annual Meeting WP4 Session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072B64-2D3F-4647-8C14-AD4CF8667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March 2022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22D517-1DEB-4345-968D-773A9A574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C6D8A89-3ECB-435B-989B-50B277B62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6556" y="1"/>
            <a:ext cx="6497443" cy="1175656"/>
          </a:xfrm>
        </p:spPr>
        <p:txBody>
          <a:bodyPr>
            <a:normAutofit/>
          </a:bodyPr>
          <a:lstStyle/>
          <a:p>
            <a:r>
              <a:rPr lang="en-US" sz="4800" dirty="0">
                <a:solidFill>
                  <a:schemeClr val="tx1"/>
                </a:solidFill>
              </a:rPr>
              <a:t>WP4 Session Agenda</a:t>
            </a:r>
            <a:endParaRPr lang="en-GB" sz="4800" dirty="0">
              <a:solidFill>
                <a:schemeClr val="tx1"/>
              </a:solidFill>
            </a:endParaRPr>
          </a:p>
        </p:txBody>
      </p:sp>
      <p:pic>
        <p:nvPicPr>
          <p:cNvPr id="16" name="Picture 15" descr="Text, whiteboard&#10;&#10;Description automatically generated">
            <a:extLst>
              <a:ext uri="{FF2B5EF4-FFF2-40B4-BE49-F238E27FC236}">
                <a16:creationId xmlns:a16="http://schemas.microsoft.com/office/drawing/2014/main" id="{94705C46-F98D-43F7-99C6-AFE0650F08E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369483" y="4156911"/>
            <a:ext cx="2512080" cy="1884060"/>
          </a:xfrm>
          <a:prstGeom prst="rect">
            <a:avLst/>
          </a:prstGeom>
        </p:spPr>
      </p:pic>
      <p:pic>
        <p:nvPicPr>
          <p:cNvPr id="19" name="Picture 18" descr="Icon&#10;&#10;Description automatically generated">
            <a:extLst>
              <a:ext uri="{FF2B5EF4-FFF2-40B4-BE49-F238E27FC236}">
                <a16:creationId xmlns:a16="http://schemas.microsoft.com/office/drawing/2014/main" id="{01CBA271-F9F2-45C3-844B-BB74550F598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5000" b="90000" l="10000" r="90000">
                        <a14:foregroundMark x1="71406" y1="5750" x2="71406" y2="5750"/>
                        <a14:foregroundMark x1="46406" y1="89500" x2="46406" y2="89500"/>
                        <a14:foregroundMark x1="48281" y1="5000" x2="48281" y2="5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7392243" y="3176497"/>
            <a:ext cx="660891" cy="413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9843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IDA-2020">
      <a:dk1>
        <a:srgbClr val="171A6C"/>
      </a:dk1>
      <a:lt1>
        <a:srgbClr val="FFFFFF"/>
      </a:lt1>
      <a:dk2>
        <a:srgbClr val="FFFFFF"/>
      </a:dk2>
      <a:lt2>
        <a:srgbClr val="FFFFFF"/>
      </a:lt2>
      <a:accent1>
        <a:srgbClr val="171A6C"/>
      </a:accent1>
      <a:accent2>
        <a:srgbClr val="4246D6"/>
      </a:accent2>
      <a:accent3>
        <a:srgbClr val="8789E5"/>
      </a:accent3>
      <a:accent4>
        <a:srgbClr val="C0C2F1"/>
      </a:accent4>
      <a:accent5>
        <a:srgbClr val="F2B53C"/>
      </a:accent5>
      <a:accent6>
        <a:srgbClr val="F9DDA5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IDA-2020_PowerPoint template-master file" id="{9FCF5474-3BEE-4A2F-8627-4954CBBE91E0}" vid="{25C60E07-C0BA-4867-868D-16DD711DE68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297D64DC01694398705FD739D63467" ma:contentTypeVersion="0" ma:contentTypeDescription="Create a new document." ma:contentTypeScope="" ma:versionID="d74227126e935054d2e2cd3ed0e1fd9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1AEB554-AD36-43C8-9DF6-A08380DEEEAE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ABC118D4-9A13-4030-884E-F0CE0D4135A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43D2B95-5EFD-46AE-B4B7-481492F7644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AIDA-2020_PowerPoint template-master file</Template>
  <TotalTime>164</TotalTime>
  <Words>560</Words>
  <Application>Microsoft Office PowerPoint</Application>
  <PresentationFormat>On-screen Show (4:3)</PresentationFormat>
  <Paragraphs>83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Office Theme</vt:lpstr>
      <vt:lpstr>WP4 Session Upgrade of Irradiation and Characterization Facilities</vt:lpstr>
      <vt:lpstr>WP4 Goal</vt:lpstr>
      <vt:lpstr>WP4 Structure &amp; Partners</vt:lpstr>
      <vt:lpstr>WP4 Deliverables/Milestones</vt:lpstr>
      <vt:lpstr>Task 4.1: WP Coordination </vt:lpstr>
      <vt:lpstr>WP4 Session Agenda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Sabrina El Yacoubi</dc:creator>
  <cp:lastModifiedBy>Federico Ravotti</cp:lastModifiedBy>
  <cp:revision>71</cp:revision>
  <dcterms:created xsi:type="dcterms:W3CDTF">2016-05-09T08:38:51Z</dcterms:created>
  <dcterms:modified xsi:type="dcterms:W3CDTF">2022-03-28T08:38:25Z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0x010100C1297D64DC01694398705FD739D63467</vt:lpwstr>
  </property>
</Properties>
</file>