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7"/>
  </p:notesMasterIdLst>
  <p:sldIdLst>
    <p:sldId id="441" r:id="rId6"/>
    <p:sldId id="447" r:id="rId7"/>
    <p:sldId id="461" r:id="rId8"/>
    <p:sldId id="464" r:id="rId9"/>
    <p:sldId id="463" r:id="rId10"/>
    <p:sldId id="465" r:id="rId11"/>
    <p:sldId id="439" r:id="rId12"/>
    <p:sldId id="466" r:id="rId13"/>
    <p:sldId id="444" r:id="rId14"/>
    <p:sldId id="459" r:id="rId15"/>
    <p:sldId id="456" r:id="rId16"/>
    <p:sldId id="467" r:id="rId17"/>
    <p:sldId id="458" r:id="rId18"/>
    <p:sldId id="468" r:id="rId19"/>
    <p:sldId id="452" r:id="rId20"/>
    <p:sldId id="470" r:id="rId21"/>
    <p:sldId id="469" r:id="rId22"/>
    <p:sldId id="472" r:id="rId23"/>
    <p:sldId id="473" r:id="rId24"/>
    <p:sldId id="474" r:id="rId25"/>
    <p:sldId id="47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6A5"/>
    <a:srgbClr val="171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587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pPr/>
              <a:t>28/03/2022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00551"/>
            <a:ext cx="5486400" cy="3600450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87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685213"/>
            <a:ext cx="2971800" cy="4587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9D46C85F-450E-4854-A5AF-BD354D1D8239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49BAF978-92CD-4771-AC38-ABE54E2CC5A5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B388ED6-6EE8-41D0-8032-ACB9789A20BC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D058-9D47-4DF6-B151-96284FC2EBF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3DCC3-50A9-4A34-A96A-1F8AA61D92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62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E2896-9750-4F61-B542-B4D6E7E6392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E748E-F245-4BA3-B258-B66ED6C249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7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443C0-842E-4E4A-967C-8CED01D7597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C574C-BED6-42C1-AFA6-C8FD49D0472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28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AAD35-666E-4D3E-A456-3956A945DC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11819-0B42-43D6-B4F7-5FDDADA86B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7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F9C0C-4DF1-4982-A8E0-A2E4F155562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F5F9-912B-4AFF-A8BF-0B69D1FF708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62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2B9F-314D-41E2-96AD-95624F435D2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65DD0-A832-43D7-8902-F658328F25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92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FE09D-27C5-4CEF-8845-D5562E9489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051B1-D141-4A41-84D3-B7580F42CE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32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3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5B07-C2B4-4FAB-80B5-95BDEE39B83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7BD4-3494-4164-827D-2250605743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7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it-IT"/>
              <a:t>F. Arteche (ITAINNOVA), F. Ravotti (CERN) - AIDAinnova WP4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4FF3B-480D-4818-A896-1806BF84F7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9201B-608A-4BEE-ABDE-CEFCE8DED4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67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33829-46E0-4BC4-BDF6-824A6FD8BAD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5BB84-D92A-47C2-BACA-7E906E30A3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11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2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2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F5BF4-ACF1-4926-B931-3D00B3C0456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3EC-6751-489B-9F10-C8280D1E167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76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A0EFEF-11E5-4EBB-A1D3-F1C2E95960EF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5939CD6C-E395-4D4F-AAB0-60E232B71CFC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75536A51-B875-4C9B-B6FB-FC92244D19DE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0C9ADE86-3077-442E-B3DB-7E02ED5719D3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16F9122-9D28-4EC8-B51D-D682B591D402}" type="datetime3">
              <a:rPr lang="en-US" smtClean="0"/>
              <a:pPr/>
              <a:t>28 March 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/>
              <a:t>F. Arteche (ITAINNOVA), F. Ravotti (CERN) - AIDAinnova WP4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="" xmlns:a16="http://schemas.microsoft.com/office/drawing/2014/main" id="{440FE76F-D915-49E6-B61A-EDAF4F15CD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7" y="118709"/>
            <a:ext cx="2060909" cy="92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11594-9D70-4A72-B534-1FD60E85BA2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35CB9F-1849-4391-A8A4-3D256905D0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5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r>
              <a:rPr lang="it-IT" dirty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397614" y="2324932"/>
            <a:ext cx="8568586" cy="284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800" dirty="0" smtClean="0">
                <a:latin typeface="Calibri" pitchFamily="34" charset="0"/>
              </a:rPr>
              <a:t>Task 4.2: Micro-beam upgrade at RBI accelerator facility</a:t>
            </a: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endParaRPr lang="hr-HR" sz="2400" dirty="0">
              <a:latin typeface="Calibri" pitchFamily="34" charset="0"/>
            </a:endParaRP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Stjepko Fazinić, task coordinator</a:t>
            </a: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Rudjer Bošković Institute (RBI), Zagreb, Croatia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59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151181" y="1192849"/>
            <a:ext cx="8720258" cy="44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800" u="sng" dirty="0" smtClean="0">
                <a:latin typeface="Calibri" pitchFamily="34" charset="0"/>
              </a:rPr>
              <a:t>Within AIDAInnova: Activities of Task 4.2:</a:t>
            </a:r>
            <a:endParaRPr lang="hr-HR" sz="2800" u="sng" dirty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1400" u="sng" dirty="0">
              <a:latin typeface="Calibri" pitchFamily="34" charset="0"/>
            </a:endParaRPr>
          </a:p>
          <a:p>
            <a:pPr marL="457200" indent="-457200" defTabSz="684213">
              <a:lnSpc>
                <a:spcPct val="90000"/>
              </a:lnSpc>
              <a:spcBef>
                <a:spcPts val="750"/>
              </a:spcBef>
              <a:buAutoNum type="arabicPeriod"/>
            </a:pPr>
            <a:r>
              <a:rPr lang="hr-HR" sz="2400" u="sng" dirty="0" smtClean="0">
                <a:latin typeface="Calibri" pitchFamily="34" charset="0"/>
              </a:rPr>
              <a:t>New precise motorised sample positioning </a:t>
            </a:r>
            <a:r>
              <a:rPr lang="hr-HR" sz="2400" dirty="0" smtClean="0">
                <a:latin typeface="Calibri" pitchFamily="34" charset="0"/>
              </a:rPr>
              <a:t>will be provided </a:t>
            </a:r>
          </a:p>
          <a:p>
            <a:pPr marL="457200" indent="-457200" defTabSz="684213">
              <a:lnSpc>
                <a:spcPct val="90000"/>
              </a:lnSpc>
              <a:spcBef>
                <a:spcPts val="750"/>
              </a:spcBef>
              <a:buAutoNum type="arabicPeriod"/>
            </a:pPr>
            <a:endParaRPr lang="hr-HR" sz="1400" dirty="0" smtClean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2. Related software for </a:t>
            </a:r>
            <a:r>
              <a:rPr lang="hr-HR" sz="2400" u="sng" dirty="0" smtClean="0">
                <a:latin typeface="Calibri" pitchFamily="34" charset="0"/>
              </a:rPr>
              <a:t>sample and ion beam position controls and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    </a:t>
            </a:r>
            <a:r>
              <a:rPr lang="hr-HR" sz="2400" u="sng" dirty="0" smtClean="0">
                <a:latin typeface="Calibri" pitchFamily="34" charset="0"/>
              </a:rPr>
              <a:t>data acqusition</a:t>
            </a:r>
            <a:r>
              <a:rPr lang="hr-HR" sz="2400" dirty="0" smtClean="0">
                <a:latin typeface="Calibri" pitchFamily="34" charset="0"/>
              </a:rPr>
              <a:t> will be upgraded 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1400" dirty="0" smtClean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3. </a:t>
            </a:r>
            <a:r>
              <a:rPr lang="hr-HR" sz="2400" u="sng" dirty="0" smtClean="0">
                <a:latin typeface="Calibri" pitchFamily="34" charset="0"/>
              </a:rPr>
              <a:t>Sample cooling capability </a:t>
            </a:r>
            <a:r>
              <a:rPr lang="hr-HR" sz="2400" dirty="0" smtClean="0">
                <a:latin typeface="Calibri" pitchFamily="34" charset="0"/>
              </a:rPr>
              <a:t>will be introduced (at first for in vacuum work)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1400" dirty="0" smtClean="0">
              <a:latin typeface="Calibri" pitchFamily="34" charset="0"/>
            </a:endParaRP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400" dirty="0">
                <a:latin typeface="Calibri" pitchFamily="34" charset="0"/>
              </a:rPr>
              <a:t>One deliverable is expected at Month 40: </a:t>
            </a: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>
                <a:latin typeface="Calibri" pitchFamily="34" charset="0"/>
              </a:rPr>
              <a:t>    D4.1: Integrate the data acqusition and control system at RBI-AF</a:t>
            </a: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000" i="1" dirty="0">
                <a:latin typeface="Calibri" pitchFamily="34" charset="0"/>
              </a:rPr>
              <a:t>Improved data acquisition and control system to optimise the operation and improve the quality of results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151181" y="1192849"/>
            <a:ext cx="8720258" cy="75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b="1" dirty="0" smtClean="0">
                <a:solidFill>
                  <a:srgbClr val="C00000"/>
                </a:solidFill>
                <a:latin typeface="Calibri" pitchFamily="34" charset="0"/>
              </a:rPr>
              <a:t>1. New precise motorised sample positioning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b="1" dirty="0" smtClean="0">
                <a:solidFill>
                  <a:srgbClr val="C00000"/>
                </a:solidFill>
                <a:latin typeface="Calibri" pitchFamily="34" charset="0"/>
              </a:rPr>
              <a:t>for both microprobes</a:t>
            </a:r>
            <a:endParaRPr lang="hr-HR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2400" u="sng" dirty="0" smtClean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u="sng" dirty="0" smtClean="0">
                <a:latin typeface="Calibri" pitchFamily="34" charset="0"/>
              </a:rPr>
              <a:t>For new microprobe we selected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u="sng" dirty="0" smtClean="0">
                <a:latin typeface="Calibri" pitchFamily="34" charset="0"/>
              </a:rPr>
              <a:t>SmarAct Linear Piezo 3D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with closed-loop positioning resolution 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of 1 nm with tens of nm positioning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>
                <a:latin typeface="Calibri" pitchFamily="34" charset="0"/>
              </a:rPr>
              <a:t>r</a:t>
            </a:r>
            <a:r>
              <a:rPr lang="hr-HR" sz="2400" dirty="0" smtClean="0">
                <a:latin typeface="Calibri" pitchFamily="34" charset="0"/>
              </a:rPr>
              <a:t>epeatability even over longer travel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>
                <a:latin typeface="Calibri" pitchFamily="34" charset="0"/>
              </a:rPr>
              <a:t>r</a:t>
            </a:r>
            <a:r>
              <a:rPr lang="hr-HR" sz="2400" dirty="0" smtClean="0">
                <a:latin typeface="Calibri" pitchFamily="34" charset="0"/>
              </a:rPr>
              <a:t>anges: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dirty="0" smtClean="0">
                <a:latin typeface="Calibri" pitchFamily="34" charset="0"/>
              </a:rPr>
              <a:t>	X axis: 51 mm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dirty="0">
                <a:latin typeface="Calibri" pitchFamily="34" charset="0"/>
              </a:rPr>
              <a:t>	</a:t>
            </a:r>
            <a:r>
              <a:rPr lang="hr-HR" dirty="0" smtClean="0">
                <a:latin typeface="Calibri" pitchFamily="34" charset="0"/>
              </a:rPr>
              <a:t>Y axis: 83 mm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dirty="0">
                <a:latin typeface="Calibri" pitchFamily="34" charset="0"/>
              </a:rPr>
              <a:t>	</a:t>
            </a:r>
            <a:r>
              <a:rPr lang="hr-HR" dirty="0" smtClean="0">
                <a:latin typeface="Calibri" pitchFamily="34" charset="0"/>
              </a:rPr>
              <a:t>Z axis: 29 mm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062" y="1286749"/>
            <a:ext cx="2555938" cy="431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Callout 1 9"/>
          <p:cNvSpPr/>
          <p:nvPr/>
        </p:nvSpPr>
        <p:spPr>
          <a:xfrm>
            <a:off x="7378350" y="5735578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New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9779" y="4656271"/>
            <a:ext cx="2072081" cy="167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7273" y="1674530"/>
            <a:ext cx="2316878" cy="168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994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5EE229B-5AE9-764C-BA68-740D4892B3A7}"/>
              </a:ext>
            </a:extLst>
          </p:cNvPr>
          <p:cNvSpPr txBox="1"/>
          <p:nvPr/>
        </p:nvSpPr>
        <p:spPr>
          <a:xfrm>
            <a:off x="1211283" y="5491895"/>
            <a:ext cx="7659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Sample</a:t>
            </a:r>
            <a:r>
              <a:rPr lang="en-GB" dirty="0" smtClean="0"/>
              <a:t> </a:t>
            </a:r>
            <a:r>
              <a:rPr lang="en-GB" dirty="0"/>
              <a:t>holder </a:t>
            </a:r>
            <a:r>
              <a:rPr lang="hr-HR" dirty="0" smtClean="0"/>
              <a:t>is</a:t>
            </a:r>
            <a:r>
              <a:rPr lang="en-GB" dirty="0" smtClean="0"/>
              <a:t> </a:t>
            </a:r>
            <a:r>
              <a:rPr lang="en-GB" dirty="0"/>
              <a:t>attached on the </a:t>
            </a:r>
            <a:r>
              <a:rPr lang="en-GB" dirty="0" err="1" smtClean="0"/>
              <a:t>piezostage</a:t>
            </a:r>
            <a:r>
              <a:rPr lang="hr-HR" dirty="0" smtClean="0"/>
              <a:t> inside the vacuum chamber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samples </a:t>
            </a:r>
            <a:r>
              <a:rPr lang="en-GB" dirty="0" smtClean="0"/>
              <a:t>can</a:t>
            </a:r>
            <a:r>
              <a:rPr lang="hr-HR" dirty="0" smtClean="0"/>
              <a:t> </a:t>
            </a:r>
            <a:r>
              <a:rPr lang="en-GB" dirty="0" smtClean="0"/>
              <a:t>be </a:t>
            </a:r>
            <a:r>
              <a:rPr lang="en-GB" dirty="0"/>
              <a:t>positioned at 90</a:t>
            </a:r>
            <a:r>
              <a:rPr lang="en-GB" baseline="30000" dirty="0"/>
              <a:t>o</a:t>
            </a:r>
            <a:r>
              <a:rPr lang="en-GB" dirty="0"/>
              <a:t> and 60</a:t>
            </a:r>
            <a:r>
              <a:rPr lang="en-GB" baseline="30000" dirty="0"/>
              <a:t>o</a:t>
            </a:r>
            <a:r>
              <a:rPr lang="en-GB" dirty="0"/>
              <a:t> with respect to the </a:t>
            </a:r>
            <a:r>
              <a:rPr lang="en-GB" dirty="0" smtClean="0"/>
              <a:t>beam</a:t>
            </a:r>
            <a:r>
              <a:rPr lang="hr-HR" dirty="0" smtClean="0"/>
              <a:t>.</a:t>
            </a:r>
            <a:endParaRPr lang="en-GB" dirty="0"/>
          </a:p>
          <a:p>
            <a:r>
              <a:rPr lang="en-GB" dirty="0" smtClean="0"/>
              <a:t>With </a:t>
            </a:r>
            <a:r>
              <a:rPr lang="en-GB" dirty="0"/>
              <a:t>the new holder, the working range is extended </a:t>
            </a:r>
            <a:r>
              <a:rPr lang="en-GB" dirty="0" smtClean="0"/>
              <a:t>to</a:t>
            </a:r>
            <a:r>
              <a:rPr lang="hr-HR" dirty="0" smtClean="0"/>
              <a:t> </a:t>
            </a:r>
            <a:r>
              <a:rPr lang="en-GB" dirty="0" smtClean="0"/>
              <a:t>100 </a:t>
            </a:r>
            <a:r>
              <a:rPr lang="en-GB" dirty="0"/>
              <a:t>x 100 x 50 </a:t>
            </a:r>
            <a:r>
              <a:rPr lang="en-GB" dirty="0" smtClean="0"/>
              <a:t>mm</a:t>
            </a:r>
            <a:r>
              <a:rPr lang="hr-HR" dirty="0" smtClean="0"/>
              <a:t>.</a:t>
            </a:r>
            <a:endParaRPr lang="en-GB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1" y="1772044"/>
            <a:ext cx="8839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Callout 1 18"/>
          <p:cNvSpPr/>
          <p:nvPr/>
        </p:nvSpPr>
        <p:spPr>
          <a:xfrm>
            <a:off x="4001944" y="1299872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New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</p:spTree>
    <p:extLst>
      <p:ext uri="{BB962C8B-B14F-4D97-AF65-F5344CB8AC3E}">
        <p14:creationId xmlns:p14="http://schemas.microsoft.com/office/powerpoint/2010/main" val="261994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8748" y="4621977"/>
            <a:ext cx="2891545" cy="16722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96646" y="3625229"/>
            <a:ext cx="971610" cy="831632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151181" y="1192849"/>
            <a:ext cx="8720258" cy="112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defTabSz="684213">
              <a:lnSpc>
                <a:spcPct val="90000"/>
              </a:lnSpc>
              <a:spcBef>
                <a:spcPts val="750"/>
              </a:spcBef>
              <a:buAutoNum type="arabicPeriod"/>
            </a:pPr>
            <a:endParaRPr lang="hr-HR" sz="1400" dirty="0" smtClean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solidFill>
                  <a:srgbClr val="C00000"/>
                </a:solidFill>
                <a:latin typeface="Calibri" pitchFamily="34" charset="0"/>
              </a:rPr>
              <a:t>2. Upgrade of related software for </a:t>
            </a:r>
            <a:r>
              <a:rPr lang="hr-HR" sz="2400" u="sng" dirty="0" smtClean="0">
                <a:solidFill>
                  <a:srgbClr val="C00000"/>
                </a:solidFill>
                <a:latin typeface="Calibri" pitchFamily="34" charset="0"/>
              </a:rPr>
              <a:t>sample and ion beam position controls and data acqusition – integration with SPECTOR</a:t>
            </a: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2000" u="sng" dirty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r>
              <a:rPr lang="hr-HR" sz="2400" dirty="0" smtClean="0">
                <a:latin typeface="Calibri" pitchFamily="34" charset="0"/>
              </a:rPr>
              <a:t>- SPECTOR: D. Cosic et al., </a:t>
            </a:r>
            <a:r>
              <a:rPr lang="en-US" sz="2400" dirty="0"/>
              <a:t>Data acquisition and control system for an evolving nuclear </a:t>
            </a:r>
            <a:r>
              <a:rPr lang="en-US" sz="2400" dirty="0" smtClean="0"/>
              <a:t>microprobe</a:t>
            </a:r>
            <a:r>
              <a:rPr lang="hr-HR" sz="2400" dirty="0" smtClean="0"/>
              <a:t>, Nucl. Instr. And Meth. B451 (2019) 122</a:t>
            </a:r>
            <a:endParaRPr lang="en-US" sz="2400" dirty="0"/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2400" dirty="0" smtClean="0">
              <a:latin typeface="Calibri" pitchFamily="34" charset="0"/>
            </a:endParaRPr>
          </a:p>
          <a:p>
            <a:pPr defTabSz="684213">
              <a:lnSpc>
                <a:spcPct val="90000"/>
              </a:lnSpc>
              <a:spcBef>
                <a:spcPts val="750"/>
              </a:spcBef>
            </a:pPr>
            <a:endParaRPr lang="hr-HR" sz="2400" dirty="0" smtClean="0">
              <a:latin typeface="Calibri" pitchFamily="34" charset="0"/>
            </a:endParaRPr>
          </a:p>
        </p:txBody>
      </p:sp>
      <p:sp>
        <p:nvSpPr>
          <p:cNvPr id="14" name="Line Callout 1 13"/>
          <p:cNvSpPr/>
          <p:nvPr/>
        </p:nvSpPr>
        <p:spPr>
          <a:xfrm>
            <a:off x="358397" y="3931945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New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sp>
        <p:nvSpPr>
          <p:cNvPr id="15" name="Line Callout 1 14"/>
          <p:cNvSpPr/>
          <p:nvPr/>
        </p:nvSpPr>
        <p:spPr>
          <a:xfrm>
            <a:off x="358511" y="4899172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9864" y="447972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and</a:t>
            </a:r>
            <a:endParaRPr lang="hr-HR" dirty="0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365D079-66C1-9140-80EF-711740FB33C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8864" y="3670930"/>
            <a:ext cx="2871888" cy="228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2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76CB8DF-9A09-A849-8035-CA724DAA5DEF}"/>
              </a:ext>
            </a:extLst>
          </p:cNvPr>
          <p:cNvSpPr txBox="1"/>
          <p:nvPr/>
        </p:nvSpPr>
        <p:spPr>
          <a:xfrm>
            <a:off x="0" y="1212450"/>
            <a:ext cx="6523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>
                <a:solidFill>
                  <a:srgbClr val="2326A5"/>
                </a:solidFill>
              </a:rPr>
              <a:t>NEW</a:t>
            </a:r>
            <a:r>
              <a:rPr lang="en-GB" b="1" dirty="0" smtClean="0">
                <a:solidFill>
                  <a:srgbClr val="2326A5"/>
                </a:solidFill>
              </a:rPr>
              <a:t> </a:t>
            </a:r>
            <a:r>
              <a:rPr lang="en-GB" b="1" dirty="0">
                <a:solidFill>
                  <a:srgbClr val="2326A5"/>
                </a:solidFill>
              </a:rPr>
              <a:t>option to scan the sample in XY plane was added in SPECTOR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02E7722-CEF4-C94F-BF54-351DC801D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r="43703"/>
          <a:stretch/>
        </p:blipFill>
        <p:spPr>
          <a:xfrm>
            <a:off x="125835" y="1577130"/>
            <a:ext cx="5419969" cy="34151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EABA0B5-FAB9-8642-9056-4185D93DE2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2279" t="25600" r="60633" b="34658"/>
          <a:stretch/>
        </p:blipFill>
        <p:spPr>
          <a:xfrm>
            <a:off x="6642556" y="1174458"/>
            <a:ext cx="2501444" cy="20636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160B4D3-C753-844F-A59E-CC252D47E3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7500" t="47257" r="71614" b="12866"/>
          <a:stretch/>
        </p:blipFill>
        <p:spPr>
          <a:xfrm>
            <a:off x="373256" y="4345443"/>
            <a:ext cx="2910890" cy="1971467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xmlns="" id="{D6466E9A-5A01-644E-B634-B636AD5A3185}"/>
              </a:ext>
            </a:extLst>
          </p:cNvPr>
          <p:cNvSpPr/>
          <p:nvPr/>
        </p:nvSpPr>
        <p:spPr>
          <a:xfrm>
            <a:off x="565141" y="5197056"/>
            <a:ext cx="960699" cy="249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ABAEEC8-269F-8540-8FE0-7614FAD0A459}"/>
              </a:ext>
            </a:extLst>
          </p:cNvPr>
          <p:cNvSpPr txBox="1"/>
          <p:nvPr/>
        </p:nvSpPr>
        <p:spPr>
          <a:xfrm>
            <a:off x="796955" y="5766820"/>
            <a:ext cx="193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Select </a:t>
            </a:r>
            <a:r>
              <a:rPr lang="en-GB" sz="1400" dirty="0" err="1"/>
              <a:t>SmarAct</a:t>
            </a:r>
            <a:r>
              <a:rPr lang="en-GB" sz="1400" dirty="0"/>
              <a:t> - </a:t>
            </a:r>
            <a:r>
              <a:rPr lang="en-GB" sz="1400" dirty="0" err="1"/>
              <a:t>uProbe</a:t>
            </a:r>
            <a:endParaRPr lang="en-GB" sz="1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7B653E1F-79C3-A24A-A3A8-44AC387DD8E4}"/>
              </a:ext>
            </a:extLst>
          </p:cNvPr>
          <p:cNvSpPr/>
          <p:nvPr/>
        </p:nvSpPr>
        <p:spPr>
          <a:xfrm>
            <a:off x="1009033" y="3384467"/>
            <a:ext cx="1479630" cy="7828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CE491E3-9EBB-5B4F-AD7B-C4D980779EBE}"/>
              </a:ext>
            </a:extLst>
          </p:cNvPr>
          <p:cNvSpPr txBox="1"/>
          <p:nvPr/>
        </p:nvSpPr>
        <p:spPr>
          <a:xfrm>
            <a:off x="2084408" y="3639067"/>
            <a:ext cx="2357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Adjust number of pixels/steps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BE088B3-E583-2240-BE01-A66FEAF30E21}"/>
              </a:ext>
            </a:extLst>
          </p:cNvPr>
          <p:cNvSpPr txBox="1"/>
          <p:nvPr/>
        </p:nvSpPr>
        <p:spPr>
          <a:xfrm>
            <a:off x="3903096" y="5061132"/>
            <a:ext cx="1324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Adjust scan size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82E4379D-B157-3340-9011-3BE1073CB305}"/>
              </a:ext>
            </a:extLst>
          </p:cNvPr>
          <p:cNvCxnSpPr>
            <a:stCxn id="21" idx="0"/>
            <a:endCxn id="23" idx="4"/>
          </p:cNvCxnSpPr>
          <p:nvPr/>
        </p:nvCxnSpPr>
        <p:spPr>
          <a:xfrm flipV="1">
            <a:off x="1045491" y="4167311"/>
            <a:ext cx="703357" cy="1029745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9509" y="3070372"/>
            <a:ext cx="5324491" cy="322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7B6C5653-EE2D-A348-85C1-B0CCF14795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22041" t="33756" r="65823" b="38026"/>
          <a:stretch/>
        </p:blipFill>
        <p:spPr>
          <a:xfrm>
            <a:off x="5096980" y="4116574"/>
            <a:ext cx="2013993" cy="1661080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xmlns="" id="{FAD3AD5B-CBB5-C443-8BD3-F181E72C3660}"/>
              </a:ext>
            </a:extLst>
          </p:cNvPr>
          <p:cNvSpPr/>
          <p:nvPr/>
        </p:nvSpPr>
        <p:spPr>
          <a:xfrm>
            <a:off x="5096980" y="4278246"/>
            <a:ext cx="1097155" cy="7828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E8F07E8D-822E-9F4F-A861-85E6D12D261F}"/>
              </a:ext>
            </a:extLst>
          </p:cNvPr>
          <p:cNvCxnSpPr>
            <a:cxnSpLocks/>
            <a:stCxn id="23" idx="6"/>
            <a:endCxn id="26" idx="2"/>
          </p:cNvCxnSpPr>
          <p:nvPr/>
        </p:nvCxnSpPr>
        <p:spPr>
          <a:xfrm>
            <a:off x="2488663" y="3775889"/>
            <a:ext cx="2608317" cy="893779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861D2EAA-A1DA-F340-928C-88D4602D4AB1}"/>
              </a:ext>
            </a:extLst>
          </p:cNvPr>
          <p:cNvCxnSpPr>
            <a:cxnSpLocks/>
            <a:stCxn id="26" idx="6"/>
            <a:endCxn id="19" idx="1"/>
          </p:cNvCxnSpPr>
          <p:nvPr/>
        </p:nvCxnSpPr>
        <p:spPr>
          <a:xfrm flipV="1">
            <a:off x="6194135" y="2206304"/>
            <a:ext cx="448421" cy="246336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8D6AE36-F5FD-764E-AD53-E751767C5602}"/>
              </a:ext>
            </a:extLst>
          </p:cNvPr>
          <p:cNvSpPr txBox="1"/>
          <p:nvPr/>
        </p:nvSpPr>
        <p:spPr>
          <a:xfrm>
            <a:off x="7315308" y="3018807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dirty="0" smtClean="0"/>
              <a:t>2D</a:t>
            </a:r>
            <a:r>
              <a:rPr lang="en-GB" sz="1400" dirty="0" smtClean="0"/>
              <a:t> </a:t>
            </a:r>
            <a:r>
              <a:rPr lang="en-GB" sz="1400" dirty="0"/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80122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50414" y="1166614"/>
            <a:ext cx="8993585" cy="804800"/>
          </a:xfrm>
        </p:spPr>
        <p:txBody>
          <a:bodyPr>
            <a:normAutofit/>
          </a:bodyPr>
          <a:lstStyle/>
          <a:p>
            <a:pPr defTabSz="684213">
              <a:buNone/>
            </a:pPr>
            <a:r>
              <a:rPr lang="hr-HR" sz="2400" u="sng" dirty="0" smtClean="0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hr-HR" sz="2400" u="sng" dirty="0">
                <a:solidFill>
                  <a:srgbClr val="C00000"/>
                </a:solidFill>
                <a:latin typeface="Calibri" pitchFamily="34" charset="0"/>
              </a:rPr>
              <a:t>.</a:t>
            </a:r>
            <a:r>
              <a:rPr lang="hr-HR" sz="2400" u="sng" dirty="0" smtClean="0">
                <a:solidFill>
                  <a:srgbClr val="C00000"/>
                </a:solidFill>
                <a:latin typeface="Calibri" pitchFamily="34" charset="0"/>
              </a:rPr>
              <a:t> Sample </a:t>
            </a:r>
            <a:r>
              <a:rPr lang="hr-HR" sz="2400" u="sng" dirty="0">
                <a:solidFill>
                  <a:srgbClr val="C00000"/>
                </a:solidFill>
                <a:latin typeface="Calibri" pitchFamily="34" charset="0"/>
              </a:rPr>
              <a:t>cooling</a:t>
            </a:r>
            <a:r>
              <a:rPr lang="hr-HR" sz="24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hr-HR" sz="2400" dirty="0" smtClean="0">
                <a:solidFill>
                  <a:srgbClr val="C00000"/>
                </a:solidFill>
                <a:latin typeface="Calibri" pitchFamily="34" charset="0"/>
              </a:rPr>
              <a:t>(in progress)</a:t>
            </a:r>
            <a:endParaRPr lang="hr-HR" sz="2400" dirty="0">
              <a:solidFill>
                <a:srgbClr val="C00000"/>
              </a:solidFill>
              <a:latin typeface="Calibri" pitchFamily="34" charset="0"/>
            </a:endParaRPr>
          </a:p>
          <a:p>
            <a:pPr marL="171446" lvl="1" defTabSz="684213">
              <a:spcBef>
                <a:spcPts val="750"/>
              </a:spcBef>
              <a:buNone/>
            </a:pPr>
            <a:r>
              <a:rPr lang="hr-HR" sz="19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Sample cooling is considered only for the old </a:t>
            </a:r>
            <a:r>
              <a:rPr lang="hr-HR" sz="19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microprobe. </a:t>
            </a:r>
            <a:r>
              <a:rPr lang="hr-HR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Several </a:t>
            </a:r>
            <a:r>
              <a:rPr lang="hr-HR" sz="19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9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olutions</a:t>
            </a:r>
            <a:r>
              <a:rPr lang="en-GB" sz="19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proposed</a:t>
            </a:r>
            <a:r>
              <a:rPr lang="hr-HR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x-none" dirty="0"/>
          </a:p>
        </p:txBody>
      </p:sp>
      <p:sp>
        <p:nvSpPr>
          <p:cNvPr id="11" name="Line Callout 1 10"/>
          <p:cNvSpPr/>
          <p:nvPr/>
        </p:nvSpPr>
        <p:spPr>
          <a:xfrm>
            <a:off x="1457022" y="5229587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D7151F0-AF29-4FA5-B09A-AB46D0FF140E}"/>
              </a:ext>
            </a:extLst>
          </p:cNvPr>
          <p:cNvSpPr txBox="1"/>
          <p:nvPr/>
        </p:nvSpPr>
        <p:spPr>
          <a:xfrm>
            <a:off x="142500" y="2048611"/>
            <a:ext cx="3746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9" indent="-285750"/>
            <a:r>
              <a:rPr lang="hr-HR" sz="2400" dirty="0" smtClean="0"/>
              <a:t>a) </a:t>
            </a:r>
            <a:r>
              <a:rPr lang="en-GB" sz="2400" dirty="0" smtClean="0"/>
              <a:t>Cryogenic temperatures  </a:t>
            </a:r>
            <a:endParaRPr lang="en-GB" sz="24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0710" y="2268592"/>
            <a:ext cx="5042438" cy="4065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446D7422-EEF8-4268-97E8-30002B6EF280}"/>
              </a:ext>
            </a:extLst>
          </p:cNvPr>
          <p:cNvSpPr txBox="1"/>
          <p:nvPr/>
        </p:nvSpPr>
        <p:spPr>
          <a:xfrm>
            <a:off x="332500" y="2569613"/>
            <a:ext cx="34227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Microbeam</a:t>
            </a:r>
            <a:r>
              <a:rPr lang="en-US" sz="2000" dirty="0" smtClean="0"/>
              <a:t> scanning over samples at cryogenic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Temperatures </a:t>
            </a:r>
            <a:r>
              <a:rPr lang="en-US" sz="2000" dirty="0"/>
              <a:t>down to 38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Integrated heater for intermediate temperature </a:t>
            </a:r>
            <a:r>
              <a:rPr lang="en-US" sz="2000" dirty="0" smtClean="0"/>
              <a:t>control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50414" y="1166614"/>
            <a:ext cx="8993585" cy="804800"/>
          </a:xfrm>
        </p:spPr>
        <p:txBody>
          <a:bodyPr>
            <a:noAutofit/>
          </a:bodyPr>
          <a:lstStyle/>
          <a:p>
            <a:pPr marL="400059" indent="-285750">
              <a:buNone/>
            </a:pPr>
            <a:r>
              <a:rPr lang="hr-HR" sz="2400" dirty="0" smtClean="0"/>
              <a:t>a) </a:t>
            </a:r>
            <a:r>
              <a:rPr lang="en-GB" sz="2400" dirty="0" smtClean="0"/>
              <a:t>Cryogenic temperatures  </a:t>
            </a:r>
          </a:p>
          <a:p>
            <a:pPr>
              <a:buNone/>
            </a:pPr>
            <a:r>
              <a:rPr lang="hr-HR" sz="2400" dirty="0" smtClean="0"/>
              <a:t>       2 e</a:t>
            </a:r>
            <a:r>
              <a:rPr lang="en-US" sz="2400" dirty="0" err="1" smtClean="0"/>
              <a:t>xperiments</a:t>
            </a:r>
            <a:r>
              <a:rPr lang="en-US" sz="2400" dirty="0" smtClean="0"/>
              <a:t> performed</a:t>
            </a:r>
            <a:r>
              <a:rPr lang="hr-HR" sz="2400" dirty="0" smtClean="0"/>
              <a:t> to test useability</a:t>
            </a:r>
            <a:endParaRPr lang="en-US" sz="2400" dirty="0"/>
          </a:p>
        </p:txBody>
      </p:sp>
      <p:sp>
        <p:nvSpPr>
          <p:cNvPr id="11" name="Line Callout 1 10"/>
          <p:cNvSpPr/>
          <p:nvPr/>
        </p:nvSpPr>
        <p:spPr>
          <a:xfrm>
            <a:off x="7814690" y="1149293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36" y="2080469"/>
            <a:ext cx="8347935" cy="419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363" y="23070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0059" indent="-285750">
              <a:buFontTx/>
              <a:buChar char="-"/>
            </a:pPr>
            <a:r>
              <a:rPr lang="en-GB" dirty="0" smtClean="0"/>
              <a:t>Passive LN2 cooling – tested but not appropriate for majority</a:t>
            </a:r>
            <a:r>
              <a:rPr lang="hr-HR" dirty="0" smtClean="0"/>
              <a:t> </a:t>
            </a:r>
            <a:r>
              <a:rPr lang="en-GB" dirty="0" smtClean="0"/>
              <a:t>of cases!</a:t>
            </a:r>
          </a:p>
          <a:p>
            <a:pPr marL="400059" indent="-285750">
              <a:buFontTx/>
              <a:buChar char="-"/>
            </a:pPr>
            <a:r>
              <a:rPr lang="en-GB" dirty="0" smtClean="0"/>
              <a:t>LN2 cooling with temperature control  – in planning phase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12626" y="1266712"/>
            <a:ext cx="399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4213">
              <a:buNone/>
            </a:pPr>
            <a:r>
              <a:rPr lang="hr-HR" sz="2400" u="sng" dirty="0" smtClean="0">
                <a:solidFill>
                  <a:srgbClr val="C00000"/>
                </a:solidFill>
                <a:latin typeface="Calibri" pitchFamily="34" charset="0"/>
              </a:rPr>
              <a:t>3. Sample cooling</a:t>
            </a:r>
            <a:r>
              <a:rPr lang="hr-HR" sz="2400" dirty="0" smtClean="0">
                <a:solidFill>
                  <a:srgbClr val="C00000"/>
                </a:solidFill>
                <a:latin typeface="Calibri" pitchFamily="34" charset="0"/>
              </a:rPr>
              <a:t> (in progress)</a:t>
            </a:r>
            <a:endParaRPr lang="hr-HR" sz="2400" dirty="0" smtClean="0">
              <a:solidFill>
                <a:srgbClr val="C0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2670" y="1138971"/>
            <a:ext cx="2921330" cy="519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8509" y="3813380"/>
            <a:ext cx="3914156" cy="2276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61259" y="4488872"/>
            <a:ext cx="1698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Experiment:</a:t>
            </a:r>
          </a:p>
          <a:p>
            <a:r>
              <a:rPr lang="hr-HR" dirty="0" smtClean="0"/>
              <a:t>Detector cooled down to -4 </a:t>
            </a:r>
            <a:r>
              <a:rPr lang="hr-HR" baseline="30000" dirty="0" smtClean="0"/>
              <a:t>o</a:t>
            </a:r>
            <a:r>
              <a:rPr lang="hr-HR" dirty="0" smtClean="0"/>
              <a:t>C</a:t>
            </a:r>
          </a:p>
          <a:p>
            <a:r>
              <a:rPr lang="hr-HR" dirty="0" smtClean="0"/>
              <a:t>with LN2 </a:t>
            </a:r>
            <a:endParaRPr lang="hr-HR" dirty="0"/>
          </a:p>
        </p:txBody>
      </p:sp>
      <p:sp>
        <p:nvSpPr>
          <p:cNvPr id="15" name="Line Callout 1 14"/>
          <p:cNvSpPr/>
          <p:nvPr/>
        </p:nvSpPr>
        <p:spPr>
          <a:xfrm>
            <a:off x="6294648" y="1208669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D7151F0-AF29-4FA5-B09A-AB46D0FF140E}"/>
              </a:ext>
            </a:extLst>
          </p:cNvPr>
          <p:cNvSpPr txBox="1"/>
          <p:nvPr/>
        </p:nvSpPr>
        <p:spPr>
          <a:xfrm>
            <a:off x="415644" y="1834855"/>
            <a:ext cx="2075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9" indent="-285750"/>
            <a:r>
              <a:rPr lang="hr-HR" sz="2400" dirty="0" smtClean="0"/>
              <a:t>b) LN2 cooling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2353" y="1693406"/>
            <a:ext cx="830601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Summary</a:t>
            </a:r>
            <a:endParaRPr lang="hr-HR" sz="2800" dirty="0" smtClean="0"/>
          </a:p>
          <a:p>
            <a:endParaRPr lang="hr-HR" sz="2800" dirty="0" smtClean="0"/>
          </a:p>
          <a:p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</a:rPr>
              <a:t>1. precise motorised sample positioning</a:t>
            </a:r>
            <a:endParaRPr lang="hr-HR" sz="2800" dirty="0" smtClean="0"/>
          </a:p>
          <a:p>
            <a:endParaRPr lang="hr-HR" sz="2000" dirty="0" smtClean="0"/>
          </a:p>
          <a:p>
            <a:r>
              <a:rPr lang="hr-HR" sz="2400" dirty="0" smtClean="0">
                <a:latin typeface="Calibri" pitchFamily="34" charset="0"/>
              </a:rPr>
              <a:t>	- Precise motorised sample positioning stage is installed </a:t>
            </a:r>
          </a:p>
          <a:p>
            <a:r>
              <a:rPr lang="hr-HR" sz="2400" dirty="0" smtClean="0">
                <a:latin typeface="Calibri" pitchFamily="34" charset="0"/>
              </a:rPr>
              <a:t>	   in the new ion microprobe vacuum chamber</a:t>
            </a:r>
            <a:endParaRPr lang="hr-HR" sz="2400" dirty="0" smtClean="0"/>
          </a:p>
          <a:p>
            <a:endParaRPr lang="hr-HR" sz="2400" dirty="0" smtClean="0"/>
          </a:p>
          <a:p>
            <a:r>
              <a:rPr lang="hr-HR" sz="2400" dirty="0" smtClean="0"/>
              <a:t>	- Design of the new </a:t>
            </a:r>
            <a:r>
              <a:rPr lang="hr-HR" sz="2400" dirty="0" smtClean="0">
                <a:latin typeface="Calibri" pitchFamily="34" charset="0"/>
              </a:rPr>
              <a:t>sample positioning stage for the </a:t>
            </a:r>
          </a:p>
          <a:p>
            <a:r>
              <a:rPr lang="hr-HR" sz="2400" dirty="0" smtClean="0">
                <a:latin typeface="Calibri" pitchFamily="34" charset="0"/>
              </a:rPr>
              <a:t>                old microprobe is in progress</a:t>
            </a:r>
            <a:endParaRPr lang="hr-HR" sz="2400" dirty="0" smtClean="0"/>
          </a:p>
          <a:p>
            <a:endParaRPr lang="hr-HR" sz="2000" dirty="0" smtClean="0"/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5632" y="1170892"/>
            <a:ext cx="871648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Summary</a:t>
            </a:r>
            <a:endParaRPr lang="hr-HR" sz="2800" dirty="0" smtClean="0"/>
          </a:p>
          <a:p>
            <a:endParaRPr lang="hr-HR" sz="2800" dirty="0" smtClean="0"/>
          </a:p>
          <a:p>
            <a:r>
              <a:rPr lang="hr-HR" sz="2800" b="1" dirty="0" smtClean="0">
                <a:solidFill>
                  <a:srgbClr val="C00000"/>
                </a:solidFill>
                <a:latin typeface="Calibri" pitchFamily="34" charset="0"/>
              </a:rPr>
              <a:t>2. Upgrade of related software </a:t>
            </a:r>
            <a:endParaRPr lang="hr-HR" sz="2800" b="1" dirty="0" smtClean="0"/>
          </a:p>
          <a:p>
            <a:endParaRPr lang="hr-HR" sz="2000" dirty="0" smtClean="0"/>
          </a:p>
          <a:p>
            <a:r>
              <a:rPr lang="hr-HR" sz="2400" dirty="0" smtClean="0"/>
              <a:t>	- First </a:t>
            </a:r>
            <a:r>
              <a:rPr lang="hr-HR" sz="2400" dirty="0" smtClean="0">
                <a:latin typeface="Calibri" pitchFamily="34" charset="0"/>
              </a:rPr>
              <a:t>upgrade of related software for sample and ion beam </a:t>
            </a:r>
          </a:p>
          <a:p>
            <a:r>
              <a:rPr lang="hr-HR" sz="2400" dirty="0" smtClean="0">
                <a:latin typeface="Calibri" pitchFamily="34" charset="0"/>
              </a:rPr>
              <a:t>                position controls and data acqusition on the new ion </a:t>
            </a:r>
          </a:p>
          <a:p>
            <a:r>
              <a:rPr lang="hr-HR" sz="2400" dirty="0" smtClean="0">
                <a:latin typeface="Calibri" pitchFamily="34" charset="0"/>
              </a:rPr>
              <a:t>                microprobe has been done</a:t>
            </a:r>
          </a:p>
          <a:p>
            <a:endParaRPr lang="hr-HR" sz="2400" dirty="0" smtClean="0">
              <a:latin typeface="Calibri" pitchFamily="34" charset="0"/>
            </a:endParaRPr>
          </a:p>
          <a:p>
            <a:r>
              <a:rPr lang="hr-HR" sz="2400" dirty="0" smtClean="0">
                <a:latin typeface="Calibri" pitchFamily="34" charset="0"/>
              </a:rPr>
              <a:t>	- this includes integration with the home made SPECTOR data </a:t>
            </a:r>
          </a:p>
          <a:p>
            <a:r>
              <a:rPr lang="hr-HR" sz="2400" dirty="0" smtClean="0"/>
              <a:t>                acqusition</a:t>
            </a:r>
          </a:p>
          <a:p>
            <a:endParaRPr lang="hr-HR" sz="2400" dirty="0" smtClean="0"/>
          </a:p>
          <a:p>
            <a:r>
              <a:rPr lang="hr-HR" sz="2400" dirty="0" smtClean="0"/>
              <a:t>	- </a:t>
            </a:r>
            <a:r>
              <a:rPr lang="hr-HR" sz="2400" dirty="0" smtClean="0">
                <a:solidFill>
                  <a:srgbClr val="2326A5"/>
                </a:solidFill>
              </a:rPr>
              <a:t>NEW</a:t>
            </a:r>
            <a:r>
              <a:rPr lang="en-GB" sz="2400" dirty="0" smtClean="0">
                <a:solidFill>
                  <a:srgbClr val="2326A5"/>
                </a:solidFill>
              </a:rPr>
              <a:t> option to scan the sample in XY plane was added in </a:t>
            </a:r>
            <a:endParaRPr lang="hr-HR" sz="2400" dirty="0" smtClean="0">
              <a:solidFill>
                <a:srgbClr val="2326A5"/>
              </a:solidFill>
            </a:endParaRPr>
          </a:p>
          <a:p>
            <a:r>
              <a:rPr lang="hr-HR" sz="2400" dirty="0" smtClean="0">
                <a:solidFill>
                  <a:srgbClr val="2326A5"/>
                </a:solidFill>
              </a:rPr>
              <a:t>                </a:t>
            </a:r>
            <a:r>
              <a:rPr lang="en-GB" sz="2400" dirty="0" smtClean="0">
                <a:solidFill>
                  <a:srgbClr val="2326A5"/>
                </a:solidFill>
              </a:rPr>
              <a:t>SPECTOR</a:t>
            </a:r>
            <a:r>
              <a:rPr lang="hr-HR" sz="2400" dirty="0" smtClean="0">
                <a:solidFill>
                  <a:srgbClr val="2326A5"/>
                </a:solidFill>
              </a:rPr>
              <a:t>, extending considerably 2D mapping capabilities</a:t>
            </a:r>
            <a:endParaRPr lang="en-GB" sz="2400" dirty="0" smtClean="0">
              <a:solidFill>
                <a:srgbClr val="2326A5"/>
              </a:solidFill>
            </a:endParaRPr>
          </a:p>
          <a:p>
            <a:endParaRPr lang="hr-HR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5839" y="1656012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0" name="Rectangular Callout 49"/>
          <p:cNvSpPr/>
          <p:nvPr/>
        </p:nvSpPr>
        <p:spPr>
          <a:xfrm>
            <a:off x="3207057" y="1208375"/>
            <a:ext cx="1968676" cy="428625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dirty="0">
                <a:solidFill>
                  <a:prstClr val="black"/>
                </a:solidFill>
              </a:rPr>
              <a:t>1.0 MV HVE Tandetron accelerator</a:t>
            </a:r>
          </a:p>
        </p:txBody>
      </p:sp>
      <p:sp>
        <p:nvSpPr>
          <p:cNvPr id="51" name="Rectangular Callout 50"/>
          <p:cNvSpPr/>
          <p:nvPr/>
        </p:nvSpPr>
        <p:spPr>
          <a:xfrm>
            <a:off x="5451894" y="1213100"/>
            <a:ext cx="2100258" cy="428625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dirty="0">
                <a:solidFill>
                  <a:prstClr val="black"/>
                </a:solidFill>
              </a:rPr>
              <a:t>6.0 MV EN Tandem Van de Graaff accelerator</a:t>
            </a:r>
          </a:p>
        </p:txBody>
      </p:sp>
      <p:pic>
        <p:nvPicPr>
          <p:cNvPr id="52" name="Picture 5" descr="C:\Photo\IRB\equip\DSCN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486" y="201845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 descr="C:\Photo\IRB\equip\2006\TOF-Zagr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5388" y="522901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Line Callout 1 56"/>
          <p:cNvSpPr/>
          <p:nvPr/>
        </p:nvSpPr>
        <p:spPr>
          <a:xfrm>
            <a:off x="3695863" y="5224704"/>
            <a:ext cx="871094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>
                <a:solidFill>
                  <a:prstClr val="white"/>
                </a:solidFill>
              </a:rPr>
              <a:t>TOF-ERDA</a:t>
            </a:r>
          </a:p>
        </p:txBody>
      </p:sp>
      <p:pic>
        <p:nvPicPr>
          <p:cNvPr id="58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1356" y="520314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2" descr="PB15356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7288" y="357187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133486" y="387180"/>
            <a:ext cx="1671156" cy="1512000"/>
            <a:chOff x="133486" y="387180"/>
            <a:chExt cx="1671156" cy="1512000"/>
          </a:xfrm>
        </p:grpSpPr>
        <p:pic>
          <p:nvPicPr>
            <p:cNvPr id="60" name="Picture 10" descr="C:\AAA\A-Usluge\CHAMBER\slike\Copy of iba-es-1b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486" y="387180"/>
              <a:ext cx="1671156" cy="1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Line Callout 1 60"/>
            <p:cNvSpPr/>
            <p:nvPr/>
          </p:nvSpPr>
          <p:spPr>
            <a:xfrm>
              <a:off x="800019" y="400968"/>
              <a:ext cx="1000269" cy="293818"/>
            </a:xfrm>
            <a:prstGeom prst="borderCallout1">
              <a:avLst>
                <a:gd name="adj1" fmla="val 3195"/>
                <a:gd name="adj2" fmla="val 100703"/>
                <a:gd name="adj3" fmla="val 1793"/>
                <a:gd name="adj4" fmla="val 99230"/>
              </a:avLst>
            </a:prstGeom>
            <a:solidFill>
              <a:srgbClr val="00B0F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4181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hr-HR" sz="1000" dirty="0" smtClean="0">
                  <a:solidFill>
                    <a:prstClr val="white"/>
                  </a:solidFill>
                </a:rPr>
                <a:t>PIXE-PIGE/RBS</a:t>
              </a:r>
              <a:endParaRPr lang="hr-HR" sz="1000" dirty="0">
                <a:solidFill>
                  <a:prstClr val="white"/>
                </a:solidFill>
              </a:endParaRPr>
            </a:p>
          </p:txBody>
        </p:sp>
      </p:grpSp>
      <p:sp>
        <p:nvSpPr>
          <p:cNvPr id="63" name="Line Callout 1 62"/>
          <p:cNvSpPr/>
          <p:nvPr/>
        </p:nvSpPr>
        <p:spPr>
          <a:xfrm>
            <a:off x="8007637" y="3571047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 smtClean="0">
                <a:solidFill>
                  <a:prstClr val="white"/>
                </a:solidFill>
              </a:rPr>
              <a:t>Old Ion </a:t>
            </a:r>
            <a:r>
              <a:rPr lang="hr-HR" sz="1000" dirty="0">
                <a:solidFill>
                  <a:prstClr val="white"/>
                </a:solidFill>
              </a:rPr>
              <a:t>M</a:t>
            </a:r>
            <a:r>
              <a:rPr lang="hr-HR" sz="1000" dirty="0" smtClean="0">
                <a:solidFill>
                  <a:prstClr val="white"/>
                </a:solidFill>
              </a:rPr>
              <a:t>icroprobe</a:t>
            </a:r>
            <a:endParaRPr lang="hr-HR" sz="1000" dirty="0">
              <a:solidFill>
                <a:prstClr val="white"/>
              </a:solidFill>
            </a:endParaRPr>
          </a:p>
        </p:txBody>
      </p:sp>
      <p:sp>
        <p:nvSpPr>
          <p:cNvPr id="64" name="Line Callout 1 63"/>
          <p:cNvSpPr/>
          <p:nvPr/>
        </p:nvSpPr>
        <p:spPr>
          <a:xfrm>
            <a:off x="8169527" y="5171568"/>
            <a:ext cx="785813" cy="357188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>
                <a:solidFill>
                  <a:prstClr val="white"/>
                </a:solidFill>
              </a:rPr>
              <a:t>Nuclear reactions</a:t>
            </a:r>
          </a:p>
        </p:txBody>
      </p:sp>
      <p:sp>
        <p:nvSpPr>
          <p:cNvPr id="65" name="Line Callout 1 64"/>
          <p:cNvSpPr/>
          <p:nvPr/>
        </p:nvSpPr>
        <p:spPr>
          <a:xfrm>
            <a:off x="826854" y="2016709"/>
            <a:ext cx="964033" cy="357187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>
                <a:solidFill>
                  <a:prstClr val="white"/>
                </a:solidFill>
              </a:rPr>
              <a:t>In-air PIXE</a:t>
            </a:r>
          </a:p>
        </p:txBody>
      </p:sp>
      <p:cxnSp>
        <p:nvCxnSpPr>
          <p:cNvPr id="66" name="Straight Connector 65"/>
          <p:cNvCxnSpPr>
            <a:endCxn id="63" idx="2"/>
          </p:cNvCxnSpPr>
          <p:nvPr/>
        </p:nvCxnSpPr>
        <p:spPr>
          <a:xfrm flipV="1">
            <a:off x="7864763" y="3750438"/>
            <a:ext cx="142875" cy="10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hape 33"/>
          <p:cNvCxnSpPr/>
          <p:nvPr/>
        </p:nvCxnSpPr>
        <p:spPr>
          <a:xfrm>
            <a:off x="1804642" y="1861200"/>
            <a:ext cx="2181938" cy="1351776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hape 34"/>
          <p:cNvCxnSpPr/>
          <p:nvPr/>
        </p:nvCxnSpPr>
        <p:spPr>
          <a:xfrm rot="10800000">
            <a:off x="1754342" y="3429000"/>
            <a:ext cx="2246335" cy="52388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4272314" y="5607959"/>
            <a:ext cx="1000125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10800000" flipV="1">
            <a:off x="3419638" y="4365104"/>
            <a:ext cx="1431038" cy="206906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6200000" flipH="1">
            <a:off x="4957945" y="4850978"/>
            <a:ext cx="642939" cy="85175"/>
          </a:xfrm>
          <a:prstGeom prst="bentConnector3">
            <a:avLst>
              <a:gd name="adj1" fmla="val 26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/>
          <p:nvPr/>
        </p:nvCxnSpPr>
        <p:spPr>
          <a:xfrm rot="16200000" flipH="1">
            <a:off x="5596114" y="4838751"/>
            <a:ext cx="500066" cy="500066"/>
          </a:xfrm>
          <a:prstGeom prst="bentConnector3">
            <a:avLst>
              <a:gd name="adj1" fmla="val 1952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H="1">
            <a:off x="6551149" y="6274754"/>
            <a:ext cx="500063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/>
          <p:nvPr/>
        </p:nvCxnSpPr>
        <p:spPr>
          <a:xfrm>
            <a:off x="6072367" y="4719646"/>
            <a:ext cx="857256" cy="285752"/>
          </a:xfrm>
          <a:prstGeom prst="bentConnector3">
            <a:avLst>
              <a:gd name="adj1" fmla="val 3555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/>
          <p:nvPr/>
        </p:nvCxnSpPr>
        <p:spPr>
          <a:xfrm rot="10800000" flipV="1">
            <a:off x="6758172" y="4376744"/>
            <a:ext cx="488950" cy="387350"/>
          </a:xfrm>
          <a:prstGeom prst="bentConnector3">
            <a:avLst>
              <a:gd name="adj1" fmla="val 7926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1754332" y="4570704"/>
            <a:ext cx="1674060" cy="62790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921688" y="5000636"/>
            <a:ext cx="427040" cy="2143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6302" y="5223110"/>
            <a:ext cx="1687934" cy="1512275"/>
          </a:xfrm>
          <a:prstGeom prst="rect">
            <a:avLst/>
          </a:prstGeom>
        </p:spPr>
      </p:pic>
      <p:sp>
        <p:nvSpPr>
          <p:cNvPr id="83" name="Line Callout 1 82"/>
          <p:cNvSpPr/>
          <p:nvPr/>
        </p:nvSpPr>
        <p:spPr>
          <a:xfrm>
            <a:off x="785431" y="6320925"/>
            <a:ext cx="1045139" cy="428626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>
                <a:solidFill>
                  <a:prstClr val="white"/>
                </a:solidFill>
              </a:rPr>
              <a:t>Dual </a:t>
            </a:r>
            <a:r>
              <a:rPr lang="hr-HR" sz="1000" dirty="0" err="1">
                <a:solidFill>
                  <a:prstClr val="white"/>
                </a:solidFill>
              </a:rPr>
              <a:t>beam,DiFu</a:t>
            </a:r>
            <a:endParaRPr lang="en-GB" sz="1000" dirty="0">
              <a:solidFill>
                <a:prstClr val="white"/>
              </a:solidFill>
            </a:endParaRPr>
          </a:p>
        </p:txBody>
      </p:sp>
      <p:cxnSp>
        <p:nvCxnSpPr>
          <p:cNvPr id="84" name="Elbow Connector 83"/>
          <p:cNvCxnSpPr/>
          <p:nvPr/>
        </p:nvCxnSpPr>
        <p:spPr>
          <a:xfrm rot="10800000" flipV="1">
            <a:off x="1775657" y="3744678"/>
            <a:ext cx="3044253" cy="547950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4861076" y="4127915"/>
            <a:ext cx="70117" cy="2664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4800284" y="4314712"/>
            <a:ext cx="122400" cy="122400"/>
          </a:xfrm>
          <a:prstGeom prst="ellipse">
            <a:avLst/>
          </a:prstGeom>
          <a:solidFill>
            <a:srgbClr val="800000"/>
          </a:solidFill>
          <a:ln w="3683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2127072" y="2204864"/>
            <a:ext cx="358150" cy="1440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 rot="20255962">
            <a:off x="1995110" y="2301051"/>
            <a:ext cx="162000" cy="162000"/>
          </a:xfrm>
          <a:prstGeom prst="rect">
            <a:avLst/>
          </a:prstGeom>
          <a:solidFill>
            <a:srgbClr val="21C3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89" name="Picture 6" descr="C:\Photo\IRB\equip\DSCN578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3054" y="520612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Line Callout 1 89"/>
          <p:cNvSpPr/>
          <p:nvPr/>
        </p:nvSpPr>
        <p:spPr>
          <a:xfrm>
            <a:off x="5493572" y="5207101"/>
            <a:ext cx="936247" cy="357188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 err="1">
                <a:solidFill>
                  <a:prstClr val="white"/>
                </a:solidFill>
              </a:rPr>
              <a:t>Channeling</a:t>
            </a:r>
            <a:endParaRPr lang="hr-HR" sz="1000" dirty="0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576482" y="2735580"/>
            <a:ext cx="274194" cy="15791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884401" y="3845414"/>
            <a:ext cx="189624" cy="424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881940" y="3754657"/>
            <a:ext cx="160928" cy="559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33529" y="3601582"/>
            <a:ext cx="1670905" cy="1553203"/>
          </a:xfrm>
          <a:prstGeom prst="rect">
            <a:avLst/>
          </a:prstGeom>
        </p:spPr>
      </p:pic>
      <p:sp>
        <p:nvSpPr>
          <p:cNvPr id="92" name="Line Callout 1 91"/>
          <p:cNvSpPr/>
          <p:nvPr/>
        </p:nvSpPr>
        <p:spPr>
          <a:xfrm>
            <a:off x="133529" y="3598714"/>
            <a:ext cx="1045139" cy="322497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 smtClean="0">
                <a:solidFill>
                  <a:prstClr val="white"/>
                </a:solidFill>
              </a:rPr>
              <a:t>NEW Ion Microprobe</a:t>
            </a:r>
            <a:endParaRPr lang="hr-HR" sz="1000" dirty="0">
              <a:solidFill>
                <a:prstClr val="white"/>
              </a:solidFill>
            </a:endParaRP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/>
          <a:stretch/>
        </p:blipFill>
        <p:spPr>
          <a:xfrm>
            <a:off x="1931232" y="5214951"/>
            <a:ext cx="1657012" cy="1545692"/>
          </a:xfrm>
          <a:prstGeom prst="rect">
            <a:avLst/>
          </a:prstGeom>
        </p:spPr>
      </p:pic>
      <p:sp>
        <p:nvSpPr>
          <p:cNvPr id="94" name="Line Callout 1 93"/>
          <p:cNvSpPr/>
          <p:nvPr/>
        </p:nvSpPr>
        <p:spPr>
          <a:xfrm>
            <a:off x="1935717" y="5216514"/>
            <a:ext cx="925720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000" dirty="0" err="1">
                <a:solidFill>
                  <a:prstClr val="white"/>
                </a:solidFill>
              </a:rPr>
              <a:t>Capillary</a:t>
            </a:r>
            <a:r>
              <a:rPr lang="hr-HR" sz="1000" dirty="0">
                <a:solidFill>
                  <a:prstClr val="white"/>
                </a:solidFill>
              </a:rPr>
              <a:t> </a:t>
            </a:r>
            <a:r>
              <a:rPr lang="hr-HR" sz="1000" dirty="0" err="1">
                <a:solidFill>
                  <a:prstClr val="white"/>
                </a:solidFill>
              </a:rPr>
              <a:t>MeV</a:t>
            </a:r>
            <a:r>
              <a:rPr lang="hr-HR" sz="1000" dirty="0">
                <a:solidFill>
                  <a:prstClr val="white"/>
                </a:solidFill>
              </a:rPr>
              <a:t> TOF-SIMS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172248" y="4626617"/>
            <a:ext cx="0" cy="2008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>
            <a:off x="5109248" y="4827489"/>
            <a:ext cx="126000" cy="126000"/>
          </a:xfrm>
          <a:prstGeom prst="ellipse">
            <a:avLst/>
          </a:prstGeom>
          <a:solidFill>
            <a:srgbClr val="80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3169548" y="4906419"/>
            <a:ext cx="1939702" cy="282662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8713" y="82"/>
            <a:ext cx="857251" cy="35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0"/>
            <a:ext cx="593534" cy="41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1900387" y="0"/>
            <a:ext cx="6711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RBI Tandem Accelerator Facility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Managed by the Laboratory for Ion Beam Interactions</a:t>
            </a:r>
            <a:endParaRPr lang="hr-HR" sz="16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r-HR" sz="1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Division of Experimental Physics, RBI</a:t>
            </a:r>
            <a:endParaRPr lang="hr-HR" sz="1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pic>
        <p:nvPicPr>
          <p:cNvPr id="55" name="Picture 54" descr="TDT-Zagreb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002072" y="930480"/>
            <a:ext cx="1179319" cy="807086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56" name="Picture 55" descr="DSC_0063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88157" y="533400"/>
            <a:ext cx="1555845" cy="111564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789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005" y="1218393"/>
            <a:ext cx="910165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Summary</a:t>
            </a:r>
            <a:endParaRPr lang="hr-HR" sz="2800" dirty="0" smtClean="0"/>
          </a:p>
          <a:p>
            <a:endParaRPr lang="hr-HR" sz="1000" dirty="0" smtClean="0"/>
          </a:p>
          <a:p>
            <a:r>
              <a:rPr lang="hr-HR" sz="2800" b="1" u="sng" dirty="0" smtClean="0">
                <a:solidFill>
                  <a:srgbClr val="C00000"/>
                </a:solidFill>
                <a:latin typeface="Calibri" pitchFamily="34" charset="0"/>
              </a:rPr>
              <a:t>3. Sample cooling</a:t>
            </a:r>
          </a:p>
          <a:p>
            <a:endParaRPr lang="hr-HR" sz="2400" dirty="0" smtClean="0">
              <a:latin typeface="Calibri" pitchFamily="34" charset="0"/>
            </a:endParaRPr>
          </a:p>
          <a:p>
            <a:r>
              <a:rPr lang="hr-HR" sz="2400" dirty="0" smtClean="0">
                <a:latin typeface="Calibri" pitchFamily="34" charset="0"/>
              </a:rPr>
              <a:t>	- Two different sample cooling options have been tested </a:t>
            </a:r>
          </a:p>
          <a:p>
            <a:r>
              <a:rPr lang="hr-HR" sz="2400" dirty="0" smtClean="0">
                <a:latin typeface="Calibri" pitchFamily="34" charset="0"/>
              </a:rPr>
              <a:t>                on the old ion microprobe:</a:t>
            </a:r>
          </a:p>
          <a:p>
            <a:pPr lvl="1"/>
            <a:r>
              <a:rPr lang="hr-HR" sz="2400" dirty="0" smtClean="0">
                <a:latin typeface="Calibri" pitchFamily="34" charset="0"/>
              </a:rPr>
              <a:t> 		- cooling to </a:t>
            </a:r>
            <a:r>
              <a:rPr lang="hr-HR" sz="2400" dirty="0" smtClean="0"/>
              <a:t>c</a:t>
            </a:r>
            <a:r>
              <a:rPr lang="en-GB" sz="2400" dirty="0" err="1" smtClean="0"/>
              <a:t>ryogenic</a:t>
            </a:r>
            <a:r>
              <a:rPr lang="en-GB" sz="2400" dirty="0" smtClean="0"/>
              <a:t> temperatures</a:t>
            </a:r>
            <a:endParaRPr lang="hr-HR" sz="2400" dirty="0" smtClean="0"/>
          </a:p>
          <a:p>
            <a:pPr lvl="1"/>
            <a:r>
              <a:rPr lang="hr-HR" sz="2400" dirty="0" smtClean="0"/>
              <a:t>		- </a:t>
            </a:r>
            <a:r>
              <a:rPr lang="en-GB" sz="2400" dirty="0" smtClean="0"/>
              <a:t>LN2 cooling</a:t>
            </a:r>
            <a:endParaRPr lang="hr-HR" sz="2400" dirty="0" smtClean="0"/>
          </a:p>
          <a:p>
            <a:endParaRPr lang="hr-HR" sz="2400" dirty="0" smtClean="0"/>
          </a:p>
          <a:p>
            <a:r>
              <a:rPr lang="hr-HR" sz="2400" dirty="0" smtClean="0"/>
              <a:t>	- Discussions on further options and improvements are in</a:t>
            </a:r>
          </a:p>
          <a:p>
            <a:r>
              <a:rPr lang="hr-HR" sz="2400" dirty="0" smtClean="0"/>
              <a:t>                progress.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0638" y="5486399"/>
            <a:ext cx="7686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During the first 12 months we spent in total about 12 PM of </a:t>
            </a:r>
          </a:p>
          <a:p>
            <a:r>
              <a:rPr lang="hr-HR" sz="2400" dirty="0" smtClean="0"/>
              <a:t>which part will be EC eligible.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S</a:t>
            </a:r>
            <a:r>
              <a:rPr lang="hr-HR" dirty="0"/>
              <a:t>. Fazinic (RBI)</a:t>
            </a:r>
            <a:r>
              <a:rPr lang="it-IT" dirty="0"/>
              <a:t> - AIDAinnova WP4</a:t>
            </a:r>
            <a:r>
              <a:rPr lang="hr-HR" dirty="0"/>
              <a:t> Task 4.2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8596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smtClean="0"/>
              <a:t>Thank you</a:t>
            </a:r>
            <a:endParaRPr lang="hr-HR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73823" y="2025915"/>
            <a:ext cx="85376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On behalf of the RBI participants from the </a:t>
            </a:r>
          </a:p>
          <a:p>
            <a:r>
              <a:rPr lang="hr-HR" sz="2400" dirty="0" smtClean="0"/>
              <a:t>Division of Experimental Physics</a:t>
            </a:r>
          </a:p>
          <a:p>
            <a:r>
              <a:rPr lang="hr-HR" sz="2400" dirty="0" smtClean="0"/>
              <a:t>Laboratory for Ion Beam Interactions </a:t>
            </a:r>
          </a:p>
          <a:p>
            <a:endParaRPr lang="hr-HR" dirty="0" smtClean="0"/>
          </a:p>
          <a:p>
            <a:pPr marL="285750" indent="-285750"/>
            <a:r>
              <a:rPr lang="hr-HR" sz="2400" dirty="0" smtClean="0"/>
              <a:t>M. Jakšić, G. Provatas, I. Božičević Mihalić, </a:t>
            </a:r>
          </a:p>
          <a:p>
            <a:pPr marL="285750" indent="-285750"/>
            <a:r>
              <a:rPr lang="hr-HR" sz="2400" dirty="0" smtClean="0"/>
              <a:t>M. Vicentijević, D. D. Cosic, S. Fazinić</a:t>
            </a:r>
          </a:p>
        </p:txBody>
      </p:sp>
    </p:spTree>
    <p:extLst>
      <p:ext uri="{BB962C8B-B14F-4D97-AF65-F5344CB8AC3E}">
        <p14:creationId xmlns:p14="http://schemas.microsoft.com/office/powerpoint/2010/main" val="8796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356350"/>
            <a:ext cx="9143999" cy="501650"/>
          </a:xfrm>
        </p:spPr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53315" y="4606181"/>
            <a:ext cx="2914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lphaLcParenR"/>
            </a:pPr>
            <a:r>
              <a:rPr lang="hr-HR" dirty="0" smtClean="0"/>
              <a:t>Ion beam scanning system </a:t>
            </a:r>
          </a:p>
          <a:p>
            <a:pPr marL="228600" indent="-228600">
              <a:buAutoNum type="alphaLcParenR"/>
            </a:pPr>
            <a:r>
              <a:rPr lang="hr-HR" dirty="0" smtClean="0"/>
              <a:t>Focusing triplet, </a:t>
            </a:r>
          </a:p>
          <a:p>
            <a:pPr marL="228600" indent="-228600">
              <a:buAutoNum type="alphaLcParenR"/>
            </a:pPr>
            <a:r>
              <a:rPr lang="hr-HR" dirty="0" smtClean="0"/>
              <a:t>Sample vacuum chamber, </a:t>
            </a:r>
          </a:p>
          <a:p>
            <a:pPr marL="228600" indent="-228600">
              <a:buAutoNum type="alphaLcParenR"/>
            </a:pPr>
            <a:r>
              <a:rPr lang="hr-HR" dirty="0"/>
              <a:t>S</a:t>
            </a:r>
            <a:r>
              <a:rPr lang="hr-HR" dirty="0" smtClean="0"/>
              <a:t>ample positioning system</a:t>
            </a:r>
            <a:endParaRPr lang="hr-HR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3017" y="1565031"/>
            <a:ext cx="3222610" cy="224203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612" y="1817588"/>
            <a:ext cx="5729681" cy="4204553"/>
          </a:xfrm>
          <a:prstGeom prst="rect">
            <a:avLst/>
          </a:prstGeom>
        </p:spPr>
      </p:pic>
      <p:sp>
        <p:nvSpPr>
          <p:cNvPr id="10" name="Line Callout 1 9"/>
          <p:cNvSpPr/>
          <p:nvPr/>
        </p:nvSpPr>
        <p:spPr>
          <a:xfrm>
            <a:off x="2630294" y="1216405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</p:spTree>
    <p:extLst>
      <p:ext uri="{BB962C8B-B14F-4D97-AF65-F5344CB8AC3E}">
        <p14:creationId xmlns:p14="http://schemas.microsoft.com/office/powerpoint/2010/main" val="3020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950" y="3654804"/>
            <a:ext cx="27659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Extension for in-air measurements or irradiations </a:t>
            </a:r>
          </a:p>
          <a:p>
            <a:endParaRPr lang="hr-HR" sz="2400" dirty="0"/>
          </a:p>
          <a:p>
            <a:r>
              <a:rPr lang="hr-HR" sz="1600" dirty="0" smtClean="0"/>
              <a:t>e) sample positioning</a:t>
            </a:r>
            <a:endParaRPr lang="hr-HR" sz="1600" dirty="0"/>
          </a:p>
        </p:txBody>
      </p:sp>
      <p:grpSp>
        <p:nvGrpSpPr>
          <p:cNvPr id="2" name="Group 10"/>
          <p:cNvGrpSpPr/>
          <p:nvPr/>
        </p:nvGrpSpPr>
        <p:grpSpPr>
          <a:xfrm flipH="1">
            <a:off x="2963006" y="1318844"/>
            <a:ext cx="6040316" cy="4818187"/>
            <a:chOff x="6459524" y="3934437"/>
            <a:chExt cx="2499918" cy="2390862"/>
          </a:xfrm>
        </p:grpSpPr>
        <p:grpSp>
          <p:nvGrpSpPr>
            <p:cNvPr id="6" name="Group 11"/>
            <p:cNvGrpSpPr/>
            <p:nvPr/>
          </p:nvGrpSpPr>
          <p:grpSpPr>
            <a:xfrm>
              <a:off x="6459524" y="3934437"/>
              <a:ext cx="2499918" cy="2390862"/>
              <a:chOff x="392153" y="1605374"/>
              <a:chExt cx="3950547" cy="402336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2153" y="1605374"/>
                <a:ext cx="3687482" cy="402336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01580" y="3319812"/>
                <a:ext cx="1341120" cy="2183086"/>
              </a:xfrm>
              <a:prstGeom prst="rect">
                <a:avLst/>
              </a:prstGeom>
              <a:ln>
                <a:solidFill>
                  <a:srgbClr val="CCFFCC"/>
                </a:solidFill>
              </a:ln>
            </p:spPr>
          </p:pic>
          <p:cxnSp>
            <p:nvCxnSpPr>
              <p:cNvPr id="17" name="Straight Arrow Connector 16"/>
              <p:cNvCxnSpPr/>
              <p:nvPr/>
            </p:nvCxnSpPr>
            <p:spPr>
              <a:xfrm flipH="1">
                <a:off x="2019895" y="3266533"/>
                <a:ext cx="1297112" cy="152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6849610" y="4785919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dirty="0" smtClean="0">
                  <a:solidFill>
                    <a:srgbClr val="FFFF00"/>
                  </a:solidFill>
                </a:rPr>
                <a:t>e)</a:t>
              </a:r>
              <a:endParaRPr lang="hr-HR" dirty="0">
                <a:solidFill>
                  <a:srgbClr val="FFFF00"/>
                </a:solidFill>
              </a:endParaRPr>
            </a:p>
          </p:txBody>
        </p:sp>
      </p:grpSp>
      <p:sp>
        <p:nvSpPr>
          <p:cNvPr id="18" name="Line Callout 1 17"/>
          <p:cNvSpPr/>
          <p:nvPr/>
        </p:nvSpPr>
        <p:spPr>
          <a:xfrm>
            <a:off x="776327" y="1937858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Old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</p:spTree>
    <p:extLst>
      <p:ext uri="{BB962C8B-B14F-4D97-AF65-F5344CB8AC3E}">
        <p14:creationId xmlns:p14="http://schemas.microsoft.com/office/powerpoint/2010/main" val="11762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356350"/>
            <a:ext cx="9143999" cy="501650"/>
          </a:xfrm>
        </p:spPr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7423" y="3555857"/>
            <a:ext cx="29148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lphaLcParenR"/>
            </a:pPr>
            <a:r>
              <a:rPr lang="hr-HR" dirty="0" smtClean="0"/>
              <a:t>Sample vacuum chamber </a:t>
            </a:r>
          </a:p>
          <a:p>
            <a:pPr marL="228600" indent="-228600">
              <a:buAutoNum type="alphaLcParenR"/>
            </a:pPr>
            <a:r>
              <a:rPr lang="hr-HR" dirty="0" smtClean="0"/>
              <a:t>Sample positioning system</a:t>
            </a:r>
          </a:p>
          <a:p>
            <a:pPr marL="228600" indent="-228600"/>
            <a:r>
              <a:rPr lang="hr-HR" dirty="0" smtClean="0"/>
              <a:t>     (inside the chamber)</a:t>
            </a:r>
          </a:p>
          <a:p>
            <a:pPr marL="228600" indent="-228600">
              <a:buFontTx/>
              <a:buAutoNum type="alphaLcParenR"/>
            </a:pPr>
            <a:r>
              <a:rPr lang="hr-HR" dirty="0" smtClean="0"/>
              <a:t>Focusing triplet </a:t>
            </a:r>
          </a:p>
          <a:p>
            <a:pPr marL="228600" indent="-228600">
              <a:buAutoNum type="alphaLcParenR"/>
            </a:pPr>
            <a:r>
              <a:rPr lang="hr-HR" dirty="0" smtClean="0"/>
              <a:t>Ion beam scanning system 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1036272" y="2212201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New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290C14A-AE70-E348-80C4-7B5D3CBD74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988" y="1655805"/>
            <a:ext cx="5389304" cy="404197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3095538" y="3028426"/>
            <a:ext cx="2894201" cy="67950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164360" y="4278386"/>
            <a:ext cx="4093827" cy="29361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57057" y="4851634"/>
            <a:ext cx="3176631" cy="592821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897" y="3587692"/>
            <a:ext cx="2765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Extension for in-air measurements or irradiations </a:t>
            </a:r>
          </a:p>
        </p:txBody>
      </p:sp>
      <p:sp>
        <p:nvSpPr>
          <p:cNvPr id="19" name="Line Callout 1 18"/>
          <p:cNvSpPr/>
          <p:nvPr/>
        </p:nvSpPr>
        <p:spPr>
          <a:xfrm>
            <a:off x="960772" y="2371592"/>
            <a:ext cx="1329310" cy="505526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prstClr val="white"/>
                </a:solidFill>
              </a:rPr>
              <a:t>New Ion </a:t>
            </a:r>
            <a:r>
              <a:rPr lang="hr-HR" sz="1400" b="1" dirty="0">
                <a:solidFill>
                  <a:prstClr val="white"/>
                </a:solidFill>
              </a:rPr>
              <a:t>microprobe</a:t>
            </a:r>
          </a:p>
        </p:txBody>
      </p:sp>
      <p:pic>
        <p:nvPicPr>
          <p:cNvPr id="20" name="Picture 19" descr="rohelio_ina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0543" y="1158379"/>
            <a:ext cx="3989489" cy="531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72050" y="1191676"/>
            <a:ext cx="9071949" cy="451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400" dirty="0" smtClean="0">
                <a:latin typeface="Calibri" pitchFamily="34" charset="0"/>
              </a:rPr>
              <a:t>During AIDA-2020 RBI-AF was used for Transnational Access  (TA) for:</a:t>
            </a: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endParaRPr lang="hr-HR" sz="1200" dirty="0" smtClean="0"/>
          </a:p>
          <a:p>
            <a:pPr marL="342900" indent="-342900">
              <a:buAutoNum type="arabicParenR"/>
            </a:pPr>
            <a:r>
              <a:rPr lang="en-US" sz="2400" dirty="0">
                <a:solidFill>
                  <a:srgbClr val="0000FF"/>
                </a:solidFill>
              </a:rPr>
              <a:t>in vacuum and in-air IBIC imaging of charge collection </a:t>
            </a:r>
            <a:r>
              <a:rPr lang="hr-HR" sz="2400" dirty="0" smtClean="0">
                <a:solidFill>
                  <a:srgbClr val="0000FF"/>
                </a:solidFill>
              </a:rPr>
              <a:t>efficiency (CCE) </a:t>
            </a:r>
            <a:r>
              <a:rPr lang="en-US" sz="2400" dirty="0" smtClean="0">
                <a:solidFill>
                  <a:srgbClr val="0000FF"/>
                </a:solidFill>
              </a:rPr>
              <a:t>using </a:t>
            </a:r>
            <a:r>
              <a:rPr lang="en-US" sz="2400" dirty="0">
                <a:solidFill>
                  <a:srgbClr val="0000FF"/>
                </a:solidFill>
              </a:rPr>
              <a:t>protons of up to 10 MeV with </a:t>
            </a:r>
            <a:r>
              <a:rPr lang="en-US" sz="2400" dirty="0">
                <a:solidFill>
                  <a:srgbClr val="0000FF"/>
                </a:solidFill>
                <a:sym typeface="Symbol"/>
              </a:rPr>
              <a:t> </a:t>
            </a:r>
            <a:r>
              <a:rPr lang="en-US" sz="2400" dirty="0">
                <a:solidFill>
                  <a:srgbClr val="0000FF"/>
                </a:solidFill>
              </a:rPr>
              <a:t>1 </a:t>
            </a:r>
            <a:r>
              <a:rPr lang="en-US" sz="2400" dirty="0" err="1">
                <a:solidFill>
                  <a:srgbClr val="0000FF"/>
                </a:solidFill>
              </a:rPr>
              <a:t>μm</a:t>
            </a:r>
            <a:r>
              <a:rPr lang="en-US" sz="2400" dirty="0">
                <a:solidFill>
                  <a:srgbClr val="0000FF"/>
                </a:solidFill>
              </a:rPr>
              <a:t> resolution and heavier ions on demand </a:t>
            </a:r>
            <a:endParaRPr lang="hr-HR" sz="2400" dirty="0" smtClean="0">
              <a:solidFill>
                <a:srgbClr val="0000FF"/>
              </a:solidFill>
            </a:endParaRPr>
          </a:p>
          <a:p>
            <a:pPr marL="342900" indent="-342900">
              <a:buAutoNum type="arabicParenR"/>
            </a:pPr>
            <a:endParaRPr lang="en-US" sz="1200" dirty="0">
              <a:solidFill>
                <a:srgbClr val="0000FF"/>
              </a:solidFill>
            </a:endParaRPr>
          </a:p>
          <a:p>
            <a:pPr marL="342900" indent="-342900">
              <a:buAutoNum type="arabicParenR"/>
            </a:pPr>
            <a:r>
              <a:rPr lang="hr-HR" sz="2400" dirty="0"/>
              <a:t>TRIBIC: time resolved </a:t>
            </a:r>
            <a:r>
              <a:rPr lang="hr-HR" sz="2400" dirty="0" smtClean="0"/>
              <a:t>imaging </a:t>
            </a:r>
            <a:r>
              <a:rPr lang="hr-HR" sz="2400" dirty="0"/>
              <a:t>of current signal induced by probing </a:t>
            </a:r>
            <a:r>
              <a:rPr lang="hr-HR" sz="2400" dirty="0" smtClean="0"/>
              <a:t>beams</a:t>
            </a:r>
          </a:p>
          <a:p>
            <a:pPr marL="342900" indent="-342900">
              <a:buAutoNum type="arabicParenR"/>
            </a:pPr>
            <a:endParaRPr lang="hr-HR" sz="1200" dirty="0"/>
          </a:p>
          <a:p>
            <a:pPr marL="342900" indent="-342900">
              <a:buAutoNum type="arabicParenR"/>
            </a:pPr>
            <a:r>
              <a:rPr lang="hr-HR" sz="2400" dirty="0" smtClean="0">
                <a:solidFill>
                  <a:srgbClr val="0000FF"/>
                </a:solidFill>
              </a:rPr>
              <a:t>R</a:t>
            </a:r>
            <a:r>
              <a:rPr lang="en-US" sz="2400" dirty="0" err="1" smtClean="0">
                <a:solidFill>
                  <a:srgbClr val="0000FF"/>
                </a:solidFill>
              </a:rPr>
              <a:t>eal</a:t>
            </a:r>
            <a:r>
              <a:rPr lang="en-US" sz="2400" dirty="0" smtClean="0">
                <a:solidFill>
                  <a:srgbClr val="0000FF"/>
                </a:solidFill>
              </a:rPr>
              <a:t>-time </a:t>
            </a:r>
            <a:r>
              <a:rPr lang="en-US" sz="2400" dirty="0">
                <a:solidFill>
                  <a:srgbClr val="0000FF"/>
                </a:solidFill>
              </a:rPr>
              <a:t>controlled damaging of small detector areas using protons or heavier </a:t>
            </a:r>
            <a:r>
              <a:rPr lang="en-US" sz="2400" dirty="0" smtClean="0">
                <a:solidFill>
                  <a:srgbClr val="0000FF"/>
                </a:solidFill>
              </a:rPr>
              <a:t>ions</a:t>
            </a:r>
            <a:endParaRPr lang="hr-HR" sz="2400" dirty="0" smtClean="0">
              <a:solidFill>
                <a:srgbClr val="0000FF"/>
              </a:solidFill>
            </a:endParaRPr>
          </a:p>
          <a:p>
            <a:pPr marL="342900" indent="-342900">
              <a:buAutoNum type="arabicParenR"/>
            </a:pPr>
            <a:endParaRPr lang="hr-HR" sz="1200" dirty="0">
              <a:solidFill>
                <a:srgbClr val="0000FF"/>
              </a:solidFill>
            </a:endParaRPr>
          </a:p>
          <a:p>
            <a:pPr marL="342900" indent="-342900">
              <a:buAutoNum type="arabicParenR"/>
            </a:pPr>
            <a:r>
              <a:rPr lang="hr-HR" sz="2400" dirty="0" smtClean="0"/>
              <a:t>Studies of radiation-induced Single Event Effects (SEE) on complex electronics and detector systems</a:t>
            </a:r>
            <a:endParaRPr lang="hr-HR" sz="2400" dirty="0"/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endParaRPr lang="hr-HR" sz="2400" dirty="0" smtClean="0">
              <a:latin typeface="Calibri" pitchFamily="34" charset="0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39551" y="5696329"/>
            <a:ext cx="3857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     IBIC = Ion Beam Induced Charge</a:t>
            </a:r>
          </a:p>
          <a:p>
            <a:r>
              <a:rPr lang="en-US" sz="2000" b="1" dirty="0" smtClean="0"/>
              <a:t>TRIBIC = Time Resolved IBIC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2422" y="6017741"/>
            <a:ext cx="382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16 experiments, most on CCE imaging 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2985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130628" y="2339342"/>
            <a:ext cx="3816220" cy="387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000" dirty="0" smtClean="0"/>
              <a:t>monolithic particle detector and associated electronics for the RD50 collaboration</a:t>
            </a: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000" dirty="0" smtClean="0"/>
              <a:t>hexagonal and cubic caged 3D diamond and LGAD test detectors </a:t>
            </a: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000" dirty="0" smtClean="0"/>
              <a:t>Single diamond and diamond based telescope for microdosimetry </a:t>
            </a: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000" dirty="0" smtClean="0"/>
              <a:t>Silicon Carbide sensors for harsh environment </a:t>
            </a: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000" dirty="0" smtClean="0">
                <a:latin typeface="Calibri" pitchFamily="34" charset="0"/>
              </a:rPr>
              <a:t>Silicon pin diodes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5BE63D2-3536-074F-B2CE-7E1810CB42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1980" y="2862426"/>
            <a:ext cx="2939738" cy="22710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7FFC8C0-9FC4-9742-9D6C-FA42E5D58D91}"/>
              </a:ext>
            </a:extLst>
          </p:cNvPr>
          <p:cNvSpPr txBox="1"/>
          <p:nvPr/>
        </p:nvSpPr>
        <p:spPr>
          <a:xfrm>
            <a:off x="4716223" y="5105668"/>
            <a:ext cx="163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Ion m</a:t>
            </a:r>
            <a:r>
              <a:rPr lang="x-none" sz="1200" dirty="0"/>
              <a:t>icrobeam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200" dirty="0"/>
              <a:t>6.0 MeV C</a:t>
            </a:r>
            <a:r>
              <a:rPr lang="x-none" sz="1200" baseline="30000" dirty="0"/>
              <a:t>3+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200" dirty="0"/>
              <a:t>10.7 MeV C</a:t>
            </a:r>
            <a:r>
              <a:rPr lang="x-none" sz="1200" baseline="30000" dirty="0"/>
              <a:t>4+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200" dirty="0"/>
              <a:t>16.7 MeV C</a:t>
            </a:r>
            <a:r>
              <a:rPr lang="x-none" sz="1200" baseline="30000" dirty="0"/>
              <a:t>5+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200" dirty="0"/>
              <a:t>24.0 MeV C</a:t>
            </a:r>
            <a:r>
              <a:rPr lang="x-none" sz="1200" baseline="30000" dirty="0"/>
              <a:t>6+</a:t>
            </a:r>
            <a:r>
              <a:rPr lang="x-none" sz="12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3D022D5-5264-1C4F-8969-6A96FEEA27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7692" y="1291335"/>
            <a:ext cx="2456308" cy="24769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10FC9F6-8AA2-4944-A807-85648F99A6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2921" y="3851446"/>
            <a:ext cx="2431079" cy="247692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3FF8E045-0491-7C4E-AABF-A66C55242853}"/>
              </a:ext>
            </a:extLst>
          </p:cNvPr>
          <p:cNvCxnSpPr>
            <a:cxnSpLocks/>
          </p:cNvCxnSpPr>
          <p:nvPr/>
        </p:nvCxnSpPr>
        <p:spPr>
          <a:xfrm flipV="1">
            <a:off x="6177301" y="3331029"/>
            <a:ext cx="578062" cy="434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3FF8E045-0491-7C4E-AABF-A66C55242853}"/>
              </a:ext>
            </a:extLst>
          </p:cNvPr>
          <p:cNvCxnSpPr>
            <a:cxnSpLocks/>
          </p:cNvCxnSpPr>
          <p:nvPr/>
        </p:nvCxnSpPr>
        <p:spPr>
          <a:xfrm>
            <a:off x="6161750" y="4281757"/>
            <a:ext cx="500308" cy="588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1252847"/>
            <a:ext cx="639553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hr-HR" sz="2000" dirty="0" smtClean="0">
                <a:latin typeface="Calibri" pitchFamily="34" charset="0"/>
              </a:rPr>
              <a:t>Between 2020 – 2022 we continued to suppor TA projects </a:t>
            </a:r>
          </a:p>
          <a:p>
            <a:pPr marL="0" lvl="2"/>
            <a:r>
              <a:rPr lang="hr-HR" sz="2000" dirty="0" smtClean="0">
                <a:latin typeface="Calibri" pitchFamily="34" charset="0"/>
              </a:rPr>
              <a:t>related to detector developments through RADIATE project:</a:t>
            </a:r>
          </a:p>
          <a:p>
            <a:pPr marL="0" lvl="2"/>
            <a:r>
              <a:rPr lang="hr-HR" sz="2000" dirty="0" smtClean="0">
                <a:latin typeface="Calibri" pitchFamily="34" charset="0"/>
              </a:rPr>
              <a:t>- 7 user projects have been supported, including studies of: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985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AIDAinnova </a:t>
            </a:r>
            <a:r>
              <a:rPr lang="hr-HR" dirty="0" smtClean="0"/>
              <a:t>1st Annual Meeting, March 28 – 31,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543-FE1F-470A-A6AD-3D9E504C10B7}" type="datetime3">
              <a:rPr lang="en-US" smtClean="0"/>
              <a:pPr/>
              <a:t>28 March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=""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480" y="1"/>
            <a:ext cx="6827519" cy="117565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Task </a:t>
            </a:r>
            <a:r>
              <a:rPr lang="en-US" sz="4400" dirty="0" smtClean="0"/>
              <a:t>4.</a:t>
            </a:r>
            <a:r>
              <a:rPr lang="hr-HR" sz="4400" dirty="0" smtClean="0"/>
              <a:t>2</a:t>
            </a:r>
            <a:r>
              <a:rPr lang="en-US" sz="4400" dirty="0" smtClean="0"/>
              <a:t>: </a:t>
            </a:r>
            <a:r>
              <a:rPr lang="hr-HR" sz="4400" dirty="0" smtClean="0"/>
              <a:t>Micro-beam upgrade at RBI accelerator facility</a:t>
            </a:r>
            <a:r>
              <a:rPr lang="en-US" sz="4400" dirty="0" smtClean="0"/>
              <a:t> </a:t>
            </a:r>
            <a:endParaRPr lang="en-GB" sz="4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211646" y="1215585"/>
            <a:ext cx="8720258" cy="44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r>
              <a:rPr lang="hr-HR" sz="2800" u="sng" dirty="0" smtClean="0">
                <a:latin typeface="Calibri" pitchFamily="34" charset="0"/>
              </a:rPr>
              <a:t>The objective of Task 4.2:</a:t>
            </a:r>
          </a:p>
          <a:p>
            <a:pPr marL="0" lvl="2" defTabSz="684213">
              <a:lnSpc>
                <a:spcPct val="90000"/>
              </a:lnSpc>
              <a:spcBef>
                <a:spcPts val="750"/>
              </a:spcBef>
            </a:pPr>
            <a:endParaRPr lang="hr-HR" sz="2800" u="sng" dirty="0" smtClean="0">
              <a:latin typeface="Calibri" pitchFamily="34" charset="0"/>
            </a:endParaRPr>
          </a:p>
          <a:p>
            <a:pPr marL="457200" lvl="2" indent="-457200" defTabSz="684213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hr-HR" sz="2800" dirty="0" smtClean="0">
                <a:latin typeface="Calibri" pitchFamily="34" charset="0"/>
              </a:rPr>
              <a:t>Upgrade of the RBI Tandem Accelerator Facility (RBI-AF) infrastructure for detector characterization and radiation hardness studies at micron-scales, </a:t>
            </a:r>
            <a:endParaRPr lang="hr-HR" sz="2800" dirty="0">
              <a:latin typeface="Calibri" pitchFamily="34" charset="0"/>
            </a:endParaRPr>
          </a:p>
          <a:p>
            <a:pPr marL="457200" lvl="2" indent="-457200" defTabSz="684213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endParaRPr lang="hr-HR" sz="900" dirty="0">
              <a:latin typeface="Calibri" pitchFamily="34" charset="0"/>
            </a:endParaRPr>
          </a:p>
          <a:p>
            <a:pPr marL="271463" lvl="2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800" dirty="0" smtClean="0">
                <a:latin typeface="Calibri" pitchFamily="34" charset="0"/>
              </a:rPr>
              <a:t>At present testing of samples (devices) can be performed in vacuum or in air but </a:t>
            </a:r>
            <a:endParaRPr lang="en-US" sz="2800" dirty="0" smtClean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800" dirty="0">
                <a:latin typeface="Calibri" pitchFamily="34" charset="0"/>
              </a:rPr>
              <a:t>i</a:t>
            </a:r>
            <a:r>
              <a:rPr lang="hr-HR" sz="2800" dirty="0" smtClean="0">
                <a:latin typeface="Calibri" pitchFamily="34" charset="0"/>
              </a:rPr>
              <a:t>n both cases sample positioning is manual, not reproducible at the sub-micron scale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hr-HR" sz="2800" dirty="0">
                <a:latin typeface="Calibri" pitchFamily="34" charset="0"/>
              </a:rPr>
              <a:t>r</a:t>
            </a:r>
            <a:r>
              <a:rPr lang="hr-HR" sz="2800" dirty="0" smtClean="0">
                <a:latin typeface="Calibri" pitchFamily="34" charset="0"/>
              </a:rPr>
              <a:t>oom temeprature measurements, heating posible, no cooling possible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="" xmlns:a16="http://schemas.microsoft.com/office/drawing/2014/main" id="{39841CC5-DCEF-2F45-9EBE-ED91F8A8CEA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43901-0609-D04B-A5B9-B2E73890421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69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778</TotalTime>
  <Words>1324</Words>
  <Application>Microsoft Office PowerPoint</Application>
  <PresentationFormat>On-screen Show (4:3)</PresentationFormat>
  <Paragraphs>267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Comic Sans MS</vt:lpstr>
      <vt:lpstr>Symbol</vt:lpstr>
      <vt:lpstr>Office Theme</vt:lpstr>
      <vt:lpstr>1_Office Theme</vt:lpstr>
      <vt:lpstr>Task 4.2: Micro-beam upgrade at RBI accelerator facility </vt:lpstr>
      <vt:lpstr>PowerPoint Presentation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  <vt:lpstr>Task 4.2: Micro-beam upgrade at RBI accelerator facility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IRB</cp:lastModifiedBy>
  <cp:revision>142</cp:revision>
  <cp:lastPrinted>2022-03-28T11:23:56Z</cp:lastPrinted>
  <dcterms:created xsi:type="dcterms:W3CDTF">2016-05-09T08:38:51Z</dcterms:created>
  <dcterms:modified xsi:type="dcterms:W3CDTF">2022-03-28T11:49:33Z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