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5" r:id="rId2"/>
  </p:sldMasterIdLst>
  <p:notesMasterIdLst>
    <p:notesMasterId r:id="rId8"/>
  </p:notesMasterIdLst>
  <p:sldIdLst>
    <p:sldId id="308" r:id="rId3"/>
    <p:sldId id="288" r:id="rId4"/>
    <p:sldId id="309" r:id="rId5"/>
    <p:sldId id="321" r:id="rId6"/>
    <p:sldId id="32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co Grancagnolo" initials="FG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00"/>
    <a:srgbClr val="009999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33AE1-0D29-4028-A3A9-7010ED10364F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9FC6C-1D77-4419-9B68-93DE17C19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185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594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754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331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057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5"/>
          <p:cNvSpPr>
            <a:spLocks noGrp="1"/>
          </p:cNvSpPr>
          <p:nvPr>
            <p:ph type="sldNum"/>
          </p:nvPr>
        </p:nvSpPr>
        <p:spPr>
          <a:xfrm>
            <a:off x="8427960" y="6356520"/>
            <a:ext cx="71568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77035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10"/>
          </p:nvPr>
        </p:nvSpPr>
        <p:spPr>
          <a:xfrm>
            <a:off x="8427960" y="6356520"/>
            <a:ext cx="71568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33840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10"/>
          </p:nvPr>
        </p:nvSpPr>
        <p:spPr>
          <a:xfrm>
            <a:off x="8427960" y="6356520"/>
            <a:ext cx="71568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9539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3368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9515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74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129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subTitle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9884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8958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99066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95317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0012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59984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396396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5208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7103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1"/>
          <p:cNvSpPr txBox="1">
            <a:spLocks noGrp="1"/>
          </p:cNvSpPr>
          <p:nvPr>
            <p:ph type="body" idx="1"/>
          </p:nvPr>
        </p:nvSpPr>
        <p:spPr>
          <a:xfrm>
            <a:off x="236914" y="1580443"/>
            <a:ext cx="8666018" cy="4910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  <a:defRPr b="0">
                <a:solidFill>
                  <a:srgbClr val="171A6C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800"/>
              <a:buChar char="•"/>
              <a:defRPr b="0">
                <a:solidFill>
                  <a:srgbClr val="171A6C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500"/>
              <a:buChar char="•"/>
              <a:defRPr b="0">
                <a:solidFill>
                  <a:srgbClr val="171A6C"/>
                </a:solidFill>
              </a:defRPr>
            </a:lvl3pPr>
            <a:lvl4pPr marL="182880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4pPr>
            <a:lvl5pPr marL="228600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1"/>
          <p:cNvSpPr txBox="1">
            <a:spLocks noGrp="1"/>
          </p:cNvSpPr>
          <p:nvPr>
            <p:ph type="title"/>
          </p:nvPr>
        </p:nvSpPr>
        <p:spPr>
          <a:xfrm>
            <a:off x="4033381" y="147606"/>
            <a:ext cx="5005670" cy="1077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1"/>
          <p:cNvSpPr txBox="1"/>
          <p:nvPr/>
        </p:nvSpPr>
        <p:spPr>
          <a:xfrm>
            <a:off x="8704801" y="6425052"/>
            <a:ext cx="3962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t>‹#›</a:t>
            </a:fld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1592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909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0034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232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225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1227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4674240" y="396396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6229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4674240" y="159984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513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2613960" y="0"/>
            <a:ext cx="6529680" cy="116496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6" name="Picture 12"/>
          <p:cNvPicPr/>
          <p:nvPr/>
        </p:nvPicPr>
        <p:blipFill>
          <a:blip r:embed="rId14"/>
          <a:stretch/>
        </p:blipFill>
        <p:spPr>
          <a:xfrm>
            <a:off x="113040" y="0"/>
            <a:ext cx="2603520" cy="1172160"/>
          </a:xfrm>
          <a:prstGeom prst="rect">
            <a:avLst/>
          </a:prstGeom>
          <a:ln w="0">
            <a:noFill/>
          </a:ln>
        </p:spPr>
      </p:pic>
      <p:sp>
        <p:nvSpPr>
          <p:cNvPr id="167" name="PlaceHolder 2"/>
          <p:cNvSpPr>
            <a:spLocks noGrp="1"/>
          </p:cNvSpPr>
          <p:nvPr>
            <p:ph type="title"/>
          </p:nvPr>
        </p:nvSpPr>
        <p:spPr>
          <a:xfrm>
            <a:off x="187920" y="1340280"/>
            <a:ext cx="8780400" cy="21693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500" b="1" strike="noStrike" spc="-1">
                <a:solidFill>
                  <a:srgbClr val="171A6C"/>
                </a:solidFill>
                <a:latin typeface="Calibri Light"/>
              </a:rPr>
              <a:t>Click to edit Master title style</a:t>
            </a:r>
            <a:endParaRPr lang="en-US" sz="4500" b="0" strike="noStrike" spc="-1">
              <a:solidFill>
                <a:srgbClr val="171A6C"/>
              </a:solidFill>
              <a:latin typeface="Calibri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endParaRPr lang="en-GB" sz="1800" b="0" strike="noStrike" spc="-1">
              <a:latin typeface="Times New Roman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ftr"/>
          </p:nvPr>
        </p:nvSpPr>
        <p:spPr>
          <a:xfrm>
            <a:off x="0" y="6356520"/>
            <a:ext cx="914364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GB" sz="2400" b="0" strike="noStrike" spc="-1" dirty="0">
              <a:latin typeface="Times New Roman"/>
            </a:endParaRPr>
          </a:p>
        </p:txBody>
      </p:sp>
      <p:sp>
        <p:nvSpPr>
          <p:cNvPr id="170" name="PlaceHolder 5"/>
          <p:cNvSpPr>
            <a:spLocks noGrp="1"/>
          </p:cNvSpPr>
          <p:nvPr>
            <p:ph type="sldNum"/>
          </p:nvPr>
        </p:nvSpPr>
        <p:spPr>
          <a:xfrm>
            <a:off x="8427960" y="6356520"/>
            <a:ext cx="71568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 dirty="0">
              <a:latin typeface="Times New Roman"/>
            </a:endParaRPr>
          </a:p>
        </p:txBody>
      </p:sp>
      <p:sp>
        <p:nvSpPr>
          <p:cNvPr id="171" name="CustomShape 6"/>
          <p:cNvSpPr/>
          <p:nvPr/>
        </p:nvSpPr>
        <p:spPr>
          <a:xfrm>
            <a:off x="912240" y="6032880"/>
            <a:ext cx="8231400" cy="24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b="0" strike="noStrike" spc="-1">
                <a:solidFill>
                  <a:srgbClr val="444444"/>
                </a:solidFill>
                <a:latin typeface="Calibri"/>
              </a:rPr>
              <a:t>This project has received funding from the European Union’s Horizon 2020 research and innovation programme under grant agreement No 101004761.</a:t>
            </a:r>
            <a:endParaRPr lang="en-GB" sz="1000" b="0" strike="noStrike" spc="-1">
              <a:latin typeface="Arial"/>
            </a:endParaRPr>
          </a:p>
        </p:txBody>
      </p:sp>
      <p:sp>
        <p:nvSpPr>
          <p:cNvPr id="172" name="CustomShape 7"/>
          <p:cNvSpPr/>
          <p:nvPr/>
        </p:nvSpPr>
        <p:spPr>
          <a:xfrm>
            <a:off x="3733920" y="135360"/>
            <a:ext cx="540972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2700" b="0" strike="noStrike" spc="-1">
                <a:solidFill>
                  <a:srgbClr val="FFFFFF"/>
                </a:solidFill>
                <a:latin typeface="Calibri"/>
              </a:rPr>
              <a:t>Advancement and Innovation for Detectors at Accelerators</a:t>
            </a:r>
            <a:endParaRPr lang="en-GB" sz="2700" b="0" strike="noStrike" spc="-1">
              <a:latin typeface="Arial"/>
            </a:endParaRPr>
          </a:p>
        </p:txBody>
      </p:sp>
      <p:pic>
        <p:nvPicPr>
          <p:cNvPr id="173" name="Picture 9"/>
          <p:cNvPicPr/>
          <p:nvPr/>
        </p:nvPicPr>
        <p:blipFill>
          <a:blip r:embed="rId15"/>
          <a:stretch/>
        </p:blipFill>
        <p:spPr>
          <a:xfrm rot="10800000" flipH="1">
            <a:off x="380880" y="5940000"/>
            <a:ext cx="531000" cy="353880"/>
          </a:xfrm>
          <a:prstGeom prst="rect">
            <a:avLst/>
          </a:prstGeom>
          <a:ln w="0">
            <a:noFill/>
          </a:ln>
        </p:spPr>
      </p:pic>
      <p:sp>
        <p:nvSpPr>
          <p:cNvPr id="174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0" strike="noStrike" spc="-1">
                <a:solidFill>
                  <a:srgbClr val="171A6C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00" b="0" strike="noStrike" spc="-1">
                <a:solidFill>
                  <a:srgbClr val="171A6C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50" b="0" strike="noStrike" spc="-1">
                <a:solidFill>
                  <a:srgbClr val="171A6C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350" b="0" strike="noStrike" spc="-1">
                <a:solidFill>
                  <a:srgbClr val="171A6C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71A6C"/>
                </a:solidFill>
                <a:latin typeface="Calibri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78077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ftr="0" dt="0"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2613960" y="0"/>
            <a:ext cx="6529320" cy="1164600"/>
          </a:xfrm>
          <a:prstGeom prst="rect">
            <a:avLst/>
          </a:prstGeom>
          <a:gradFill rotWithShape="0">
            <a:gsLst>
              <a:gs pos="42000">
                <a:srgbClr val="44A7AB"/>
              </a:gs>
              <a:gs pos="100000">
                <a:srgbClr val="FFFFFF"/>
              </a:gs>
            </a:gsLst>
            <a:lin ang="10800000"/>
          </a:gradFill>
          <a:ln w="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5" name="Picture 12"/>
          <p:cNvPicPr/>
          <p:nvPr/>
        </p:nvPicPr>
        <p:blipFill>
          <a:blip r:embed="rId16"/>
          <a:stretch/>
        </p:blipFill>
        <p:spPr>
          <a:xfrm>
            <a:off x="113040" y="0"/>
            <a:ext cx="2603160" cy="1171800"/>
          </a:xfrm>
          <a:prstGeom prst="rect">
            <a:avLst/>
          </a:prstGeom>
          <a:ln w="0">
            <a:noFill/>
          </a:ln>
        </p:spPr>
      </p:pic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2716200" y="0"/>
            <a:ext cx="642708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43474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iming>
    <p:tnLst>
      <p:par>
        <p:cTn id="1" dur="indefinite" restart="never" nodeType="tmRoot"/>
      </p:par>
    </p:tnLst>
  </p:timing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Shape 1"/>
          <p:cNvSpPr txBox="1"/>
          <p:nvPr/>
        </p:nvSpPr>
        <p:spPr>
          <a:xfrm>
            <a:off x="165480" y="1631900"/>
            <a:ext cx="8780400" cy="2169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" normalizeH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4800" b="1" i="0" u="none" strike="noStrike" kern="1200" cap="none" spc="-1" normalizeH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/>
              </a:rPr>
              <a:t>WP7:</a:t>
            </a:r>
            <a:r>
              <a:rPr lang="en-US" sz="4800" b="1" spc="-1" dirty="0">
                <a:solidFill>
                  <a:srgbClr val="171A6C"/>
                </a:solidFill>
                <a:latin typeface="Calibri"/>
              </a:rPr>
              <a:t> </a:t>
            </a:r>
            <a:r>
              <a:rPr lang="en-US" sz="4800" b="1" spc="-1" baseline="0" dirty="0" smtClean="0">
                <a:solidFill>
                  <a:srgbClr val="171A6C"/>
                </a:solidFill>
                <a:latin typeface="Calibri"/>
              </a:rPr>
              <a:t>Gaseous</a:t>
            </a:r>
            <a:r>
              <a:rPr lang="en-US" sz="4800" b="1" spc="-1" dirty="0" smtClean="0">
                <a:solidFill>
                  <a:srgbClr val="171A6C"/>
                </a:solidFill>
                <a:latin typeface="Calibri"/>
              </a:rPr>
              <a:t> </a:t>
            </a:r>
            <a:r>
              <a:rPr lang="en-US" sz="4800" b="1" spc="-1" dirty="0" smtClean="0">
                <a:solidFill>
                  <a:srgbClr val="171A6C"/>
                </a:solidFill>
                <a:latin typeface="Calibri"/>
              </a:rPr>
              <a:t>Detectors</a:t>
            </a:r>
            <a:endParaRPr kumimoji="0" lang="en-US" sz="2400" b="1" i="0" u="none" strike="noStrike" kern="1200" cap="none" spc="-1" normalizeH="0" baseline="0" noProof="0" dirty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77" name="TextShape 2"/>
          <p:cNvSpPr txBox="1"/>
          <p:nvPr/>
        </p:nvSpPr>
        <p:spPr>
          <a:xfrm>
            <a:off x="165480" y="3900320"/>
            <a:ext cx="8780400" cy="1845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spc="-1" dirty="0" smtClean="0">
                <a:solidFill>
                  <a:srgbClr val="171A6C"/>
                </a:solidFill>
                <a:latin typeface="Calibri"/>
              </a:rPr>
              <a:t>Silvia Dalla Tore (INFN-Trieste), </a:t>
            </a:r>
            <a:r>
              <a:rPr lang="en-US" sz="2600" u="sng" spc="-1" dirty="0" smtClean="0">
                <a:solidFill>
                  <a:srgbClr val="002060"/>
                </a:solidFill>
                <a:latin typeface="Calibri"/>
              </a:rPr>
              <a:t>Burkhard Schmidt</a:t>
            </a:r>
            <a:r>
              <a:rPr lang="en-GB" sz="2600" spc="-1" dirty="0">
                <a:solidFill>
                  <a:srgbClr val="002060"/>
                </a:solidFill>
                <a:latin typeface="Arial"/>
              </a:rPr>
              <a:t> </a:t>
            </a:r>
            <a:r>
              <a:rPr lang="en-GB" sz="2600" spc="-1" dirty="0" smtClean="0">
                <a:solidFill>
                  <a:srgbClr val="171A6C"/>
                </a:solidFill>
                <a:latin typeface="Arial"/>
              </a:rPr>
              <a:t>(CERN)</a:t>
            </a:r>
          </a:p>
          <a:p>
            <a:pPr lvl="0" algn="ctr">
              <a:lnSpc>
                <a:spcPct val="90000"/>
              </a:lnSpc>
              <a:spcBef>
                <a:spcPts val="751"/>
              </a:spcBef>
            </a:pPr>
            <a:r>
              <a:rPr lang="en-GB" sz="2600" spc="-1" dirty="0" smtClean="0">
                <a:solidFill>
                  <a:srgbClr val="171A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WP7 Session at the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2600" baseline="30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2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Annual</a:t>
            </a:r>
            <a:r>
              <a:rPr lang="en-GB" sz="2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Meeting, </a:t>
            </a:r>
            <a:r>
              <a:rPr lang="en-GB" sz="2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March 29</a:t>
            </a:r>
            <a:r>
              <a:rPr lang="en-GB" sz="2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2022</a:t>
            </a:r>
            <a:endParaRPr kumimoji="0" lang="en-GB" sz="2600" b="0" i="0" u="none" strike="noStrike" kern="1200" cap="none" spc="-1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43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/>
          </p:nvPr>
        </p:nvSpPr>
        <p:spPr>
          <a:xfrm>
            <a:off x="297100" y="1312970"/>
            <a:ext cx="8641987" cy="5401595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4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7.1: Coordination and Communication 	 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(S. Dalla Torre, BS)</a:t>
            </a:r>
            <a:endParaRPr lang="en-US" sz="2200" b="1" dirty="0" smtClean="0">
              <a:solidFill>
                <a:schemeClr val="accent4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4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7.2: RPC sector 						</a:t>
            </a:r>
            <a:r>
              <a:rPr lang="en-US" sz="2200" b="1" dirty="0" smtClean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tasks</a:t>
            </a:r>
          </a:p>
          <a:p>
            <a:pPr lvl="8"/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- 7.2.1: Multi-gap RPCs (MRPCs) for fast 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timing   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(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Williams)</a:t>
            </a:r>
          </a:p>
          <a:p>
            <a:pPr lvl="8"/>
            <a:r>
              <a:rPr lang="en-GB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	- 7.2.2: Shower development in SDHCAL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(Mary-Cruz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Fouz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8"/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- 7.2.3: Eco-friendly gas mixtures for RPCs 	      	(B. Mandelli, D. Piccolo) 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000" lvl="8" indent="-34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4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7.3: MPGD sector, Technology and engineering</a:t>
            </a:r>
            <a:r>
              <a:rPr lang="en-US" sz="2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sz="2200" b="1" dirty="0" smtClean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tasks</a:t>
            </a:r>
          </a:p>
          <a:p>
            <a:pPr lvl="8"/>
            <a:r>
              <a:rPr lang="en-US" sz="2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7.3.1: Development of resistive electrodes for MPGDs 	(P. </a:t>
            </a:r>
            <a:r>
              <a:rPr lang="en-US" sz="19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Verwilligen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lvl="8"/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- 7.3.2: Industrial engineering of high-rate μ-RWELLs  	(G. Bencivenni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8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7.4: Large volume gaseous detectors 			</a:t>
            </a:r>
            <a:r>
              <a:rPr lang="en-US" sz="2200" b="1" dirty="0" smtClean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tasks</a:t>
            </a:r>
          </a:p>
          <a:p>
            <a:pPr lvl="8"/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7.4.1: A 4-channel electronic board for cluster counting 	(F. Grancagnolo)</a:t>
            </a:r>
          </a:p>
          <a:p>
            <a:pPr lvl="8"/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- 7.4.2: High pressure gas TPC for neutrino physics	(A. Deisting)</a:t>
            </a:r>
            <a:endParaRPr lang="en-US" sz="2200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7.5: PID sector 						</a:t>
            </a:r>
            <a:r>
              <a:rPr lang="en-US" sz="2200" b="1" dirty="0" smtClean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task </a:t>
            </a:r>
          </a:p>
          <a:p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Photon detectors for hadron particle identification at high momenta</a:t>
            </a:r>
          </a:p>
          <a:p>
            <a:r>
              <a:rPr lang="en-US" sz="2200" dirty="0" smtClean="0"/>
              <a:t>						</a:t>
            </a:r>
            <a:r>
              <a:rPr lang="en-US" sz="2200" dirty="0"/>
              <a:t>	</a:t>
            </a:r>
            <a:r>
              <a:rPr lang="en-US" sz="1900" dirty="0" smtClean="0"/>
              <a:t>(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S. Dalla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orre)</a:t>
            </a:r>
          </a:p>
          <a:p>
            <a:endParaRPr lang="en-GB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Covid-19 </a:t>
            </a:r>
            <a:r>
              <a:rPr lang="en-US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restrictions limited the progress in several </a:t>
            </a:r>
            <a:r>
              <a:rPr lang="en-US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areas… </a:t>
            </a:r>
          </a:p>
          <a:p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…but we are glad that we can meet for the first time largely in person!</a:t>
            </a:r>
          </a:p>
          <a:p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900" dirty="0" smtClean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4846" y="0"/>
            <a:ext cx="5549154" cy="1142640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</a:t>
            </a:r>
            <a:endParaRPr lang="en-GB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69461" y="643756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 smtClean="0">
                <a:solidFill>
                  <a:srgbClr val="FFFFFF"/>
                </a:solidFill>
                <a:latin typeface="Calibri"/>
              </a:rPr>
              <a:t>2</a:t>
            </a:fld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220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/>
          </p:nvPr>
        </p:nvSpPr>
        <p:spPr>
          <a:xfrm>
            <a:off x="227989" y="5207675"/>
            <a:ext cx="8711098" cy="1567676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 collaboration with </a:t>
            </a:r>
            <a:r>
              <a:rPr lang="en-US" sz="2000" b="1" u="sng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industry</a:t>
            </a: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000" b="1" dirty="0" smtClean="0">
                <a:solidFill>
                  <a:srgbClr val="00206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yellow boxes</a:t>
            </a: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Wide </a:t>
            </a: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solid links also </a:t>
            </a:r>
            <a:r>
              <a:rPr lang="en-US" sz="2000" b="1" u="sng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outside Europe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Input for bi-lateral agreements with non-European partners has been </a:t>
            </a:r>
            <a:r>
              <a:rPr lang="en-US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provided, the bi-lateral agreements are being finalized these days.</a:t>
            </a:r>
            <a:endParaRPr lang="en-US" sz="20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4846" y="0"/>
            <a:ext cx="5549154" cy="114264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</a:t>
            </a:r>
            <a:endParaRPr lang="en-GB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69461" y="643756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  <a:endParaRPr lang="en-GB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 smtClean="0">
                <a:solidFill>
                  <a:srgbClr val="FFFFFF"/>
                </a:solidFill>
                <a:latin typeface="Calibri"/>
              </a:rPr>
              <a:t>3</a:t>
            </a:fld>
            <a:endParaRPr lang="en-GB" sz="1200" b="0" strike="noStrike" spc="-1" dirty="0">
              <a:latin typeface="Times New Roman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020060"/>
              </p:ext>
            </p:extLst>
          </p:nvPr>
        </p:nvGraphicFramePr>
        <p:xfrm>
          <a:off x="399771" y="1330168"/>
          <a:ext cx="8379373" cy="3689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9820344" imgH="4324236" progId="Excel.Sheet.12">
                  <p:embed/>
                </p:oleObj>
              </mc:Choice>
              <mc:Fallback>
                <p:oleObj name="Worksheet" r:id="rId3" imgW="9820344" imgH="432423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9771" y="1330168"/>
                        <a:ext cx="8379373" cy="3689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188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B4F49-A412-4245-B5A9-46B87BC46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603" y="11214"/>
            <a:ext cx="4284039" cy="1144800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MILESTONES &amp;</a:t>
            </a: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15638-7D5F-4072-821B-DDC8B7440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055" y="4004506"/>
            <a:ext cx="8183865" cy="260452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early MILESTONES and </a:t>
            </a:r>
            <a:r>
              <a:rPr lang="en-US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DELIVERABLES in WP7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Activities on the various tasks are </a:t>
            </a:r>
            <a:r>
              <a:rPr lang="en-US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ongoing</a:t>
            </a:r>
            <a:r>
              <a:rPr lang="en-US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look forward to hear about the progress made!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have allocated 15min for each talk, plus 5min discussion</a:t>
            </a:r>
            <a:endParaRPr lang="en-GB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796BF9-9B91-4111-97E5-B837D075CD96}"/>
              </a:ext>
            </a:extLst>
          </p:cNvPr>
          <p:cNvGrpSpPr/>
          <p:nvPr/>
        </p:nvGrpSpPr>
        <p:grpSpPr>
          <a:xfrm>
            <a:off x="10591" y="1976827"/>
            <a:ext cx="9144000" cy="1558370"/>
            <a:chOff x="118268" y="1856316"/>
            <a:chExt cx="9902825" cy="16876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641043C-374A-4B85-8037-259F8EFB9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268" y="1856316"/>
              <a:ext cx="9902825" cy="83079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72AE9FC-6270-476F-A1B7-CD4124D5B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268" y="2271713"/>
              <a:ext cx="9784558" cy="1272296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704274" y="6473336"/>
            <a:ext cx="412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18</a:t>
            </a:r>
            <a:endParaRPr lang="en-GB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517677" y="1530037"/>
            <a:ext cx="0" cy="42868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52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0FBEB7-5930-4C3F-8C5D-168FFE5E9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437" y="1526125"/>
            <a:ext cx="8907086" cy="4910668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After this week’s meeting we shall have to contribute to the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	    1</a:t>
            </a:r>
            <a:r>
              <a:rPr lang="en-GB" sz="24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Annual Report from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AIDAinnova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We don’t yet have news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yet on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exact format and the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As soon as we know we shall contact the task leaders to organise what’s needed from each of our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tasks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Although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we have not yet reached any milestones or deliverables, but we will need to show concrete progress in most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areas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CD7F34-4C34-4DC4-9303-2A8B344FF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3812" y="48023"/>
            <a:ext cx="5426718" cy="1077239"/>
          </a:xfrm>
        </p:spPr>
        <p:txBody>
          <a:bodyPr>
            <a:normAutofit/>
          </a:bodyPr>
          <a:lstStyle/>
          <a:p>
            <a:pPr algn="ctr"/>
            <a:r>
              <a:rPr lang="en-GB" sz="4400" b="0" dirty="0" smtClean="0"/>
              <a:t>Annual </a:t>
            </a:r>
            <a:r>
              <a:rPr lang="en-GB" sz="4400" b="0" dirty="0"/>
              <a:t>Report</a:t>
            </a:r>
          </a:p>
        </p:txBody>
      </p:sp>
    </p:spTree>
    <p:extLst>
      <p:ext uri="{BB962C8B-B14F-4D97-AF65-F5344CB8AC3E}">
        <p14:creationId xmlns:p14="http://schemas.microsoft.com/office/powerpoint/2010/main" val="354134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2521</TotalTime>
  <Words>425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1_Office Theme</vt:lpstr>
      <vt:lpstr>Office Theme</vt:lpstr>
      <vt:lpstr>Microsoft Excel Worksheet</vt:lpstr>
      <vt:lpstr>PowerPoint Presentation</vt:lpstr>
      <vt:lpstr> Overview</vt:lpstr>
      <vt:lpstr>Partners</vt:lpstr>
      <vt:lpstr>MILESTONES &amp; DELIVERABLES</vt:lpstr>
      <vt:lpstr>Annual Report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Burkhard Schmidt</dc:creator>
  <cp:lastModifiedBy>Burkhard Schmidt</cp:lastModifiedBy>
  <cp:revision>617</cp:revision>
  <dcterms:created xsi:type="dcterms:W3CDTF">2021-04-14T13:19:03Z</dcterms:created>
  <dcterms:modified xsi:type="dcterms:W3CDTF">2022-03-28T15:40:25Z</dcterms:modified>
</cp:coreProperties>
</file>