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/>
    <p:restoredTop sz="94643"/>
  </p:normalViewPr>
  <p:slideViewPr>
    <p:cSldViewPr snapToGrid="0" snapToObjects="1">
      <p:cViewPr varScale="1">
        <p:scale>
          <a:sx n="84" d="100"/>
          <a:sy n="84" d="100"/>
        </p:scale>
        <p:origin x="12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0619199999999999"/>
          <c:y val="6.28113E-2"/>
          <c:w val="0.87773100000000004"/>
          <c:h val="0.76710199999999995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38100" cap="flat">
              <a:solidFill>
                <a:srgbClr val="21529F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Sheet1!$B$1:$Q$1</c:f>
              <c:strCache>
                <c:ptCount val="1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</c:strCache>
            </c:strRef>
          </c:cat>
          <c:val>
            <c:numRef>
              <c:f>Sheet1!$B$2:$Q$2</c:f>
              <c:numCache>
                <c:formatCode>General</c:formatCode>
                <c:ptCount val="16"/>
                <c:pt idx="0">
                  <c:v>1</c:v>
                </c:pt>
                <c:pt idx="1">
                  <c:v>0.93</c:v>
                </c:pt>
                <c:pt idx="2">
                  <c:v>0.93</c:v>
                </c:pt>
                <c:pt idx="3">
                  <c:v>0.63</c:v>
                </c:pt>
                <c:pt idx="4">
                  <c:v>0.63</c:v>
                </c:pt>
                <c:pt idx="5">
                  <c:v>0.63</c:v>
                </c:pt>
                <c:pt idx="6">
                  <c:v>0.45</c:v>
                </c:pt>
                <c:pt idx="7">
                  <c:v>0.45</c:v>
                </c:pt>
                <c:pt idx="8">
                  <c:v>0.45</c:v>
                </c:pt>
                <c:pt idx="9">
                  <c:v>0.31</c:v>
                </c:pt>
                <c:pt idx="10">
                  <c:v>0.31</c:v>
                </c:pt>
                <c:pt idx="11">
                  <c:v>0.31</c:v>
                </c:pt>
                <c:pt idx="12">
                  <c:v>0.24</c:v>
                </c:pt>
                <c:pt idx="13">
                  <c:v>0.24</c:v>
                </c:pt>
                <c:pt idx="14">
                  <c:v>0.24</c:v>
                </c:pt>
                <c:pt idx="15">
                  <c:v>0.21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AE-DD42-AD3D-E12B79B047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-5400000"/>
          <a:lstStyle/>
          <a:p>
            <a:pPr>
              <a:defRPr sz="1500" b="0" i="0" u="none" strike="noStrike">
                <a:solidFill>
                  <a:srgbClr val="000000"/>
                </a:solidFill>
                <a:latin typeface="Helvetica Neue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0%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500" b="0" i="0" u="none" strike="noStrike">
                <a:solidFill>
                  <a:srgbClr val="000000"/>
                </a:solidFill>
                <a:latin typeface="Helvetica Neue"/>
              </a:defRPr>
            </a:pPr>
            <a:endParaRPr lang="en-US"/>
          </a:p>
        </c:txPr>
        <c:crossAx val="2094734552"/>
        <c:crosses val="autoZero"/>
        <c:crossBetween val="midCat"/>
        <c:majorUnit val="0.25"/>
        <c:minorUnit val="0.1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311145"/>
          <c:y val="7.7399999999999997E-2"/>
          <c:w val="0.68385499999999999"/>
          <c:h val="0.8063139999999999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C2H2F4</c:v>
                </c:pt>
              </c:strCache>
            </c:strRef>
          </c:tx>
          <c:spPr>
            <a:solidFill>
              <a:srgbClr val="4CAAE8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RPC</c:v>
                </c:pt>
                <c:pt idx="1">
                  <c:v>RICH</c:v>
                </c:pt>
                <c:pt idx="2">
                  <c:v>CSC</c:v>
                </c:pt>
                <c:pt idx="3">
                  <c:v>MWPC</c:v>
                </c:pt>
                <c:pt idx="4">
                  <c:v>GEM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98225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AA-5449-BDC9-9E807924E2D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SF6</c:v>
                </c:pt>
              </c:strCache>
            </c:strRef>
          </c:tx>
          <c:spPr>
            <a:solidFill>
              <a:srgbClr val="6C61B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RPC</c:v>
                </c:pt>
                <c:pt idx="1">
                  <c:v>RICH</c:v>
                </c:pt>
                <c:pt idx="2">
                  <c:v>CSC</c:v>
                </c:pt>
                <c:pt idx="3">
                  <c:v>MWPC</c:v>
                </c:pt>
                <c:pt idx="4">
                  <c:v>GEM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9203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AA-5449-BDC9-9E807924E2D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CF4</c:v>
                </c:pt>
              </c:strCache>
            </c:strRef>
          </c:tx>
          <c:spPr>
            <a:solidFill>
              <a:srgbClr val="929292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RPC</c:v>
                </c:pt>
                <c:pt idx="1">
                  <c:v>RICH</c:v>
                </c:pt>
                <c:pt idx="2">
                  <c:v>CSC</c:v>
                </c:pt>
                <c:pt idx="3">
                  <c:v>MWPC</c:v>
                </c:pt>
                <c:pt idx="4">
                  <c:v>GEM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0</c:v>
                </c:pt>
                <c:pt idx="1">
                  <c:v>823</c:v>
                </c:pt>
                <c:pt idx="2">
                  <c:v>12344</c:v>
                </c:pt>
                <c:pt idx="3">
                  <c:v>1115</c:v>
                </c:pt>
                <c:pt idx="4">
                  <c:v>3673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AA-5449-BDC9-9E807924E2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120000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title>
          <c:tx>
            <c:rich>
              <a:bodyPr rot="-5400000"/>
              <a:lstStyle/>
              <a:p>
                <a:pPr>
                  <a:defRPr sz="1800" b="0" i="0" u="none" strike="noStrike">
                    <a:solidFill>
                      <a:srgbClr val="000000"/>
                    </a:solidFill>
                    <a:latin typeface="Helvetica"/>
                  </a:defRPr>
                </a:pPr>
                <a:r>
                  <a:rPr lang="en-US" sz="1800" b="0" i="0" u="none" strike="noStrike">
                    <a:solidFill>
                      <a:srgbClr val="000000"/>
                    </a:solidFill>
                    <a:latin typeface="Helvetica"/>
                  </a:rPr>
                  <a:t>GHG emission in Run2 [tCO2e]</a:t>
                </a:r>
              </a:p>
            </c:rich>
          </c:tx>
          <c:overlay val="1"/>
        </c:title>
        <c:numFmt formatCode="General_);\(General\)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Helvetica"/>
              </a:defRPr>
            </a:pPr>
            <a:endParaRPr lang="en-US"/>
          </a:p>
        </c:txPr>
        <c:crossAx val="2094734552"/>
        <c:crosses val="autoZero"/>
        <c:crossBetween val="between"/>
        <c:majorUnit val="30000"/>
        <c:minorUnit val="1500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title>
      <c:tx>
        <c:rich>
          <a:bodyPr rot="0"/>
          <a:lstStyle/>
          <a:p>
            <a:pPr>
              <a:defRPr sz="1400" b="1" i="0" u="none" strike="noStrike">
                <a:solidFill>
                  <a:srgbClr val="000000"/>
                </a:solidFill>
                <a:latin typeface="Helvetica Neue"/>
              </a:defRPr>
            </a:pPr>
            <a:r>
              <a:rPr lang="en-US" sz="1400" b="1" i="0" u="none" strike="noStrike">
                <a:solidFill>
                  <a:srgbClr val="000000"/>
                </a:solidFill>
                <a:latin typeface="Helvetica Neue"/>
              </a:rPr>
              <a:t>Maximum efficiency from Fit</a:t>
            </a:r>
          </a:p>
        </c:rich>
      </c:tx>
      <c:layout>
        <c:manualLayout>
          <c:xMode val="edge"/>
          <c:yMode val="edge"/>
          <c:x val="0.22442400000000001"/>
          <c:y val="0"/>
          <c:w val="0.55115099999999995"/>
          <c:h val="0.105365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14102600000000001"/>
          <c:y val="0.105365"/>
          <c:w val="0.83281899999999998"/>
          <c:h val="0.7353039999999999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</c:strRef>
          </c:tx>
          <c:spPr>
            <a:ln w="508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10"/>
            <c:spPr>
              <a:solidFill>
                <a:srgbClr val="FFFFFF"/>
              </a:solidFill>
              <a:ln w="508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0ff</c:v>
                </c:pt>
                <c:pt idx="1">
                  <c:v>22</c:v>
                </c:pt>
                <c:pt idx="2">
                  <c:v>69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96.8</c:v>
                </c:pt>
                <c:pt idx="1">
                  <c:v>97.3</c:v>
                </c:pt>
                <c:pt idx="2">
                  <c:v>94.7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BD8-FD41-8851-D8C81FED48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MAX eff</c:v>
                </c:pt>
              </c:strCache>
            </c:strRef>
          </c:tx>
          <c:spPr>
            <a:ln w="508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10"/>
            <c:spPr>
              <a:solidFill>
                <a:srgbClr val="FFFFFF"/>
              </a:solidFill>
              <a:ln w="508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0ff</c:v>
                </c:pt>
                <c:pt idx="1">
                  <c:v>22</c:v>
                </c:pt>
                <c:pt idx="2">
                  <c:v>69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98.9</c:v>
                </c:pt>
                <c:pt idx="1">
                  <c:v>92.6</c:v>
                </c:pt>
                <c:pt idx="2">
                  <c:v>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BD8-FD41-8851-D8C81FED481B}"/>
            </c:ext>
          </c:extLst>
        </c:ser>
        <c:ser>
          <c:idx val="2"/>
          <c:order val="2"/>
          <c:tx>
            <c:strRef>
              <c:f>Sheet1!$D$1</c:f>
            </c:strRef>
          </c:tx>
          <c:spPr>
            <a:ln w="50800" cap="flat">
              <a:solidFill>
                <a:srgbClr val="929292"/>
              </a:solidFill>
              <a:prstDash val="solid"/>
              <a:miter lim="400000"/>
            </a:ln>
            <a:effectLst/>
          </c:spPr>
          <c:marker>
            <c:symbol val="circle"/>
            <c:size val="10"/>
            <c:spPr>
              <a:solidFill>
                <a:srgbClr val="FFFFFF"/>
              </a:solidFill>
              <a:ln w="50800" cap="flat">
                <a:solidFill>
                  <a:srgbClr val="929292"/>
                </a:solidFill>
                <a:prstDash val="solid"/>
                <a:miter lim="400000"/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0ff</c:v>
                </c:pt>
                <c:pt idx="1">
                  <c:v>22</c:v>
                </c:pt>
                <c:pt idx="2">
                  <c:v>69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98.5</c:v>
                </c:pt>
                <c:pt idx="1">
                  <c:v>96.4</c:v>
                </c:pt>
                <c:pt idx="2">
                  <c:v>96.2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BD8-FD41-8851-D8C81FED48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1600" b="0" i="0" u="none" strike="noStrike">
                    <a:solidFill>
                      <a:srgbClr val="000000"/>
                    </a:solidFill>
                    <a:latin typeface="Helvetica Neue"/>
                  </a:defRPr>
                </a:pPr>
                <a:r>
                  <a:rPr lang="en-US" sz="1600" b="0" i="0" u="none" strike="noStrike">
                    <a:solidFill>
                      <a:srgbClr val="000000"/>
                    </a:solidFill>
                    <a:latin typeface="Helvetica Neue"/>
                  </a:rPr>
                  <a:t>Absorption factor</a:t>
                </a:r>
              </a:p>
            </c:rich>
          </c:tx>
          <c:overlay val="1"/>
        </c:title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Helvetica Neue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100"/>
          <c:min val="50"/>
        </c:scaling>
        <c:delete val="0"/>
        <c:axPos val="l"/>
        <c:maj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ajorGridlines>
        <c:title>
          <c:tx>
            <c:rich>
              <a:bodyPr rot="-5400000"/>
              <a:lstStyle/>
              <a:p>
                <a:pPr>
                  <a:defRPr sz="1200" b="0" i="0" u="none" strike="noStrike">
                    <a:solidFill>
                      <a:srgbClr val="000000"/>
                    </a:solidFill>
                    <a:latin typeface="Helvetica Neue"/>
                  </a:defRPr>
                </a:pPr>
                <a:r>
                  <a:rPr lang="en-US" sz="1200" b="0" i="0" u="none" strike="noStrike">
                    <a:solidFill>
                      <a:srgbClr val="000000"/>
                    </a:solidFill>
                    <a:latin typeface="Helvetica Neue"/>
                  </a:rPr>
                  <a:t>Max Efficiency (%)</a:t>
                </a:r>
              </a:p>
            </c:rich>
          </c:tx>
          <c:overlay val="1"/>
        </c:title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Helvetica Neue"/>
              </a:defRPr>
            </a:pPr>
            <a:endParaRPr lang="en-US"/>
          </a:p>
        </c:txPr>
        <c:crossAx val="2094734552"/>
        <c:crosses val="autoZero"/>
        <c:crossBetween val="midCat"/>
        <c:majorUnit val="5"/>
        <c:minorUnit val="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 cop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889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  <a:lvl2pPr marL="1333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2pPr>
            <a:lvl3pPr marL="1778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3pPr>
            <a:lvl4pPr marL="2222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4pPr>
            <a:lvl5pPr marL="2667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spcBef>
                <a:spcPts val="500"/>
              </a:spcBef>
              <a:defRPr sz="1800">
                <a:solidFill>
                  <a:srgbClr val="3D80BA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sottotitolo cop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6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spcBef>
                <a:spcPts val="500"/>
              </a:spcBef>
              <a:defRPr sz="1800">
                <a:solidFill>
                  <a:srgbClr val="3D80BA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ask 7.2: Eco-friendly gas mixtures for RPCs"/>
          <p:cNvSpPr txBox="1">
            <a:spLocks noGrp="1"/>
          </p:cNvSpPr>
          <p:nvPr>
            <p:ph type="title"/>
          </p:nvPr>
        </p:nvSpPr>
        <p:spPr>
          <a:xfrm>
            <a:off x="-12700" y="1828800"/>
            <a:ext cx="13030200" cy="2933700"/>
          </a:xfrm>
          <a:prstGeom prst="rect">
            <a:avLst/>
          </a:prstGeom>
        </p:spPr>
        <p:txBody>
          <a:bodyPr/>
          <a:lstStyle>
            <a:lvl1pPr>
              <a:defRPr sz="39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Task 7.2: Eco-friendly gas mixtures for RPCs</a:t>
            </a:r>
          </a:p>
        </p:txBody>
      </p:sp>
      <p:sp>
        <p:nvSpPr>
          <p:cNvPr id="138" name="Line"/>
          <p:cNvSpPr/>
          <p:nvPr/>
        </p:nvSpPr>
        <p:spPr>
          <a:xfrm>
            <a:off x="723899" y="4742434"/>
            <a:ext cx="11557019" cy="270"/>
          </a:xfrm>
          <a:prstGeom prst="line">
            <a:avLst/>
          </a:prstGeom>
          <a:ln w="12700">
            <a:solidFill>
              <a:srgbClr val="3780BF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9" name="Davide Piccolo and Beatrice Mandelli…"/>
          <p:cNvSpPr txBox="1">
            <a:spLocks noGrp="1"/>
          </p:cNvSpPr>
          <p:nvPr>
            <p:ph type="body" sz="half" idx="1"/>
          </p:nvPr>
        </p:nvSpPr>
        <p:spPr>
          <a:xfrm>
            <a:off x="571500" y="5016500"/>
            <a:ext cx="11861800" cy="3310120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747474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Davide Piccolo and Beatrice Mandelli</a:t>
            </a:r>
          </a:p>
          <a:p>
            <a:pPr>
              <a:defRPr sz="27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27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 behalf of the EcoGas@GIF++ Collaboration</a:t>
            </a:r>
          </a:p>
          <a:p>
            <a:pPr>
              <a:defRPr sz="3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3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3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3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CERN</a:t>
            </a:r>
          </a:p>
        </p:txBody>
      </p:sp>
      <p:pic>
        <p:nvPicPr>
          <p:cNvPr id="140" name="cern_logo_white.gif" descr="cern_logo_white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600" y="190500"/>
            <a:ext cx="1968001" cy="1905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AIDAinnova Annual Meeting…"/>
          <p:cNvSpPr txBox="1"/>
          <p:nvPr/>
        </p:nvSpPr>
        <p:spPr>
          <a:xfrm>
            <a:off x="571500" y="8580619"/>
            <a:ext cx="11861800" cy="918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>
              <a:spcBef>
                <a:spcPts val="500"/>
              </a:spcBef>
              <a:defRPr b="0">
                <a:solidFill>
                  <a:srgbClr val="21529F"/>
                </a:solidFill>
              </a:defRPr>
            </a:pPr>
            <a:r>
              <a:t>AIDAinnova Annual Meeting </a:t>
            </a:r>
          </a:p>
          <a:p>
            <a:pPr>
              <a:spcBef>
                <a:spcPts val="500"/>
              </a:spcBef>
              <a:defRPr b="0">
                <a:solidFill>
                  <a:srgbClr val="21529F"/>
                </a:solidFill>
              </a:defRPr>
            </a:pPr>
            <a:r>
              <a:t>29 March 2022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143" name="logo.pdf" descr="logo.pdf"/>
          <p:cNvPicPr>
            <a:picLocks noChangeAspect="1"/>
          </p:cNvPicPr>
          <p:nvPr/>
        </p:nvPicPr>
        <p:blipFill>
          <a:blip r:embed="rId3">
            <a:extLst/>
          </a:blip>
          <a:srcRect l="32776"/>
          <a:stretch>
            <a:fillRect/>
          </a:stretch>
        </p:blipFill>
        <p:spPr>
          <a:xfrm>
            <a:off x="127000" y="2133600"/>
            <a:ext cx="2222500" cy="763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Screen Shot 2021-04-01 at 14.37.02.png" descr="Screen Shot 2021-04-01 at 14.37.0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99206" y="147017"/>
            <a:ext cx="3799821" cy="16888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04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05" name="Preliminary results of test-beam studies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Preliminary results of test-beam studies</a:t>
            </a:r>
          </a:p>
        </p:txBody>
      </p:sp>
      <p:sp>
        <p:nvSpPr>
          <p:cNvPr id="406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4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408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09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10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sp>
        <p:nvSpPr>
          <p:cNvPr id="411" name="RPC performance characterisation at different gamma rates for STD, ECO2 and ECO3"/>
          <p:cNvSpPr txBox="1"/>
          <p:nvPr/>
        </p:nvSpPr>
        <p:spPr>
          <a:xfrm>
            <a:off x="850696" y="1242517"/>
            <a:ext cx="11824108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RPC performance characterisation at different gamma rates for STD, ECO2 and ECO3</a:t>
            </a:r>
          </a:p>
        </p:txBody>
      </p:sp>
      <p:sp>
        <p:nvSpPr>
          <p:cNvPr id="412" name="ALICE chamber"/>
          <p:cNvSpPr txBox="1"/>
          <p:nvPr/>
        </p:nvSpPr>
        <p:spPr>
          <a:xfrm>
            <a:off x="761999" y="2095499"/>
            <a:ext cx="238841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21529F"/>
                </a:solidFill>
              </a:defRPr>
            </a:lvl1pPr>
          </a:lstStyle>
          <a:p>
            <a:r>
              <a:t>ALICE chamber</a:t>
            </a:r>
          </a:p>
        </p:txBody>
      </p:sp>
      <p:sp>
        <p:nvSpPr>
          <p:cNvPr id="413" name="Data taken at different ABSs…"/>
          <p:cNvSpPr txBox="1"/>
          <p:nvPr/>
        </p:nvSpPr>
        <p:spPr>
          <a:xfrm>
            <a:off x="762772" y="2666999"/>
            <a:ext cx="5200168" cy="2684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buSzPct val="75000"/>
              <a:buChar char="-"/>
              <a:defRPr sz="2100" b="0"/>
            </a:pPr>
            <a:r>
              <a:t>Data taken at different ABSs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ABS 10 is equivalent to ALICE running conditions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Higher plateau drop wrt STD with ECO2 and ECO3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For ECO2 and ECO3 the increase of current is a factor 2 wrt STD gas mixture for both ABS</a:t>
            </a:r>
          </a:p>
        </p:txBody>
      </p:sp>
      <p:sp>
        <p:nvSpPr>
          <p:cNvPr id="414" name="c"/>
          <p:cNvSpPr/>
          <p:nvPr/>
        </p:nvSpPr>
        <p:spPr>
          <a:xfrm>
            <a:off x="6211912" y="3509379"/>
            <a:ext cx="1101675" cy="17227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</a:t>
            </a:r>
          </a:p>
        </p:txBody>
      </p:sp>
      <p:sp>
        <p:nvSpPr>
          <p:cNvPr id="415" name="c"/>
          <p:cNvSpPr/>
          <p:nvPr/>
        </p:nvSpPr>
        <p:spPr>
          <a:xfrm>
            <a:off x="12068124" y="2406094"/>
            <a:ext cx="689864" cy="3048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</a:t>
            </a:r>
          </a:p>
        </p:txBody>
      </p:sp>
      <p:pic>
        <p:nvPicPr>
          <p:cNvPr id="416" name="eff_curr(V)_ALICE_STD.png" descr="eff_curr(V)_ALICE_ST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82640" y="1977393"/>
            <a:ext cx="6072248" cy="3263094"/>
          </a:xfrm>
          <a:prstGeom prst="rect">
            <a:avLst/>
          </a:prstGeom>
          <a:ln w="12700">
            <a:miter lim="400000"/>
          </a:ln>
        </p:spPr>
      </p:pic>
      <p:pic>
        <p:nvPicPr>
          <p:cNvPr id="417" name="eff_curr(V)_ALICE_ECO2.png" descr="eff_curr(V)_ALICE_ECO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5650" y="5715289"/>
            <a:ext cx="6072248" cy="3263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418" name="eff_curr(V)_ALICE_ECO3.png" descr="eff_curr(V)_ALICE_ECO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06500" y="5750209"/>
            <a:ext cx="6224527" cy="3344925"/>
          </a:xfrm>
          <a:prstGeom prst="rect">
            <a:avLst/>
          </a:prstGeom>
          <a:ln w="12700">
            <a:miter lim="400000"/>
          </a:ln>
        </p:spPr>
      </p:pic>
      <p:sp>
        <p:nvSpPr>
          <p:cNvPr id="419" name="- Source off…"/>
          <p:cNvSpPr txBox="1"/>
          <p:nvPr/>
        </p:nvSpPr>
        <p:spPr>
          <a:xfrm>
            <a:off x="5862146" y="5102456"/>
            <a:ext cx="2130950" cy="75366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400"/>
            </a:pPr>
            <a:r>
              <a:t>- Source off</a:t>
            </a:r>
          </a:p>
          <a:p>
            <a:pPr algn="l">
              <a:defRPr sz="1400">
                <a:solidFill>
                  <a:srgbClr val="FD7373"/>
                </a:solidFill>
              </a:defRPr>
            </a:pPr>
            <a:r>
              <a:t>- ABS 10 (~100 Hz/cm</a:t>
            </a:r>
            <a:r>
              <a:rPr baseline="31999"/>
              <a:t>2</a:t>
            </a:r>
            <a:r>
              <a:t>)</a:t>
            </a:r>
          </a:p>
          <a:p>
            <a:pPr algn="l">
              <a:defRPr sz="1400">
                <a:solidFill>
                  <a:srgbClr val="77D677"/>
                </a:solidFill>
              </a:defRPr>
            </a:pPr>
            <a:r>
              <a:t>- ABS 2.2 (~350 Hz/cm</a:t>
            </a:r>
            <a:r>
              <a:rPr baseline="31999"/>
              <a:t>2</a:t>
            </a:r>
            <a:r>
              <a:t>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22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23" name="Preliminary results of test-beam studies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Preliminary results of test-beam studies</a:t>
            </a:r>
          </a:p>
        </p:txBody>
      </p:sp>
      <p:sp>
        <p:nvSpPr>
          <p:cNvPr id="424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4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426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27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28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sp>
        <p:nvSpPr>
          <p:cNvPr id="429" name="RPC performance characterisation at different gamma rates for STD, ECO2 and ECO3"/>
          <p:cNvSpPr txBox="1"/>
          <p:nvPr/>
        </p:nvSpPr>
        <p:spPr>
          <a:xfrm>
            <a:off x="850696" y="1242517"/>
            <a:ext cx="11824108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RPC performance characterisation at different gamma rates for STD, ECO2 and ECO3</a:t>
            </a:r>
          </a:p>
        </p:txBody>
      </p:sp>
      <p:sp>
        <p:nvSpPr>
          <p:cNvPr id="430" name="CMS chamber"/>
          <p:cNvSpPr txBox="1"/>
          <p:nvPr/>
        </p:nvSpPr>
        <p:spPr>
          <a:xfrm>
            <a:off x="762000" y="2095499"/>
            <a:ext cx="218572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21529F"/>
                </a:solidFill>
              </a:defRPr>
            </a:lvl1pPr>
          </a:lstStyle>
          <a:p>
            <a:r>
              <a:t>CMS chamber</a:t>
            </a:r>
          </a:p>
        </p:txBody>
      </p:sp>
      <p:pic>
        <p:nvPicPr>
          <p:cNvPr id="431" name="hRBU0cHIMgsWBb65myAzcrdtXQegkPvUJ5F_aK4RcfwHeKUiKwAKKMj8gdLM-yCef5thNynVmN-vqSqqofU_j6IpReJThY-ykf-2MpmiJPpXXI_nkfq8i05hk6c.png" descr="hRBU0cHIMgsWBb65myAzcrdtXQegkPvUJ5F_aK4RcfwHeKUiKwAKKMj8gdLM-yCef5thNynVmN-vqSqqofU_j6IpReJThY-ykf-2MpmiJPpXXI_nkfq8i05hk6c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88903" y="5437973"/>
            <a:ext cx="3924254" cy="403792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Pi6-hSCXDKmohnM0dB6Q-4XPdxEEXw3vDzrDVb4d5LYSqh2uuhO275IEYAzKYKxA5GDrZLP5eEWaYrQUyF9qSPCMd0gfWIb0Gcekm5BmHNk7HQVwxfqbxiG5aRU.png" descr="Pi6-hSCXDKmohnM0dB6Q-4XPdxEEXw3vDzrDVb4d5LYSqh2uuhO275IEYAzKYKxA5GDrZLP5eEWaYrQUyF9qSPCMd0gfWIb0Gcekm5BmHNk7HQVwxfqbxiG5aRU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77096" y="5559108"/>
            <a:ext cx="3649664" cy="37956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3" name="zvuFdNCXEVwEgb2pczFoN5Sfk9fpIJCR8phPlc6_63pbDJDt0Z0uty5GCr6_WzFDZU_I44llK7sEfWvQaBBVDs1KA5eI2AM0WYovJsq67beT-xuFWM1d9kU4Ho8.png" descr="zvuFdNCXEVwEgb2pczFoN5Sfk9fpIJCR8phPlc6_63pbDJDt0Z0uty5GCr6_WzFDZU_I44llK7sEfWvQaBBVDs1KA5eI2AM0WYovJsq67beT-xuFWM1d9kU4Ho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9348" y="5470019"/>
            <a:ext cx="3649663" cy="3795650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34" name="Maximum efficiency from Fit"/>
          <p:cNvGraphicFramePr/>
          <p:nvPr/>
        </p:nvGraphicFramePr>
        <p:xfrm>
          <a:off x="7463306" y="1973008"/>
          <a:ext cx="4370230" cy="3412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5" name="Data taken at different ABSs…"/>
          <p:cNvSpPr txBox="1"/>
          <p:nvPr/>
        </p:nvSpPr>
        <p:spPr>
          <a:xfrm>
            <a:off x="763195" y="2666999"/>
            <a:ext cx="5200168" cy="1732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buSzPct val="75000"/>
              <a:buChar char="-"/>
              <a:defRPr sz="2100" b="0"/>
            </a:pPr>
            <a:r>
              <a:t>Data taken at different ABSs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Up to ~ 600 Hz/cm</a:t>
            </a:r>
            <a:r>
              <a:rPr baseline="31999"/>
              <a:t>2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Higher plateau drop wrt STD with ECO2 and ECO3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Higher currents wrt STD gas mixtures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10634450" y="3307326"/>
            <a:ext cx="917101" cy="744143"/>
            <a:chOff x="0" y="0"/>
            <a:chExt cx="917099" cy="744142"/>
          </a:xfrm>
        </p:grpSpPr>
        <p:sp>
          <p:nvSpPr>
            <p:cNvPr id="436" name="Std:…"/>
            <p:cNvSpPr txBox="1"/>
            <p:nvPr/>
          </p:nvSpPr>
          <p:spPr>
            <a:xfrm>
              <a:off x="0" y="0"/>
              <a:ext cx="588493" cy="7441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sz="1400">
                  <a:solidFill>
                    <a:srgbClr val="929292"/>
                  </a:solidFill>
                </a:defRPr>
              </a:pPr>
              <a:r>
                <a:t>Std: </a:t>
              </a:r>
            </a:p>
            <a:p>
              <a:pPr algn="l">
                <a:defRPr sz="1400">
                  <a:solidFill>
                    <a:schemeClr val="accent3">
                      <a:hueOff val="362282"/>
                      <a:satOff val="31803"/>
                      <a:lumOff val="-18242"/>
                    </a:schemeClr>
                  </a:solidFill>
                </a:defRPr>
              </a:pPr>
              <a:r>
                <a:t>Eco2</a:t>
              </a:r>
            </a:p>
            <a:p>
              <a:pPr algn="l">
                <a:defRPr sz="1400">
                  <a:solidFill>
                    <a:schemeClr val="accent1">
                      <a:lumOff val="-13575"/>
                    </a:schemeClr>
                  </a:solidFill>
                </a:defRPr>
              </a:pPr>
              <a:r>
                <a:t>Eco3:</a:t>
              </a:r>
            </a:p>
          </p:txBody>
        </p:sp>
        <p:sp>
          <p:nvSpPr>
            <p:cNvPr id="437" name="Line"/>
            <p:cNvSpPr/>
            <p:nvPr/>
          </p:nvSpPr>
          <p:spPr>
            <a:xfrm flipH="1">
              <a:off x="663878" y="617695"/>
              <a:ext cx="253222" cy="1"/>
            </a:xfrm>
            <a:prstGeom prst="line">
              <a:avLst/>
            </a:prstGeom>
            <a:noFill/>
            <a:ln w="50800" cap="flat">
              <a:solidFill>
                <a:srgbClr val="92929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8" name="Line"/>
            <p:cNvSpPr/>
            <p:nvPr/>
          </p:nvSpPr>
          <p:spPr>
            <a:xfrm flipH="1" flipV="1">
              <a:off x="663878" y="372071"/>
              <a:ext cx="253222" cy="1"/>
            </a:xfrm>
            <a:prstGeom prst="line">
              <a:avLst/>
            </a:prstGeom>
            <a:noFill/>
            <a:ln w="50800" cap="flat">
              <a:solidFill>
                <a:schemeClr val="accent3">
                  <a:hueOff val="362282"/>
                  <a:satOff val="31803"/>
                  <a:lumOff val="-18242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9" name="Line"/>
            <p:cNvSpPr/>
            <p:nvPr/>
          </p:nvSpPr>
          <p:spPr>
            <a:xfrm flipH="1" flipV="1">
              <a:off x="663878" y="165100"/>
              <a:ext cx="253222" cy="1"/>
            </a:xfrm>
            <a:prstGeom prst="line">
              <a:avLst/>
            </a:prstGeom>
            <a:noFill/>
            <a:ln w="5080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43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44" name="Preliminary results of test-beam studies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Preliminary results of test-beam studies</a:t>
            </a:r>
          </a:p>
        </p:txBody>
      </p:sp>
      <p:sp>
        <p:nvSpPr>
          <p:cNvPr id="445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4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447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48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49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sp>
        <p:nvSpPr>
          <p:cNvPr id="450" name="EP-DT chamber"/>
          <p:cNvSpPr txBox="1"/>
          <p:nvPr/>
        </p:nvSpPr>
        <p:spPr>
          <a:xfrm>
            <a:off x="760338" y="2095741"/>
            <a:ext cx="2422552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21529F"/>
                </a:solidFill>
              </a:defRPr>
            </a:lvl1pPr>
          </a:lstStyle>
          <a:p>
            <a:r>
              <a:t>EP-DT chamber</a:t>
            </a:r>
          </a:p>
        </p:txBody>
      </p:sp>
      <p:pic>
        <p:nvPicPr>
          <p:cNvPr id="4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8610" y="5596313"/>
            <a:ext cx="11115271" cy="3844448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39ZiQS4lbs11kRGreuBr_wOaiZ7xfQCpCSgId52tA3W5hPY6HxugeyvWv0RgjzoovbqssMRTQkTNHPZ6nLIvhz0sSidBjdROB51de53L1JGmAowPm7ZkTVi_IYrGJmA0ah48mDXmEPiU.png" descr="39ZiQS4lbs11kRGreuBr_wOaiZ7xfQCpCSgId52tA3W5hPY6HxugeyvWv0RgjzoovbqssMRTQkTNHPZ6nLIvhz0sSidBjdROB51de53L1JGmAowPm7ZkTVi_IYrGJmA0ah48mDXmEPiU.png"/>
          <p:cNvPicPr>
            <a:picLocks noChangeAspect="1"/>
          </p:cNvPicPr>
          <p:nvPr/>
        </p:nvPicPr>
        <p:blipFill>
          <a:blip r:embed="rId3">
            <a:extLst/>
          </a:blip>
          <a:srcRect l="58153" t="2182" r="31524" b="66513"/>
          <a:stretch>
            <a:fillRect/>
          </a:stretch>
        </p:blipFill>
        <p:spPr>
          <a:xfrm>
            <a:off x="6120407" y="2696114"/>
            <a:ext cx="751398" cy="2012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39ZiQS4lbs11kRGreuBr_wOaiZ7xfQCpCSgId52tA3W5hPY6HxugeyvWv0RgjzoovbqssMRTQkTNHPZ6nLIvhz0sSidBjdROB51de53L1JGmAowPm7ZkTVi_IYrGJmA0ah48mDXmEPiU.png" descr="39ZiQS4lbs11kRGreuBr_wOaiZ7xfQCpCSgId52tA3W5hPY6HxugeyvWv0RgjzoovbqssMRTQkTNHPZ6nLIvhz0sSidBjdROB51de53L1JGmAowPm7ZkTVi_IYrGJmA0ah48mDXmEPiU.png"/>
          <p:cNvPicPr>
            <a:picLocks noChangeAspect="1"/>
          </p:cNvPicPr>
          <p:nvPr/>
        </p:nvPicPr>
        <p:blipFill>
          <a:blip r:embed="rId3">
            <a:extLst/>
          </a:blip>
          <a:srcRect t="38155"/>
          <a:stretch>
            <a:fillRect/>
          </a:stretch>
        </p:blipFill>
        <p:spPr>
          <a:xfrm>
            <a:off x="6822595" y="2095741"/>
            <a:ext cx="6147374" cy="3358127"/>
          </a:xfrm>
          <a:prstGeom prst="rect">
            <a:avLst/>
          </a:prstGeom>
          <a:ln w="12700">
            <a:miter lim="400000"/>
          </a:ln>
        </p:spPr>
      </p:pic>
      <p:sp>
        <p:nvSpPr>
          <p:cNvPr id="454" name="Data taken at different ABSs…"/>
          <p:cNvSpPr txBox="1"/>
          <p:nvPr/>
        </p:nvSpPr>
        <p:spPr>
          <a:xfrm>
            <a:off x="762000" y="2666999"/>
            <a:ext cx="5200167" cy="2684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buSzPct val="75000"/>
              <a:buChar char="-"/>
              <a:defRPr sz="2100" b="0"/>
            </a:pPr>
            <a:r>
              <a:t>Data taken at different ABSs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Up to ~ 600 Hz/cm</a:t>
            </a:r>
            <a:r>
              <a:rPr baseline="31999"/>
              <a:t>2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Higher plateau drop wrt STD with ECO2 and ECO3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Higher currents wrt STD gas mixture: about a factor 2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Higher streamer probability with ECO2 and ECO3</a:t>
            </a:r>
          </a:p>
        </p:txBody>
      </p:sp>
      <p:sp>
        <p:nvSpPr>
          <p:cNvPr id="455" name="RPC performance characterisation at different gamma rates for STD, ECO2 and ECO3"/>
          <p:cNvSpPr txBox="1"/>
          <p:nvPr/>
        </p:nvSpPr>
        <p:spPr>
          <a:xfrm>
            <a:off x="850696" y="1242517"/>
            <a:ext cx="11824108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RPC performance characterisation at different gamma rates for STD, ECO2 and ECO3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58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59" name="Preliminary results of test-beam studies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Preliminary results of test-beam studies</a:t>
            </a:r>
          </a:p>
        </p:txBody>
      </p:sp>
      <p:sp>
        <p:nvSpPr>
          <p:cNvPr id="460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4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462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63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64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pic>
        <p:nvPicPr>
          <p:cNvPr id="465" name="Screen Shot 2022-03-27 at 19.07.44.png" descr="Screen Shot 2022-03-27 at 19.07.44.png"/>
          <p:cNvPicPr>
            <a:picLocks noChangeAspect="1"/>
          </p:cNvPicPr>
          <p:nvPr/>
        </p:nvPicPr>
        <p:blipFill>
          <a:blip r:embed="rId2">
            <a:extLst/>
          </a:blip>
          <a:srcRect l="52134" t="876"/>
          <a:stretch>
            <a:fillRect/>
          </a:stretch>
        </p:blipFill>
        <p:spPr>
          <a:xfrm>
            <a:off x="4618374" y="6479056"/>
            <a:ext cx="4288602" cy="275398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6" name="Screen Shot 2022-03-27 at 19.08.08.png" descr="Screen Shot 2022-03-27 at 19.08.08.png"/>
          <p:cNvPicPr>
            <a:picLocks noChangeAspect="1"/>
          </p:cNvPicPr>
          <p:nvPr/>
        </p:nvPicPr>
        <p:blipFill>
          <a:blip r:embed="rId3">
            <a:extLst/>
          </a:blip>
          <a:srcRect t="1438"/>
          <a:stretch>
            <a:fillRect/>
          </a:stretch>
        </p:blipFill>
        <p:spPr>
          <a:xfrm>
            <a:off x="8766176" y="6475437"/>
            <a:ext cx="4264795" cy="2761318"/>
          </a:xfrm>
          <a:prstGeom prst="rect">
            <a:avLst/>
          </a:prstGeom>
          <a:ln w="12700">
            <a:miter lim="400000"/>
          </a:ln>
        </p:spPr>
      </p:pic>
      <p:pic>
        <p:nvPicPr>
          <p:cNvPr id="467" name="Screen Shot 2022-03-27 at 19.07.44.png" descr="Screen Shot 2022-03-27 at 19.07.44.png"/>
          <p:cNvPicPr>
            <a:picLocks noChangeAspect="1"/>
          </p:cNvPicPr>
          <p:nvPr/>
        </p:nvPicPr>
        <p:blipFill>
          <a:blip r:embed="rId2">
            <a:extLst/>
          </a:blip>
          <a:srcRect t="876" r="52116"/>
          <a:stretch>
            <a:fillRect/>
          </a:stretch>
        </p:blipFill>
        <p:spPr>
          <a:xfrm>
            <a:off x="613720" y="6459836"/>
            <a:ext cx="4289982" cy="2753829"/>
          </a:xfrm>
          <a:prstGeom prst="rect">
            <a:avLst/>
          </a:prstGeom>
          <a:ln w="12700">
            <a:miter lim="400000"/>
          </a:ln>
        </p:spPr>
      </p:pic>
      <p:sp>
        <p:nvSpPr>
          <p:cNvPr id="468" name="Data taken at different ABSs…"/>
          <p:cNvSpPr txBox="1"/>
          <p:nvPr/>
        </p:nvSpPr>
        <p:spPr>
          <a:xfrm>
            <a:off x="767071" y="2666999"/>
            <a:ext cx="3957721" cy="3002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buSzPct val="75000"/>
              <a:buChar char="-"/>
              <a:defRPr sz="2100" b="0"/>
            </a:pPr>
            <a:r>
              <a:t>Data taken at different ABSs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Higher currents with ECO2 and ECO3 gas mixtures (comparable)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With lower ABS, current ratio ECO/STD decreases</a:t>
            </a:r>
          </a:p>
          <a:p>
            <a:pPr marL="259291" indent="-259291" algn="l">
              <a:buSzPct val="75000"/>
              <a:buChar char="-"/>
              <a:defRPr sz="2100" b="0"/>
            </a:pPr>
            <a:r>
              <a:t>Increase of efficiency drop with ECO2 and ECO3, more visible for ECO3</a:t>
            </a:r>
          </a:p>
        </p:txBody>
      </p:sp>
      <p:sp>
        <p:nvSpPr>
          <p:cNvPr id="469" name="LHCb/SHIP chamber"/>
          <p:cNvSpPr txBox="1"/>
          <p:nvPr/>
        </p:nvSpPr>
        <p:spPr>
          <a:xfrm>
            <a:off x="765859" y="2095916"/>
            <a:ext cx="313426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21529F"/>
                </a:solidFill>
              </a:defRPr>
            </a:lvl1pPr>
          </a:lstStyle>
          <a:p>
            <a:r>
              <a:t>LHCb/SHIP chamber</a:t>
            </a:r>
          </a:p>
        </p:txBody>
      </p:sp>
      <p:pic>
        <p:nvPicPr>
          <p:cNvPr id="470" name="Screen Shot 2022-03-27 at 19.19.10.png" descr="Screen Shot 2022-03-27 at 19.19.1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18434" y="3282507"/>
            <a:ext cx="4288632" cy="2828495"/>
          </a:xfrm>
          <a:prstGeom prst="rect">
            <a:avLst/>
          </a:prstGeom>
          <a:ln w="12700">
            <a:miter lim="400000"/>
          </a:ln>
        </p:spPr>
      </p:pic>
      <p:pic>
        <p:nvPicPr>
          <p:cNvPr id="471" name="Screen Shot 2022-03-27 at 19.19.15.png" descr="Screen Shot 2022-03-27 at 19.19.15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624968" y="2056613"/>
            <a:ext cx="3996074" cy="2980266"/>
          </a:xfrm>
          <a:prstGeom prst="rect">
            <a:avLst/>
          </a:prstGeom>
          <a:ln w="12700">
            <a:miter lim="400000"/>
          </a:ln>
        </p:spPr>
      </p:pic>
      <p:sp>
        <p:nvSpPr>
          <p:cNvPr id="472" name="RPC performance characterisation at different gamma rates for STD, ECO2 and ECO3"/>
          <p:cNvSpPr txBox="1"/>
          <p:nvPr/>
        </p:nvSpPr>
        <p:spPr>
          <a:xfrm>
            <a:off x="850696" y="1242517"/>
            <a:ext cx="11824108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RPC performance characterisation at different gamma rates for STD, ECO2 and ECO3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75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76" name="HF measurements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HF measurements</a:t>
            </a:r>
          </a:p>
        </p:txBody>
      </p:sp>
      <p:sp>
        <p:nvSpPr>
          <p:cNvPr id="477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4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479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80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81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pic>
        <p:nvPicPr>
          <p:cNvPr id="482" name="P8LMdHRmKaCk8Uf1OX4pShmGxQLKAGbv2izcmAChAbE7ZcvOm6diOO8wxw7z1SyVeWuwWQj-ifLD89hcdxI5D6f4ftH5s5CUImP4iAd15w3Zy0SPbMhTmn7IBD81InBSo0XaAgHL-Fpk.jpeg" descr="P8LMdHRmKaCk8Uf1OX4pShmGxQLKAGbv2izcmAChAbE7ZcvOm6diOO8wxw7z1SyVeWuwWQj-ifLD89hcdxI5D6f4ftH5s5CUImP4iAd15w3Zy0SPbMhTmn7IBD81InBSo0XaAgHL-Fpk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50063" y="1657792"/>
            <a:ext cx="4570574" cy="6094098"/>
          </a:xfrm>
          <a:prstGeom prst="rect">
            <a:avLst/>
          </a:prstGeom>
          <a:ln w="12700">
            <a:miter lim="400000"/>
          </a:ln>
        </p:spPr>
      </p:pic>
      <p:sp>
        <p:nvSpPr>
          <p:cNvPr id="483" name="Under the effects of high background radiation and electric field, freon molecules break into fluorine radicals"/>
          <p:cNvSpPr txBox="1"/>
          <p:nvPr/>
        </p:nvSpPr>
        <p:spPr>
          <a:xfrm>
            <a:off x="1058043" y="1207481"/>
            <a:ext cx="6347777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spcBef>
                <a:spcPts val="1200"/>
              </a:spcBef>
              <a:defRPr b="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Under the effects of high background radiation and electric field,</a:t>
            </a:r>
            <a:br/>
            <a:r>
              <a:t>freon molecules break into fluorine radicals </a:t>
            </a:r>
          </a:p>
        </p:txBody>
      </p:sp>
      <p:sp>
        <p:nvSpPr>
          <p:cNvPr id="484" name="Line"/>
          <p:cNvSpPr/>
          <p:nvPr/>
        </p:nvSpPr>
        <p:spPr>
          <a:xfrm>
            <a:off x="4120028" y="2479985"/>
            <a:ext cx="1" cy="484425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5" name="Compare HF production between Standard and ECO-friendly gas mixtures"/>
          <p:cNvSpPr txBox="1"/>
          <p:nvPr/>
        </p:nvSpPr>
        <p:spPr>
          <a:xfrm>
            <a:off x="1160003" y="2979614"/>
            <a:ext cx="618250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spcBef>
                <a:spcPts val="1200"/>
              </a:spcBef>
              <a:defRPr b="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Compare HF production between Standard and ECO-friendly gas mixtures</a:t>
            </a:r>
          </a:p>
        </p:txBody>
      </p:sp>
      <p:sp>
        <p:nvSpPr>
          <p:cNvPr id="486" name="ISE station for HF measurements"/>
          <p:cNvSpPr txBox="1"/>
          <p:nvPr/>
        </p:nvSpPr>
        <p:spPr>
          <a:xfrm>
            <a:off x="7422803" y="5255183"/>
            <a:ext cx="2557217" cy="741834"/>
          </a:xfrm>
          <a:prstGeom prst="rect">
            <a:avLst/>
          </a:prstGeom>
          <a:solidFill>
            <a:srgbClr val="FFFFFF">
              <a:alpha val="86163"/>
            </a:srgbClr>
          </a:solidFill>
          <a:ln w="12700">
            <a:solidFill>
              <a:srgbClr val="21529F">
                <a:alpha val="86163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100" b="0">
                <a:solidFill>
                  <a:srgbClr val="21529F"/>
                </a:solidFill>
              </a:defRPr>
            </a:lvl1pPr>
          </a:lstStyle>
          <a:p>
            <a:pPr>
              <a:defRPr sz="2400"/>
            </a:pPr>
            <a:r>
              <a:rPr sz="2100"/>
              <a:t>ISE station for HF measurements</a:t>
            </a:r>
          </a:p>
        </p:txBody>
      </p:sp>
      <p:sp>
        <p:nvSpPr>
          <p:cNvPr id="487" name="Gas module for extraction of gas mixture from irradiated RPC"/>
          <p:cNvSpPr txBox="1"/>
          <p:nvPr/>
        </p:nvSpPr>
        <p:spPr>
          <a:xfrm>
            <a:off x="8115110" y="2256821"/>
            <a:ext cx="4014982" cy="741833"/>
          </a:xfrm>
          <a:prstGeom prst="rect">
            <a:avLst/>
          </a:prstGeom>
          <a:solidFill>
            <a:srgbClr val="FFFFFF">
              <a:alpha val="86163"/>
            </a:srgbClr>
          </a:solidFill>
          <a:ln w="12700">
            <a:solidFill>
              <a:srgbClr val="21529F">
                <a:alpha val="86163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100" b="0">
                <a:solidFill>
                  <a:srgbClr val="21529F"/>
                </a:solidFill>
              </a:defRPr>
            </a:lvl1pPr>
          </a:lstStyle>
          <a:p>
            <a:r>
              <a:t>Gas module for extraction of gas mixture from irradiated RPC</a:t>
            </a:r>
          </a:p>
        </p:txBody>
      </p:sp>
      <p:sp>
        <p:nvSpPr>
          <p:cNvPr id="488" name="Bottle for the accumulation of HF"/>
          <p:cNvSpPr txBox="1"/>
          <p:nvPr/>
        </p:nvSpPr>
        <p:spPr>
          <a:xfrm>
            <a:off x="8196003" y="7266817"/>
            <a:ext cx="4078695" cy="424334"/>
          </a:xfrm>
          <a:prstGeom prst="rect">
            <a:avLst/>
          </a:prstGeom>
          <a:solidFill>
            <a:srgbClr val="FFFFFF">
              <a:alpha val="86163"/>
            </a:srgbClr>
          </a:solidFill>
          <a:ln w="12700">
            <a:solidFill>
              <a:srgbClr val="21529F">
                <a:alpha val="86163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 b="0">
                <a:solidFill>
                  <a:srgbClr val="21529F"/>
                </a:solidFill>
              </a:defRPr>
            </a:lvl1pPr>
          </a:lstStyle>
          <a:p>
            <a:pPr>
              <a:defRPr sz="2400"/>
            </a:pPr>
            <a:r>
              <a:rPr sz="2100"/>
              <a:t>Bottle for the accumulation of HF</a:t>
            </a:r>
          </a:p>
        </p:txBody>
      </p:sp>
      <p:sp>
        <p:nvSpPr>
          <p:cNvPr id="489" name="Data taken at different ABS and for different gas mixtures…"/>
          <p:cNvSpPr txBox="1"/>
          <p:nvPr/>
        </p:nvSpPr>
        <p:spPr>
          <a:xfrm>
            <a:off x="836005" y="3967200"/>
            <a:ext cx="6568046" cy="2036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Data taken at different ABS and for different gas mixtures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Interpretation of results not straightforward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Work in progress to understand calibration of the setup and to compare results</a:t>
            </a:r>
          </a:p>
        </p:txBody>
      </p:sp>
      <p:pic>
        <p:nvPicPr>
          <p:cNvPr id="490" name="production(rate)_tot.png" descr="production(rate)_to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4466" y="6009463"/>
            <a:ext cx="6568045" cy="352952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93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94" name="Conclusions and plans for 2022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Conclusions and plans for 2022</a:t>
            </a:r>
          </a:p>
        </p:txBody>
      </p:sp>
      <p:sp>
        <p:nvSpPr>
          <p:cNvPr id="495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4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497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98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99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sp>
        <p:nvSpPr>
          <p:cNvPr id="500" name="Plans for 2022"/>
          <p:cNvSpPr txBox="1"/>
          <p:nvPr/>
        </p:nvSpPr>
        <p:spPr>
          <a:xfrm>
            <a:off x="760649" y="4926994"/>
            <a:ext cx="2079042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Plans for 2022</a:t>
            </a:r>
          </a:p>
        </p:txBody>
      </p:sp>
      <p:sp>
        <p:nvSpPr>
          <p:cNvPr id="501" name="Upgrade of the set-up…"/>
          <p:cNvSpPr txBox="1"/>
          <p:nvPr/>
        </p:nvSpPr>
        <p:spPr>
          <a:xfrm>
            <a:off x="828945" y="5352008"/>
            <a:ext cx="6592329" cy="3928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500"/>
              </a:spcBef>
              <a:buSzPct val="75000"/>
              <a:buChar char="-"/>
              <a:defRPr b="0"/>
            </a:pPr>
            <a:r>
              <a:t>Upgrade of the set-up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New mixer and humidifier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New trolley (now RPC installed in two different trolleys)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Test-beam campaign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In July and October 2022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Aging test for ECO2 and/or ECO3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To start 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More systematic HF measurements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Paper in preparation for test-beam results</a:t>
            </a:r>
          </a:p>
        </p:txBody>
      </p:sp>
      <p:sp>
        <p:nvSpPr>
          <p:cNvPr id="502" name="Conclusions"/>
          <p:cNvSpPr txBox="1"/>
          <p:nvPr/>
        </p:nvSpPr>
        <p:spPr>
          <a:xfrm>
            <a:off x="783818" y="1347500"/>
            <a:ext cx="1796492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Conclusions</a:t>
            </a:r>
          </a:p>
        </p:txBody>
      </p:sp>
      <p:sp>
        <p:nvSpPr>
          <p:cNvPr id="503" name="At least one RPC chamber for each group…"/>
          <p:cNvSpPr txBox="1"/>
          <p:nvPr/>
        </p:nvSpPr>
        <p:spPr>
          <a:xfrm>
            <a:off x="745978" y="1806613"/>
            <a:ext cx="10869885" cy="2837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500"/>
              </a:spcBef>
              <a:buSzPct val="75000"/>
              <a:buChar char="-"/>
              <a:defRPr b="0"/>
            </a:pPr>
            <a:r>
              <a:t>At least one RPC chamber for each group </a:t>
            </a:r>
          </a:p>
          <a:p>
            <a:pPr marL="296333" indent="-296333" algn="l">
              <a:spcBef>
                <a:spcPts val="500"/>
              </a:spcBef>
              <a:buSzPct val="75000"/>
              <a:buChar char="-"/>
              <a:defRPr b="0"/>
            </a:pPr>
            <a:r>
              <a:t>Aging studies of ECO1 show increase of currents for all RPC chambers tested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Two more gas mixtures (ECO2 and ECO3) selected for irradiation campaign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RPC performance already studied in test-beam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Preliminary HF measurements for STD, ECO2 and ECO3 mixtures 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Results under study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06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07" name="Spares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Spares</a:t>
            </a:r>
          </a:p>
        </p:txBody>
      </p:sp>
      <p:sp>
        <p:nvSpPr>
          <p:cNvPr id="508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5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510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11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12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15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16" name="AIDA WP 7.2 eco-gas studies: timeline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AIDA WP 7.2 eco-gas studies: timeline</a:t>
            </a:r>
          </a:p>
        </p:txBody>
      </p:sp>
      <p:sp>
        <p:nvSpPr>
          <p:cNvPr id="517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5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519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0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1" name="Deliverable:…"/>
          <p:cNvSpPr txBox="1"/>
          <p:nvPr/>
        </p:nvSpPr>
        <p:spPr>
          <a:xfrm>
            <a:off x="893889" y="1245636"/>
            <a:ext cx="11610358" cy="1197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i="1">
                <a:solidFill>
                  <a:srgbClr val="21529F"/>
                </a:solidFill>
              </a:defRPr>
            </a:pPr>
            <a:r>
              <a:t>Deliverable:</a:t>
            </a:r>
          </a:p>
          <a:p>
            <a:pPr>
              <a:defRPr i="1">
                <a:solidFill>
                  <a:srgbClr val="21529F"/>
                </a:solidFill>
              </a:defRPr>
            </a:pPr>
            <a:r>
              <a:t>Report on performance studies of several eco-friendly gas mixtures</a:t>
            </a:r>
            <a:br/>
            <a:r>
              <a:t>for RPCs operated at different background conditions</a:t>
            </a:r>
          </a:p>
        </p:txBody>
      </p:sp>
      <p:grpSp>
        <p:nvGrpSpPr>
          <p:cNvPr id="530" name="Group"/>
          <p:cNvGrpSpPr/>
          <p:nvPr/>
        </p:nvGrpSpPr>
        <p:grpSpPr>
          <a:xfrm>
            <a:off x="826390" y="2946503"/>
            <a:ext cx="12057920" cy="792633"/>
            <a:chOff x="0" y="0"/>
            <a:chExt cx="12057919" cy="792632"/>
          </a:xfrm>
        </p:grpSpPr>
        <p:sp>
          <p:nvSpPr>
            <p:cNvPr id="522" name="Line"/>
            <p:cNvSpPr/>
            <p:nvPr/>
          </p:nvSpPr>
          <p:spPr>
            <a:xfrm>
              <a:off x="0" y="602132"/>
              <a:ext cx="11689814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3" name="12 months"/>
            <p:cNvSpPr txBox="1"/>
            <p:nvPr/>
          </p:nvSpPr>
          <p:spPr>
            <a:xfrm>
              <a:off x="2308094" y="0"/>
              <a:ext cx="1198780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>
                  <a:solidFill>
                    <a:srgbClr val="21529F"/>
                  </a:solidFill>
                </a:defRPr>
              </a:lvl1pPr>
            </a:lstStyle>
            <a:p>
              <a:r>
                <a:t>12 months</a:t>
              </a:r>
            </a:p>
          </p:txBody>
        </p:sp>
        <p:sp>
          <p:nvSpPr>
            <p:cNvPr id="524" name="Line"/>
            <p:cNvSpPr/>
            <p:nvPr/>
          </p:nvSpPr>
          <p:spPr>
            <a:xfrm flipV="1">
              <a:off x="2771154" y="411632"/>
              <a:ext cx="1" cy="38100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5" name="Line"/>
            <p:cNvSpPr/>
            <p:nvPr/>
          </p:nvSpPr>
          <p:spPr>
            <a:xfrm flipV="1">
              <a:off x="5903300" y="411632"/>
              <a:ext cx="1" cy="38100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6" name="Line"/>
            <p:cNvSpPr/>
            <p:nvPr/>
          </p:nvSpPr>
          <p:spPr>
            <a:xfrm flipV="1">
              <a:off x="9035445" y="411632"/>
              <a:ext cx="1" cy="38100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27" name="24 months"/>
            <p:cNvSpPr txBox="1"/>
            <p:nvPr/>
          </p:nvSpPr>
          <p:spPr>
            <a:xfrm>
              <a:off x="5545223" y="0"/>
              <a:ext cx="1198779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>
                  <a:solidFill>
                    <a:srgbClr val="21529F"/>
                  </a:solidFill>
                </a:defRPr>
              </a:lvl1pPr>
            </a:lstStyle>
            <a:p>
              <a:r>
                <a:t>24 months</a:t>
              </a:r>
            </a:p>
          </p:txBody>
        </p:sp>
        <p:sp>
          <p:nvSpPr>
            <p:cNvPr id="528" name="36 months"/>
            <p:cNvSpPr txBox="1"/>
            <p:nvPr/>
          </p:nvSpPr>
          <p:spPr>
            <a:xfrm>
              <a:off x="8436056" y="0"/>
              <a:ext cx="1198779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>
                  <a:solidFill>
                    <a:srgbClr val="21529F"/>
                  </a:solidFill>
                </a:defRPr>
              </a:lvl1pPr>
            </a:lstStyle>
            <a:p>
              <a:r>
                <a:t>36 months</a:t>
              </a:r>
            </a:p>
          </p:txBody>
        </p:sp>
        <p:sp>
          <p:nvSpPr>
            <p:cNvPr id="529" name="45 months"/>
            <p:cNvSpPr txBox="1"/>
            <p:nvPr/>
          </p:nvSpPr>
          <p:spPr>
            <a:xfrm>
              <a:off x="10859141" y="0"/>
              <a:ext cx="1198780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>
                  <a:solidFill>
                    <a:srgbClr val="21529F"/>
                  </a:solidFill>
                </a:defRPr>
              </a:lvl1pPr>
            </a:lstStyle>
            <a:p>
              <a:r>
                <a:t>45 months</a:t>
              </a:r>
            </a:p>
          </p:txBody>
        </p:sp>
      </p:grpSp>
      <p:grpSp>
        <p:nvGrpSpPr>
          <p:cNvPr id="533" name="Group"/>
          <p:cNvGrpSpPr/>
          <p:nvPr/>
        </p:nvGrpSpPr>
        <p:grpSpPr>
          <a:xfrm>
            <a:off x="1627416" y="4854232"/>
            <a:ext cx="10214204" cy="411634"/>
            <a:chOff x="0" y="0"/>
            <a:chExt cx="10214203" cy="411632"/>
          </a:xfrm>
        </p:grpSpPr>
        <p:sp>
          <p:nvSpPr>
            <p:cNvPr id="531" name="Line"/>
            <p:cNvSpPr/>
            <p:nvPr/>
          </p:nvSpPr>
          <p:spPr>
            <a:xfrm>
              <a:off x="0" y="388772"/>
              <a:ext cx="10214204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2" name="1a. Long term operation at GIF++ with different eco-friendly gas mixtures"/>
            <p:cNvSpPr txBox="1"/>
            <p:nvPr/>
          </p:nvSpPr>
          <p:spPr>
            <a:xfrm>
              <a:off x="949388" y="0"/>
              <a:ext cx="8798053" cy="411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1a. Long term operation at GIF++ with different eco-friendly gas mixtures</a:t>
              </a:r>
            </a:p>
          </p:txBody>
        </p:sp>
      </p:grpSp>
      <p:grpSp>
        <p:nvGrpSpPr>
          <p:cNvPr id="536" name="Group"/>
          <p:cNvGrpSpPr/>
          <p:nvPr/>
        </p:nvGrpSpPr>
        <p:grpSpPr>
          <a:xfrm>
            <a:off x="908706" y="4332616"/>
            <a:ext cx="5334687" cy="1270001"/>
            <a:chOff x="341989" y="205816"/>
            <a:chExt cx="5334686" cy="1270000"/>
          </a:xfrm>
        </p:grpSpPr>
        <p:sp>
          <p:nvSpPr>
            <p:cNvPr id="534" name="Line"/>
            <p:cNvSpPr/>
            <p:nvPr/>
          </p:nvSpPr>
          <p:spPr>
            <a:xfrm>
              <a:off x="341989" y="436962"/>
              <a:ext cx="5334687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5" name="0. Selection of possible eco-friendly gas mixtures*"/>
            <p:cNvSpPr/>
            <p:nvPr/>
          </p:nvSpPr>
          <p:spPr>
            <a:xfrm>
              <a:off x="3035655" y="205816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0. Selection of possible eco-friendly gas mixtures*</a:t>
              </a:r>
            </a:p>
          </p:txBody>
        </p:sp>
      </p:grpSp>
      <p:grpSp>
        <p:nvGrpSpPr>
          <p:cNvPr id="539" name="Group"/>
          <p:cNvGrpSpPr/>
          <p:nvPr/>
        </p:nvGrpSpPr>
        <p:grpSpPr>
          <a:xfrm>
            <a:off x="4131574" y="5908808"/>
            <a:ext cx="5688853" cy="1270001"/>
            <a:chOff x="25475" y="205816"/>
            <a:chExt cx="5688851" cy="1270000"/>
          </a:xfrm>
        </p:grpSpPr>
        <p:sp>
          <p:nvSpPr>
            <p:cNvPr id="537" name="Line"/>
            <p:cNvSpPr/>
            <p:nvPr/>
          </p:nvSpPr>
          <p:spPr>
            <a:xfrm>
              <a:off x="25475" y="413938"/>
              <a:ext cx="5688853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38" name="1b. Detector performance at GIF++ (test-beam)"/>
            <p:cNvSpPr/>
            <p:nvPr/>
          </p:nvSpPr>
          <p:spPr>
            <a:xfrm>
              <a:off x="2869901" y="205816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1b. Detector performance at GIF++ (test-beam)</a:t>
              </a:r>
            </a:p>
          </p:txBody>
        </p:sp>
      </p:grpSp>
      <p:grpSp>
        <p:nvGrpSpPr>
          <p:cNvPr id="542" name="Group"/>
          <p:cNvGrpSpPr/>
          <p:nvPr/>
        </p:nvGrpSpPr>
        <p:grpSpPr>
          <a:xfrm>
            <a:off x="2415610" y="6554058"/>
            <a:ext cx="9492062" cy="438846"/>
            <a:chOff x="0" y="0"/>
            <a:chExt cx="9492061" cy="438845"/>
          </a:xfrm>
        </p:grpSpPr>
        <p:sp>
          <p:nvSpPr>
            <p:cNvPr id="540" name="Line"/>
            <p:cNvSpPr/>
            <p:nvPr/>
          </p:nvSpPr>
          <p:spPr>
            <a:xfrm>
              <a:off x="513440" y="438845"/>
              <a:ext cx="8978622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41" name="2. Studies on formation of impurities at GIF++ and impact on RPC operation"/>
            <p:cNvSpPr txBox="1"/>
            <p:nvPr/>
          </p:nvSpPr>
          <p:spPr>
            <a:xfrm>
              <a:off x="-1" y="0"/>
              <a:ext cx="9247443" cy="411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2. Studies on formation of impurities at GIF++ and impact on RPC operation </a:t>
              </a:r>
            </a:p>
          </p:txBody>
        </p:sp>
      </p:grpSp>
      <p:sp>
        <p:nvSpPr>
          <p:cNvPr id="543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sp>
        <p:nvSpPr>
          <p:cNvPr id="544" name="Line"/>
          <p:cNvSpPr/>
          <p:nvPr/>
        </p:nvSpPr>
        <p:spPr>
          <a:xfrm>
            <a:off x="2114190" y="4668685"/>
            <a:ext cx="456219" cy="3163602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45" name="Line"/>
          <p:cNvSpPr/>
          <p:nvPr/>
        </p:nvSpPr>
        <p:spPr>
          <a:xfrm>
            <a:off x="2008182" y="5288695"/>
            <a:ext cx="456219" cy="3163602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46" name="on-going"/>
          <p:cNvSpPr txBox="1"/>
          <p:nvPr/>
        </p:nvSpPr>
        <p:spPr>
          <a:xfrm>
            <a:off x="2746807" y="7480677"/>
            <a:ext cx="1339292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rgbClr val="21529F"/>
                </a:solidFill>
              </a:defRPr>
            </a:lvl1pPr>
          </a:lstStyle>
          <a:p>
            <a:r>
              <a:t>on-going</a:t>
            </a:r>
          </a:p>
        </p:txBody>
      </p:sp>
      <p:sp>
        <p:nvSpPr>
          <p:cNvPr id="547" name="preliminary tests performed"/>
          <p:cNvSpPr txBox="1"/>
          <p:nvPr/>
        </p:nvSpPr>
        <p:spPr>
          <a:xfrm>
            <a:off x="2551203" y="8281096"/>
            <a:ext cx="3828289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rgbClr val="21529F"/>
                </a:solidFill>
              </a:defRPr>
            </a:lvl1pPr>
          </a:lstStyle>
          <a:p>
            <a:r>
              <a:t>preliminary tests performed</a:t>
            </a:r>
          </a:p>
        </p:txBody>
      </p:sp>
      <p:sp>
        <p:nvSpPr>
          <p:cNvPr id="548" name="Line"/>
          <p:cNvSpPr/>
          <p:nvPr/>
        </p:nvSpPr>
        <p:spPr>
          <a:xfrm>
            <a:off x="6442230" y="8551766"/>
            <a:ext cx="67597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49" name="upgrade of set-up necessary"/>
          <p:cNvSpPr txBox="1"/>
          <p:nvPr/>
        </p:nvSpPr>
        <p:spPr>
          <a:xfrm>
            <a:off x="7169206" y="8281096"/>
            <a:ext cx="4032200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/>
                </a:solidFill>
              </a:defRPr>
            </a:lvl1pPr>
          </a:lstStyle>
          <a:p>
            <a:r>
              <a:t>upgrade of set-up necessary</a:t>
            </a:r>
          </a:p>
        </p:txBody>
      </p:sp>
      <p:sp>
        <p:nvSpPr>
          <p:cNvPr id="550" name="Line"/>
          <p:cNvSpPr/>
          <p:nvPr/>
        </p:nvSpPr>
        <p:spPr>
          <a:xfrm>
            <a:off x="5804204" y="6251227"/>
            <a:ext cx="151165" cy="1668123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51" name="already started"/>
          <p:cNvSpPr txBox="1"/>
          <p:nvPr/>
        </p:nvSpPr>
        <p:spPr>
          <a:xfrm>
            <a:off x="5983063" y="7592014"/>
            <a:ext cx="2112875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rgbClr val="21529F"/>
                </a:solidFill>
              </a:defRPr>
            </a:lvl1pPr>
          </a:lstStyle>
          <a:p>
            <a:r>
              <a:t>already started</a:t>
            </a:r>
          </a:p>
        </p:txBody>
      </p:sp>
      <p:sp>
        <p:nvSpPr>
          <p:cNvPr id="552" name="*tests performed in home institute laboratory (not part of WP 7.2)"/>
          <p:cNvSpPr txBox="1"/>
          <p:nvPr/>
        </p:nvSpPr>
        <p:spPr>
          <a:xfrm>
            <a:off x="611319" y="9175415"/>
            <a:ext cx="598210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0"/>
            </a:lvl1pPr>
          </a:lstStyle>
          <a:p>
            <a:r>
              <a:t>*tests performed in home institute laboratory (not part of WP 7.2)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55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56" name="Status of budget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Status of budget</a:t>
            </a:r>
          </a:p>
        </p:txBody>
      </p:sp>
      <p:sp>
        <p:nvSpPr>
          <p:cNvPr id="557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5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042" y="9461500"/>
            <a:ext cx="312015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559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60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569" name="Group"/>
          <p:cNvGrpSpPr/>
          <p:nvPr/>
        </p:nvGrpSpPr>
        <p:grpSpPr>
          <a:xfrm>
            <a:off x="790940" y="1742293"/>
            <a:ext cx="12045220" cy="792633"/>
            <a:chOff x="0" y="0"/>
            <a:chExt cx="12045219" cy="792632"/>
          </a:xfrm>
        </p:grpSpPr>
        <p:sp>
          <p:nvSpPr>
            <p:cNvPr id="561" name="Line"/>
            <p:cNvSpPr/>
            <p:nvPr/>
          </p:nvSpPr>
          <p:spPr>
            <a:xfrm>
              <a:off x="0" y="602132"/>
              <a:ext cx="11689814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2" name="12 months"/>
            <p:cNvSpPr txBox="1"/>
            <p:nvPr/>
          </p:nvSpPr>
          <p:spPr>
            <a:xfrm>
              <a:off x="2308094" y="0"/>
              <a:ext cx="1198780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>
                  <a:solidFill>
                    <a:srgbClr val="21529F"/>
                  </a:solidFill>
                </a:defRPr>
              </a:lvl1pPr>
            </a:lstStyle>
            <a:p>
              <a:r>
                <a:t>12 months</a:t>
              </a:r>
            </a:p>
          </p:txBody>
        </p:sp>
        <p:sp>
          <p:nvSpPr>
            <p:cNvPr id="563" name="Line"/>
            <p:cNvSpPr/>
            <p:nvPr/>
          </p:nvSpPr>
          <p:spPr>
            <a:xfrm flipV="1">
              <a:off x="2771154" y="411632"/>
              <a:ext cx="1" cy="38100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4" name="Line"/>
            <p:cNvSpPr/>
            <p:nvPr/>
          </p:nvSpPr>
          <p:spPr>
            <a:xfrm flipV="1">
              <a:off x="5903300" y="411632"/>
              <a:ext cx="1" cy="38100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5" name="Line"/>
            <p:cNvSpPr/>
            <p:nvPr/>
          </p:nvSpPr>
          <p:spPr>
            <a:xfrm flipV="1">
              <a:off x="9035445" y="411632"/>
              <a:ext cx="1" cy="38100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66" name="24 months"/>
            <p:cNvSpPr txBox="1"/>
            <p:nvPr/>
          </p:nvSpPr>
          <p:spPr>
            <a:xfrm>
              <a:off x="5545223" y="0"/>
              <a:ext cx="1198779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>
                  <a:solidFill>
                    <a:srgbClr val="21529F"/>
                  </a:solidFill>
                </a:defRPr>
              </a:lvl1pPr>
            </a:lstStyle>
            <a:p>
              <a:r>
                <a:t>24 months</a:t>
              </a:r>
            </a:p>
          </p:txBody>
        </p:sp>
        <p:sp>
          <p:nvSpPr>
            <p:cNvPr id="567" name="36 months"/>
            <p:cNvSpPr txBox="1"/>
            <p:nvPr/>
          </p:nvSpPr>
          <p:spPr>
            <a:xfrm>
              <a:off x="8436056" y="0"/>
              <a:ext cx="1198779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>
                  <a:solidFill>
                    <a:srgbClr val="21529F"/>
                  </a:solidFill>
                </a:defRPr>
              </a:lvl1pPr>
            </a:lstStyle>
            <a:p>
              <a:r>
                <a:t>36 months</a:t>
              </a:r>
            </a:p>
          </p:txBody>
        </p:sp>
        <p:sp>
          <p:nvSpPr>
            <p:cNvPr id="568" name="45 months"/>
            <p:cNvSpPr txBox="1"/>
            <p:nvPr/>
          </p:nvSpPr>
          <p:spPr>
            <a:xfrm>
              <a:off x="10846441" y="0"/>
              <a:ext cx="1198780" cy="374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>
                  <a:solidFill>
                    <a:srgbClr val="21529F"/>
                  </a:solidFill>
                </a:defRPr>
              </a:lvl1pPr>
            </a:lstStyle>
            <a:p>
              <a:r>
                <a:t>45 months</a:t>
              </a:r>
            </a:p>
          </p:txBody>
        </p:sp>
      </p:grpSp>
      <p:grpSp>
        <p:nvGrpSpPr>
          <p:cNvPr id="572" name="Group"/>
          <p:cNvGrpSpPr/>
          <p:nvPr/>
        </p:nvGrpSpPr>
        <p:grpSpPr>
          <a:xfrm>
            <a:off x="1591966" y="3243622"/>
            <a:ext cx="10214204" cy="411634"/>
            <a:chOff x="0" y="0"/>
            <a:chExt cx="10214203" cy="411632"/>
          </a:xfrm>
        </p:grpSpPr>
        <p:sp>
          <p:nvSpPr>
            <p:cNvPr id="570" name="Line"/>
            <p:cNvSpPr/>
            <p:nvPr/>
          </p:nvSpPr>
          <p:spPr>
            <a:xfrm>
              <a:off x="0" y="388772"/>
              <a:ext cx="10214204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71" name="1a. Long term operation at GIF++ with different eco-friendly gas mixtures"/>
            <p:cNvSpPr txBox="1"/>
            <p:nvPr/>
          </p:nvSpPr>
          <p:spPr>
            <a:xfrm>
              <a:off x="949388" y="0"/>
              <a:ext cx="8798053" cy="411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1a. Long term operation at GIF++ with different eco-friendly gas mixtures</a:t>
              </a:r>
            </a:p>
          </p:txBody>
        </p:sp>
      </p:grpSp>
      <p:grpSp>
        <p:nvGrpSpPr>
          <p:cNvPr id="575" name="Group"/>
          <p:cNvGrpSpPr/>
          <p:nvPr/>
        </p:nvGrpSpPr>
        <p:grpSpPr>
          <a:xfrm>
            <a:off x="578206" y="2516190"/>
            <a:ext cx="5977434" cy="436964"/>
            <a:chOff x="0" y="0"/>
            <a:chExt cx="5977432" cy="436962"/>
          </a:xfrm>
        </p:grpSpPr>
        <p:sp>
          <p:nvSpPr>
            <p:cNvPr id="573" name="Line"/>
            <p:cNvSpPr/>
            <p:nvPr/>
          </p:nvSpPr>
          <p:spPr>
            <a:xfrm>
              <a:off x="295049" y="436962"/>
              <a:ext cx="5334687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74" name="0. Selection of possible eco-friendly gas mixtures"/>
            <p:cNvSpPr txBox="1"/>
            <p:nvPr/>
          </p:nvSpPr>
          <p:spPr>
            <a:xfrm>
              <a:off x="-1" y="0"/>
              <a:ext cx="5977434" cy="411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0. Selection of possible eco-friendly gas mixtures</a:t>
              </a:r>
            </a:p>
          </p:txBody>
        </p:sp>
      </p:grpSp>
      <p:grpSp>
        <p:nvGrpSpPr>
          <p:cNvPr id="578" name="Group"/>
          <p:cNvGrpSpPr/>
          <p:nvPr/>
        </p:nvGrpSpPr>
        <p:grpSpPr>
          <a:xfrm>
            <a:off x="4096123" y="4298198"/>
            <a:ext cx="5688853" cy="1270001"/>
            <a:chOff x="25475" y="205816"/>
            <a:chExt cx="5688851" cy="1270000"/>
          </a:xfrm>
        </p:grpSpPr>
        <p:sp>
          <p:nvSpPr>
            <p:cNvPr id="576" name="Line"/>
            <p:cNvSpPr/>
            <p:nvPr/>
          </p:nvSpPr>
          <p:spPr>
            <a:xfrm>
              <a:off x="25475" y="413938"/>
              <a:ext cx="5688853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77" name="1b. Detector performance at GIF++ (test-beam)"/>
            <p:cNvSpPr/>
            <p:nvPr/>
          </p:nvSpPr>
          <p:spPr>
            <a:xfrm>
              <a:off x="2869901" y="205816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1b. Detector performance at GIF++ (test-beam)</a:t>
              </a:r>
            </a:p>
          </p:txBody>
        </p:sp>
      </p:grpSp>
      <p:sp>
        <p:nvSpPr>
          <p:cNvPr id="579" name="Line"/>
          <p:cNvSpPr/>
          <p:nvPr/>
        </p:nvSpPr>
        <p:spPr>
          <a:xfrm flipH="1">
            <a:off x="1116915" y="3316507"/>
            <a:ext cx="1" cy="5921340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80" name="Line"/>
          <p:cNvSpPr/>
          <p:nvPr/>
        </p:nvSpPr>
        <p:spPr>
          <a:xfrm flipH="1">
            <a:off x="1694081" y="3829998"/>
            <a:ext cx="1" cy="3552242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81" name="Line"/>
          <p:cNvSpPr/>
          <p:nvPr/>
        </p:nvSpPr>
        <p:spPr>
          <a:xfrm>
            <a:off x="1097345" y="9228615"/>
            <a:ext cx="805866" cy="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82" name="Spent ~1 kCHF for minor upgrades"/>
          <p:cNvSpPr txBox="1"/>
          <p:nvPr/>
        </p:nvSpPr>
        <p:spPr>
          <a:xfrm>
            <a:off x="1938273" y="8742325"/>
            <a:ext cx="2861374" cy="729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Spent </a:t>
            </a:r>
            <a:r>
              <a:rPr u="sng"/>
              <a:t>~1 kCHF </a:t>
            </a:r>
            <a:r>
              <a:t>for minor upgrades</a:t>
            </a:r>
          </a:p>
        </p:txBody>
      </p:sp>
      <p:sp>
        <p:nvSpPr>
          <p:cNvPr id="583" name="Line"/>
          <p:cNvSpPr/>
          <p:nvPr/>
        </p:nvSpPr>
        <p:spPr>
          <a:xfrm flipH="1">
            <a:off x="7932155" y="4583808"/>
            <a:ext cx="1" cy="4086469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84" name="In 2022…"/>
          <p:cNvSpPr txBox="1"/>
          <p:nvPr/>
        </p:nvSpPr>
        <p:spPr>
          <a:xfrm>
            <a:off x="1938273" y="5679721"/>
            <a:ext cx="5977434" cy="2418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00"/>
              </a:spcBef>
              <a:defRPr sz="2100" b="0"/>
            </a:pPr>
            <a:r>
              <a:t>In 2022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Upgrade of mixer to study the different eco-friendly mixture selected and allowing to test simultaneously at least 5 chambers (at least one from each experiment/institute): ~</a:t>
            </a:r>
            <a:r>
              <a:rPr u="sng"/>
              <a:t>20 kCHF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Humidifier (necessary for the operation of RPC detectors): ~</a:t>
            </a:r>
            <a:r>
              <a:rPr u="sng"/>
              <a:t>10 kCHF</a:t>
            </a:r>
          </a:p>
        </p:txBody>
      </p:sp>
      <p:grpSp>
        <p:nvGrpSpPr>
          <p:cNvPr id="587" name="Group"/>
          <p:cNvGrpSpPr/>
          <p:nvPr/>
        </p:nvGrpSpPr>
        <p:grpSpPr>
          <a:xfrm>
            <a:off x="2380160" y="4943448"/>
            <a:ext cx="9492062" cy="438847"/>
            <a:chOff x="0" y="0"/>
            <a:chExt cx="9492061" cy="438845"/>
          </a:xfrm>
        </p:grpSpPr>
        <p:sp>
          <p:nvSpPr>
            <p:cNvPr id="585" name="Line"/>
            <p:cNvSpPr/>
            <p:nvPr/>
          </p:nvSpPr>
          <p:spPr>
            <a:xfrm>
              <a:off x="513440" y="438845"/>
              <a:ext cx="8978622" cy="1"/>
            </a:xfrm>
            <a:prstGeom prst="line">
              <a:avLst/>
            </a:prstGeom>
            <a:noFill/>
            <a:ln w="25400" cap="flat">
              <a:solidFill>
                <a:srgbClr val="21529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86" name="2. Studies on formation of impurities at GIF++ and impact on RPC operation"/>
            <p:cNvSpPr txBox="1"/>
            <p:nvPr/>
          </p:nvSpPr>
          <p:spPr>
            <a:xfrm>
              <a:off x="-1" y="0"/>
              <a:ext cx="9247443" cy="41163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2. Studies on formation of impurities at GIF++ and impact on RPC operation </a:t>
              </a:r>
            </a:p>
          </p:txBody>
        </p:sp>
      </p:grpSp>
      <p:sp>
        <p:nvSpPr>
          <p:cNvPr id="588" name="In 2022-25…"/>
          <p:cNvSpPr txBox="1"/>
          <p:nvPr/>
        </p:nvSpPr>
        <p:spPr>
          <a:xfrm>
            <a:off x="8759738" y="5800328"/>
            <a:ext cx="4299654" cy="1465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00"/>
              </a:spcBef>
              <a:defRPr sz="2100" b="0"/>
            </a:pPr>
            <a:r>
              <a:t>In 2022-25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GC provided by GIF++ infrastructure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F</a:t>
            </a:r>
            <a:r>
              <a:rPr baseline="31999"/>
              <a:t>-</a:t>
            </a:r>
            <a:r>
              <a:t> measurements:</a:t>
            </a:r>
            <a:r>
              <a:rPr u="sng"/>
              <a:t>~2 kCHF/year</a:t>
            </a:r>
          </a:p>
        </p:txBody>
      </p:sp>
      <p:sp>
        <p:nvSpPr>
          <p:cNvPr id="589" name="Line"/>
          <p:cNvSpPr/>
          <p:nvPr/>
        </p:nvSpPr>
        <p:spPr>
          <a:xfrm>
            <a:off x="8352297" y="5603270"/>
            <a:ext cx="1" cy="1046633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90" name="In 2021-25…"/>
          <p:cNvSpPr txBox="1"/>
          <p:nvPr/>
        </p:nvSpPr>
        <p:spPr>
          <a:xfrm>
            <a:off x="8566115" y="8018458"/>
            <a:ext cx="3498467" cy="109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00"/>
              </a:spcBef>
              <a:defRPr sz="2100" b="0"/>
            </a:pPr>
            <a:r>
              <a:t>In 2021-25</a:t>
            </a:r>
          </a:p>
          <a:p>
            <a:pPr algn="l">
              <a:spcBef>
                <a:spcPts val="400"/>
              </a:spcBef>
              <a:defRPr sz="2100" b="0"/>
            </a:pPr>
            <a:r>
              <a:t>Expenses in rental of epool material for electronics</a:t>
            </a:r>
          </a:p>
        </p:txBody>
      </p:sp>
      <p:sp>
        <p:nvSpPr>
          <p:cNvPr id="591" name="Allocated AIDA Budget: 44 kCHF (CERN) + 30 kEURO (INFN)"/>
          <p:cNvSpPr txBox="1"/>
          <p:nvPr/>
        </p:nvSpPr>
        <p:spPr>
          <a:xfrm>
            <a:off x="590906" y="1176727"/>
            <a:ext cx="7781392" cy="424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Allocated AIDA Budget: 44 kCHF (CERN) + 30 kEURO (INFN) </a:t>
            </a:r>
          </a:p>
        </p:txBody>
      </p:sp>
      <p:sp>
        <p:nvSpPr>
          <p:cNvPr id="592" name="Line"/>
          <p:cNvSpPr/>
          <p:nvPr/>
        </p:nvSpPr>
        <p:spPr>
          <a:xfrm>
            <a:off x="1706243" y="7357349"/>
            <a:ext cx="372973" cy="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93" name="Line"/>
          <p:cNvSpPr/>
          <p:nvPr/>
        </p:nvSpPr>
        <p:spPr>
          <a:xfrm>
            <a:off x="8339597" y="6627042"/>
            <a:ext cx="372973" cy="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94" name="Line"/>
          <p:cNvSpPr/>
          <p:nvPr/>
        </p:nvSpPr>
        <p:spPr>
          <a:xfrm>
            <a:off x="7983185" y="8658877"/>
            <a:ext cx="372973" cy="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95" name="Line"/>
          <p:cNvSpPr/>
          <p:nvPr/>
        </p:nvSpPr>
        <p:spPr>
          <a:xfrm>
            <a:off x="6813550" y="2421618"/>
            <a:ext cx="625282" cy="309772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96" name="Hiring of PostDoc"/>
          <p:cNvSpPr txBox="1"/>
          <p:nvPr/>
        </p:nvSpPr>
        <p:spPr>
          <a:xfrm>
            <a:off x="7266368" y="2590404"/>
            <a:ext cx="2519431" cy="411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296333" indent="-296333" algn="l">
              <a:spcBef>
                <a:spcPts val="400"/>
              </a:spcBef>
              <a:buSzPct val="75000"/>
              <a:buChar char="-"/>
              <a:defRPr sz="2100" b="0"/>
            </a:lvl1pPr>
          </a:lstStyle>
          <a:p>
            <a:r>
              <a:t>Hiring of PostDoc</a:t>
            </a:r>
          </a:p>
        </p:txBody>
      </p:sp>
      <p:sp>
        <p:nvSpPr>
          <p:cNvPr id="597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2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3" name="GHG emissions at CERN and EU regulation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GHG emissions at CERN and EU regulation</a:t>
            </a:r>
          </a:p>
        </p:txBody>
      </p:sp>
      <p:sp>
        <p:nvSpPr>
          <p:cNvPr id="214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2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216" name="European Union “F-gas regulation”:…"/>
          <p:cNvSpPr txBox="1"/>
          <p:nvPr/>
        </p:nvSpPr>
        <p:spPr>
          <a:xfrm>
            <a:off x="578206" y="5034126"/>
            <a:ext cx="5403780" cy="315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>
                <a:solidFill>
                  <a:srgbClr val="21529F"/>
                </a:solidFill>
              </a:defRPr>
            </a:pPr>
            <a:r>
              <a:t>European Union “F-gas regulation”:</a:t>
            </a:r>
          </a:p>
          <a:p>
            <a:pPr marL="228600" indent="-228600" algn="l" defTabSz="2088444">
              <a:buClr>
                <a:srgbClr val="000000"/>
              </a:buClr>
              <a:buSzPct val="100000"/>
              <a:buChar char="-"/>
              <a:defRPr sz="2100" b="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Limiting the total amount </a:t>
            </a:r>
            <a:r>
              <a:rPr sz="1800"/>
              <a:t>of the most important F-gases that can be sold in the EU from 2015 onwards and phasing them down in steps to one-fifth of 2014 sales in 2030.</a:t>
            </a:r>
          </a:p>
          <a:p>
            <a:pPr marL="228600" indent="-228600" algn="l" defTabSz="2088444">
              <a:buClr>
                <a:srgbClr val="000000"/>
              </a:buClr>
              <a:buSzPct val="100000"/>
              <a:buChar char="-"/>
              <a:defRPr sz="2100" b="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Banning the use </a:t>
            </a:r>
            <a:r>
              <a:rPr sz="1800"/>
              <a:t>of F-gases where less harmful alternatives are widely available</a:t>
            </a:r>
            <a:r>
              <a:t>.</a:t>
            </a:r>
          </a:p>
          <a:p>
            <a:pPr marL="228600" indent="-228600" algn="l" defTabSz="2088444">
              <a:buClr>
                <a:srgbClr val="000000"/>
              </a:buClr>
              <a:buSzPct val="100000"/>
              <a:buChar char="-"/>
              <a:defRPr sz="2100" b="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Preventing emissions </a:t>
            </a:r>
            <a:r>
              <a:rPr sz="1800"/>
              <a:t>of F-gases from existing equipment by requiring checks, proper servicing and recovery</a:t>
            </a:r>
          </a:p>
        </p:txBody>
      </p:sp>
      <p:sp>
        <p:nvSpPr>
          <p:cNvPr id="217" name="Prices are increasing in EU and availability in the future is not known.…"/>
          <p:cNvSpPr txBox="1"/>
          <p:nvPr/>
        </p:nvSpPr>
        <p:spPr>
          <a:xfrm>
            <a:off x="527406" y="8650803"/>
            <a:ext cx="12543498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i="1">
                <a:solidFill>
                  <a:srgbClr val="21529F"/>
                </a:solidFill>
              </a:defRPr>
            </a:pPr>
            <a:r>
              <a:t>Prices are increasing in EU and availability in the future is not known.</a:t>
            </a:r>
          </a:p>
          <a:p>
            <a:pPr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i="1">
                <a:solidFill>
                  <a:srgbClr val="21529F"/>
                </a:solidFill>
              </a:defRPr>
            </a:pPr>
            <a:r>
              <a:t>Reduction of use of C</a:t>
            </a:r>
            <a:r>
              <a:rPr baseline="-5999"/>
              <a:t>2</a:t>
            </a:r>
            <a:r>
              <a:t>H</a:t>
            </a:r>
            <a:r>
              <a:rPr baseline="-5999"/>
              <a:t>2</a:t>
            </a:r>
            <a:r>
              <a:t>F</a:t>
            </a:r>
            <a:r>
              <a:rPr baseline="-5999"/>
              <a:t>4</a:t>
            </a:r>
            <a:r>
              <a:t> is fundamental for next LHC Runs and future applications</a:t>
            </a:r>
          </a:p>
        </p:txBody>
      </p:sp>
      <p:sp>
        <p:nvSpPr>
          <p:cNvPr id="218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9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0" name="CERN GHG emissions from particle detectors…"/>
          <p:cNvSpPr txBox="1"/>
          <p:nvPr/>
        </p:nvSpPr>
        <p:spPr>
          <a:xfrm>
            <a:off x="6228881" y="1743968"/>
            <a:ext cx="6453875" cy="2036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>
                <a:solidFill>
                  <a:srgbClr val="21529F"/>
                </a:solidFill>
              </a:defRPr>
            </a:pPr>
            <a:r>
              <a:t>CERN GHG emissions from particle detectors</a:t>
            </a:r>
          </a:p>
          <a:p>
            <a:pPr marL="228600" indent="-228600" algn="l" defTabSz="2088444">
              <a:buClr>
                <a:srgbClr val="000000"/>
              </a:buClr>
              <a:buSzPct val="100000"/>
              <a:buChar char="-"/>
              <a:defRPr sz="2100" b="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Main contributor is C</a:t>
            </a:r>
            <a:r>
              <a:rPr b="1" baseline="-5999"/>
              <a:t>2</a:t>
            </a:r>
            <a:r>
              <a:rPr b="1"/>
              <a:t>H</a:t>
            </a:r>
            <a:r>
              <a:rPr b="1" baseline="-5999"/>
              <a:t>2</a:t>
            </a:r>
            <a:r>
              <a:rPr b="1"/>
              <a:t>F</a:t>
            </a:r>
            <a:r>
              <a:rPr b="1" baseline="-5999"/>
              <a:t>4</a:t>
            </a:r>
            <a:r>
              <a:rPr b="1"/>
              <a:t> </a:t>
            </a:r>
            <a:r>
              <a:rPr sz="1800"/>
              <a:t>used for ALICE, ATLAS and CMS RPC systems</a:t>
            </a:r>
          </a:p>
          <a:p>
            <a:pPr marL="228600" indent="-228600" algn="l" defTabSz="2088444">
              <a:buClr>
                <a:srgbClr val="000000"/>
              </a:buClr>
              <a:buSzPct val="100000"/>
              <a:buChar char="-"/>
              <a:defRPr sz="2100" b="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Emissions mainly due to leaks </a:t>
            </a:r>
            <a:r>
              <a:rPr sz="1800"/>
              <a:t>at detector level (fragile connectors) in ATLAS and CMS</a:t>
            </a:r>
            <a:r>
              <a:t>.</a:t>
            </a:r>
          </a:p>
          <a:p>
            <a:pPr marL="228600" indent="-228600" algn="l" defTabSz="2088444">
              <a:buClr>
                <a:srgbClr val="000000"/>
              </a:buClr>
              <a:buSzPct val="100000"/>
              <a:buChar char="-"/>
              <a:defRPr sz="2100" b="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Campaign </a:t>
            </a:r>
            <a:r>
              <a:rPr sz="1800"/>
              <a:t>for leaks reparation in LS2</a:t>
            </a:r>
          </a:p>
        </p:txBody>
      </p:sp>
      <p:sp>
        <p:nvSpPr>
          <p:cNvPr id="221" name="Line"/>
          <p:cNvSpPr/>
          <p:nvPr/>
        </p:nvSpPr>
        <p:spPr>
          <a:xfrm>
            <a:off x="12376539" y="8307746"/>
            <a:ext cx="314103" cy="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grpSp>
        <p:nvGrpSpPr>
          <p:cNvPr id="230" name="Group"/>
          <p:cNvGrpSpPr/>
          <p:nvPr/>
        </p:nvGrpSpPr>
        <p:grpSpPr>
          <a:xfrm>
            <a:off x="6017641" y="4826303"/>
            <a:ext cx="6939384" cy="3790316"/>
            <a:chOff x="-613798" y="-210565"/>
            <a:chExt cx="6939382" cy="3790315"/>
          </a:xfrm>
        </p:grpSpPr>
        <p:graphicFrame>
          <p:nvGraphicFramePr>
            <p:cNvPr id="222" name="2D Line Chart"/>
            <p:cNvGraphicFramePr/>
            <p:nvPr/>
          </p:nvGraphicFramePr>
          <p:xfrm>
            <a:off x="-613799" y="-210567"/>
            <a:ext cx="6548675" cy="33523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23" name="Line"/>
            <p:cNvSpPr/>
            <p:nvPr/>
          </p:nvSpPr>
          <p:spPr>
            <a:xfrm>
              <a:off x="0" y="3269041"/>
              <a:ext cx="140373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arrow" w="med" len="med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224" name="LHC RUN 2"/>
            <p:cNvSpPr txBox="1"/>
            <p:nvPr/>
          </p:nvSpPr>
          <p:spPr>
            <a:xfrm>
              <a:off x="145510" y="3267583"/>
              <a:ext cx="1112711" cy="312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500" b="0"/>
              </a:lvl1pPr>
            </a:lstStyle>
            <a:p>
              <a:r>
                <a:t>LHC RUN 2</a:t>
              </a:r>
            </a:p>
          </p:txBody>
        </p:sp>
        <p:sp>
          <p:nvSpPr>
            <p:cNvPr id="225" name="Line"/>
            <p:cNvSpPr/>
            <p:nvPr/>
          </p:nvSpPr>
          <p:spPr>
            <a:xfrm>
              <a:off x="2696092" y="3258177"/>
              <a:ext cx="125391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arrow" w="med" len="med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226" name="LHC RUN 3"/>
            <p:cNvSpPr txBox="1"/>
            <p:nvPr/>
          </p:nvSpPr>
          <p:spPr>
            <a:xfrm>
              <a:off x="2766693" y="3267583"/>
              <a:ext cx="1112711" cy="312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500" b="0"/>
              </a:lvl1pPr>
            </a:lstStyle>
            <a:p>
              <a:r>
                <a:t>LHC RUN 3</a:t>
              </a:r>
            </a:p>
          </p:txBody>
        </p:sp>
        <p:sp>
          <p:nvSpPr>
            <p:cNvPr id="227" name="LHC RUN 4"/>
            <p:cNvSpPr txBox="1"/>
            <p:nvPr/>
          </p:nvSpPr>
          <p:spPr>
            <a:xfrm>
              <a:off x="5212873" y="3267583"/>
              <a:ext cx="1112712" cy="312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500" b="0"/>
              </a:lvl1pPr>
            </a:lstStyle>
            <a:p>
              <a:r>
                <a:t>LHC RUN 4</a:t>
              </a:r>
            </a:p>
          </p:txBody>
        </p:sp>
        <p:sp>
          <p:nvSpPr>
            <p:cNvPr id="228" name="Line"/>
            <p:cNvSpPr/>
            <p:nvPr/>
          </p:nvSpPr>
          <p:spPr>
            <a:xfrm>
              <a:off x="5385336" y="3269041"/>
              <a:ext cx="47469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229" name="EU HFC Phase down"/>
            <p:cNvSpPr txBox="1"/>
            <p:nvPr/>
          </p:nvSpPr>
          <p:spPr>
            <a:xfrm>
              <a:off x="3099762" y="0"/>
              <a:ext cx="2747163" cy="424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457200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2100">
                  <a:solidFill>
                    <a:srgbClr val="21529F"/>
                  </a:solidFill>
                </a:defRPr>
              </a:lvl1pPr>
            </a:lstStyle>
            <a:p>
              <a:r>
                <a:t>EU HFC Phase down</a:t>
              </a:r>
            </a:p>
          </p:txBody>
        </p:sp>
      </p:grpSp>
      <p:sp>
        <p:nvSpPr>
          <p:cNvPr id="231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graphicFrame>
        <p:nvGraphicFramePr>
          <p:cNvPr id="232" name="2D Stacked Column Chart"/>
          <p:cNvGraphicFramePr/>
          <p:nvPr/>
        </p:nvGraphicFramePr>
        <p:xfrm>
          <a:off x="590068" y="1119289"/>
          <a:ext cx="5329256" cy="3609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33" name="Screen Shot 2022-03-27 at 21.16.55.png" descr="Screen Shot 2022-03-27 at 21.16.55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88490" y="1255917"/>
            <a:ext cx="4914645" cy="330684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Leaks at detector level…"/>
          <p:cNvSpPr txBox="1"/>
          <p:nvPr/>
        </p:nvSpPr>
        <p:spPr>
          <a:xfrm>
            <a:off x="3557270" y="2736163"/>
            <a:ext cx="2491690" cy="660351"/>
          </a:xfrm>
          <a:prstGeom prst="rect">
            <a:avLst/>
          </a:prstGeom>
          <a:solidFill>
            <a:srgbClr val="FFFFFF"/>
          </a:solidFill>
          <a:ln w="6350">
            <a:solidFill>
              <a:srgbClr val="21529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800" b="0">
                <a:solidFill>
                  <a:srgbClr val="21529F"/>
                </a:solidFill>
              </a:defRPr>
            </a:pPr>
            <a:r>
              <a:t>Leaks at detector level</a:t>
            </a:r>
          </a:p>
          <a:p>
            <a:pPr algn="l" defTabSz="457200">
              <a:defRPr sz="1800" b="0">
                <a:solidFill>
                  <a:srgbClr val="21529F"/>
                </a:solidFill>
              </a:defRPr>
            </a:pPr>
            <a:r>
              <a:t>Reparation during LS2</a:t>
            </a:r>
          </a:p>
        </p:txBody>
      </p:sp>
      <p:sp>
        <p:nvSpPr>
          <p:cNvPr id="235" name="Line"/>
          <p:cNvSpPr/>
          <p:nvPr/>
        </p:nvSpPr>
        <p:spPr>
          <a:xfrm flipV="1">
            <a:off x="2952724" y="3329048"/>
            <a:ext cx="424625" cy="424625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36" name="RPC gas mixture…"/>
          <p:cNvSpPr txBox="1"/>
          <p:nvPr/>
        </p:nvSpPr>
        <p:spPr>
          <a:xfrm>
            <a:off x="7503650" y="3776768"/>
            <a:ext cx="3904336" cy="688695"/>
          </a:xfrm>
          <a:prstGeom prst="rect">
            <a:avLst/>
          </a:prstGeom>
          <a:solidFill>
            <a:srgbClr val="FFFFFF"/>
          </a:solidFill>
          <a:ln>
            <a:solidFill>
              <a:srgbClr val="21529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 b="0" i="1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t>RPC gas mixture</a:t>
            </a:r>
          </a:p>
          <a:p>
            <a:pPr>
              <a:defRPr sz="1800" b="0" i="1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r>
              <a:rPr>
                <a:solidFill>
                  <a:srgbClr val="51ABE6"/>
                </a:solidFill>
              </a:rPr>
              <a:t>~95%C</a:t>
            </a:r>
            <a:r>
              <a:rPr baseline="-5999">
                <a:solidFill>
                  <a:srgbClr val="51ABE6"/>
                </a:solidFill>
              </a:rPr>
              <a:t>2</a:t>
            </a:r>
            <a:r>
              <a:rPr>
                <a:solidFill>
                  <a:srgbClr val="51ABE6"/>
                </a:solidFill>
              </a:rPr>
              <a:t>H</a:t>
            </a:r>
            <a:r>
              <a:rPr baseline="-5999">
                <a:solidFill>
                  <a:srgbClr val="51ABE6"/>
                </a:solidFill>
              </a:rPr>
              <a:t>2</a:t>
            </a:r>
            <a:r>
              <a:rPr>
                <a:solidFill>
                  <a:srgbClr val="51ABE6"/>
                </a:solidFill>
              </a:rPr>
              <a:t>F</a:t>
            </a:r>
            <a:r>
              <a:rPr baseline="-5999">
                <a:solidFill>
                  <a:srgbClr val="51ABE6"/>
                </a:solidFill>
              </a:rPr>
              <a:t>4</a:t>
            </a:r>
            <a:r>
              <a:t> - </a:t>
            </a:r>
            <a:r>
              <a:rPr>
                <a:solidFill>
                  <a:srgbClr val="000000"/>
                </a:solidFill>
              </a:rPr>
              <a:t>~5%iC</a:t>
            </a:r>
            <a:r>
              <a:rPr baseline="-5999">
                <a:solidFill>
                  <a:srgbClr val="000000"/>
                </a:solidFill>
              </a:rPr>
              <a:t>4</a:t>
            </a:r>
            <a:r>
              <a:rPr>
                <a:solidFill>
                  <a:srgbClr val="000000"/>
                </a:solidFill>
              </a:rPr>
              <a:t>H</a:t>
            </a:r>
            <a:r>
              <a:rPr baseline="-5999">
                <a:solidFill>
                  <a:srgbClr val="000000"/>
                </a:solidFill>
              </a:rPr>
              <a:t>10</a:t>
            </a:r>
            <a:r>
              <a:t> - </a:t>
            </a:r>
            <a:r>
              <a:rPr>
                <a:solidFill>
                  <a:srgbClr val="6C63AE"/>
                </a:solidFill>
              </a:rPr>
              <a:t>0.3%SF</a:t>
            </a:r>
            <a:r>
              <a:rPr baseline="-5999">
                <a:solidFill>
                  <a:srgbClr val="6C63AE"/>
                </a:solidFill>
              </a:rPr>
              <a:t>6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9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0" name="The RPC gas mixture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The RPC gas mixture</a:t>
            </a:r>
          </a:p>
        </p:txBody>
      </p:sp>
      <p:sp>
        <p:nvSpPr>
          <p:cNvPr id="241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2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243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4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pSp>
        <p:nvGrpSpPr>
          <p:cNvPr id="264" name="Group"/>
          <p:cNvGrpSpPr/>
          <p:nvPr/>
        </p:nvGrpSpPr>
        <p:grpSpPr>
          <a:xfrm>
            <a:off x="2800886" y="1346300"/>
            <a:ext cx="8012713" cy="3234703"/>
            <a:chOff x="0" y="212031"/>
            <a:chExt cx="8012711" cy="3234701"/>
          </a:xfrm>
        </p:grpSpPr>
        <p:sp>
          <p:nvSpPr>
            <p:cNvPr id="245" name="C2H2F4: GWP 1430"/>
            <p:cNvSpPr txBox="1"/>
            <p:nvPr/>
          </p:nvSpPr>
          <p:spPr>
            <a:xfrm>
              <a:off x="0" y="1919754"/>
              <a:ext cx="2428142" cy="469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500"/>
                </a:spcBef>
                <a:defRPr sz="2100" b="0">
                  <a:solidFill>
                    <a:srgbClr val="C82506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C</a:t>
              </a:r>
              <a:r>
                <a:rPr baseline="-5999"/>
                <a:t>2</a:t>
              </a:r>
              <a:r>
                <a:t>H</a:t>
              </a:r>
              <a:r>
                <a:rPr baseline="-5999"/>
                <a:t>2</a:t>
              </a:r>
              <a:r>
                <a:t>F</a:t>
              </a:r>
              <a:r>
                <a:rPr baseline="-5999"/>
                <a:t>4</a:t>
              </a:r>
              <a:r>
                <a:t>: GWP 1430</a:t>
              </a:r>
            </a:p>
          </p:txBody>
        </p:sp>
        <p:pic>
          <p:nvPicPr>
            <p:cNvPr id="246" name="GAS2_RPC_C2H2F4.png" descr="GAS2_RPC_C2H2F4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78677" y="612813"/>
              <a:ext cx="1390615" cy="12076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7" name="SF6: GWP 22800"/>
            <p:cNvSpPr txBox="1"/>
            <p:nvPr/>
          </p:nvSpPr>
          <p:spPr>
            <a:xfrm>
              <a:off x="5847529" y="1966223"/>
              <a:ext cx="2158268" cy="4604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spcBef>
                  <a:spcPts val="500"/>
                </a:spcBef>
                <a:defRPr sz="2100" b="0">
                  <a:solidFill>
                    <a:srgbClr val="C82506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SF</a:t>
              </a:r>
              <a:r>
                <a:rPr baseline="-5999"/>
                <a:t>6</a:t>
              </a:r>
              <a:r>
                <a:t>: GWP 22800</a:t>
              </a:r>
            </a:p>
          </p:txBody>
        </p:sp>
        <p:grpSp>
          <p:nvGrpSpPr>
            <p:cNvPr id="256" name="Group"/>
            <p:cNvGrpSpPr/>
            <p:nvPr/>
          </p:nvGrpSpPr>
          <p:grpSpPr>
            <a:xfrm>
              <a:off x="5984940" y="440986"/>
              <a:ext cx="1477992" cy="1564766"/>
              <a:chOff x="0" y="0"/>
              <a:chExt cx="1477991" cy="1564764"/>
            </a:xfrm>
          </p:grpSpPr>
          <p:pic>
            <p:nvPicPr>
              <p:cNvPr id="248" name="SF6.png" descr="SF6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1477992" cy="156476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9" name="Rectangle"/>
              <p:cNvSpPr/>
              <p:nvPr/>
            </p:nvSpPr>
            <p:spPr>
              <a:xfrm>
                <a:off x="755929" y="356721"/>
                <a:ext cx="381172" cy="28497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250" name="Rectangle"/>
              <p:cNvSpPr/>
              <p:nvPr/>
            </p:nvSpPr>
            <p:spPr>
              <a:xfrm>
                <a:off x="30262" y="73548"/>
                <a:ext cx="631277" cy="3833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251" name="Rectangle"/>
              <p:cNvSpPr/>
              <p:nvPr/>
            </p:nvSpPr>
            <p:spPr>
              <a:xfrm>
                <a:off x="561536" y="323821"/>
                <a:ext cx="109690" cy="3833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252" name="Rectangle"/>
              <p:cNvSpPr/>
              <p:nvPr/>
            </p:nvSpPr>
            <p:spPr>
              <a:xfrm rot="660000">
                <a:off x="985469" y="756724"/>
                <a:ext cx="109690" cy="7886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253" name="Rectangle"/>
              <p:cNvSpPr/>
              <p:nvPr/>
            </p:nvSpPr>
            <p:spPr>
              <a:xfrm rot="20540156">
                <a:off x="967366" y="597034"/>
                <a:ext cx="109690" cy="7886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254" name="Rectangle"/>
              <p:cNvSpPr/>
              <p:nvPr/>
            </p:nvSpPr>
            <p:spPr>
              <a:xfrm rot="20720156">
                <a:off x="993932" y="728958"/>
                <a:ext cx="109690" cy="580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255" name="Rectangle"/>
              <p:cNvSpPr/>
              <p:nvPr/>
            </p:nvSpPr>
            <p:spPr>
              <a:xfrm rot="20720156">
                <a:off x="1010386" y="672859"/>
                <a:ext cx="29075" cy="7959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</p:grpSp>
        <p:sp>
          <p:nvSpPr>
            <p:cNvPr id="257" name="+"/>
            <p:cNvSpPr/>
            <p:nvPr/>
          </p:nvSpPr>
          <p:spPr>
            <a:xfrm>
              <a:off x="2460255" y="1196133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+</a:t>
              </a:r>
            </a:p>
          </p:txBody>
        </p:sp>
        <p:pic>
          <p:nvPicPr>
            <p:cNvPr id="258" name="620px-Isobutane.svg.png" descr="620px-Isobutane.svg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/>
            <a:stretch>
              <a:fillRect/>
            </a:stretch>
          </p:blipFill>
          <p:spPr>
            <a:xfrm>
              <a:off x="3124664" y="612813"/>
              <a:ext cx="1615149" cy="11332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9" name="+"/>
            <p:cNvSpPr/>
            <p:nvPr/>
          </p:nvSpPr>
          <p:spPr>
            <a:xfrm>
              <a:off x="5284349" y="1179352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/>
              </a:lvl1pPr>
            </a:lstStyle>
            <a:p>
              <a:r>
                <a:t>+</a:t>
              </a:r>
            </a:p>
          </p:txBody>
        </p:sp>
        <p:sp>
          <p:nvSpPr>
            <p:cNvPr id="260" name="iC4H10: GWP 3.3"/>
            <p:cNvSpPr/>
            <p:nvPr/>
          </p:nvSpPr>
          <p:spPr>
            <a:xfrm>
              <a:off x="4008505" y="2176733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1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iC</a:t>
              </a:r>
              <a:r>
                <a:rPr baseline="-5999"/>
                <a:t>4</a:t>
              </a:r>
              <a:r>
                <a:t>H</a:t>
              </a:r>
              <a:r>
                <a:rPr baseline="-5999"/>
                <a:t>10</a:t>
              </a:r>
              <a:r>
                <a:t>: GWP 3.3</a:t>
              </a:r>
            </a:p>
          </p:txBody>
        </p:sp>
        <p:sp>
          <p:nvSpPr>
            <p:cNvPr id="261" name="0.3%"/>
            <p:cNvSpPr/>
            <p:nvPr/>
          </p:nvSpPr>
          <p:spPr>
            <a:xfrm>
              <a:off x="6742711" y="21203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0.3%</a:t>
              </a:r>
            </a:p>
          </p:txBody>
        </p:sp>
        <p:sp>
          <p:nvSpPr>
            <p:cNvPr id="262" name="4-5%"/>
            <p:cNvSpPr/>
            <p:nvPr/>
          </p:nvSpPr>
          <p:spPr>
            <a:xfrm>
              <a:off x="3979817" y="21203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4-5%</a:t>
              </a:r>
            </a:p>
          </p:txBody>
        </p:sp>
        <p:sp>
          <p:nvSpPr>
            <p:cNvPr id="263" name="~95%"/>
            <p:cNvSpPr/>
            <p:nvPr/>
          </p:nvSpPr>
          <p:spPr>
            <a:xfrm>
              <a:off x="1173984" y="212031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1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~95%</a:t>
              </a:r>
            </a:p>
          </p:txBody>
        </p:sp>
      </p:grpSp>
      <p:sp>
        <p:nvSpPr>
          <p:cNvPr id="265" name="RPC gas mixture used in ATLAS and CMS experiments (very similar for ALICE)…"/>
          <p:cNvSpPr txBox="1"/>
          <p:nvPr/>
        </p:nvSpPr>
        <p:spPr>
          <a:xfrm>
            <a:off x="703526" y="3534676"/>
            <a:ext cx="11315357" cy="880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400"/>
              </a:spcBef>
              <a:defRPr b="0"/>
            </a:pPr>
            <a:r>
              <a:t>RPC gas mixture used in ATLAS and CMS experiments (very similar for ALICE)</a:t>
            </a:r>
          </a:p>
          <a:p>
            <a:pPr>
              <a:spcBef>
                <a:spcPts val="400"/>
              </a:spcBef>
              <a:defRPr b="0"/>
            </a:pPr>
            <a:r>
              <a:t>GWP of the gas mixture: 1430</a:t>
            </a:r>
          </a:p>
        </p:txBody>
      </p:sp>
      <p:sp>
        <p:nvSpPr>
          <p:cNvPr id="266" name="New eco-friendly liquids/gases have been developed for industry as refrigerants… not straightforward for RPC operation"/>
          <p:cNvSpPr txBox="1"/>
          <p:nvPr/>
        </p:nvSpPr>
        <p:spPr>
          <a:xfrm>
            <a:off x="687014" y="8533811"/>
            <a:ext cx="12151472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57200" indent="-457200" defTabSz="457200">
              <a:spcBef>
                <a:spcPts val="1200"/>
              </a:spcBef>
              <a:tabLst>
                <a:tab pos="139700" algn="l"/>
                <a:tab pos="457200" algn="l"/>
              </a:tabLst>
              <a:defRPr b="0" i="1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New eco-friendly liquids/gases have been developed for industry as refrigerants… not straightforward for RPC operation</a:t>
            </a:r>
          </a:p>
        </p:txBody>
      </p:sp>
      <p:sp>
        <p:nvSpPr>
          <p:cNvPr id="267" name="It is fundamental to search for new eco-gases for RPC detectors for LHC and not-LHC experiments as well as for future experiments"/>
          <p:cNvSpPr txBox="1"/>
          <p:nvPr/>
        </p:nvSpPr>
        <p:spPr>
          <a:xfrm>
            <a:off x="1540417" y="4922073"/>
            <a:ext cx="10444666" cy="829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indent="-457200" defTabSz="457200">
              <a:spcBef>
                <a:spcPts val="1200"/>
              </a:spcBef>
              <a:tabLst>
                <a:tab pos="139700" algn="l"/>
                <a:tab pos="457200" algn="l"/>
              </a:tabLst>
              <a:defRPr i="1">
                <a:solidFill>
                  <a:srgbClr val="21529F"/>
                </a:solidFill>
              </a:defRPr>
            </a:pPr>
            <a:r>
              <a:t>It is fundamental to search for new eco-gases for RPC detectors</a:t>
            </a:r>
            <a:br/>
            <a:r>
              <a:t>for LHC and not-LHC experiments as well as for future experiments </a:t>
            </a:r>
          </a:p>
        </p:txBody>
      </p:sp>
      <p:sp>
        <p:nvSpPr>
          <p:cNvPr id="268" name="Line"/>
          <p:cNvSpPr/>
          <p:nvPr/>
        </p:nvSpPr>
        <p:spPr>
          <a:xfrm>
            <a:off x="6502400" y="4495007"/>
            <a:ext cx="0" cy="461060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71" name="Group"/>
          <p:cNvGrpSpPr/>
          <p:nvPr/>
        </p:nvGrpSpPr>
        <p:grpSpPr>
          <a:xfrm>
            <a:off x="4378021" y="6148840"/>
            <a:ext cx="1982838" cy="2340038"/>
            <a:chOff x="0" y="0"/>
            <a:chExt cx="1982837" cy="2340036"/>
          </a:xfrm>
        </p:grpSpPr>
        <p:sp>
          <p:nvSpPr>
            <p:cNvPr id="269" name="HFO-1234ze…"/>
            <p:cNvSpPr txBox="1"/>
            <p:nvPr/>
          </p:nvSpPr>
          <p:spPr>
            <a:xfrm>
              <a:off x="262469" y="1166672"/>
              <a:ext cx="1720369" cy="11733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spcBef>
                  <a:spcPts val="500"/>
                </a:spcBef>
                <a:defRPr sz="21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HFO-1234ze</a:t>
              </a:r>
            </a:p>
            <a:p>
              <a:pPr>
                <a:spcBef>
                  <a:spcPts val="500"/>
                </a:spcBef>
                <a:defRPr sz="1900" b="0"/>
              </a:pPr>
              <a:r>
                <a:t>(C</a:t>
              </a:r>
              <a:r>
                <a:rPr baseline="-5999"/>
                <a:t>3</a:t>
              </a:r>
              <a:r>
                <a:t>H</a:t>
              </a:r>
              <a:r>
                <a:rPr baseline="-5999"/>
                <a:t>2</a:t>
              </a:r>
              <a:r>
                <a:t>F</a:t>
              </a:r>
              <a:r>
                <a:rPr baseline="-5999"/>
                <a:t>4</a:t>
              </a:r>
              <a:r>
                <a:t>)</a:t>
              </a:r>
            </a:p>
            <a:p>
              <a:pPr>
                <a:spcBef>
                  <a:spcPts val="500"/>
                </a:spcBef>
                <a:defRPr sz="2100"/>
              </a:pPr>
              <a:r>
                <a:t>GWP 6</a:t>
              </a:r>
            </a:p>
          </p:txBody>
        </p:sp>
        <p:pic>
          <p:nvPicPr>
            <p:cNvPr id="270" name="512px-HFO-1234ze.svg.png" descr="512px-HFO-1234ze.svg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839937" cy="927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74" name="Group"/>
          <p:cNvGrpSpPr/>
          <p:nvPr/>
        </p:nvGrpSpPr>
        <p:grpSpPr>
          <a:xfrm>
            <a:off x="1271530" y="6008571"/>
            <a:ext cx="1776303" cy="2538326"/>
            <a:chOff x="0" y="0"/>
            <a:chExt cx="1776302" cy="2538324"/>
          </a:xfrm>
        </p:grpSpPr>
        <p:sp>
          <p:nvSpPr>
            <p:cNvPr id="272" name="R134a…"/>
            <p:cNvSpPr txBox="1"/>
            <p:nvPr/>
          </p:nvSpPr>
          <p:spPr>
            <a:xfrm>
              <a:off x="0" y="1248921"/>
              <a:ext cx="1776303" cy="12894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500"/>
                </a:spcBef>
                <a:defRPr sz="21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R134a</a:t>
              </a:r>
            </a:p>
            <a:p>
              <a:pPr>
                <a:spcBef>
                  <a:spcPts val="500"/>
                </a:spcBef>
                <a:defRPr sz="1900" b="0"/>
              </a:pPr>
              <a:r>
                <a:t>(C</a:t>
              </a:r>
              <a:r>
                <a:rPr baseline="-5999"/>
                <a:t>2</a:t>
              </a:r>
              <a:r>
                <a:t>H</a:t>
              </a:r>
              <a:r>
                <a:rPr baseline="-5999"/>
                <a:t>2</a:t>
              </a:r>
              <a:r>
                <a:t>F</a:t>
              </a:r>
              <a:r>
                <a:rPr baseline="-5999"/>
                <a:t>4</a:t>
              </a:r>
              <a:r>
                <a:t>)</a:t>
              </a:r>
            </a:p>
            <a:p>
              <a:pPr>
                <a:spcBef>
                  <a:spcPts val="500"/>
                </a:spcBef>
                <a:defRPr sz="2100" b="0">
                  <a:solidFill>
                    <a:srgbClr val="C82506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t>GWP 1430</a:t>
              </a:r>
            </a:p>
          </p:txBody>
        </p:sp>
        <p:pic>
          <p:nvPicPr>
            <p:cNvPr id="273" name="GAS2_RPC_C2H2F4.png" descr="GAS2_RPC_C2H2F4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92844" y="0"/>
              <a:ext cx="1390614" cy="12076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88" name="Group"/>
          <p:cNvGrpSpPr/>
          <p:nvPr/>
        </p:nvGrpSpPr>
        <p:grpSpPr>
          <a:xfrm>
            <a:off x="7583516" y="6136356"/>
            <a:ext cx="5077601" cy="2017650"/>
            <a:chOff x="0" y="0"/>
            <a:chExt cx="5077599" cy="2017649"/>
          </a:xfrm>
        </p:grpSpPr>
        <p:sp>
          <p:nvSpPr>
            <p:cNvPr id="275" name="Hydro-Fluoro-Olefin (HFO)"/>
            <p:cNvSpPr txBox="1"/>
            <p:nvPr/>
          </p:nvSpPr>
          <p:spPr>
            <a:xfrm>
              <a:off x="0" y="0"/>
              <a:ext cx="3777997" cy="4613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 defTabSz="457200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b="0"/>
              </a:pPr>
              <a:r>
                <a:rPr>
                  <a:solidFill>
                    <a:srgbClr val="FF2900"/>
                  </a:solidFill>
                </a:rPr>
                <a:t> </a:t>
              </a:r>
              <a:r>
                <a:t>Hydro-Fluoro-Olefin (HFO)</a:t>
              </a:r>
            </a:p>
          </p:txBody>
        </p:sp>
        <p:grpSp>
          <p:nvGrpSpPr>
            <p:cNvPr id="278" name="Group"/>
            <p:cNvGrpSpPr/>
            <p:nvPr/>
          </p:nvGrpSpPr>
          <p:grpSpPr>
            <a:xfrm>
              <a:off x="2361573" y="477785"/>
              <a:ext cx="445679" cy="445677"/>
              <a:chOff x="214727" y="0"/>
              <a:chExt cx="445677" cy="445676"/>
            </a:xfrm>
          </p:grpSpPr>
          <p:sp>
            <p:nvSpPr>
              <p:cNvPr id="276" name="Line"/>
              <p:cNvSpPr/>
              <p:nvPr/>
            </p:nvSpPr>
            <p:spPr>
              <a:xfrm>
                <a:off x="214727" y="439594"/>
                <a:ext cx="445679" cy="1"/>
              </a:xfrm>
              <a:prstGeom prst="line">
                <a:avLst/>
              </a:prstGeom>
              <a:noFill/>
              <a:ln w="25400" cap="flat">
                <a:solidFill>
                  <a:srgbClr val="74747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77" name="Line"/>
              <p:cNvSpPr/>
              <p:nvPr/>
            </p:nvSpPr>
            <p:spPr>
              <a:xfrm flipV="1">
                <a:off x="222522" y="-1"/>
                <a:ext cx="1" cy="445678"/>
              </a:xfrm>
              <a:prstGeom prst="line">
                <a:avLst/>
              </a:prstGeom>
              <a:noFill/>
              <a:ln w="25400" cap="flat">
                <a:solidFill>
                  <a:srgbClr val="74747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279" name="C=C double bond"/>
            <p:cNvSpPr txBox="1"/>
            <p:nvPr/>
          </p:nvSpPr>
          <p:spPr>
            <a:xfrm>
              <a:off x="2832100" y="691616"/>
              <a:ext cx="2245500" cy="411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spcBef>
                  <a:spcPts val="500"/>
                </a:spcBef>
                <a:defRPr sz="2100" b="0">
                  <a:solidFill>
                    <a:srgbClr val="747474"/>
                  </a:solidFill>
                </a:defRPr>
              </a:lvl1pPr>
            </a:lstStyle>
            <a:p>
              <a:r>
                <a:t>C=C double bond</a:t>
              </a:r>
            </a:p>
          </p:txBody>
        </p:sp>
        <p:grpSp>
          <p:nvGrpSpPr>
            <p:cNvPr id="282" name="Group"/>
            <p:cNvGrpSpPr/>
            <p:nvPr/>
          </p:nvGrpSpPr>
          <p:grpSpPr>
            <a:xfrm>
              <a:off x="1609781" y="478330"/>
              <a:ext cx="536522" cy="892783"/>
              <a:chOff x="441381" y="-1"/>
              <a:chExt cx="536520" cy="892781"/>
            </a:xfrm>
          </p:grpSpPr>
          <p:sp>
            <p:nvSpPr>
              <p:cNvPr id="280" name="Line"/>
              <p:cNvSpPr/>
              <p:nvPr/>
            </p:nvSpPr>
            <p:spPr>
              <a:xfrm>
                <a:off x="441381" y="880594"/>
                <a:ext cx="536521" cy="2"/>
              </a:xfrm>
              <a:prstGeom prst="line">
                <a:avLst/>
              </a:prstGeom>
              <a:noFill/>
              <a:ln w="25400" cap="flat">
                <a:solidFill>
                  <a:srgbClr val="74747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81" name="Line"/>
              <p:cNvSpPr/>
              <p:nvPr/>
            </p:nvSpPr>
            <p:spPr>
              <a:xfrm flipV="1">
                <a:off x="445759" y="-2"/>
                <a:ext cx="2" cy="892782"/>
              </a:xfrm>
              <a:prstGeom prst="line">
                <a:avLst/>
              </a:prstGeom>
              <a:noFill/>
              <a:ln w="25400" cap="flat">
                <a:solidFill>
                  <a:srgbClr val="74747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283" name="fluorine-containing"/>
            <p:cNvSpPr txBox="1"/>
            <p:nvPr/>
          </p:nvSpPr>
          <p:spPr>
            <a:xfrm>
              <a:off x="2184400" y="1123416"/>
              <a:ext cx="2336978" cy="411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spcBef>
                  <a:spcPts val="500"/>
                </a:spcBef>
                <a:defRPr sz="2100" b="0">
                  <a:solidFill>
                    <a:srgbClr val="747474"/>
                  </a:solidFill>
                </a:defRPr>
              </a:lvl1pPr>
            </a:lstStyle>
            <a:p>
              <a:r>
                <a:t>fluorine-containing</a:t>
              </a:r>
            </a:p>
          </p:txBody>
        </p:sp>
        <p:grpSp>
          <p:nvGrpSpPr>
            <p:cNvPr id="286" name="Group"/>
            <p:cNvGrpSpPr/>
            <p:nvPr/>
          </p:nvGrpSpPr>
          <p:grpSpPr>
            <a:xfrm>
              <a:off x="695378" y="478328"/>
              <a:ext cx="695276" cy="1368017"/>
              <a:chOff x="676328" y="-3"/>
              <a:chExt cx="695275" cy="1368015"/>
            </a:xfrm>
          </p:grpSpPr>
          <p:sp>
            <p:nvSpPr>
              <p:cNvPr id="284" name="Line"/>
              <p:cNvSpPr/>
              <p:nvPr/>
            </p:nvSpPr>
            <p:spPr>
              <a:xfrm>
                <a:off x="676328" y="1359347"/>
                <a:ext cx="695276" cy="4"/>
              </a:xfrm>
              <a:prstGeom prst="line">
                <a:avLst/>
              </a:prstGeom>
              <a:noFill/>
              <a:ln w="25400" cap="flat">
                <a:solidFill>
                  <a:srgbClr val="74747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285" name="Line"/>
              <p:cNvSpPr/>
              <p:nvPr/>
            </p:nvSpPr>
            <p:spPr>
              <a:xfrm flipV="1">
                <a:off x="683041" y="-4"/>
                <a:ext cx="1" cy="1368017"/>
              </a:xfrm>
              <a:prstGeom prst="line">
                <a:avLst/>
              </a:prstGeom>
              <a:noFill/>
              <a:ln w="25400" cap="flat">
                <a:solidFill>
                  <a:srgbClr val="747474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 defTabSz="457200"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287" name="hydrogen-containing"/>
            <p:cNvSpPr txBox="1"/>
            <p:nvPr/>
          </p:nvSpPr>
          <p:spPr>
            <a:xfrm>
              <a:off x="1422400" y="1606016"/>
              <a:ext cx="2579409" cy="411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spcBef>
                  <a:spcPts val="500"/>
                </a:spcBef>
                <a:defRPr sz="2100" b="0">
                  <a:solidFill>
                    <a:srgbClr val="747474"/>
                  </a:solidFill>
                </a:defRPr>
              </a:lvl1pPr>
            </a:lstStyle>
            <a:p>
              <a:r>
                <a:t>hydrogen-containing</a:t>
              </a:r>
            </a:p>
          </p:txBody>
        </p:sp>
      </p:grpSp>
      <p:sp>
        <p:nvSpPr>
          <p:cNvPr id="289" name="Line"/>
          <p:cNvSpPr/>
          <p:nvPr/>
        </p:nvSpPr>
        <p:spPr>
          <a:xfrm>
            <a:off x="3162844" y="6580892"/>
            <a:ext cx="1044020" cy="1"/>
          </a:xfrm>
          <a:prstGeom prst="line">
            <a:avLst/>
          </a:prstGeom>
          <a:ln w="50800">
            <a:solidFill>
              <a:srgbClr val="21529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0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AIDA WP 7.2 eco-gas studies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AIDA WP 7.2 eco-gas studies</a:t>
            </a:r>
          </a:p>
        </p:txBody>
      </p:sp>
      <p:sp>
        <p:nvSpPr>
          <p:cNvPr id="295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2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97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9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sp>
        <p:nvSpPr>
          <p:cNvPr id="300" name="Deliverable:…"/>
          <p:cNvSpPr txBox="1"/>
          <p:nvPr/>
        </p:nvSpPr>
        <p:spPr>
          <a:xfrm>
            <a:off x="957571" y="1541583"/>
            <a:ext cx="11610358" cy="1197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i="1">
                <a:solidFill>
                  <a:srgbClr val="21529F"/>
                </a:solidFill>
              </a:defRPr>
            </a:pPr>
            <a:r>
              <a:t>Deliverable:</a:t>
            </a:r>
          </a:p>
          <a:p>
            <a:pPr>
              <a:defRPr i="1">
                <a:solidFill>
                  <a:srgbClr val="21529F"/>
                </a:solidFill>
              </a:defRPr>
            </a:pPr>
            <a:r>
              <a:t>Report on performance studies of several eco-friendly gas mixtures</a:t>
            </a:r>
            <a:br/>
            <a:r>
              <a:t>for RPCs operated at different background conditions</a:t>
            </a:r>
          </a:p>
        </p:txBody>
      </p:sp>
      <p:sp>
        <p:nvSpPr>
          <p:cNvPr id="301" name="Motivation"/>
          <p:cNvSpPr txBox="1"/>
          <p:nvPr/>
        </p:nvSpPr>
        <p:spPr>
          <a:xfrm>
            <a:off x="1053997" y="3182275"/>
            <a:ext cx="1542594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Motivation</a:t>
            </a:r>
          </a:p>
        </p:txBody>
      </p:sp>
      <p:sp>
        <p:nvSpPr>
          <p:cNvPr id="302" name="Different RPC communities testing eco-friendly gases…"/>
          <p:cNvSpPr txBox="1"/>
          <p:nvPr/>
        </p:nvSpPr>
        <p:spPr>
          <a:xfrm>
            <a:off x="946187" y="3706472"/>
            <a:ext cx="5038697" cy="3739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Different RPC communities testing eco-friendly gases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Up to now no eco gas mixture was found to fulfil requirements for already installed RPCs at LHC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Layout is fixed, not possible to change FEB and HV cables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It is fundamental to search for new eco-gases for RPC detectors for LHC and not-LHC experiments as well as for future applications</a:t>
            </a:r>
          </a:p>
        </p:txBody>
      </p:sp>
      <p:sp>
        <p:nvSpPr>
          <p:cNvPr id="303" name="Studies in the AIDainnova Task WP 7.2"/>
          <p:cNvSpPr txBox="1"/>
          <p:nvPr/>
        </p:nvSpPr>
        <p:spPr>
          <a:xfrm>
            <a:off x="7105015" y="3182275"/>
            <a:ext cx="5387645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Studies in the AIDainnova Task WP 7.2</a:t>
            </a:r>
          </a:p>
        </p:txBody>
      </p:sp>
      <p:sp>
        <p:nvSpPr>
          <p:cNvPr id="304" name="Identification if suitable eco-friendly gas mixture for RPC operation under gamma irradiation…"/>
          <p:cNvSpPr txBox="1"/>
          <p:nvPr/>
        </p:nvSpPr>
        <p:spPr>
          <a:xfrm>
            <a:off x="7490289" y="3740891"/>
            <a:ext cx="5038696" cy="34215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Identification if suitable eco-friendly gas mixture for RPC operation under gamma irradiation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Long term performance studies on RPC detectors operated under gamma irradiation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Detector performance with muon beam and gamma background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F-based impurities production measurements</a:t>
            </a:r>
          </a:p>
        </p:txBody>
      </p:sp>
      <p:sp>
        <p:nvSpPr>
          <p:cNvPr id="305" name="The ECOGAS@GIF++ collaboration is a joint effort between CERN Gas Team, ATLAS-RPC, CMS-RPC, LHCb-SHIP communities"/>
          <p:cNvSpPr txBox="1"/>
          <p:nvPr/>
        </p:nvSpPr>
        <p:spPr>
          <a:xfrm>
            <a:off x="2324624" y="7887755"/>
            <a:ext cx="9405519" cy="829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>
                <a:solidFill>
                  <a:srgbClr val="21529F"/>
                </a:solidFill>
              </a:defRPr>
            </a:pPr>
            <a:r>
              <a:t>The ECOGAS@GIF++ collaboration is a joint effort between</a:t>
            </a:r>
            <a:br/>
            <a:r>
              <a:t>CERN Gas Team, ATLAS-RPC, CMS-RPC, LHCb-SHIP communities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8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9" name="Institutes involved in the task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Institutes involved in the task</a:t>
            </a:r>
          </a:p>
        </p:txBody>
      </p:sp>
      <p:sp>
        <p:nvSpPr>
          <p:cNvPr id="310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3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312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3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graphicFrame>
        <p:nvGraphicFramePr>
          <p:cNvPr id="314" name="Table"/>
          <p:cNvGraphicFramePr/>
          <p:nvPr/>
        </p:nvGraphicFramePr>
        <p:xfrm>
          <a:off x="2019100" y="2292131"/>
          <a:ext cx="8566862" cy="4352048"/>
        </p:xfrm>
        <a:graphic>
          <a:graphicData uri="http://schemas.openxmlformats.org/drawingml/2006/table">
            <a:tbl>
              <a:tblPr firstRow="1" firstCol="1">
                <a:tableStyleId>{2708684C-4D16-4618-839F-0558EEFCDFE6}</a:tableStyleId>
              </a:tblPr>
              <a:tblGrid>
                <a:gridCol w="4283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3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400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 b="1">
                          <a:sym typeface="Helvetica Neue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 b="1">
                          <a:sym typeface="Helvetica Neue"/>
                        </a:rPr>
                        <a:t>Main contact person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00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solidFill>
                            <a:srgbClr val="21529F"/>
                          </a:solidFill>
                          <a:sym typeface="Helvetica Neue"/>
                        </a:rPr>
                        <a:t>CERN *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Beatrice Mandelli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00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solidFill>
                            <a:srgbClr val="21529F"/>
                          </a:solidFill>
                          <a:sym typeface="Helvetica Neue"/>
                        </a:rPr>
                        <a:t>INFN LNF *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Davide Piccolo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00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sym typeface="Helvetica Neue"/>
                        </a:rPr>
                        <a:t>INFN Bari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Alessandra Pastore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00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sym typeface="Helvetica Neue"/>
                        </a:rPr>
                        <a:t>INFN Bologna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Davide Boscherini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400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sym typeface="Helvetica Neue"/>
                        </a:rPr>
                        <a:t>INFN Roma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Barbara Liberti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400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sym typeface="Helvetica Neue"/>
                        </a:rPr>
                        <a:t>INFN Torino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Alessandro Ferretti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006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sym typeface="Helvetica Neue"/>
                        </a:rPr>
                        <a:t>Ghent University</a:t>
                      </a:r>
                    </a:p>
                  </a:txBody>
                  <a:tcPr marL="50800" marR="50800" marT="50800" marB="50800" anchor="ctr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Helvetica Neue"/>
                        </a:rPr>
                        <a:t>Michael Tytgat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15" name="*Beneficiaries"/>
          <p:cNvSpPr txBox="1"/>
          <p:nvPr/>
        </p:nvSpPr>
        <p:spPr>
          <a:xfrm>
            <a:off x="1344646" y="7293843"/>
            <a:ext cx="213421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21529F"/>
                </a:solidFill>
              </a:defRPr>
            </a:lvl1pPr>
          </a:lstStyle>
          <a:p>
            <a:r>
              <a:t>*Beneficiaries</a:t>
            </a:r>
          </a:p>
        </p:txBody>
      </p:sp>
      <p:sp>
        <p:nvSpPr>
          <p:cNvPr id="316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19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20" name="Laboratory results from RPC community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Laboratory results from RPC community</a:t>
            </a:r>
          </a:p>
        </p:txBody>
      </p:sp>
      <p:sp>
        <p:nvSpPr>
          <p:cNvPr id="321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3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323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24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25" name="Until now no eco-friendly gas mixtures have been found to fulfil the requirements for already installed RPCs at LHC experiments…"/>
          <p:cNvSpPr txBox="1"/>
          <p:nvPr/>
        </p:nvSpPr>
        <p:spPr>
          <a:xfrm>
            <a:off x="659361" y="1803518"/>
            <a:ext cx="8083923" cy="21515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Until now no eco-friendly gas mixtures have been found to fulfil the requirements for already installed RPCs at LHC experiments 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Good alternatives have been found with a HFO-CO</a:t>
            </a:r>
            <a:r>
              <a:rPr baseline="-5999"/>
              <a:t>2</a:t>
            </a:r>
            <a:r>
              <a:t> based gas mixture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sz="2100" b="0"/>
            </a:pPr>
            <a:r>
              <a:t>Studies are still on-going in the different institutes 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Each laboratory is working independently </a:t>
            </a:r>
          </a:p>
        </p:txBody>
      </p:sp>
      <p:sp>
        <p:nvSpPr>
          <p:cNvPr id="326" name="RPC community is testing eco-friendly gas mixtures since several years"/>
          <p:cNvSpPr txBox="1"/>
          <p:nvPr/>
        </p:nvSpPr>
        <p:spPr>
          <a:xfrm>
            <a:off x="1271375" y="1058520"/>
            <a:ext cx="6588956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i="1">
                <a:solidFill>
                  <a:srgbClr val="21529F"/>
                </a:solidFill>
              </a:defRPr>
            </a:lvl1pPr>
          </a:lstStyle>
          <a:p>
            <a:r>
              <a:t>RPC community is testing eco-friendly gas mixtures since several years</a:t>
            </a:r>
          </a:p>
        </p:txBody>
      </p:sp>
      <p:sp>
        <p:nvSpPr>
          <p:cNvPr id="327" name="RPC long-term operation with eco-friendly gas mixtures under high background radiation and possible ageing effects must be investigated"/>
          <p:cNvSpPr txBox="1"/>
          <p:nvPr/>
        </p:nvSpPr>
        <p:spPr>
          <a:xfrm>
            <a:off x="847908" y="7274307"/>
            <a:ext cx="8668380" cy="1197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i="1">
                <a:solidFill>
                  <a:srgbClr val="21529F"/>
                </a:solidFill>
              </a:defRPr>
            </a:lvl1pPr>
          </a:lstStyle>
          <a:p>
            <a:r>
              <a:t>RPC long-term operation with eco-friendly gas mixtures under high background radiation and possible ageing effects must be investigated</a:t>
            </a:r>
          </a:p>
        </p:txBody>
      </p:sp>
      <p:sp>
        <p:nvSpPr>
          <p:cNvPr id="328" name="AIDAinnova WP 7.2 eco-gas studies"/>
          <p:cNvSpPr txBox="1"/>
          <p:nvPr/>
        </p:nvSpPr>
        <p:spPr>
          <a:xfrm>
            <a:off x="2525054" y="8960652"/>
            <a:ext cx="5314088" cy="473759"/>
          </a:xfrm>
          <a:prstGeom prst="rect">
            <a:avLst/>
          </a:prstGeom>
          <a:ln w="12700">
            <a:solidFill>
              <a:srgbClr val="21529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21529F"/>
                </a:solidFill>
              </a:defRPr>
            </a:lvl1pPr>
          </a:lstStyle>
          <a:p>
            <a:r>
              <a:t>AIDAinnova WP 7.2 eco-gas studies</a:t>
            </a:r>
          </a:p>
        </p:txBody>
      </p:sp>
      <p:sp>
        <p:nvSpPr>
          <p:cNvPr id="329" name="Line"/>
          <p:cNvSpPr/>
          <p:nvPr/>
        </p:nvSpPr>
        <p:spPr>
          <a:xfrm>
            <a:off x="5182098" y="8447537"/>
            <a:ext cx="1" cy="461059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333" name="Group"/>
          <p:cNvGrpSpPr/>
          <p:nvPr/>
        </p:nvGrpSpPr>
        <p:grpSpPr>
          <a:xfrm>
            <a:off x="578206" y="3874910"/>
            <a:ext cx="3146650" cy="3502381"/>
            <a:chOff x="0" y="0"/>
            <a:chExt cx="3146649" cy="3502380"/>
          </a:xfrm>
        </p:grpSpPr>
        <p:pic>
          <p:nvPicPr>
            <p:cNvPr id="330" name="Screen Shot 2021-04-01 at 13.46.16.png" descr="Screen Shot 2021-04-01 at 13.46.16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13558"/>
            <a:stretch>
              <a:fillRect/>
            </a:stretch>
          </p:blipFill>
          <p:spPr>
            <a:xfrm>
              <a:off x="0" y="513209"/>
              <a:ext cx="3027467" cy="2699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1" name="G. Rigoletti (CERN) for CERN group"/>
            <p:cNvSpPr txBox="1"/>
            <p:nvPr/>
          </p:nvSpPr>
          <p:spPr>
            <a:xfrm>
              <a:off x="204262" y="3202558"/>
              <a:ext cx="2942388" cy="29982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400" b="0"/>
              </a:lvl1pPr>
            </a:lstStyle>
            <a:p>
              <a:r>
                <a:t>G. Rigoletti (CERN) for CERN group</a:t>
              </a:r>
            </a:p>
          </p:txBody>
        </p:sp>
        <p:pic>
          <p:nvPicPr>
            <p:cNvPr id="332" name="Screen Shot 2021-04-01 at 13.46.16.png" descr="Screen Shot 2021-04-01 at 13.46.16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5115" b="85832"/>
            <a:stretch>
              <a:fillRect/>
            </a:stretch>
          </p:blipFill>
          <p:spPr>
            <a:xfrm>
              <a:off x="441721" y="0"/>
              <a:ext cx="2585592" cy="4451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4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grpSp>
        <p:nvGrpSpPr>
          <p:cNvPr id="337" name="Group"/>
          <p:cNvGrpSpPr/>
          <p:nvPr/>
        </p:nvGrpSpPr>
        <p:grpSpPr>
          <a:xfrm>
            <a:off x="8731370" y="1119289"/>
            <a:ext cx="4114753" cy="3021159"/>
            <a:chOff x="0" y="0"/>
            <a:chExt cx="4114751" cy="3021158"/>
          </a:xfrm>
        </p:grpSpPr>
        <p:pic>
          <p:nvPicPr>
            <p:cNvPr id="335" name="Screen Shot 2021-04-01 at 13.46.47.png" descr="Screen Shot 2021-04-01 at 13.46.47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114752" cy="27807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6" name="D. Piccolo (INFN Frascati) for CMS group"/>
            <p:cNvSpPr txBox="1"/>
            <p:nvPr/>
          </p:nvSpPr>
          <p:spPr>
            <a:xfrm>
              <a:off x="416854" y="2721337"/>
              <a:ext cx="3380487" cy="2998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400" b="0"/>
              </a:lvl1pPr>
            </a:lstStyle>
            <a:p>
              <a:r>
                <a:t>D. Piccolo (INFN Frascati) for CMS group</a:t>
              </a:r>
            </a:p>
          </p:txBody>
        </p:sp>
      </p:grpSp>
      <p:grpSp>
        <p:nvGrpSpPr>
          <p:cNvPr id="340" name="Group"/>
          <p:cNvGrpSpPr/>
          <p:nvPr/>
        </p:nvGrpSpPr>
        <p:grpSpPr>
          <a:xfrm>
            <a:off x="3789262" y="4228601"/>
            <a:ext cx="4598669" cy="2794998"/>
            <a:chOff x="0" y="0"/>
            <a:chExt cx="4598667" cy="2794996"/>
          </a:xfrm>
        </p:grpSpPr>
        <p:pic>
          <p:nvPicPr>
            <p:cNvPr id="33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rcRect t="5179"/>
            <a:stretch>
              <a:fillRect/>
            </a:stretch>
          </p:blipFill>
          <p:spPr>
            <a:xfrm>
              <a:off x="0" y="0"/>
              <a:ext cx="4598668" cy="25458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9" name="G. Proto (Univ. Roma) for ATLAS group"/>
            <p:cNvSpPr txBox="1"/>
            <p:nvPr/>
          </p:nvSpPr>
          <p:spPr>
            <a:xfrm>
              <a:off x="541841" y="2495174"/>
              <a:ext cx="3190063" cy="29982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400" b="0"/>
              </a:lvl1pPr>
            </a:lstStyle>
            <a:p>
              <a:r>
                <a:t>G. Proto (Univ. Roma) for ATLAS group</a:t>
              </a:r>
            </a:p>
          </p:txBody>
        </p:sp>
      </p:grpSp>
      <p:grpSp>
        <p:nvGrpSpPr>
          <p:cNvPr id="343" name="Group"/>
          <p:cNvGrpSpPr/>
          <p:nvPr/>
        </p:nvGrpSpPr>
        <p:grpSpPr>
          <a:xfrm>
            <a:off x="9231647" y="6832037"/>
            <a:ext cx="3744100" cy="2879378"/>
            <a:chOff x="0" y="13189"/>
            <a:chExt cx="3744098" cy="2879376"/>
          </a:xfrm>
        </p:grpSpPr>
        <p:pic>
          <p:nvPicPr>
            <p:cNvPr id="341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rcRect b="9107"/>
            <a:stretch>
              <a:fillRect/>
            </a:stretch>
          </p:blipFill>
          <p:spPr>
            <a:xfrm>
              <a:off x="0" y="13189"/>
              <a:ext cx="3744099" cy="24836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2" name="A. Bianchi (Univ. Torino) for ALICE group"/>
            <p:cNvSpPr txBox="1"/>
            <p:nvPr/>
          </p:nvSpPr>
          <p:spPr>
            <a:xfrm>
              <a:off x="296913" y="2592744"/>
              <a:ext cx="3308300" cy="29982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400" b="0"/>
              </a:lvl1pPr>
            </a:lstStyle>
            <a:p>
              <a:r>
                <a:t>A. Bianchi (Univ. Torino) for ALICE group</a:t>
              </a:r>
            </a:p>
          </p:txBody>
        </p:sp>
      </p:grpSp>
      <p:grpSp>
        <p:nvGrpSpPr>
          <p:cNvPr id="346" name="Group"/>
          <p:cNvGrpSpPr/>
          <p:nvPr/>
        </p:nvGrpSpPr>
        <p:grpSpPr>
          <a:xfrm>
            <a:off x="8276759" y="4103052"/>
            <a:ext cx="4656631" cy="2625421"/>
            <a:chOff x="0" y="0"/>
            <a:chExt cx="4656630" cy="2625419"/>
          </a:xfrm>
        </p:grpSpPr>
        <p:sp>
          <p:nvSpPr>
            <p:cNvPr id="344" name="L. Congedo (Univ. Bari) for LHCb/SHIP group"/>
            <p:cNvSpPr txBox="1"/>
            <p:nvPr/>
          </p:nvSpPr>
          <p:spPr>
            <a:xfrm>
              <a:off x="362187" y="2325598"/>
              <a:ext cx="3696793" cy="2998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400" b="0"/>
              </a:lvl1pPr>
            </a:lstStyle>
            <a:p>
              <a:r>
                <a:t>L. Congedo (Univ. Bari) for LHCb/SHIP group</a:t>
              </a:r>
            </a:p>
          </p:txBody>
        </p:sp>
        <p:pic>
          <p:nvPicPr>
            <p:cNvPr id="345" name="unknown.pdf" descr="unknown.pdf"/>
            <p:cNvPicPr>
              <a:picLocks noChangeAspect="1"/>
            </p:cNvPicPr>
            <p:nvPr/>
          </p:nvPicPr>
          <p:blipFill>
            <a:blip r:embed="rId6">
              <a:extLst/>
            </a:blip>
            <a:srcRect t="6690"/>
            <a:stretch>
              <a:fillRect/>
            </a:stretch>
          </p:blipFill>
          <p:spPr>
            <a:xfrm>
              <a:off x="0" y="0"/>
              <a:ext cx="4656631" cy="23756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49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50" name="Set-up at GIF++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Set-up at GIF++</a:t>
            </a:r>
          </a:p>
        </p:txBody>
      </p:sp>
      <p:sp>
        <p:nvSpPr>
          <p:cNvPr id="351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3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353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54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55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sp>
        <p:nvSpPr>
          <p:cNvPr id="356" name="Set-up installed at GIF++…"/>
          <p:cNvSpPr txBox="1"/>
          <p:nvPr/>
        </p:nvSpPr>
        <p:spPr>
          <a:xfrm>
            <a:off x="782800" y="1229737"/>
            <a:ext cx="5038697" cy="2354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Set-up installed at GIF++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12.2 TBq </a:t>
            </a:r>
            <a:r>
              <a:rPr baseline="31999"/>
              <a:t>137</a:t>
            </a:r>
            <a:r>
              <a:t>Cs + H4 SPS beam line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Gas mixer unit to provide up to 4 component gas mixture (humidified)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C</a:t>
            </a:r>
            <a:r>
              <a:rPr baseline="-5999"/>
              <a:t>2</a:t>
            </a:r>
            <a:r>
              <a:t>H</a:t>
            </a:r>
            <a:r>
              <a:rPr baseline="-5999"/>
              <a:t>2</a:t>
            </a:r>
            <a:r>
              <a:t>F</a:t>
            </a:r>
            <a:r>
              <a:rPr baseline="-5999"/>
              <a:t>4</a:t>
            </a:r>
            <a:r>
              <a:t>, iC</a:t>
            </a:r>
            <a:r>
              <a:rPr baseline="-5999"/>
              <a:t>4</a:t>
            </a:r>
            <a:r>
              <a:t>H</a:t>
            </a:r>
            <a:r>
              <a:rPr baseline="-5999"/>
              <a:t>10</a:t>
            </a:r>
            <a:r>
              <a:t>, SF</a:t>
            </a:r>
            <a:r>
              <a:rPr baseline="-5999"/>
              <a:t>6</a:t>
            </a:r>
            <a:r>
              <a:t>, CO</a:t>
            </a:r>
            <a:r>
              <a:rPr baseline="-5999"/>
              <a:t>2</a:t>
            </a:r>
            <a:r>
              <a:t>, Ar, HFO</a:t>
            </a:r>
          </a:p>
        </p:txBody>
      </p:sp>
      <p:pic>
        <p:nvPicPr>
          <p:cNvPr id="357" name="WhatsApp Image 2022-03-23 at 10.35.02.jpeg" descr="WhatsApp Image 2022-03-23 at 10.35.0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81019" y="1235912"/>
            <a:ext cx="6022084" cy="4516563"/>
          </a:xfrm>
          <a:prstGeom prst="rect">
            <a:avLst/>
          </a:prstGeom>
          <a:ln w="12700">
            <a:miter lim="400000"/>
          </a:ln>
        </p:spPr>
      </p:pic>
      <p:sp>
        <p:nvSpPr>
          <p:cNvPr id="358" name="RPCs under test: Alice (2mm), EP-DT (2mm), CMS (2mm), CMS-KodelC (1.4mm), LHCb/SHIP (1.6mm), ATLAS (2mm)…"/>
          <p:cNvSpPr txBox="1"/>
          <p:nvPr/>
        </p:nvSpPr>
        <p:spPr>
          <a:xfrm>
            <a:off x="588198" y="5437899"/>
            <a:ext cx="6612926" cy="3827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RPCs under test: Alice (2mm), EP-DT (2mm), CMS (2mm), CMS-KodelC (1.4mm), LHCb/SHIP (1.6mm), ATLAS (2mm)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Aging studies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Monitoring of currents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Detector performance (test-beam)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CMS FEB for CMS RPC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ALICE FEB FEERIC for ALICE and LHCb/SHIP RPCs</a:t>
            </a:r>
          </a:p>
          <a:p>
            <a:pPr marL="406400" lvl="2" indent="-215900" algn="l">
              <a:spcBef>
                <a:spcPts val="400"/>
              </a:spcBef>
              <a:buSzPct val="100000"/>
              <a:buChar char="-"/>
              <a:defRPr sz="2100" b="0">
                <a:solidFill>
                  <a:srgbClr val="747474"/>
                </a:solidFill>
              </a:defRPr>
            </a:pPr>
            <a:r>
              <a:t>Dedicated digitizer for EP-DT and ATLAS RPCs</a:t>
            </a:r>
          </a:p>
        </p:txBody>
      </p:sp>
      <p:sp>
        <p:nvSpPr>
          <p:cNvPr id="359" name="ECO2: CO2 60%, HFO 35%, iC4H10 4%, SF6 1%"/>
          <p:cNvSpPr txBox="1"/>
          <p:nvPr/>
        </p:nvSpPr>
        <p:spPr>
          <a:xfrm>
            <a:off x="623945" y="4260648"/>
            <a:ext cx="5894846" cy="424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6400"/>
              </a:lnSpc>
              <a:spcBef>
                <a:spcPts val="1200"/>
              </a:spcBef>
              <a:defRPr sz="2100" b="0">
                <a:solidFill>
                  <a:srgbClr val="21529F"/>
                </a:solidFill>
              </a:defRPr>
            </a:pPr>
            <a:r>
              <a:rPr b="1"/>
              <a:t>ECO2</a:t>
            </a:r>
            <a:r>
              <a:t>: CO</a:t>
            </a:r>
            <a:r>
              <a:rPr baseline="-5999"/>
              <a:t>2</a:t>
            </a:r>
            <a:r>
              <a:t> 60%, HFO 35%, iC</a:t>
            </a:r>
            <a:r>
              <a:rPr baseline="-5999"/>
              <a:t>4</a:t>
            </a:r>
            <a:r>
              <a:t>H</a:t>
            </a:r>
            <a:r>
              <a:rPr baseline="-5999"/>
              <a:t>10</a:t>
            </a:r>
            <a:r>
              <a:t> 4%, SF</a:t>
            </a:r>
            <a:r>
              <a:rPr baseline="-5999"/>
              <a:t>6</a:t>
            </a:r>
            <a:r>
              <a:t> 1%</a:t>
            </a:r>
          </a:p>
        </p:txBody>
      </p:sp>
      <p:sp>
        <p:nvSpPr>
          <p:cNvPr id="360" name="ECO3: CO2 69%, HFO 25%, iC4H10 5%, SF6 1%"/>
          <p:cNvSpPr txBox="1"/>
          <p:nvPr/>
        </p:nvSpPr>
        <p:spPr>
          <a:xfrm>
            <a:off x="623945" y="4824383"/>
            <a:ext cx="5894846" cy="424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6400"/>
              </a:lnSpc>
              <a:spcBef>
                <a:spcPts val="1200"/>
              </a:spcBef>
              <a:defRPr sz="2100" b="0">
                <a:solidFill>
                  <a:srgbClr val="21529F"/>
                </a:solidFill>
              </a:defRPr>
            </a:pPr>
            <a:r>
              <a:rPr b="1"/>
              <a:t>ECO3</a:t>
            </a:r>
            <a:r>
              <a:t>: CO</a:t>
            </a:r>
            <a:r>
              <a:rPr baseline="-5999"/>
              <a:t>2</a:t>
            </a:r>
            <a:r>
              <a:t> 69%, HFO 25%, iC</a:t>
            </a:r>
            <a:r>
              <a:rPr baseline="-5999"/>
              <a:t>4</a:t>
            </a:r>
            <a:r>
              <a:t>H</a:t>
            </a:r>
            <a:r>
              <a:rPr baseline="-5999"/>
              <a:t>10</a:t>
            </a:r>
            <a:r>
              <a:t> 5%, SF</a:t>
            </a:r>
            <a:r>
              <a:rPr baseline="-5999"/>
              <a:t>6</a:t>
            </a:r>
            <a:r>
              <a:t> 1%</a:t>
            </a:r>
          </a:p>
        </p:txBody>
      </p:sp>
      <p:sp>
        <p:nvSpPr>
          <p:cNvPr id="361" name="ECO1: CO2 50%, HFO 45%, iC4H10 4%, SF6 1%"/>
          <p:cNvSpPr txBox="1"/>
          <p:nvPr/>
        </p:nvSpPr>
        <p:spPr>
          <a:xfrm>
            <a:off x="636645" y="3747366"/>
            <a:ext cx="5894846" cy="424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6400"/>
              </a:lnSpc>
              <a:spcBef>
                <a:spcPts val="1200"/>
              </a:spcBef>
              <a:defRPr sz="2100" b="0">
                <a:solidFill>
                  <a:srgbClr val="21529F"/>
                </a:solidFill>
              </a:defRPr>
            </a:pPr>
            <a:r>
              <a:rPr b="1"/>
              <a:t>ECO1</a:t>
            </a:r>
            <a:r>
              <a:t>: CO</a:t>
            </a:r>
            <a:r>
              <a:rPr baseline="-5999"/>
              <a:t>2</a:t>
            </a:r>
            <a:r>
              <a:t> 50%, HFO 45%, iC</a:t>
            </a:r>
            <a:r>
              <a:rPr baseline="-5999"/>
              <a:t>4</a:t>
            </a:r>
            <a:r>
              <a:t>H</a:t>
            </a:r>
            <a:r>
              <a:rPr baseline="-5999"/>
              <a:t>10</a:t>
            </a:r>
            <a:r>
              <a:t> 4%, SF</a:t>
            </a:r>
            <a:r>
              <a:rPr baseline="-5999"/>
              <a:t>6</a:t>
            </a:r>
            <a:r>
              <a:t> 1%</a:t>
            </a:r>
          </a:p>
        </p:txBody>
      </p:sp>
      <p:pic>
        <p:nvPicPr>
          <p:cNvPr id="362" name="Screen Shot 2022-03-27 at 18.49.30.png" descr="Screen Shot 2022-03-27 at 18.49.3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67678" y="6377392"/>
            <a:ext cx="6248766" cy="2915472"/>
          </a:xfrm>
          <a:prstGeom prst="rect">
            <a:avLst/>
          </a:prstGeom>
          <a:ln w="12700">
            <a:miter lim="400000"/>
          </a:ln>
        </p:spPr>
      </p:pic>
      <p:sp>
        <p:nvSpPr>
          <p:cNvPr id="363" name="trolley 1 at 6 m…"/>
          <p:cNvSpPr txBox="1"/>
          <p:nvPr/>
        </p:nvSpPr>
        <p:spPr>
          <a:xfrm>
            <a:off x="11313085" y="5889836"/>
            <a:ext cx="1514756" cy="553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600" b="0"/>
            </a:pPr>
            <a:r>
              <a:t>trolley 1 at 6 m</a:t>
            </a:r>
          </a:p>
          <a:p>
            <a:pPr>
              <a:defRPr sz="1600" b="0"/>
            </a:pPr>
            <a:r>
              <a:t>trolley 3 at 3 m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66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67" name="AIDAinnova activities of the first year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AIDAinnova activities of the first year</a:t>
            </a:r>
          </a:p>
        </p:txBody>
      </p:sp>
      <p:sp>
        <p:nvSpPr>
          <p:cNvPr id="368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3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370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1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2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sp>
        <p:nvSpPr>
          <p:cNvPr id="373" name="Participation in 3 test-beam periods (July, September, October 2021)…"/>
          <p:cNvSpPr txBox="1"/>
          <p:nvPr/>
        </p:nvSpPr>
        <p:spPr>
          <a:xfrm>
            <a:off x="686366" y="4136769"/>
            <a:ext cx="6568046" cy="2404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Participation in 3 test-beam periods (July, September, October 2021)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Tested STD, ECO2 and ECO3 gas mixtures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Chambers under test: Alice (2mm), EPDT (2mm), CMS (2mm), CMS-KodelC (1.4mm), LHCb/SHIP (1.6mm), ATLAS (2mm)</a:t>
            </a:r>
          </a:p>
        </p:txBody>
      </p:sp>
      <p:sp>
        <p:nvSpPr>
          <p:cNvPr id="374" name="Aging studies"/>
          <p:cNvSpPr txBox="1"/>
          <p:nvPr/>
        </p:nvSpPr>
        <p:spPr>
          <a:xfrm>
            <a:off x="900157" y="1496453"/>
            <a:ext cx="1965961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Aging studies</a:t>
            </a:r>
          </a:p>
        </p:txBody>
      </p:sp>
      <p:sp>
        <p:nvSpPr>
          <p:cNvPr id="375" name="Several months under irradiation with ECO1…"/>
          <p:cNvSpPr txBox="1"/>
          <p:nvPr/>
        </p:nvSpPr>
        <p:spPr>
          <a:xfrm>
            <a:off x="776453" y="2013459"/>
            <a:ext cx="6592330" cy="1248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500"/>
              </a:spcBef>
              <a:buSzPct val="75000"/>
              <a:buChar char="-"/>
              <a:defRPr b="0"/>
            </a:pPr>
            <a:r>
              <a:t>Several months under irradiation with ECO1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Chambers under test: Alice (2mm), EPDT (2mm), CMS (2mm), CMS-KodelC (1.4mm)</a:t>
            </a:r>
          </a:p>
        </p:txBody>
      </p:sp>
      <p:sp>
        <p:nvSpPr>
          <p:cNvPr id="376" name="Test-beam"/>
          <p:cNvSpPr txBox="1"/>
          <p:nvPr/>
        </p:nvSpPr>
        <p:spPr>
          <a:xfrm>
            <a:off x="882959" y="3597424"/>
            <a:ext cx="1554177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Test-beam</a:t>
            </a:r>
          </a:p>
        </p:txBody>
      </p:sp>
      <p:sp>
        <p:nvSpPr>
          <p:cNvPr id="377" name="Fluoride measurements"/>
          <p:cNvSpPr txBox="1"/>
          <p:nvPr/>
        </p:nvSpPr>
        <p:spPr>
          <a:xfrm>
            <a:off x="936709" y="7083888"/>
            <a:ext cx="3310129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Fluoride measurements</a:t>
            </a:r>
          </a:p>
        </p:txBody>
      </p:sp>
      <p:sp>
        <p:nvSpPr>
          <p:cNvPr id="378" name="Tested STD, ECO2 and ECO3 gas mixtures…"/>
          <p:cNvSpPr txBox="1"/>
          <p:nvPr/>
        </p:nvSpPr>
        <p:spPr>
          <a:xfrm>
            <a:off x="792357" y="7589236"/>
            <a:ext cx="6356064" cy="880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Tested STD, ECO2 and ECO3 gas mixtures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Chamber under test: EPDT (2mm)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Line"/>
          <p:cNvSpPr/>
          <p:nvPr/>
        </p:nvSpPr>
        <p:spPr>
          <a:xfrm>
            <a:off x="165100" y="1053981"/>
            <a:ext cx="12661901" cy="295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81" name="Line"/>
          <p:cNvSpPr/>
          <p:nvPr/>
        </p:nvSpPr>
        <p:spPr>
          <a:xfrm flipV="1">
            <a:off x="165099" y="1087714"/>
            <a:ext cx="12661903" cy="4487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82" name="Aging studies with ECO1"/>
          <p:cNvSpPr txBox="1">
            <a:spLocks noGrp="1"/>
          </p:cNvSpPr>
          <p:nvPr>
            <p:ph type="title"/>
          </p:nvPr>
        </p:nvSpPr>
        <p:spPr>
          <a:xfrm>
            <a:off x="762000" y="139700"/>
            <a:ext cx="12001500" cy="927100"/>
          </a:xfrm>
          <a:prstGeom prst="rect">
            <a:avLst/>
          </a:prstGeom>
        </p:spPr>
        <p:txBody>
          <a:bodyPr/>
          <a:lstStyle>
            <a:lvl1pPr algn="l">
              <a:defRPr sz="4200">
                <a:solidFill>
                  <a:srgbClr val="21529F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Aging studies with ECO1</a:t>
            </a:r>
          </a:p>
        </p:txBody>
      </p:sp>
      <p:sp>
        <p:nvSpPr>
          <p:cNvPr id="383" name="Beatrice Mandelli"/>
          <p:cNvSpPr txBox="1"/>
          <p:nvPr/>
        </p:nvSpPr>
        <p:spPr>
          <a:xfrm>
            <a:off x="12700" y="9461500"/>
            <a:ext cx="14859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Beatrice Mandelli</a:t>
            </a:r>
          </a:p>
        </p:txBody>
      </p:sp>
      <p:sp>
        <p:nvSpPr>
          <p:cNvPr id="3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89471" y="9461500"/>
            <a:ext cx="213158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400">
                <a:solidFill>
                  <a:srgbClr val="2964A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385" name="Line"/>
          <p:cNvSpPr/>
          <p:nvPr/>
        </p:nvSpPr>
        <p:spPr>
          <a:xfrm flipH="1" flipV="1">
            <a:off x="545905" y="17062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86" name="Line"/>
          <p:cNvSpPr/>
          <p:nvPr/>
        </p:nvSpPr>
        <p:spPr>
          <a:xfrm flipH="1" flipV="1">
            <a:off x="507254" y="165099"/>
            <a:ext cx="196" cy="9262216"/>
          </a:xfrm>
          <a:prstGeom prst="line">
            <a:avLst/>
          </a:prstGeom>
          <a:ln w="12700">
            <a:solidFill>
              <a:srgbClr val="2964AD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87" name="29 Mar 2022"/>
          <p:cNvSpPr txBox="1"/>
          <p:nvPr/>
        </p:nvSpPr>
        <p:spPr>
          <a:xfrm>
            <a:off x="12011581" y="9461500"/>
            <a:ext cx="104402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spcBef>
                <a:spcPts val="500"/>
              </a:spcBef>
              <a:defRPr sz="1400" b="0">
                <a:solidFill>
                  <a:srgbClr val="21529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r>
              <a:t>29 Mar 2022</a:t>
            </a:r>
          </a:p>
        </p:txBody>
      </p:sp>
      <p:pic>
        <p:nvPicPr>
          <p:cNvPr id="388" name="Screen Shot 2021-04-01 at 15.09.35.png" descr="Screen Shot 2021-04-01 at 15.09.3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01555" y="1431778"/>
            <a:ext cx="4240711" cy="4338323"/>
          </a:xfrm>
          <a:prstGeom prst="rect">
            <a:avLst/>
          </a:prstGeom>
          <a:ln w="12700">
            <a:miter lim="400000"/>
          </a:ln>
        </p:spPr>
      </p:pic>
      <p:sp>
        <p:nvSpPr>
          <p:cNvPr id="389" name="PoS(EPS-HEP2019)164"/>
          <p:cNvSpPr txBox="1"/>
          <p:nvPr/>
        </p:nvSpPr>
        <p:spPr>
          <a:xfrm>
            <a:off x="10211658" y="1285900"/>
            <a:ext cx="2527631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0"/>
            </a:lvl1pPr>
          </a:lstStyle>
          <a:p>
            <a:r>
              <a:t>PoS(EPS-HEP2019)164</a:t>
            </a:r>
          </a:p>
        </p:txBody>
      </p:sp>
      <p:pic>
        <p:nvPicPr>
          <p:cNvPr id="390" name="Schermata 2022-03-27 alle 12.02.51.png" descr="Schermata 2022-03-27 alle 12.02.51.png"/>
          <p:cNvPicPr>
            <a:picLocks noChangeAspect="1"/>
          </p:cNvPicPr>
          <p:nvPr/>
        </p:nvPicPr>
        <p:blipFill>
          <a:blip r:embed="rId3">
            <a:extLst/>
          </a:blip>
          <a:srcRect b="48949"/>
          <a:stretch>
            <a:fillRect/>
          </a:stretch>
        </p:blipFill>
        <p:spPr>
          <a:xfrm>
            <a:off x="578206" y="4103913"/>
            <a:ext cx="8239458" cy="2165904"/>
          </a:xfrm>
          <a:prstGeom prst="rect">
            <a:avLst/>
          </a:prstGeom>
          <a:ln w="12700">
            <a:miter lim="400000"/>
          </a:ln>
        </p:spPr>
      </p:pic>
      <p:sp>
        <p:nvSpPr>
          <p:cNvPr id="391" name="ALICE RPC 2mm"/>
          <p:cNvSpPr txBox="1"/>
          <p:nvPr/>
        </p:nvSpPr>
        <p:spPr>
          <a:xfrm>
            <a:off x="2928419" y="4141838"/>
            <a:ext cx="1477850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 b="0"/>
            </a:lvl1pPr>
          </a:lstStyle>
          <a:p>
            <a:r>
              <a:t>ALICE RPC 2mm</a:t>
            </a:r>
          </a:p>
        </p:txBody>
      </p:sp>
      <p:pic>
        <p:nvPicPr>
          <p:cNvPr id="392" name="Screen Shot 2021-09-27 at 17.47.38.png" descr="Screen Shot 2021-09-27 at 17.47.3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17557" y="6351220"/>
            <a:ext cx="4388774" cy="3284904"/>
          </a:xfrm>
          <a:prstGeom prst="rect">
            <a:avLst/>
          </a:prstGeom>
          <a:ln w="12700">
            <a:miter lim="400000"/>
          </a:ln>
        </p:spPr>
      </p:pic>
      <p:sp>
        <p:nvSpPr>
          <p:cNvPr id="393" name="Long-term detector performance (ageing test) at GIF++…"/>
          <p:cNvSpPr txBox="1"/>
          <p:nvPr/>
        </p:nvSpPr>
        <p:spPr>
          <a:xfrm>
            <a:off x="749219" y="1431778"/>
            <a:ext cx="8102941" cy="2269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Long-term detector performance (ageing test) at GIF++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Monitoring of physics currents,</a:t>
            </a:r>
            <a:br/>
            <a:r>
              <a:t>dark and ohmic currents</a:t>
            </a:r>
          </a:p>
          <a:p>
            <a:pPr marL="296333" indent="-296333" algn="l">
              <a:spcBef>
                <a:spcPts val="400"/>
              </a:spcBef>
              <a:buSzPct val="75000"/>
              <a:buChar char="-"/>
              <a:defRPr b="0"/>
            </a:pPr>
            <a:r>
              <a:t>Integrated ~ 20 mC/cm</a:t>
            </a:r>
            <a:r>
              <a:rPr baseline="31999"/>
              <a:t>2</a:t>
            </a:r>
            <a:r>
              <a:t>: increase in dark current is visible (both ohmic and physics) </a:t>
            </a:r>
            <a:endParaRPr sz="1200"/>
          </a:p>
        </p:txBody>
      </p:sp>
      <p:sp>
        <p:nvSpPr>
          <p:cNvPr id="394" name="ALICE RPC 2mm"/>
          <p:cNvSpPr txBox="1"/>
          <p:nvPr/>
        </p:nvSpPr>
        <p:spPr>
          <a:xfrm>
            <a:off x="7320364" y="4141838"/>
            <a:ext cx="1477849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 b="0"/>
            </a:lvl1pPr>
          </a:lstStyle>
          <a:p>
            <a:r>
              <a:t>ALICE RPC 2mm</a:t>
            </a:r>
          </a:p>
        </p:txBody>
      </p:sp>
      <p:sp>
        <p:nvSpPr>
          <p:cNvPr id="395" name="Before irradiation"/>
          <p:cNvSpPr txBox="1"/>
          <p:nvPr/>
        </p:nvSpPr>
        <p:spPr>
          <a:xfrm>
            <a:off x="916652" y="5712358"/>
            <a:ext cx="1477316" cy="29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 b="0"/>
            </a:lvl1pPr>
          </a:lstStyle>
          <a:p>
            <a:r>
              <a:t>Before irradiation</a:t>
            </a:r>
          </a:p>
        </p:txBody>
      </p:sp>
      <p:sp>
        <p:nvSpPr>
          <p:cNvPr id="396" name="After irradiation"/>
          <p:cNvSpPr txBox="1"/>
          <p:nvPr/>
        </p:nvSpPr>
        <p:spPr>
          <a:xfrm>
            <a:off x="7393084" y="5712358"/>
            <a:ext cx="1332409" cy="299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 b="0"/>
            </a:lvl1pPr>
          </a:lstStyle>
          <a:p>
            <a:r>
              <a:t>After irradiation</a:t>
            </a:r>
          </a:p>
        </p:txBody>
      </p:sp>
      <p:sp>
        <p:nvSpPr>
          <p:cNvPr id="397" name="Line"/>
          <p:cNvSpPr/>
          <p:nvPr/>
        </p:nvSpPr>
        <p:spPr>
          <a:xfrm>
            <a:off x="749219" y="7037150"/>
            <a:ext cx="533807" cy="1"/>
          </a:xfrm>
          <a:prstGeom prst="line">
            <a:avLst/>
          </a:prstGeom>
          <a:ln w="25400">
            <a:solidFill>
              <a:srgbClr val="3D80BA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8" name="ECO1 discarded and moved to ECO2 (less HFO)"/>
          <p:cNvSpPr txBox="1"/>
          <p:nvPr/>
        </p:nvSpPr>
        <p:spPr>
          <a:xfrm>
            <a:off x="1479794" y="6806467"/>
            <a:ext cx="6708954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rgbClr val="21529F"/>
                </a:solidFill>
              </a:defRPr>
            </a:lvl1pPr>
          </a:lstStyle>
          <a:p>
            <a:r>
              <a:t>ECO1 discarded and moved to ECO2 (less HFO)</a:t>
            </a:r>
          </a:p>
        </p:txBody>
      </p:sp>
      <p:sp>
        <p:nvSpPr>
          <p:cNvPr id="399" name="CMS RPC 2mm"/>
          <p:cNvSpPr txBox="1"/>
          <p:nvPr/>
        </p:nvSpPr>
        <p:spPr>
          <a:xfrm>
            <a:off x="11450927" y="6103329"/>
            <a:ext cx="1379171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 b="0"/>
            </a:lvl1pPr>
          </a:lstStyle>
          <a:p>
            <a:r>
              <a:t>CMS RPC 2mm</a:t>
            </a:r>
          </a:p>
        </p:txBody>
      </p:sp>
      <p:sp>
        <p:nvSpPr>
          <p:cNvPr id="400" name="Monitoring of currents during irradiation periods  with ECO2 for a brief period before moving to test-beam studies"/>
          <p:cNvSpPr txBox="1"/>
          <p:nvPr/>
        </p:nvSpPr>
        <p:spPr>
          <a:xfrm>
            <a:off x="781260" y="7680821"/>
            <a:ext cx="6923170" cy="11979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96333" indent="-296333" algn="l">
              <a:spcBef>
                <a:spcPts val="400"/>
              </a:spcBef>
              <a:buSzPct val="75000"/>
              <a:buChar char="-"/>
              <a:defRPr b="0"/>
            </a:lvl1pPr>
          </a:lstStyle>
          <a:p>
            <a:r>
              <a:t>Monitoring of currents during irradiation periods  with ECO2 for a brief period before moving to test-beam studies</a:t>
            </a:r>
          </a:p>
        </p:txBody>
      </p:sp>
      <p:sp>
        <p:nvSpPr>
          <p:cNvPr id="401" name="Line"/>
          <p:cNvSpPr/>
          <p:nvPr/>
        </p:nvSpPr>
        <p:spPr>
          <a:xfrm>
            <a:off x="3804566" y="5456509"/>
            <a:ext cx="179727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1811</Words>
  <Application>Microsoft Macintosh PowerPoint</Application>
  <PresentationFormat>Custom</PresentationFormat>
  <Paragraphs>294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Gill Sans</vt:lpstr>
      <vt:lpstr>Helvetica</vt:lpstr>
      <vt:lpstr>Helvetica Light</vt:lpstr>
      <vt:lpstr>Helvetica Neue</vt:lpstr>
      <vt:lpstr>Helvetica Neue Bold Condensed</vt:lpstr>
      <vt:lpstr>Helvetica Neue Light</vt:lpstr>
      <vt:lpstr>Helvetica Neue Medium</vt:lpstr>
      <vt:lpstr>Helvetica Neue Thin</vt:lpstr>
      <vt:lpstr>White</vt:lpstr>
      <vt:lpstr>Task 7.2: Eco-friendly gas mixtures for RPCs</vt:lpstr>
      <vt:lpstr>GHG emissions at CERN and EU regulation</vt:lpstr>
      <vt:lpstr>The RPC gas mixture</vt:lpstr>
      <vt:lpstr>AIDA WP 7.2 eco-gas studies</vt:lpstr>
      <vt:lpstr>Institutes involved in the task</vt:lpstr>
      <vt:lpstr>Laboratory results from RPC community</vt:lpstr>
      <vt:lpstr>Set-up at GIF++</vt:lpstr>
      <vt:lpstr>AIDAinnova activities of the first year</vt:lpstr>
      <vt:lpstr>Aging studies with ECO1</vt:lpstr>
      <vt:lpstr>Preliminary results of test-beam studies</vt:lpstr>
      <vt:lpstr>Preliminary results of test-beam studies</vt:lpstr>
      <vt:lpstr>Preliminary results of test-beam studies</vt:lpstr>
      <vt:lpstr>Preliminary results of test-beam studies</vt:lpstr>
      <vt:lpstr>HF measurements</vt:lpstr>
      <vt:lpstr>Conclusions and plans for 2022</vt:lpstr>
      <vt:lpstr>Spares</vt:lpstr>
      <vt:lpstr>AIDA WP 7.2 eco-gas studies: timeline</vt:lpstr>
      <vt:lpstr>Status of budget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7.2: Eco-friendly gas mixtures for RPCs</dc:title>
  <cp:lastModifiedBy>Beatrice Mandelli</cp:lastModifiedBy>
  <cp:revision>1</cp:revision>
  <dcterms:modified xsi:type="dcterms:W3CDTF">2022-03-30T09:55:01Z</dcterms:modified>
</cp:coreProperties>
</file>