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15"/>
  </p:notesMasterIdLst>
  <p:sldIdLst>
    <p:sldId id="256" r:id="rId6"/>
    <p:sldId id="258" r:id="rId7"/>
    <p:sldId id="497" r:id="rId8"/>
    <p:sldId id="493" r:id="rId9"/>
    <p:sldId id="492" r:id="rId10"/>
    <p:sldId id="495" r:id="rId11"/>
    <p:sldId id="498" r:id="rId12"/>
    <p:sldId id="499" r:id="rId13"/>
    <p:sldId id="496" r:id="rId14"/>
  </p:sldIdLst>
  <p:sldSz cx="9144000" cy="6858000" type="screen4x3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0C54"/>
    <a:srgbClr val="5FA5AA"/>
    <a:srgbClr val="F2B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3"/>
    <p:restoredTop sz="91382"/>
  </p:normalViewPr>
  <p:slideViewPr>
    <p:cSldViewPr snapToGrid="0" snapToObjects="1">
      <p:cViewPr varScale="1">
        <p:scale>
          <a:sx n="106" d="100"/>
          <a:sy n="106" d="100"/>
        </p:scale>
        <p:origin x="13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7129-9244-FB4A-9BAC-754F2BCABBEA}" type="datetimeFigureOut">
              <a:rPr lang="en-IT" smtClean="0"/>
              <a:t>29/03/22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09A6A-945E-C04C-AB04-0F0B8D39A05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0753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209A6A-945E-C04C-AB04-0F0B8D39A059}" type="slidenum">
              <a:rPr lang="en-IT" smtClean="0"/>
              <a:t>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6959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209A6A-945E-C04C-AB04-0F0B8D39A059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2201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984600" y="5962320"/>
            <a:ext cx="5927040" cy="39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  <a:ea typeface="DejaVu Sans"/>
              </a:rPr>
              <a:t>This project has received funding from the European Union’s Horizon 2020 research and innovation programme </a:t>
            </a:r>
            <a:endParaRPr lang="en-GB" sz="1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  <a:ea typeface="DejaVu Sans"/>
              </a:rPr>
              <a:t>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3" name="CustomShape 3"/>
          <p:cNvSpPr/>
          <p:nvPr/>
        </p:nvSpPr>
        <p:spPr>
          <a:xfrm>
            <a:off x="3733920" y="135360"/>
            <a:ext cx="5409360" cy="91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  <a:ea typeface="DejaVu Sans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4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360"/>
            <a:ext cx="624600" cy="416160"/>
          </a:xfrm>
          <a:prstGeom prst="rect">
            <a:avLst/>
          </a:prstGeom>
          <a:ln w="0">
            <a:noFill/>
          </a:ln>
        </p:spPr>
      </p:pic>
      <p:pic>
        <p:nvPicPr>
          <p:cNvPr id="5" name="Picture 4"/>
          <p:cNvPicPr/>
          <p:nvPr/>
        </p:nvPicPr>
        <p:blipFill>
          <a:blip r:embed="rId16"/>
          <a:stretch/>
        </p:blipFill>
        <p:spPr>
          <a:xfrm>
            <a:off x="7020000" y="5888160"/>
            <a:ext cx="1619640" cy="46800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4033440" y="0"/>
            <a:ext cx="5005080" cy="1076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2716200" y="0"/>
            <a:ext cx="642708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14 April 2021</a:t>
            </a:r>
            <a:endParaRPr lang="en-GB" sz="1400" b="0" strike="noStrike" spc="-1"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GB" sz="1400" b="0" strike="noStrike" spc="-1">
                <a:latin typeface="Times New Roman"/>
              </a:rPr>
              <a:t>Resistive Electrodes - P.Verwilligen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9EA27E28-CDE2-4620-B905-15DCBBAB7A9F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127" name="PlaceHolder 2"/>
          <p:cNvSpPr>
            <a:spLocks noGrp="1"/>
          </p:cNvSpPr>
          <p:nvPr>
            <p:ph type="title"/>
          </p:nvPr>
        </p:nvSpPr>
        <p:spPr>
          <a:xfrm>
            <a:off x="2700000" y="19800"/>
            <a:ext cx="64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/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613960" y="0"/>
            <a:ext cx="6529680" cy="116496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520" cy="117216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187920" y="1340280"/>
            <a:ext cx="8780400" cy="21693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500" b="1" strike="noStrike" spc="-1">
                <a:solidFill>
                  <a:srgbClr val="171A6C"/>
                </a:solidFill>
                <a:latin typeface="Calibri Light"/>
              </a:rPr>
              <a:t>Click to edit Master title style</a:t>
            </a:r>
            <a:endParaRPr lang="en-US" sz="4500" b="0" strike="noStrike" spc="-1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800" b="0" strike="noStrike" spc="-1">
                <a:solidFill>
                  <a:srgbClr val="171A6C"/>
                </a:solidFill>
                <a:latin typeface="Calibri"/>
              </a:rPr>
              <a:t>14 April 2021</a:t>
            </a:r>
            <a:endParaRPr lang="en-GB" sz="1800" b="0" strike="noStrike" spc="-1"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/>
          </p:nvPr>
        </p:nvSpPr>
        <p:spPr>
          <a:xfrm>
            <a:off x="0" y="6356520"/>
            <a:ext cx="914364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GB" sz="2400" b="0" strike="noStrike" spc="-1">
                <a:latin typeface="Times New Roman"/>
              </a:rPr>
              <a:t>Resistive Electrodes - P.Verwilligen</a:t>
            </a:r>
          </a:p>
        </p:txBody>
      </p:sp>
      <p:sp>
        <p:nvSpPr>
          <p:cNvPr id="170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171" name="CustomShape 6"/>
          <p:cNvSpPr/>
          <p:nvPr/>
        </p:nvSpPr>
        <p:spPr>
          <a:xfrm>
            <a:off x="912240" y="6032880"/>
            <a:ext cx="823140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</a:rPr>
              <a:t>This project has received funding from the European Union’s Horizon 2020 research and innovation programme 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72" name="CustomShape 7"/>
          <p:cNvSpPr/>
          <p:nvPr/>
        </p:nvSpPr>
        <p:spPr>
          <a:xfrm>
            <a:off x="3733920" y="135360"/>
            <a:ext cx="54097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173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000"/>
            <a:ext cx="531000" cy="353880"/>
          </a:xfrm>
          <a:prstGeom prst="rect">
            <a:avLst/>
          </a:prstGeom>
          <a:ln w="0">
            <a:noFill/>
          </a:ln>
        </p:spPr>
      </p:pic>
      <p:sp>
        <p:nvSpPr>
          <p:cNvPr id="174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171A6C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solidFill>
                  <a:srgbClr val="171A6C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jpeg"/><Relationship Id="rId4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363600" y="2344320"/>
            <a:ext cx="8780400" cy="2169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751"/>
              </a:spcBef>
            </a:pPr>
            <a:br>
              <a:rPr dirty="0"/>
            </a:br>
            <a:r>
              <a:rPr lang="en-US" sz="4800" b="0" strike="noStrike" spc="-1" dirty="0">
                <a:solidFill>
                  <a:srgbClr val="171A6C"/>
                </a:solidFill>
                <a:latin typeface="Calibri"/>
              </a:rPr>
              <a:t>Development of Resistive Electrodes for MPGDs</a:t>
            </a:r>
            <a:br>
              <a:rPr dirty="0"/>
            </a:br>
            <a:r>
              <a:rPr lang="en-US" sz="2400" spc="-1" dirty="0">
                <a:solidFill>
                  <a:srgbClr val="171A6C"/>
                </a:solidFill>
                <a:latin typeface="Calibri"/>
              </a:rPr>
              <a:t>Task 7.3a</a:t>
            </a:r>
            <a:endParaRPr lang="en-US" sz="2400" b="0" strike="noStrike" spc="-1" dirty="0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259920" y="4136540"/>
            <a:ext cx="8780400" cy="184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</a:pPr>
            <a:r>
              <a:rPr lang="en-US" sz="2600" spc="-1" dirty="0">
                <a:solidFill>
                  <a:srgbClr val="171A6C"/>
                </a:solidFill>
                <a:latin typeface="Calibri"/>
              </a:rPr>
              <a:t>Piet </a:t>
            </a:r>
            <a:r>
              <a:rPr lang="en-US" sz="2600" spc="-1" dirty="0" err="1">
                <a:solidFill>
                  <a:srgbClr val="171A6C"/>
                </a:solidFill>
                <a:latin typeface="Calibri"/>
              </a:rPr>
              <a:t>Verwilligen</a:t>
            </a:r>
            <a:endParaRPr lang="en-GB" sz="2600" spc="-1" dirty="0">
              <a:solidFill>
                <a:srgbClr val="171A6C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</a:pPr>
            <a:r>
              <a:rPr lang="en-GB" sz="2600" spc="-1" dirty="0">
                <a:solidFill>
                  <a:srgbClr val="171A6C"/>
                </a:solidFill>
                <a:latin typeface="Arial"/>
              </a:rPr>
              <a:t>INFN Bari</a:t>
            </a:r>
            <a:endParaRPr lang="en-GB" sz="2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5E01C-2A76-DB4C-8FD4-1C19C812E22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16827" y="1381061"/>
            <a:ext cx="5853790" cy="5285746"/>
          </a:xfrm>
        </p:spPr>
        <p:txBody>
          <a:bodyPr>
            <a:normAutofit lnSpcReduction="10000"/>
          </a:bodyPr>
          <a:lstStyle/>
          <a:p>
            <a:pPr lvl="1"/>
            <a:endParaRPr lang="en-US" dirty="0"/>
          </a:p>
          <a:p>
            <a:pPr lvl="1"/>
            <a:r>
              <a:rPr lang="en-US" b="1" dirty="0"/>
              <a:t>Resistive electrodes improve detector stability of single amplification stage </a:t>
            </a:r>
            <a:r>
              <a:rPr lang="en-US" dirty="0"/>
              <a:t>MPGDs (micromegas,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) and might be the bridge to higher gains (reach wire-chambers gain of ~10</a:t>
            </a:r>
            <a:r>
              <a:rPr lang="en-US" baseline="30000" dirty="0"/>
              <a:t>5</a:t>
            </a:r>
            <a:r>
              <a:rPr lang="en-US" dirty="0"/>
              <a:t>) and stable operation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Resistive electrodes can be used for: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Discharge quenching:		</a:t>
            </a:r>
            <a:r>
              <a:rPr lang="en-US" i="1" dirty="0">
                <a:solidFill>
                  <a:srgbClr val="FF0000"/>
                </a:solidFill>
              </a:rPr>
              <a:t>well established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Signal charge smearing:	</a:t>
            </a:r>
            <a:r>
              <a:rPr lang="en-US" i="1" dirty="0">
                <a:solidFill>
                  <a:srgbClr val="FF0000"/>
                </a:solidFill>
              </a:rPr>
              <a:t>being studied</a:t>
            </a:r>
            <a:r>
              <a:rPr lang="en-US" dirty="0"/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Creation amplification structures:	</a:t>
            </a:r>
            <a:r>
              <a:rPr lang="en-US" i="1" dirty="0">
                <a:solidFill>
                  <a:srgbClr val="FF0000"/>
                </a:solidFill>
              </a:rPr>
              <a:t>hard, R&amp;D ongoing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Diamond Like Carbon </a:t>
            </a:r>
            <a:r>
              <a:rPr lang="en-US" dirty="0"/>
              <a:t>(DLC) coating techniques are currently </a:t>
            </a:r>
            <a:r>
              <a:rPr lang="en-US" b="1" dirty="0"/>
              <a:t>explored by several groups </a:t>
            </a:r>
            <a:r>
              <a:rPr lang="en-US" dirty="0"/>
              <a:t>to develop new structures and new detectors profiting from coating properties (e.g. robustness,  resistivity,…) and on the possibility of controlling them.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Explore </a:t>
            </a:r>
            <a:r>
              <a:rPr lang="en-US" b="1" dirty="0"/>
              <a:t>innovative resistive coatings </a:t>
            </a:r>
            <a:r>
              <a:rPr lang="en-US" dirty="0"/>
              <a:t>such as </a:t>
            </a:r>
          </a:p>
          <a:p>
            <a:pPr lvl="1"/>
            <a:r>
              <a:rPr lang="en-US" b="1" dirty="0"/>
              <a:t>Multi-Layer Graphene (ML-Graphene) </a:t>
            </a:r>
            <a:r>
              <a:rPr lang="en-US" dirty="0"/>
              <a:t>that are very strong, have high conductance and low material budget</a:t>
            </a:r>
          </a:p>
          <a:p>
            <a:endParaRPr lang="en-IT" dirty="0"/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B44A546C-1C2E-BA49-B747-A2300A22415C}"/>
              </a:ext>
            </a:extLst>
          </p:cNvPr>
          <p:cNvSpPr txBox="1"/>
          <p:nvPr/>
        </p:nvSpPr>
        <p:spPr>
          <a:xfrm>
            <a:off x="271620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 dirty="0">
                <a:solidFill>
                  <a:schemeClr val="bg1"/>
                </a:solidFill>
                <a:latin typeface="Arial"/>
              </a:rPr>
              <a:t>Introduction</a:t>
            </a:r>
          </a:p>
        </p:txBody>
      </p:sp>
      <p:pic>
        <p:nvPicPr>
          <p:cNvPr id="2054" name="Picture 6" descr="Diamond-like Carbon Film for Bearing Parts and Its Mass Production  Technology">
            <a:extLst>
              <a:ext uri="{FF2B5EF4-FFF2-40B4-BE49-F238E27FC236}">
                <a16:creationId xmlns:a16="http://schemas.microsoft.com/office/drawing/2014/main" id="{81CF40AA-B8BA-7E4E-97E9-0D404920A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1" y="3663689"/>
            <a:ext cx="3150469" cy="150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vegetable&#10;&#10;Description automatically generated">
            <a:extLst>
              <a:ext uri="{FF2B5EF4-FFF2-40B4-BE49-F238E27FC236}">
                <a16:creationId xmlns:a16="http://schemas.microsoft.com/office/drawing/2014/main" id="{A872848C-0900-4543-A4DF-26D1A5027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715" y="5374118"/>
            <a:ext cx="1438767" cy="1472097"/>
          </a:xfrm>
          <a:prstGeom prst="rect">
            <a:avLst/>
          </a:prstGeom>
        </p:spPr>
      </p:pic>
      <p:pic>
        <p:nvPicPr>
          <p:cNvPr id="7" name="Picture 2" descr="The micro-RWELL layouts for high particle rate - CERN Document Server">
            <a:extLst>
              <a:ext uri="{FF2B5EF4-FFF2-40B4-BE49-F238E27FC236}">
                <a16:creationId xmlns:a16="http://schemas.microsoft.com/office/drawing/2014/main" id="{60DFCDC8-267A-FD46-95A2-F29933FD1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754" y="1320659"/>
            <a:ext cx="2992582" cy="16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86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F5DE4-D809-264F-AC6B-BEC2B8835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6574" y="0"/>
            <a:ext cx="6417425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Work within AIDAinnova</a:t>
            </a: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E82595C-04B3-C94B-8F58-1459631F9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42640"/>
            <a:ext cx="9144000" cy="18991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3727C2-B409-5742-8EB2-B61EB71B37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968755"/>
            <a:ext cx="9144000" cy="8529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546446-24F0-AE4D-A554-7E623806D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92411"/>
            <a:ext cx="9144000" cy="954157"/>
          </a:xfrm>
          <a:prstGeom prst="rect">
            <a:avLst/>
          </a:prstGeom>
        </p:spPr>
      </p:pic>
      <p:pic>
        <p:nvPicPr>
          <p:cNvPr id="11" name="Picture 10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8C5EC89F-C9F5-3F49-A2F6-B49FFA197F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51092"/>
            <a:ext cx="9144000" cy="14023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71DD5E-DEA2-0841-BC94-4790B5C494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04562"/>
            <a:ext cx="9144000" cy="75343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557BDD7-4FD1-E04A-BA02-F5EFCBDB2F4C}"/>
              </a:ext>
            </a:extLst>
          </p:cNvPr>
          <p:cNvSpPr/>
          <p:nvPr/>
        </p:nvSpPr>
        <p:spPr>
          <a:xfrm>
            <a:off x="0" y="1193273"/>
            <a:ext cx="9144000" cy="1241008"/>
          </a:xfrm>
          <a:prstGeom prst="roundRect">
            <a:avLst/>
          </a:prstGeom>
          <a:solidFill>
            <a:srgbClr val="5FA5AA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9039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E4919-73FC-8F42-8411-84C743808CB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096428"/>
            <a:ext cx="8229240" cy="4028971"/>
          </a:xfrm>
        </p:spPr>
        <p:txBody>
          <a:bodyPr>
            <a:normAutofit/>
          </a:bodyPr>
          <a:lstStyle/>
          <a:p>
            <a:pPr marL="342891" lvl="1" indent="0">
              <a:buNone/>
            </a:pPr>
            <a:endParaRPr lang="en-US" b="1" dirty="0"/>
          </a:p>
          <a:p>
            <a:endParaRPr lang="en-IT" dirty="0"/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68031DD5-3757-9747-9C61-1528B37CBF98}"/>
              </a:ext>
            </a:extLst>
          </p:cNvPr>
          <p:cNvSpPr txBox="1"/>
          <p:nvPr/>
        </p:nvSpPr>
        <p:spPr>
          <a:xfrm>
            <a:off x="271692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spc="-1" dirty="0">
                <a:solidFill>
                  <a:schemeClr val="bg1"/>
                </a:solidFill>
                <a:latin typeface="Arial"/>
              </a:rPr>
              <a:t>Partners</a:t>
            </a:r>
            <a:r>
              <a:rPr lang="en-GB" sz="4400" spc="-1" dirty="0">
                <a:solidFill>
                  <a:srgbClr val="2F0C54"/>
                </a:solidFill>
                <a:latin typeface="Arial"/>
              </a:rPr>
              <a:t> </a:t>
            </a:r>
            <a:endParaRPr lang="en-GB" sz="4400" b="0" strike="noStrike" spc="-1" dirty="0">
              <a:solidFill>
                <a:srgbClr val="2F0C54"/>
              </a:solidFill>
              <a:latin typeface="Arial"/>
            </a:endParaRP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7CCC3281-9135-3A43-8150-D000CE49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1203453"/>
            <a:ext cx="9118600" cy="1536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7B65D7-F387-B94D-8458-8B428A02CBED}"/>
              </a:ext>
            </a:extLst>
          </p:cNvPr>
          <p:cNvSpPr txBox="1"/>
          <p:nvPr/>
        </p:nvSpPr>
        <p:spPr>
          <a:xfrm>
            <a:off x="162703" y="2798806"/>
            <a:ext cx="864523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Benificiaries: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Bari: Ion Beam Deposition DLC, Detector Design &amp; Testing, Task Leader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Lecce: Pulsed Laser Deposition DLC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Pavia: Detector Testing</a:t>
            </a:r>
            <a:br>
              <a:rPr lang="en-IT" sz="1600" dirty="0"/>
            </a:br>
            <a:endParaRPr lang="en-IT" dirty="0"/>
          </a:p>
          <a:p>
            <a:r>
              <a:rPr lang="en-IT" b="1" dirty="0"/>
              <a:t>AIDA innova collaborators </a:t>
            </a:r>
            <a:r>
              <a:rPr lang="en-IT" dirty="0"/>
              <a:t>(not included in Proposal, but essential contributors):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CERN: Micro-Pattern Technology (MPT) Workshop: Rui De Oliveira</a:t>
            </a:r>
            <a:br>
              <a:rPr lang="en-IT" sz="1600" dirty="0"/>
            </a:br>
            <a:endParaRPr lang="en-IT" dirty="0"/>
          </a:p>
          <a:p>
            <a:r>
              <a:rPr lang="en-IT" b="1" dirty="0"/>
              <a:t>Collaborating Institutes: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CNR Nanotec (Bari)	ML-Graphene Deposition, ML-Graphene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CNR IFN (Bari)		Photo-Lithography, Patterning </a:t>
            </a:r>
            <a:br>
              <a:rPr lang="en-IT" sz="1600" dirty="0"/>
            </a:br>
            <a:endParaRPr lang="en-IT" dirty="0"/>
          </a:p>
          <a:p>
            <a:r>
              <a:rPr lang="en-IT" sz="1400" dirty="0"/>
              <a:t>Futher possibilities </a:t>
            </a:r>
            <a:r>
              <a:rPr lang="en-IT" sz="1400" i="1" dirty="0"/>
              <a:t>(already ongoing collaboration within INFN R&amp;D activities)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CNR Nanotec (Lecce)	 	Photo-Lithography, Patterning, DLC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400" dirty="0"/>
          </a:p>
          <a:p>
            <a:r>
              <a:rPr lang="en-GB" sz="1400" i="1" dirty="0"/>
              <a:t>N</a:t>
            </a:r>
            <a:r>
              <a:rPr lang="en-IT" sz="1400" i="1" dirty="0"/>
              <a:t>on-EU close contacts:</a:t>
            </a:r>
            <a:r>
              <a:rPr lang="en-IT" sz="1400" dirty="0"/>
              <a:t>		USTC (Hefei, CN) – Magnetron Sputtering - Resistive DLC collab RD51</a:t>
            </a:r>
          </a:p>
        </p:txBody>
      </p:sp>
    </p:spTree>
    <p:extLst>
      <p:ext uri="{BB962C8B-B14F-4D97-AF65-F5344CB8AC3E}">
        <p14:creationId xmlns:p14="http://schemas.microsoft.com/office/powerpoint/2010/main" val="352093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2F211-9DAF-A149-A83A-4862856E632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09098" y="1576115"/>
            <a:ext cx="4754291" cy="507182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i="1" dirty="0"/>
              <a:t>Challenging to make good Amplification structures out of Flexible Cu Clad Laminates (FCCLs) with DLC coating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i="1" dirty="0"/>
              <a:t>Standard Production: Magnetron sputter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C00000"/>
                </a:solidFill>
              </a:rPr>
              <a:t>F</a:t>
            </a:r>
            <a:r>
              <a:rPr lang="en-IT" i="1" dirty="0">
                <a:solidFill>
                  <a:srgbClr val="C00000"/>
                </a:solidFill>
              </a:rPr>
              <a:t>irst problem: </a:t>
            </a:r>
            <a:r>
              <a:rPr lang="en-IT" i="1" dirty="0"/>
              <a:t>DLC delaminates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Solved: </a:t>
            </a:r>
            <a:r>
              <a:rPr lang="en-IT" i="1" dirty="0">
                <a:solidFill>
                  <a:schemeClr val="tx1"/>
                </a:solidFill>
              </a:rPr>
              <a:t>Good adhesion found with Ion Beam &amp; Pulsed Laser Deposition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Solved:</a:t>
            </a:r>
            <a:r>
              <a:rPr lang="en-IT" i="1" dirty="0"/>
              <a:t> for Magnetron: Plasma treatment</a:t>
            </a:r>
          </a:p>
          <a:p>
            <a:pPr lvl="1"/>
            <a:endParaRPr lang="en-IT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C00000"/>
                </a:solidFill>
              </a:rPr>
              <a:t>Second problem</a:t>
            </a:r>
            <a:r>
              <a:rPr lang="en-IT" i="1" dirty="0"/>
              <a:t>: Cu delaminates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</a:t>
            </a:r>
            <a:r>
              <a:rPr lang="en-IT" i="1" dirty="0"/>
              <a:t>: 10nm Cr / Ti layer glues Cu to DLC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IT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C00000"/>
                </a:solidFill>
              </a:rPr>
              <a:t>Third problem: </a:t>
            </a:r>
            <a:r>
              <a:rPr lang="en-IT" i="1" dirty="0"/>
              <a:t>DLC (magnetron sputter) </a:t>
            </a:r>
            <a:br>
              <a:rPr lang="en-IT" i="1" dirty="0"/>
            </a:br>
            <a:r>
              <a:rPr lang="en-IT" i="1" dirty="0"/>
              <a:t>is not smooth around holes, limits Gain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Will verify </a:t>
            </a:r>
            <a:r>
              <a:rPr lang="en-IT" i="1" dirty="0"/>
              <a:t>with Ion Beam / Pulsed Laser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Will investigate </a:t>
            </a:r>
            <a:r>
              <a:rPr lang="en-IT" i="1" dirty="0"/>
              <a:t>“DLC-breaking” methods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Will investigate </a:t>
            </a:r>
            <a:r>
              <a:rPr lang="en-IT" i="1" dirty="0"/>
              <a:t>alt. production schemes</a:t>
            </a:r>
          </a:p>
          <a:p>
            <a:pPr lvl="2"/>
            <a:endParaRPr lang="en-IT" i="1" dirty="0"/>
          </a:p>
        </p:txBody>
      </p:sp>
      <p:sp>
        <p:nvSpPr>
          <p:cNvPr id="4" name="TextShape 1">
            <a:extLst>
              <a:ext uri="{FF2B5EF4-FFF2-40B4-BE49-F238E27FC236}">
                <a16:creationId xmlns:a16="http://schemas.microsoft.com/office/drawing/2014/main" id="{F37DEBD6-41BF-604D-8C1B-C9DFC0F6E5B5}"/>
              </a:ext>
            </a:extLst>
          </p:cNvPr>
          <p:cNvSpPr txBox="1"/>
          <p:nvPr/>
        </p:nvSpPr>
        <p:spPr>
          <a:xfrm>
            <a:off x="271692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spc="-1" dirty="0">
                <a:solidFill>
                  <a:schemeClr val="bg1"/>
                </a:solidFill>
                <a:latin typeface="Arial"/>
              </a:rPr>
              <a:t>Resistive Challenges </a:t>
            </a:r>
            <a:endParaRPr lang="en-GB" sz="44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849FEF8F-DB4C-9D45-9F8A-C206CBD546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4" t="4503" r="1486" b="5586"/>
          <a:stretch/>
        </p:blipFill>
        <p:spPr>
          <a:xfrm>
            <a:off x="5063391" y="1336958"/>
            <a:ext cx="3771510" cy="2817341"/>
          </a:xfrm>
          <a:prstGeom prst="rect">
            <a:avLst/>
          </a:prstGeom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6F0B140B-AC0D-3649-9A8A-309795205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58111" y="4605203"/>
            <a:ext cx="2442238" cy="1831679"/>
          </a:xfrm>
          <a:prstGeom prst="rect">
            <a:avLst/>
          </a:prstGeom>
        </p:spPr>
      </p:pic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B75FA6A-C913-0747-AE28-3904D5401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710477" y="4605203"/>
            <a:ext cx="2442239" cy="18316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3173CF-FA2D-C24E-9ED0-12FE30C5BDF7}"/>
              </a:ext>
            </a:extLst>
          </p:cNvPr>
          <p:cNvSpPr txBox="1"/>
          <p:nvPr/>
        </p:nvSpPr>
        <p:spPr>
          <a:xfrm>
            <a:off x="5165124" y="6104238"/>
            <a:ext cx="138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</a:t>
            </a:r>
            <a:r>
              <a:rPr lang="en-IT" dirty="0">
                <a:solidFill>
                  <a:schemeClr val="bg1"/>
                </a:solidFill>
              </a:rPr>
              <a:t>atest-gen DLC GEM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1B7E74-2E8B-8642-BA97-AA3AA996184A}"/>
              </a:ext>
            </a:extLst>
          </p:cNvPr>
          <p:cNvSpPr txBox="1"/>
          <p:nvPr/>
        </p:nvSpPr>
        <p:spPr>
          <a:xfrm>
            <a:off x="6996804" y="6095831"/>
            <a:ext cx="138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Regular </a:t>
            </a:r>
            <a:br>
              <a:rPr lang="en-IT" dirty="0">
                <a:solidFill>
                  <a:schemeClr val="bg1"/>
                </a:solidFill>
              </a:rPr>
            </a:br>
            <a:r>
              <a:rPr lang="en-IT" dirty="0">
                <a:solidFill>
                  <a:schemeClr val="bg1"/>
                </a:solidFill>
              </a:rPr>
              <a:t>Cu GEM</a:t>
            </a:r>
          </a:p>
        </p:txBody>
      </p:sp>
    </p:spTree>
    <p:extLst>
      <p:ext uri="{BB962C8B-B14F-4D97-AF65-F5344CB8AC3E}">
        <p14:creationId xmlns:p14="http://schemas.microsoft.com/office/powerpoint/2010/main" val="1357128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753" y="0"/>
            <a:ext cx="641424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R&amp;D on DLC Electrodes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B4EBE-9642-B548-B97B-6F65622304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3066289"/>
          </a:xfrm>
        </p:spPr>
        <p:txBody>
          <a:bodyPr>
            <a:normAutofit lnSpcReduction="10000"/>
          </a:bodyPr>
          <a:lstStyle/>
          <a:p>
            <a:r>
              <a:rPr lang="en-IT" sz="2400" b="1" dirty="0">
                <a:solidFill>
                  <a:srgbClr val="2F0C54"/>
                </a:solidFill>
              </a:rPr>
              <a:t>First Task: High-Resistive GEM with DLC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Pulsed Laser Deposition (PLD) and Ion Beam Deposition (IBD) of DLC on Polyimide </a:t>
            </a:r>
            <a:r>
              <a:rPr lang="en-IT" i="1" dirty="0">
                <a:solidFill>
                  <a:srgbClr val="5FA5AA"/>
                </a:solidFill>
              </a:rPr>
              <a:t>has already started within INFN project framework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However work so-far concentrated only on single-layer depositions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Aim in this task is to make a double sandwich layer to produce GEM-foils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First concentrate on small size foils (3 x 3 cm</a:t>
            </a:r>
            <a:r>
              <a:rPr lang="en-IT" baseline="30000" dirty="0"/>
              <a:t>2</a:t>
            </a:r>
            <a:r>
              <a:rPr lang="en-IT" dirty="0"/>
              <a:t>) and (5 x 5 cm</a:t>
            </a:r>
            <a:r>
              <a:rPr lang="en-IT" baseline="30000" dirty="0"/>
              <a:t>2</a:t>
            </a:r>
            <a:r>
              <a:rPr lang="en-IT" dirty="0"/>
              <a:t>) before moving to final 10 x 10 cm</a:t>
            </a:r>
            <a:r>
              <a:rPr lang="en-IT" baseline="30000" dirty="0"/>
              <a:t>2 </a:t>
            </a:r>
            <a:r>
              <a:rPr lang="en-IT" dirty="0"/>
              <a:t>foils. R&amp;D required to go to cover uniformly large surface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Test setup to verify Gain of Detector with UV Laser</a:t>
            </a:r>
          </a:p>
          <a:p>
            <a:pPr lvl="2"/>
            <a:endParaRPr lang="en-IT" i="1" dirty="0">
              <a:solidFill>
                <a:srgbClr val="2F0C54"/>
              </a:solidFill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2F0C54"/>
                </a:solidFill>
              </a:rPr>
              <a:t>Milestones:</a:t>
            </a:r>
            <a:r>
              <a:rPr lang="en-IT" dirty="0"/>
              <a:t> 	Report expected at month 23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2F0C54"/>
                </a:solidFill>
              </a:rPr>
              <a:t>Deliverables:	</a:t>
            </a:r>
            <a:r>
              <a:rPr lang="en-IT" dirty="0">
                <a:solidFill>
                  <a:srgbClr val="2F0C54"/>
                </a:solidFill>
              </a:rPr>
              <a:t>none</a:t>
            </a:r>
            <a:endParaRPr lang="en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7DC736-8970-414D-8949-DA52EFC4D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8638"/>
            <a:ext cx="9144000" cy="193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2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753" y="0"/>
            <a:ext cx="641424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R&amp;D on DLC Electrodes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B4EBE-9642-B548-B97B-6F65622304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22730" y="1210409"/>
            <a:ext cx="8229240" cy="3640459"/>
          </a:xfrm>
        </p:spPr>
        <p:txBody>
          <a:bodyPr>
            <a:normAutofit fontScale="92500" lnSpcReduction="20000"/>
          </a:bodyPr>
          <a:lstStyle/>
          <a:p>
            <a:r>
              <a:rPr lang="en-IT" sz="2400" b="1" dirty="0">
                <a:solidFill>
                  <a:srgbClr val="2F0C54"/>
                </a:solidFill>
              </a:rPr>
              <a:t>First Task: High-Resistive GEM with DLC electrodes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chamber ready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setup ready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PLD foils up to 5x5 cm</a:t>
            </a:r>
            <a:r>
              <a:rPr lang="en-IT" sz="1900" baseline="30000" dirty="0">
                <a:solidFill>
                  <a:srgbClr val="2F0C54"/>
                </a:solidFill>
              </a:rPr>
              <a:t>2</a:t>
            </a:r>
            <a:r>
              <a:rPr lang="en-IT" sz="1900" dirty="0">
                <a:solidFill>
                  <a:srgbClr val="2F0C54"/>
                </a:solidFill>
              </a:rPr>
              <a:t> produced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IBD mask produced for 10x10 cm2 </a:t>
            </a:r>
            <a:br>
              <a:rPr lang="en-IT" sz="1900" dirty="0">
                <a:solidFill>
                  <a:srgbClr val="2F0C54"/>
                </a:solidFill>
              </a:rPr>
            </a:br>
            <a:r>
              <a:rPr lang="en-IT" sz="1900" dirty="0">
                <a:solidFill>
                  <a:srgbClr val="2F0C54"/>
                </a:solidFill>
              </a:rPr>
              <a:t>– first test ongoing</a:t>
            </a:r>
            <a:br>
              <a:rPr lang="en-IT" sz="1900" dirty="0">
                <a:solidFill>
                  <a:srgbClr val="2F0C54"/>
                </a:solidFill>
              </a:rPr>
            </a:br>
            <a:br>
              <a:rPr lang="en-IT" sz="1900" dirty="0">
                <a:solidFill>
                  <a:srgbClr val="2F0C54"/>
                </a:solidFill>
              </a:rPr>
            </a:br>
            <a:br>
              <a:rPr lang="en-IT" sz="1900" dirty="0">
                <a:solidFill>
                  <a:srgbClr val="2F0C54"/>
                </a:solidFill>
              </a:rPr>
            </a:br>
            <a:endParaRPr lang="en-IT" sz="1900" dirty="0">
              <a:solidFill>
                <a:srgbClr val="2F0C5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Etching tests at CERN:</a:t>
            </a:r>
            <a:br>
              <a:rPr lang="en-IT" sz="1900" dirty="0">
                <a:solidFill>
                  <a:srgbClr val="2F0C54"/>
                </a:solidFill>
              </a:rPr>
            </a:br>
            <a:r>
              <a:rPr lang="en-IT" sz="1900" dirty="0">
                <a:solidFill>
                  <a:srgbClr val="2F0C54"/>
                </a:solidFill>
              </a:rPr>
              <a:t>- crucial point … sometimes long time of feedback between expedition of foil and actual test in CERN MPT lab. Covid: difficulty to travel/discuss</a:t>
            </a:r>
            <a:br>
              <a:rPr lang="en-IT" sz="1900" dirty="0">
                <a:solidFill>
                  <a:srgbClr val="2F0C54"/>
                </a:solidFill>
              </a:rPr>
            </a:br>
            <a:r>
              <a:rPr lang="en-IT" sz="1900" dirty="0">
                <a:solidFill>
                  <a:srgbClr val="2F0C54"/>
                </a:solidFill>
              </a:rPr>
              <a:t>- previously the electroplating </a:t>
            </a:r>
            <a:r>
              <a:rPr lang="en-IT" sz="1900">
                <a:solidFill>
                  <a:srgbClr val="2F0C54"/>
                </a:solidFill>
              </a:rPr>
              <a:t>on 100nm </a:t>
            </a:r>
            <a:r>
              <a:rPr lang="en-IT" sz="1900" dirty="0">
                <a:solidFill>
                  <a:srgbClr val="2F0C54"/>
                </a:solidFill>
              </a:rPr>
              <a:t>Cu failed (Cu-Oxide formation)</a:t>
            </a:r>
            <a:br>
              <a:rPr lang="en-IT" sz="1900" dirty="0">
                <a:solidFill>
                  <a:srgbClr val="2F0C54"/>
                </a:solidFill>
              </a:rPr>
            </a:br>
            <a:r>
              <a:rPr lang="en-IT" sz="1900" dirty="0">
                <a:solidFill>
                  <a:srgbClr val="2F0C54"/>
                </a:solidFill>
              </a:rPr>
              <a:t>- first small break through in Jan ‘22: PI-DLC-Cr-Cu </a:t>
            </a:r>
            <a:r>
              <a:rPr lang="en-IT" sz="1900">
                <a:solidFill>
                  <a:srgbClr val="2F0C54"/>
                </a:solidFill>
              </a:rPr>
              <a:t>(500nm</a:t>
            </a:r>
            <a:r>
              <a:rPr lang="en-IT" sz="1900" dirty="0">
                <a:solidFill>
                  <a:srgbClr val="2F0C54"/>
                </a:solidFill>
              </a:rPr>
              <a:t>): electroplating ok: 9um of Cu thickness obtained – waiting for etching test</a:t>
            </a:r>
            <a:br>
              <a:rPr lang="en-IT" sz="1900" dirty="0">
                <a:solidFill>
                  <a:srgbClr val="2F0C54"/>
                </a:solidFill>
              </a:rPr>
            </a:br>
            <a:r>
              <a:rPr lang="en-IT" sz="1900" dirty="0">
                <a:solidFill>
                  <a:srgbClr val="2F0C54"/>
                </a:solidFill>
              </a:rPr>
              <a:t>- will ship future samples under vacuum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7DC736-8970-414D-8949-DA52EFC4D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8638"/>
            <a:ext cx="9144000" cy="19393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5D0DBD-6009-FA43-87E7-62BB2560C13D}"/>
              </a:ext>
            </a:extLst>
          </p:cNvPr>
          <p:cNvSpPr txBox="1"/>
          <p:nvPr/>
        </p:nvSpPr>
        <p:spPr>
          <a:xfrm>
            <a:off x="4377510" y="6035040"/>
            <a:ext cx="560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00B050"/>
                </a:solidFill>
              </a:rPr>
              <a:t>done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3915C-9824-1844-B48D-EE9F2DDC3A49}"/>
              </a:ext>
            </a:extLst>
          </p:cNvPr>
          <p:cNvSpPr txBox="1"/>
          <p:nvPr/>
        </p:nvSpPr>
        <p:spPr>
          <a:xfrm>
            <a:off x="4537350" y="5749819"/>
            <a:ext cx="77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FF0000"/>
                </a:solidFill>
              </a:rPr>
              <a:t>ongoing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508ACE-68DF-9B4E-8C29-1C682F96F32C}"/>
              </a:ext>
            </a:extLst>
          </p:cNvPr>
          <p:cNvSpPr txBox="1"/>
          <p:nvPr/>
        </p:nvSpPr>
        <p:spPr>
          <a:xfrm>
            <a:off x="3592650" y="5462729"/>
            <a:ext cx="560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00B050"/>
                </a:solidFill>
              </a:rPr>
              <a:t>done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4E3115-87B3-7344-BB46-95799BA43FF2}"/>
              </a:ext>
            </a:extLst>
          </p:cNvPr>
          <p:cNvSpPr txBox="1"/>
          <p:nvPr/>
        </p:nvSpPr>
        <p:spPr>
          <a:xfrm>
            <a:off x="4903200" y="6379808"/>
            <a:ext cx="77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FF0000"/>
                </a:solidFill>
              </a:rPr>
              <a:t>ongoing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CBA15E-7912-284E-B1F5-4AA3E3F68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350" y="1572939"/>
            <a:ext cx="2148840" cy="1856061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D94B825F-E786-FA41-B03A-241204772B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6" t="17649" b="9906"/>
          <a:stretch/>
        </p:blipFill>
        <p:spPr>
          <a:xfrm>
            <a:off x="6762500" y="1560758"/>
            <a:ext cx="1767889" cy="18682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5F8E9C-06E4-0244-9C9B-45F098D0B560}"/>
              </a:ext>
            </a:extLst>
          </p:cNvPr>
          <p:cNvSpPr txBox="1"/>
          <p:nvPr/>
        </p:nvSpPr>
        <p:spPr>
          <a:xfrm>
            <a:off x="4537350" y="3074473"/>
            <a:ext cx="137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PLD 5x5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AE44B6-2E5E-7A43-9F84-7564CE548661}"/>
              </a:ext>
            </a:extLst>
          </p:cNvPr>
          <p:cNvSpPr txBox="1"/>
          <p:nvPr/>
        </p:nvSpPr>
        <p:spPr>
          <a:xfrm>
            <a:off x="6762500" y="3110486"/>
            <a:ext cx="137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IBD 7x7</a:t>
            </a:r>
          </a:p>
        </p:txBody>
      </p:sp>
    </p:spTree>
    <p:extLst>
      <p:ext uri="{BB962C8B-B14F-4D97-AF65-F5344CB8AC3E}">
        <p14:creationId xmlns:p14="http://schemas.microsoft.com/office/powerpoint/2010/main" val="410852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table, indoor, food&#10;&#10;Description automatically generated">
            <a:extLst>
              <a:ext uri="{FF2B5EF4-FFF2-40B4-BE49-F238E27FC236}">
                <a16:creationId xmlns:a16="http://schemas.microsoft.com/office/drawing/2014/main" id="{A726671E-B22A-8641-9A47-E0418B5C29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5" b="9404"/>
          <a:stretch/>
        </p:blipFill>
        <p:spPr>
          <a:xfrm>
            <a:off x="3519911" y="3582144"/>
            <a:ext cx="3494153" cy="17230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753" y="0"/>
            <a:ext cx="641424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R&amp;D on DLC Electrodes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B4EBE-9642-B548-B97B-6F65622304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22730" y="1552779"/>
            <a:ext cx="8229240" cy="996111"/>
          </a:xfrm>
        </p:spPr>
        <p:txBody>
          <a:bodyPr>
            <a:normAutofit/>
          </a:bodyPr>
          <a:lstStyle/>
          <a:p>
            <a:r>
              <a:rPr lang="en-IT" sz="2400" b="1" dirty="0">
                <a:solidFill>
                  <a:srgbClr val="2F0C54"/>
                </a:solidFill>
              </a:rPr>
              <a:t>First Task: High-Resistive GEM with DLC electrodes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chamber ready (with Magnetron Sputter DLC test foil inside)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setup with UV-laser ready and intesively tested in 2021</a:t>
            </a:r>
          </a:p>
          <a:p>
            <a:pPr lvl="2"/>
            <a:endParaRPr lang="en-IT" sz="1900" dirty="0">
              <a:solidFill>
                <a:srgbClr val="2F0C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1B25932-7554-BC4A-9835-D021CED1D5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94" y="2466384"/>
            <a:ext cx="3580163" cy="4377395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BB95CBB-37EC-0640-9AE1-A67579A81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721" y="3146456"/>
            <a:ext cx="1476089" cy="3486468"/>
          </a:xfrm>
          <a:prstGeom prst="rect">
            <a:avLst/>
          </a:prstGeom>
        </p:spPr>
      </p:pic>
      <p:pic>
        <p:nvPicPr>
          <p:cNvPr id="16" name="Picture 15" descr="A picture containing qr code&#10;&#10;Description automatically generated">
            <a:extLst>
              <a:ext uri="{FF2B5EF4-FFF2-40B4-BE49-F238E27FC236}">
                <a16:creationId xmlns:a16="http://schemas.microsoft.com/office/drawing/2014/main" id="{84222D6C-1D4D-DD40-9040-565F4A5498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69" y="5103172"/>
            <a:ext cx="3580163" cy="1754828"/>
          </a:xfrm>
          <a:prstGeom prst="rect">
            <a:avLst/>
          </a:prstGeom>
        </p:spPr>
      </p:pic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555D537-1FCC-BA4F-A81F-566FE208D6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69" y="2378102"/>
            <a:ext cx="3499595" cy="130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3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0973" y="0"/>
            <a:ext cx="599302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Multi Layer Graphene R&amp;D</a:t>
            </a:r>
          </a:p>
        </p:txBody>
      </p:sp>
      <p:pic>
        <p:nvPicPr>
          <p:cNvPr id="5" name="Picture 4" descr="Chart, funnel chart&#10;&#10;Description automatically generated">
            <a:extLst>
              <a:ext uri="{FF2B5EF4-FFF2-40B4-BE49-F238E27FC236}">
                <a16:creationId xmlns:a16="http://schemas.microsoft.com/office/drawing/2014/main" id="{E55949E3-3F2A-F140-A394-D7573BD46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7133"/>
            <a:ext cx="9144000" cy="1582789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D4C3F57-EA0C-4348-B07C-A3FEF65C53C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3066289"/>
          </a:xfrm>
        </p:spPr>
        <p:txBody>
          <a:bodyPr/>
          <a:lstStyle/>
          <a:p>
            <a:r>
              <a:rPr lang="en-IT" sz="2400" b="1" dirty="0">
                <a:solidFill>
                  <a:srgbClr val="2F0C54"/>
                </a:solidFill>
              </a:rPr>
              <a:t>Second Task: Low-Resistive GEM (Graphene electrodes)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Transer of Multi-Layer (ML) Graphene to Polyimide Films</a:t>
            </a:r>
            <a:br>
              <a:rPr lang="en-IT" dirty="0"/>
            </a:br>
            <a:r>
              <a:rPr lang="en-IT" dirty="0"/>
              <a:t>(specific experience in house of CNR Nanotec (Graphene Factory)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IT" dirty="0"/>
              <a:t>Verify resistance of ML-Graphene to commonly used Etching Liquids in CERN MPT Workshop (KOH, ethyl-diamine)  on small size foils (3 x 3 cm</a:t>
            </a:r>
            <a:r>
              <a:rPr lang="en-IT" baseline="30000" dirty="0"/>
              <a:t>2</a:t>
            </a:r>
            <a:r>
              <a:rPr lang="en-IT" dirty="0"/>
              <a:t>) 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Transfer ML-Graphene to PI on medium-size (5 x 5 cm</a:t>
            </a:r>
            <a:r>
              <a:rPr lang="en-IT" baseline="30000" dirty="0"/>
              <a:t>2</a:t>
            </a:r>
            <a:r>
              <a:rPr lang="en-IT" dirty="0"/>
              <a:t>)  and experiment Photo-Lithography and ML-Graphene removal through Plasma-etching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Chemical Etching of ML-Graphene patterned PI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Test setup to verify Gain of Detector with UV Laser, Xray, Alpha, …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/>
              <a:t>Thereafter move to large-size (10 x 10 cm</a:t>
            </a:r>
            <a:r>
              <a:rPr lang="en-IT" baseline="30000" dirty="0"/>
              <a:t>2</a:t>
            </a:r>
            <a:r>
              <a:rPr lang="en-IT" dirty="0"/>
              <a:t>) and repeat entire procedure …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endParaRPr lang="en-IT" i="1" dirty="0">
              <a:solidFill>
                <a:srgbClr val="2F0C54"/>
              </a:solidFill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2F0C54"/>
                </a:solidFill>
              </a:rPr>
              <a:t>Milestones:</a:t>
            </a:r>
            <a:r>
              <a:rPr lang="en-IT" dirty="0"/>
              <a:t> 	none </a:t>
            </a:r>
            <a:r>
              <a:rPr lang="en-IT" i="1" dirty="0"/>
              <a:t>(but would like to write anyway report on experience)</a:t>
            </a:r>
            <a:endParaRPr lang="en-IT" dirty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2F0C54"/>
                </a:solidFill>
              </a:rPr>
              <a:t>Deliverables:</a:t>
            </a:r>
            <a:r>
              <a:rPr lang="en-IT" dirty="0"/>
              <a:t> 	none</a:t>
            </a:r>
          </a:p>
        </p:txBody>
      </p:sp>
      <p:pic>
        <p:nvPicPr>
          <p:cNvPr id="5122" name="Picture 2" descr="CNR Graphene Factory Logo">
            <a:extLst>
              <a:ext uri="{FF2B5EF4-FFF2-40B4-BE49-F238E27FC236}">
                <a16:creationId xmlns:a16="http://schemas.microsoft.com/office/drawing/2014/main" id="{93312BDE-FEB8-FD45-BD24-9C2FF7114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71543" y="3417155"/>
            <a:ext cx="2029948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F30585-E70F-E943-9075-0BB3E5F583A0}"/>
              </a:ext>
            </a:extLst>
          </p:cNvPr>
          <p:cNvSpPr txBox="1"/>
          <p:nvPr/>
        </p:nvSpPr>
        <p:spPr>
          <a:xfrm rot="21270730">
            <a:off x="3531523" y="5606172"/>
            <a:ext cx="5625736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IT" dirty="0"/>
              <a:t>Activity not ramped up during first year because of need to finish other projects with covid19 delay in ’21</a:t>
            </a:r>
            <a:br>
              <a:rPr lang="en-IT" dirty="0"/>
            </a:br>
            <a:r>
              <a:rPr lang="en-IT" dirty="0"/>
              <a:t>discussing to restart activities this spring</a:t>
            </a:r>
          </a:p>
        </p:txBody>
      </p:sp>
    </p:spTree>
    <p:extLst>
      <p:ext uri="{BB962C8B-B14F-4D97-AF65-F5344CB8AC3E}">
        <p14:creationId xmlns:p14="http://schemas.microsoft.com/office/powerpoint/2010/main" val="4146598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6050</TotalTime>
  <Words>850</Words>
  <Application>Microsoft Macintosh PowerPoint</Application>
  <PresentationFormat>On-screen Show (4:3)</PresentationFormat>
  <Paragraphs>89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Work within AIDAinnova</vt:lpstr>
      <vt:lpstr>PowerPoint Presentation</vt:lpstr>
      <vt:lpstr>PowerPoint Presentation</vt:lpstr>
      <vt:lpstr>R&amp;D on DLC Electrodes</vt:lpstr>
      <vt:lpstr>R&amp;D on DLC Electrodes</vt:lpstr>
      <vt:lpstr>R&amp;D on DLC Electrodes</vt:lpstr>
      <vt:lpstr>Multi Layer Graphene R&amp;D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Sabrina El Yacoubi</dc:creator>
  <dc:description/>
  <cp:lastModifiedBy>Piet Omer J Verwilligen</cp:lastModifiedBy>
  <cp:revision>55</cp:revision>
  <dcterms:created xsi:type="dcterms:W3CDTF">2016-05-09T08:38:51Z</dcterms:created>
  <dcterms:modified xsi:type="dcterms:W3CDTF">2022-03-29T11:33:46Z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  <property fmtid="{D5CDD505-2E9C-101B-9397-08002B2CF9AE}" pid="3" name="PresentationFormat">
    <vt:lpwstr>On-screen Show (4:3)</vt:lpwstr>
  </property>
  <property fmtid="{D5CDD505-2E9C-101B-9397-08002B2CF9AE}" pid="4" name="Slides">
    <vt:i4>2</vt:i4>
  </property>
</Properties>
</file>