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200" u="none" kumimoji="0" normalizeH="0">
        <a:ln>
          <a:noFill/>
        </a:ln>
        <a:solidFill>
          <a:schemeClr val="accent1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chemeClr val="accent1"/>
        </a:fontRef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3"/>
          </a:solidFill>
        </a:fill>
      </a:tcStyle>
    </a:wholeTbl>
    <a:band2H>
      <a:tcTxStyle b="def" i="def"/>
      <a:tcStyle>
        <a:tcBdr/>
        <a:fill>
          <a:solidFill>
            <a:srgbClr val="E7E7E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635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635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chemeClr val="accent1"/>
        </a:fontRef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9D9F5"/>
          </a:solidFill>
        </a:fill>
      </a:tcStyle>
    </a:wholeTbl>
    <a:band2H>
      <a:tcTxStyle b="def" i="def"/>
      <a:tcStyle>
        <a:tcBdr/>
        <a:fill>
          <a:solidFill>
            <a:srgbClr val="EDEDF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635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635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chemeClr val="accent1"/>
        </a:fontRef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DF2E0"/>
          </a:solidFill>
        </a:fill>
      </a:tcStyle>
    </a:wholeTbl>
    <a:band2H>
      <a:tcTxStyle b="def" i="def"/>
      <a:tcStyle>
        <a:tcBdr/>
        <a:fill>
          <a:solidFill>
            <a:srgbClr val="FEF9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635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635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chemeClr val="accent1"/>
        </a:fontRef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7EA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chemeClr val="accent1"/>
        </a:fontRef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chemeClr val="accent1"/>
        </a:fontRef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3"/>
          </a:solidFill>
        </a:fill>
      </a:tcStyle>
    </a:wholeTbl>
    <a:band2H>
      <a:tcTxStyle b="def" i="def"/>
      <a:tcStyle>
        <a:tcBdr/>
        <a:fill>
          <a:solidFill>
            <a:srgbClr val="E7E7E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635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635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chemeClr val="accent1"/>
        </a:fontRef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chemeClr val="accent1">
              <a:alpha val="20000"/>
            </a:scheme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chemeClr val="accent1"/>
        </a:fontRef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chemeClr val="accent1">
              <a:alpha val="20000"/>
            </a:schemeClr>
          </a:solidFill>
        </a:fill>
      </a:tcStyle>
    </a:firstCol>
    <a:lastRow>
      <a:tcTxStyle b="on" i="off">
        <a:fontRef idx="minor">
          <a:schemeClr val="accent1"/>
        </a:fontRef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889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chemeClr val="accent1"/>
        </a:fontRef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5" name="Shape 6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1828800" latinLnBrk="0">
      <a:defRPr sz="2200">
        <a:latin typeface="+mn-lt"/>
        <a:ea typeface="+mn-ea"/>
        <a:cs typeface="+mn-cs"/>
        <a:sym typeface="Calibri"/>
      </a:defRPr>
    </a:lvl1pPr>
    <a:lvl2pPr indent="228600" defTabSz="1828800" latinLnBrk="0">
      <a:defRPr sz="2200">
        <a:latin typeface="+mn-lt"/>
        <a:ea typeface="+mn-ea"/>
        <a:cs typeface="+mn-cs"/>
        <a:sym typeface="Calibri"/>
      </a:defRPr>
    </a:lvl2pPr>
    <a:lvl3pPr indent="457200" defTabSz="1828800" latinLnBrk="0">
      <a:defRPr sz="2200">
        <a:latin typeface="+mn-lt"/>
        <a:ea typeface="+mn-ea"/>
        <a:cs typeface="+mn-cs"/>
        <a:sym typeface="Calibri"/>
      </a:defRPr>
    </a:lvl3pPr>
    <a:lvl4pPr indent="685800" defTabSz="1828800" latinLnBrk="0">
      <a:defRPr sz="2200">
        <a:latin typeface="+mn-lt"/>
        <a:ea typeface="+mn-ea"/>
        <a:cs typeface="+mn-cs"/>
        <a:sym typeface="Calibri"/>
      </a:defRPr>
    </a:lvl4pPr>
    <a:lvl5pPr indent="914400" defTabSz="1828800" latinLnBrk="0">
      <a:defRPr sz="2200">
        <a:latin typeface="+mn-lt"/>
        <a:ea typeface="+mn-ea"/>
        <a:cs typeface="+mn-cs"/>
        <a:sym typeface="Calibri"/>
      </a:defRPr>
    </a:lvl5pPr>
    <a:lvl6pPr indent="1143000" defTabSz="1828800" latinLnBrk="0">
      <a:defRPr sz="2200">
        <a:latin typeface="+mn-lt"/>
        <a:ea typeface="+mn-ea"/>
        <a:cs typeface="+mn-cs"/>
        <a:sym typeface="Calibri"/>
      </a:defRPr>
    </a:lvl6pPr>
    <a:lvl7pPr indent="1371600" defTabSz="1828800" latinLnBrk="0">
      <a:defRPr sz="2200">
        <a:latin typeface="+mn-lt"/>
        <a:ea typeface="+mn-ea"/>
        <a:cs typeface="+mn-cs"/>
        <a:sym typeface="Calibri"/>
      </a:defRPr>
    </a:lvl7pPr>
    <a:lvl8pPr indent="1600200" defTabSz="1828800" latinLnBrk="0">
      <a:defRPr sz="2200">
        <a:latin typeface="+mn-lt"/>
        <a:ea typeface="+mn-ea"/>
        <a:cs typeface="+mn-cs"/>
        <a:sym typeface="Calibri"/>
      </a:defRPr>
    </a:lvl8pPr>
    <a:lvl9pPr indent="1828800" defTabSz="1828800" latinLnBrk="0">
      <a:defRPr sz="2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3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198" y="12712558"/>
            <a:ext cx="24304056" cy="9873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29763" y="-15149"/>
            <a:ext cx="19444646" cy="1905315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lide Number"/>
          <p:cNvSpPr txBox="1"/>
          <p:nvPr>
            <p:ph type="sldNum" sz="quarter" idx="2"/>
          </p:nvPr>
        </p:nvSpPr>
        <p:spPr>
          <a:xfrm>
            <a:off x="23699107" y="12951459"/>
            <a:ext cx="478801" cy="52578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33112" y="108786"/>
            <a:ext cx="4245538" cy="1905315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AIDAinnova"/>
          <p:cNvSpPr txBox="1"/>
          <p:nvPr/>
        </p:nvSpPr>
        <p:spPr>
          <a:xfrm>
            <a:off x="31551" y="12943345"/>
            <a:ext cx="24320898" cy="525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200">
                <a:solidFill>
                  <a:srgbClr val="FFFFFF"/>
                </a:solidFill>
              </a:defRPr>
            </a:lvl1pPr>
          </a:lstStyle>
          <a:p>
            <a:pPr/>
            <a:r>
              <a:t>AIDAinnova</a:t>
            </a:r>
          </a:p>
        </p:txBody>
      </p:sp>
      <p:sp>
        <p:nvSpPr>
          <p:cNvPr id="20" name="Title Text"/>
          <p:cNvSpPr txBox="1"/>
          <p:nvPr>
            <p:ph type="title"/>
          </p:nvPr>
        </p:nvSpPr>
        <p:spPr>
          <a:xfrm>
            <a:off x="8264521" y="99119"/>
            <a:ext cx="15621594" cy="1651379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198" y="12712558"/>
            <a:ext cx="24304056" cy="987354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Body Level One…"/>
          <p:cNvSpPr txBox="1"/>
          <p:nvPr>
            <p:ph type="body" sz="half" idx="1"/>
          </p:nvPr>
        </p:nvSpPr>
        <p:spPr>
          <a:xfrm>
            <a:off x="10822782" y="2559893"/>
            <a:ext cx="13054636" cy="9747251"/>
          </a:xfrm>
          <a:prstGeom prst="rect">
            <a:avLst/>
          </a:prstGeom>
        </p:spPr>
        <p:txBody>
          <a:bodyPr/>
          <a:lstStyle>
            <a:lvl1pPr marL="328604" indent="-328604">
              <a:buClrTx/>
              <a:defRPr sz="4600"/>
            </a:lvl1pPr>
            <a:lvl2pPr marL="718439" indent="-375548">
              <a:buClrTx/>
              <a:defRPr sz="4600"/>
            </a:lvl2pPr>
            <a:lvl3pPr marL="1123921" indent="-438139">
              <a:buClrTx/>
              <a:defRPr sz="4600"/>
            </a:lvl3pPr>
            <a:lvl4pPr marL="1554441" indent="-525767">
              <a:buClrTx/>
              <a:defRPr sz="4600"/>
            </a:lvl4pPr>
            <a:lvl5pPr marL="1897333" indent="-525767">
              <a:buClrTx/>
              <a:defRPr sz="46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" name="Text Placeholder 3"/>
          <p:cNvSpPr/>
          <p:nvPr>
            <p:ph type="body" sz="half" idx="21"/>
          </p:nvPr>
        </p:nvSpPr>
        <p:spPr>
          <a:xfrm>
            <a:off x="794581" y="2547316"/>
            <a:ext cx="9258301" cy="9747251"/>
          </a:xfrm>
          <a:prstGeom prst="rect">
            <a:avLst/>
          </a:prstGeom>
        </p:spPr>
        <p:txBody>
          <a:bodyPr/>
          <a:lstStyle/>
          <a:p>
            <a:pPr marL="0" indent="0">
              <a:buClrTx/>
              <a:buSzTx/>
              <a:buFontTx/>
              <a:buNone/>
              <a:defRPr sz="2200"/>
            </a:pPr>
          </a:p>
        </p:txBody>
      </p:sp>
      <p:sp>
        <p:nvSpPr>
          <p:cNvPr id="30" name="Slide Number"/>
          <p:cNvSpPr txBox="1"/>
          <p:nvPr>
            <p:ph type="sldNum" sz="quarter" idx="2"/>
          </p:nvPr>
        </p:nvSpPr>
        <p:spPr>
          <a:xfrm>
            <a:off x="23778308" y="12951718"/>
            <a:ext cx="478801" cy="52578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1" name="Title Text"/>
          <p:cNvSpPr txBox="1"/>
          <p:nvPr/>
        </p:nvSpPr>
        <p:spPr>
          <a:xfrm>
            <a:off x="11114761" y="1"/>
            <a:ext cx="10011342" cy="2154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>
            <a:lvl1pPr defTabSz="1371565">
              <a:lnSpc>
                <a:spcPct val="90000"/>
              </a:lnSpc>
              <a:defRPr sz="6400">
                <a:solidFill>
                  <a:srgbClr val="FFFFFF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2" name="AIDAinnova"/>
          <p:cNvSpPr txBox="1"/>
          <p:nvPr/>
        </p:nvSpPr>
        <p:spPr>
          <a:xfrm>
            <a:off x="126891" y="12947672"/>
            <a:ext cx="23531552" cy="525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200">
                <a:solidFill>
                  <a:srgbClr val="FFFFFF"/>
                </a:solidFill>
              </a:defRPr>
            </a:lvl1pPr>
          </a:lstStyle>
          <a:p>
            <a:pPr/>
            <a:r>
              <a:t>AIDAinnova</a:t>
            </a:r>
          </a:p>
        </p:txBody>
      </p:sp>
      <p:pic>
        <p:nvPicPr>
          <p:cNvPr id="3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29763" y="-15149"/>
            <a:ext cx="19444646" cy="1905315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33112" y="108786"/>
            <a:ext cx="4245538" cy="1905315"/>
          </a:xfrm>
          <a:prstGeom prst="rect">
            <a:avLst/>
          </a:prstGeom>
          <a:ln w="12700">
            <a:miter lim="400000"/>
          </a:ln>
        </p:spPr>
      </p:pic>
      <p:sp>
        <p:nvSpPr>
          <p:cNvPr id="35" name="Title Text"/>
          <p:cNvSpPr txBox="1"/>
          <p:nvPr>
            <p:ph type="title"/>
          </p:nvPr>
        </p:nvSpPr>
        <p:spPr>
          <a:xfrm>
            <a:off x="8259098" y="79586"/>
            <a:ext cx="15621067" cy="1715845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4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198" y="12712558"/>
            <a:ext cx="24304056" cy="987354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Title Text"/>
          <p:cNvSpPr txBox="1"/>
          <p:nvPr>
            <p:ph type="title"/>
          </p:nvPr>
        </p:nvSpPr>
        <p:spPr>
          <a:xfrm>
            <a:off x="3423779" y="2680569"/>
            <a:ext cx="17561494" cy="4339357"/>
          </a:xfrm>
          <a:prstGeom prst="rect">
            <a:avLst/>
          </a:prstGeom>
        </p:spPr>
        <p:txBody>
          <a:bodyPr/>
          <a:lstStyle>
            <a:lvl1pPr algn="ctr">
              <a:defRPr sz="9000">
                <a:solidFill>
                  <a:schemeClr val="accent1"/>
                </a:solidFill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3" name="Body Level One…"/>
          <p:cNvSpPr txBox="1"/>
          <p:nvPr>
            <p:ph type="body" sz="quarter" idx="1"/>
          </p:nvPr>
        </p:nvSpPr>
        <p:spPr>
          <a:xfrm>
            <a:off x="3423779" y="7156447"/>
            <a:ext cx="17561494" cy="3691091"/>
          </a:xfrm>
          <a:prstGeom prst="rect">
            <a:avLst/>
          </a:prstGeom>
        </p:spPr>
        <p:txBody>
          <a:bodyPr anchor="ctr"/>
          <a:lstStyle>
            <a:lvl1pPr marL="0" indent="0" algn="ctr">
              <a:buClrTx/>
              <a:buSzTx/>
              <a:buFontTx/>
              <a:buNone/>
            </a:lvl1pPr>
            <a:lvl2pPr marL="0" indent="342892" algn="ctr">
              <a:buClrTx/>
              <a:buSzTx/>
              <a:buFontTx/>
              <a:buNone/>
            </a:lvl2pPr>
            <a:lvl3pPr marL="0" indent="685782" algn="ctr">
              <a:buClrTx/>
              <a:buSzTx/>
              <a:buFontTx/>
              <a:buNone/>
            </a:lvl3pPr>
            <a:lvl4pPr marL="0" indent="1028675" algn="ctr">
              <a:buClrTx/>
              <a:buSzTx/>
              <a:buFontTx/>
              <a:buNone/>
            </a:lvl4pPr>
            <a:lvl5pPr marL="0" indent="1371565" algn="ctr">
              <a:buClrTx/>
              <a:buSzTx/>
              <a:buFontTx/>
              <a:buNone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54" name="Picture 8" descr="Picture 8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37248" y="12010891"/>
            <a:ext cx="894221" cy="589575"/>
          </a:xfrm>
          <a:prstGeom prst="rect">
            <a:avLst/>
          </a:prstGeom>
          <a:ln w="12700">
            <a:miter lim="400000"/>
          </a:ln>
        </p:spPr>
      </p:pic>
      <p:pic>
        <p:nvPicPr>
          <p:cNvPr id="5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29763" y="-15149"/>
            <a:ext cx="19444646" cy="1905315"/>
          </a:xfrm>
          <a:prstGeom prst="rect">
            <a:avLst/>
          </a:prstGeom>
          <a:ln w="12700">
            <a:miter lim="400000"/>
          </a:ln>
        </p:spPr>
      </p:pic>
      <p:pic>
        <p:nvPicPr>
          <p:cNvPr id="5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33112" y="108786"/>
            <a:ext cx="4245538" cy="1905315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This project has received funding from the European Union’s Horizon 2020 research and innovation programme under grant agreement No 101004761."/>
          <p:cNvSpPr txBox="1"/>
          <p:nvPr/>
        </p:nvSpPr>
        <p:spPr>
          <a:xfrm>
            <a:off x="1854364" y="12074538"/>
            <a:ext cx="16113672" cy="4749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457200">
              <a:lnSpc>
                <a:spcPts val="3800"/>
              </a:lnSpc>
              <a:defRPr sz="1933">
                <a:solidFill>
                  <a:srgbClr val="444444"/>
                </a:solidFill>
              </a:defRPr>
            </a:lvl1pPr>
          </a:lstStyle>
          <a:p>
            <a:pPr/>
            <a:r>
              <a:t>This project has received funding from the European Union’s Horizon 2020 research and innovation programme under grant agreement No 101004761.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xfrm>
            <a:off x="20857206" y="12951459"/>
            <a:ext cx="478801" cy="52578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29763" y="-15149"/>
            <a:ext cx="19444646" cy="1905315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5198" y="12712558"/>
            <a:ext cx="24304056" cy="987354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Body Level One…"/>
          <p:cNvSpPr txBox="1"/>
          <p:nvPr>
            <p:ph type="body" idx="1"/>
          </p:nvPr>
        </p:nvSpPr>
        <p:spPr>
          <a:xfrm>
            <a:off x="1114001" y="2568922"/>
            <a:ext cx="22155998" cy="97735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23771242" y="12943345"/>
            <a:ext cx="478801" cy="525781"/>
          </a:xfrm>
          <a:prstGeom prst="rect">
            <a:avLst/>
          </a:prstGeom>
          <a:ln w="12700">
            <a:miter lim="400000"/>
          </a:ln>
        </p:spPr>
        <p:txBody>
          <a:bodyPr wrap="none" tIns="91439" bIns="91439" anchor="ctr">
            <a:spAutoFit/>
          </a:bodyPr>
          <a:lstStyle>
            <a:lvl1pPr algn="r">
              <a:defRPr sz="2200"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33112" y="108786"/>
            <a:ext cx="4245538" cy="1905315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AIDAinnova"/>
          <p:cNvSpPr txBox="1"/>
          <p:nvPr/>
        </p:nvSpPr>
        <p:spPr>
          <a:xfrm>
            <a:off x="132777" y="12943345"/>
            <a:ext cx="23531552" cy="5257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200">
                <a:solidFill>
                  <a:srgbClr val="FFFFFF"/>
                </a:solidFill>
              </a:defRPr>
            </a:lvl1pPr>
          </a:lstStyle>
          <a:p>
            <a:pPr/>
            <a:r>
              <a:t>AIDAinnova</a:t>
            </a:r>
          </a:p>
        </p:txBody>
      </p:sp>
      <p:sp>
        <p:nvSpPr>
          <p:cNvPr id="8" name="Title Text"/>
          <p:cNvSpPr txBox="1"/>
          <p:nvPr>
            <p:ph type="title"/>
          </p:nvPr>
        </p:nvSpPr>
        <p:spPr>
          <a:xfrm>
            <a:off x="8259565" y="45766"/>
            <a:ext cx="15624947" cy="17834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</p:sldLayoutIdLst>
  <p:transition xmlns:p14="http://schemas.microsoft.com/office/powerpoint/2010/main" spd="med" advClick="1"/>
  <p:txStyles>
    <p:titleStyle>
      <a:lvl1pPr marL="0" marR="0" indent="0" algn="l" defTabSz="137156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137156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137156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137156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137156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137156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137156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137156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1371565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400" u="none">
          <a:solidFill>
            <a:srgbClr val="FFFFFF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310235" marR="0" indent="-310235" algn="l" defTabSz="1371565" rtl="0" latinLnBrk="0">
        <a:lnSpc>
          <a:spcPct val="90000"/>
        </a:lnSpc>
        <a:spcBef>
          <a:spcPts val="1400"/>
        </a:spcBef>
        <a:spcAft>
          <a:spcPts val="0"/>
        </a:spcAft>
        <a:buClr>
          <a:schemeClr val="accent5"/>
        </a:buClr>
        <a:buSzPct val="100000"/>
        <a:buFont typeface="Arial"/>
        <a:buChar char="•"/>
        <a:tabLst/>
        <a:defRPr b="0" baseline="0" cap="none" i="0" spc="0" strike="noStrike" sz="3800" u="none">
          <a:solidFill>
            <a:schemeClr val="accent1"/>
          </a:solidFill>
          <a:uFillTx/>
          <a:latin typeface="+mn-lt"/>
          <a:ea typeface="+mn-ea"/>
          <a:cs typeface="+mn-cs"/>
          <a:sym typeface="Calibri"/>
        </a:defRPr>
      </a:lvl1pPr>
      <a:lvl2pPr marL="704832" marR="0" indent="-361941" algn="l" defTabSz="1371565" rtl="0" latinLnBrk="0">
        <a:lnSpc>
          <a:spcPct val="90000"/>
        </a:lnSpc>
        <a:spcBef>
          <a:spcPts val="1400"/>
        </a:spcBef>
        <a:spcAft>
          <a:spcPts val="0"/>
        </a:spcAft>
        <a:buClr>
          <a:schemeClr val="accent5"/>
        </a:buClr>
        <a:buSzPct val="100000"/>
        <a:buFont typeface="Arial"/>
        <a:buChar char="•"/>
        <a:tabLst/>
        <a:defRPr b="0" baseline="0" cap="none" i="0" spc="0" strike="noStrike" sz="3800" u="none">
          <a:solidFill>
            <a:schemeClr val="accent1"/>
          </a:solidFill>
          <a:uFillTx/>
          <a:latin typeface="+mn-lt"/>
          <a:ea typeface="+mn-ea"/>
          <a:cs typeface="+mn-cs"/>
          <a:sym typeface="Calibri"/>
        </a:defRPr>
      </a:lvl2pPr>
      <a:lvl3pPr marL="1120111" marR="0" indent="-434329" algn="l" defTabSz="1371565" rtl="0" latinLnBrk="0">
        <a:lnSpc>
          <a:spcPct val="90000"/>
        </a:lnSpc>
        <a:spcBef>
          <a:spcPts val="1400"/>
        </a:spcBef>
        <a:spcAft>
          <a:spcPts val="0"/>
        </a:spcAft>
        <a:buClr>
          <a:schemeClr val="accent5"/>
        </a:buClr>
        <a:buSzPct val="100000"/>
        <a:buFont typeface="Arial"/>
        <a:buChar char="•"/>
        <a:tabLst/>
        <a:defRPr b="0" baseline="0" cap="none" i="0" spc="0" strike="noStrike" sz="3800" u="none">
          <a:solidFill>
            <a:schemeClr val="accent1"/>
          </a:solidFill>
          <a:uFillTx/>
          <a:latin typeface="+mn-lt"/>
          <a:ea typeface="+mn-ea"/>
          <a:cs typeface="+mn-cs"/>
          <a:sym typeface="Calibri"/>
        </a:defRPr>
      </a:lvl3pPr>
      <a:lvl4pPr marL="1529823" marR="0" indent="-501149" algn="l" defTabSz="1371565" rtl="0" latinLnBrk="0">
        <a:lnSpc>
          <a:spcPct val="90000"/>
        </a:lnSpc>
        <a:spcBef>
          <a:spcPts val="1400"/>
        </a:spcBef>
        <a:spcAft>
          <a:spcPts val="0"/>
        </a:spcAft>
        <a:buClr>
          <a:schemeClr val="accent5"/>
        </a:buClr>
        <a:buSzPct val="100000"/>
        <a:buFont typeface="Arial"/>
        <a:buChar char="•"/>
        <a:tabLst/>
        <a:defRPr b="0" baseline="0" cap="none" i="0" spc="0" strike="noStrike" sz="3800" u="none">
          <a:solidFill>
            <a:schemeClr val="accent1"/>
          </a:solidFill>
          <a:uFillTx/>
          <a:latin typeface="+mn-lt"/>
          <a:ea typeface="+mn-ea"/>
          <a:cs typeface="+mn-cs"/>
          <a:sym typeface="Calibri"/>
        </a:defRPr>
      </a:lvl4pPr>
      <a:lvl5pPr marL="1872715" marR="0" indent="-501149" algn="l" defTabSz="1371565" rtl="0" latinLnBrk="0">
        <a:lnSpc>
          <a:spcPct val="90000"/>
        </a:lnSpc>
        <a:spcBef>
          <a:spcPts val="1400"/>
        </a:spcBef>
        <a:spcAft>
          <a:spcPts val="0"/>
        </a:spcAft>
        <a:buClr>
          <a:schemeClr val="accent5"/>
        </a:buClr>
        <a:buSzPct val="100000"/>
        <a:buFont typeface="Arial"/>
        <a:buChar char="•"/>
        <a:tabLst/>
        <a:defRPr b="0" baseline="0" cap="none" i="0" spc="0" strike="noStrike" sz="3800" u="none">
          <a:solidFill>
            <a:schemeClr val="accent1"/>
          </a:solidFill>
          <a:uFillTx/>
          <a:latin typeface="+mn-lt"/>
          <a:ea typeface="+mn-ea"/>
          <a:cs typeface="+mn-cs"/>
          <a:sym typeface="Calibri"/>
        </a:defRPr>
      </a:lvl5pPr>
      <a:lvl6pPr marL="2215606" marR="0" indent="-501149" algn="l" defTabSz="1371565" rtl="0" latinLnBrk="0">
        <a:lnSpc>
          <a:spcPct val="90000"/>
        </a:lnSpc>
        <a:spcBef>
          <a:spcPts val="1400"/>
        </a:spcBef>
        <a:spcAft>
          <a:spcPts val="0"/>
        </a:spcAft>
        <a:buClr>
          <a:schemeClr val="accent5"/>
        </a:buClr>
        <a:buSzPct val="100000"/>
        <a:buFont typeface="Arial"/>
        <a:buChar char="•"/>
        <a:tabLst/>
        <a:defRPr b="0" baseline="0" cap="none" i="0" spc="0" strike="noStrike" sz="3800" u="none">
          <a:solidFill>
            <a:schemeClr val="accent1"/>
          </a:solidFill>
          <a:uFillTx/>
          <a:latin typeface="+mn-lt"/>
          <a:ea typeface="+mn-ea"/>
          <a:cs typeface="+mn-cs"/>
          <a:sym typeface="Calibri"/>
        </a:defRPr>
      </a:lvl6pPr>
      <a:lvl7pPr marL="2558498" marR="0" indent="-501149" algn="l" defTabSz="1371565" rtl="0" latinLnBrk="0">
        <a:lnSpc>
          <a:spcPct val="90000"/>
        </a:lnSpc>
        <a:spcBef>
          <a:spcPts val="1400"/>
        </a:spcBef>
        <a:spcAft>
          <a:spcPts val="0"/>
        </a:spcAft>
        <a:buClr>
          <a:schemeClr val="accent5"/>
        </a:buClr>
        <a:buSzPct val="100000"/>
        <a:buFont typeface="Arial"/>
        <a:buChar char="•"/>
        <a:tabLst/>
        <a:defRPr b="0" baseline="0" cap="none" i="0" spc="0" strike="noStrike" sz="3800" u="none">
          <a:solidFill>
            <a:schemeClr val="accent1"/>
          </a:solidFill>
          <a:uFillTx/>
          <a:latin typeface="+mn-lt"/>
          <a:ea typeface="+mn-ea"/>
          <a:cs typeface="+mn-cs"/>
          <a:sym typeface="Calibri"/>
        </a:defRPr>
      </a:lvl7pPr>
      <a:lvl8pPr marL="2901389" marR="0" indent="-501149" algn="l" defTabSz="1371565" rtl="0" latinLnBrk="0">
        <a:lnSpc>
          <a:spcPct val="90000"/>
        </a:lnSpc>
        <a:spcBef>
          <a:spcPts val="1400"/>
        </a:spcBef>
        <a:spcAft>
          <a:spcPts val="0"/>
        </a:spcAft>
        <a:buClr>
          <a:schemeClr val="accent5"/>
        </a:buClr>
        <a:buSzPct val="100000"/>
        <a:buFont typeface="Arial"/>
        <a:buChar char="•"/>
        <a:tabLst/>
        <a:defRPr b="0" baseline="0" cap="none" i="0" spc="0" strike="noStrike" sz="3800" u="none">
          <a:solidFill>
            <a:schemeClr val="accent1"/>
          </a:solidFill>
          <a:uFillTx/>
          <a:latin typeface="+mn-lt"/>
          <a:ea typeface="+mn-ea"/>
          <a:cs typeface="+mn-cs"/>
          <a:sym typeface="Calibri"/>
        </a:defRPr>
      </a:lvl8pPr>
      <a:lvl9pPr marL="3244280" marR="0" indent="-501149" algn="l" defTabSz="1371565" rtl="0" latinLnBrk="0">
        <a:lnSpc>
          <a:spcPct val="90000"/>
        </a:lnSpc>
        <a:spcBef>
          <a:spcPts val="1400"/>
        </a:spcBef>
        <a:spcAft>
          <a:spcPts val="0"/>
        </a:spcAft>
        <a:buClr>
          <a:schemeClr val="accent5"/>
        </a:buClr>
        <a:buSzPct val="100000"/>
        <a:buFont typeface="Arial"/>
        <a:buChar char="•"/>
        <a:tabLst/>
        <a:defRPr b="0" baseline="0" cap="none" i="0" spc="0" strike="noStrike" sz="3800" u="none">
          <a:solidFill>
            <a:schemeClr val="accent1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tif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AIDAinnova first annual meeting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AIDAinnova first annual meeting</a:t>
            </a:r>
          </a:p>
          <a:p>
            <a:pPr/>
            <a:r>
              <a:t>Introductory talk</a:t>
            </a:r>
          </a:p>
        </p:txBody>
      </p:sp>
      <p:sp>
        <p:nvSpPr>
          <p:cNvPr id="68" name="P. Giacomelli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P. Giacomelli</a:t>
            </a:r>
          </a:p>
          <a:p>
            <a:pPr>
              <a:defRPr sz="3400"/>
            </a:pPr>
            <a:r>
              <a:t>INFN Bologna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740" y="2132307"/>
            <a:ext cx="16787302" cy="9451386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3" name="EURO-LABS structu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EURO-LABS structure</a:t>
            </a:r>
          </a:p>
        </p:txBody>
      </p:sp>
      <p:sp>
        <p:nvSpPr>
          <p:cNvPr id="114" name="EURO-LABS is a project that mostly provides funding for Transnational Access (TA) to Research Infrastructures (RI).…"/>
          <p:cNvSpPr txBox="1"/>
          <p:nvPr/>
        </p:nvSpPr>
        <p:spPr>
          <a:xfrm>
            <a:off x="17183074" y="3021756"/>
            <a:ext cx="6997948" cy="60551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>
              <a:lnSpc>
                <a:spcPct val="130000"/>
              </a:lnSpc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EURO-LABS is a project that mostly provides funding for Transnational Access (TA) to Research Infrastructures (RI).</a:t>
            </a:r>
          </a:p>
          <a:p>
            <a:pPr>
              <a:lnSpc>
                <a:spcPct val="130000"/>
              </a:lnSpc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For us this means test beams and irradiation facilities.</a:t>
            </a:r>
          </a:p>
          <a:p>
            <a:pPr>
              <a:lnSpc>
                <a:spcPct val="130000"/>
              </a:lnSpc>
              <a:spcBef>
                <a:spcPts val="3000"/>
              </a:spcBef>
              <a:defRPr sz="3800">
                <a:latin typeface="Arial"/>
                <a:ea typeface="Arial"/>
                <a:cs typeface="Arial"/>
                <a:sym typeface="Arial"/>
              </a:defRPr>
            </a:pPr>
            <a:r>
              <a:t>Total EURO-LABS EU funding: </a:t>
            </a:r>
            <a:r>
              <a:rPr b="1" sz="4000">
                <a:solidFill>
                  <a:srgbClr val="FF2600"/>
                </a:solidFill>
              </a:rPr>
              <a:t>14.5 M€</a:t>
            </a:r>
          </a:p>
        </p:txBody>
      </p:sp>
      <p:sp>
        <p:nvSpPr>
          <p:cNvPr id="115" name="Rectangle"/>
          <p:cNvSpPr/>
          <p:nvPr/>
        </p:nvSpPr>
        <p:spPr>
          <a:xfrm>
            <a:off x="11038191" y="6357651"/>
            <a:ext cx="3611324" cy="2118209"/>
          </a:xfrm>
          <a:prstGeom prst="rect">
            <a:avLst/>
          </a:prstGeom>
          <a:ln w="76200">
            <a:solidFill>
              <a:srgbClr val="009051"/>
            </a:solidFill>
            <a:miter/>
          </a:ln>
        </p:spPr>
        <p:txBody>
          <a:bodyPr tIns="91439" bIns="91439" anchor="ctr"/>
          <a:lstStyle/>
          <a:p>
            <a:pPr/>
          </a:p>
        </p:txBody>
      </p:sp>
      <p:sp>
        <p:nvSpPr>
          <p:cNvPr id="116" name="Line"/>
          <p:cNvSpPr/>
          <p:nvPr/>
        </p:nvSpPr>
        <p:spPr>
          <a:xfrm flipH="1">
            <a:off x="14685597" y="6834786"/>
            <a:ext cx="2323670" cy="464163"/>
          </a:xfrm>
          <a:prstGeom prst="line">
            <a:avLst/>
          </a:prstGeom>
          <a:ln w="63500">
            <a:solidFill>
              <a:srgbClr val="009051"/>
            </a:solidFill>
            <a:miter/>
            <a:tailEnd type="triangle"/>
          </a:ln>
        </p:spPr>
        <p:txBody>
          <a:bodyPr tIns="91439" bIns="9143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9" name="WP4: Access for detecto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WP4: Access for detectors</a:t>
            </a:r>
          </a:p>
        </p:txBody>
      </p:sp>
      <p:sp>
        <p:nvSpPr>
          <p:cNvPr id="120" name="CERN…"/>
          <p:cNvSpPr txBox="1"/>
          <p:nvPr/>
        </p:nvSpPr>
        <p:spPr>
          <a:xfrm>
            <a:off x="826557" y="2226594"/>
            <a:ext cx="7055080" cy="101495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lvl="1" marL="774700" indent="-317500" defTabSz="825500">
              <a:lnSpc>
                <a:spcPct val="90000"/>
              </a:lnSpc>
              <a:buSzPct val="100000"/>
              <a:buChar char="•"/>
              <a:defRPr b="1" sz="4200">
                <a:solidFill>
                  <a:srgbClr val="0076B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CERN</a:t>
            </a:r>
          </a:p>
          <a:p>
            <a:pPr lvl="2" marL="1651000" indent="-381000" defTabSz="825500">
              <a:lnSpc>
                <a:spcPct val="90000"/>
              </a:lnSpc>
              <a:buSzPct val="100000"/>
              <a:buChar char="•"/>
              <a:defRPr b="1" sz="3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PS, SPS, IRRAD, GIF++</a:t>
            </a:r>
          </a:p>
          <a:p>
            <a:pPr lvl="1" marL="774700" indent="-317500" defTabSz="825500">
              <a:lnSpc>
                <a:spcPct val="90000"/>
              </a:lnSpc>
              <a:buSzPct val="100000"/>
              <a:buChar char="•"/>
              <a:defRPr b="1" sz="4200">
                <a:solidFill>
                  <a:srgbClr val="0076B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DESY</a:t>
            </a:r>
          </a:p>
          <a:p>
            <a:pPr lvl="2" marL="1651000" indent="-381000" defTabSz="825500">
              <a:lnSpc>
                <a:spcPct val="90000"/>
              </a:lnSpc>
              <a:buSzPct val="100000"/>
              <a:buChar char="•"/>
              <a:defRPr b="1" sz="3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Testbeam</a:t>
            </a:r>
          </a:p>
          <a:p>
            <a:pPr lvl="1" marL="774700" indent="-317500" defTabSz="825500">
              <a:lnSpc>
                <a:spcPct val="90000"/>
              </a:lnSpc>
              <a:buSzPct val="100000"/>
              <a:buChar char="•"/>
              <a:defRPr b="1" sz="4200">
                <a:solidFill>
                  <a:srgbClr val="0076B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PSI</a:t>
            </a:r>
          </a:p>
          <a:p>
            <a:pPr lvl="2" marL="1651000" indent="-381000" defTabSz="825500">
              <a:lnSpc>
                <a:spcPct val="90000"/>
              </a:lnSpc>
              <a:buSzPct val="100000"/>
              <a:buChar char="•"/>
              <a:defRPr b="1" sz="3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PiM1, UCN</a:t>
            </a:r>
          </a:p>
          <a:p>
            <a:pPr lvl="1" marL="774700" indent="-317500" defTabSz="825500">
              <a:lnSpc>
                <a:spcPct val="90000"/>
              </a:lnSpc>
              <a:buSzPct val="100000"/>
              <a:buChar char="•"/>
              <a:defRPr b="1" sz="4200">
                <a:solidFill>
                  <a:srgbClr val="0076B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RBI</a:t>
            </a:r>
          </a:p>
          <a:p>
            <a:pPr lvl="2" marL="1651000" indent="-381000" defTabSz="825500">
              <a:lnSpc>
                <a:spcPct val="90000"/>
              </a:lnSpc>
              <a:buSzPct val="100000"/>
              <a:buChar char="•"/>
              <a:defRPr b="1" sz="3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RBI-AF</a:t>
            </a:r>
          </a:p>
          <a:p>
            <a:pPr lvl="1" marL="774700" indent="-317500" defTabSz="825500">
              <a:lnSpc>
                <a:spcPct val="90000"/>
              </a:lnSpc>
              <a:buSzPct val="100000"/>
              <a:buChar char="•"/>
              <a:defRPr b="1" sz="4200">
                <a:solidFill>
                  <a:srgbClr val="0076B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ITAINNOVA</a:t>
            </a:r>
          </a:p>
          <a:p>
            <a:pPr lvl="2" marL="1651000" indent="-381000" defTabSz="825500">
              <a:lnSpc>
                <a:spcPct val="90000"/>
              </a:lnSpc>
              <a:buSzPct val="100000"/>
              <a:buChar char="•"/>
              <a:defRPr b="1" sz="3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EMC-Lab</a:t>
            </a:r>
          </a:p>
          <a:p>
            <a:pPr lvl="1" marL="774700" indent="-317500" defTabSz="825500">
              <a:lnSpc>
                <a:spcPct val="90000"/>
              </a:lnSpc>
              <a:buSzPct val="100000"/>
              <a:buChar char="•"/>
              <a:defRPr b="1" sz="4200">
                <a:solidFill>
                  <a:srgbClr val="0076B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JSI</a:t>
            </a:r>
          </a:p>
          <a:p>
            <a:pPr lvl="2" marL="1651000" indent="-381000" defTabSz="825500">
              <a:lnSpc>
                <a:spcPct val="90000"/>
              </a:lnSpc>
              <a:buSzPct val="100000"/>
              <a:buChar char="•"/>
              <a:defRPr b="1" sz="3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Triga</a:t>
            </a:r>
          </a:p>
          <a:p>
            <a:pPr lvl="1" marL="774700" indent="-317500" defTabSz="825500">
              <a:lnSpc>
                <a:spcPct val="90000"/>
              </a:lnSpc>
              <a:buSzPct val="100000"/>
              <a:buChar char="•"/>
              <a:defRPr b="1" sz="4200">
                <a:solidFill>
                  <a:srgbClr val="0076B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IFJ PAN</a:t>
            </a:r>
          </a:p>
          <a:p>
            <a:pPr lvl="2" marL="1651000" indent="-381000" defTabSz="825500">
              <a:lnSpc>
                <a:spcPct val="90000"/>
              </a:lnSpc>
              <a:buSzPct val="100000"/>
              <a:buChar char="•"/>
              <a:defRPr b="1" sz="3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AIC-144</a:t>
            </a:r>
          </a:p>
          <a:p>
            <a:pPr lvl="1" marL="774700" indent="-317500" defTabSz="825500">
              <a:lnSpc>
                <a:spcPct val="90000"/>
              </a:lnSpc>
              <a:buSzPct val="100000"/>
              <a:buChar char="•"/>
              <a:defRPr b="1" sz="4200">
                <a:solidFill>
                  <a:srgbClr val="0076B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UCL</a:t>
            </a:r>
          </a:p>
          <a:p>
            <a:pPr lvl="2" marL="1651000" indent="-381000" defTabSz="825500">
              <a:lnSpc>
                <a:spcPct val="90000"/>
              </a:lnSpc>
              <a:buSzPct val="100000"/>
              <a:buChar char="•"/>
              <a:defRPr b="1" sz="3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HIF-LIF-NIF</a:t>
            </a:r>
          </a:p>
          <a:p>
            <a:pPr lvl="1" marL="774700" indent="-317500" defTabSz="825500">
              <a:lnSpc>
                <a:spcPct val="90000"/>
              </a:lnSpc>
              <a:buSzPct val="100000"/>
              <a:buChar char="•"/>
              <a:defRPr b="1" sz="4200">
                <a:solidFill>
                  <a:srgbClr val="0076BA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UoB</a:t>
            </a:r>
          </a:p>
          <a:p>
            <a:pPr lvl="2" marL="1651000" indent="-381000" defTabSz="825500">
              <a:lnSpc>
                <a:spcPct val="90000"/>
              </a:lnSpc>
              <a:buSzPct val="100000"/>
              <a:buChar char="•"/>
              <a:defRPr b="1" sz="3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MC40</a:t>
            </a:r>
          </a:p>
        </p:txBody>
      </p:sp>
      <p:sp>
        <p:nvSpPr>
          <p:cNvPr id="121" name="INFN is the coordinating institute of EURO-LABS.…"/>
          <p:cNvSpPr txBox="1"/>
          <p:nvPr/>
        </p:nvSpPr>
        <p:spPr>
          <a:xfrm>
            <a:off x="8444724" y="7303014"/>
            <a:ext cx="15671122" cy="2524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spAutoFit/>
          </a:bodyPr>
          <a:lstStyle/>
          <a:p>
            <a:pPr algn="just" defTabSz="825500">
              <a:lnSpc>
                <a:spcPct val="160000"/>
              </a:lnSpc>
              <a:defRPr b="1" sz="3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INFN is the </a:t>
            </a:r>
            <a:r>
              <a:rPr>
                <a:solidFill>
                  <a:srgbClr val="EE220C"/>
                </a:solidFill>
              </a:rPr>
              <a:t>coordinating institute</a:t>
            </a:r>
            <a:r>
              <a:t> of EURO-LABS. </a:t>
            </a:r>
          </a:p>
          <a:p>
            <a:pPr algn="just" defTabSz="825500">
              <a:lnSpc>
                <a:spcPct val="160000"/>
              </a:lnSpc>
              <a:defRPr b="1" sz="3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The </a:t>
            </a:r>
            <a:r>
              <a:rPr>
                <a:solidFill>
                  <a:srgbClr val="0076BA"/>
                </a:solidFill>
              </a:rPr>
              <a:t>Project Office</a:t>
            </a:r>
            <a:r>
              <a:t> (PO) of EURO-LABS will be at INFN Bologna.</a:t>
            </a:r>
          </a:p>
          <a:p>
            <a:pPr algn="just" defTabSz="825500">
              <a:lnSpc>
                <a:spcPct val="160000"/>
              </a:lnSpc>
              <a:defRPr b="1" sz="38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P.G. is the Project coordinator and Project Office manager.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4" name="EURO-LABS timelin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EURO-LABS timeline</a:t>
            </a:r>
          </a:p>
        </p:txBody>
      </p:sp>
      <p:sp>
        <p:nvSpPr>
          <p:cNvPr id="125" name="Deadline of the call: 23/09/2021…"/>
          <p:cNvSpPr txBox="1"/>
          <p:nvPr/>
        </p:nvSpPr>
        <p:spPr>
          <a:xfrm>
            <a:off x="1033016" y="2883682"/>
            <a:ext cx="11832439" cy="63541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81000" indent="-381000" defTabSz="825500">
              <a:lnSpc>
                <a:spcPct val="150000"/>
              </a:lnSpc>
              <a:buSzPct val="100000"/>
              <a:buChar char="•"/>
              <a:defRPr b="1" sz="4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Deadline of the call: </a:t>
            </a:r>
            <a:r>
              <a:rPr>
                <a:solidFill>
                  <a:srgbClr val="0076BA"/>
                </a:solidFill>
              </a:rPr>
              <a:t>23/09/2021</a:t>
            </a:r>
          </a:p>
          <a:p>
            <a:pPr marL="381000" indent="-381000" defTabSz="825500">
              <a:lnSpc>
                <a:spcPct val="150000"/>
              </a:lnSpc>
              <a:buSzPct val="100000"/>
              <a:buChar char="•"/>
              <a:defRPr b="1" sz="4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Results of the evaluation: 18/01/2022</a:t>
            </a:r>
          </a:p>
          <a:p>
            <a:pPr marL="381000" indent="-381000" defTabSz="825500">
              <a:lnSpc>
                <a:spcPct val="150000"/>
              </a:lnSpc>
              <a:buSzPct val="100000"/>
              <a:buChar char="•"/>
              <a:defRPr b="1" sz="4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Grant agreement: 31/03/2022?</a:t>
            </a:r>
          </a:p>
          <a:p>
            <a:pPr marL="381000" indent="-381000" defTabSz="825500">
              <a:lnSpc>
                <a:spcPct val="150000"/>
              </a:lnSpc>
              <a:buSzPct val="100000"/>
              <a:buChar char="•"/>
              <a:defRPr b="1" sz="4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Beginning of the Project: </a:t>
            </a:r>
            <a:r>
              <a:rPr sz="4800">
                <a:solidFill>
                  <a:srgbClr val="FF2600"/>
                </a:solidFill>
              </a:rPr>
              <a:t>01/09/2022</a:t>
            </a:r>
          </a:p>
          <a:p>
            <a:pPr marL="381000" indent="-381000" defTabSz="825500">
              <a:lnSpc>
                <a:spcPct val="150000"/>
              </a:lnSpc>
              <a:buSzPct val="100000"/>
              <a:buChar char="•"/>
              <a:defRPr b="1" sz="4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Duration: </a:t>
            </a:r>
            <a:r>
              <a:rPr sz="4600"/>
              <a:t>01/09/2022 - 31/08/2026</a:t>
            </a:r>
          </a:p>
          <a:p>
            <a:pPr defTabSz="825500">
              <a:lnSpc>
                <a:spcPct val="150000"/>
              </a:lnSpc>
              <a:spcBef>
                <a:spcPts val="2500"/>
              </a:spcBef>
              <a:defRPr b="1" sz="44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Budget for WP4: </a:t>
            </a:r>
            <a:r>
              <a:rPr sz="4800">
                <a:solidFill>
                  <a:srgbClr val="FF2600"/>
                </a:solidFill>
              </a:rPr>
              <a:t>~2.8 M€</a:t>
            </a:r>
            <a:r>
              <a:rPr>
                <a:solidFill>
                  <a:srgbClr val="FF2600"/>
                </a:solidFill>
              </a:rPr>
              <a:t> </a:t>
            </a:r>
            <a:r>
              <a:t>(+25% overheads)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8" name="AIDAinnova new Management Team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AIDAinnova new Management Team</a:t>
            </a:r>
          </a:p>
        </p:txBody>
      </p:sp>
      <p:grpSp>
        <p:nvGrpSpPr>
          <p:cNvPr id="131" name="Group"/>
          <p:cNvGrpSpPr/>
          <p:nvPr/>
        </p:nvGrpSpPr>
        <p:grpSpPr>
          <a:xfrm>
            <a:off x="2774394" y="2648730"/>
            <a:ext cx="6489701" cy="9625506"/>
            <a:chOff x="0" y="0"/>
            <a:chExt cx="6489700" cy="9625504"/>
          </a:xfrm>
        </p:grpSpPr>
        <p:pic>
          <p:nvPicPr>
            <p:cNvPr id="129" name="unknown.jpg" descr="unknown.jp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1675304"/>
              <a:ext cx="6489700" cy="79502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0" name="Daniela Bortoletto…"/>
            <p:cNvSpPr txBox="1"/>
            <p:nvPr/>
          </p:nvSpPr>
          <p:spPr>
            <a:xfrm>
              <a:off x="572494" y="0"/>
              <a:ext cx="5344712" cy="1351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/>
            <a:p>
              <a:pPr algn="ctr">
                <a:defRPr sz="4200"/>
              </a:pPr>
              <a:r>
                <a:t>Daniela Bortoletto </a:t>
              </a:r>
            </a:p>
            <a:p>
              <a:pPr algn="ctr">
                <a:defRPr sz="3400"/>
              </a:pPr>
              <a:r>
                <a:t>Deputy Scientific Coordinator</a:t>
              </a:r>
            </a:p>
          </p:txBody>
        </p:sp>
      </p:grpSp>
      <p:grpSp>
        <p:nvGrpSpPr>
          <p:cNvPr id="134" name="Group"/>
          <p:cNvGrpSpPr/>
          <p:nvPr/>
        </p:nvGrpSpPr>
        <p:grpSpPr>
          <a:xfrm>
            <a:off x="15119905" y="2602794"/>
            <a:ext cx="6096001" cy="9524565"/>
            <a:chOff x="0" y="0"/>
            <a:chExt cx="6096000" cy="9524564"/>
          </a:xfrm>
        </p:grpSpPr>
        <p:pic>
          <p:nvPicPr>
            <p:cNvPr id="132" name="unknown.jpg" descr="unknown.jp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1675964"/>
              <a:ext cx="6096000" cy="784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33" name="Giovanni Calderini…"/>
            <p:cNvSpPr txBox="1"/>
            <p:nvPr/>
          </p:nvSpPr>
          <p:spPr>
            <a:xfrm>
              <a:off x="375644" y="0"/>
              <a:ext cx="5344712" cy="1351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/>
            <a:p>
              <a:pPr algn="ctr">
                <a:defRPr sz="4200"/>
              </a:pPr>
              <a:r>
                <a:t>Giovanni Calderini</a:t>
              </a:r>
            </a:p>
            <a:p>
              <a:pPr algn="ctr">
                <a:defRPr sz="3400"/>
              </a:pPr>
              <a:r>
                <a:t>Deputy Scientific Coordinator</a:t>
              </a:r>
            </a:p>
          </p:txBody>
        </p:sp>
      </p:grpSp>
      <p:sp>
        <p:nvSpPr>
          <p:cNvPr id="135" name="To be endorsed by the GB!"/>
          <p:cNvSpPr txBox="1"/>
          <p:nvPr/>
        </p:nvSpPr>
        <p:spPr>
          <a:xfrm>
            <a:off x="10391763" y="6182360"/>
            <a:ext cx="3600474" cy="1478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algn="ctr">
              <a:defRPr sz="4200">
                <a:solidFill>
                  <a:srgbClr val="FF2600"/>
                </a:solidFill>
              </a:defRPr>
            </a:lvl1pPr>
          </a:lstStyle>
          <a:p>
            <a:pPr/>
            <a:r>
              <a:t>To be endorsed by the GB!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1" grpId="1"/>
      <p:bldP build="whole" bldLvl="1" animBg="1" rev="0" advAuto="0" spid="134" grpId="2"/>
      <p:bldP build="whole" bldLvl="1" animBg="1" rev="0" advAuto="0" spid="135" grpId="3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8" name="AIDAinnova work packages assignme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AIDAinnova work packages assignments</a:t>
            </a:r>
          </a:p>
        </p:txBody>
      </p:sp>
      <p:pic>
        <p:nvPicPr>
          <p:cNvPr id="13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03434" y="1943254"/>
            <a:ext cx="10020301" cy="10655301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Paolo"/>
          <p:cNvSpPr txBox="1"/>
          <p:nvPr/>
        </p:nvSpPr>
        <p:spPr>
          <a:xfrm>
            <a:off x="12944279" y="10538925"/>
            <a:ext cx="1141334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u="sng"/>
            </a:lvl1pPr>
          </a:lstStyle>
          <a:p>
            <a:pPr/>
            <a:r>
              <a:t>Paolo</a:t>
            </a:r>
          </a:p>
        </p:txBody>
      </p:sp>
      <p:sp>
        <p:nvSpPr>
          <p:cNvPr id="141" name="Paolo"/>
          <p:cNvSpPr txBox="1"/>
          <p:nvPr/>
        </p:nvSpPr>
        <p:spPr>
          <a:xfrm>
            <a:off x="12944279" y="8357469"/>
            <a:ext cx="1141334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u="sng"/>
            </a:lvl1pPr>
          </a:lstStyle>
          <a:p>
            <a:pPr/>
            <a:r>
              <a:t>Paolo</a:t>
            </a:r>
          </a:p>
        </p:txBody>
      </p:sp>
      <p:sp>
        <p:nvSpPr>
          <p:cNvPr id="142" name="Paolo"/>
          <p:cNvSpPr txBox="1"/>
          <p:nvPr/>
        </p:nvSpPr>
        <p:spPr>
          <a:xfrm>
            <a:off x="12944279" y="6341851"/>
            <a:ext cx="1141334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u="sng"/>
            </a:lvl1pPr>
          </a:lstStyle>
          <a:p>
            <a:pPr/>
            <a:r>
              <a:t>Paolo</a:t>
            </a:r>
          </a:p>
        </p:txBody>
      </p:sp>
      <p:sp>
        <p:nvSpPr>
          <p:cNvPr id="143" name="Daniela"/>
          <p:cNvSpPr txBox="1"/>
          <p:nvPr/>
        </p:nvSpPr>
        <p:spPr>
          <a:xfrm>
            <a:off x="12915218" y="4987777"/>
            <a:ext cx="1475305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u="sng">
                <a:solidFill>
                  <a:srgbClr val="009051"/>
                </a:solidFill>
              </a:defRPr>
            </a:lvl1pPr>
          </a:lstStyle>
          <a:p>
            <a:pPr/>
            <a:r>
              <a:t>Daniela</a:t>
            </a:r>
          </a:p>
        </p:txBody>
      </p:sp>
      <p:sp>
        <p:nvSpPr>
          <p:cNvPr id="144" name="Daniela"/>
          <p:cNvSpPr txBox="1"/>
          <p:nvPr/>
        </p:nvSpPr>
        <p:spPr>
          <a:xfrm>
            <a:off x="12915218" y="9801216"/>
            <a:ext cx="1475305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u="sng">
                <a:solidFill>
                  <a:srgbClr val="009051"/>
                </a:solidFill>
              </a:defRPr>
            </a:lvl1pPr>
          </a:lstStyle>
          <a:p>
            <a:pPr/>
            <a:r>
              <a:t>Daniela</a:t>
            </a:r>
          </a:p>
        </p:txBody>
      </p:sp>
      <p:sp>
        <p:nvSpPr>
          <p:cNvPr id="145" name="Paolo"/>
          <p:cNvSpPr txBox="1"/>
          <p:nvPr/>
        </p:nvSpPr>
        <p:spPr>
          <a:xfrm>
            <a:off x="12944279" y="2740194"/>
            <a:ext cx="1141334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u="sng"/>
            </a:lvl1pPr>
          </a:lstStyle>
          <a:p>
            <a:pPr/>
            <a:r>
              <a:t>Paolo</a:t>
            </a:r>
          </a:p>
        </p:txBody>
      </p:sp>
      <p:sp>
        <p:nvSpPr>
          <p:cNvPr id="146" name="Daniela"/>
          <p:cNvSpPr txBox="1"/>
          <p:nvPr/>
        </p:nvSpPr>
        <p:spPr>
          <a:xfrm>
            <a:off x="12915218" y="3393442"/>
            <a:ext cx="1475305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u="sng">
                <a:solidFill>
                  <a:srgbClr val="009051"/>
                </a:solidFill>
              </a:defRPr>
            </a:lvl1pPr>
          </a:lstStyle>
          <a:p>
            <a:pPr/>
            <a:r>
              <a:t>Daniela</a:t>
            </a:r>
          </a:p>
        </p:txBody>
      </p:sp>
      <p:sp>
        <p:nvSpPr>
          <p:cNvPr id="147" name="Giovanni"/>
          <p:cNvSpPr txBox="1"/>
          <p:nvPr/>
        </p:nvSpPr>
        <p:spPr>
          <a:xfrm>
            <a:off x="12940087" y="7349660"/>
            <a:ext cx="1694578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u="sng">
                <a:solidFill>
                  <a:srgbClr val="945200"/>
                </a:solidFill>
              </a:defRPr>
            </a:lvl1pPr>
          </a:lstStyle>
          <a:p>
            <a:pPr/>
            <a:r>
              <a:t>Giovanni</a:t>
            </a:r>
          </a:p>
        </p:txBody>
      </p:sp>
      <p:sp>
        <p:nvSpPr>
          <p:cNvPr id="148" name="Giovanni"/>
          <p:cNvSpPr txBox="1"/>
          <p:nvPr/>
        </p:nvSpPr>
        <p:spPr>
          <a:xfrm>
            <a:off x="12940087" y="5635813"/>
            <a:ext cx="1694578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u="sng">
                <a:solidFill>
                  <a:srgbClr val="945200"/>
                </a:solidFill>
              </a:defRPr>
            </a:lvl1pPr>
          </a:lstStyle>
          <a:p>
            <a:pPr/>
            <a:r>
              <a:t>Giovanni</a:t>
            </a:r>
          </a:p>
        </p:txBody>
      </p:sp>
      <p:sp>
        <p:nvSpPr>
          <p:cNvPr id="149" name="Giovanni"/>
          <p:cNvSpPr txBox="1"/>
          <p:nvPr/>
        </p:nvSpPr>
        <p:spPr>
          <a:xfrm>
            <a:off x="12940087" y="9063507"/>
            <a:ext cx="1694578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u="sng">
                <a:solidFill>
                  <a:srgbClr val="945200"/>
                </a:solidFill>
              </a:defRPr>
            </a:lvl1pPr>
          </a:lstStyle>
          <a:p>
            <a:pPr/>
            <a:r>
              <a:t>Giovanni</a:t>
            </a:r>
          </a:p>
        </p:txBody>
      </p:sp>
      <p:sp>
        <p:nvSpPr>
          <p:cNvPr id="150" name="Daniela"/>
          <p:cNvSpPr txBox="1"/>
          <p:nvPr/>
        </p:nvSpPr>
        <p:spPr>
          <a:xfrm>
            <a:off x="12915218" y="11305879"/>
            <a:ext cx="1475305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u="sng">
                <a:solidFill>
                  <a:srgbClr val="009051"/>
                </a:solidFill>
              </a:defRPr>
            </a:lvl1pPr>
          </a:lstStyle>
          <a:p>
            <a:pPr/>
            <a:r>
              <a:t>Daniela</a:t>
            </a:r>
          </a:p>
        </p:txBody>
      </p:sp>
      <p:sp>
        <p:nvSpPr>
          <p:cNvPr id="151" name="Giovanni"/>
          <p:cNvSpPr txBox="1"/>
          <p:nvPr/>
        </p:nvSpPr>
        <p:spPr>
          <a:xfrm>
            <a:off x="12940087" y="4255703"/>
            <a:ext cx="1694578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u="sng">
                <a:solidFill>
                  <a:srgbClr val="945200"/>
                </a:solidFill>
              </a:defRPr>
            </a:lvl1pPr>
          </a:lstStyle>
          <a:p>
            <a:pPr/>
            <a:r>
              <a:t>Giovanni</a:t>
            </a:r>
          </a:p>
        </p:txBody>
      </p:sp>
      <p:sp>
        <p:nvSpPr>
          <p:cNvPr id="152" name="Paolo"/>
          <p:cNvSpPr txBox="1"/>
          <p:nvPr/>
        </p:nvSpPr>
        <p:spPr>
          <a:xfrm>
            <a:off x="12944279" y="1958332"/>
            <a:ext cx="1141334" cy="678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u="sng"/>
            </a:lvl1pPr>
          </a:lstStyle>
          <a:p>
            <a:pPr/>
            <a:r>
              <a:t>Paolo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5" name="Outgoing Scientific Coordinator: Felix Sefkow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Outgoing Scientific Coordinator: Felix Sefkow</a:t>
            </a:r>
          </a:p>
        </p:txBody>
      </p:sp>
      <p:pic>
        <p:nvPicPr>
          <p:cNvPr id="15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954612" y="3543744"/>
            <a:ext cx="9095638" cy="7026825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Felix steered and coordinated AIDA-2020 from 2015 to 2020…"/>
          <p:cNvSpPr txBox="1"/>
          <p:nvPr/>
        </p:nvSpPr>
        <p:spPr>
          <a:xfrm>
            <a:off x="921219" y="3117831"/>
            <a:ext cx="12088325" cy="4478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>
              <a:lnSpc>
                <a:spcPct val="190000"/>
              </a:lnSpc>
              <a:defRPr sz="3800"/>
            </a:pPr>
            <a:r>
              <a:t>Felix steered and coordinated </a:t>
            </a:r>
            <a:r>
              <a:rPr>
                <a:solidFill>
                  <a:srgbClr val="FF2600"/>
                </a:solidFill>
              </a:rPr>
              <a:t>AIDA-2020</a:t>
            </a:r>
            <a:r>
              <a:t> from 2015 to 2020</a:t>
            </a:r>
          </a:p>
          <a:p>
            <a:pPr>
              <a:lnSpc>
                <a:spcPct val="190000"/>
              </a:lnSpc>
              <a:defRPr sz="3800"/>
            </a:pPr>
            <a:r>
              <a:t>Shaped </a:t>
            </a:r>
            <a:r>
              <a:rPr>
                <a:solidFill>
                  <a:srgbClr val="FF2600"/>
                </a:solidFill>
              </a:rPr>
              <a:t>AIDAinnova</a:t>
            </a:r>
            <a:r>
              <a:rPr>
                <a:solidFill>
                  <a:srgbClr val="000000"/>
                </a:solidFill>
              </a:rPr>
              <a:t> </a:t>
            </a:r>
            <a:r>
              <a:t>and</a:t>
            </a:r>
            <a:r>
              <a:rPr>
                <a:solidFill>
                  <a:schemeClr val="accent1">
                    <a:lumOff val="-5137"/>
                  </a:schemeClr>
                </a:solidFill>
              </a:rPr>
              <a:t> </a:t>
            </a:r>
            <a:r>
              <a:t>coordinated</a:t>
            </a:r>
            <a:r>
              <a:rPr>
                <a:solidFill>
                  <a:schemeClr val="accent1">
                    <a:lumOff val="-5137"/>
                  </a:schemeClr>
                </a:solidFill>
              </a:rPr>
              <a:t> </a:t>
            </a:r>
            <a:r>
              <a:t>it from 2021 till now</a:t>
            </a:r>
            <a:endParaRPr>
              <a:solidFill>
                <a:schemeClr val="accent2">
                  <a:satOff val="-11490"/>
                  <a:lumOff val="-10980"/>
                </a:schemeClr>
              </a:solidFill>
            </a:endParaRPr>
          </a:p>
          <a:p>
            <a:pPr>
              <a:lnSpc>
                <a:spcPct val="190000"/>
              </a:lnSpc>
              <a:defRPr sz="3800"/>
            </a:pPr>
            <a:r>
              <a:t>He certainly deserves a big round of applause from all of us!!</a:t>
            </a:r>
          </a:p>
          <a:p>
            <a:pPr>
              <a:lnSpc>
                <a:spcPct val="190000"/>
              </a:lnSpc>
              <a:spcBef>
                <a:spcPts val="3000"/>
              </a:spcBef>
              <a:defRPr sz="3800"/>
            </a:pPr>
            <a:r>
              <a:t>Felix will remain actively involved in AIDAinnova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5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It is fantastic to be able to see many of you in person!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</a:pPr>
            <a:r>
              <a:t>It is </a:t>
            </a:r>
            <a:r>
              <a:rPr>
                <a:solidFill>
                  <a:srgbClr val="FF2600"/>
                </a:solidFill>
              </a:rPr>
              <a:t>fantastic</a:t>
            </a:r>
            <a:r>
              <a:t> to be able to see many of you in person!</a:t>
            </a:r>
          </a:p>
          <a:p>
            <a:pPr lvl="1" marL="653126" indent="-310235">
              <a:lnSpc>
                <a:spcPct val="110000"/>
              </a:lnSpc>
            </a:pPr>
            <a:r>
              <a:t>It has been a long time since we could meet</a:t>
            </a:r>
          </a:p>
          <a:p>
            <a:pPr lvl="1" marL="653126" indent="-310235">
              <a:lnSpc>
                <a:spcPct val="110000"/>
              </a:lnSpc>
            </a:pPr>
            <a:r>
              <a:t>This Annual meeting in person was difficult to foresee only a month ago…</a:t>
            </a:r>
          </a:p>
          <a:p>
            <a:pPr lvl="1" marL="653126" indent="-310235">
              <a:lnSpc>
                <a:spcPct val="110000"/>
              </a:lnSpc>
            </a:pPr>
            <a:r>
              <a:t>I do hope that the people who cannot be present here are doing fine in these still rather complicated times</a:t>
            </a:r>
          </a:p>
          <a:p>
            <a:pPr lvl="2" marL="996017" indent="-310235">
              <a:lnSpc>
                <a:spcPct val="110000"/>
              </a:lnSpc>
            </a:pPr>
            <a:r>
              <a:t>The pandemic situation has improved but it’s by no means over yet</a:t>
            </a:r>
          </a:p>
          <a:p>
            <a:pPr lvl="2" marL="996017" indent="-310235">
              <a:lnSpc>
                <a:spcPct val="110000"/>
              </a:lnSpc>
            </a:pPr>
            <a:r>
              <a:t>The tragic events in Ukraine have had major implications on all of us, but especially on our Ukraine colleagues</a:t>
            </a:r>
          </a:p>
          <a:p>
            <a:pPr>
              <a:lnSpc>
                <a:spcPct val="110000"/>
              </a:lnSpc>
            </a:pPr>
            <a:r>
              <a:t>It is good to see that many AIDAinnova activities have been up and running in 2021 when the pandemic conditions were pretty bad almost everywhere</a:t>
            </a:r>
          </a:p>
          <a:p>
            <a:pPr lvl="1" marL="653126" indent="-310235">
              <a:lnSpc>
                <a:spcPct val="110000"/>
              </a:lnSpc>
            </a:pPr>
            <a:r>
              <a:t>However I believe that one, if not the most, important aspect of AIDAinnova is the </a:t>
            </a:r>
            <a:r>
              <a:rPr b="1" sz="4000">
                <a:solidFill>
                  <a:srgbClr val="FF2600"/>
                </a:solidFill>
              </a:rPr>
              <a:t>Networking</a:t>
            </a:r>
            <a:r>
              <a:t> and only by meeting in person this can be effectively achieved</a:t>
            </a:r>
          </a:p>
        </p:txBody>
      </p:sp>
      <p:sp>
        <p:nvSpPr>
          <p:cNvPr id="71" name="Slide Number"/>
          <p:cNvSpPr txBox="1"/>
          <p:nvPr>
            <p:ph type="sldNum" sz="quarter" idx="2"/>
          </p:nvPr>
        </p:nvSpPr>
        <p:spPr>
          <a:xfrm>
            <a:off x="23912852" y="12943345"/>
            <a:ext cx="337191" cy="5257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2" name="AIDAinnova 1st annual meeti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AIDAinnova 1st annual meeting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7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0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0" dur="500"/>
                                        <p:tgtEl>
                                          <p:spTgt spid="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5" dur="500"/>
                                        <p:tgtEl>
                                          <p:spTgt spid="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0" dur="500"/>
                                        <p:tgtEl>
                                          <p:spTgt spid="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5" dur="500"/>
                                        <p:tgtEl>
                                          <p:spTgt spid="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0" dur="500"/>
                                        <p:tgtEl>
                                          <p:spTgt spid="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5" dur="500"/>
                                        <p:tgtEl>
                                          <p:spTgt spid="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7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Fortunately the pandemic situation has indeed improved and CERN for example is back to green conditions: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</a:pPr>
            <a:r>
              <a:t>Fortunately the pandemic situation has indeed improved and CERN for example is back to </a:t>
            </a:r>
            <a:r>
              <a:rPr b="1">
                <a:solidFill>
                  <a:srgbClr val="009051"/>
                </a:solidFill>
              </a:rPr>
              <a:t>green</a:t>
            </a:r>
            <a:r>
              <a:t> conditions:</a:t>
            </a:r>
          </a:p>
          <a:p>
            <a:pPr lvl="1" marL="653126" indent="-310235">
              <a:lnSpc>
                <a:spcPct val="110000"/>
              </a:lnSpc>
            </a:pPr>
            <a:r>
              <a:t>Effective capacity of meeting rooms is up to 1/2 of the normal capacity</a:t>
            </a:r>
          </a:p>
          <a:p>
            <a:pPr lvl="1" marL="653126" indent="-310235">
              <a:lnSpc>
                <a:spcPct val="110000"/>
              </a:lnSpc>
            </a:pPr>
            <a:r>
              <a:t>Cafeteria is open at normal working hours </a:t>
            </a:r>
          </a:p>
          <a:p>
            <a:pPr lvl="1" marL="653126" indent="-310235">
              <a:lnSpc>
                <a:spcPct val="110000"/>
              </a:lnSpc>
            </a:pPr>
            <a:r>
              <a:t>No need of special tests to enter Switzerland or France</a:t>
            </a:r>
          </a:p>
          <a:p>
            <a:pPr lvl="1" marL="653126" indent="-310235">
              <a:lnSpc>
                <a:spcPct val="110000"/>
              </a:lnSpc>
            </a:pPr>
            <a:r>
              <a:t>No need for masks inside buildings (maybe still a bit early...)</a:t>
            </a:r>
          </a:p>
          <a:p>
            <a:pPr lvl="1" marL="653126" indent="-310235">
              <a:lnSpc>
                <a:spcPct val="110000"/>
              </a:lnSpc>
            </a:pPr>
            <a:r>
              <a:t>224 people registered for the AIDAinnova annual meeting</a:t>
            </a:r>
          </a:p>
          <a:p>
            <a:pPr lvl="2" marL="996017" indent="-310235">
              <a:lnSpc>
                <a:spcPct val="110000"/>
              </a:lnSpc>
            </a:pPr>
            <a:r>
              <a:t>~50 in person, rather good number considering the ongoing pandemic and the still present travel restrictions</a:t>
            </a:r>
          </a:p>
          <a:p>
            <a:pPr>
              <a:lnSpc>
                <a:spcPct val="110000"/>
              </a:lnSpc>
              <a:spcBef>
                <a:spcPts val="3500"/>
              </a:spcBef>
              <a:defRPr b="1"/>
            </a:pPr>
            <a:r>
              <a:t>I remind you that tonight we have the social dinner!</a:t>
            </a:r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xfrm>
            <a:off x="23912852" y="12943345"/>
            <a:ext cx="337191" cy="5257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6" name="AIDAinnova 1st annual meeti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AIDAinnova 1st annual meeting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7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0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0" dur="500"/>
                                        <p:tgtEl>
                                          <p:spTgt spid="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5" dur="500"/>
                                        <p:tgtEl>
                                          <p:spTgt spid="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0" dur="500"/>
                                        <p:tgtEl>
                                          <p:spTgt spid="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5" dur="500"/>
                                        <p:tgtEl>
                                          <p:spTgt spid="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0" dur="500"/>
                                        <p:tgtEl>
                                          <p:spTgt spid="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45" dur="500"/>
                                        <p:tgtEl>
                                          <p:spTgt spid="7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7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lide Number"/>
          <p:cNvSpPr txBox="1"/>
          <p:nvPr>
            <p:ph type="sldNum" sz="quarter" idx="2"/>
          </p:nvPr>
        </p:nvSpPr>
        <p:spPr>
          <a:xfrm>
            <a:off x="23840717" y="12951459"/>
            <a:ext cx="337191" cy="5257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9" name="WP13: Blue sky projec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WP13: Blue sky projects</a:t>
            </a:r>
          </a:p>
        </p:txBody>
      </p:sp>
      <p:sp>
        <p:nvSpPr>
          <p:cNvPr id="80" name="Thin Silicon Sensors for Extreme Fluences…"/>
          <p:cNvSpPr txBox="1"/>
          <p:nvPr/>
        </p:nvSpPr>
        <p:spPr>
          <a:xfrm>
            <a:off x="2152366" y="3233122"/>
            <a:ext cx="20079267" cy="45389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marL="444500" indent="-444500" defTabSz="457200">
              <a:lnSpc>
                <a:spcPct val="200000"/>
              </a:lnSpc>
              <a:buSzPct val="100000"/>
              <a:buChar char="•"/>
              <a:defRPr sz="4000"/>
            </a:pPr>
            <a:r>
              <a:t>Thin Silicon Sensors for Extreme Fluences </a:t>
            </a:r>
            <a:endParaRPr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marL="444500" indent="-444500" defTabSz="457200">
              <a:lnSpc>
                <a:spcPct val="200000"/>
              </a:lnSpc>
              <a:buSzPct val="100000"/>
              <a:buChar char="•"/>
              <a:defRPr sz="4000"/>
            </a:pPr>
            <a:r>
              <a:t>The Silicon Electron Multiplier, a new approach to charge multiplication in solid state detectors</a:t>
            </a:r>
            <a:endParaRPr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marL="444500" indent="-444500" defTabSz="457200">
              <a:lnSpc>
                <a:spcPct val="200000"/>
              </a:lnSpc>
              <a:buSzPct val="100000"/>
              <a:buChar char="•"/>
              <a:defRPr sz="4000"/>
            </a:pPr>
            <a:r>
              <a:t>Development of fine-sampling calorimeters with nanocomposite scintillating materials</a:t>
            </a:r>
            <a:endParaRPr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  <a:p>
            <a:pPr marL="444500" indent="-444500" defTabSz="457200">
              <a:lnSpc>
                <a:spcPct val="200000"/>
              </a:lnSpc>
              <a:buSzPct val="100000"/>
              <a:buChar char="•"/>
              <a:defRPr sz="4000"/>
            </a:pPr>
            <a:r>
              <a:t>Wireless Data Transfer for High-Energy Physics Applications</a:t>
            </a:r>
          </a:p>
        </p:txBody>
      </p:sp>
      <p:sp>
        <p:nvSpPr>
          <p:cNvPr id="81" name="Amendment has been prepared to include new AIDAinnova beneficiaries and partners"/>
          <p:cNvSpPr txBox="1"/>
          <p:nvPr/>
        </p:nvSpPr>
        <p:spPr>
          <a:xfrm>
            <a:off x="2170203" y="9254727"/>
            <a:ext cx="15265358" cy="703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sz="3400"/>
            </a:lvl1pPr>
          </a:lstStyle>
          <a:p>
            <a:pPr/>
            <a:r>
              <a:t>Amendment has been prepared to include new AIDAinnova beneficiaries and partners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81" grpId="2"/>
      <p:bldP build="p" bldLvl="5" animBg="1" rev="0" advAuto="0" spid="8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lide Number"/>
          <p:cNvSpPr txBox="1"/>
          <p:nvPr>
            <p:ph type="sldNum" sz="quarter" idx="2"/>
          </p:nvPr>
        </p:nvSpPr>
        <p:spPr>
          <a:xfrm>
            <a:off x="23840717" y="12951459"/>
            <a:ext cx="337191" cy="5257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4" name="Year 1 Scientific/technical reporti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Year 1 Scientific/technical reporting</a:t>
            </a:r>
          </a:p>
        </p:txBody>
      </p:sp>
      <p:graphicFrame>
        <p:nvGraphicFramePr>
          <p:cNvPr id="85" name="Table"/>
          <p:cNvGraphicFramePr/>
          <p:nvPr/>
        </p:nvGraphicFramePr>
        <p:xfrm>
          <a:off x="4434914" y="2503524"/>
          <a:ext cx="15526872" cy="9007545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11240189"/>
                <a:gridCol w="4273982"/>
              </a:tblGrid>
              <a:tr h="1074538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800">
                          <a:solidFill>
                            <a:srgbClr val="FFFFFF"/>
                          </a:solidFill>
                        </a:rPr>
                        <a:t>Action</a:t>
                      </a:r>
                    </a:p>
                  </a:txBody>
                  <a:tcPr marL="121920" marR="121920" marT="60960" marB="6096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800">
                          <a:solidFill>
                            <a:srgbClr val="FFFFFF"/>
                          </a:solidFill>
                        </a:rPr>
                        <a:t>Deadline</a:t>
                      </a:r>
                    </a:p>
                  </a:txBody>
                  <a:tcPr marL="121920" marR="121920" marT="60960" marB="60960" anchor="t" anchorCtr="0" horzOverflow="overflow">
                    <a:solidFill>
                      <a:schemeClr val="accent1"/>
                    </a:solidFill>
                  </a:tcPr>
                </a:tc>
              </a:tr>
              <a:tr h="1730359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chemeClr val="accent1"/>
                          </a:solidFill>
                        </a:rPr>
                        <a:t>Coordination Office to send the reporting templates to the WP Coordinators (+ Y1 S&amp;T report of AIDA-2020)</a:t>
                      </a:r>
                    </a:p>
                  </a:txBody>
                  <a:tcPr marL="121920" marR="121920" marT="60960" marB="60960" anchor="t" anchorCtr="0" horzOverflow="overflow">
                    <a:solidFill>
                      <a:srgbClr val="CCCCD4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chemeClr val="accent1"/>
                          </a:solidFill>
                        </a:rPr>
                        <a:t>1 April 2022</a:t>
                      </a:r>
                    </a:p>
                  </a:txBody>
                  <a:tcPr marL="121920" marR="121920" marT="60960" marB="60960" anchor="t" anchorCtr="0" horzOverflow="overflow">
                    <a:solidFill>
                      <a:srgbClr val="CCCCD4"/>
                    </a:solidFill>
                  </a:tcPr>
                </a:tc>
              </a:tr>
              <a:tr h="1730359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chemeClr val="accent1"/>
                          </a:solidFill>
                        </a:rPr>
                        <a:t>Task Leaders to provide Y1 Task Reports to the WP Leaders</a:t>
                      </a:r>
                    </a:p>
                  </a:txBody>
                  <a:tcPr marL="121920" marR="121920" marT="60960" marB="60960" anchor="t" anchorCtr="0" horzOverflow="overflow">
                    <a:solidFill>
                      <a:srgbClr val="E7E7EB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chemeClr val="accent1"/>
                          </a:solidFill>
                        </a:rPr>
                        <a:t>15 April 2022</a:t>
                      </a:r>
                    </a:p>
                  </a:txBody>
                  <a:tcPr marL="121920" marR="121920" marT="60960" marB="60960" anchor="t" anchorCtr="0" horzOverflow="overflow">
                    <a:solidFill>
                      <a:srgbClr val="E7E7EB"/>
                    </a:solidFill>
                  </a:tcPr>
                </a:tc>
              </a:tr>
              <a:tr h="1730359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chemeClr val="accent1"/>
                          </a:solidFill>
                        </a:rPr>
                        <a:t>WP Leaders to send Y1 WP Reports to the Coordination Office</a:t>
                      </a:r>
                    </a:p>
                  </a:txBody>
                  <a:tcPr marL="121920" marR="121920" marT="60960" marB="60960" anchor="t" anchorCtr="0" horzOverflow="overflow">
                    <a:solidFill>
                      <a:srgbClr val="CCCCD4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chemeClr val="accent1"/>
                          </a:solidFill>
                        </a:rPr>
                        <a:t>25 April 2022</a:t>
                      </a:r>
                    </a:p>
                  </a:txBody>
                  <a:tcPr marL="121920" marR="121920" marT="60960" marB="60960" anchor="t" anchorCtr="0" horzOverflow="overflow">
                    <a:solidFill>
                      <a:srgbClr val="CCCCD4"/>
                    </a:solidFill>
                  </a:tcPr>
                </a:tc>
              </a:tr>
              <a:tr h="1730359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chemeClr val="accent1"/>
                          </a:solidFill>
                        </a:rPr>
                        <a:t>Review by MGT Team and revisions of WP reports if needed</a:t>
                      </a:r>
                    </a:p>
                  </a:txBody>
                  <a:tcPr marL="121920" marR="121920" marT="60960" marB="60960" anchor="t" anchorCtr="0" horzOverflow="overflow">
                    <a:solidFill>
                      <a:srgbClr val="E7E7EB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chemeClr val="accent1"/>
                          </a:solidFill>
                        </a:rPr>
                        <a:t>5 May 2022</a:t>
                      </a:r>
                    </a:p>
                  </a:txBody>
                  <a:tcPr marL="121920" marR="121920" marT="60960" marB="60960" anchor="t" anchorCtr="0" horzOverflow="overflow">
                    <a:solidFill>
                      <a:srgbClr val="E7E7EB"/>
                    </a:solidFill>
                  </a:tcPr>
                </a:tc>
              </a:tr>
              <a:tr h="998866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chemeClr val="accent1"/>
                          </a:solidFill>
                        </a:rPr>
                        <a:t>Consolidated Y1 S&amp;T Report send to GB for approval</a:t>
                      </a:r>
                    </a:p>
                  </a:txBody>
                  <a:tcPr marL="121920" marR="121920" marT="60960" marB="60960" anchor="t" anchorCtr="0" horzOverflow="overflow">
                    <a:solidFill>
                      <a:srgbClr val="CCCCD4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chemeClr val="accent1"/>
                          </a:solidFill>
                        </a:rPr>
                        <a:t>15 May 2022</a:t>
                      </a:r>
                    </a:p>
                  </a:txBody>
                  <a:tcPr marL="121920" marR="121920" marT="60960" marB="60960" anchor="t" anchorCtr="0" horzOverflow="overflow">
                    <a:solidFill>
                      <a:srgbClr val="CCCCD4"/>
                    </a:solidFill>
                  </a:tcPr>
                </a:tc>
              </a:tr>
            </a:tbl>
          </a:graphicData>
        </a:graphic>
      </p:graphicFrame>
      <p:sp>
        <p:nvSpPr>
          <p:cNvPr id="86" name="Note that AIDAinnova will not have a midterm review"/>
          <p:cNvSpPr txBox="1"/>
          <p:nvPr/>
        </p:nvSpPr>
        <p:spPr>
          <a:xfrm>
            <a:off x="6592753" y="11706048"/>
            <a:ext cx="11198494" cy="805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defTabSz="457200">
              <a:lnSpc>
                <a:spcPct val="130000"/>
              </a:lnSpc>
              <a:buClr>
                <a:schemeClr val="accent1"/>
              </a:buClr>
              <a:defRPr sz="4000"/>
            </a:pPr>
            <a:r>
              <a:t>Note that AIDAinnova will </a:t>
            </a:r>
            <a:r>
              <a:rPr>
                <a:solidFill>
                  <a:srgbClr val="FF2600"/>
                </a:solidFill>
              </a:rPr>
              <a:t>not</a:t>
            </a:r>
            <a:r>
              <a:t> </a:t>
            </a:r>
            <a:r>
              <a:rPr>
                <a:solidFill>
                  <a:srgbClr val="FF2600"/>
                </a:solidFill>
              </a:rPr>
              <a:t>have</a:t>
            </a:r>
            <a:r>
              <a:t> a midterm review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lide Number"/>
          <p:cNvSpPr txBox="1"/>
          <p:nvPr>
            <p:ph type="sldNum" sz="quarter" idx="2"/>
          </p:nvPr>
        </p:nvSpPr>
        <p:spPr>
          <a:xfrm>
            <a:off x="23840717" y="12951459"/>
            <a:ext cx="337191" cy="5257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9" name="Reporting use of resources in Year 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Reporting use of resources in Year 1</a:t>
            </a:r>
          </a:p>
        </p:txBody>
      </p:sp>
      <p:graphicFrame>
        <p:nvGraphicFramePr>
          <p:cNvPr id="90" name="Table"/>
          <p:cNvGraphicFramePr/>
          <p:nvPr/>
        </p:nvGraphicFramePr>
        <p:xfrm>
          <a:off x="3478317" y="2481527"/>
          <a:ext cx="17440066" cy="9294615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13447982"/>
                <a:gridCol w="3979382"/>
              </a:tblGrid>
              <a:tr h="764396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800">
                          <a:solidFill>
                            <a:srgbClr val="FFFFFF"/>
                          </a:solidFill>
                        </a:rPr>
                        <a:t>Action</a:t>
                      </a:r>
                    </a:p>
                  </a:txBody>
                  <a:tcPr marL="121920" marR="121920" marT="60960" marB="60960" anchor="t" anchorCtr="0" horzOverflow="overflow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3800">
                          <a:solidFill>
                            <a:srgbClr val="FFFFFF"/>
                          </a:solidFill>
                        </a:rPr>
                        <a:t>Deadline</a:t>
                      </a:r>
                    </a:p>
                  </a:txBody>
                  <a:tcPr marL="121920" marR="121920" marT="60960" marB="60960" anchor="t" anchorCtr="0" horzOverflow="overflow">
                    <a:solidFill>
                      <a:schemeClr val="accent1"/>
                    </a:solidFill>
                  </a:tcPr>
                </a:tc>
              </a:tr>
              <a:tr h="1751293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chemeClr val="accent1"/>
                          </a:solidFill>
                        </a:rPr>
                        <a:t>Coordination Office to send the Y1 IRUS * templates to the financial contacts of all beneficiaries and associate partners</a:t>
                      </a:r>
                    </a:p>
                  </a:txBody>
                  <a:tcPr marL="121920" marR="121920" marT="60960" marB="60960" anchor="t" anchorCtr="0" horzOverflow="overflow">
                    <a:solidFill>
                      <a:srgbClr val="CCCCD4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chemeClr val="accent1"/>
                          </a:solidFill>
                        </a:rPr>
                        <a:t>15 March 2022</a:t>
                      </a:r>
                    </a:p>
                  </a:txBody>
                  <a:tcPr marL="121920" marR="121920" marT="60960" marB="60960" anchor="t" anchorCtr="0" horzOverflow="overflow">
                    <a:solidFill>
                      <a:srgbClr val="CCCCD4"/>
                    </a:solidFill>
                  </a:tcPr>
                </a:tc>
              </a:tr>
              <a:tr h="1230929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chemeClr val="accent1"/>
                          </a:solidFill>
                        </a:rPr>
                        <a:t>Financial contacts to complete and send the Y1 IRUS summaries to the Coordination Office</a:t>
                      </a:r>
                    </a:p>
                  </a:txBody>
                  <a:tcPr marL="121920" marR="121920" marT="60960" marB="60960" anchor="t" anchorCtr="0" horzOverflow="overflow">
                    <a:solidFill>
                      <a:srgbClr val="E7E7EB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chemeClr val="accent1"/>
                          </a:solidFill>
                        </a:rPr>
                        <a:t>15 April 2022</a:t>
                      </a:r>
                    </a:p>
                  </a:txBody>
                  <a:tcPr marL="121920" marR="121920" marT="60960" marB="60960" anchor="t" anchorCtr="0" horzOverflow="overflow">
                    <a:solidFill>
                      <a:srgbClr val="E7E7EB"/>
                    </a:solidFill>
                  </a:tcPr>
                </a:tc>
              </a:tr>
              <a:tr h="2271657"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chemeClr val="accent1"/>
                          </a:solidFill>
                        </a:rPr>
                        <a:t>Coordination Office to prepare the consolidated Y1 summary of use of resources by WP and by beneficiary, and send it to the MGT Team for information</a:t>
                      </a:r>
                    </a:p>
                  </a:txBody>
                  <a:tcPr marL="121920" marR="121920" marT="60960" marB="60960" anchor="t" anchorCtr="0" horzOverflow="overflow">
                    <a:solidFill>
                      <a:srgbClr val="CCCCD4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chemeClr val="accent1"/>
                          </a:solidFill>
                        </a:rPr>
                        <a:t>20 April 2022</a:t>
                      </a:r>
                    </a:p>
                  </a:txBody>
                  <a:tcPr marL="121920" marR="121920" marT="60960" marB="60960" anchor="t" anchorCtr="0" horzOverflow="overflow">
                    <a:solidFill>
                      <a:srgbClr val="CCCCD4"/>
                    </a:solidFill>
                  </a:tcPr>
                </a:tc>
              </a:tr>
              <a:tr h="2792021">
                <a:tc>
                  <a:txBody>
                    <a:bodyPr/>
                    <a:lstStyle/>
                    <a:p>
                      <a:pPr algn="l" defTabSz="457200">
                        <a:defRPr sz="3800"/>
                      </a:pPr>
                      <a:r>
                        <a:t>Coordination Office to send the summary of use of resources to the Governing Board for information, and request approval of the release of the 2</a:t>
                      </a:r>
                      <a:r>
                        <a:rPr baseline="31999"/>
                        <a:t>nd</a:t>
                      </a:r>
                      <a:r>
                        <a:t> instalment of the EC pre-financing to the beneficiaries with EC funding exceeding 100 keur</a:t>
                      </a:r>
                    </a:p>
                  </a:txBody>
                  <a:tcPr marL="121920" marR="121920" marT="60960" marB="60960" anchor="t" anchorCtr="0" horzOverflow="overflow">
                    <a:solidFill>
                      <a:srgbClr val="E7E7EB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3800">
                          <a:solidFill>
                            <a:schemeClr val="accent1"/>
                          </a:solidFill>
                        </a:rPr>
                        <a:t>25 April 2022</a:t>
                      </a:r>
                    </a:p>
                  </a:txBody>
                  <a:tcPr marL="121920" marR="121920" marT="60960" marB="60960" anchor="t" anchorCtr="0" horzOverflow="overflow">
                    <a:solidFill>
                      <a:srgbClr val="E7E7EB"/>
                    </a:solidFill>
                  </a:tcPr>
                </a:tc>
              </a:tr>
            </a:tbl>
          </a:graphicData>
        </a:graphic>
      </p:graphicFrame>
      <p:sp>
        <p:nvSpPr>
          <p:cNvPr id="91" name="* IRUS = Internal Resources Utilisation Summary"/>
          <p:cNvSpPr txBox="1"/>
          <p:nvPr/>
        </p:nvSpPr>
        <p:spPr>
          <a:xfrm>
            <a:off x="6877909" y="11501079"/>
            <a:ext cx="9620420" cy="767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defTabSz="457200">
              <a:defRPr sz="3800"/>
            </a:lvl1pPr>
          </a:lstStyle>
          <a:p>
            <a:pPr/>
            <a:r>
              <a:t>* IRUS = Internal Resources Utilisation Summary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lide Number"/>
          <p:cNvSpPr txBox="1"/>
          <p:nvPr>
            <p:ph type="sldNum" sz="quarter" idx="2"/>
          </p:nvPr>
        </p:nvSpPr>
        <p:spPr>
          <a:xfrm>
            <a:off x="23912852" y="12943345"/>
            <a:ext cx="337191" cy="5257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4" name="Task  2.4 Industrial relations and K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Task  2.4 Industrial relations and KT</a:t>
            </a:r>
          </a:p>
        </p:txBody>
      </p:sp>
      <p:pic>
        <p:nvPicPr>
          <p:cNvPr id="9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69677" y="1869901"/>
            <a:ext cx="19444646" cy="10696009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Margherita Marini (CERN)"/>
          <p:cNvSpPr txBox="1"/>
          <p:nvPr/>
        </p:nvSpPr>
        <p:spPr>
          <a:xfrm>
            <a:off x="3207820" y="2925680"/>
            <a:ext cx="5097756" cy="7416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b="1" sz="3600">
                <a:solidFill>
                  <a:srgbClr val="5E5E5E"/>
                </a:solidFill>
              </a:defRPr>
            </a:lvl1pPr>
          </a:lstStyle>
          <a:p>
            <a:pPr/>
            <a:r>
              <a:t>Margherita Marini (CERN)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lide Number"/>
          <p:cNvSpPr txBox="1"/>
          <p:nvPr>
            <p:ph type="sldNum" sz="quarter" idx="2"/>
          </p:nvPr>
        </p:nvSpPr>
        <p:spPr>
          <a:xfrm>
            <a:off x="23840717" y="12951459"/>
            <a:ext cx="337191" cy="5257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9" name="AIDAinnova associated EU projec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AIDAinnova associated EU projects</a:t>
            </a:r>
          </a:p>
        </p:txBody>
      </p:sp>
      <p:sp>
        <p:nvSpPr>
          <p:cNvPr id="100" name="We are keeping a close connection with the 2 other Innovation Pilots, LEAPS-INNOV and I.FAST…"/>
          <p:cNvSpPr txBox="1"/>
          <p:nvPr>
            <p:ph type="body" sz="half" idx="4294967295"/>
          </p:nvPr>
        </p:nvSpPr>
        <p:spPr>
          <a:xfrm>
            <a:off x="1114001" y="2568922"/>
            <a:ext cx="22155998" cy="5180885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t>We are keeping a close connection with the 2 other Innovation Pilots, </a:t>
            </a:r>
            <a:r>
              <a:rPr b="1" sz="4000">
                <a:solidFill>
                  <a:srgbClr val="FF2600"/>
                </a:solidFill>
              </a:rPr>
              <a:t>LEAPS-INNOV</a:t>
            </a:r>
            <a:r>
              <a:t> and </a:t>
            </a:r>
            <a:r>
              <a:rPr b="1" sz="4000">
                <a:solidFill>
                  <a:srgbClr val="FF2600"/>
                </a:solidFill>
              </a:rPr>
              <a:t>I.FAST</a:t>
            </a:r>
            <a:endParaRPr b="1">
              <a:solidFill>
                <a:srgbClr val="FF2600"/>
              </a:solidFill>
            </a:endParaRPr>
          </a:p>
          <a:p>
            <a:pPr lvl="1" marL="653126" indent="-310235">
              <a:lnSpc>
                <a:spcPct val="150000"/>
              </a:lnSpc>
            </a:pPr>
            <a:r>
              <a:t>We have recently wrote  a common document to the  EU</a:t>
            </a:r>
            <a:endParaRPr>
              <a:solidFill>
                <a:srgbClr val="FF2600"/>
              </a:solidFill>
            </a:endParaRPr>
          </a:p>
          <a:p>
            <a:pPr lvl="1" marL="653126" indent="-310235">
              <a:lnSpc>
                <a:spcPct val="150000"/>
              </a:lnSpc>
            </a:pPr>
            <a:r>
              <a:t>Today we will have presentations by the respective coordinators</a:t>
            </a:r>
          </a:p>
          <a:p>
            <a:pPr lvl="1" marL="653126" indent="-310235">
              <a:lnSpc>
                <a:spcPct val="150000"/>
              </a:lnSpc>
            </a:pPr>
            <a:r>
              <a:t>We will give a presentation on AIDAinnova's status and progress at their respective Annual meetings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500"/>
                                        <p:tgtEl>
                                          <p:spTgt spid="10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Class="entr" nodeType="withEffect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0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5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0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5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10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lide Number"/>
          <p:cNvSpPr txBox="1"/>
          <p:nvPr>
            <p:ph type="sldNum" sz="quarter" idx="2"/>
          </p:nvPr>
        </p:nvSpPr>
        <p:spPr>
          <a:xfrm>
            <a:off x="23840717" y="12951459"/>
            <a:ext cx="337191" cy="52578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03" name="AIDAinnova associated EU projec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AIDAinnova associated EU projects</a:t>
            </a:r>
          </a:p>
        </p:txBody>
      </p:sp>
      <p:pic>
        <p:nvPicPr>
          <p:cNvPr id="10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41505" y="1909633"/>
            <a:ext cx="7300990" cy="34566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177757" y="1900949"/>
            <a:ext cx="4293445" cy="4062614"/>
          </a:xfrm>
          <a:prstGeom prst="rect">
            <a:avLst/>
          </a:prstGeom>
          <a:ln w="12700">
            <a:miter lim="400000"/>
          </a:ln>
        </p:spPr>
      </p:pic>
      <p:sp>
        <p:nvSpPr>
          <p:cNvPr id="106" name="Horizon Europe call for  Research Infrastructure (RI) services…"/>
          <p:cNvSpPr txBox="1"/>
          <p:nvPr/>
        </p:nvSpPr>
        <p:spPr>
          <a:xfrm>
            <a:off x="7606897" y="6206414"/>
            <a:ext cx="11437591" cy="13031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ctr" defTabSz="457200">
              <a:lnSpc>
                <a:spcPct val="130000"/>
              </a:lnSpc>
              <a:defRPr sz="3600">
                <a:solidFill>
                  <a:srgbClr val="0033A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Horizon Europe call for  Research Infrastructure (RI) services</a:t>
            </a:r>
          </a:p>
          <a:p>
            <a:pPr algn="ctr" defTabSz="457200">
              <a:lnSpc>
                <a:spcPct val="130000"/>
              </a:lnSpc>
              <a:defRPr sz="3600">
                <a:solidFill>
                  <a:srgbClr val="0033A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HORIZON-INFRA-2021-SERV-01-07 </a:t>
            </a:r>
          </a:p>
        </p:txBody>
      </p:sp>
      <p:sp>
        <p:nvSpPr>
          <p:cNvPr id="107" name="EURO-LABS is a consortium of thirty-nine Research Infrastructures (RIs) from twelve countries in Europe…"/>
          <p:cNvSpPr txBox="1"/>
          <p:nvPr/>
        </p:nvSpPr>
        <p:spPr>
          <a:xfrm>
            <a:off x="7791734" y="8088171"/>
            <a:ext cx="15298185" cy="19024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lnSpc>
                <a:spcPct val="140000"/>
              </a:lnSpc>
              <a:defRPr sz="3400">
                <a:solidFill>
                  <a:srgbClr val="0033A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EURO-LABS is a consortium of thirty-nine Research Infrastructures (RIs) from twelve countries in Europe </a:t>
            </a:r>
            <a:endParaRPr>
              <a:solidFill>
                <a:srgbClr val="000000"/>
              </a:solidFill>
            </a:endParaRPr>
          </a:p>
          <a:p>
            <a:pPr defTabSz="457200">
              <a:lnSpc>
                <a:spcPct val="140000"/>
              </a:lnSpc>
              <a:defRPr i="1" sz="3400">
                <a:solidFill>
                  <a:srgbClr val="0033A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Finland in the north and Italy to south to Romania in the east and Portugal in the west </a:t>
            </a:r>
          </a:p>
        </p:txBody>
      </p:sp>
      <p:pic>
        <p:nvPicPr>
          <p:cNvPr id="10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9604" y="5659203"/>
            <a:ext cx="6322846" cy="7036715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First joint EU proposal between Nuclear Physics, HEP accelerators and HEP detectors!"/>
          <p:cNvSpPr txBox="1"/>
          <p:nvPr/>
        </p:nvSpPr>
        <p:spPr>
          <a:xfrm>
            <a:off x="7859659" y="10672362"/>
            <a:ext cx="14589064" cy="1589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marL="381000" indent="-381000" algn="ctr" defTabSz="825500">
              <a:lnSpc>
                <a:spcPct val="120000"/>
              </a:lnSpc>
              <a:buSzPct val="100000"/>
              <a:buChar char="•"/>
              <a:defRPr b="1" sz="42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First joint EU proposal between Nuclear Physics, HEP accelerators and HEP detectors!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171A6C"/>
      </a:dk1>
      <a:lt1>
        <a:srgbClr val="FFFFFF"/>
      </a:lt1>
      <a:dk2>
        <a:srgbClr val="A7A7A7"/>
      </a:dk2>
      <a:lt2>
        <a:srgbClr val="535353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ctr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ctr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