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5"/>
  </p:notesMasterIdLst>
  <p:handoutMasterIdLst>
    <p:handoutMasterId r:id="rId16"/>
  </p:handoutMasterIdLst>
  <p:sldIdLst>
    <p:sldId id="258" r:id="rId3"/>
    <p:sldId id="269" r:id="rId4"/>
    <p:sldId id="281" r:id="rId5"/>
    <p:sldId id="272" r:id="rId6"/>
    <p:sldId id="266" r:id="rId7"/>
    <p:sldId id="424" r:id="rId8"/>
    <p:sldId id="425" r:id="rId9"/>
    <p:sldId id="426" r:id="rId10"/>
    <p:sldId id="326" r:id="rId11"/>
    <p:sldId id="327" r:id="rId12"/>
    <p:sldId id="328" r:id="rId13"/>
    <p:sldId id="268" r:id="rId1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0505"/>
    <a:srgbClr val="0FE6F8"/>
    <a:srgbClr val="E6E6E6"/>
    <a:srgbClr val="F207CA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94322" autoAdjust="0"/>
  </p:normalViewPr>
  <p:slideViewPr>
    <p:cSldViewPr snapToObjects="1" showGuides="1">
      <p:cViewPr varScale="1">
        <p:scale>
          <a:sx n="102" d="100"/>
          <a:sy n="102" d="100"/>
        </p:scale>
        <p:origin x="1194" y="9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28/03/2022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28/03/2022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9416" y="1487024"/>
            <a:ext cx="6984776" cy="1828193"/>
          </a:xfrm>
        </p:spPr>
        <p:txBody>
          <a:bodyPr/>
          <a:lstStyle/>
          <a:p>
            <a:r>
              <a:rPr lang="fr-CH" sz="4400" dirty="0"/>
              <a:t> The I.FAST Project and </a:t>
            </a:r>
            <a:r>
              <a:rPr lang="fr-CH" sz="4400" dirty="0" err="1"/>
              <a:t>its</a:t>
            </a:r>
            <a:r>
              <a:rPr lang="fr-CH" sz="4400" dirty="0"/>
              <a:t> interaction </a:t>
            </a:r>
            <a:r>
              <a:rPr lang="fr-CH" sz="4400" dirty="0" err="1"/>
              <a:t>with</a:t>
            </a:r>
            <a:r>
              <a:rPr lang="fr-CH" sz="4400" dirty="0"/>
              <a:t> </a:t>
            </a:r>
            <a:r>
              <a:rPr lang="fr-CH" sz="4400" dirty="0" err="1"/>
              <a:t>other</a:t>
            </a:r>
            <a:r>
              <a:rPr lang="fr-CH" sz="4400" dirty="0"/>
              <a:t> Innovation Pilots</a:t>
            </a:r>
            <a:endParaRPr lang="en-GB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672387"/>
            <a:ext cx="7402857" cy="378210"/>
          </a:xfrm>
        </p:spPr>
        <p:txBody>
          <a:bodyPr/>
          <a:lstStyle/>
          <a:p>
            <a:r>
              <a:rPr lang="en-GB" dirty="0"/>
              <a:t>AIDA Innova Meeting, 30.03.2022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81792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M. Vretenar, CERN ATS/DO</a:t>
            </a:r>
          </a:p>
          <a:p>
            <a:r>
              <a:rPr lang="en-GB" dirty="0"/>
              <a:t>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48FE0-5A0D-4B70-87CE-F2CD95C5A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371487"/>
            <a:ext cx="11568608" cy="687610"/>
          </a:xfrm>
        </p:spPr>
        <p:txBody>
          <a:bodyPr>
            <a:normAutofit fontScale="90000"/>
          </a:bodyPr>
          <a:lstStyle/>
          <a:p>
            <a:r>
              <a:rPr lang="fr-CH" dirty="0"/>
              <a:t>You are </a:t>
            </a:r>
            <a:r>
              <a:rPr lang="fr-CH" dirty="0" err="1"/>
              <a:t>welcome</a:t>
            </a:r>
            <a:r>
              <a:rPr lang="fr-CH" dirty="0"/>
              <a:t> to the I.FAST Meeting – Day 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85016-6447-4A7A-8D08-1AADEAF2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85E685-C7A4-43D9-A31B-4332B39D3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1254257"/>
            <a:ext cx="7630366" cy="53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75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48FE0-5A0D-4B70-87CE-F2CD95C5A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476672"/>
            <a:ext cx="2592288" cy="3528392"/>
          </a:xfrm>
        </p:spPr>
        <p:txBody>
          <a:bodyPr>
            <a:normAutofit fontScale="90000"/>
          </a:bodyPr>
          <a:lstStyle/>
          <a:p>
            <a:r>
              <a:rPr lang="fr-CH" dirty="0"/>
              <a:t>You are </a:t>
            </a:r>
            <a:r>
              <a:rPr lang="fr-CH" dirty="0" err="1"/>
              <a:t>welcome</a:t>
            </a:r>
            <a:r>
              <a:rPr lang="fr-CH" dirty="0"/>
              <a:t> to the I.FAST Meeting – Day 2 and 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85016-6447-4A7A-8D08-1AADEAF2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AD0CCA-E4E5-4F3B-9E0F-759011AC3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0"/>
            <a:ext cx="7390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03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2AEA6B-A6BD-4B9A-8E69-FCF28A4B4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122" y="4755252"/>
            <a:ext cx="3465516" cy="1839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B6A6FB-13FB-44B6-9530-640716F51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778" y="192201"/>
            <a:ext cx="8137800" cy="680226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What is I.FAST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106CD-BE39-4E44-8999-AF11555FC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62" y="1746437"/>
            <a:ext cx="11034099" cy="27329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accent1"/>
                </a:solidFill>
              </a:rPr>
              <a:t>48 beneficiaries </a:t>
            </a:r>
            <a:r>
              <a:rPr lang="en-GB" dirty="0"/>
              <a:t>from 15 European Countries:</a:t>
            </a:r>
            <a:endParaRPr lang="en-GB" b="1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8 large RI operators,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12 national research centres,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12 universities,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16 industrial partners </a:t>
            </a:r>
            <a:r>
              <a:rPr lang="en-GB" dirty="0"/>
              <a:t>(</a:t>
            </a:r>
            <a:r>
              <a:rPr lang="en-GB" b="1" dirty="0">
                <a:solidFill>
                  <a:schemeClr val="accent1"/>
                </a:solidFill>
              </a:rPr>
              <a:t>1/3</a:t>
            </a:r>
            <a:r>
              <a:rPr lang="en-GB" dirty="0"/>
              <a:t>, including 11 SMEs) </a:t>
            </a:r>
          </a:p>
          <a:p>
            <a:pPr marL="0" indent="0">
              <a:buNone/>
            </a:pPr>
            <a:r>
              <a:rPr lang="en-GB" dirty="0"/>
              <a:t>+ 12 partner organisations and &gt;20 collaborating institutions.</a:t>
            </a:r>
          </a:p>
          <a:p>
            <a:r>
              <a:rPr lang="en-GB" dirty="0"/>
              <a:t>Timeline: </a:t>
            </a:r>
            <a:r>
              <a:rPr lang="en-GB" b="1" dirty="0">
                <a:solidFill>
                  <a:schemeClr val="accent1"/>
                </a:solidFill>
              </a:rPr>
              <a:t>4 years</a:t>
            </a:r>
            <a:r>
              <a:rPr lang="en-GB" dirty="0"/>
              <a:t>, starting 1 May 2021.</a:t>
            </a:r>
          </a:p>
          <a:p>
            <a:r>
              <a:rPr lang="en-GB" dirty="0"/>
              <a:t>Resources: </a:t>
            </a:r>
            <a:r>
              <a:rPr lang="en-GB" b="1" dirty="0">
                <a:solidFill>
                  <a:schemeClr val="accent1"/>
                </a:solidFill>
              </a:rPr>
              <a:t>10 M€</a:t>
            </a:r>
            <a:r>
              <a:rPr lang="en-GB" dirty="0"/>
              <a:t> EC contribution, out of a total project cost of about </a:t>
            </a:r>
            <a:r>
              <a:rPr lang="en-GB" b="1" dirty="0">
                <a:solidFill>
                  <a:schemeClr val="accent1"/>
                </a:solidFill>
              </a:rPr>
              <a:t>19 M€</a:t>
            </a:r>
            <a:r>
              <a:rPr lang="en-GB" dirty="0"/>
              <a:t> (47% co-funding).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A43208-9052-41DA-B7B3-628C3B65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8791" y="6226463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E29683-6A7E-454F-882B-F91502B74121}"/>
              </a:ext>
            </a:extLst>
          </p:cNvPr>
          <p:cNvSpPr txBox="1"/>
          <p:nvPr/>
        </p:nvSpPr>
        <p:spPr>
          <a:xfrm>
            <a:off x="4881678" y="4734799"/>
            <a:ext cx="6697805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i="1" dirty="0"/>
              <a:t>Particle accelerator community entering the age of open innovation:</a:t>
            </a:r>
          </a:p>
          <a:p>
            <a:r>
              <a:rPr lang="en-GB" sz="1600" dirty="0"/>
              <a:t>Sharing of ideas between scientific institutions and companies, to improve high technology products and to identify new products and markets.</a:t>
            </a:r>
          </a:p>
          <a:p>
            <a:r>
              <a:rPr lang="en-GB" sz="1600" b="1" i="1" dirty="0"/>
              <a:t>Creation of an </a:t>
            </a:r>
            <a:r>
              <a:rPr lang="en-GB" sz="1600" b="1" i="1" dirty="0">
                <a:solidFill>
                  <a:schemeClr val="tx1"/>
                </a:solidFill>
              </a:rPr>
              <a:t>innovation ecosystem </a:t>
            </a:r>
            <a:r>
              <a:rPr lang="en-GB" sz="1600" i="1" dirty="0">
                <a:solidFill>
                  <a:schemeClr val="tx1"/>
                </a:solidFill>
              </a:rPr>
              <a:t>(Keywords: community, trust, openness, creativity, connection to industry)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41A367A-1F10-408A-84B5-77266E21BB48}"/>
              </a:ext>
            </a:extLst>
          </p:cNvPr>
          <p:cNvSpPr txBox="1">
            <a:spLocks/>
          </p:cNvSpPr>
          <p:nvPr/>
        </p:nvSpPr>
        <p:spPr>
          <a:xfrm>
            <a:off x="262798" y="971408"/>
            <a:ext cx="11116424" cy="6802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100" b="1" dirty="0">
                <a:solidFill>
                  <a:schemeClr val="accent1"/>
                </a:solidFill>
              </a:rPr>
              <a:t>Innovation Fostering in Accelerator Science and Technology</a:t>
            </a:r>
          </a:p>
          <a:p>
            <a:pPr marL="0" indent="0">
              <a:buFont typeface="Arial"/>
              <a:buNone/>
            </a:pPr>
            <a:r>
              <a:rPr lang="en-GB" sz="2400" dirty="0"/>
              <a:t>An innovation Pilot to support innovation in particle accelerator science and technology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D4F281-D827-43CC-AFBA-DD48BED22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516" y="1651634"/>
            <a:ext cx="3916962" cy="228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86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35D50-2B79-47A7-9D55-3C29E8444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476" y="270818"/>
            <a:ext cx="8137800" cy="920538"/>
          </a:xfrm>
        </p:spPr>
        <p:txBody>
          <a:bodyPr/>
          <a:lstStyle/>
          <a:p>
            <a:r>
              <a:rPr lang="fr-CH" dirty="0"/>
              <a:t>I.FAST Strategic 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D17BB-B14C-4DF8-A147-C055424B1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62" y="1341554"/>
            <a:ext cx="9217024" cy="4174892"/>
          </a:xfrm>
        </p:spPr>
        <p:txBody>
          <a:bodyPr>
            <a:normAutofit fontScale="92500"/>
          </a:bodyPr>
          <a:lstStyle/>
          <a:p>
            <a:r>
              <a:rPr lang="en-GB" dirty="0">
                <a:latin typeface="+mn-lt"/>
              </a:rPr>
              <a:t>core made of “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co-innovation</a:t>
            </a:r>
            <a:r>
              <a:rPr lang="en-GB" dirty="0">
                <a:latin typeface="+mn-lt"/>
              </a:rPr>
              <a:t>” R&amp;D activities with industry, at different Technology Readiness Levels (TRL).</a:t>
            </a:r>
          </a:p>
          <a:p>
            <a:r>
              <a:rPr lang="en-GB" dirty="0">
                <a:latin typeface="+mn-lt"/>
              </a:rPr>
              <a:t>Same strategic goals of the old IA’s: </a:t>
            </a:r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GB" sz="2200" b="1" dirty="0">
                <a:solidFill>
                  <a:srgbClr val="FF0000"/>
                </a:solidFill>
                <a:latin typeface="+mn-lt"/>
              </a:rPr>
              <a:t>Transverse approach </a:t>
            </a:r>
            <a:r>
              <a:rPr lang="en-GB" sz="2200" dirty="0">
                <a:latin typeface="+mn-lt"/>
              </a:rPr>
              <a:t>based on </a:t>
            </a:r>
            <a:r>
              <a:rPr lang="en-GB" sz="2200" dirty="0">
                <a:solidFill>
                  <a:srgbClr val="FF0000"/>
                </a:solidFill>
                <a:latin typeface="+mn-lt"/>
              </a:rPr>
              <a:t>synergies</a:t>
            </a:r>
            <a:r>
              <a:rPr lang="en-GB" sz="2200" dirty="0">
                <a:latin typeface="+mn-lt"/>
              </a:rPr>
              <a:t> between accelerators for different users: particle and nuclear physics, photon and neutron science, medicine and industry.</a:t>
            </a:r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GB" sz="2200" b="1" dirty="0">
                <a:solidFill>
                  <a:srgbClr val="FF0000"/>
                </a:solidFill>
                <a:latin typeface="+mn-lt"/>
              </a:rPr>
              <a:t>Collaborative schemes </a:t>
            </a:r>
            <a:r>
              <a:rPr lang="en-GB" sz="2200" dirty="0">
                <a:latin typeface="+mn-lt"/>
              </a:rPr>
              <a:t>involving laboratories, university and industry.</a:t>
            </a:r>
          </a:p>
          <a:p>
            <a:pPr marL="914400" lvl="1" indent="-457200">
              <a:buSzPct val="100000"/>
              <a:buFont typeface="+mj-lt"/>
              <a:buAutoNum type="arabicPeriod"/>
            </a:pPr>
            <a:r>
              <a:rPr lang="en-GB" sz="2200" dirty="0">
                <a:latin typeface="+mn-lt"/>
              </a:rPr>
              <a:t>Priority to </a:t>
            </a:r>
            <a:r>
              <a:rPr lang="en-GB" sz="2200" b="1" dirty="0">
                <a:solidFill>
                  <a:srgbClr val="FF0000"/>
                </a:solidFill>
                <a:latin typeface="+mn-lt"/>
              </a:rPr>
              <a:t>long-term R&amp;D</a:t>
            </a:r>
            <a:r>
              <a:rPr lang="en-GB" sz="2200" dirty="0">
                <a:latin typeface="+mn-lt"/>
              </a:rPr>
              <a:t> topics, beyond the specific needs of approved projects and developments, starting from low TRL activities.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E782F-18C2-417E-AF98-96949A6BF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A10E9-3CFC-4D9F-ABD9-155DE3CD2B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547" y="5261721"/>
            <a:ext cx="6130413" cy="1390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0D708B-FCE6-4D3A-AFBC-67C96743CC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4769" y="1575778"/>
            <a:ext cx="2590512" cy="20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09C49-0834-4408-9E76-5F263B21C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81" y="71582"/>
            <a:ext cx="8671455" cy="920538"/>
          </a:xfrm>
        </p:spPr>
        <p:txBody>
          <a:bodyPr/>
          <a:lstStyle/>
          <a:p>
            <a:r>
              <a:rPr lang="fr-CH" dirty="0"/>
              <a:t>Genesis and structure of I.FAST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DB66D-4F24-4C83-AD0E-51F94B573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072258"/>
            <a:ext cx="6766253" cy="4769068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1"/>
                </a:solidFill>
              </a:rPr>
              <a:t>Bottom-up</a:t>
            </a:r>
            <a:r>
              <a:rPr lang="en-GB" dirty="0"/>
              <a:t> call in 2019 analysed by a </a:t>
            </a:r>
            <a:r>
              <a:rPr lang="en-GB" dirty="0">
                <a:solidFill>
                  <a:schemeClr val="accent1"/>
                </a:solidFill>
              </a:rPr>
              <a:t>Committee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set up by TIARA and ARIES (13 members nominated by Directors of TIARA partners, 4 from industry).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1"/>
                </a:solidFill>
              </a:rPr>
              <a:t>101 proposals </a:t>
            </a:r>
            <a:r>
              <a:rPr lang="en-GB" dirty="0"/>
              <a:t>submitted for 3 types of activities: 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600" dirty="0">
                <a:solidFill>
                  <a:schemeClr val="accent1"/>
                </a:solidFill>
              </a:rPr>
              <a:t>Strategies</a:t>
            </a:r>
            <a:r>
              <a:rPr lang="en-GB" sz="2600" dirty="0"/>
              <a:t>: study groups to define “roadmaps” for specific technologies.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600" dirty="0">
                <a:solidFill>
                  <a:schemeClr val="accent1"/>
                </a:solidFill>
              </a:rPr>
              <a:t>Prototypes</a:t>
            </a:r>
            <a:r>
              <a:rPr lang="en-GB" sz="2600" dirty="0"/>
              <a:t>: construction with industry of prototypes at high TRL, with EC contribution ~ 500 k€.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600" dirty="0">
                <a:solidFill>
                  <a:schemeClr val="accent1"/>
                </a:solidFill>
              </a:rPr>
              <a:t>Developments</a:t>
            </a:r>
            <a:r>
              <a:rPr lang="en-GB" sz="2600" dirty="0"/>
              <a:t>: development, often with industry, of technologies at lower TRL, with EC contribution ~ 100 k€.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accent1"/>
                </a:solidFill>
              </a:rPr>
              <a:t>37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/>
              <a:t>proposals selected on the basis of scientific excellence and coherence with the priorities of the accelerator community.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Proposals grouped in 9 “</a:t>
            </a:r>
            <a:r>
              <a:rPr lang="en-GB" b="1" dirty="0">
                <a:solidFill>
                  <a:schemeClr val="accent1"/>
                </a:solidFill>
              </a:rPr>
              <a:t>thematic areas</a:t>
            </a:r>
            <a:r>
              <a:rPr lang="en-GB" dirty="0"/>
              <a:t>” (Work Packages), each made of a strategy with one or more prototypes and developments. 4 additional “</a:t>
            </a:r>
            <a:r>
              <a:rPr lang="en-GB" dirty="0">
                <a:solidFill>
                  <a:schemeClr val="accent1"/>
                </a:solidFill>
              </a:rPr>
              <a:t>transverse</a:t>
            </a:r>
            <a:r>
              <a:rPr lang="en-GB" dirty="0"/>
              <a:t>” WPs (Coordination, Training, Industry, Innovation).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1 M€ for a </a:t>
            </a:r>
            <a:r>
              <a:rPr lang="en-GB" dirty="0">
                <a:solidFill>
                  <a:schemeClr val="accent1"/>
                </a:solidFill>
              </a:rPr>
              <a:t>second internal call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for proposals in </a:t>
            </a:r>
            <a:r>
              <a:rPr lang="en-GB" dirty="0">
                <a:solidFill>
                  <a:schemeClr val="accent1"/>
                </a:solidFill>
              </a:rPr>
              <a:t>2023-25</a:t>
            </a:r>
            <a:r>
              <a:rPr lang="en-GB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183A6-576C-4CDD-A925-657CE7C9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611E47E-191C-4E83-8DE0-B9A576D16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08975"/>
              </p:ext>
            </p:extLst>
          </p:nvPr>
        </p:nvGraphicFramePr>
        <p:xfrm>
          <a:off x="7680176" y="1398757"/>
          <a:ext cx="3877508" cy="411607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3558">
                  <a:extLst>
                    <a:ext uri="{9D8B030D-6E8A-4147-A177-3AD203B41FA5}">
                      <a16:colId xmlns:a16="http://schemas.microsoft.com/office/drawing/2014/main" val="1074699642"/>
                    </a:ext>
                  </a:extLst>
                </a:gridCol>
                <a:gridCol w="3513950">
                  <a:extLst>
                    <a:ext uri="{9D8B030D-6E8A-4147-A177-3AD203B41FA5}">
                      <a16:colId xmlns:a16="http://schemas.microsoft.com/office/drawing/2014/main" val="2967921418"/>
                    </a:ext>
                  </a:extLst>
                </a:gridCol>
              </a:tblGrid>
              <a:tr h="15446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WP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0235659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Coordination, dissemination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77476647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Training, communication, outreach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26534298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Industry engagement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07760997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Managing Innovation, new Materials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73507609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New concepts, performance improvements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6893653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Novel particle accelerators concepts and technologies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6641818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High brightness synchrotron light sources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36601076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Innovative superconducting magnets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0624417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Innovative superconducting cavities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6114621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Advanced accelerator technologies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42574484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Sustainable concepts and technologies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23406582"/>
                  </a:ext>
                </a:extLst>
              </a:tr>
              <a:tr h="2349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Societal applications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94842044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Technology Infrastructure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2730089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Ethics Requirements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11194518"/>
                  </a:ext>
                </a:extLst>
              </a:tr>
            </a:tbl>
          </a:graphicData>
        </a:graphic>
      </p:graphicFrame>
      <p:sp>
        <p:nvSpPr>
          <p:cNvPr id="8" name="Arrow: Up-Down 7">
            <a:extLst>
              <a:ext uri="{FF2B5EF4-FFF2-40B4-BE49-F238E27FC236}">
                <a16:creationId xmlns:a16="http://schemas.microsoft.com/office/drawing/2014/main" id="{C526A355-E5E4-4D6B-8403-B19C2470D1C8}"/>
              </a:ext>
            </a:extLst>
          </p:cNvPr>
          <p:cNvSpPr/>
          <p:nvPr/>
        </p:nvSpPr>
        <p:spPr>
          <a:xfrm>
            <a:off x="7293722" y="2565700"/>
            <a:ext cx="360040" cy="294912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600" dirty="0"/>
              <a:t>9 </a:t>
            </a:r>
            <a:r>
              <a:rPr lang="fr-CH" sz="1600" dirty="0" err="1"/>
              <a:t>thematic</a:t>
            </a:r>
            <a:r>
              <a:rPr lang="fr-CH" sz="1600" dirty="0"/>
              <a:t> areas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86241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3278" y="80969"/>
            <a:ext cx="5981024" cy="70659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fr-CH" dirty="0"/>
              <a:t>The I.FAST Consortium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58512"/>
          <a:stretch/>
        </p:blipFill>
        <p:spPr>
          <a:xfrm>
            <a:off x="4977243" y="1234669"/>
            <a:ext cx="2202908" cy="3979739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445974"/>
              </p:ext>
            </p:extLst>
          </p:nvPr>
        </p:nvGraphicFramePr>
        <p:xfrm>
          <a:off x="4977243" y="5596583"/>
          <a:ext cx="2991004" cy="995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3339977" imgH="1111075" progId="Excel.Sheet.12">
                  <p:embed/>
                </p:oleObj>
              </mc:Choice>
              <mc:Fallback>
                <p:oleObj name="Worksheet" r:id="rId4" imgW="3339977" imgH="1111075" progId="Excel.Shee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77243" y="5596583"/>
                        <a:ext cx="2991004" cy="995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552384" y="3068960"/>
            <a:ext cx="202238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/>
              <a:t>48 </a:t>
            </a:r>
            <a:r>
              <a:rPr lang="fr-CH" sz="1600" dirty="0" err="1"/>
              <a:t>beneficiaries</a:t>
            </a:r>
            <a:r>
              <a:rPr lang="fr-CH" sz="1600" dirty="0"/>
              <a:t> (16 </a:t>
            </a:r>
            <a:r>
              <a:rPr lang="fr-CH" sz="1600" dirty="0" err="1"/>
              <a:t>industry</a:t>
            </a:r>
            <a:r>
              <a:rPr lang="fr-CH" sz="1600" dirty="0"/>
              <a:t>, 33%)</a:t>
            </a:r>
          </a:p>
          <a:p>
            <a:r>
              <a:rPr lang="fr-CH" sz="1600" dirty="0"/>
              <a:t>20 </a:t>
            </a:r>
            <a:r>
              <a:rPr lang="fr-CH" sz="1600" dirty="0" err="1"/>
              <a:t>associated</a:t>
            </a:r>
            <a:r>
              <a:rPr lang="fr-CH" sz="1600" dirty="0"/>
              <a:t> </a:t>
            </a:r>
            <a:r>
              <a:rPr lang="fr-CH" sz="1600" dirty="0" err="1"/>
              <a:t>partners</a:t>
            </a:r>
            <a:endParaRPr lang="fr-CH" sz="1600" dirty="0"/>
          </a:p>
          <a:p>
            <a:r>
              <a:rPr lang="fr-CH" sz="1600" dirty="0"/>
              <a:t>3 </a:t>
            </a:r>
            <a:r>
              <a:rPr lang="fr-CH" sz="1600" dirty="0" err="1"/>
              <a:t>collaborating</a:t>
            </a:r>
            <a:r>
              <a:rPr lang="fr-CH" sz="1600" dirty="0"/>
              <a:t> institutes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611329" cy="68747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11FAD4-5658-401F-858F-E3A7D3F789F4}"/>
              </a:ext>
            </a:extLst>
          </p:cNvPr>
          <p:cNvSpPr txBox="1"/>
          <p:nvPr/>
        </p:nvSpPr>
        <p:spPr>
          <a:xfrm>
            <a:off x="4893719" y="911304"/>
            <a:ext cx="2414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Partner organisations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45C8FB-8B6B-4D14-B47E-2E5DEACE7A62}"/>
              </a:ext>
            </a:extLst>
          </p:cNvPr>
          <p:cNvSpPr txBox="1"/>
          <p:nvPr/>
        </p:nvSpPr>
        <p:spPr>
          <a:xfrm>
            <a:off x="7546065" y="920151"/>
            <a:ext cx="2138727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Industrial Partners:</a:t>
            </a:r>
          </a:p>
          <a:p>
            <a:endParaRPr lang="en-GB" sz="1100" dirty="0"/>
          </a:p>
          <a:p>
            <a:r>
              <a:rPr lang="en-GB" sz="1100" dirty="0"/>
              <a:t>RHP Technologies</a:t>
            </a:r>
          </a:p>
          <a:p>
            <a:r>
              <a:rPr lang="en-GB" sz="1100" dirty="0" err="1"/>
              <a:t>Bergoz</a:t>
            </a:r>
            <a:r>
              <a:rPr lang="en-GB" sz="1100" dirty="0"/>
              <a:t> Instrumentation</a:t>
            </a:r>
          </a:p>
          <a:p>
            <a:r>
              <a:rPr lang="en-GB" sz="1100" dirty="0" err="1"/>
              <a:t>Sigmaphi</a:t>
            </a:r>
            <a:r>
              <a:rPr lang="en-GB" sz="1100" dirty="0"/>
              <a:t> (magnets)</a:t>
            </a:r>
          </a:p>
          <a:p>
            <a:r>
              <a:rPr lang="en-GB" sz="1100" dirty="0"/>
              <a:t>Thales</a:t>
            </a:r>
          </a:p>
          <a:p>
            <a:r>
              <a:rPr lang="en-GB" sz="1100" dirty="0"/>
              <a:t>BNG (magnets)</a:t>
            </a:r>
          </a:p>
          <a:p>
            <a:r>
              <a:rPr lang="en-GB" sz="1100" dirty="0"/>
              <a:t>Barthel HF-Technik</a:t>
            </a:r>
          </a:p>
          <a:p>
            <a:r>
              <a:rPr lang="en-GB" sz="1100" dirty="0"/>
              <a:t>ILK</a:t>
            </a:r>
          </a:p>
          <a:p>
            <a:r>
              <a:rPr lang="en-GB" sz="1100" dirty="0"/>
              <a:t>XILNIX</a:t>
            </a:r>
          </a:p>
          <a:p>
            <a:r>
              <a:rPr lang="en-GB" sz="1100" dirty="0"/>
              <a:t>COMEB</a:t>
            </a:r>
          </a:p>
          <a:p>
            <a:r>
              <a:rPr lang="en-GB" sz="1100" dirty="0"/>
              <a:t>KYMA</a:t>
            </a:r>
          </a:p>
          <a:p>
            <a:r>
              <a:rPr lang="en-GB" sz="1100" dirty="0"/>
              <a:t>VDL-ETG</a:t>
            </a:r>
          </a:p>
          <a:p>
            <a:r>
              <a:rPr lang="en-GB" sz="1100" dirty="0"/>
              <a:t>CYCLOMED</a:t>
            </a:r>
          </a:p>
          <a:p>
            <a:r>
              <a:rPr lang="en-GB" sz="1100" dirty="0" err="1"/>
              <a:t>Elytt</a:t>
            </a:r>
            <a:r>
              <a:rPr lang="en-GB" sz="1100" dirty="0"/>
              <a:t> (magnets)</a:t>
            </a:r>
          </a:p>
          <a:p>
            <a:r>
              <a:rPr lang="en-GB" sz="1100" dirty="0"/>
              <a:t>NNK</a:t>
            </a:r>
          </a:p>
          <a:p>
            <a:r>
              <a:rPr lang="en-GB" sz="1100" dirty="0"/>
              <a:t>GE</a:t>
            </a:r>
          </a:p>
          <a:p>
            <a:r>
              <a:rPr lang="en-GB" sz="1100" dirty="0" err="1"/>
              <a:t>Scanditronix</a:t>
            </a:r>
            <a:endParaRPr lang="en-GB" sz="1100" dirty="0"/>
          </a:p>
          <a:p>
            <a:r>
              <a:rPr lang="en-GB" sz="1100" dirty="0"/>
              <a:t>TMD</a:t>
            </a:r>
          </a:p>
        </p:txBody>
      </p:sp>
    </p:spTree>
    <p:extLst>
      <p:ext uri="{BB962C8B-B14F-4D97-AF65-F5344CB8AC3E}">
        <p14:creationId xmlns:p14="http://schemas.microsoft.com/office/powerpoint/2010/main" val="4097700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B1E33-AC31-4880-B5D2-68EBE1DE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188640"/>
            <a:ext cx="9361040" cy="539223"/>
          </a:xfrm>
        </p:spPr>
        <p:txBody>
          <a:bodyPr>
            <a:normAutofit fontScale="90000"/>
          </a:bodyPr>
          <a:lstStyle/>
          <a:p>
            <a:r>
              <a:rPr lang="fr-CH" dirty="0"/>
              <a:t>The I.FAST 9 </a:t>
            </a:r>
            <a:r>
              <a:rPr lang="fr-CH" dirty="0" err="1"/>
              <a:t>thematic</a:t>
            </a:r>
            <a:r>
              <a:rPr lang="fr-CH" dirty="0"/>
              <a:t> areas (WP5-13)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5AB3B-6E0F-4921-B924-D12A5B16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E8718B-7F78-43C7-9138-56D87E2D3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744123"/>
            <a:ext cx="9570775" cy="600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123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0F7F1-415A-497D-A68C-8E1918727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Areas for </a:t>
            </a:r>
            <a:r>
              <a:rPr lang="fr-CH" dirty="0" err="1"/>
              <a:t>technical</a:t>
            </a:r>
            <a:r>
              <a:rPr lang="fr-CH" dirty="0"/>
              <a:t> collaboration </a:t>
            </a:r>
            <a:r>
              <a:rPr lang="fr-CH" dirty="0" err="1"/>
              <a:t>I.FAST-AIDAinnova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7DD88-DD58-4A9C-8796-0B7B26378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591376"/>
            <a:ext cx="9722296" cy="3763615"/>
          </a:xfrm>
        </p:spPr>
        <p:txBody>
          <a:bodyPr/>
          <a:lstStyle/>
          <a:p>
            <a:r>
              <a:rPr lang="en-GB" dirty="0"/>
              <a:t>Diagnostics – synergies but also possible overlaps, require definition of boundaries (I.FAST: priority to detectors on the beam line, for high accelerator-type intensities).</a:t>
            </a:r>
          </a:p>
          <a:p>
            <a:r>
              <a:rPr lang="en-GB" dirty="0"/>
              <a:t>Applications to medicine: accelerators have specific challenges that require dedicate innovative detectors</a:t>
            </a:r>
            <a:r>
              <a:rPr lang="fr-CH" dirty="0"/>
              <a:t>.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9595B-D0F8-4792-9BE4-254F067E0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01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990C3-BF22-46BD-B25B-1AA6F8BC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Areas for </a:t>
            </a:r>
            <a:r>
              <a:rPr lang="fr-CH" dirty="0" err="1"/>
              <a:t>general</a:t>
            </a:r>
            <a:r>
              <a:rPr lang="fr-CH" dirty="0"/>
              <a:t> collaboration </a:t>
            </a:r>
            <a:r>
              <a:rPr lang="fr-CH" dirty="0" err="1"/>
              <a:t>between</a:t>
            </a:r>
            <a:r>
              <a:rPr lang="fr-CH" dirty="0"/>
              <a:t> Innovation Pilots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88260-1EEC-4327-A97D-686049A17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Feedback to the EC, definition of future calls and initiatives.</a:t>
            </a:r>
          </a:p>
          <a:p>
            <a:r>
              <a:rPr lang="en-GB" dirty="0"/>
              <a:t>Collaboration on industry events and definition of strategies and methodologies for collaboration with industry.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D9230-6B21-4B84-8A91-CD5ED985E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0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A825B-3A49-47AE-BE61-029AF8B3E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537"/>
          </a:xfrm>
        </p:spPr>
        <p:txBody>
          <a:bodyPr>
            <a:normAutofit fontScale="90000"/>
          </a:bodyPr>
          <a:lstStyle/>
          <a:p>
            <a:r>
              <a:rPr lang="fr-CH" dirty="0"/>
              <a:t>I.FAST Accelerator-</a:t>
            </a:r>
            <a:r>
              <a:rPr lang="fr-CH" dirty="0" err="1"/>
              <a:t>Industry</a:t>
            </a:r>
            <a:r>
              <a:rPr lang="fr-CH" dirty="0"/>
              <a:t> Co-innovation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16DA0-5EC8-4361-9B63-1999E9788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007" y="1453796"/>
            <a:ext cx="4841913" cy="3610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CH" dirty="0"/>
              <a:t>Organiser: M. Morandin (INFN)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160881-3893-43B0-9995-8DD113B2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20F196-4FB6-49CC-8086-05EE1E682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336" y="1950002"/>
            <a:ext cx="3313584" cy="4689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37C3EE-BB74-4DA2-8211-4BB91CF38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936" y="858609"/>
            <a:ext cx="6228499" cy="586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76048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8061</TotalTime>
  <Words>711</Words>
  <Application>Microsoft Office PowerPoint</Application>
  <PresentationFormat>Widescreen</PresentationFormat>
  <Paragraphs>108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Worksheet</vt:lpstr>
      <vt:lpstr>PowerPoint Presentation</vt:lpstr>
      <vt:lpstr>What is I.FAST </vt:lpstr>
      <vt:lpstr>I.FAST Strategic Goals</vt:lpstr>
      <vt:lpstr>Genesis and structure of I.FAST</vt:lpstr>
      <vt:lpstr>The I.FAST Consortium</vt:lpstr>
      <vt:lpstr>The I.FAST 9 thematic areas (WP5-13)</vt:lpstr>
      <vt:lpstr>Areas for technical collaboration I.FAST-AIDAinnova</vt:lpstr>
      <vt:lpstr>Areas for general collaboration between Innovation Pilots </vt:lpstr>
      <vt:lpstr>I.FAST Accelerator-Industry Co-innovation Workshop</vt:lpstr>
      <vt:lpstr>You are welcome to the I.FAST Meeting – Day 1</vt:lpstr>
      <vt:lpstr>You are welcome to the I.FAST Meeting – Day 2 and 3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813</cp:revision>
  <dcterms:created xsi:type="dcterms:W3CDTF">2017-04-26T09:15:49Z</dcterms:created>
  <dcterms:modified xsi:type="dcterms:W3CDTF">2022-03-28T16:58:52Z</dcterms:modified>
</cp:coreProperties>
</file>