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3"/>
  </p:notesMasterIdLst>
  <p:sldIdLst>
    <p:sldId id="256" r:id="rId5"/>
    <p:sldId id="258" r:id="rId6"/>
    <p:sldId id="259" r:id="rId7"/>
    <p:sldId id="260" r:id="rId8"/>
    <p:sldId id="265" r:id="rId9"/>
    <p:sldId id="261" r:id="rId10"/>
    <p:sldId id="262" r:id="rId11"/>
    <p:sldId id="264" r:id="rId12"/>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C6B6E"/>
    <a:srgbClr val="44A7AB"/>
    <a:srgbClr val="171A6C"/>
    <a:srgbClr val="2326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73823" autoAdjust="0"/>
  </p:normalViewPr>
  <p:slideViewPr>
    <p:cSldViewPr snapToGrid="0">
      <p:cViewPr>
        <p:scale>
          <a:sx n="100" d="100"/>
          <a:sy n="100" d="100"/>
        </p:scale>
        <p:origin x="3510" y="522"/>
      </p:cViewPr>
      <p:guideLst/>
    </p:cSldViewPr>
  </p:slideViewPr>
  <p:notesTextViewPr>
    <p:cViewPr>
      <p:scale>
        <a:sx n="1" d="1"/>
        <a:sy n="1" d="1"/>
      </p:scale>
      <p:origin x="0" y="0"/>
    </p:cViewPr>
  </p:notesTextViewPr>
  <p:notesViewPr>
    <p:cSldViewPr snapToGrid="0">
      <p:cViewPr varScale="1">
        <p:scale>
          <a:sx n="66" d="100"/>
          <a:sy n="66" d="100"/>
        </p:scale>
        <p:origin x="313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8AA7B8A-EFE7-424C-AFC4-48A72733E115}"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endParaRPr lang="en-GB"/>
        </a:p>
      </dgm:t>
    </dgm:pt>
    <dgm:pt modelId="{3C296BD9-6E41-41CE-98ED-6F5E487A71D2}">
      <dgm:prSet phldrT="[Text]" custT="1"/>
      <dgm:spPr>
        <a:solidFill>
          <a:srgbClr val="2C6B6E"/>
        </a:solidFill>
      </dgm:spPr>
      <dgm:t>
        <a:bodyPr/>
        <a:lstStyle/>
        <a:p>
          <a:r>
            <a:rPr lang="en-US" sz="1300" dirty="0"/>
            <a:t>Completion of literature analysis on sc-CO</a:t>
          </a:r>
          <a:r>
            <a:rPr lang="en-US" sz="800" dirty="0"/>
            <a:t>2</a:t>
          </a:r>
          <a:r>
            <a:rPr lang="en-US" sz="1300" dirty="0"/>
            <a:t> + study of other fluids</a:t>
          </a:r>
          <a:endParaRPr lang="en-GB" sz="1300" dirty="0"/>
        </a:p>
      </dgm:t>
    </dgm:pt>
    <dgm:pt modelId="{F2A78D70-D39C-4514-B545-54F02EC5B0DD}" type="parTrans" cxnId="{F7513D7B-2910-48E1-9339-A49DC539127F}">
      <dgm:prSet/>
      <dgm:spPr/>
      <dgm:t>
        <a:bodyPr/>
        <a:lstStyle/>
        <a:p>
          <a:endParaRPr lang="en-GB"/>
        </a:p>
      </dgm:t>
    </dgm:pt>
    <dgm:pt modelId="{0B6D4218-2843-4201-8BE2-F966988C7D80}" type="sibTrans" cxnId="{F7513D7B-2910-48E1-9339-A49DC539127F}">
      <dgm:prSet/>
      <dgm:spPr/>
      <dgm:t>
        <a:bodyPr/>
        <a:lstStyle/>
        <a:p>
          <a:endParaRPr lang="en-GB"/>
        </a:p>
      </dgm:t>
    </dgm:pt>
    <dgm:pt modelId="{96816AD8-BDF4-432C-A9AF-24EA1F491E83}">
      <dgm:prSet phldrT="[Text]"/>
      <dgm:spPr>
        <a:solidFill>
          <a:srgbClr val="2C6B6E"/>
        </a:solidFill>
      </dgm:spPr>
      <dgm:t>
        <a:bodyPr/>
        <a:lstStyle/>
        <a:p>
          <a:r>
            <a:rPr lang="en-US" dirty="0"/>
            <a:t>Study of fluid-to-fluid scaling: reliable? </a:t>
          </a:r>
          <a:endParaRPr lang="en-GB" dirty="0"/>
        </a:p>
      </dgm:t>
    </dgm:pt>
    <dgm:pt modelId="{848A78BC-026B-489C-9224-F583939207CF}" type="parTrans" cxnId="{CE8295F1-C7E0-4185-9E32-C9CDF013EB59}">
      <dgm:prSet/>
      <dgm:spPr/>
      <dgm:t>
        <a:bodyPr/>
        <a:lstStyle/>
        <a:p>
          <a:endParaRPr lang="en-GB"/>
        </a:p>
      </dgm:t>
    </dgm:pt>
    <dgm:pt modelId="{96B45E78-4DB7-4BAA-A732-22D37CD3258E}" type="sibTrans" cxnId="{CE8295F1-C7E0-4185-9E32-C9CDF013EB59}">
      <dgm:prSet/>
      <dgm:spPr/>
      <dgm:t>
        <a:bodyPr/>
        <a:lstStyle/>
        <a:p>
          <a:endParaRPr lang="en-GB"/>
        </a:p>
      </dgm:t>
    </dgm:pt>
    <dgm:pt modelId="{2A374F22-88D5-436D-B364-D4DF2A644C3C}">
      <dgm:prSet phldrT="[Text]"/>
      <dgm:spPr>
        <a:solidFill>
          <a:srgbClr val="2C6B6E"/>
        </a:solidFill>
      </dgm:spPr>
      <dgm:t>
        <a:bodyPr/>
        <a:lstStyle/>
        <a:p>
          <a:r>
            <a:rPr lang="en-US" dirty="0"/>
            <a:t>Definition of main questions and important parameters to study </a:t>
          </a:r>
          <a:endParaRPr lang="en-GB" dirty="0"/>
        </a:p>
      </dgm:t>
    </dgm:pt>
    <dgm:pt modelId="{16FE191D-31ED-4AB7-A6AB-373EAD89FD58}" type="parTrans" cxnId="{9D778A30-37DC-4983-AF2D-C566FC5D5544}">
      <dgm:prSet/>
      <dgm:spPr/>
      <dgm:t>
        <a:bodyPr/>
        <a:lstStyle/>
        <a:p>
          <a:endParaRPr lang="en-GB"/>
        </a:p>
      </dgm:t>
    </dgm:pt>
    <dgm:pt modelId="{41E6F52B-7FE1-4078-B610-116CFC7AEF06}" type="sibTrans" cxnId="{9D778A30-37DC-4983-AF2D-C566FC5D5544}">
      <dgm:prSet/>
      <dgm:spPr/>
      <dgm:t>
        <a:bodyPr/>
        <a:lstStyle/>
        <a:p>
          <a:endParaRPr lang="en-GB"/>
        </a:p>
      </dgm:t>
    </dgm:pt>
    <dgm:pt modelId="{B4AB9B80-2322-4365-8B3A-280E03D4232A}">
      <dgm:prSet phldrT="[Text]"/>
      <dgm:spPr>
        <a:solidFill>
          <a:srgbClr val="2C6B6E"/>
        </a:solidFill>
      </dgm:spPr>
      <dgm:t>
        <a:bodyPr/>
        <a:lstStyle/>
        <a:p>
          <a:r>
            <a:rPr lang="en-US" dirty="0"/>
            <a:t>Design of test rig</a:t>
          </a:r>
          <a:endParaRPr lang="en-GB" dirty="0"/>
        </a:p>
      </dgm:t>
    </dgm:pt>
    <dgm:pt modelId="{EAD0F895-1CC8-4D9F-ADF4-4DDE35DB2449}" type="parTrans" cxnId="{4AC614EE-BD86-409D-B718-D6B873DBEF36}">
      <dgm:prSet/>
      <dgm:spPr/>
      <dgm:t>
        <a:bodyPr/>
        <a:lstStyle/>
        <a:p>
          <a:endParaRPr lang="en-GB"/>
        </a:p>
      </dgm:t>
    </dgm:pt>
    <dgm:pt modelId="{4DF202D3-B619-44F7-BF6D-8B97F08E4D17}" type="sibTrans" cxnId="{4AC614EE-BD86-409D-B718-D6B873DBEF36}">
      <dgm:prSet/>
      <dgm:spPr/>
      <dgm:t>
        <a:bodyPr/>
        <a:lstStyle/>
        <a:p>
          <a:endParaRPr lang="en-GB"/>
        </a:p>
      </dgm:t>
    </dgm:pt>
    <dgm:pt modelId="{6DCAC099-FC1F-45E4-AE00-9AC3A5C4CE5D}">
      <dgm:prSet phldrT="[Text]"/>
      <dgm:spPr>
        <a:solidFill>
          <a:srgbClr val="2C6B6E"/>
        </a:solidFill>
      </dgm:spPr>
      <dgm:t>
        <a:bodyPr/>
        <a:lstStyle/>
        <a:p>
          <a:r>
            <a:rPr lang="en-US" dirty="0"/>
            <a:t>Perform tests</a:t>
          </a:r>
          <a:endParaRPr lang="en-GB" dirty="0"/>
        </a:p>
      </dgm:t>
    </dgm:pt>
    <dgm:pt modelId="{4DE81456-C65E-4724-ACCE-09711115CA9B}" type="parTrans" cxnId="{EE71CB82-4BF0-45FB-A70B-D79F3A9DE40D}">
      <dgm:prSet/>
      <dgm:spPr/>
      <dgm:t>
        <a:bodyPr/>
        <a:lstStyle/>
        <a:p>
          <a:endParaRPr lang="en-GB"/>
        </a:p>
      </dgm:t>
    </dgm:pt>
    <dgm:pt modelId="{399C6455-637C-4F03-925E-63871A43C481}" type="sibTrans" cxnId="{EE71CB82-4BF0-45FB-A70B-D79F3A9DE40D}">
      <dgm:prSet/>
      <dgm:spPr/>
      <dgm:t>
        <a:bodyPr/>
        <a:lstStyle/>
        <a:p>
          <a:endParaRPr lang="en-GB"/>
        </a:p>
      </dgm:t>
    </dgm:pt>
    <dgm:pt modelId="{0D8CB83E-CC9A-4317-B9B4-D52976571E9B}" type="pres">
      <dgm:prSet presAssocID="{C8AA7B8A-EFE7-424C-AFC4-48A72733E115}" presName="diagram" presStyleCnt="0">
        <dgm:presLayoutVars>
          <dgm:dir/>
          <dgm:resizeHandles val="exact"/>
        </dgm:presLayoutVars>
      </dgm:prSet>
      <dgm:spPr/>
    </dgm:pt>
    <dgm:pt modelId="{47BAD4EF-EE62-4680-AFF9-DBE9A3DDEE60}" type="pres">
      <dgm:prSet presAssocID="{3C296BD9-6E41-41CE-98ED-6F5E487A71D2}" presName="node" presStyleLbl="node1" presStyleIdx="0" presStyleCnt="5">
        <dgm:presLayoutVars>
          <dgm:bulletEnabled val="1"/>
        </dgm:presLayoutVars>
      </dgm:prSet>
      <dgm:spPr/>
    </dgm:pt>
    <dgm:pt modelId="{7370389E-1FA7-452C-A46E-FC4397BC2793}" type="pres">
      <dgm:prSet presAssocID="{0B6D4218-2843-4201-8BE2-F966988C7D80}" presName="sibTrans" presStyleLbl="sibTrans2D1" presStyleIdx="0" presStyleCnt="4"/>
      <dgm:spPr/>
    </dgm:pt>
    <dgm:pt modelId="{9B2408AE-9515-4AC3-895D-71AA54D85C1B}" type="pres">
      <dgm:prSet presAssocID="{0B6D4218-2843-4201-8BE2-F966988C7D80}" presName="connectorText" presStyleLbl="sibTrans2D1" presStyleIdx="0" presStyleCnt="4"/>
      <dgm:spPr/>
    </dgm:pt>
    <dgm:pt modelId="{17F31D48-7888-4F05-B9D5-E283ACA87846}" type="pres">
      <dgm:prSet presAssocID="{96816AD8-BDF4-432C-A9AF-24EA1F491E83}" presName="node" presStyleLbl="node1" presStyleIdx="1" presStyleCnt="5">
        <dgm:presLayoutVars>
          <dgm:bulletEnabled val="1"/>
        </dgm:presLayoutVars>
      </dgm:prSet>
      <dgm:spPr/>
    </dgm:pt>
    <dgm:pt modelId="{D849E3A4-D206-4585-BB0A-F5716EF78513}" type="pres">
      <dgm:prSet presAssocID="{96B45E78-4DB7-4BAA-A732-22D37CD3258E}" presName="sibTrans" presStyleLbl="sibTrans2D1" presStyleIdx="1" presStyleCnt="4"/>
      <dgm:spPr/>
    </dgm:pt>
    <dgm:pt modelId="{C62658C2-2380-445D-A82E-3CABF5D1302B}" type="pres">
      <dgm:prSet presAssocID="{96B45E78-4DB7-4BAA-A732-22D37CD3258E}" presName="connectorText" presStyleLbl="sibTrans2D1" presStyleIdx="1" presStyleCnt="4"/>
      <dgm:spPr/>
    </dgm:pt>
    <dgm:pt modelId="{D4EA71B3-6A35-46F6-B36F-7ADEDACF15AF}" type="pres">
      <dgm:prSet presAssocID="{2A374F22-88D5-436D-B364-D4DF2A644C3C}" presName="node" presStyleLbl="node1" presStyleIdx="2" presStyleCnt="5">
        <dgm:presLayoutVars>
          <dgm:bulletEnabled val="1"/>
        </dgm:presLayoutVars>
      </dgm:prSet>
      <dgm:spPr/>
    </dgm:pt>
    <dgm:pt modelId="{C5BF8D39-603E-421A-BF6F-983BB492CCBE}" type="pres">
      <dgm:prSet presAssocID="{41E6F52B-7FE1-4078-B610-116CFC7AEF06}" presName="sibTrans" presStyleLbl="sibTrans2D1" presStyleIdx="2" presStyleCnt="4"/>
      <dgm:spPr/>
    </dgm:pt>
    <dgm:pt modelId="{AE9DD314-822B-4667-A3E8-DE8179FFF1C3}" type="pres">
      <dgm:prSet presAssocID="{41E6F52B-7FE1-4078-B610-116CFC7AEF06}" presName="connectorText" presStyleLbl="sibTrans2D1" presStyleIdx="2" presStyleCnt="4"/>
      <dgm:spPr/>
    </dgm:pt>
    <dgm:pt modelId="{822EBE8C-5307-4D2B-920F-4B9A31798147}" type="pres">
      <dgm:prSet presAssocID="{B4AB9B80-2322-4365-8B3A-280E03D4232A}" presName="node" presStyleLbl="node1" presStyleIdx="3" presStyleCnt="5">
        <dgm:presLayoutVars>
          <dgm:bulletEnabled val="1"/>
        </dgm:presLayoutVars>
      </dgm:prSet>
      <dgm:spPr/>
    </dgm:pt>
    <dgm:pt modelId="{A5E9CB92-456F-4886-B7A9-A08911694EC5}" type="pres">
      <dgm:prSet presAssocID="{4DF202D3-B619-44F7-BF6D-8B97F08E4D17}" presName="sibTrans" presStyleLbl="sibTrans2D1" presStyleIdx="3" presStyleCnt="4"/>
      <dgm:spPr/>
    </dgm:pt>
    <dgm:pt modelId="{ED97960B-7BF5-47C9-84CA-F07A69C274ED}" type="pres">
      <dgm:prSet presAssocID="{4DF202D3-B619-44F7-BF6D-8B97F08E4D17}" presName="connectorText" presStyleLbl="sibTrans2D1" presStyleIdx="3" presStyleCnt="4"/>
      <dgm:spPr/>
    </dgm:pt>
    <dgm:pt modelId="{FEE49D9A-AB4F-49DC-BD76-62EC47D9E2F3}" type="pres">
      <dgm:prSet presAssocID="{6DCAC099-FC1F-45E4-AE00-9AC3A5C4CE5D}" presName="node" presStyleLbl="node1" presStyleIdx="4" presStyleCnt="5">
        <dgm:presLayoutVars>
          <dgm:bulletEnabled val="1"/>
        </dgm:presLayoutVars>
      </dgm:prSet>
      <dgm:spPr/>
    </dgm:pt>
  </dgm:ptLst>
  <dgm:cxnLst>
    <dgm:cxn modelId="{BC6ACF02-7CF6-4F98-AF06-5DF34ABC718E}" type="presOf" srcId="{4DF202D3-B619-44F7-BF6D-8B97F08E4D17}" destId="{ED97960B-7BF5-47C9-84CA-F07A69C274ED}" srcOrd="1" destOrd="0" presId="urn:microsoft.com/office/officeart/2005/8/layout/process5"/>
    <dgm:cxn modelId="{6B934E2C-97B4-4E51-9765-F7C161AA1F1D}" type="presOf" srcId="{96816AD8-BDF4-432C-A9AF-24EA1F491E83}" destId="{17F31D48-7888-4F05-B9D5-E283ACA87846}" srcOrd="0" destOrd="0" presId="urn:microsoft.com/office/officeart/2005/8/layout/process5"/>
    <dgm:cxn modelId="{9773C12F-67CF-4FFE-ACAE-3F6621B509B2}" type="presOf" srcId="{4DF202D3-B619-44F7-BF6D-8B97F08E4D17}" destId="{A5E9CB92-456F-4886-B7A9-A08911694EC5}" srcOrd="0" destOrd="0" presId="urn:microsoft.com/office/officeart/2005/8/layout/process5"/>
    <dgm:cxn modelId="{9D778A30-37DC-4983-AF2D-C566FC5D5544}" srcId="{C8AA7B8A-EFE7-424C-AFC4-48A72733E115}" destId="{2A374F22-88D5-436D-B364-D4DF2A644C3C}" srcOrd="2" destOrd="0" parTransId="{16FE191D-31ED-4AB7-A6AB-373EAD89FD58}" sibTransId="{41E6F52B-7FE1-4078-B610-116CFC7AEF06}"/>
    <dgm:cxn modelId="{77FD9268-2ADE-40AC-AB98-F11BD5C55304}" type="presOf" srcId="{3C296BD9-6E41-41CE-98ED-6F5E487A71D2}" destId="{47BAD4EF-EE62-4680-AFF9-DBE9A3DDEE60}" srcOrd="0" destOrd="0" presId="urn:microsoft.com/office/officeart/2005/8/layout/process5"/>
    <dgm:cxn modelId="{4A708B6E-9EE4-49C1-8A6B-678E2459917D}" type="presOf" srcId="{96B45E78-4DB7-4BAA-A732-22D37CD3258E}" destId="{D849E3A4-D206-4585-BB0A-F5716EF78513}" srcOrd="0" destOrd="0" presId="urn:microsoft.com/office/officeart/2005/8/layout/process5"/>
    <dgm:cxn modelId="{9AE81D70-2CFC-4B36-AA91-E5CDBFE4B238}" type="presOf" srcId="{96B45E78-4DB7-4BAA-A732-22D37CD3258E}" destId="{C62658C2-2380-445D-A82E-3CABF5D1302B}" srcOrd="1" destOrd="0" presId="urn:microsoft.com/office/officeart/2005/8/layout/process5"/>
    <dgm:cxn modelId="{ADBD8B52-91D8-42FF-802E-78A55BDB3DE1}" type="presOf" srcId="{2A374F22-88D5-436D-B364-D4DF2A644C3C}" destId="{D4EA71B3-6A35-46F6-B36F-7ADEDACF15AF}" srcOrd="0" destOrd="0" presId="urn:microsoft.com/office/officeart/2005/8/layout/process5"/>
    <dgm:cxn modelId="{4D0CEF53-C7A3-4259-934F-E7E0E9D29CCF}" type="presOf" srcId="{0B6D4218-2843-4201-8BE2-F966988C7D80}" destId="{7370389E-1FA7-452C-A46E-FC4397BC2793}" srcOrd="0" destOrd="0" presId="urn:microsoft.com/office/officeart/2005/8/layout/process5"/>
    <dgm:cxn modelId="{F7513D7B-2910-48E1-9339-A49DC539127F}" srcId="{C8AA7B8A-EFE7-424C-AFC4-48A72733E115}" destId="{3C296BD9-6E41-41CE-98ED-6F5E487A71D2}" srcOrd="0" destOrd="0" parTransId="{F2A78D70-D39C-4514-B545-54F02EC5B0DD}" sibTransId="{0B6D4218-2843-4201-8BE2-F966988C7D80}"/>
    <dgm:cxn modelId="{EE71CB82-4BF0-45FB-A70B-D79F3A9DE40D}" srcId="{C8AA7B8A-EFE7-424C-AFC4-48A72733E115}" destId="{6DCAC099-FC1F-45E4-AE00-9AC3A5C4CE5D}" srcOrd="4" destOrd="0" parTransId="{4DE81456-C65E-4724-ACCE-09711115CA9B}" sibTransId="{399C6455-637C-4F03-925E-63871A43C481}"/>
    <dgm:cxn modelId="{7D3A55AF-12D6-4A7C-A061-EF1157D111CF}" type="presOf" srcId="{41E6F52B-7FE1-4078-B610-116CFC7AEF06}" destId="{AE9DD314-822B-4667-A3E8-DE8179FFF1C3}" srcOrd="1" destOrd="0" presId="urn:microsoft.com/office/officeart/2005/8/layout/process5"/>
    <dgm:cxn modelId="{515425BF-495C-4031-9583-4FA43CAB6E6B}" type="presOf" srcId="{C8AA7B8A-EFE7-424C-AFC4-48A72733E115}" destId="{0D8CB83E-CC9A-4317-B9B4-D52976571E9B}" srcOrd="0" destOrd="0" presId="urn:microsoft.com/office/officeart/2005/8/layout/process5"/>
    <dgm:cxn modelId="{17E895DC-68DF-44BE-9406-A7658D2195E2}" type="presOf" srcId="{0B6D4218-2843-4201-8BE2-F966988C7D80}" destId="{9B2408AE-9515-4AC3-895D-71AA54D85C1B}" srcOrd="1" destOrd="0" presId="urn:microsoft.com/office/officeart/2005/8/layout/process5"/>
    <dgm:cxn modelId="{9FA927E3-370A-408E-A8CD-559C99DBE96D}" type="presOf" srcId="{41E6F52B-7FE1-4078-B610-116CFC7AEF06}" destId="{C5BF8D39-603E-421A-BF6F-983BB492CCBE}" srcOrd="0" destOrd="0" presId="urn:microsoft.com/office/officeart/2005/8/layout/process5"/>
    <dgm:cxn modelId="{4AC614EE-BD86-409D-B718-D6B873DBEF36}" srcId="{C8AA7B8A-EFE7-424C-AFC4-48A72733E115}" destId="{B4AB9B80-2322-4365-8B3A-280E03D4232A}" srcOrd="3" destOrd="0" parTransId="{EAD0F895-1CC8-4D9F-ADF4-4DDE35DB2449}" sibTransId="{4DF202D3-B619-44F7-BF6D-8B97F08E4D17}"/>
    <dgm:cxn modelId="{7FAE8BF1-5323-4DE5-A8ED-FB3D6BF221FD}" type="presOf" srcId="{B4AB9B80-2322-4365-8B3A-280E03D4232A}" destId="{822EBE8C-5307-4D2B-920F-4B9A31798147}" srcOrd="0" destOrd="0" presId="urn:microsoft.com/office/officeart/2005/8/layout/process5"/>
    <dgm:cxn modelId="{CE8295F1-C7E0-4185-9E32-C9CDF013EB59}" srcId="{C8AA7B8A-EFE7-424C-AFC4-48A72733E115}" destId="{96816AD8-BDF4-432C-A9AF-24EA1F491E83}" srcOrd="1" destOrd="0" parTransId="{848A78BC-026B-489C-9224-F583939207CF}" sibTransId="{96B45E78-4DB7-4BAA-A732-22D37CD3258E}"/>
    <dgm:cxn modelId="{4493C5F4-DD2D-456E-A700-19174A93E623}" type="presOf" srcId="{6DCAC099-FC1F-45E4-AE00-9AC3A5C4CE5D}" destId="{FEE49D9A-AB4F-49DC-BD76-62EC47D9E2F3}" srcOrd="0" destOrd="0" presId="urn:microsoft.com/office/officeart/2005/8/layout/process5"/>
    <dgm:cxn modelId="{F807F152-DE46-4DFE-8597-289FEB7D96DD}" type="presParOf" srcId="{0D8CB83E-CC9A-4317-B9B4-D52976571E9B}" destId="{47BAD4EF-EE62-4680-AFF9-DBE9A3DDEE60}" srcOrd="0" destOrd="0" presId="urn:microsoft.com/office/officeart/2005/8/layout/process5"/>
    <dgm:cxn modelId="{DD46505A-871F-4160-B2A3-06FDC3F1E6E1}" type="presParOf" srcId="{0D8CB83E-CC9A-4317-B9B4-D52976571E9B}" destId="{7370389E-1FA7-452C-A46E-FC4397BC2793}" srcOrd="1" destOrd="0" presId="urn:microsoft.com/office/officeart/2005/8/layout/process5"/>
    <dgm:cxn modelId="{B63DC863-58DC-47F4-B15B-6A0103C93B1E}" type="presParOf" srcId="{7370389E-1FA7-452C-A46E-FC4397BC2793}" destId="{9B2408AE-9515-4AC3-895D-71AA54D85C1B}" srcOrd="0" destOrd="0" presId="urn:microsoft.com/office/officeart/2005/8/layout/process5"/>
    <dgm:cxn modelId="{65083009-E1E2-43E4-9C7D-B10E41DB9EED}" type="presParOf" srcId="{0D8CB83E-CC9A-4317-B9B4-D52976571E9B}" destId="{17F31D48-7888-4F05-B9D5-E283ACA87846}" srcOrd="2" destOrd="0" presId="urn:microsoft.com/office/officeart/2005/8/layout/process5"/>
    <dgm:cxn modelId="{6DEB8673-E989-432A-BB21-A2ED80D70280}" type="presParOf" srcId="{0D8CB83E-CC9A-4317-B9B4-D52976571E9B}" destId="{D849E3A4-D206-4585-BB0A-F5716EF78513}" srcOrd="3" destOrd="0" presId="urn:microsoft.com/office/officeart/2005/8/layout/process5"/>
    <dgm:cxn modelId="{F8BA096A-3CD9-403F-8E34-92D4E54E4B2D}" type="presParOf" srcId="{D849E3A4-D206-4585-BB0A-F5716EF78513}" destId="{C62658C2-2380-445D-A82E-3CABF5D1302B}" srcOrd="0" destOrd="0" presId="urn:microsoft.com/office/officeart/2005/8/layout/process5"/>
    <dgm:cxn modelId="{D9BC1146-5E23-4ACC-BC7B-821D550170F3}" type="presParOf" srcId="{0D8CB83E-CC9A-4317-B9B4-D52976571E9B}" destId="{D4EA71B3-6A35-46F6-B36F-7ADEDACF15AF}" srcOrd="4" destOrd="0" presId="urn:microsoft.com/office/officeart/2005/8/layout/process5"/>
    <dgm:cxn modelId="{FE225CA6-05EE-40C6-B380-9B849788091C}" type="presParOf" srcId="{0D8CB83E-CC9A-4317-B9B4-D52976571E9B}" destId="{C5BF8D39-603E-421A-BF6F-983BB492CCBE}" srcOrd="5" destOrd="0" presId="urn:microsoft.com/office/officeart/2005/8/layout/process5"/>
    <dgm:cxn modelId="{B91AB753-9EFE-44FD-81D8-6473ED3BBF76}" type="presParOf" srcId="{C5BF8D39-603E-421A-BF6F-983BB492CCBE}" destId="{AE9DD314-822B-4667-A3E8-DE8179FFF1C3}" srcOrd="0" destOrd="0" presId="urn:microsoft.com/office/officeart/2005/8/layout/process5"/>
    <dgm:cxn modelId="{4DA241E5-8441-4C42-864E-4BCF0279FAB5}" type="presParOf" srcId="{0D8CB83E-CC9A-4317-B9B4-D52976571E9B}" destId="{822EBE8C-5307-4D2B-920F-4B9A31798147}" srcOrd="6" destOrd="0" presId="urn:microsoft.com/office/officeart/2005/8/layout/process5"/>
    <dgm:cxn modelId="{CA005E96-67EB-4125-9C28-A1D9A5F3547F}" type="presParOf" srcId="{0D8CB83E-CC9A-4317-B9B4-D52976571E9B}" destId="{A5E9CB92-456F-4886-B7A9-A08911694EC5}" srcOrd="7" destOrd="0" presId="urn:microsoft.com/office/officeart/2005/8/layout/process5"/>
    <dgm:cxn modelId="{195255FE-23BB-4D99-934C-B979351FBAB7}" type="presParOf" srcId="{A5E9CB92-456F-4886-B7A9-A08911694EC5}" destId="{ED97960B-7BF5-47C9-84CA-F07A69C274ED}" srcOrd="0" destOrd="0" presId="urn:microsoft.com/office/officeart/2005/8/layout/process5"/>
    <dgm:cxn modelId="{68C0C847-7DA4-421D-A785-CAAFB3ED3687}" type="presParOf" srcId="{0D8CB83E-CC9A-4317-B9B4-D52976571E9B}" destId="{FEE49D9A-AB4F-49DC-BD76-62EC47D9E2F3}" srcOrd="8"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11389EB-D667-4D24-9CAA-6668CF293066}" type="doc">
      <dgm:prSet loTypeId="urn:microsoft.com/office/officeart/2005/8/layout/process1" loCatId="process" qsTypeId="urn:microsoft.com/office/officeart/2005/8/quickstyle/simple1" qsCatId="simple" csTypeId="urn:microsoft.com/office/officeart/2005/8/colors/accent1_2" csCatId="accent1" phldr="1"/>
      <dgm:spPr/>
    </dgm:pt>
    <dgm:pt modelId="{419AC589-4895-4EE7-BB42-C7660FA76E3C}">
      <dgm:prSet phldrT="[Text]" custT="1"/>
      <dgm:spPr>
        <a:solidFill>
          <a:srgbClr val="2C6B6E"/>
        </a:solidFill>
      </dgm:spPr>
      <dgm:t>
        <a:bodyPr/>
        <a:lstStyle/>
        <a:p>
          <a:r>
            <a:rPr lang="en-US" sz="1300" dirty="0"/>
            <a:t>Use of findings on sc-CO</a:t>
          </a:r>
          <a:r>
            <a:rPr lang="en-US" sz="1000" dirty="0"/>
            <a:t>2</a:t>
          </a:r>
          <a:r>
            <a:rPr lang="en-US" sz="1300" dirty="0"/>
            <a:t> for Luca </a:t>
          </a:r>
          <a:r>
            <a:rPr lang="en-US" sz="1300" dirty="0" err="1"/>
            <a:t>Contiero’s</a:t>
          </a:r>
          <a:r>
            <a:rPr lang="en-US" sz="1300" dirty="0"/>
            <a:t> work on Krypton</a:t>
          </a:r>
          <a:endParaRPr lang="en-GB" sz="1300" dirty="0"/>
        </a:p>
      </dgm:t>
    </dgm:pt>
    <dgm:pt modelId="{AFA47DA0-82B1-4C02-9FEB-A5D1B6275644}" type="parTrans" cxnId="{06CAF20D-D463-4A56-9D33-1092847FB118}">
      <dgm:prSet/>
      <dgm:spPr/>
      <dgm:t>
        <a:bodyPr/>
        <a:lstStyle/>
        <a:p>
          <a:endParaRPr lang="en-GB"/>
        </a:p>
      </dgm:t>
    </dgm:pt>
    <dgm:pt modelId="{D0B5F1DF-2502-45DA-8585-193CE695EBFE}" type="sibTrans" cxnId="{06CAF20D-D463-4A56-9D33-1092847FB118}">
      <dgm:prSet/>
      <dgm:spPr/>
      <dgm:t>
        <a:bodyPr/>
        <a:lstStyle/>
        <a:p>
          <a:endParaRPr lang="en-GB"/>
        </a:p>
      </dgm:t>
    </dgm:pt>
    <dgm:pt modelId="{79816A06-8629-441A-9A0E-21C70E82700F}" type="pres">
      <dgm:prSet presAssocID="{A11389EB-D667-4D24-9CAA-6668CF293066}" presName="Name0" presStyleCnt="0">
        <dgm:presLayoutVars>
          <dgm:dir/>
          <dgm:resizeHandles val="exact"/>
        </dgm:presLayoutVars>
      </dgm:prSet>
      <dgm:spPr/>
    </dgm:pt>
    <dgm:pt modelId="{EA823D5C-7001-4584-83D5-BBE59CC31B59}" type="pres">
      <dgm:prSet presAssocID="{419AC589-4895-4EE7-BB42-C7660FA76E3C}" presName="node" presStyleLbl="node1" presStyleIdx="0" presStyleCnt="1" custLinFactX="-73683" custLinFactY="135199" custLinFactNeighborX="-100000" custLinFactNeighborY="200000">
        <dgm:presLayoutVars>
          <dgm:bulletEnabled val="1"/>
        </dgm:presLayoutVars>
      </dgm:prSet>
      <dgm:spPr/>
    </dgm:pt>
  </dgm:ptLst>
  <dgm:cxnLst>
    <dgm:cxn modelId="{06CAF20D-D463-4A56-9D33-1092847FB118}" srcId="{A11389EB-D667-4D24-9CAA-6668CF293066}" destId="{419AC589-4895-4EE7-BB42-C7660FA76E3C}" srcOrd="0" destOrd="0" parTransId="{AFA47DA0-82B1-4C02-9FEB-A5D1B6275644}" sibTransId="{D0B5F1DF-2502-45DA-8585-193CE695EBFE}"/>
    <dgm:cxn modelId="{EA4136B1-8459-4429-901D-DF82DAB42C92}" type="presOf" srcId="{419AC589-4895-4EE7-BB42-C7660FA76E3C}" destId="{EA823D5C-7001-4584-83D5-BBE59CC31B59}" srcOrd="0" destOrd="0" presId="urn:microsoft.com/office/officeart/2005/8/layout/process1"/>
    <dgm:cxn modelId="{5A40A5C9-06BF-4050-B947-EADC05B9A0C6}" type="presOf" srcId="{A11389EB-D667-4D24-9CAA-6668CF293066}" destId="{79816A06-8629-441A-9A0E-21C70E82700F}" srcOrd="0" destOrd="0" presId="urn:microsoft.com/office/officeart/2005/8/layout/process1"/>
    <dgm:cxn modelId="{69F9C26E-3281-4467-89D2-A6D2E69140A2}" type="presParOf" srcId="{79816A06-8629-441A-9A0E-21C70E82700F}" destId="{EA823D5C-7001-4584-83D5-BBE59CC31B59}" srcOrd="0" destOrd="0" presId="urn:microsoft.com/office/officeart/2005/8/layout/process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BAD4EF-EE62-4680-AFF9-DBE9A3DDEE60}">
      <dsp:nvSpPr>
        <dsp:cNvPr id="0" name=""/>
        <dsp:cNvSpPr/>
      </dsp:nvSpPr>
      <dsp:spPr>
        <a:xfrm>
          <a:off x="219121" y="1854"/>
          <a:ext cx="1561650" cy="936990"/>
        </a:xfrm>
        <a:prstGeom prst="roundRect">
          <a:avLst>
            <a:gd name="adj" fmla="val 10000"/>
          </a:avLst>
        </a:prstGeom>
        <a:solidFill>
          <a:srgbClr val="2C6B6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Completion of literature analysis on sc-CO</a:t>
          </a:r>
          <a:r>
            <a:rPr lang="en-US" sz="800" kern="1200" dirty="0"/>
            <a:t>2</a:t>
          </a:r>
          <a:r>
            <a:rPr lang="en-US" sz="1300" kern="1200" dirty="0"/>
            <a:t> + study of other fluids</a:t>
          </a:r>
          <a:endParaRPr lang="en-GB" sz="1300" kern="1200" dirty="0"/>
        </a:p>
      </dsp:txBody>
      <dsp:txXfrm>
        <a:off x="246565" y="29298"/>
        <a:ext cx="1506762" cy="882102"/>
      </dsp:txXfrm>
    </dsp:sp>
    <dsp:sp modelId="{7370389E-1FA7-452C-A46E-FC4397BC2793}">
      <dsp:nvSpPr>
        <dsp:cNvPr id="0" name=""/>
        <dsp:cNvSpPr/>
      </dsp:nvSpPr>
      <dsp:spPr>
        <a:xfrm>
          <a:off x="1918197" y="276705"/>
          <a:ext cx="331069" cy="38728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1918197" y="354163"/>
        <a:ext cx="231748" cy="232373"/>
      </dsp:txXfrm>
    </dsp:sp>
    <dsp:sp modelId="{17F31D48-7888-4F05-B9D5-E283ACA87846}">
      <dsp:nvSpPr>
        <dsp:cNvPr id="0" name=""/>
        <dsp:cNvSpPr/>
      </dsp:nvSpPr>
      <dsp:spPr>
        <a:xfrm>
          <a:off x="2405432" y="1854"/>
          <a:ext cx="1561650" cy="936990"/>
        </a:xfrm>
        <a:prstGeom prst="roundRect">
          <a:avLst>
            <a:gd name="adj" fmla="val 10000"/>
          </a:avLst>
        </a:prstGeom>
        <a:solidFill>
          <a:srgbClr val="2C6B6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Study of fluid-to-fluid scaling: reliable? </a:t>
          </a:r>
          <a:endParaRPr lang="en-GB" sz="1300" kern="1200" dirty="0"/>
        </a:p>
      </dsp:txBody>
      <dsp:txXfrm>
        <a:off x="2432876" y="29298"/>
        <a:ext cx="1506762" cy="882102"/>
      </dsp:txXfrm>
    </dsp:sp>
    <dsp:sp modelId="{D849E3A4-D206-4585-BB0A-F5716EF78513}">
      <dsp:nvSpPr>
        <dsp:cNvPr id="0" name=""/>
        <dsp:cNvSpPr/>
      </dsp:nvSpPr>
      <dsp:spPr>
        <a:xfrm rot="5400000">
          <a:off x="3020722" y="1048160"/>
          <a:ext cx="331069" cy="38728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rot="-5400000">
        <a:off x="3070071" y="1076270"/>
        <a:ext cx="232373" cy="231748"/>
      </dsp:txXfrm>
    </dsp:sp>
    <dsp:sp modelId="{D4EA71B3-6A35-46F6-B36F-7ADEDACF15AF}">
      <dsp:nvSpPr>
        <dsp:cNvPr id="0" name=""/>
        <dsp:cNvSpPr/>
      </dsp:nvSpPr>
      <dsp:spPr>
        <a:xfrm>
          <a:off x="2405432" y="1563504"/>
          <a:ext cx="1561650" cy="936990"/>
        </a:xfrm>
        <a:prstGeom prst="roundRect">
          <a:avLst>
            <a:gd name="adj" fmla="val 10000"/>
          </a:avLst>
        </a:prstGeom>
        <a:solidFill>
          <a:srgbClr val="2C6B6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Definition of main questions and important parameters to study </a:t>
          </a:r>
          <a:endParaRPr lang="en-GB" sz="1300" kern="1200" dirty="0"/>
        </a:p>
      </dsp:txBody>
      <dsp:txXfrm>
        <a:off x="2432876" y="1590948"/>
        <a:ext cx="1506762" cy="882102"/>
      </dsp:txXfrm>
    </dsp:sp>
    <dsp:sp modelId="{C5BF8D39-603E-421A-BF6F-983BB492CCBE}">
      <dsp:nvSpPr>
        <dsp:cNvPr id="0" name=""/>
        <dsp:cNvSpPr/>
      </dsp:nvSpPr>
      <dsp:spPr>
        <a:xfrm rot="10800000">
          <a:off x="1936936" y="1838355"/>
          <a:ext cx="331069" cy="38728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rot="10800000">
        <a:off x="2036257" y="1915813"/>
        <a:ext cx="231748" cy="232373"/>
      </dsp:txXfrm>
    </dsp:sp>
    <dsp:sp modelId="{822EBE8C-5307-4D2B-920F-4B9A31798147}">
      <dsp:nvSpPr>
        <dsp:cNvPr id="0" name=""/>
        <dsp:cNvSpPr/>
      </dsp:nvSpPr>
      <dsp:spPr>
        <a:xfrm>
          <a:off x="219121" y="1563504"/>
          <a:ext cx="1561650" cy="936990"/>
        </a:xfrm>
        <a:prstGeom prst="roundRect">
          <a:avLst>
            <a:gd name="adj" fmla="val 10000"/>
          </a:avLst>
        </a:prstGeom>
        <a:solidFill>
          <a:srgbClr val="2C6B6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Design of test rig</a:t>
          </a:r>
          <a:endParaRPr lang="en-GB" sz="1300" kern="1200" dirty="0"/>
        </a:p>
      </dsp:txBody>
      <dsp:txXfrm>
        <a:off x="246565" y="1590948"/>
        <a:ext cx="1506762" cy="882102"/>
      </dsp:txXfrm>
    </dsp:sp>
    <dsp:sp modelId="{A5E9CB92-456F-4886-B7A9-A08911694EC5}">
      <dsp:nvSpPr>
        <dsp:cNvPr id="0" name=""/>
        <dsp:cNvSpPr/>
      </dsp:nvSpPr>
      <dsp:spPr>
        <a:xfrm rot="5400000">
          <a:off x="834411" y="2609810"/>
          <a:ext cx="331069" cy="38728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rot="-5400000">
        <a:off x="883760" y="2637920"/>
        <a:ext cx="232373" cy="231748"/>
      </dsp:txXfrm>
    </dsp:sp>
    <dsp:sp modelId="{FEE49D9A-AB4F-49DC-BD76-62EC47D9E2F3}">
      <dsp:nvSpPr>
        <dsp:cNvPr id="0" name=""/>
        <dsp:cNvSpPr/>
      </dsp:nvSpPr>
      <dsp:spPr>
        <a:xfrm>
          <a:off x="219121" y="3125155"/>
          <a:ext cx="1561650" cy="936990"/>
        </a:xfrm>
        <a:prstGeom prst="roundRect">
          <a:avLst>
            <a:gd name="adj" fmla="val 10000"/>
          </a:avLst>
        </a:prstGeom>
        <a:solidFill>
          <a:srgbClr val="2C6B6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Perform tests</a:t>
          </a:r>
          <a:endParaRPr lang="en-GB" sz="1300" kern="1200" dirty="0"/>
        </a:p>
      </dsp:txBody>
      <dsp:txXfrm>
        <a:off x="246565" y="3152599"/>
        <a:ext cx="1506762" cy="8821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823D5C-7001-4584-83D5-BBE59CC31B59}">
      <dsp:nvSpPr>
        <dsp:cNvPr id="0" name=""/>
        <dsp:cNvSpPr/>
      </dsp:nvSpPr>
      <dsp:spPr>
        <a:xfrm>
          <a:off x="0" y="0"/>
          <a:ext cx="1670304" cy="928229"/>
        </a:xfrm>
        <a:prstGeom prst="roundRect">
          <a:avLst>
            <a:gd name="adj" fmla="val 10000"/>
          </a:avLst>
        </a:prstGeom>
        <a:solidFill>
          <a:srgbClr val="2C6B6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Use of findings on sc-CO</a:t>
          </a:r>
          <a:r>
            <a:rPr lang="en-US" sz="1000" kern="1200" dirty="0"/>
            <a:t>2</a:t>
          </a:r>
          <a:r>
            <a:rPr lang="en-US" sz="1300" kern="1200" dirty="0"/>
            <a:t> for Luca </a:t>
          </a:r>
          <a:r>
            <a:rPr lang="en-US" sz="1300" kern="1200" dirty="0" err="1"/>
            <a:t>Contiero’s</a:t>
          </a:r>
          <a:r>
            <a:rPr lang="en-US" sz="1300" kern="1200" dirty="0"/>
            <a:t> work on Krypton</a:t>
          </a:r>
          <a:endParaRPr lang="en-GB" sz="1300" kern="1200" dirty="0"/>
        </a:p>
      </dsp:txBody>
      <dsp:txXfrm>
        <a:off x="27187" y="27187"/>
        <a:ext cx="1615930" cy="873855"/>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22F59687-C613-4C83-A0F4-1BC6CC93F1E1}" type="datetimeFigureOut">
              <a:rPr lang="en-GB" smtClean="0"/>
              <a:t>28/03/2022</a:t>
            </a:fld>
            <a:endParaRPr lang="en-GB"/>
          </a:p>
        </p:txBody>
      </p:sp>
      <p:sp>
        <p:nvSpPr>
          <p:cNvPr id="4" name="Slide Image Placeholder 3"/>
          <p:cNvSpPr>
            <a:spLocks noGrp="1" noRot="1" noChangeAspect="1"/>
          </p:cNvSpPr>
          <p:nvPr>
            <p:ph type="sldImg" idx="2"/>
          </p:nvPr>
        </p:nvSpPr>
        <p:spPr>
          <a:xfrm>
            <a:off x="1177925" y="1233488"/>
            <a:ext cx="4441825"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8F3C095F-DFB4-48DB-AE73-9852A816E977}" type="slidenum">
              <a:rPr lang="en-GB" smtClean="0"/>
              <a:t>‹#›</a:t>
            </a:fld>
            <a:endParaRPr lang="en-GB"/>
          </a:p>
        </p:txBody>
      </p:sp>
    </p:spTree>
    <p:extLst>
      <p:ext uri="{BB962C8B-B14F-4D97-AF65-F5344CB8AC3E}">
        <p14:creationId xmlns:p14="http://schemas.microsoft.com/office/powerpoint/2010/main" val="26473233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My name is Camila Pedano. I am currently starting a PhD project in supercritical refrigerants for detector applications. The main target is to study how supercritical fluids in general would perform as refrigerants for detector cooling. However, at this first stage focus is put on scCO2 because it is a good candidate for warm applications and there is literature available.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this context, for future warm detectors, particularly used in lepton colliders, supercritical carbon dioxide is an option for thermal management of the electronics, which need to be maintained at temperatures somewhat above 31 °C. In principle, scCO2 </a:t>
            </a:r>
            <a:r>
              <a:rPr lang="en-GB" sz="1800" dirty="0">
                <a:effectLst/>
                <a:latin typeface="Calibri" panose="020F0502020204030204" pitchFamily="34" charset="0"/>
                <a:ea typeface="Calibri" panose="020F0502020204030204" pitchFamily="34" charset="0"/>
                <a:cs typeface="Times New Roman" panose="02020603050405020304" pitchFamily="18" charset="0"/>
              </a:rPr>
              <a:t>can provide extremely effective single-phase-like cooling in very small pipes and micro-heat exchangers, with values of the heat transfer coefficient comparable to those typical of two-phase flows, but with much lower pressure drops and much more controllable flow conditions.</a:t>
            </a:r>
          </a:p>
          <a:p>
            <a:endParaRPr lang="en-GB" dirty="0"/>
          </a:p>
        </p:txBody>
      </p:sp>
      <p:sp>
        <p:nvSpPr>
          <p:cNvPr id="4" name="Slide Number Placeholder 3"/>
          <p:cNvSpPr>
            <a:spLocks noGrp="1"/>
          </p:cNvSpPr>
          <p:nvPr>
            <p:ph type="sldNum" sz="quarter" idx="5"/>
          </p:nvPr>
        </p:nvSpPr>
        <p:spPr/>
        <p:txBody>
          <a:bodyPr/>
          <a:lstStyle/>
          <a:p>
            <a:fld id="{8F3C095F-DFB4-48DB-AE73-9852A816E977}" type="slidenum">
              <a:rPr lang="en-GB" smtClean="0"/>
              <a:t>2</a:t>
            </a:fld>
            <a:endParaRPr lang="en-GB"/>
          </a:p>
        </p:txBody>
      </p:sp>
    </p:spTree>
    <p:extLst>
      <p:ext uri="{BB962C8B-B14F-4D97-AF65-F5344CB8AC3E}">
        <p14:creationId xmlns:p14="http://schemas.microsoft.com/office/powerpoint/2010/main" val="11666873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three fundamental objectives of this project are: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Firstly, the theoretical and experimental study of the thermal and fluidic behavior of carbon dioxide flowing in small pipes passing over its critical conditions.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Secondly, the optimization of the use of supercritical carbon dioxide as a refrigerant and characterization of the heat transfer coefficient attainable at conditions between 31 and 45 °C.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Finally, studying the design indications for new supercritical heat exchangers for optimal energy recovery in co2 refrigeration plants.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this, two preliminary studies need to be performed and are planned to be done in parallel during the initial stage of the project &lt;&gt; now: </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1800" dirty="0">
                <a:effectLst/>
                <a:latin typeface="Calibri" panose="020F0502020204030204" pitchFamily="34" charset="0"/>
                <a:ea typeface="Calibri" panose="020F0502020204030204" pitchFamily="34" charset="0"/>
                <a:cs typeface="Times New Roman" panose="02020603050405020304" pitchFamily="18" charset="0"/>
              </a:rPr>
            </a:br>
            <a:r>
              <a:rPr lang="en-US" sz="1800" dirty="0">
                <a:effectLst/>
                <a:latin typeface="Calibri" panose="020F0502020204030204" pitchFamily="34" charset="0"/>
                <a:ea typeface="Calibri" panose="020F0502020204030204" pitchFamily="34" charset="0"/>
                <a:cs typeface="Times New Roman" panose="02020603050405020304" pitchFamily="18" charset="0"/>
              </a:rPr>
              <a:t>1. Literature survey:  gathering available resources, classifying them and finding common problems or open questions found in the different fields.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2. Conceptual study to design a test rig at CERN, for which different options available need to be explored.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8F3C095F-DFB4-48DB-AE73-9852A816E977}" type="slidenum">
              <a:rPr lang="en-GB" smtClean="0"/>
              <a:t>3</a:t>
            </a:fld>
            <a:endParaRPr lang="en-GB"/>
          </a:p>
        </p:txBody>
      </p:sp>
    </p:spTree>
    <p:extLst>
      <p:ext uri="{BB962C8B-B14F-4D97-AF65-F5344CB8AC3E}">
        <p14:creationId xmlns:p14="http://schemas.microsoft.com/office/powerpoint/2010/main" val="31982977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At temperatures below the critical value, the variation of pressure with enthalpy along an isotherm exhibits discontinuities where it intersects the saturation line: where phase change takes place. The horizontal constant pressure segments represent the presence of two distinct phases. Above the critical point, these discontinuities are not found. Macroscopically speaking, there is a continuous variation from a liquid-like condition to a vapor-like one. This means, above the critical pressure, at temperatures lower than the critical the liquid-like fluid (with higher density) is found. At temperatures higher than that, the gas-like fluid is present.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this region, standard techniques of correlating data fail: Dittus-Boelter equation does not correlate near-critical forced convection phenomena, boiling equations exhibit discontinuities and oscillations are commonplace. The similarities in heat transfer, pressure drop, wall temperatures and pressure oscillation between subcritical and near-critical regimes are significant.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supercritical point of carbon dioxide corresponds to pressures above 7.4 MPa. Its corresponding critical temperature is 31 °C. In the supercritical region, the thermophysical properties of CO2 change dramatically with temperature and pressure.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a given pressure, thermal conductivity, dynamic viscosity and density (seen in figure on the right top) strongly decrease with an increase in temperature. At the same time, the specific heat capacity reaches a sharp peak which is reduced as the pressure increases, as seen on the right bottom. This temperature, at which the heat capacity reaches its maximum value, is defined as the pseudo-critical temperature.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As can be seen from both figures, these changes are less steep when increasing the operating pressure. However, these sharp variations make its heat transfer performance different from conventional fluids, especially in the determination of the convective heat transfer coefficient from a heat transfer surface.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dirty="0"/>
              <a:t>Finally, coming back to the point in the slide shown before, the temperature of interest for room temperature detector cooling is shown in the plots on the right. (+31 to +45 °C)</a:t>
            </a:r>
          </a:p>
        </p:txBody>
      </p:sp>
      <p:sp>
        <p:nvSpPr>
          <p:cNvPr id="4" name="Slide Number Placeholder 3"/>
          <p:cNvSpPr>
            <a:spLocks noGrp="1"/>
          </p:cNvSpPr>
          <p:nvPr>
            <p:ph type="sldNum" sz="quarter" idx="5"/>
          </p:nvPr>
        </p:nvSpPr>
        <p:spPr/>
        <p:txBody>
          <a:bodyPr/>
          <a:lstStyle/>
          <a:p>
            <a:fld id="{8F3C095F-DFB4-48DB-AE73-9852A816E977}" type="slidenum">
              <a:rPr lang="en-GB" smtClean="0"/>
              <a:t>4</a:t>
            </a:fld>
            <a:endParaRPr lang="en-GB"/>
          </a:p>
        </p:txBody>
      </p:sp>
    </p:spTree>
    <p:extLst>
      <p:ext uri="{BB962C8B-B14F-4D97-AF65-F5344CB8AC3E}">
        <p14:creationId xmlns:p14="http://schemas.microsoft.com/office/powerpoint/2010/main" val="266006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the 1950s, authors have obtained heat transfer coefficients experimentally, mainly in water and carbon dioxide. They have defined three mechanisms of heat transfer: </a:t>
            </a:r>
          </a:p>
          <a:p>
            <a:pPr marL="228600" indent="-228600">
              <a:buAutoNum type="arabicPeriod"/>
            </a:pPr>
            <a:r>
              <a:rPr lang="en-US" dirty="0"/>
              <a:t>Normal </a:t>
            </a:r>
          </a:p>
          <a:p>
            <a:pPr marL="228600" indent="-228600">
              <a:buAutoNum type="arabicPeriod"/>
            </a:pPr>
            <a:r>
              <a:rPr lang="en-US" dirty="0"/>
              <a:t>Enhanced </a:t>
            </a:r>
          </a:p>
          <a:p>
            <a:pPr marL="228600" indent="-228600">
              <a:buAutoNum type="arabicPeriod"/>
            </a:pPr>
            <a:r>
              <a:rPr lang="en-US" dirty="0"/>
              <a:t>Deteriorated</a:t>
            </a:r>
          </a:p>
          <a:p>
            <a:r>
              <a:rPr lang="en-US" dirty="0"/>
              <a:t>Some approaches to study the heat transfer mechanisms have to do with similarities between boiling heat transfer. Some authors approached the problem by defining two different phenomena, relating it to sub-critical boiling: </a:t>
            </a:r>
          </a:p>
          <a:p>
            <a:pPr marL="228600" indent="-228600">
              <a:buAutoNum type="arabicPeriod"/>
            </a:pPr>
            <a:r>
              <a:rPr lang="en-US" dirty="0"/>
              <a:t>Pseudo-boiling: similar to nucleate boiling in sub-critical pressures. When heating a fluid with a bulk temperature lower than the pseudo-critical temperature, some layers near the heating surface might achieve temperatures above the pseudo-critical. This lower density part of the fluid can leave the heating surface in the form of bubble-like volumes of fluid. Generally, it leads to higher heat transfer coefficients.</a:t>
            </a:r>
          </a:p>
          <a:p>
            <a:pPr marL="228600" indent="-228600">
              <a:buAutoNum type="arabicPeriod"/>
            </a:pPr>
            <a:r>
              <a:rPr lang="en-US" dirty="0"/>
              <a:t>Pseudo-film boiling is similar to film boiling mechanism in sub-critical pressures. In this case, the low-density part of the fluid forms a layer and prevents the high-density part from contacting the heated surface. It leads to lower heat transfer coefficients, since the heat transfer performance of the vapor-like fluid is poor compared to that of the liquid-like fluid in the bulk flow </a:t>
            </a:r>
          </a:p>
          <a:p>
            <a:pPr marL="0" indent="0">
              <a:buNone/>
            </a:pPr>
            <a:endParaRPr lang="en-US" dirty="0"/>
          </a:p>
          <a:p>
            <a:pPr marL="0" indent="0">
              <a:buNone/>
            </a:pPr>
            <a:r>
              <a:rPr lang="en-US" dirty="0"/>
              <a:t>Another approach to explain phenomena has to do with the effect of buoyancy force and thermal velocity and how the fluid structure can enhance or impair heat transfer. </a:t>
            </a:r>
            <a:endParaRPr lang="en-GB" dirty="0"/>
          </a:p>
        </p:txBody>
      </p:sp>
      <p:sp>
        <p:nvSpPr>
          <p:cNvPr id="4" name="Slide Number Placeholder 3"/>
          <p:cNvSpPr>
            <a:spLocks noGrp="1"/>
          </p:cNvSpPr>
          <p:nvPr>
            <p:ph type="sldNum" sz="quarter" idx="5"/>
          </p:nvPr>
        </p:nvSpPr>
        <p:spPr/>
        <p:txBody>
          <a:bodyPr/>
          <a:lstStyle/>
          <a:p>
            <a:fld id="{8F3C095F-DFB4-48DB-AE73-9852A816E977}" type="slidenum">
              <a:rPr lang="en-GB" smtClean="0"/>
              <a:t>5</a:t>
            </a:fld>
            <a:endParaRPr lang="en-GB"/>
          </a:p>
        </p:txBody>
      </p:sp>
    </p:spTree>
    <p:extLst>
      <p:ext uri="{BB962C8B-B14F-4D97-AF65-F5344CB8AC3E}">
        <p14:creationId xmlns:p14="http://schemas.microsoft.com/office/powerpoint/2010/main" val="15172962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F3C095F-DFB4-48DB-AE73-9852A816E977}" type="slidenum">
              <a:rPr lang="en-GB" smtClean="0"/>
              <a:t>6</a:t>
            </a:fld>
            <a:endParaRPr lang="en-GB"/>
          </a:p>
        </p:txBody>
      </p:sp>
    </p:spTree>
    <p:extLst>
      <p:ext uri="{BB962C8B-B14F-4D97-AF65-F5344CB8AC3E}">
        <p14:creationId xmlns:p14="http://schemas.microsoft.com/office/powerpoint/2010/main" val="23949761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Important parameters to study and current status: </a:t>
            </a:r>
          </a:p>
          <a:p>
            <a:pPr lvl="1"/>
            <a:r>
              <a:rPr lang="en-US" dirty="0"/>
              <a:t>Mass flux: its influence on the heat transfer coefficient is not clear yet. Opposite trend as the one commonly observed has been reported (higher mass fluxes leading to lower heat transfer coefficient). Some authors have defined a threshold starting from which heat transfer deterioration can occur and below which it does not take place. </a:t>
            </a:r>
          </a:p>
          <a:p>
            <a:pPr lvl="1"/>
            <a:r>
              <a:rPr lang="en-US" dirty="0"/>
              <a:t>q: not clear if higher heat fluxes lead to heat transfer deterioration or not. </a:t>
            </a:r>
          </a:p>
          <a:p>
            <a:pPr lvl="1"/>
            <a:r>
              <a:rPr lang="en-US" dirty="0"/>
              <a:t>ID: opposite conclusions reached in literature. Effect on heat transfer coefficient not clear yet.  </a:t>
            </a:r>
          </a:p>
          <a:p>
            <a:pPr lvl="1"/>
            <a:r>
              <a:rPr lang="en-US" dirty="0"/>
              <a:t>Configuration: no clear conclusion. Important for buoyancy effect assessment.</a:t>
            </a:r>
          </a:p>
          <a:p>
            <a:pPr lvl="1"/>
            <a:r>
              <a:rPr lang="en-US" dirty="0"/>
              <a:t>P: significant only at temperatures close to the pseudo-critical. Higher values of pressure decrease heat transfer coefficient. </a:t>
            </a:r>
          </a:p>
          <a:p>
            <a:pPr marL="342891" lvl="1" indent="0">
              <a:buNone/>
            </a:pPr>
            <a:endParaRPr lang="en-US" dirty="0"/>
          </a:p>
          <a:p>
            <a:r>
              <a:rPr lang="en-GB" dirty="0"/>
              <a:t>Some open questions found in literature are the following: </a:t>
            </a:r>
          </a:p>
          <a:p>
            <a:pPr marL="228600" indent="-228600">
              <a:buAutoNum type="arabicPeriod"/>
            </a:pPr>
            <a:r>
              <a:rPr lang="en-GB" dirty="0"/>
              <a:t>What is the effect of different operating parameters on the HTC and pressure drops</a:t>
            </a:r>
          </a:p>
          <a:p>
            <a:pPr marL="228600" indent="-228600">
              <a:buAutoNum type="arabicPeriod"/>
            </a:pPr>
            <a:r>
              <a:rPr lang="en-GB" dirty="0"/>
              <a:t>What is the mechanism of heat transfer deterioration? Under which conditions does it take place? Is there an onset? </a:t>
            </a:r>
          </a:p>
          <a:p>
            <a:pPr marL="228600" indent="-228600">
              <a:buAutoNum type="arabicPeriod"/>
            </a:pPr>
            <a:r>
              <a:rPr lang="en-GB" dirty="0"/>
              <a:t>What is the role of buoyancy force on the flow regime? Is there a threshold? </a:t>
            </a:r>
          </a:p>
          <a:p>
            <a:pPr marL="228600" indent="-228600">
              <a:buAutoNum type="arabicPeriod"/>
            </a:pPr>
            <a:r>
              <a:rPr lang="en-GB" dirty="0"/>
              <a:t>Are pseudo-boiling and pseudo-film boiling good models for studying supercritical heat transfer? </a:t>
            </a:r>
          </a:p>
          <a:p>
            <a:pPr marL="228600" indent="-228600">
              <a:buAutoNum type="arabicPeriod"/>
            </a:pPr>
            <a:r>
              <a:rPr lang="en-GB" dirty="0"/>
              <a:t>Which correlations model the process better? </a:t>
            </a:r>
            <a:br>
              <a:rPr lang="en-GB" dirty="0"/>
            </a:br>
            <a:endParaRPr lang="en-GB" dirty="0"/>
          </a:p>
          <a:p>
            <a:endParaRPr lang="en-GB" dirty="0"/>
          </a:p>
        </p:txBody>
      </p:sp>
      <p:sp>
        <p:nvSpPr>
          <p:cNvPr id="4" name="Slide Number Placeholder 3"/>
          <p:cNvSpPr>
            <a:spLocks noGrp="1"/>
          </p:cNvSpPr>
          <p:nvPr>
            <p:ph type="sldNum" sz="quarter" idx="5"/>
          </p:nvPr>
        </p:nvSpPr>
        <p:spPr/>
        <p:txBody>
          <a:bodyPr/>
          <a:lstStyle/>
          <a:p>
            <a:fld id="{8F3C095F-DFB4-48DB-AE73-9852A816E977}" type="slidenum">
              <a:rPr lang="en-GB" smtClean="0"/>
              <a:t>7</a:t>
            </a:fld>
            <a:endParaRPr lang="en-GB"/>
          </a:p>
        </p:txBody>
      </p:sp>
    </p:spTree>
    <p:extLst>
      <p:ext uri="{BB962C8B-B14F-4D97-AF65-F5344CB8AC3E}">
        <p14:creationId xmlns:p14="http://schemas.microsoft.com/office/powerpoint/2010/main" val="33862431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7890" y="1340285"/>
            <a:ext cx="8780746" cy="2169678"/>
          </a:xfrm>
        </p:spPr>
        <p:txBody>
          <a:bodyPr anchor="ctr"/>
          <a:lstStyle>
            <a:lvl1pPr algn="ctr">
              <a:defRPr sz="4500" b="1">
                <a:solidFill>
                  <a:srgbClr val="171A6C"/>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87890" y="3578224"/>
            <a:ext cx="8780746" cy="1845545"/>
          </a:xfrm>
        </p:spPr>
        <p:txBody>
          <a:bodyPr anchor="ctr">
            <a:normAutofit/>
          </a:bodyPr>
          <a:lstStyle>
            <a:lvl1pPr marL="0" indent="0" algn="ctr">
              <a:buNone/>
              <a:defRPr sz="2100" b="0">
                <a:solidFill>
                  <a:srgbClr val="171A6C"/>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a:t>Click to edit Master subtitle style</a:t>
            </a:r>
            <a:endParaRPr lang="en-GB" dirty="0"/>
          </a:p>
        </p:txBody>
      </p:sp>
      <p:sp>
        <p:nvSpPr>
          <p:cNvPr id="4" name="Date Placeholder 3"/>
          <p:cNvSpPr>
            <a:spLocks noGrp="1"/>
          </p:cNvSpPr>
          <p:nvPr>
            <p:ph type="dt" sz="half" idx="10"/>
          </p:nvPr>
        </p:nvSpPr>
        <p:spPr>
          <a:xfrm>
            <a:off x="628650" y="6356359"/>
            <a:ext cx="2057400" cy="365125"/>
          </a:xfrm>
          <a:prstGeom prst="rect">
            <a:avLst/>
          </a:prstGeom>
        </p:spPr>
        <p:txBody>
          <a:bodyPr/>
          <a:lstStyle/>
          <a:p>
            <a:fld id="{C01D11BA-7BA0-4257-81CF-82214BB44DEA}" type="datetime3">
              <a:rPr lang="en-US" smtClean="0"/>
              <a:t>28 March 2022</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
        <p:nvSpPr>
          <p:cNvPr id="7" name="Text Box 14"/>
          <p:cNvSpPr txBox="1">
            <a:spLocks noChangeArrowheads="1"/>
          </p:cNvSpPr>
          <p:nvPr userDrawn="1"/>
        </p:nvSpPr>
        <p:spPr bwMode="auto">
          <a:xfrm>
            <a:off x="912282" y="6032852"/>
            <a:ext cx="8231717" cy="246221"/>
          </a:xfrm>
          <a:prstGeom prst="rect">
            <a:avLst/>
          </a:prstGeom>
          <a:noFill/>
          <a:ln>
            <a:noFill/>
          </a:ln>
          <a:effectLst/>
          <a:extLst>
            <a:ext uri="{909E8E84-426E-40DD-AFC4-6F175D3DCCD1}">
              <a14:hiddenFill xmlns:a14="http://schemas.microsoft.com/office/drawing/2010/main">
                <a:solidFill>
                  <a:schemeClr val="accent2">
                    <a:alpha val="39999"/>
                  </a:schemeClr>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GB" sz="1000" b="0" i="0" dirty="0">
                <a:solidFill>
                  <a:srgbClr val="444444"/>
                </a:solidFill>
                <a:effectLst/>
              </a:rPr>
              <a:t>This project has received funding from the European Union’s Horizon 2020 research and innovation programme under grant agreement No 101004761.</a:t>
            </a:r>
            <a:endParaRPr lang="en-GB" sz="1000" i="0" dirty="0"/>
          </a:p>
        </p:txBody>
      </p:sp>
      <p:sp>
        <p:nvSpPr>
          <p:cNvPr id="8" name="TextBox 7"/>
          <p:cNvSpPr txBox="1"/>
          <p:nvPr userDrawn="1"/>
        </p:nvSpPr>
        <p:spPr>
          <a:xfrm>
            <a:off x="3733800" y="135467"/>
            <a:ext cx="5410200" cy="923330"/>
          </a:xfrm>
          <a:prstGeom prst="rect">
            <a:avLst/>
          </a:prstGeom>
          <a:noFill/>
        </p:spPr>
        <p:txBody>
          <a:bodyPr wrap="square" rtlCol="0">
            <a:spAutoFit/>
          </a:bodyPr>
          <a:lstStyle/>
          <a:p>
            <a:pPr algn="r"/>
            <a:r>
              <a:rPr lang="en-GB" sz="2700" b="0" dirty="0">
                <a:solidFill>
                  <a:schemeClr val="bg1"/>
                </a:solidFill>
                <a:latin typeface="+mn-lt"/>
              </a:rPr>
              <a:t>Advancement and Innovation for Detectors at Accelerators</a:t>
            </a: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V="1">
            <a:off x="381000" y="5939374"/>
            <a:ext cx="531283" cy="354339"/>
          </a:xfrm>
          <a:prstGeom prst="rect">
            <a:avLst/>
          </a:prstGeom>
        </p:spPr>
      </p:pic>
    </p:spTree>
    <p:extLst>
      <p:ext uri="{BB962C8B-B14F-4D97-AF65-F5344CB8AC3E}">
        <p14:creationId xmlns:p14="http://schemas.microsoft.com/office/powerpoint/2010/main" val="16763380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28650" y="6356359"/>
            <a:ext cx="2057400" cy="365125"/>
          </a:xfrm>
          <a:prstGeom prst="rect">
            <a:avLst/>
          </a:prstGeom>
        </p:spPr>
        <p:txBody>
          <a:bodyPr/>
          <a:lstStyle/>
          <a:p>
            <a:fld id="{BE937EF1-5E27-44A9-B871-6542F30F081F}" type="datetime3">
              <a:rPr lang="en-US" smtClean="0"/>
              <a:t>28 March 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2468797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2"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28650" y="6356359"/>
            <a:ext cx="2057400" cy="365125"/>
          </a:xfrm>
          <a:prstGeom prst="rect">
            <a:avLst/>
          </a:prstGeom>
        </p:spPr>
        <p:txBody>
          <a:bodyPr/>
          <a:lstStyle/>
          <a:p>
            <a:fld id="{32A87FC3-EAAE-4A3B-9314-DDE4FFBE0A1B}" type="datetime3">
              <a:rPr lang="en-US" smtClean="0"/>
              <a:t>28 March 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3747342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6914" y="1290181"/>
            <a:ext cx="8666018" cy="4886789"/>
          </a:xfrm>
        </p:spPr>
        <p:txBody>
          <a:bodyPr/>
          <a:lstStyle>
            <a:lvl1pPr>
              <a:buClr>
                <a:srgbClr val="F2B53C"/>
              </a:buClr>
              <a:defRPr b="0">
                <a:solidFill>
                  <a:srgbClr val="171A6C"/>
                </a:solidFill>
              </a:defRPr>
            </a:lvl1pPr>
            <a:lvl2pPr>
              <a:buClr>
                <a:srgbClr val="F2B53C"/>
              </a:buClr>
              <a:defRPr b="0">
                <a:solidFill>
                  <a:srgbClr val="171A6C"/>
                </a:solidFill>
              </a:defRPr>
            </a:lvl2pPr>
            <a:lvl3pPr>
              <a:buClr>
                <a:srgbClr val="F2B53C"/>
              </a:buClr>
              <a:defRPr b="0">
                <a:solidFill>
                  <a:srgbClr val="171A6C"/>
                </a:solidFill>
              </a:defRPr>
            </a:lvl3pPr>
            <a:lvl4pPr>
              <a:buClr>
                <a:srgbClr val="F2B53C"/>
              </a:buClr>
              <a:defRPr b="0">
                <a:solidFill>
                  <a:srgbClr val="171A6C"/>
                </a:solidFill>
              </a:defRPr>
            </a:lvl4pPr>
            <a:lvl5pPr>
              <a:buClr>
                <a:srgbClr val="F2B53C"/>
              </a:buClr>
              <a:defRPr b="0">
                <a:solidFill>
                  <a:srgbClr val="171A6C"/>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p:cNvSpPr>
            <a:spLocks noGrp="1"/>
          </p:cNvSpPr>
          <p:nvPr>
            <p:ph type="ftr" sz="quarter" idx="11"/>
          </p:nvPr>
        </p:nvSpPr>
        <p:spPr>
          <a:xfrm>
            <a:off x="4" y="6356350"/>
            <a:ext cx="9143999" cy="501650"/>
          </a:xfrm>
        </p:spPr>
        <p:txBody>
          <a:bodyPr/>
          <a:lstStyle/>
          <a:p>
            <a:endParaRPr lang="en-GB" dirty="0"/>
          </a:p>
        </p:txBody>
      </p:sp>
      <p:sp>
        <p:nvSpPr>
          <p:cNvPr id="4" name="Date Placeholder 3"/>
          <p:cNvSpPr>
            <a:spLocks noGrp="1"/>
          </p:cNvSpPr>
          <p:nvPr>
            <p:ph type="dt" sz="half" idx="10"/>
          </p:nvPr>
        </p:nvSpPr>
        <p:spPr>
          <a:xfrm>
            <a:off x="236914" y="6424612"/>
            <a:ext cx="1731223" cy="365125"/>
          </a:xfrm>
          <a:prstGeom prst="rect">
            <a:avLst/>
          </a:prstGeom>
          <a:ln>
            <a:noFill/>
          </a:ln>
        </p:spPr>
        <p:txBody>
          <a:bodyPr anchor="ctr"/>
          <a:lstStyle>
            <a:lvl1pPr>
              <a:defRPr sz="1100">
                <a:solidFill>
                  <a:srgbClr val="171A6C"/>
                </a:solidFill>
              </a:defRPr>
            </a:lvl1pPr>
          </a:lstStyle>
          <a:p>
            <a:fld id="{B77521D4-B6A2-402E-A085-C880F30EB62E}" type="datetime3">
              <a:rPr lang="en-US" smtClean="0"/>
              <a:pPr/>
              <a:t>28 March 2022</a:t>
            </a:fld>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
        <p:nvSpPr>
          <p:cNvPr id="11" name="Title 10"/>
          <p:cNvSpPr>
            <a:spLocks noGrp="1"/>
          </p:cNvSpPr>
          <p:nvPr>
            <p:ph type="title"/>
          </p:nvPr>
        </p:nvSpPr>
        <p:spPr>
          <a:xfrm>
            <a:off x="4033381" y="1"/>
            <a:ext cx="5005670" cy="1077238"/>
          </a:xfrm>
        </p:spPr>
        <p:txBody>
          <a:bodyPr/>
          <a:lstStyle>
            <a:lvl1pPr>
              <a:defRPr b="1">
                <a:solidFill>
                  <a:schemeClr val="bg1"/>
                </a:solidFill>
              </a:defRPr>
            </a:lvl1pPr>
          </a:lstStyle>
          <a:p>
            <a:r>
              <a:rPr lang="en-US"/>
              <a:t>Click to edit Master title style</a:t>
            </a:r>
            <a:endParaRPr lang="en-GB" dirty="0"/>
          </a:p>
        </p:txBody>
      </p:sp>
    </p:spTree>
    <p:extLst>
      <p:ext uri="{BB962C8B-B14F-4D97-AF65-F5344CB8AC3E}">
        <p14:creationId xmlns:p14="http://schemas.microsoft.com/office/powerpoint/2010/main" val="3368208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7"/>
            <a:ext cx="7886700" cy="2852737"/>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4589472"/>
            <a:ext cx="7886700" cy="1500187"/>
          </a:xfrm>
        </p:spPr>
        <p:txBody>
          <a:bodyPr/>
          <a:lstStyle>
            <a:lvl1pPr marL="0" indent="0">
              <a:buNone/>
              <a:defRPr sz="1800">
                <a:solidFill>
                  <a:schemeClr val="tx1">
                    <a:tint val="75000"/>
                  </a:schemeClr>
                </a:solidFill>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9"/>
            <a:ext cx="2057400" cy="365125"/>
          </a:xfrm>
          <a:prstGeom prst="rect">
            <a:avLst/>
          </a:prstGeom>
        </p:spPr>
        <p:txBody>
          <a:bodyPr/>
          <a:lstStyle/>
          <a:p>
            <a:fld id="{E5C1A8A6-A55F-4F98-B7EB-13D47285A1FE}" type="datetime3">
              <a:rPr lang="en-US" smtClean="0"/>
              <a:t>28 March 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1511267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628650" y="6356359"/>
            <a:ext cx="2057400" cy="365125"/>
          </a:xfrm>
          <a:prstGeom prst="rect">
            <a:avLst/>
          </a:prstGeom>
        </p:spPr>
        <p:txBody>
          <a:bodyPr/>
          <a:lstStyle/>
          <a:p>
            <a:fld id="{31AC57D9-8984-41BB-A9CE-EC121665631C}" type="datetime3">
              <a:rPr lang="en-US" smtClean="0"/>
              <a:t>28 March 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21203414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9"/>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2" y="1681163"/>
            <a:ext cx="3887391" cy="82391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2"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a:xfrm>
            <a:off x="628650" y="6356359"/>
            <a:ext cx="2057400" cy="365125"/>
          </a:xfrm>
          <a:prstGeom prst="rect">
            <a:avLst/>
          </a:prstGeom>
        </p:spPr>
        <p:txBody>
          <a:bodyPr/>
          <a:lstStyle/>
          <a:p>
            <a:fld id="{CBD499CD-D135-4E2F-90DD-1CE571D7BCBA}" type="datetime3">
              <a:rPr lang="en-US" smtClean="0"/>
              <a:t>28 March 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4284104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a:xfrm>
            <a:off x="628650" y="6356359"/>
            <a:ext cx="2057400" cy="365125"/>
          </a:xfrm>
          <a:prstGeom prst="rect">
            <a:avLst/>
          </a:prstGeom>
        </p:spPr>
        <p:txBody>
          <a:bodyPr/>
          <a:lstStyle/>
          <a:p>
            <a:fld id="{FD1F1141-94BA-4429-B2C2-BEA9DF9ABCCF}" type="datetime3">
              <a:rPr lang="en-US" smtClean="0"/>
              <a:t>28 March 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2897855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9"/>
            <a:ext cx="2057400" cy="365125"/>
          </a:xfrm>
          <a:prstGeom prst="rect">
            <a:avLst/>
          </a:prstGeom>
        </p:spPr>
        <p:txBody>
          <a:bodyPr/>
          <a:lstStyle/>
          <a:p>
            <a:fld id="{D97F96FE-9481-49EA-9681-9A8F194179A8}" type="datetime3">
              <a:rPr lang="en-US" smtClean="0"/>
              <a:t>28 March 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1144143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34"/>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sp>
        <p:nvSpPr>
          <p:cNvPr id="5" name="Date Placeholder 4"/>
          <p:cNvSpPr>
            <a:spLocks noGrp="1"/>
          </p:cNvSpPr>
          <p:nvPr>
            <p:ph type="dt" sz="half" idx="10"/>
          </p:nvPr>
        </p:nvSpPr>
        <p:spPr>
          <a:xfrm>
            <a:off x="628650" y="6356359"/>
            <a:ext cx="2057400" cy="365125"/>
          </a:xfrm>
          <a:prstGeom prst="rect">
            <a:avLst/>
          </a:prstGeom>
        </p:spPr>
        <p:txBody>
          <a:bodyPr/>
          <a:lstStyle/>
          <a:p>
            <a:fld id="{15604103-15D9-4C8A-AE7C-75C338439E56}" type="datetime3">
              <a:rPr lang="en-US" smtClean="0"/>
              <a:t>28 March 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509781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34"/>
            <a:ext cx="4629150" cy="4873625"/>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sp>
        <p:nvSpPr>
          <p:cNvPr id="5" name="Date Placeholder 4"/>
          <p:cNvSpPr>
            <a:spLocks noGrp="1"/>
          </p:cNvSpPr>
          <p:nvPr>
            <p:ph type="dt" sz="half" idx="10"/>
          </p:nvPr>
        </p:nvSpPr>
        <p:spPr>
          <a:xfrm>
            <a:off x="628650" y="6356359"/>
            <a:ext cx="2057400" cy="365125"/>
          </a:xfrm>
          <a:prstGeom prst="rect">
            <a:avLst/>
          </a:prstGeom>
        </p:spPr>
        <p:txBody>
          <a:bodyPr/>
          <a:lstStyle/>
          <a:p>
            <a:fld id="{D57C27AA-62AC-464F-AD69-9F162FDFBA42}" type="datetime3">
              <a:rPr lang="en-US" smtClean="0"/>
              <a:t>28 March 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27182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1367" y="1786897"/>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3291848"/>
            <a:ext cx="7886700" cy="288512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p:cNvSpPr>
            <a:spLocks noGrp="1"/>
          </p:cNvSpPr>
          <p:nvPr>
            <p:ph type="ftr" sz="quarter" idx="3"/>
          </p:nvPr>
        </p:nvSpPr>
        <p:spPr>
          <a:xfrm>
            <a:off x="4" y="6356350"/>
            <a:ext cx="9143999" cy="501650"/>
          </a:xfrm>
          <a:prstGeom prst="rect">
            <a:avLst/>
          </a:prstGeom>
          <a:gradFill>
            <a:gsLst>
              <a:gs pos="2000">
                <a:schemeClr val="bg1"/>
              </a:gs>
              <a:gs pos="64000">
                <a:srgbClr val="44A7AB"/>
              </a:gs>
              <a:gs pos="100000">
                <a:srgbClr val="44A7AB"/>
              </a:gs>
            </a:gsLst>
            <a:lin ang="0" scaled="0"/>
          </a:gradFill>
        </p:spPr>
        <p:txBody>
          <a:bodyPr vert="horz" lIns="91440" tIns="45720" rIns="91440" bIns="45720" rtlCol="0" anchor="ctr"/>
          <a:lstStyle>
            <a:lvl1pPr algn="ctr">
              <a:defRPr sz="1200">
                <a:solidFill>
                  <a:schemeClr val="bg1"/>
                </a:solidFill>
              </a:defRPr>
            </a:lvl1pPr>
          </a:lstStyle>
          <a:p>
            <a:endParaRPr lang="en-GB" dirty="0"/>
          </a:p>
        </p:txBody>
      </p:sp>
      <p:sp>
        <p:nvSpPr>
          <p:cNvPr id="6" name="Slide Number Placeholder 5"/>
          <p:cNvSpPr>
            <a:spLocks noGrp="1"/>
          </p:cNvSpPr>
          <p:nvPr>
            <p:ph type="sldNum" sz="quarter" idx="4"/>
          </p:nvPr>
        </p:nvSpPr>
        <p:spPr>
          <a:xfrm>
            <a:off x="8428070" y="6356350"/>
            <a:ext cx="715933" cy="501650"/>
          </a:xfrm>
          <a:prstGeom prst="rect">
            <a:avLst/>
          </a:prstGeom>
        </p:spPr>
        <p:txBody>
          <a:bodyPr vert="horz" lIns="91440" tIns="45720" rIns="91440" bIns="45720" rtlCol="0" anchor="ctr"/>
          <a:lstStyle>
            <a:lvl1pPr algn="r">
              <a:defRPr sz="1200">
                <a:solidFill>
                  <a:schemeClr val="bg1"/>
                </a:solidFill>
              </a:defRPr>
            </a:lvl1pPr>
          </a:lstStyle>
          <a:p>
            <a:fld id="{FC4456CD-832E-41F2-9893-C7650CCC5376}" type="slidenum">
              <a:rPr lang="en-GB" smtClean="0"/>
              <a:pPr/>
              <a:t>‹#›</a:t>
            </a:fld>
            <a:endParaRPr lang="en-GB" dirty="0"/>
          </a:p>
        </p:txBody>
      </p:sp>
      <p:sp>
        <p:nvSpPr>
          <p:cNvPr id="12" name="TextBox 11"/>
          <p:cNvSpPr txBox="1"/>
          <p:nvPr userDrawn="1"/>
        </p:nvSpPr>
        <p:spPr>
          <a:xfrm>
            <a:off x="2613980" y="0"/>
            <a:ext cx="6530020" cy="1165397"/>
          </a:xfrm>
          <a:prstGeom prst="rect">
            <a:avLst/>
          </a:prstGeom>
          <a:gradFill flip="none" rotWithShape="1">
            <a:gsLst>
              <a:gs pos="0">
                <a:schemeClr val="bg1"/>
              </a:gs>
              <a:gs pos="58000">
                <a:srgbClr val="44A7AB"/>
              </a:gs>
              <a:gs pos="100000">
                <a:srgbClr val="44A7AB"/>
              </a:gs>
            </a:gsLst>
            <a:lin ang="0" scaled="1"/>
            <a:tileRect/>
          </a:gradFill>
          <a:ln>
            <a:solidFill>
              <a:schemeClr val="bg1"/>
            </a:solidFill>
          </a:ln>
        </p:spPr>
        <p:txBody>
          <a:bodyPr wrap="square" rtlCol="0">
            <a:spAutoFit/>
          </a:bodyPr>
          <a:lstStyle/>
          <a:p>
            <a:endParaRPr lang="en-GB" dirty="0"/>
          </a:p>
        </p:txBody>
      </p:sp>
      <p:pic>
        <p:nvPicPr>
          <p:cNvPr id="13" name="Picture 12"/>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13212" y="0"/>
            <a:ext cx="2603864" cy="1172459"/>
          </a:xfrm>
          <a:prstGeom prst="rect">
            <a:avLst/>
          </a:prstGeom>
        </p:spPr>
      </p:pic>
    </p:spTree>
    <p:extLst>
      <p:ext uri="{BB962C8B-B14F-4D97-AF65-F5344CB8AC3E}">
        <p14:creationId xmlns:p14="http://schemas.microsoft.com/office/powerpoint/2010/main" val="21844054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Supercritical refrigerants for detector applications</a:t>
            </a:r>
            <a:endParaRPr lang="en-GB" dirty="0"/>
          </a:p>
        </p:txBody>
      </p:sp>
      <p:sp>
        <p:nvSpPr>
          <p:cNvPr id="3" name="Subtitle 2"/>
          <p:cNvSpPr>
            <a:spLocks noGrp="1"/>
          </p:cNvSpPr>
          <p:nvPr>
            <p:ph type="subTitle" idx="1"/>
          </p:nvPr>
        </p:nvSpPr>
        <p:spPr/>
        <p:txBody>
          <a:bodyPr/>
          <a:lstStyle/>
          <a:p>
            <a:r>
              <a:rPr lang="en-US" dirty="0"/>
              <a:t>Camila Rocio Pedano Medina </a:t>
            </a:r>
          </a:p>
          <a:p>
            <a:r>
              <a:rPr lang="en-US" dirty="0"/>
              <a:t>30-03-2022</a:t>
            </a:r>
            <a:endParaRPr lang="en-GB" dirty="0"/>
          </a:p>
        </p:txBody>
      </p:sp>
    </p:spTree>
    <p:extLst>
      <p:ext uri="{BB962C8B-B14F-4D97-AF65-F5344CB8AC3E}">
        <p14:creationId xmlns:p14="http://schemas.microsoft.com/office/powerpoint/2010/main" val="41351445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3" y="1469561"/>
            <a:ext cx="8666018" cy="4886789"/>
          </a:xfrm>
        </p:spPr>
        <p:txBody>
          <a:bodyPr/>
          <a:lstStyle/>
          <a:p>
            <a:r>
              <a:rPr lang="en-US" b="0" dirty="0"/>
              <a:t>Main target: performance of supercritical fluids in detector cooling</a:t>
            </a:r>
          </a:p>
          <a:p>
            <a:r>
              <a:rPr lang="en-US" b="0" dirty="0"/>
              <a:t>Focus on sc-CO</a:t>
            </a:r>
            <a:r>
              <a:rPr lang="en-US" sz="1000" b="0" dirty="0"/>
              <a:t>2</a:t>
            </a:r>
            <a:r>
              <a:rPr lang="en-US" dirty="0"/>
              <a:t>: good candidate for warm applications + literature available</a:t>
            </a:r>
          </a:p>
          <a:p>
            <a:r>
              <a:rPr lang="en-US" b="0" dirty="0"/>
              <a:t>For future warm detectors, sc-CO</a:t>
            </a:r>
            <a:r>
              <a:rPr lang="en-US" sz="1000" b="0" dirty="0"/>
              <a:t>2</a:t>
            </a:r>
            <a:r>
              <a:rPr lang="en-US" b="0" dirty="0"/>
              <a:t> is a good option for thermal management of the electronics (~31°C)</a:t>
            </a:r>
          </a:p>
          <a:p>
            <a:r>
              <a:rPr lang="en-US" dirty="0"/>
              <a:t>sc-CO</a:t>
            </a:r>
            <a:r>
              <a:rPr lang="en-US" sz="1000" dirty="0"/>
              <a:t>2</a:t>
            </a:r>
            <a:r>
              <a:rPr lang="en-US" dirty="0"/>
              <a:t>: </a:t>
            </a:r>
          </a:p>
          <a:p>
            <a:pPr lvl="1"/>
            <a:r>
              <a:rPr lang="en-US" dirty="0"/>
              <a:t>Extremely effective single phase-like cooling in very small pipes and micro heat exchangers </a:t>
            </a:r>
            <a:r>
              <a:rPr lang="en-US" b="0" dirty="0"/>
              <a:t> </a:t>
            </a:r>
          </a:p>
          <a:p>
            <a:pPr lvl="1"/>
            <a:r>
              <a:rPr lang="en-US" dirty="0"/>
              <a:t>Values of heat transfer coefficient comparable to those typical of two-phase flows</a:t>
            </a:r>
          </a:p>
          <a:p>
            <a:pPr lvl="1"/>
            <a:r>
              <a:rPr lang="en-US" b="0" dirty="0"/>
              <a:t>Lower pressure drops</a:t>
            </a:r>
          </a:p>
          <a:p>
            <a:pPr lvl="1"/>
            <a:r>
              <a:rPr lang="en-US" dirty="0"/>
              <a:t>Much more controllable flow conditions</a:t>
            </a:r>
            <a:endParaRPr lang="en-GB" b="0" dirty="0"/>
          </a:p>
        </p:txBody>
      </p:sp>
      <p:sp>
        <p:nvSpPr>
          <p:cNvPr id="3" name="Footer Placeholder 2"/>
          <p:cNvSpPr>
            <a:spLocks noGrp="1"/>
          </p:cNvSpPr>
          <p:nvPr>
            <p:ph type="ftr" sz="quarter" idx="11"/>
          </p:nvPr>
        </p:nvSpPr>
        <p:spPr/>
        <p:txBody>
          <a:bodyPr/>
          <a:lstStyle/>
          <a:p>
            <a:r>
              <a:rPr lang="en-US" dirty="0"/>
              <a:t>Supercritical refrigerants for detector applications</a:t>
            </a:r>
            <a:endParaRPr lang="en-GB" dirty="0"/>
          </a:p>
        </p:txBody>
      </p:sp>
      <p:sp>
        <p:nvSpPr>
          <p:cNvPr id="4" name="Slide Number Placeholder 3"/>
          <p:cNvSpPr>
            <a:spLocks noGrp="1"/>
          </p:cNvSpPr>
          <p:nvPr>
            <p:ph type="sldNum" sz="quarter" idx="12"/>
          </p:nvPr>
        </p:nvSpPr>
        <p:spPr/>
        <p:txBody>
          <a:bodyPr/>
          <a:lstStyle/>
          <a:p>
            <a:fld id="{FC4456CD-832E-41F2-9893-C7650CCC5376}" type="slidenum">
              <a:rPr lang="en-GB" smtClean="0"/>
              <a:t>2</a:t>
            </a:fld>
            <a:endParaRPr lang="en-GB"/>
          </a:p>
        </p:txBody>
      </p:sp>
      <p:sp>
        <p:nvSpPr>
          <p:cNvPr id="5" name="Title 4"/>
          <p:cNvSpPr>
            <a:spLocks noGrp="1"/>
          </p:cNvSpPr>
          <p:nvPr>
            <p:ph type="title"/>
          </p:nvPr>
        </p:nvSpPr>
        <p:spPr/>
        <p:txBody>
          <a:bodyPr/>
          <a:lstStyle/>
          <a:p>
            <a:r>
              <a:rPr lang="en-US" dirty="0"/>
              <a:t>Target and framework</a:t>
            </a:r>
            <a:endParaRPr lang="en-GB" dirty="0"/>
          </a:p>
        </p:txBody>
      </p:sp>
      <p:sp>
        <p:nvSpPr>
          <p:cNvPr id="6" name="Date Placeholder 5"/>
          <p:cNvSpPr>
            <a:spLocks noGrp="1"/>
          </p:cNvSpPr>
          <p:nvPr>
            <p:ph type="dt" sz="half" idx="10"/>
          </p:nvPr>
        </p:nvSpPr>
        <p:spPr>
          <a:xfrm>
            <a:off x="236912" y="6424612"/>
            <a:ext cx="1304505" cy="365125"/>
          </a:xfrm>
        </p:spPr>
        <p:txBody>
          <a:bodyPr anchor="ctr"/>
          <a:lstStyle/>
          <a:p>
            <a:r>
              <a:rPr lang="en-US" dirty="0"/>
              <a:t>30</a:t>
            </a:r>
            <a:r>
              <a:rPr lang="en-US" baseline="30000" dirty="0"/>
              <a:t>th</a:t>
            </a:r>
            <a:r>
              <a:rPr lang="en-US" dirty="0"/>
              <a:t> March 2022</a:t>
            </a:r>
            <a:endParaRPr lang="en-GB" dirty="0"/>
          </a:p>
        </p:txBody>
      </p:sp>
      <p:sp>
        <p:nvSpPr>
          <p:cNvPr id="7" name="Content Placeholder 1">
            <a:extLst>
              <a:ext uri="{FF2B5EF4-FFF2-40B4-BE49-F238E27FC236}">
                <a16:creationId xmlns:a16="http://schemas.microsoft.com/office/drawing/2014/main" id="{D82C6EA9-EF22-4D7C-BED1-E2025EAB7823}"/>
              </a:ext>
            </a:extLst>
          </p:cNvPr>
          <p:cNvSpPr txBox="1">
            <a:spLocks/>
          </p:cNvSpPr>
          <p:nvPr/>
        </p:nvSpPr>
        <p:spPr>
          <a:xfrm>
            <a:off x="236913" y="4833264"/>
            <a:ext cx="8666018" cy="1130764"/>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Interesting intention: using findings on </a:t>
            </a:r>
            <a:r>
              <a:rPr lang="en-US" dirty="0" err="1"/>
              <a:t>sc</a:t>
            </a:r>
            <a:r>
              <a:rPr lang="en-US" dirty="0"/>
              <a:t>-carbon dioxide to cooperate with Luca Contiero on his PhD project, transporting them to Krypton at much lower temperature</a:t>
            </a:r>
            <a:endParaRPr lang="en-GB" dirty="0"/>
          </a:p>
        </p:txBody>
      </p:sp>
    </p:spTree>
    <p:extLst>
      <p:ext uri="{BB962C8B-B14F-4D97-AF65-F5344CB8AC3E}">
        <p14:creationId xmlns:p14="http://schemas.microsoft.com/office/powerpoint/2010/main" val="27360248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060B059-97CD-49DF-890D-D51ECBE7B199}"/>
              </a:ext>
            </a:extLst>
          </p:cNvPr>
          <p:cNvSpPr>
            <a:spLocks noGrp="1"/>
          </p:cNvSpPr>
          <p:nvPr>
            <p:ph idx="1"/>
          </p:nvPr>
        </p:nvSpPr>
        <p:spPr>
          <a:xfrm>
            <a:off x="236914" y="1652828"/>
            <a:ext cx="8666018" cy="2138819"/>
          </a:xfrm>
        </p:spPr>
        <p:txBody>
          <a:bodyPr/>
          <a:lstStyle/>
          <a:p>
            <a:r>
              <a:rPr lang="en-US" dirty="0"/>
              <a:t>Fundamental objectives</a:t>
            </a:r>
          </a:p>
          <a:p>
            <a:pPr lvl="1"/>
            <a:r>
              <a:rPr lang="en-US" dirty="0"/>
              <a:t>Theoretical and experimental study of thermal and fluidic behavior of carbon dioxide flowing in small pipes passing over its critical conditions </a:t>
            </a:r>
          </a:p>
          <a:p>
            <a:pPr lvl="1"/>
            <a:r>
              <a:rPr lang="en-US" dirty="0"/>
              <a:t>Optimization of the use of sc-CO</a:t>
            </a:r>
            <a:r>
              <a:rPr lang="en-US" sz="1000" dirty="0"/>
              <a:t>2</a:t>
            </a:r>
            <a:r>
              <a:rPr lang="en-US" dirty="0"/>
              <a:t> as a refrigerant and characterization of the HTC attainable at conditions between 31 and 45 °C</a:t>
            </a:r>
          </a:p>
          <a:p>
            <a:pPr lvl="1"/>
            <a:r>
              <a:rPr lang="en-US" dirty="0"/>
              <a:t>Study of design indications for new </a:t>
            </a:r>
            <a:r>
              <a:rPr lang="en-US" dirty="0" err="1"/>
              <a:t>sc</a:t>
            </a:r>
            <a:r>
              <a:rPr lang="en-US" dirty="0"/>
              <a:t>-heat exchangers for optimal energy recovery in CO</a:t>
            </a:r>
            <a:r>
              <a:rPr lang="en-US" sz="1000" dirty="0"/>
              <a:t>2</a:t>
            </a:r>
            <a:r>
              <a:rPr lang="en-US" dirty="0"/>
              <a:t> refrigeration plants</a:t>
            </a:r>
            <a:endParaRPr lang="en-GB" dirty="0"/>
          </a:p>
        </p:txBody>
      </p:sp>
      <p:sp>
        <p:nvSpPr>
          <p:cNvPr id="3" name="Footer Placeholder 2">
            <a:extLst>
              <a:ext uri="{FF2B5EF4-FFF2-40B4-BE49-F238E27FC236}">
                <a16:creationId xmlns:a16="http://schemas.microsoft.com/office/drawing/2014/main" id="{DA90D43E-D9EE-42E4-B84C-6B597980EC85}"/>
              </a:ext>
            </a:extLst>
          </p:cNvPr>
          <p:cNvSpPr>
            <a:spLocks noGrp="1"/>
          </p:cNvSpPr>
          <p:nvPr>
            <p:ph type="ftr" sz="quarter" idx="11"/>
          </p:nvPr>
        </p:nvSpPr>
        <p:spPr/>
        <p:txBody>
          <a:bodyPr/>
          <a:lstStyle/>
          <a:p>
            <a:r>
              <a:rPr lang="en-US" dirty="0"/>
              <a:t>Supercritical refrigerants for detector applications</a:t>
            </a:r>
            <a:endParaRPr lang="en-GB" dirty="0"/>
          </a:p>
        </p:txBody>
      </p:sp>
      <p:sp>
        <p:nvSpPr>
          <p:cNvPr id="4" name="Date Placeholder 3">
            <a:extLst>
              <a:ext uri="{FF2B5EF4-FFF2-40B4-BE49-F238E27FC236}">
                <a16:creationId xmlns:a16="http://schemas.microsoft.com/office/drawing/2014/main" id="{AA06AA1D-985F-40A1-91EE-B7E3EA50450E}"/>
              </a:ext>
            </a:extLst>
          </p:cNvPr>
          <p:cNvSpPr>
            <a:spLocks noGrp="1"/>
          </p:cNvSpPr>
          <p:nvPr>
            <p:ph type="dt" sz="half" idx="10"/>
          </p:nvPr>
        </p:nvSpPr>
        <p:spPr/>
        <p:txBody>
          <a:bodyPr/>
          <a:lstStyle/>
          <a:p>
            <a:r>
              <a:rPr lang="en-US" dirty="0"/>
              <a:t>30</a:t>
            </a:r>
            <a:r>
              <a:rPr lang="en-US" baseline="30000" dirty="0"/>
              <a:t>th</a:t>
            </a:r>
            <a:r>
              <a:rPr lang="en-US" dirty="0"/>
              <a:t> March 2022</a:t>
            </a:r>
            <a:endParaRPr lang="en-GB" dirty="0"/>
          </a:p>
        </p:txBody>
      </p:sp>
      <p:sp>
        <p:nvSpPr>
          <p:cNvPr id="5" name="Slide Number Placeholder 4">
            <a:extLst>
              <a:ext uri="{FF2B5EF4-FFF2-40B4-BE49-F238E27FC236}">
                <a16:creationId xmlns:a16="http://schemas.microsoft.com/office/drawing/2014/main" id="{53F24B0D-BB5E-4D40-A01E-FCC3BC4B6ACC}"/>
              </a:ext>
            </a:extLst>
          </p:cNvPr>
          <p:cNvSpPr>
            <a:spLocks noGrp="1"/>
          </p:cNvSpPr>
          <p:nvPr>
            <p:ph type="sldNum" sz="quarter" idx="12"/>
          </p:nvPr>
        </p:nvSpPr>
        <p:spPr/>
        <p:txBody>
          <a:bodyPr/>
          <a:lstStyle/>
          <a:p>
            <a:fld id="{FC4456CD-832E-41F2-9893-C7650CCC5376}" type="slidenum">
              <a:rPr lang="en-GB" smtClean="0"/>
              <a:t>3</a:t>
            </a:fld>
            <a:endParaRPr lang="en-GB"/>
          </a:p>
        </p:txBody>
      </p:sp>
      <p:sp>
        <p:nvSpPr>
          <p:cNvPr id="6" name="Title 5">
            <a:extLst>
              <a:ext uri="{FF2B5EF4-FFF2-40B4-BE49-F238E27FC236}">
                <a16:creationId xmlns:a16="http://schemas.microsoft.com/office/drawing/2014/main" id="{8B628836-FAEF-4EC2-BC6C-32102FBFE871}"/>
              </a:ext>
            </a:extLst>
          </p:cNvPr>
          <p:cNvSpPr>
            <a:spLocks noGrp="1"/>
          </p:cNvSpPr>
          <p:nvPr>
            <p:ph type="title"/>
          </p:nvPr>
        </p:nvSpPr>
        <p:spPr/>
        <p:txBody>
          <a:bodyPr/>
          <a:lstStyle/>
          <a:p>
            <a:r>
              <a:rPr lang="en-US" dirty="0"/>
              <a:t>Fundamental objectives and preliminary studies</a:t>
            </a:r>
            <a:endParaRPr lang="en-GB" dirty="0"/>
          </a:p>
        </p:txBody>
      </p:sp>
      <p:sp>
        <p:nvSpPr>
          <p:cNvPr id="7" name="Content Placeholder 1">
            <a:extLst>
              <a:ext uri="{FF2B5EF4-FFF2-40B4-BE49-F238E27FC236}">
                <a16:creationId xmlns:a16="http://schemas.microsoft.com/office/drawing/2014/main" id="{7043CA82-6FC5-4900-B97F-4C43823BA3E1}"/>
              </a:ext>
            </a:extLst>
          </p:cNvPr>
          <p:cNvSpPr txBox="1">
            <a:spLocks/>
          </p:cNvSpPr>
          <p:nvPr/>
        </p:nvSpPr>
        <p:spPr>
          <a:xfrm>
            <a:off x="236914" y="4004589"/>
            <a:ext cx="8666018" cy="2138819"/>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Preliminary studies</a:t>
            </a:r>
          </a:p>
          <a:p>
            <a:pPr lvl="1"/>
            <a:r>
              <a:rPr lang="en-US" dirty="0"/>
              <a:t>Literature survey</a:t>
            </a:r>
          </a:p>
          <a:p>
            <a:pPr lvl="2"/>
            <a:r>
              <a:rPr lang="en-US" dirty="0"/>
              <a:t>Summarizing main findings from literature in sc-CO</a:t>
            </a:r>
            <a:r>
              <a:rPr lang="en-US" sz="1000" dirty="0"/>
              <a:t>2</a:t>
            </a:r>
            <a:r>
              <a:rPr lang="en-US" dirty="0"/>
              <a:t> heating</a:t>
            </a:r>
          </a:p>
          <a:p>
            <a:pPr lvl="2"/>
            <a:r>
              <a:rPr lang="en-US" dirty="0"/>
              <a:t>Defining range of experimental conditions explored in literature</a:t>
            </a:r>
          </a:p>
          <a:p>
            <a:pPr lvl="2"/>
            <a:r>
              <a:rPr lang="en-US" dirty="0"/>
              <a:t>Finding open points deserving attention  </a:t>
            </a:r>
          </a:p>
          <a:p>
            <a:pPr lvl="1"/>
            <a:r>
              <a:rPr lang="en-US" dirty="0"/>
              <a:t>Conceptual study to design test rig at CERN</a:t>
            </a:r>
            <a:endParaRPr lang="en-GB" dirty="0"/>
          </a:p>
        </p:txBody>
      </p:sp>
    </p:spTree>
    <p:extLst>
      <p:ext uri="{BB962C8B-B14F-4D97-AF65-F5344CB8AC3E}">
        <p14:creationId xmlns:p14="http://schemas.microsoft.com/office/powerpoint/2010/main" val="1103361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9" descr="Chart&#10;&#10;Description automatically generated">
            <a:extLst>
              <a:ext uri="{FF2B5EF4-FFF2-40B4-BE49-F238E27FC236}">
                <a16:creationId xmlns:a16="http://schemas.microsoft.com/office/drawing/2014/main" id="{00AFD11C-9515-4C4E-8BF5-347B787248C2}"/>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45298" y="3429000"/>
            <a:ext cx="3974958" cy="2624972"/>
          </a:xfrm>
        </p:spPr>
      </p:pic>
      <p:sp>
        <p:nvSpPr>
          <p:cNvPr id="3" name="Footer Placeholder 2">
            <a:extLst>
              <a:ext uri="{FF2B5EF4-FFF2-40B4-BE49-F238E27FC236}">
                <a16:creationId xmlns:a16="http://schemas.microsoft.com/office/drawing/2014/main" id="{7272A009-C326-4155-BC33-1035B461FBD7}"/>
              </a:ext>
            </a:extLst>
          </p:cNvPr>
          <p:cNvSpPr>
            <a:spLocks noGrp="1"/>
          </p:cNvSpPr>
          <p:nvPr>
            <p:ph type="ftr" sz="quarter" idx="11"/>
          </p:nvPr>
        </p:nvSpPr>
        <p:spPr/>
        <p:txBody>
          <a:bodyPr/>
          <a:lstStyle/>
          <a:p>
            <a:r>
              <a:rPr lang="en-US" dirty="0"/>
              <a:t>Supercritical refrigerants for detector applications</a:t>
            </a:r>
            <a:endParaRPr lang="en-GB" dirty="0"/>
          </a:p>
        </p:txBody>
      </p:sp>
      <p:sp>
        <p:nvSpPr>
          <p:cNvPr id="4" name="Date Placeholder 3">
            <a:extLst>
              <a:ext uri="{FF2B5EF4-FFF2-40B4-BE49-F238E27FC236}">
                <a16:creationId xmlns:a16="http://schemas.microsoft.com/office/drawing/2014/main" id="{3C12BC4F-10E6-4C17-95D6-2241E64FF01F}"/>
              </a:ext>
            </a:extLst>
          </p:cNvPr>
          <p:cNvSpPr>
            <a:spLocks noGrp="1"/>
          </p:cNvSpPr>
          <p:nvPr>
            <p:ph type="dt" sz="half" idx="10"/>
          </p:nvPr>
        </p:nvSpPr>
        <p:spPr/>
        <p:txBody>
          <a:bodyPr/>
          <a:lstStyle/>
          <a:p>
            <a:r>
              <a:rPr lang="en-US" dirty="0"/>
              <a:t>30</a:t>
            </a:r>
            <a:r>
              <a:rPr lang="en-US" baseline="30000" dirty="0"/>
              <a:t>th</a:t>
            </a:r>
            <a:r>
              <a:rPr lang="en-US" dirty="0"/>
              <a:t> March 2022</a:t>
            </a:r>
            <a:endParaRPr lang="en-GB" dirty="0"/>
          </a:p>
        </p:txBody>
      </p:sp>
      <p:sp>
        <p:nvSpPr>
          <p:cNvPr id="5" name="Slide Number Placeholder 4">
            <a:extLst>
              <a:ext uri="{FF2B5EF4-FFF2-40B4-BE49-F238E27FC236}">
                <a16:creationId xmlns:a16="http://schemas.microsoft.com/office/drawing/2014/main" id="{ED02EC81-DA36-42BB-A12F-4CADD59D583F}"/>
              </a:ext>
            </a:extLst>
          </p:cNvPr>
          <p:cNvSpPr>
            <a:spLocks noGrp="1"/>
          </p:cNvSpPr>
          <p:nvPr>
            <p:ph type="sldNum" sz="quarter" idx="12"/>
          </p:nvPr>
        </p:nvSpPr>
        <p:spPr/>
        <p:txBody>
          <a:bodyPr/>
          <a:lstStyle/>
          <a:p>
            <a:fld id="{FC4456CD-832E-41F2-9893-C7650CCC5376}" type="slidenum">
              <a:rPr lang="en-GB" smtClean="0"/>
              <a:t>4</a:t>
            </a:fld>
            <a:endParaRPr lang="en-GB"/>
          </a:p>
        </p:txBody>
      </p:sp>
      <p:sp>
        <p:nvSpPr>
          <p:cNvPr id="6" name="Title 5">
            <a:extLst>
              <a:ext uri="{FF2B5EF4-FFF2-40B4-BE49-F238E27FC236}">
                <a16:creationId xmlns:a16="http://schemas.microsoft.com/office/drawing/2014/main" id="{C4345FD8-FB7E-4C3D-B14C-29C3C4AFB21F}"/>
              </a:ext>
            </a:extLst>
          </p:cNvPr>
          <p:cNvSpPr>
            <a:spLocks noGrp="1"/>
          </p:cNvSpPr>
          <p:nvPr>
            <p:ph type="title"/>
          </p:nvPr>
        </p:nvSpPr>
        <p:spPr/>
        <p:txBody>
          <a:bodyPr/>
          <a:lstStyle/>
          <a:p>
            <a:r>
              <a:rPr lang="en-US" dirty="0"/>
              <a:t>The supercritical condition</a:t>
            </a:r>
            <a:endParaRPr lang="en-GB" dirty="0"/>
          </a:p>
        </p:txBody>
      </p:sp>
      <p:sp>
        <p:nvSpPr>
          <p:cNvPr id="19" name="Content Placeholder 1">
            <a:extLst>
              <a:ext uri="{FF2B5EF4-FFF2-40B4-BE49-F238E27FC236}">
                <a16:creationId xmlns:a16="http://schemas.microsoft.com/office/drawing/2014/main" id="{A394DDEB-B2F1-4E35-BB86-D3913B4E45BE}"/>
              </a:ext>
            </a:extLst>
          </p:cNvPr>
          <p:cNvSpPr txBox="1">
            <a:spLocks/>
          </p:cNvSpPr>
          <p:nvPr/>
        </p:nvSpPr>
        <p:spPr>
          <a:xfrm>
            <a:off x="238991" y="1290182"/>
            <a:ext cx="5004763" cy="1423282"/>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At subcritical: discontinuities </a:t>
            </a:r>
          </a:p>
          <a:p>
            <a:r>
              <a:rPr lang="en-US" dirty="0"/>
              <a:t>Above critical value: change is continuous</a:t>
            </a:r>
          </a:p>
          <a:p>
            <a:pPr lvl="1"/>
            <a:r>
              <a:rPr lang="en-US" dirty="0"/>
              <a:t>T&lt;Tc liquid-like fluid</a:t>
            </a:r>
          </a:p>
          <a:p>
            <a:pPr lvl="1"/>
            <a:r>
              <a:rPr lang="en-US" dirty="0"/>
              <a:t>T&gt;Tc vapor-like fluid</a:t>
            </a:r>
            <a:endParaRPr lang="en-GB" dirty="0"/>
          </a:p>
          <a:p>
            <a:pPr marL="342891" lvl="1" indent="0">
              <a:buNone/>
            </a:pPr>
            <a:endParaRPr lang="en-US" dirty="0"/>
          </a:p>
        </p:txBody>
      </p:sp>
      <p:sp>
        <p:nvSpPr>
          <p:cNvPr id="20" name="Content Placeholder 1">
            <a:extLst>
              <a:ext uri="{FF2B5EF4-FFF2-40B4-BE49-F238E27FC236}">
                <a16:creationId xmlns:a16="http://schemas.microsoft.com/office/drawing/2014/main" id="{77CFAE72-13B0-4BC2-8C5A-43226AC44222}"/>
              </a:ext>
            </a:extLst>
          </p:cNvPr>
          <p:cNvSpPr txBox="1">
            <a:spLocks/>
          </p:cNvSpPr>
          <p:nvPr/>
        </p:nvSpPr>
        <p:spPr>
          <a:xfrm>
            <a:off x="236914" y="2635848"/>
            <a:ext cx="3969630" cy="793152"/>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Critical point of carbon dioxide: 74 bar, 31 °C</a:t>
            </a:r>
            <a:endParaRPr lang="en-GB" dirty="0"/>
          </a:p>
          <a:p>
            <a:pPr marL="342891" lvl="1" indent="0">
              <a:buNone/>
            </a:pPr>
            <a:endParaRPr lang="en-US" dirty="0"/>
          </a:p>
        </p:txBody>
      </p:sp>
      <p:pic>
        <p:nvPicPr>
          <p:cNvPr id="23" name="Picture 22" descr="Chart, line chart&#10;&#10;Description automatically generated">
            <a:extLst>
              <a:ext uri="{FF2B5EF4-FFF2-40B4-BE49-F238E27FC236}">
                <a16:creationId xmlns:a16="http://schemas.microsoft.com/office/drawing/2014/main" id="{BE0EFCFF-21AA-422D-B31D-AA9533ABE7C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97985" y="1678691"/>
            <a:ext cx="3494953" cy="2329969"/>
          </a:xfrm>
          <a:prstGeom prst="rect">
            <a:avLst/>
          </a:prstGeom>
        </p:spPr>
      </p:pic>
      <p:pic>
        <p:nvPicPr>
          <p:cNvPr id="25" name="Picture 24" descr="Chart&#10;&#10;Description automatically generated">
            <a:extLst>
              <a:ext uri="{FF2B5EF4-FFF2-40B4-BE49-F238E27FC236}">
                <a16:creationId xmlns:a16="http://schemas.microsoft.com/office/drawing/2014/main" id="{4BBE9295-0B14-46DA-9CBD-5B636349438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11697" y="3927973"/>
            <a:ext cx="3381241" cy="2254161"/>
          </a:xfrm>
          <a:prstGeom prst="rect">
            <a:avLst/>
          </a:prstGeom>
        </p:spPr>
      </p:pic>
      <p:sp>
        <p:nvSpPr>
          <p:cNvPr id="21" name="TextBox 20">
            <a:extLst>
              <a:ext uri="{FF2B5EF4-FFF2-40B4-BE49-F238E27FC236}">
                <a16:creationId xmlns:a16="http://schemas.microsoft.com/office/drawing/2014/main" id="{FE36F8AA-BF87-4D8E-BE26-CCD45D07710C}"/>
              </a:ext>
            </a:extLst>
          </p:cNvPr>
          <p:cNvSpPr txBox="1"/>
          <p:nvPr/>
        </p:nvSpPr>
        <p:spPr>
          <a:xfrm>
            <a:off x="6196158" y="1558229"/>
            <a:ext cx="2708851" cy="276999"/>
          </a:xfrm>
          <a:prstGeom prst="rect">
            <a:avLst/>
          </a:prstGeom>
          <a:noFill/>
          <a:ln>
            <a:noFill/>
          </a:ln>
        </p:spPr>
        <p:txBody>
          <a:bodyPr wrap="square" rtlCol="0">
            <a:spAutoFit/>
          </a:bodyPr>
          <a:lstStyle/>
          <a:p>
            <a:r>
              <a:rPr lang="en-US" sz="1200" dirty="0">
                <a:solidFill>
                  <a:srgbClr val="FF0000"/>
                </a:solidFill>
              </a:rPr>
              <a:t>Tm = Pseudo-critical temperature</a:t>
            </a:r>
            <a:endParaRPr lang="en-GB" sz="1200" dirty="0">
              <a:solidFill>
                <a:srgbClr val="FF0000"/>
              </a:solidFill>
            </a:endParaRPr>
          </a:p>
        </p:txBody>
      </p:sp>
      <p:cxnSp>
        <p:nvCxnSpPr>
          <p:cNvPr id="27" name="Straight Connector 26">
            <a:extLst>
              <a:ext uri="{FF2B5EF4-FFF2-40B4-BE49-F238E27FC236}">
                <a16:creationId xmlns:a16="http://schemas.microsoft.com/office/drawing/2014/main" id="{B2A4ED69-A604-43C0-B5BE-0AE10E882207}"/>
              </a:ext>
            </a:extLst>
          </p:cNvPr>
          <p:cNvCxnSpPr/>
          <p:nvPr/>
        </p:nvCxnSpPr>
        <p:spPr>
          <a:xfrm flipV="1">
            <a:off x="6392092" y="1811383"/>
            <a:ext cx="0" cy="3971108"/>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D207449E-E146-4A14-9FA9-9345BAB9BF11}"/>
              </a:ext>
            </a:extLst>
          </p:cNvPr>
          <p:cNvSpPr/>
          <p:nvPr/>
        </p:nvSpPr>
        <p:spPr>
          <a:xfrm>
            <a:off x="6305550" y="1801858"/>
            <a:ext cx="335981" cy="3971108"/>
          </a:xfrm>
          <a:prstGeom prst="rect">
            <a:avLst/>
          </a:prstGeom>
          <a:solidFill>
            <a:schemeClr val="accent6">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670277B0-FF13-4797-9B87-F2356506AE10}"/>
              </a:ext>
            </a:extLst>
          </p:cNvPr>
          <p:cNvSpPr/>
          <p:nvPr/>
        </p:nvSpPr>
        <p:spPr>
          <a:xfrm>
            <a:off x="2800350" y="3762374"/>
            <a:ext cx="104775" cy="117973"/>
          </a:xfrm>
          <a:prstGeom prst="ellipse">
            <a:avLst/>
          </a:prstGeom>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cxnSp>
        <p:nvCxnSpPr>
          <p:cNvPr id="30" name="Straight Arrow Connector 29">
            <a:extLst>
              <a:ext uri="{FF2B5EF4-FFF2-40B4-BE49-F238E27FC236}">
                <a16:creationId xmlns:a16="http://schemas.microsoft.com/office/drawing/2014/main" id="{42EB57D0-C4F6-46E4-95BB-F22504C7009A}"/>
              </a:ext>
            </a:extLst>
          </p:cNvPr>
          <p:cNvCxnSpPr>
            <a:endCxn id="28" idx="1"/>
          </p:cNvCxnSpPr>
          <p:nvPr/>
        </p:nvCxnSpPr>
        <p:spPr>
          <a:xfrm>
            <a:off x="1704975" y="3219450"/>
            <a:ext cx="1110719" cy="5602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1C850582-5968-4181-9CBF-991BED3DF50E}"/>
              </a:ext>
            </a:extLst>
          </p:cNvPr>
          <p:cNvSpPr/>
          <p:nvPr/>
        </p:nvSpPr>
        <p:spPr>
          <a:xfrm>
            <a:off x="5362575" y="1197701"/>
            <a:ext cx="3542434" cy="351003"/>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200" dirty="0">
                <a:solidFill>
                  <a:schemeClr val="tx1"/>
                </a:solidFill>
              </a:rPr>
              <a:t>Temperature of interest for room temperature detector cooling (+31 to +45 °C)</a:t>
            </a:r>
            <a:endParaRPr lang="en-GB" sz="1200" dirty="0">
              <a:solidFill>
                <a:schemeClr val="tx1"/>
              </a:solidFill>
            </a:endParaRPr>
          </a:p>
        </p:txBody>
      </p:sp>
    </p:spTree>
    <p:extLst>
      <p:ext uri="{BB962C8B-B14F-4D97-AF65-F5344CB8AC3E}">
        <p14:creationId xmlns:p14="http://schemas.microsoft.com/office/powerpoint/2010/main" val="36721093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C731817-17B7-481E-A6FA-390DF4E84E25}"/>
              </a:ext>
            </a:extLst>
          </p:cNvPr>
          <p:cNvSpPr>
            <a:spLocks noGrp="1"/>
          </p:cNvSpPr>
          <p:nvPr>
            <p:ph idx="1"/>
          </p:nvPr>
        </p:nvSpPr>
        <p:spPr>
          <a:xfrm>
            <a:off x="223555" y="2832879"/>
            <a:ext cx="7204856" cy="900285"/>
          </a:xfrm>
        </p:spPr>
        <p:txBody>
          <a:bodyPr>
            <a:normAutofit/>
          </a:bodyPr>
          <a:lstStyle/>
          <a:p>
            <a:r>
              <a:rPr lang="en-US" dirty="0"/>
              <a:t>One approach (analogy to sub-critical boiling):</a:t>
            </a:r>
          </a:p>
          <a:p>
            <a:pPr lvl="1"/>
            <a:r>
              <a:rPr lang="en-US" dirty="0"/>
              <a:t>Pseudo-boiling</a:t>
            </a:r>
          </a:p>
        </p:txBody>
      </p:sp>
      <p:sp>
        <p:nvSpPr>
          <p:cNvPr id="3" name="Footer Placeholder 2">
            <a:extLst>
              <a:ext uri="{FF2B5EF4-FFF2-40B4-BE49-F238E27FC236}">
                <a16:creationId xmlns:a16="http://schemas.microsoft.com/office/drawing/2014/main" id="{4C625108-C121-47B7-9013-3D6FF8B7CBEC}"/>
              </a:ext>
            </a:extLst>
          </p:cNvPr>
          <p:cNvSpPr>
            <a:spLocks noGrp="1"/>
          </p:cNvSpPr>
          <p:nvPr>
            <p:ph type="ftr" sz="quarter" idx="11"/>
          </p:nvPr>
        </p:nvSpPr>
        <p:spPr/>
        <p:txBody>
          <a:bodyPr/>
          <a:lstStyle/>
          <a:p>
            <a:r>
              <a:rPr lang="en-US" dirty="0"/>
              <a:t>Supercritical refrigerants for detector applications</a:t>
            </a:r>
            <a:endParaRPr lang="en-GB" dirty="0"/>
          </a:p>
        </p:txBody>
      </p:sp>
      <p:sp>
        <p:nvSpPr>
          <p:cNvPr id="4" name="Date Placeholder 3">
            <a:extLst>
              <a:ext uri="{FF2B5EF4-FFF2-40B4-BE49-F238E27FC236}">
                <a16:creationId xmlns:a16="http://schemas.microsoft.com/office/drawing/2014/main" id="{A2B60FAC-1DA9-4B4C-A202-1C8396845BF1}"/>
              </a:ext>
            </a:extLst>
          </p:cNvPr>
          <p:cNvSpPr>
            <a:spLocks noGrp="1"/>
          </p:cNvSpPr>
          <p:nvPr>
            <p:ph type="dt" sz="half" idx="10"/>
          </p:nvPr>
        </p:nvSpPr>
        <p:spPr/>
        <p:txBody>
          <a:bodyPr/>
          <a:lstStyle/>
          <a:p>
            <a:r>
              <a:rPr lang="en-US" dirty="0"/>
              <a:t>30</a:t>
            </a:r>
            <a:r>
              <a:rPr lang="en-US" baseline="30000" dirty="0"/>
              <a:t>th</a:t>
            </a:r>
            <a:r>
              <a:rPr lang="en-US" dirty="0"/>
              <a:t> March 2022</a:t>
            </a:r>
            <a:endParaRPr lang="en-GB" dirty="0"/>
          </a:p>
        </p:txBody>
      </p:sp>
      <p:sp>
        <p:nvSpPr>
          <p:cNvPr id="5" name="Slide Number Placeholder 4">
            <a:extLst>
              <a:ext uri="{FF2B5EF4-FFF2-40B4-BE49-F238E27FC236}">
                <a16:creationId xmlns:a16="http://schemas.microsoft.com/office/drawing/2014/main" id="{79FEA145-C9AF-491A-AA6F-2E4FC57F3575}"/>
              </a:ext>
            </a:extLst>
          </p:cNvPr>
          <p:cNvSpPr>
            <a:spLocks noGrp="1"/>
          </p:cNvSpPr>
          <p:nvPr>
            <p:ph type="sldNum" sz="quarter" idx="12"/>
          </p:nvPr>
        </p:nvSpPr>
        <p:spPr/>
        <p:txBody>
          <a:bodyPr/>
          <a:lstStyle/>
          <a:p>
            <a:fld id="{FC4456CD-832E-41F2-9893-C7650CCC5376}" type="slidenum">
              <a:rPr lang="en-GB" smtClean="0"/>
              <a:t>5</a:t>
            </a:fld>
            <a:endParaRPr lang="en-GB"/>
          </a:p>
        </p:txBody>
      </p:sp>
      <p:sp>
        <p:nvSpPr>
          <p:cNvPr id="6" name="Title 5">
            <a:extLst>
              <a:ext uri="{FF2B5EF4-FFF2-40B4-BE49-F238E27FC236}">
                <a16:creationId xmlns:a16="http://schemas.microsoft.com/office/drawing/2014/main" id="{CA214A27-F18F-46A5-945E-E95666FE8D3D}"/>
              </a:ext>
            </a:extLst>
          </p:cNvPr>
          <p:cNvSpPr>
            <a:spLocks noGrp="1"/>
          </p:cNvSpPr>
          <p:nvPr>
            <p:ph type="title"/>
          </p:nvPr>
        </p:nvSpPr>
        <p:spPr>
          <a:xfrm>
            <a:off x="5991367" y="1"/>
            <a:ext cx="3047684" cy="1077238"/>
          </a:xfrm>
        </p:spPr>
        <p:txBody>
          <a:bodyPr/>
          <a:lstStyle/>
          <a:p>
            <a:r>
              <a:rPr lang="en-US" dirty="0"/>
              <a:t>Mechanisms and phenomena</a:t>
            </a:r>
            <a:endParaRPr lang="en-GB" dirty="0"/>
          </a:p>
        </p:txBody>
      </p:sp>
      <p:sp>
        <p:nvSpPr>
          <p:cNvPr id="104" name="Content Placeholder 1">
            <a:extLst>
              <a:ext uri="{FF2B5EF4-FFF2-40B4-BE49-F238E27FC236}">
                <a16:creationId xmlns:a16="http://schemas.microsoft.com/office/drawing/2014/main" id="{9A100D15-A717-4F36-8D94-4C8765E530C1}"/>
              </a:ext>
            </a:extLst>
          </p:cNvPr>
          <p:cNvSpPr txBox="1">
            <a:spLocks/>
          </p:cNvSpPr>
          <p:nvPr/>
        </p:nvSpPr>
        <p:spPr>
          <a:xfrm>
            <a:off x="203852" y="4765480"/>
            <a:ext cx="3589832" cy="2131410"/>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r>
              <a:rPr lang="en-US" dirty="0"/>
              <a:t>Pseudo-film boiling</a:t>
            </a:r>
          </a:p>
        </p:txBody>
      </p:sp>
      <p:sp>
        <p:nvSpPr>
          <p:cNvPr id="107" name="Content Placeholder 1">
            <a:extLst>
              <a:ext uri="{FF2B5EF4-FFF2-40B4-BE49-F238E27FC236}">
                <a16:creationId xmlns:a16="http://schemas.microsoft.com/office/drawing/2014/main" id="{45EE3A4B-4A61-44F6-9EE4-10BC724DAA3A}"/>
              </a:ext>
            </a:extLst>
          </p:cNvPr>
          <p:cNvSpPr txBox="1">
            <a:spLocks/>
          </p:cNvSpPr>
          <p:nvPr/>
        </p:nvSpPr>
        <p:spPr>
          <a:xfrm>
            <a:off x="203851" y="1180004"/>
            <a:ext cx="8583098" cy="1648879"/>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Mechanisms</a:t>
            </a:r>
          </a:p>
          <a:p>
            <a:pPr lvl="1"/>
            <a:r>
              <a:rPr lang="en-US" dirty="0"/>
              <a:t>Normal heat transfer: heat transfer coefficients similar to sub-critical far from critical region when calculated with established correlations (e.g. </a:t>
            </a:r>
            <a:r>
              <a:rPr lang="en-US" dirty="0" err="1"/>
              <a:t>Dittus</a:t>
            </a:r>
            <a:r>
              <a:rPr lang="en-US" dirty="0"/>
              <a:t> Boelter)</a:t>
            </a:r>
          </a:p>
          <a:p>
            <a:pPr lvl="1"/>
            <a:r>
              <a:rPr lang="en-US" dirty="0"/>
              <a:t>Enhanced heat transfer: higher than at normal conditions</a:t>
            </a:r>
          </a:p>
          <a:p>
            <a:pPr lvl="1"/>
            <a:r>
              <a:rPr lang="en-US" dirty="0"/>
              <a:t>Deteriorated heat transfer: lower than at normal conditions</a:t>
            </a:r>
          </a:p>
        </p:txBody>
      </p:sp>
      <p:pic>
        <p:nvPicPr>
          <p:cNvPr id="109" name="Picture 108" descr="Chart, line chart&#10;&#10;Description automatically generated">
            <a:extLst>
              <a:ext uri="{FF2B5EF4-FFF2-40B4-BE49-F238E27FC236}">
                <a16:creationId xmlns:a16="http://schemas.microsoft.com/office/drawing/2014/main" id="{C9B60D77-C5AA-4A71-9E87-A040EA95DA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76545" y="3730127"/>
            <a:ext cx="3381288" cy="2254191"/>
          </a:xfrm>
          <a:prstGeom prst="rect">
            <a:avLst/>
          </a:prstGeom>
        </p:spPr>
      </p:pic>
      <p:sp>
        <p:nvSpPr>
          <p:cNvPr id="45" name="TextBox 44">
            <a:extLst>
              <a:ext uri="{FF2B5EF4-FFF2-40B4-BE49-F238E27FC236}">
                <a16:creationId xmlns:a16="http://schemas.microsoft.com/office/drawing/2014/main" id="{7667239C-54D3-4E47-BB8E-A219FAF99C6E}"/>
              </a:ext>
            </a:extLst>
          </p:cNvPr>
          <p:cNvSpPr txBox="1"/>
          <p:nvPr/>
        </p:nvSpPr>
        <p:spPr>
          <a:xfrm>
            <a:off x="5734903" y="4179693"/>
            <a:ext cx="555432" cy="291708"/>
          </a:xfrm>
          <a:prstGeom prst="rect">
            <a:avLst/>
          </a:prstGeom>
          <a:noFill/>
        </p:spPr>
        <p:txBody>
          <a:bodyPr wrap="square" rtlCol="0">
            <a:spAutoFit/>
          </a:bodyPr>
          <a:lstStyle/>
          <a:p>
            <a:r>
              <a:rPr lang="en-US" sz="1100" dirty="0" err="1"/>
              <a:t>Tbulk</a:t>
            </a:r>
            <a:endParaRPr lang="en-GB" sz="1100" dirty="0"/>
          </a:p>
        </p:txBody>
      </p:sp>
      <p:sp>
        <p:nvSpPr>
          <p:cNvPr id="46" name="TextBox 45">
            <a:extLst>
              <a:ext uri="{FF2B5EF4-FFF2-40B4-BE49-F238E27FC236}">
                <a16:creationId xmlns:a16="http://schemas.microsoft.com/office/drawing/2014/main" id="{DC554927-3379-40FE-BDC4-B02A97B406B8}"/>
              </a:ext>
            </a:extLst>
          </p:cNvPr>
          <p:cNvSpPr txBox="1"/>
          <p:nvPr/>
        </p:nvSpPr>
        <p:spPr>
          <a:xfrm>
            <a:off x="6645100" y="5337017"/>
            <a:ext cx="568539" cy="291708"/>
          </a:xfrm>
          <a:prstGeom prst="rect">
            <a:avLst/>
          </a:prstGeom>
          <a:noFill/>
        </p:spPr>
        <p:txBody>
          <a:bodyPr wrap="square" rtlCol="0">
            <a:spAutoFit/>
          </a:bodyPr>
          <a:lstStyle/>
          <a:p>
            <a:r>
              <a:rPr lang="en-US" sz="1100" dirty="0" err="1"/>
              <a:t>Twall</a:t>
            </a:r>
            <a:endParaRPr lang="en-GB" sz="1100" dirty="0"/>
          </a:p>
        </p:txBody>
      </p:sp>
      <p:cxnSp>
        <p:nvCxnSpPr>
          <p:cNvPr id="49" name="Straight Connector 48">
            <a:extLst>
              <a:ext uri="{FF2B5EF4-FFF2-40B4-BE49-F238E27FC236}">
                <a16:creationId xmlns:a16="http://schemas.microsoft.com/office/drawing/2014/main" id="{F0D51394-C9E8-493F-AC28-0D0BAD153446}"/>
              </a:ext>
            </a:extLst>
          </p:cNvPr>
          <p:cNvCxnSpPr/>
          <p:nvPr/>
        </p:nvCxnSpPr>
        <p:spPr>
          <a:xfrm>
            <a:off x="6442713" y="3938961"/>
            <a:ext cx="0" cy="1616386"/>
          </a:xfrm>
          <a:prstGeom prst="line">
            <a:avLst/>
          </a:prstGeom>
          <a:ln w="9525">
            <a:solidFill>
              <a:srgbClr val="FF0000"/>
            </a:solidFill>
            <a:prstDash val="lgDash"/>
          </a:ln>
        </p:spPr>
        <p:style>
          <a:lnRef idx="2">
            <a:schemeClr val="accent5"/>
          </a:lnRef>
          <a:fillRef idx="0">
            <a:schemeClr val="accent5"/>
          </a:fillRef>
          <a:effectRef idx="1">
            <a:schemeClr val="accent5"/>
          </a:effectRef>
          <a:fontRef idx="minor">
            <a:schemeClr val="tx1"/>
          </a:fontRef>
        </p:style>
      </p:cxnSp>
      <p:sp>
        <p:nvSpPr>
          <p:cNvPr id="50" name="TextBox 49">
            <a:extLst>
              <a:ext uri="{FF2B5EF4-FFF2-40B4-BE49-F238E27FC236}">
                <a16:creationId xmlns:a16="http://schemas.microsoft.com/office/drawing/2014/main" id="{00F33AA0-2303-4B5D-8B2D-98E98D208A3A}"/>
              </a:ext>
            </a:extLst>
          </p:cNvPr>
          <p:cNvSpPr txBox="1"/>
          <p:nvPr/>
        </p:nvSpPr>
        <p:spPr>
          <a:xfrm>
            <a:off x="6242323" y="3698798"/>
            <a:ext cx="539007" cy="308868"/>
          </a:xfrm>
          <a:prstGeom prst="rect">
            <a:avLst/>
          </a:prstGeom>
          <a:noFill/>
        </p:spPr>
        <p:txBody>
          <a:bodyPr wrap="square" rtlCol="0">
            <a:spAutoFit/>
          </a:bodyPr>
          <a:lstStyle/>
          <a:p>
            <a:r>
              <a:rPr lang="en-US" sz="1200" dirty="0"/>
              <a:t>Tm</a:t>
            </a:r>
            <a:endParaRPr lang="en-GB" sz="1200" dirty="0"/>
          </a:p>
        </p:txBody>
      </p:sp>
      <p:cxnSp>
        <p:nvCxnSpPr>
          <p:cNvPr id="52" name="Straight Connector 51">
            <a:extLst>
              <a:ext uri="{FF2B5EF4-FFF2-40B4-BE49-F238E27FC236}">
                <a16:creationId xmlns:a16="http://schemas.microsoft.com/office/drawing/2014/main" id="{57745374-1169-42B5-81DA-2360E12ACDE0}"/>
              </a:ext>
            </a:extLst>
          </p:cNvPr>
          <p:cNvCxnSpPr>
            <a:cxnSpLocks/>
          </p:cNvCxnSpPr>
          <p:nvPr/>
        </p:nvCxnSpPr>
        <p:spPr>
          <a:xfrm>
            <a:off x="6174913" y="3861919"/>
            <a:ext cx="0" cy="1693428"/>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DEF4D35B-ABF9-4012-872D-387C381A26DE}"/>
              </a:ext>
            </a:extLst>
          </p:cNvPr>
          <p:cNvCxnSpPr>
            <a:cxnSpLocks/>
          </p:cNvCxnSpPr>
          <p:nvPr/>
        </p:nvCxnSpPr>
        <p:spPr>
          <a:xfrm>
            <a:off x="6705638" y="3850254"/>
            <a:ext cx="0" cy="1737189"/>
          </a:xfrm>
          <a:prstGeom prst="line">
            <a:avLst/>
          </a:prstGeom>
        </p:spPr>
        <p:style>
          <a:lnRef idx="1">
            <a:schemeClr val="accent1"/>
          </a:lnRef>
          <a:fillRef idx="0">
            <a:schemeClr val="accent1"/>
          </a:fillRef>
          <a:effectRef idx="0">
            <a:schemeClr val="accent1"/>
          </a:effectRef>
          <a:fontRef idx="minor">
            <a:schemeClr val="tx1"/>
          </a:fontRef>
        </p:style>
      </p:cxnSp>
      <p:grpSp>
        <p:nvGrpSpPr>
          <p:cNvPr id="126" name="Group 125">
            <a:extLst>
              <a:ext uri="{FF2B5EF4-FFF2-40B4-BE49-F238E27FC236}">
                <a16:creationId xmlns:a16="http://schemas.microsoft.com/office/drawing/2014/main" id="{29E743FD-6B2D-4457-94F9-ABB3C92060C7}"/>
              </a:ext>
            </a:extLst>
          </p:cNvPr>
          <p:cNvGrpSpPr/>
          <p:nvPr/>
        </p:nvGrpSpPr>
        <p:grpSpPr>
          <a:xfrm>
            <a:off x="714019" y="5054612"/>
            <a:ext cx="3875323" cy="1323789"/>
            <a:chOff x="714019" y="5054612"/>
            <a:chExt cx="3875323" cy="1323789"/>
          </a:xfrm>
        </p:grpSpPr>
        <p:sp>
          <p:nvSpPr>
            <p:cNvPr id="57" name="Rectangle 56">
              <a:extLst>
                <a:ext uri="{FF2B5EF4-FFF2-40B4-BE49-F238E27FC236}">
                  <a16:creationId xmlns:a16="http://schemas.microsoft.com/office/drawing/2014/main" id="{865688F4-04ED-4C1C-8690-4BFB9D903B8A}"/>
                </a:ext>
              </a:extLst>
            </p:cNvPr>
            <p:cNvSpPr/>
            <p:nvPr/>
          </p:nvSpPr>
          <p:spPr>
            <a:xfrm>
              <a:off x="1332986" y="5469581"/>
              <a:ext cx="1906839" cy="48322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Arrow: Right 57">
              <a:extLst>
                <a:ext uri="{FF2B5EF4-FFF2-40B4-BE49-F238E27FC236}">
                  <a16:creationId xmlns:a16="http://schemas.microsoft.com/office/drawing/2014/main" id="{736A1D35-60C4-416C-A8D2-9A760D9B5831}"/>
                </a:ext>
              </a:extLst>
            </p:cNvPr>
            <p:cNvSpPr/>
            <p:nvPr/>
          </p:nvSpPr>
          <p:spPr>
            <a:xfrm>
              <a:off x="797725" y="5662161"/>
              <a:ext cx="520390" cy="1263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Arrow: Right 58">
              <a:extLst>
                <a:ext uri="{FF2B5EF4-FFF2-40B4-BE49-F238E27FC236}">
                  <a16:creationId xmlns:a16="http://schemas.microsoft.com/office/drawing/2014/main" id="{F037423E-3641-4D17-954F-D70B8EE1EA0A}"/>
                </a:ext>
              </a:extLst>
            </p:cNvPr>
            <p:cNvSpPr/>
            <p:nvPr/>
          </p:nvSpPr>
          <p:spPr>
            <a:xfrm>
              <a:off x="3239826" y="5665879"/>
              <a:ext cx="527825" cy="1263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0" name="Connector: Curved 59">
              <a:extLst>
                <a:ext uri="{FF2B5EF4-FFF2-40B4-BE49-F238E27FC236}">
                  <a16:creationId xmlns:a16="http://schemas.microsoft.com/office/drawing/2014/main" id="{4437E44F-01F9-4F48-92EF-01041AFAA10D}"/>
                </a:ext>
              </a:extLst>
            </p:cNvPr>
            <p:cNvCxnSpPr/>
            <p:nvPr/>
          </p:nvCxnSpPr>
          <p:spPr>
            <a:xfrm flipV="1">
              <a:off x="1694751" y="5576470"/>
              <a:ext cx="312234" cy="126380"/>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1" name="Connector: Curved 60">
              <a:extLst>
                <a:ext uri="{FF2B5EF4-FFF2-40B4-BE49-F238E27FC236}">
                  <a16:creationId xmlns:a16="http://schemas.microsoft.com/office/drawing/2014/main" id="{CF2FB730-A244-4D4C-B29C-941FB6199F36}"/>
                </a:ext>
              </a:extLst>
            </p:cNvPr>
            <p:cNvCxnSpPr/>
            <p:nvPr/>
          </p:nvCxnSpPr>
          <p:spPr>
            <a:xfrm>
              <a:off x="1759816" y="5722218"/>
              <a:ext cx="282497" cy="81775"/>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2" name="Connector: Curved 61">
              <a:extLst>
                <a:ext uri="{FF2B5EF4-FFF2-40B4-BE49-F238E27FC236}">
                  <a16:creationId xmlns:a16="http://schemas.microsoft.com/office/drawing/2014/main" id="{4252E2D3-4AB4-4227-8A11-F7402FD3582D}"/>
                </a:ext>
              </a:extLst>
            </p:cNvPr>
            <p:cNvCxnSpPr/>
            <p:nvPr/>
          </p:nvCxnSpPr>
          <p:spPr>
            <a:xfrm flipV="1">
              <a:off x="1454281" y="5746038"/>
              <a:ext cx="252761" cy="53000"/>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Connector: Curved 62">
              <a:extLst>
                <a:ext uri="{FF2B5EF4-FFF2-40B4-BE49-F238E27FC236}">
                  <a16:creationId xmlns:a16="http://schemas.microsoft.com/office/drawing/2014/main" id="{C5597574-3321-444A-B1E6-2F390959D9FC}"/>
                </a:ext>
              </a:extLst>
            </p:cNvPr>
            <p:cNvCxnSpPr>
              <a:cxnSpLocks/>
            </p:cNvCxnSpPr>
            <p:nvPr/>
          </p:nvCxnSpPr>
          <p:spPr>
            <a:xfrm>
              <a:off x="1945514" y="5669002"/>
              <a:ext cx="215589" cy="60808"/>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4" name="Connector: Curved 63">
              <a:extLst>
                <a:ext uri="{FF2B5EF4-FFF2-40B4-BE49-F238E27FC236}">
                  <a16:creationId xmlns:a16="http://schemas.microsoft.com/office/drawing/2014/main" id="{CDFCE8AD-FCDE-464F-AF4D-E582D799C8BF}"/>
                </a:ext>
              </a:extLst>
            </p:cNvPr>
            <p:cNvCxnSpPr/>
            <p:nvPr/>
          </p:nvCxnSpPr>
          <p:spPr>
            <a:xfrm flipV="1">
              <a:off x="2912265" y="5735653"/>
              <a:ext cx="252761" cy="53000"/>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5" name="Connector: Curved 64">
              <a:extLst>
                <a:ext uri="{FF2B5EF4-FFF2-40B4-BE49-F238E27FC236}">
                  <a16:creationId xmlns:a16="http://schemas.microsoft.com/office/drawing/2014/main" id="{7D1198EA-1D9B-49FF-9BC5-D6E448B93BB4}"/>
                </a:ext>
              </a:extLst>
            </p:cNvPr>
            <p:cNvCxnSpPr/>
            <p:nvPr/>
          </p:nvCxnSpPr>
          <p:spPr>
            <a:xfrm>
              <a:off x="1355289" y="5611310"/>
              <a:ext cx="282497" cy="81775"/>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D6ED672B-2A6A-49F6-AB1D-15F9B44C3FC4}"/>
                </a:ext>
              </a:extLst>
            </p:cNvPr>
            <p:cNvSpPr txBox="1"/>
            <p:nvPr/>
          </p:nvSpPr>
          <p:spPr>
            <a:xfrm>
              <a:off x="2059662" y="5941533"/>
              <a:ext cx="973873" cy="261610"/>
            </a:xfrm>
            <a:prstGeom prst="rect">
              <a:avLst/>
            </a:prstGeom>
            <a:noFill/>
          </p:spPr>
          <p:txBody>
            <a:bodyPr wrap="square" rtlCol="0">
              <a:spAutoFit/>
            </a:bodyPr>
            <a:lstStyle/>
            <a:p>
              <a:r>
                <a:rPr lang="en-US" sz="1100" dirty="0" err="1"/>
                <a:t>Twall</a:t>
              </a:r>
              <a:endParaRPr lang="en-GB" sz="1100" dirty="0"/>
            </a:p>
          </p:txBody>
        </p:sp>
        <p:sp>
          <p:nvSpPr>
            <p:cNvPr id="67" name="TextBox 66">
              <a:extLst>
                <a:ext uri="{FF2B5EF4-FFF2-40B4-BE49-F238E27FC236}">
                  <a16:creationId xmlns:a16="http://schemas.microsoft.com/office/drawing/2014/main" id="{A37B897C-983D-434F-BFA7-F2EBD9CD102E}"/>
                </a:ext>
              </a:extLst>
            </p:cNvPr>
            <p:cNvSpPr txBox="1"/>
            <p:nvPr/>
          </p:nvSpPr>
          <p:spPr>
            <a:xfrm>
              <a:off x="2156316" y="5580386"/>
              <a:ext cx="542693" cy="261610"/>
            </a:xfrm>
            <a:prstGeom prst="rect">
              <a:avLst/>
            </a:prstGeom>
            <a:noFill/>
          </p:spPr>
          <p:txBody>
            <a:bodyPr wrap="square" rtlCol="0">
              <a:spAutoFit/>
            </a:bodyPr>
            <a:lstStyle/>
            <a:p>
              <a:r>
                <a:rPr lang="en-US" sz="1100" dirty="0" err="1"/>
                <a:t>Tbulk</a:t>
              </a:r>
              <a:endParaRPr lang="en-GB" sz="1100" dirty="0"/>
            </a:p>
          </p:txBody>
        </p:sp>
        <p:grpSp>
          <p:nvGrpSpPr>
            <p:cNvPr id="113" name="Group 112">
              <a:extLst>
                <a:ext uri="{FF2B5EF4-FFF2-40B4-BE49-F238E27FC236}">
                  <a16:creationId xmlns:a16="http://schemas.microsoft.com/office/drawing/2014/main" id="{61F422E9-5D82-4C9A-A5B4-633F9B010FC3}"/>
                </a:ext>
              </a:extLst>
            </p:cNvPr>
            <p:cNvGrpSpPr/>
            <p:nvPr/>
          </p:nvGrpSpPr>
          <p:grpSpPr>
            <a:xfrm>
              <a:off x="1437067" y="5980005"/>
              <a:ext cx="509238" cy="188384"/>
              <a:chOff x="1437067" y="5980005"/>
              <a:chExt cx="509238" cy="188384"/>
            </a:xfrm>
          </p:grpSpPr>
          <p:cxnSp>
            <p:nvCxnSpPr>
              <p:cNvPr id="68" name="Straight Arrow Connector 67">
                <a:extLst>
                  <a:ext uri="{FF2B5EF4-FFF2-40B4-BE49-F238E27FC236}">
                    <a16:creationId xmlns:a16="http://schemas.microsoft.com/office/drawing/2014/main" id="{101210EA-CD1C-4CCF-B562-1C06CDE81ACF}"/>
                  </a:ext>
                </a:extLst>
              </p:cNvPr>
              <p:cNvCxnSpPr/>
              <p:nvPr/>
            </p:nvCxnSpPr>
            <p:spPr>
              <a:xfrm flipV="1">
                <a:off x="1946305" y="5983723"/>
                <a:ext cx="0" cy="1846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BDA8B351-D8B1-4AAC-8958-DB497E12FA0E}"/>
                  </a:ext>
                </a:extLst>
              </p:cNvPr>
              <p:cNvCxnSpPr/>
              <p:nvPr/>
            </p:nvCxnSpPr>
            <p:spPr>
              <a:xfrm flipV="1">
                <a:off x="1779037" y="5980005"/>
                <a:ext cx="0" cy="1846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A2CF0D5A-DE20-458F-9EEC-3E4DC8AF8F59}"/>
                  </a:ext>
                </a:extLst>
              </p:cNvPr>
              <p:cNvCxnSpPr/>
              <p:nvPr/>
            </p:nvCxnSpPr>
            <p:spPr>
              <a:xfrm flipV="1">
                <a:off x="1608054" y="5980009"/>
                <a:ext cx="0" cy="1846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EE2D3FD3-39A4-44C3-9A96-52FAFB290D46}"/>
                  </a:ext>
                </a:extLst>
              </p:cNvPr>
              <p:cNvCxnSpPr/>
              <p:nvPr/>
            </p:nvCxnSpPr>
            <p:spPr>
              <a:xfrm flipV="1">
                <a:off x="1437067" y="5980008"/>
                <a:ext cx="0" cy="1846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78" name="TextBox 77">
              <a:extLst>
                <a:ext uri="{FF2B5EF4-FFF2-40B4-BE49-F238E27FC236}">
                  <a16:creationId xmlns:a16="http://schemas.microsoft.com/office/drawing/2014/main" id="{75069F47-FCC4-4673-9393-1ADF37310D05}"/>
                </a:ext>
              </a:extLst>
            </p:cNvPr>
            <p:cNvSpPr txBox="1"/>
            <p:nvPr/>
          </p:nvSpPr>
          <p:spPr>
            <a:xfrm>
              <a:off x="3424008" y="5889895"/>
              <a:ext cx="1165334" cy="430887"/>
            </a:xfrm>
            <a:prstGeom prst="rect">
              <a:avLst/>
            </a:prstGeom>
            <a:noFill/>
          </p:spPr>
          <p:txBody>
            <a:bodyPr wrap="square" rtlCol="0">
              <a:spAutoFit/>
            </a:bodyPr>
            <a:lstStyle/>
            <a:p>
              <a:r>
                <a:rPr lang="en-US" sz="1100" dirty="0"/>
                <a:t>Continuous “vapor blanket”</a:t>
              </a:r>
              <a:endParaRPr lang="en-GB" sz="1100" dirty="0"/>
            </a:p>
          </p:txBody>
        </p:sp>
        <p:sp>
          <p:nvSpPr>
            <p:cNvPr id="79" name="TextBox 78">
              <a:extLst>
                <a:ext uri="{FF2B5EF4-FFF2-40B4-BE49-F238E27FC236}">
                  <a16:creationId xmlns:a16="http://schemas.microsoft.com/office/drawing/2014/main" id="{CD8FF849-6723-44A5-8C44-46F73C26860A}"/>
                </a:ext>
              </a:extLst>
            </p:cNvPr>
            <p:cNvSpPr txBox="1"/>
            <p:nvPr/>
          </p:nvSpPr>
          <p:spPr>
            <a:xfrm>
              <a:off x="714019" y="5054612"/>
              <a:ext cx="1432502" cy="276999"/>
            </a:xfrm>
            <a:prstGeom prst="rect">
              <a:avLst/>
            </a:prstGeom>
            <a:noFill/>
          </p:spPr>
          <p:txBody>
            <a:bodyPr wrap="square" rtlCol="0">
              <a:spAutoFit/>
            </a:bodyPr>
            <a:lstStyle/>
            <a:p>
              <a:r>
                <a:rPr lang="en-US" sz="1200" dirty="0" err="1"/>
                <a:t>Tbulk</a:t>
              </a:r>
              <a:r>
                <a:rPr lang="en-US" sz="1200" dirty="0"/>
                <a:t> &lt; Tm</a:t>
              </a:r>
              <a:endParaRPr lang="en-GB" sz="1200" dirty="0"/>
            </a:p>
          </p:txBody>
        </p:sp>
        <p:sp>
          <p:nvSpPr>
            <p:cNvPr id="80" name="TextBox 79">
              <a:extLst>
                <a:ext uri="{FF2B5EF4-FFF2-40B4-BE49-F238E27FC236}">
                  <a16:creationId xmlns:a16="http://schemas.microsoft.com/office/drawing/2014/main" id="{99C08F51-5E32-437C-AF6D-C06ABDDCB11E}"/>
                </a:ext>
              </a:extLst>
            </p:cNvPr>
            <p:cNvSpPr txBox="1"/>
            <p:nvPr/>
          </p:nvSpPr>
          <p:spPr>
            <a:xfrm>
              <a:off x="1478397" y="6101402"/>
              <a:ext cx="681994" cy="276999"/>
            </a:xfrm>
            <a:prstGeom prst="rect">
              <a:avLst/>
            </a:prstGeom>
            <a:noFill/>
          </p:spPr>
          <p:txBody>
            <a:bodyPr wrap="square" rtlCol="0">
              <a:spAutoFit/>
            </a:bodyPr>
            <a:lstStyle/>
            <a:p>
              <a:r>
                <a:rPr lang="en-US" sz="1200" dirty="0"/>
                <a:t>heat</a:t>
              </a:r>
              <a:endParaRPr lang="en-GB" sz="1200" dirty="0"/>
            </a:p>
          </p:txBody>
        </p:sp>
        <p:sp>
          <p:nvSpPr>
            <p:cNvPr id="86" name="Rectangle 85">
              <a:extLst>
                <a:ext uri="{FF2B5EF4-FFF2-40B4-BE49-F238E27FC236}">
                  <a16:creationId xmlns:a16="http://schemas.microsoft.com/office/drawing/2014/main" id="{31EA5B7A-C41B-417F-B9B1-F73EB7EBFC54}"/>
                </a:ext>
              </a:extLst>
            </p:cNvPr>
            <p:cNvSpPr/>
            <p:nvPr/>
          </p:nvSpPr>
          <p:spPr>
            <a:xfrm>
              <a:off x="1337335" y="5887088"/>
              <a:ext cx="1902489" cy="59161"/>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cxnSp>
          <p:nvCxnSpPr>
            <p:cNvPr id="91" name="Connector: Curved 90">
              <a:extLst>
                <a:ext uri="{FF2B5EF4-FFF2-40B4-BE49-F238E27FC236}">
                  <a16:creationId xmlns:a16="http://schemas.microsoft.com/office/drawing/2014/main" id="{FD527A1A-155E-4227-AF5C-4B8EE2FD013B}"/>
                </a:ext>
              </a:extLst>
            </p:cNvPr>
            <p:cNvCxnSpPr/>
            <p:nvPr/>
          </p:nvCxnSpPr>
          <p:spPr>
            <a:xfrm flipV="1">
              <a:off x="2386988" y="5579524"/>
              <a:ext cx="252761" cy="53000"/>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2" name="Connector: Curved 91">
              <a:extLst>
                <a:ext uri="{FF2B5EF4-FFF2-40B4-BE49-F238E27FC236}">
                  <a16:creationId xmlns:a16="http://schemas.microsoft.com/office/drawing/2014/main" id="{B7314ADE-C983-41F9-8E99-72B27FFE82B9}"/>
                </a:ext>
              </a:extLst>
            </p:cNvPr>
            <p:cNvCxnSpPr>
              <a:cxnSpLocks/>
            </p:cNvCxnSpPr>
            <p:nvPr/>
          </p:nvCxnSpPr>
          <p:spPr>
            <a:xfrm>
              <a:off x="2628604" y="5728438"/>
              <a:ext cx="215589" cy="60808"/>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3" name="Connector: Curved 92">
              <a:extLst>
                <a:ext uri="{FF2B5EF4-FFF2-40B4-BE49-F238E27FC236}">
                  <a16:creationId xmlns:a16="http://schemas.microsoft.com/office/drawing/2014/main" id="{F21B3425-D450-459A-8329-C3D27BCAADEB}"/>
                </a:ext>
              </a:extLst>
            </p:cNvPr>
            <p:cNvCxnSpPr>
              <a:cxnSpLocks/>
            </p:cNvCxnSpPr>
            <p:nvPr/>
          </p:nvCxnSpPr>
          <p:spPr>
            <a:xfrm>
              <a:off x="2780291" y="5587443"/>
              <a:ext cx="215589" cy="60808"/>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5" name="Straight Arrow Connector 94">
              <a:extLst>
                <a:ext uri="{FF2B5EF4-FFF2-40B4-BE49-F238E27FC236}">
                  <a16:creationId xmlns:a16="http://schemas.microsoft.com/office/drawing/2014/main" id="{3E84F4E1-3A8E-419D-900A-9040844C354E}"/>
                </a:ext>
              </a:extLst>
            </p:cNvPr>
            <p:cNvCxnSpPr>
              <a:cxnSpLocks/>
            </p:cNvCxnSpPr>
            <p:nvPr/>
          </p:nvCxnSpPr>
          <p:spPr>
            <a:xfrm>
              <a:off x="3079093" y="5888741"/>
              <a:ext cx="423279" cy="91264"/>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grpSp>
          <p:nvGrpSpPr>
            <p:cNvPr id="114" name="Group 113">
              <a:extLst>
                <a:ext uri="{FF2B5EF4-FFF2-40B4-BE49-F238E27FC236}">
                  <a16:creationId xmlns:a16="http://schemas.microsoft.com/office/drawing/2014/main" id="{D1616C43-BB73-43B2-9075-221F7B85AED4}"/>
                </a:ext>
              </a:extLst>
            </p:cNvPr>
            <p:cNvGrpSpPr/>
            <p:nvPr/>
          </p:nvGrpSpPr>
          <p:grpSpPr>
            <a:xfrm rot="10800000">
              <a:off x="1441506" y="5278878"/>
              <a:ext cx="509238" cy="188384"/>
              <a:chOff x="1437067" y="5980005"/>
              <a:chExt cx="509238" cy="188384"/>
            </a:xfrm>
          </p:grpSpPr>
          <p:cxnSp>
            <p:nvCxnSpPr>
              <p:cNvPr id="115" name="Straight Arrow Connector 114">
                <a:extLst>
                  <a:ext uri="{FF2B5EF4-FFF2-40B4-BE49-F238E27FC236}">
                    <a16:creationId xmlns:a16="http://schemas.microsoft.com/office/drawing/2014/main" id="{85F7A7E0-335B-40B7-97C5-A56CE1C67040}"/>
                  </a:ext>
                </a:extLst>
              </p:cNvPr>
              <p:cNvCxnSpPr/>
              <p:nvPr/>
            </p:nvCxnSpPr>
            <p:spPr>
              <a:xfrm flipV="1">
                <a:off x="1946305" y="5983723"/>
                <a:ext cx="0" cy="1846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6" name="Straight Arrow Connector 115">
                <a:extLst>
                  <a:ext uri="{FF2B5EF4-FFF2-40B4-BE49-F238E27FC236}">
                    <a16:creationId xmlns:a16="http://schemas.microsoft.com/office/drawing/2014/main" id="{08232CF4-2C79-423B-85CE-63DD3CCF6A9D}"/>
                  </a:ext>
                </a:extLst>
              </p:cNvPr>
              <p:cNvCxnSpPr/>
              <p:nvPr/>
            </p:nvCxnSpPr>
            <p:spPr>
              <a:xfrm flipV="1">
                <a:off x="1779037" y="5980005"/>
                <a:ext cx="0" cy="1846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7" name="Straight Arrow Connector 116">
                <a:extLst>
                  <a:ext uri="{FF2B5EF4-FFF2-40B4-BE49-F238E27FC236}">
                    <a16:creationId xmlns:a16="http://schemas.microsoft.com/office/drawing/2014/main" id="{C3D6E476-5F55-4770-93EB-6A11B771675C}"/>
                  </a:ext>
                </a:extLst>
              </p:cNvPr>
              <p:cNvCxnSpPr/>
              <p:nvPr/>
            </p:nvCxnSpPr>
            <p:spPr>
              <a:xfrm flipV="1">
                <a:off x="1608054" y="5980009"/>
                <a:ext cx="0" cy="1846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8" name="Straight Arrow Connector 117">
                <a:extLst>
                  <a:ext uri="{FF2B5EF4-FFF2-40B4-BE49-F238E27FC236}">
                    <a16:creationId xmlns:a16="http://schemas.microsoft.com/office/drawing/2014/main" id="{8984AB03-4567-4A15-BC2F-3E8290B1FA9E}"/>
                  </a:ext>
                </a:extLst>
              </p:cNvPr>
              <p:cNvCxnSpPr/>
              <p:nvPr/>
            </p:nvCxnSpPr>
            <p:spPr>
              <a:xfrm flipV="1">
                <a:off x="1437067" y="5980008"/>
                <a:ext cx="0" cy="1846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124" name="Rectangle 123">
              <a:extLst>
                <a:ext uri="{FF2B5EF4-FFF2-40B4-BE49-F238E27FC236}">
                  <a16:creationId xmlns:a16="http://schemas.microsoft.com/office/drawing/2014/main" id="{37B7FCF7-D5F6-461F-A76C-9B0F36BB4EB7}"/>
                </a:ext>
              </a:extLst>
            </p:cNvPr>
            <p:cNvSpPr/>
            <p:nvPr/>
          </p:nvSpPr>
          <p:spPr>
            <a:xfrm>
              <a:off x="1327810" y="5481316"/>
              <a:ext cx="1906839" cy="59161"/>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grpSp>
      <p:grpSp>
        <p:nvGrpSpPr>
          <p:cNvPr id="127" name="Group 126">
            <a:extLst>
              <a:ext uri="{FF2B5EF4-FFF2-40B4-BE49-F238E27FC236}">
                <a16:creationId xmlns:a16="http://schemas.microsoft.com/office/drawing/2014/main" id="{B7AC3E1D-4BBE-4E7A-8DA1-D544A06215B8}"/>
              </a:ext>
            </a:extLst>
          </p:cNvPr>
          <p:cNvGrpSpPr/>
          <p:nvPr/>
        </p:nvGrpSpPr>
        <p:grpSpPr>
          <a:xfrm>
            <a:off x="714019" y="3431032"/>
            <a:ext cx="4194216" cy="1330453"/>
            <a:chOff x="714019" y="3431032"/>
            <a:chExt cx="4194216" cy="1330453"/>
          </a:xfrm>
        </p:grpSpPr>
        <p:grpSp>
          <p:nvGrpSpPr>
            <p:cNvPr id="106" name="Group 105">
              <a:extLst>
                <a:ext uri="{FF2B5EF4-FFF2-40B4-BE49-F238E27FC236}">
                  <a16:creationId xmlns:a16="http://schemas.microsoft.com/office/drawing/2014/main" id="{7395CE8B-97CA-4D93-8A5A-DB33EC07004F}"/>
                </a:ext>
              </a:extLst>
            </p:cNvPr>
            <p:cNvGrpSpPr/>
            <p:nvPr/>
          </p:nvGrpSpPr>
          <p:grpSpPr>
            <a:xfrm>
              <a:off x="714019" y="3431032"/>
              <a:ext cx="4194216" cy="1330453"/>
              <a:chOff x="781502" y="2163544"/>
              <a:chExt cx="4194216" cy="1330453"/>
            </a:xfrm>
          </p:grpSpPr>
          <p:sp>
            <p:nvSpPr>
              <p:cNvPr id="7" name="Rectangle 6">
                <a:extLst>
                  <a:ext uri="{FF2B5EF4-FFF2-40B4-BE49-F238E27FC236}">
                    <a16:creationId xmlns:a16="http://schemas.microsoft.com/office/drawing/2014/main" id="{FBC010B9-A69F-4B51-A43C-5F7D9847E43D}"/>
                  </a:ext>
                </a:extLst>
              </p:cNvPr>
              <p:cNvSpPr/>
              <p:nvPr/>
            </p:nvSpPr>
            <p:spPr>
              <a:xfrm>
                <a:off x="1332986" y="2585177"/>
                <a:ext cx="1906839" cy="48322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Arrow: Right 7">
                <a:extLst>
                  <a:ext uri="{FF2B5EF4-FFF2-40B4-BE49-F238E27FC236}">
                    <a16:creationId xmlns:a16="http://schemas.microsoft.com/office/drawing/2014/main" id="{17360DE0-915D-4A26-911A-4E9033F8625C}"/>
                  </a:ext>
                </a:extLst>
              </p:cNvPr>
              <p:cNvSpPr/>
              <p:nvPr/>
            </p:nvSpPr>
            <p:spPr>
              <a:xfrm>
                <a:off x="797725" y="2777757"/>
                <a:ext cx="520390" cy="1263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Arrow: Right 8">
                <a:extLst>
                  <a:ext uri="{FF2B5EF4-FFF2-40B4-BE49-F238E27FC236}">
                    <a16:creationId xmlns:a16="http://schemas.microsoft.com/office/drawing/2014/main" id="{FA611E95-ECDB-4372-91AD-8E3EEE7CDC4A}"/>
                  </a:ext>
                </a:extLst>
              </p:cNvPr>
              <p:cNvSpPr/>
              <p:nvPr/>
            </p:nvSpPr>
            <p:spPr>
              <a:xfrm>
                <a:off x="3239826" y="2781475"/>
                <a:ext cx="527825" cy="1263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Connector: Curved 10">
                <a:extLst>
                  <a:ext uri="{FF2B5EF4-FFF2-40B4-BE49-F238E27FC236}">
                    <a16:creationId xmlns:a16="http://schemas.microsoft.com/office/drawing/2014/main" id="{812D104A-82CF-42F4-93C6-4D42ADB8BB18}"/>
                  </a:ext>
                </a:extLst>
              </p:cNvPr>
              <p:cNvCxnSpPr/>
              <p:nvPr/>
            </p:nvCxnSpPr>
            <p:spPr>
              <a:xfrm flipV="1">
                <a:off x="1466801" y="2777757"/>
                <a:ext cx="312234" cy="126380"/>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Connector: Curved 12">
                <a:extLst>
                  <a:ext uri="{FF2B5EF4-FFF2-40B4-BE49-F238E27FC236}">
                    <a16:creationId xmlns:a16="http://schemas.microsoft.com/office/drawing/2014/main" id="{9C1CF875-07D2-40ED-90C6-FA95D6BC1120}"/>
                  </a:ext>
                </a:extLst>
              </p:cNvPr>
              <p:cNvCxnSpPr/>
              <p:nvPr/>
            </p:nvCxnSpPr>
            <p:spPr>
              <a:xfrm>
                <a:off x="1883113" y="2904137"/>
                <a:ext cx="282497" cy="81775"/>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Connector: Curved 14">
                <a:extLst>
                  <a:ext uri="{FF2B5EF4-FFF2-40B4-BE49-F238E27FC236}">
                    <a16:creationId xmlns:a16="http://schemas.microsoft.com/office/drawing/2014/main" id="{83D6D4DF-6ACB-43F0-A603-0F76D685EBF2}"/>
                  </a:ext>
                </a:extLst>
              </p:cNvPr>
              <p:cNvCxnSpPr/>
              <p:nvPr/>
            </p:nvCxnSpPr>
            <p:spPr>
              <a:xfrm flipV="1">
                <a:off x="1578313" y="2936634"/>
                <a:ext cx="252761" cy="53000"/>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nector: Curved 15">
                <a:extLst>
                  <a:ext uri="{FF2B5EF4-FFF2-40B4-BE49-F238E27FC236}">
                    <a16:creationId xmlns:a16="http://schemas.microsoft.com/office/drawing/2014/main" id="{D254FF29-1427-4AFD-9E5A-024CBEB653CE}"/>
                  </a:ext>
                </a:extLst>
              </p:cNvPr>
              <p:cNvCxnSpPr/>
              <p:nvPr/>
            </p:nvCxnSpPr>
            <p:spPr>
              <a:xfrm flipV="1">
                <a:off x="1903545" y="2634467"/>
                <a:ext cx="312234" cy="126380"/>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nector: Curved 16">
                <a:extLst>
                  <a:ext uri="{FF2B5EF4-FFF2-40B4-BE49-F238E27FC236}">
                    <a16:creationId xmlns:a16="http://schemas.microsoft.com/office/drawing/2014/main" id="{B03CE3C8-BFFD-4F4A-BA8D-1C996218F621}"/>
                  </a:ext>
                </a:extLst>
              </p:cNvPr>
              <p:cNvCxnSpPr/>
              <p:nvPr/>
            </p:nvCxnSpPr>
            <p:spPr>
              <a:xfrm flipV="1">
                <a:off x="1964889" y="2800287"/>
                <a:ext cx="252761" cy="53000"/>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Connector: Curved 17">
                <a:extLst>
                  <a:ext uri="{FF2B5EF4-FFF2-40B4-BE49-F238E27FC236}">
                    <a16:creationId xmlns:a16="http://schemas.microsoft.com/office/drawing/2014/main" id="{380BAAA5-81F4-490A-88C0-7FF891A58F1A}"/>
                  </a:ext>
                </a:extLst>
              </p:cNvPr>
              <p:cNvCxnSpPr/>
              <p:nvPr/>
            </p:nvCxnSpPr>
            <p:spPr>
              <a:xfrm>
                <a:off x="1340421" y="2670827"/>
                <a:ext cx="282497" cy="81775"/>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EFC29F9C-671C-4319-93A7-624FAF76532F}"/>
                  </a:ext>
                </a:extLst>
              </p:cNvPr>
              <p:cNvSpPr txBox="1"/>
              <p:nvPr/>
            </p:nvSpPr>
            <p:spPr>
              <a:xfrm>
                <a:off x="2059662" y="3057129"/>
                <a:ext cx="973873" cy="261610"/>
              </a:xfrm>
              <a:prstGeom prst="rect">
                <a:avLst/>
              </a:prstGeom>
              <a:noFill/>
            </p:spPr>
            <p:txBody>
              <a:bodyPr wrap="square" rtlCol="0">
                <a:spAutoFit/>
              </a:bodyPr>
              <a:lstStyle/>
              <a:p>
                <a:r>
                  <a:rPr lang="en-US" sz="1100" dirty="0" err="1"/>
                  <a:t>Twall</a:t>
                </a:r>
                <a:endParaRPr lang="en-GB" sz="1100" dirty="0"/>
              </a:p>
            </p:txBody>
          </p:sp>
          <p:sp>
            <p:nvSpPr>
              <p:cNvPr id="20" name="TextBox 19">
                <a:extLst>
                  <a:ext uri="{FF2B5EF4-FFF2-40B4-BE49-F238E27FC236}">
                    <a16:creationId xmlns:a16="http://schemas.microsoft.com/office/drawing/2014/main" id="{4F0AB58A-5940-43C7-949A-63C6FDD1A9A0}"/>
                  </a:ext>
                </a:extLst>
              </p:cNvPr>
              <p:cNvSpPr txBox="1"/>
              <p:nvPr/>
            </p:nvSpPr>
            <p:spPr>
              <a:xfrm>
                <a:off x="2223222" y="2695982"/>
                <a:ext cx="542693" cy="261610"/>
              </a:xfrm>
              <a:prstGeom prst="rect">
                <a:avLst/>
              </a:prstGeom>
              <a:noFill/>
            </p:spPr>
            <p:txBody>
              <a:bodyPr wrap="square" rtlCol="0">
                <a:spAutoFit/>
              </a:bodyPr>
              <a:lstStyle/>
              <a:p>
                <a:r>
                  <a:rPr lang="en-US" sz="1100" dirty="0" err="1"/>
                  <a:t>Tbulk</a:t>
                </a:r>
                <a:endParaRPr lang="en-GB" sz="1100" dirty="0"/>
              </a:p>
            </p:txBody>
          </p:sp>
          <p:cxnSp>
            <p:nvCxnSpPr>
              <p:cNvPr id="26" name="Straight Arrow Connector 25">
                <a:extLst>
                  <a:ext uri="{FF2B5EF4-FFF2-40B4-BE49-F238E27FC236}">
                    <a16:creationId xmlns:a16="http://schemas.microsoft.com/office/drawing/2014/main" id="{88B33378-2A74-4E92-89DF-589EB0998422}"/>
                  </a:ext>
                </a:extLst>
              </p:cNvPr>
              <p:cNvCxnSpPr/>
              <p:nvPr/>
            </p:nvCxnSpPr>
            <p:spPr>
              <a:xfrm flipV="1">
                <a:off x="1946305" y="3099319"/>
                <a:ext cx="0" cy="1846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0379886A-1840-42B0-9868-5D77AA37169C}"/>
                  </a:ext>
                </a:extLst>
              </p:cNvPr>
              <p:cNvCxnSpPr/>
              <p:nvPr/>
            </p:nvCxnSpPr>
            <p:spPr>
              <a:xfrm flipV="1">
                <a:off x="1779037" y="3095601"/>
                <a:ext cx="0" cy="1846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DF536714-C177-467E-BCE6-FD87FA3957FE}"/>
                  </a:ext>
                </a:extLst>
              </p:cNvPr>
              <p:cNvCxnSpPr/>
              <p:nvPr/>
            </p:nvCxnSpPr>
            <p:spPr>
              <a:xfrm flipV="1">
                <a:off x="1608054" y="3095605"/>
                <a:ext cx="0" cy="1846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C3F1811C-3E3A-49E0-99D6-A192D65D9159}"/>
                  </a:ext>
                </a:extLst>
              </p:cNvPr>
              <p:cNvCxnSpPr/>
              <p:nvPr/>
            </p:nvCxnSpPr>
            <p:spPr>
              <a:xfrm flipV="1">
                <a:off x="1437067" y="3095604"/>
                <a:ext cx="0" cy="1846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Oval 29">
                <a:extLst>
                  <a:ext uri="{FF2B5EF4-FFF2-40B4-BE49-F238E27FC236}">
                    <a16:creationId xmlns:a16="http://schemas.microsoft.com/office/drawing/2014/main" id="{72458BDE-9ABD-4052-887B-A9EF5EB15F64}"/>
                  </a:ext>
                </a:extLst>
              </p:cNvPr>
              <p:cNvSpPr/>
              <p:nvPr/>
            </p:nvSpPr>
            <p:spPr>
              <a:xfrm>
                <a:off x="2810519" y="2936634"/>
                <a:ext cx="113356" cy="12049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extLst>
                  <a:ext uri="{FF2B5EF4-FFF2-40B4-BE49-F238E27FC236}">
                    <a16:creationId xmlns:a16="http://schemas.microsoft.com/office/drawing/2014/main" id="{564E150C-FEE3-425C-BD82-6FAC35105010}"/>
                  </a:ext>
                </a:extLst>
              </p:cNvPr>
              <p:cNvSpPr/>
              <p:nvPr/>
            </p:nvSpPr>
            <p:spPr>
              <a:xfrm>
                <a:off x="2896489" y="2726449"/>
                <a:ext cx="113356" cy="12049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8A98B9BB-F8D5-4C72-89D8-E26CEBC90595}"/>
                  </a:ext>
                </a:extLst>
              </p:cNvPr>
              <p:cNvSpPr/>
              <p:nvPr/>
            </p:nvSpPr>
            <p:spPr>
              <a:xfrm>
                <a:off x="2977787" y="2962656"/>
                <a:ext cx="70616" cy="9985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07B2B4F9-9851-443C-81BB-7899AC960941}"/>
                  </a:ext>
                </a:extLst>
              </p:cNvPr>
              <p:cNvSpPr/>
              <p:nvPr/>
            </p:nvSpPr>
            <p:spPr>
              <a:xfrm>
                <a:off x="3095815" y="2642395"/>
                <a:ext cx="113356" cy="12049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extLst>
                  <a:ext uri="{FF2B5EF4-FFF2-40B4-BE49-F238E27FC236}">
                    <a16:creationId xmlns:a16="http://schemas.microsoft.com/office/drawing/2014/main" id="{3B10D1CD-F780-483A-BAE8-5726E37CADBB}"/>
                  </a:ext>
                </a:extLst>
              </p:cNvPr>
              <p:cNvSpPr/>
              <p:nvPr/>
            </p:nvSpPr>
            <p:spPr>
              <a:xfrm>
                <a:off x="3130187" y="3016611"/>
                <a:ext cx="45719" cy="4962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6" name="Straight Arrow Connector 35">
                <a:extLst>
                  <a:ext uri="{FF2B5EF4-FFF2-40B4-BE49-F238E27FC236}">
                    <a16:creationId xmlns:a16="http://schemas.microsoft.com/office/drawing/2014/main" id="{3EE0CE3A-D534-432C-AC3B-E1A8E3169FB2}"/>
                  </a:ext>
                </a:extLst>
              </p:cNvPr>
              <p:cNvCxnSpPr>
                <a:stCxn id="33" idx="7"/>
              </p:cNvCxnSpPr>
              <p:nvPr/>
            </p:nvCxnSpPr>
            <p:spPr>
              <a:xfrm flipV="1">
                <a:off x="3192570" y="2383746"/>
                <a:ext cx="575081" cy="276295"/>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37" name="TextBox 36">
                <a:extLst>
                  <a:ext uri="{FF2B5EF4-FFF2-40B4-BE49-F238E27FC236}">
                    <a16:creationId xmlns:a16="http://schemas.microsoft.com/office/drawing/2014/main" id="{99D13FB4-527D-4B32-BDFB-A68822EDFD07}"/>
                  </a:ext>
                </a:extLst>
              </p:cNvPr>
              <p:cNvSpPr txBox="1"/>
              <p:nvPr/>
            </p:nvSpPr>
            <p:spPr>
              <a:xfrm>
                <a:off x="3810384" y="2163544"/>
                <a:ext cx="1165334" cy="430887"/>
              </a:xfrm>
              <a:prstGeom prst="rect">
                <a:avLst/>
              </a:prstGeom>
              <a:noFill/>
            </p:spPr>
            <p:txBody>
              <a:bodyPr wrap="square" rtlCol="0">
                <a:spAutoFit/>
              </a:bodyPr>
              <a:lstStyle/>
              <a:p>
                <a:r>
                  <a:rPr lang="en-US" sz="1100" dirty="0"/>
                  <a:t>Bubble-like volumes of fluid</a:t>
                </a:r>
                <a:endParaRPr lang="en-GB" sz="1100" dirty="0"/>
              </a:p>
            </p:txBody>
          </p:sp>
          <p:sp>
            <p:nvSpPr>
              <p:cNvPr id="41" name="TextBox 40">
                <a:extLst>
                  <a:ext uri="{FF2B5EF4-FFF2-40B4-BE49-F238E27FC236}">
                    <a16:creationId xmlns:a16="http://schemas.microsoft.com/office/drawing/2014/main" id="{9F0DF5B4-3617-4C12-8896-8EB7BBCBA91E}"/>
                  </a:ext>
                </a:extLst>
              </p:cNvPr>
              <p:cNvSpPr txBox="1"/>
              <p:nvPr/>
            </p:nvSpPr>
            <p:spPr>
              <a:xfrm>
                <a:off x="781502" y="2179998"/>
                <a:ext cx="1432502" cy="276999"/>
              </a:xfrm>
              <a:prstGeom prst="rect">
                <a:avLst/>
              </a:prstGeom>
              <a:noFill/>
            </p:spPr>
            <p:txBody>
              <a:bodyPr wrap="square" rtlCol="0">
                <a:spAutoFit/>
              </a:bodyPr>
              <a:lstStyle/>
              <a:p>
                <a:r>
                  <a:rPr lang="en-US" sz="1200" dirty="0" err="1"/>
                  <a:t>Tbulk</a:t>
                </a:r>
                <a:r>
                  <a:rPr lang="en-US" sz="1200" dirty="0"/>
                  <a:t> &lt; Tm</a:t>
                </a:r>
                <a:endParaRPr lang="en-GB" sz="1200" dirty="0"/>
              </a:p>
            </p:txBody>
          </p:sp>
          <p:sp>
            <p:nvSpPr>
              <p:cNvPr id="44" name="TextBox 43">
                <a:extLst>
                  <a:ext uri="{FF2B5EF4-FFF2-40B4-BE49-F238E27FC236}">
                    <a16:creationId xmlns:a16="http://schemas.microsoft.com/office/drawing/2014/main" id="{49EB8EF4-AB9E-4CBF-A519-64996292C5B5}"/>
                  </a:ext>
                </a:extLst>
              </p:cNvPr>
              <p:cNvSpPr txBox="1"/>
              <p:nvPr/>
            </p:nvSpPr>
            <p:spPr>
              <a:xfrm>
                <a:off x="1478397" y="3216998"/>
                <a:ext cx="681994" cy="276999"/>
              </a:xfrm>
              <a:prstGeom prst="rect">
                <a:avLst/>
              </a:prstGeom>
              <a:noFill/>
            </p:spPr>
            <p:txBody>
              <a:bodyPr wrap="square" rtlCol="0">
                <a:spAutoFit/>
              </a:bodyPr>
              <a:lstStyle/>
              <a:p>
                <a:r>
                  <a:rPr lang="en-US" sz="1200" dirty="0"/>
                  <a:t>heat</a:t>
                </a:r>
                <a:endParaRPr lang="en-GB" sz="1200" dirty="0"/>
              </a:p>
            </p:txBody>
          </p:sp>
          <p:cxnSp>
            <p:nvCxnSpPr>
              <p:cNvPr id="87" name="Connector: Curved 86">
                <a:extLst>
                  <a:ext uri="{FF2B5EF4-FFF2-40B4-BE49-F238E27FC236}">
                    <a16:creationId xmlns:a16="http://schemas.microsoft.com/office/drawing/2014/main" id="{E50992B2-7ABE-45E4-8E3E-B8CCD56D481B}"/>
                  </a:ext>
                </a:extLst>
              </p:cNvPr>
              <p:cNvCxnSpPr/>
              <p:nvPr/>
            </p:nvCxnSpPr>
            <p:spPr>
              <a:xfrm flipV="1">
                <a:off x="2344294" y="2963611"/>
                <a:ext cx="252761" cy="53000"/>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8" name="Connector: Curved 87">
                <a:extLst>
                  <a:ext uri="{FF2B5EF4-FFF2-40B4-BE49-F238E27FC236}">
                    <a16:creationId xmlns:a16="http://schemas.microsoft.com/office/drawing/2014/main" id="{6983F7BB-96CB-46BF-98A8-EB75AF4C62AB}"/>
                  </a:ext>
                </a:extLst>
              </p:cNvPr>
              <p:cNvCxnSpPr/>
              <p:nvPr/>
            </p:nvCxnSpPr>
            <p:spPr>
              <a:xfrm flipV="1">
                <a:off x="2667670" y="2641140"/>
                <a:ext cx="312234" cy="126380"/>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9" name="Connector: Curved 88">
                <a:extLst>
                  <a:ext uri="{FF2B5EF4-FFF2-40B4-BE49-F238E27FC236}">
                    <a16:creationId xmlns:a16="http://schemas.microsoft.com/office/drawing/2014/main" id="{F858FC9F-75F2-4F05-B55C-F47C8BF6ED3E}"/>
                  </a:ext>
                </a:extLst>
              </p:cNvPr>
              <p:cNvCxnSpPr/>
              <p:nvPr/>
            </p:nvCxnSpPr>
            <p:spPr>
              <a:xfrm flipV="1">
                <a:off x="2924923" y="2868010"/>
                <a:ext cx="252761" cy="53000"/>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0" name="Connector: Curved 89">
                <a:extLst>
                  <a:ext uri="{FF2B5EF4-FFF2-40B4-BE49-F238E27FC236}">
                    <a16:creationId xmlns:a16="http://schemas.microsoft.com/office/drawing/2014/main" id="{1FA2D796-9785-41EE-A157-EC4984B3FC97}"/>
                  </a:ext>
                </a:extLst>
              </p:cNvPr>
              <p:cNvCxnSpPr/>
              <p:nvPr/>
            </p:nvCxnSpPr>
            <p:spPr>
              <a:xfrm flipV="1">
                <a:off x="2272170" y="2652553"/>
                <a:ext cx="252761" cy="53000"/>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119" name="Group 118">
              <a:extLst>
                <a:ext uri="{FF2B5EF4-FFF2-40B4-BE49-F238E27FC236}">
                  <a16:creationId xmlns:a16="http://schemas.microsoft.com/office/drawing/2014/main" id="{DCE6D03B-268E-43BC-A074-7BDF03E0A794}"/>
                </a:ext>
              </a:extLst>
            </p:cNvPr>
            <p:cNvGrpSpPr/>
            <p:nvPr/>
          </p:nvGrpSpPr>
          <p:grpSpPr>
            <a:xfrm rot="10800000">
              <a:off x="1353527" y="3659143"/>
              <a:ext cx="509238" cy="188384"/>
              <a:chOff x="1437067" y="5980005"/>
              <a:chExt cx="509238" cy="188384"/>
            </a:xfrm>
          </p:grpSpPr>
          <p:cxnSp>
            <p:nvCxnSpPr>
              <p:cNvPr id="120" name="Straight Arrow Connector 119">
                <a:extLst>
                  <a:ext uri="{FF2B5EF4-FFF2-40B4-BE49-F238E27FC236}">
                    <a16:creationId xmlns:a16="http://schemas.microsoft.com/office/drawing/2014/main" id="{3471FB35-3423-4F4D-BC6D-73F689A42B00}"/>
                  </a:ext>
                </a:extLst>
              </p:cNvPr>
              <p:cNvCxnSpPr/>
              <p:nvPr/>
            </p:nvCxnSpPr>
            <p:spPr>
              <a:xfrm flipV="1">
                <a:off x="1946305" y="5983723"/>
                <a:ext cx="0" cy="1846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1" name="Straight Arrow Connector 120">
                <a:extLst>
                  <a:ext uri="{FF2B5EF4-FFF2-40B4-BE49-F238E27FC236}">
                    <a16:creationId xmlns:a16="http://schemas.microsoft.com/office/drawing/2014/main" id="{DC8193B4-F56B-4AC6-8CF7-4D74A55FB67A}"/>
                  </a:ext>
                </a:extLst>
              </p:cNvPr>
              <p:cNvCxnSpPr/>
              <p:nvPr/>
            </p:nvCxnSpPr>
            <p:spPr>
              <a:xfrm flipV="1">
                <a:off x="1779037" y="5980005"/>
                <a:ext cx="0" cy="1846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2" name="Straight Arrow Connector 121">
                <a:extLst>
                  <a:ext uri="{FF2B5EF4-FFF2-40B4-BE49-F238E27FC236}">
                    <a16:creationId xmlns:a16="http://schemas.microsoft.com/office/drawing/2014/main" id="{CD9489EB-0021-4DA1-B84D-4851C070439F}"/>
                  </a:ext>
                </a:extLst>
              </p:cNvPr>
              <p:cNvCxnSpPr/>
              <p:nvPr/>
            </p:nvCxnSpPr>
            <p:spPr>
              <a:xfrm flipV="1">
                <a:off x="1608054" y="5980009"/>
                <a:ext cx="0" cy="1846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3" name="Straight Arrow Connector 122">
                <a:extLst>
                  <a:ext uri="{FF2B5EF4-FFF2-40B4-BE49-F238E27FC236}">
                    <a16:creationId xmlns:a16="http://schemas.microsoft.com/office/drawing/2014/main" id="{04B3E739-FDE5-40D7-A4A6-C86341476972}"/>
                  </a:ext>
                </a:extLst>
              </p:cNvPr>
              <p:cNvCxnSpPr/>
              <p:nvPr/>
            </p:nvCxnSpPr>
            <p:spPr>
              <a:xfrm flipV="1">
                <a:off x="1437067" y="5980008"/>
                <a:ext cx="0" cy="1846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125" name="Oval 124">
              <a:extLst>
                <a:ext uri="{FF2B5EF4-FFF2-40B4-BE49-F238E27FC236}">
                  <a16:creationId xmlns:a16="http://schemas.microsoft.com/office/drawing/2014/main" id="{15051D28-5EA6-44C6-BBBC-232DB36B157F}"/>
                </a:ext>
              </a:extLst>
            </p:cNvPr>
            <p:cNvSpPr/>
            <p:nvPr/>
          </p:nvSpPr>
          <p:spPr>
            <a:xfrm>
              <a:off x="2927718" y="3853022"/>
              <a:ext cx="45719" cy="4962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8873295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A622BD0-D8FB-4362-A0E3-E6F5534B0955}"/>
              </a:ext>
            </a:extLst>
          </p:cNvPr>
          <p:cNvSpPr>
            <a:spLocks noGrp="1"/>
          </p:cNvSpPr>
          <p:nvPr>
            <p:ph idx="1"/>
          </p:nvPr>
        </p:nvSpPr>
        <p:spPr/>
        <p:txBody>
          <a:bodyPr/>
          <a:lstStyle/>
          <a:p>
            <a:r>
              <a:rPr lang="en-US" dirty="0"/>
              <a:t>Range of experimental conditions explored in literature</a:t>
            </a:r>
          </a:p>
          <a:p>
            <a:pPr lvl="1"/>
            <a:r>
              <a:rPr lang="en-US" dirty="0"/>
              <a:t>9 </a:t>
            </a:r>
            <a:r>
              <a:rPr lang="en-US" dirty="0" err="1"/>
              <a:t>sc</a:t>
            </a:r>
            <a:r>
              <a:rPr lang="en-US" dirty="0"/>
              <a:t>-heating articles:</a:t>
            </a:r>
          </a:p>
          <a:p>
            <a:pPr marL="342891" lvl="1" indent="0">
              <a:buNone/>
            </a:pPr>
            <a:endParaRPr lang="en-US" dirty="0"/>
          </a:p>
          <a:p>
            <a:pPr lvl="2"/>
            <a:r>
              <a:rPr lang="en-US" dirty="0"/>
              <a:t>Diameters range from 0.5 to 22 mm, however big majority between 0.5 and 8 mm</a:t>
            </a:r>
          </a:p>
          <a:p>
            <a:pPr lvl="2"/>
            <a:r>
              <a:rPr lang="en-US" dirty="0"/>
              <a:t>Configurations found cover horizontal, vertical up and down flows</a:t>
            </a:r>
          </a:p>
          <a:p>
            <a:pPr lvl="2"/>
            <a:r>
              <a:rPr lang="en-US" dirty="0"/>
              <a:t>Range of mass flux: from 50 to 3000 kg/m2s</a:t>
            </a:r>
          </a:p>
          <a:p>
            <a:pPr lvl="2"/>
            <a:r>
              <a:rPr lang="en-US" dirty="0"/>
              <a:t>Range of heat flux: 2 to 450 kW/m2 </a:t>
            </a:r>
          </a:p>
          <a:p>
            <a:pPr lvl="2"/>
            <a:r>
              <a:rPr lang="en-US" dirty="0"/>
              <a:t>Pressures range from 7.5 to 12 MPa </a:t>
            </a:r>
          </a:p>
          <a:p>
            <a:pPr lvl="2"/>
            <a:r>
              <a:rPr lang="en-GB" dirty="0"/>
              <a:t>Temperatures going from 0 to 110 °C</a:t>
            </a:r>
          </a:p>
        </p:txBody>
      </p:sp>
      <p:sp>
        <p:nvSpPr>
          <p:cNvPr id="3" name="Footer Placeholder 2">
            <a:extLst>
              <a:ext uri="{FF2B5EF4-FFF2-40B4-BE49-F238E27FC236}">
                <a16:creationId xmlns:a16="http://schemas.microsoft.com/office/drawing/2014/main" id="{97FB6AF9-0B66-42E1-8840-D597F4BE051D}"/>
              </a:ext>
            </a:extLst>
          </p:cNvPr>
          <p:cNvSpPr>
            <a:spLocks noGrp="1"/>
          </p:cNvSpPr>
          <p:nvPr>
            <p:ph type="ftr" sz="quarter" idx="11"/>
          </p:nvPr>
        </p:nvSpPr>
        <p:spPr/>
        <p:txBody>
          <a:bodyPr/>
          <a:lstStyle/>
          <a:p>
            <a:r>
              <a:rPr lang="en-US" dirty="0"/>
              <a:t>Supercritical refrigerants for detector applications</a:t>
            </a:r>
            <a:endParaRPr lang="en-GB" dirty="0"/>
          </a:p>
        </p:txBody>
      </p:sp>
      <p:sp>
        <p:nvSpPr>
          <p:cNvPr id="4" name="Date Placeholder 3">
            <a:extLst>
              <a:ext uri="{FF2B5EF4-FFF2-40B4-BE49-F238E27FC236}">
                <a16:creationId xmlns:a16="http://schemas.microsoft.com/office/drawing/2014/main" id="{BB5E1113-2E0F-45FA-8472-2D40E411929B}"/>
              </a:ext>
            </a:extLst>
          </p:cNvPr>
          <p:cNvSpPr>
            <a:spLocks noGrp="1"/>
          </p:cNvSpPr>
          <p:nvPr>
            <p:ph type="dt" sz="half" idx="10"/>
          </p:nvPr>
        </p:nvSpPr>
        <p:spPr/>
        <p:txBody>
          <a:bodyPr/>
          <a:lstStyle/>
          <a:p>
            <a:r>
              <a:rPr lang="en-US" dirty="0"/>
              <a:t>30</a:t>
            </a:r>
            <a:r>
              <a:rPr lang="en-US" baseline="30000" dirty="0"/>
              <a:t>th</a:t>
            </a:r>
            <a:r>
              <a:rPr lang="en-US" dirty="0"/>
              <a:t> March 2022</a:t>
            </a:r>
            <a:endParaRPr lang="en-GB" dirty="0"/>
          </a:p>
        </p:txBody>
      </p:sp>
      <p:sp>
        <p:nvSpPr>
          <p:cNvPr id="5" name="Slide Number Placeholder 4">
            <a:extLst>
              <a:ext uri="{FF2B5EF4-FFF2-40B4-BE49-F238E27FC236}">
                <a16:creationId xmlns:a16="http://schemas.microsoft.com/office/drawing/2014/main" id="{EBF9258C-962F-44EC-8CF6-E8E10CEE4BBE}"/>
              </a:ext>
            </a:extLst>
          </p:cNvPr>
          <p:cNvSpPr>
            <a:spLocks noGrp="1"/>
          </p:cNvSpPr>
          <p:nvPr>
            <p:ph type="sldNum" sz="quarter" idx="12"/>
          </p:nvPr>
        </p:nvSpPr>
        <p:spPr/>
        <p:txBody>
          <a:bodyPr/>
          <a:lstStyle/>
          <a:p>
            <a:fld id="{FC4456CD-832E-41F2-9893-C7650CCC5376}" type="slidenum">
              <a:rPr lang="en-GB" smtClean="0"/>
              <a:t>6</a:t>
            </a:fld>
            <a:endParaRPr lang="en-GB"/>
          </a:p>
        </p:txBody>
      </p:sp>
      <p:sp>
        <p:nvSpPr>
          <p:cNvPr id="6" name="Title 5">
            <a:extLst>
              <a:ext uri="{FF2B5EF4-FFF2-40B4-BE49-F238E27FC236}">
                <a16:creationId xmlns:a16="http://schemas.microsoft.com/office/drawing/2014/main" id="{2AD1FD2D-8C0C-4E63-82AF-6CAAC1188362}"/>
              </a:ext>
            </a:extLst>
          </p:cNvPr>
          <p:cNvSpPr>
            <a:spLocks noGrp="1"/>
          </p:cNvSpPr>
          <p:nvPr>
            <p:ph type="title"/>
          </p:nvPr>
        </p:nvSpPr>
        <p:spPr/>
        <p:txBody>
          <a:bodyPr/>
          <a:lstStyle/>
          <a:p>
            <a:r>
              <a:rPr lang="en-US" dirty="0"/>
              <a:t>Findings from literature</a:t>
            </a:r>
            <a:endParaRPr lang="en-GB" dirty="0"/>
          </a:p>
        </p:txBody>
      </p:sp>
    </p:spTree>
    <p:extLst>
      <p:ext uri="{BB962C8B-B14F-4D97-AF65-F5344CB8AC3E}">
        <p14:creationId xmlns:p14="http://schemas.microsoft.com/office/powerpoint/2010/main" val="42013153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23FC974-8EB0-4D34-906B-8CF8361041CD}"/>
              </a:ext>
            </a:extLst>
          </p:cNvPr>
          <p:cNvSpPr>
            <a:spLocks noGrp="1"/>
          </p:cNvSpPr>
          <p:nvPr>
            <p:ph idx="1"/>
          </p:nvPr>
        </p:nvSpPr>
        <p:spPr>
          <a:xfrm>
            <a:off x="236913" y="1290181"/>
            <a:ext cx="8802137" cy="2138819"/>
          </a:xfrm>
        </p:spPr>
        <p:txBody>
          <a:bodyPr/>
          <a:lstStyle/>
          <a:p>
            <a:r>
              <a:rPr lang="en-US" dirty="0"/>
              <a:t>Important parameters to evaluate:</a:t>
            </a:r>
          </a:p>
          <a:p>
            <a:pPr lvl="1"/>
            <a:r>
              <a:rPr lang="en-US" dirty="0"/>
              <a:t>Mass flux</a:t>
            </a:r>
          </a:p>
          <a:p>
            <a:pPr lvl="1"/>
            <a:r>
              <a:rPr lang="en-US" dirty="0"/>
              <a:t>Heat flux</a:t>
            </a:r>
          </a:p>
          <a:p>
            <a:pPr lvl="1"/>
            <a:r>
              <a:rPr lang="en-US" dirty="0"/>
              <a:t>Diameter</a:t>
            </a:r>
          </a:p>
          <a:p>
            <a:pPr lvl="1"/>
            <a:r>
              <a:rPr lang="en-US" dirty="0"/>
              <a:t>Configuration</a:t>
            </a:r>
          </a:p>
          <a:p>
            <a:pPr lvl="1"/>
            <a:r>
              <a:rPr lang="en-US" dirty="0"/>
              <a:t>Pressure: only significant at temperatures close to pseudo-critical. Higher values of pressure decreased HTC in all cases due to change in physical properties.</a:t>
            </a:r>
          </a:p>
          <a:p>
            <a:endParaRPr lang="en-US" dirty="0"/>
          </a:p>
        </p:txBody>
      </p:sp>
      <p:sp>
        <p:nvSpPr>
          <p:cNvPr id="3" name="Footer Placeholder 2">
            <a:extLst>
              <a:ext uri="{FF2B5EF4-FFF2-40B4-BE49-F238E27FC236}">
                <a16:creationId xmlns:a16="http://schemas.microsoft.com/office/drawing/2014/main" id="{AB4871D7-E4DE-4E3D-B8FE-CBECE168FC80}"/>
              </a:ext>
            </a:extLst>
          </p:cNvPr>
          <p:cNvSpPr>
            <a:spLocks noGrp="1"/>
          </p:cNvSpPr>
          <p:nvPr>
            <p:ph type="ftr" sz="quarter" idx="11"/>
          </p:nvPr>
        </p:nvSpPr>
        <p:spPr/>
        <p:txBody>
          <a:bodyPr/>
          <a:lstStyle/>
          <a:p>
            <a:r>
              <a:rPr lang="en-US" dirty="0"/>
              <a:t>Supercritical refrigerants for detector applications</a:t>
            </a:r>
            <a:endParaRPr lang="en-GB" dirty="0"/>
          </a:p>
        </p:txBody>
      </p:sp>
      <p:sp>
        <p:nvSpPr>
          <p:cNvPr id="4" name="Date Placeholder 3">
            <a:extLst>
              <a:ext uri="{FF2B5EF4-FFF2-40B4-BE49-F238E27FC236}">
                <a16:creationId xmlns:a16="http://schemas.microsoft.com/office/drawing/2014/main" id="{C2CF231A-18E7-4D33-90B9-DFCDD39EDDA0}"/>
              </a:ext>
            </a:extLst>
          </p:cNvPr>
          <p:cNvSpPr>
            <a:spLocks noGrp="1"/>
          </p:cNvSpPr>
          <p:nvPr>
            <p:ph type="dt" sz="half" idx="10"/>
          </p:nvPr>
        </p:nvSpPr>
        <p:spPr/>
        <p:txBody>
          <a:bodyPr/>
          <a:lstStyle/>
          <a:p>
            <a:r>
              <a:rPr lang="en-US" dirty="0"/>
              <a:t>30</a:t>
            </a:r>
            <a:r>
              <a:rPr lang="en-US" baseline="30000" dirty="0"/>
              <a:t>th</a:t>
            </a:r>
            <a:r>
              <a:rPr lang="en-US" dirty="0"/>
              <a:t> March 2022</a:t>
            </a:r>
            <a:endParaRPr lang="en-GB" dirty="0"/>
          </a:p>
        </p:txBody>
      </p:sp>
      <p:sp>
        <p:nvSpPr>
          <p:cNvPr id="5" name="Slide Number Placeholder 4">
            <a:extLst>
              <a:ext uri="{FF2B5EF4-FFF2-40B4-BE49-F238E27FC236}">
                <a16:creationId xmlns:a16="http://schemas.microsoft.com/office/drawing/2014/main" id="{99DF7691-D0F7-441D-A2B9-B4BA097F1EA6}"/>
              </a:ext>
            </a:extLst>
          </p:cNvPr>
          <p:cNvSpPr>
            <a:spLocks noGrp="1"/>
          </p:cNvSpPr>
          <p:nvPr>
            <p:ph type="sldNum" sz="quarter" idx="12"/>
          </p:nvPr>
        </p:nvSpPr>
        <p:spPr/>
        <p:txBody>
          <a:bodyPr/>
          <a:lstStyle/>
          <a:p>
            <a:fld id="{FC4456CD-832E-41F2-9893-C7650CCC5376}" type="slidenum">
              <a:rPr lang="en-GB" smtClean="0"/>
              <a:t>7</a:t>
            </a:fld>
            <a:endParaRPr lang="en-GB"/>
          </a:p>
        </p:txBody>
      </p:sp>
      <p:sp>
        <p:nvSpPr>
          <p:cNvPr id="6" name="Title 5">
            <a:extLst>
              <a:ext uri="{FF2B5EF4-FFF2-40B4-BE49-F238E27FC236}">
                <a16:creationId xmlns:a16="http://schemas.microsoft.com/office/drawing/2014/main" id="{173CAD58-A205-4ECB-97EA-36F133844211}"/>
              </a:ext>
            </a:extLst>
          </p:cNvPr>
          <p:cNvSpPr>
            <a:spLocks noGrp="1"/>
          </p:cNvSpPr>
          <p:nvPr>
            <p:ph type="title"/>
          </p:nvPr>
        </p:nvSpPr>
        <p:spPr/>
        <p:txBody>
          <a:bodyPr/>
          <a:lstStyle/>
          <a:p>
            <a:r>
              <a:rPr lang="en-US" dirty="0"/>
              <a:t>Findings from literature</a:t>
            </a:r>
            <a:endParaRPr lang="en-GB" dirty="0"/>
          </a:p>
        </p:txBody>
      </p:sp>
      <p:sp>
        <p:nvSpPr>
          <p:cNvPr id="9" name="Content Placeholder 1">
            <a:extLst>
              <a:ext uri="{FF2B5EF4-FFF2-40B4-BE49-F238E27FC236}">
                <a16:creationId xmlns:a16="http://schemas.microsoft.com/office/drawing/2014/main" id="{93F059B7-94B0-43CC-A12F-0FCF247FFD01}"/>
              </a:ext>
            </a:extLst>
          </p:cNvPr>
          <p:cNvSpPr txBox="1">
            <a:spLocks/>
          </p:cNvSpPr>
          <p:nvPr/>
        </p:nvSpPr>
        <p:spPr>
          <a:xfrm>
            <a:off x="236912" y="3600400"/>
            <a:ext cx="8802137" cy="2276525"/>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Important questions to think about</a:t>
            </a:r>
          </a:p>
          <a:p>
            <a:pPr lvl="1"/>
            <a:r>
              <a:rPr lang="en-US" dirty="0"/>
              <a:t>Effect of operating parameters on heat transfer coefficient AND pressure drop? </a:t>
            </a:r>
          </a:p>
          <a:p>
            <a:pPr lvl="1"/>
            <a:r>
              <a:rPr lang="en-US" dirty="0"/>
              <a:t>Mechanism of heat transfer deterioration? Onset? </a:t>
            </a:r>
          </a:p>
          <a:p>
            <a:pPr lvl="1"/>
            <a:r>
              <a:rPr lang="en-US" dirty="0"/>
              <a:t>Influence of buoyancy on the flow regime… Threshold? Based on what? </a:t>
            </a:r>
          </a:p>
          <a:p>
            <a:pPr lvl="1"/>
            <a:r>
              <a:rPr lang="en-US" dirty="0"/>
              <a:t>Are pseudo-boiling and pseudo-film boiling good models? </a:t>
            </a:r>
          </a:p>
          <a:p>
            <a:pPr lvl="1"/>
            <a:r>
              <a:rPr lang="en-US" dirty="0"/>
              <a:t>Correlations? </a:t>
            </a:r>
          </a:p>
          <a:p>
            <a:pPr lvl="1"/>
            <a:r>
              <a:rPr lang="en-US" dirty="0"/>
              <a:t>To which extent can knowledge on one fluid be extrapolated to another? </a:t>
            </a:r>
          </a:p>
          <a:p>
            <a:endParaRPr lang="en-US" dirty="0"/>
          </a:p>
        </p:txBody>
      </p:sp>
    </p:spTree>
    <p:extLst>
      <p:ext uri="{BB962C8B-B14F-4D97-AF65-F5344CB8AC3E}">
        <p14:creationId xmlns:p14="http://schemas.microsoft.com/office/powerpoint/2010/main" val="806683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230182E-EE1C-40DC-A103-76B8FBAE10CE}"/>
              </a:ext>
            </a:extLst>
          </p:cNvPr>
          <p:cNvSpPr>
            <a:spLocks noGrp="1"/>
          </p:cNvSpPr>
          <p:nvPr>
            <p:ph type="ftr" sz="quarter" idx="11"/>
          </p:nvPr>
        </p:nvSpPr>
        <p:spPr/>
        <p:txBody>
          <a:bodyPr/>
          <a:lstStyle/>
          <a:p>
            <a:r>
              <a:rPr lang="en-US" dirty="0"/>
              <a:t>Supercritical refrigerants for detector applications</a:t>
            </a:r>
            <a:endParaRPr lang="en-GB" dirty="0"/>
          </a:p>
        </p:txBody>
      </p:sp>
      <p:sp>
        <p:nvSpPr>
          <p:cNvPr id="4" name="Date Placeholder 3">
            <a:extLst>
              <a:ext uri="{FF2B5EF4-FFF2-40B4-BE49-F238E27FC236}">
                <a16:creationId xmlns:a16="http://schemas.microsoft.com/office/drawing/2014/main" id="{B8683D8D-0702-4148-81B6-A7806D3E0F4E}"/>
              </a:ext>
            </a:extLst>
          </p:cNvPr>
          <p:cNvSpPr>
            <a:spLocks noGrp="1"/>
          </p:cNvSpPr>
          <p:nvPr>
            <p:ph type="dt" sz="half" idx="10"/>
          </p:nvPr>
        </p:nvSpPr>
        <p:spPr/>
        <p:txBody>
          <a:bodyPr/>
          <a:lstStyle/>
          <a:p>
            <a:r>
              <a:rPr lang="en-US" dirty="0"/>
              <a:t>30</a:t>
            </a:r>
            <a:r>
              <a:rPr lang="en-US" baseline="30000" dirty="0"/>
              <a:t>th</a:t>
            </a:r>
            <a:r>
              <a:rPr lang="en-US" dirty="0"/>
              <a:t> March 2022</a:t>
            </a:r>
            <a:endParaRPr lang="en-GB" dirty="0"/>
          </a:p>
        </p:txBody>
      </p:sp>
      <p:sp>
        <p:nvSpPr>
          <p:cNvPr id="5" name="Slide Number Placeholder 4">
            <a:extLst>
              <a:ext uri="{FF2B5EF4-FFF2-40B4-BE49-F238E27FC236}">
                <a16:creationId xmlns:a16="http://schemas.microsoft.com/office/drawing/2014/main" id="{71BFEC46-1F21-4676-B9EB-4F0FDFC20890}"/>
              </a:ext>
            </a:extLst>
          </p:cNvPr>
          <p:cNvSpPr>
            <a:spLocks noGrp="1"/>
          </p:cNvSpPr>
          <p:nvPr>
            <p:ph type="sldNum" sz="quarter" idx="12"/>
          </p:nvPr>
        </p:nvSpPr>
        <p:spPr/>
        <p:txBody>
          <a:bodyPr/>
          <a:lstStyle/>
          <a:p>
            <a:fld id="{FC4456CD-832E-41F2-9893-C7650CCC5376}" type="slidenum">
              <a:rPr lang="en-GB" smtClean="0"/>
              <a:t>8</a:t>
            </a:fld>
            <a:endParaRPr lang="en-GB"/>
          </a:p>
        </p:txBody>
      </p:sp>
      <p:sp>
        <p:nvSpPr>
          <p:cNvPr id="6" name="Title 5">
            <a:extLst>
              <a:ext uri="{FF2B5EF4-FFF2-40B4-BE49-F238E27FC236}">
                <a16:creationId xmlns:a16="http://schemas.microsoft.com/office/drawing/2014/main" id="{8C3C0F52-0D27-494B-9EAA-49BECAEEE398}"/>
              </a:ext>
            </a:extLst>
          </p:cNvPr>
          <p:cNvSpPr>
            <a:spLocks noGrp="1"/>
          </p:cNvSpPr>
          <p:nvPr>
            <p:ph type="title"/>
          </p:nvPr>
        </p:nvSpPr>
        <p:spPr/>
        <p:txBody>
          <a:bodyPr/>
          <a:lstStyle/>
          <a:p>
            <a:r>
              <a:rPr lang="en-US" dirty="0"/>
              <a:t>Outlook</a:t>
            </a:r>
            <a:endParaRPr lang="en-GB" dirty="0"/>
          </a:p>
        </p:txBody>
      </p:sp>
      <p:graphicFrame>
        <p:nvGraphicFramePr>
          <p:cNvPr id="8" name="Diagram 7">
            <a:extLst>
              <a:ext uri="{FF2B5EF4-FFF2-40B4-BE49-F238E27FC236}">
                <a16:creationId xmlns:a16="http://schemas.microsoft.com/office/drawing/2014/main" id="{C3CABC31-5E89-42AB-BAB1-18899A833E07}"/>
              </a:ext>
            </a:extLst>
          </p:cNvPr>
          <p:cNvGraphicFramePr/>
          <p:nvPr>
            <p:extLst>
              <p:ext uri="{D42A27DB-BD31-4B8C-83A1-F6EECF244321}">
                <p14:modId xmlns:p14="http://schemas.microsoft.com/office/powerpoint/2010/main" val="2414408551"/>
              </p:ext>
            </p:extLst>
          </p:nvPr>
        </p:nvGraphicFramePr>
        <p:xfrm>
          <a:off x="2057733" y="1789569"/>
          <a:ext cx="4186204"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1" name="Diagram 10">
            <a:extLst>
              <a:ext uri="{FF2B5EF4-FFF2-40B4-BE49-F238E27FC236}">
                <a16:creationId xmlns:a16="http://schemas.microsoft.com/office/drawing/2014/main" id="{95B7F166-0F54-4B40-8EA0-741D2AAB2E1B}"/>
              </a:ext>
            </a:extLst>
          </p:cNvPr>
          <p:cNvGraphicFramePr/>
          <p:nvPr>
            <p:extLst>
              <p:ext uri="{D42A27DB-BD31-4B8C-83A1-F6EECF244321}">
                <p14:modId xmlns:p14="http://schemas.microsoft.com/office/powerpoint/2010/main" val="3423341624"/>
              </p:ext>
            </p:extLst>
          </p:nvPr>
        </p:nvGraphicFramePr>
        <p:xfrm>
          <a:off x="4572000" y="4925340"/>
          <a:ext cx="1671937" cy="92822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2" name="Rectangle: Rounded Corners 11">
            <a:extLst>
              <a:ext uri="{FF2B5EF4-FFF2-40B4-BE49-F238E27FC236}">
                <a16:creationId xmlns:a16="http://schemas.microsoft.com/office/drawing/2014/main" id="{5393BC00-FB4A-438B-B630-66CE7D075535}"/>
              </a:ext>
            </a:extLst>
          </p:cNvPr>
          <p:cNvSpPr/>
          <p:nvPr/>
        </p:nvSpPr>
        <p:spPr>
          <a:xfrm>
            <a:off x="1581150" y="1721305"/>
            <a:ext cx="5181600" cy="2622095"/>
          </a:xfrm>
          <a:prstGeom prst="roundRect">
            <a:avLst/>
          </a:prstGeom>
          <a:noFill/>
          <a:ln w="9525" cap="flat" cmpd="sng" algn="ctr">
            <a:solidFill>
              <a:schemeClr val="accent2"/>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endParaRPr lang="en-GB"/>
          </a:p>
        </p:txBody>
      </p:sp>
      <p:grpSp>
        <p:nvGrpSpPr>
          <p:cNvPr id="13" name="Group 12">
            <a:extLst>
              <a:ext uri="{FF2B5EF4-FFF2-40B4-BE49-F238E27FC236}">
                <a16:creationId xmlns:a16="http://schemas.microsoft.com/office/drawing/2014/main" id="{1E0C19AF-57CA-427F-A64D-590688E0F647}"/>
              </a:ext>
            </a:extLst>
          </p:cNvPr>
          <p:cNvGrpSpPr/>
          <p:nvPr/>
        </p:nvGrpSpPr>
        <p:grpSpPr>
          <a:xfrm>
            <a:off x="5214323" y="4419862"/>
            <a:ext cx="387289" cy="331069"/>
            <a:chOff x="806301" y="2637920"/>
            <a:chExt cx="387289" cy="331069"/>
          </a:xfrm>
        </p:grpSpPr>
        <p:sp>
          <p:nvSpPr>
            <p:cNvPr id="14" name="Arrow: Right 13">
              <a:extLst>
                <a:ext uri="{FF2B5EF4-FFF2-40B4-BE49-F238E27FC236}">
                  <a16:creationId xmlns:a16="http://schemas.microsoft.com/office/drawing/2014/main" id="{25049586-B898-45D3-9221-25A4CBEF1A30}"/>
                </a:ext>
              </a:extLst>
            </p:cNvPr>
            <p:cNvSpPr/>
            <p:nvPr/>
          </p:nvSpPr>
          <p:spPr>
            <a:xfrm rot="5400000">
              <a:off x="834411" y="2609810"/>
              <a:ext cx="331069" cy="387289"/>
            </a:xfrm>
            <a:prstGeom prst="righ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5" name="Arrow: Right 4">
              <a:extLst>
                <a:ext uri="{FF2B5EF4-FFF2-40B4-BE49-F238E27FC236}">
                  <a16:creationId xmlns:a16="http://schemas.microsoft.com/office/drawing/2014/main" id="{ABEE8193-305E-4D4D-80DD-437DBE9E9390}"/>
                </a:ext>
              </a:extLst>
            </p:cNvPr>
            <p:cNvSpPr txBox="1"/>
            <p:nvPr/>
          </p:nvSpPr>
          <p:spPr>
            <a:xfrm>
              <a:off x="883760" y="2637920"/>
              <a:ext cx="232373" cy="23174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p:txBody>
        </p:sp>
      </p:grpSp>
    </p:spTree>
    <p:extLst>
      <p:ext uri="{BB962C8B-B14F-4D97-AF65-F5344CB8AC3E}">
        <p14:creationId xmlns:p14="http://schemas.microsoft.com/office/powerpoint/2010/main" val="2121207488"/>
      </p:ext>
    </p:extLst>
  </p:cSld>
  <p:clrMapOvr>
    <a:masterClrMapping/>
  </p:clrMapOvr>
</p:sld>
</file>

<file path=ppt/theme/theme1.xml><?xml version="1.0" encoding="utf-8"?>
<a:theme xmlns:a="http://schemas.openxmlformats.org/drawingml/2006/main" name="Office Theme">
  <a:themeElements>
    <a:clrScheme name="AIDA-2020">
      <a:dk1>
        <a:srgbClr val="171A6C"/>
      </a:dk1>
      <a:lt1>
        <a:srgbClr val="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IDA-2020_PowerPoint template-master file" id="{9FCF5474-3BEE-4A2F-8627-4954CBBE91E0}" vid="{25C60E07-C0BA-4867-868D-16DD711DE68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1297D64DC01694398705FD739D63467" ma:contentTypeVersion="0" ma:contentTypeDescription="Create a new document." ma:contentTypeScope="" ma:versionID="d74227126e935054d2e2cd3ed0e1fd9f">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43D2B95-5EFD-46AE-B4B7-481492F7644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ABC118D4-9A13-4030-884E-F0CE0D4135A2}">
  <ds:schemaRefs>
    <ds:schemaRef ds:uri="http://schemas.microsoft.com/sharepoint/v3/contenttype/forms"/>
  </ds:schemaRefs>
</ds:datastoreItem>
</file>

<file path=customXml/itemProps3.xml><?xml version="1.0" encoding="utf-8"?>
<ds:datastoreItem xmlns:ds="http://schemas.openxmlformats.org/officeDocument/2006/customXml" ds:itemID="{D1AEB554-AD36-43C8-9DF6-A08380DEEEAE}">
  <ds:schemaRefs>
    <ds:schemaRef ds:uri="http://purl.org/dc/elements/1.1/"/>
    <ds:schemaRef ds:uri="http://schemas.microsoft.com/office/2006/documentManagement/types"/>
    <ds:schemaRef ds:uri="http://schemas.microsoft.com/office/infopath/2007/PartnerControls"/>
    <ds:schemaRef ds:uri="http://schemas.openxmlformats.org/package/2006/metadata/core-properties"/>
    <ds:schemaRef ds:uri="http://schemas.microsoft.com/office/2006/metadata/properties"/>
    <ds:schemaRef ds:uri="http://purl.org/dc/term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AIDA-2020_PowerPoint template-master file</Template>
  <TotalTime>0</TotalTime>
  <Words>1777</Words>
  <Application>Microsoft Office PowerPoint</Application>
  <PresentationFormat>On-screen Show (4:3)</PresentationFormat>
  <Paragraphs>150</Paragraphs>
  <Slides>8</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Supercritical refrigerants for detector applications</vt:lpstr>
      <vt:lpstr>Target and framework</vt:lpstr>
      <vt:lpstr>Fundamental objectives and preliminary studies</vt:lpstr>
      <vt:lpstr>The supercritical condition</vt:lpstr>
      <vt:lpstr>Mechanisms and phenomena</vt:lpstr>
      <vt:lpstr>Findings from literature</vt:lpstr>
      <vt:lpstr>Findings from literature</vt:lpstr>
      <vt:lpstr>Outlook</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Sabrina El Yacoubi</dc:creator>
  <cp:lastModifiedBy>Camila Rocio Pedano Medina</cp:lastModifiedBy>
  <cp:revision>23</cp:revision>
  <cp:lastPrinted>2022-03-29T15:12:56Z</cp:lastPrinted>
  <dcterms:created xsi:type="dcterms:W3CDTF">2016-05-09T08:38:51Z</dcterms:created>
  <dcterms:modified xsi:type="dcterms:W3CDTF">2022-03-29T17:34:43Z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0x010100C1297D64DC01694398705FD739D63467</vt:lpwstr>
  </property>
</Properties>
</file>