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9144000"/>
  <p:notesSz cx="6858000" cy="9144000"/>
  <p:embeddedFontLst>
    <p:embeddedFont>
      <p:font typeface="Candara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5" roundtripDataSignature="AMtx7mgiIXBzXkN2zYposXDCmUYFF+5c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Candara-bold.fntdata"/><Relationship Id="rId21" Type="http://schemas.openxmlformats.org/officeDocument/2006/relationships/font" Target="fonts/Candara-regular.fntdata"/><Relationship Id="rId24" Type="http://schemas.openxmlformats.org/officeDocument/2006/relationships/font" Target="fonts/Candara-boldItalic.fntdata"/><Relationship Id="rId23" Type="http://schemas.openxmlformats.org/officeDocument/2006/relationships/font" Target="fonts/Candara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1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1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1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7"/>
          <p:cNvSpPr txBox="1"/>
          <p:nvPr>
            <p:ph type="ctrTitle"/>
          </p:nvPr>
        </p:nvSpPr>
        <p:spPr>
          <a:xfrm>
            <a:off x="187890" y="1340285"/>
            <a:ext cx="8780746" cy="2169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4500"/>
              <a:buFont typeface="Calibri"/>
              <a:buNone/>
              <a:defRPr b="1" sz="4500">
                <a:solidFill>
                  <a:srgbClr val="171A6C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7"/>
          <p:cNvSpPr txBox="1"/>
          <p:nvPr>
            <p:ph idx="1" type="subTitle"/>
          </p:nvPr>
        </p:nvSpPr>
        <p:spPr>
          <a:xfrm>
            <a:off x="187890" y="3578224"/>
            <a:ext cx="8780746" cy="18455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  <a:defRPr b="0" sz="2100">
                <a:solidFill>
                  <a:srgbClr val="171A6C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9" name="Google Shape;19;p17"/>
          <p:cNvSpPr txBox="1"/>
          <p:nvPr>
            <p:ph idx="10" type="dt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17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7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17"/>
          <p:cNvSpPr txBox="1"/>
          <p:nvPr/>
        </p:nvSpPr>
        <p:spPr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>
                <a:solidFill>
                  <a:srgbClr val="444444"/>
                </a:solidFill>
                <a:latin typeface="Calibri"/>
                <a:ea typeface="Calibri"/>
                <a:cs typeface="Calibri"/>
                <a:sym typeface="Calibri"/>
              </a:rPr>
              <a:t>This project has received funding from the European Union’s Horizon 2020 research and innovation programme under grant agreement No 101004761.</a:t>
            </a:r>
            <a:endParaRPr i="0"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17"/>
          <p:cNvSpPr txBox="1"/>
          <p:nvPr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2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Advancement and Innovation for Detectors at Accelerators</a:t>
            </a:r>
            <a:endParaRPr/>
          </a:p>
        </p:txBody>
      </p:sp>
      <p:pic>
        <p:nvPicPr>
          <p:cNvPr id="24" name="Google Shape;24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381000" y="5939374"/>
            <a:ext cx="531283" cy="354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6"/>
          <p:cNvSpPr/>
          <p:nvPr>
            <p:ph idx="2" type="pic"/>
          </p:nvPr>
        </p:nvSpPr>
        <p:spPr>
          <a:xfrm>
            <a:off x="3887391" y="987434"/>
            <a:ext cx="462915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p26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78" name="Google Shape;78;p26"/>
          <p:cNvSpPr txBox="1"/>
          <p:nvPr>
            <p:ph idx="10" type="dt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26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6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7"/>
          <p:cNvSpPr txBox="1"/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7"/>
          <p:cNvSpPr txBox="1"/>
          <p:nvPr>
            <p:ph idx="1" type="body"/>
          </p:nvPr>
        </p:nvSpPr>
        <p:spPr>
          <a:xfrm rot="5400000">
            <a:off x="3129439" y="791060"/>
            <a:ext cx="2885123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10" type="dt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27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8"/>
          <p:cNvSpPr txBox="1"/>
          <p:nvPr>
            <p:ph type="title"/>
          </p:nvPr>
        </p:nvSpPr>
        <p:spPr>
          <a:xfrm rot="5400000">
            <a:off x="4623595" y="2285207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8"/>
          <p:cNvSpPr txBox="1"/>
          <p:nvPr>
            <p:ph idx="1" type="body"/>
          </p:nvPr>
        </p:nvSpPr>
        <p:spPr>
          <a:xfrm rot="5400000">
            <a:off x="623096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28"/>
          <p:cNvSpPr txBox="1"/>
          <p:nvPr>
            <p:ph idx="10" type="dt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28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8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8"/>
          <p:cNvSpPr txBox="1"/>
          <p:nvPr>
            <p:ph idx="1" type="body"/>
          </p:nvPr>
        </p:nvSpPr>
        <p:spPr>
          <a:xfrm>
            <a:off x="236914" y="1290181"/>
            <a:ext cx="8666018" cy="4886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  <a:defRPr b="0">
                <a:solidFill>
                  <a:srgbClr val="171A6C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800"/>
              <a:buChar char="•"/>
              <a:defRPr b="0">
                <a:solidFill>
                  <a:srgbClr val="171A6C"/>
                </a:solidFill>
              </a:defRPr>
            </a:lvl2pPr>
            <a:lvl3pPr indent="-32385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500"/>
              <a:buChar char="•"/>
              <a:defRPr b="0">
                <a:solidFill>
                  <a:srgbClr val="171A6C"/>
                </a:solidFill>
              </a:defRPr>
            </a:lvl3pPr>
            <a:lvl4pPr indent="-314325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4pPr>
            <a:lvl5pPr indent="-314325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18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8"/>
          <p:cNvSpPr txBox="1"/>
          <p:nvPr>
            <p:ph idx="10" type="dt"/>
          </p:nvPr>
        </p:nvSpPr>
        <p:spPr>
          <a:xfrm>
            <a:off x="236914" y="6424612"/>
            <a:ext cx="17312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100">
                <a:solidFill>
                  <a:srgbClr val="171A6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Google Shape;29;p18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18"/>
          <p:cNvSpPr txBox="1"/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/>
          <p:nvPr>
            <p:ph idx="1" type="body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9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19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 txBox="1"/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0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9" name="Google Shape;39;p20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0"/>
          <p:cNvSpPr txBox="1"/>
          <p:nvPr>
            <p:ph idx="3" type="body"/>
          </p:nvPr>
        </p:nvSpPr>
        <p:spPr>
          <a:xfrm>
            <a:off x="4629152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20"/>
          <p:cNvSpPr txBox="1"/>
          <p:nvPr>
            <p:ph idx="4" type="body"/>
          </p:nvPr>
        </p:nvSpPr>
        <p:spPr>
          <a:xfrm>
            <a:off x="4629152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10" type="dt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20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1"/>
          <p:cNvSpPr txBox="1"/>
          <p:nvPr>
            <p:ph type="title"/>
          </p:nvPr>
        </p:nvSpPr>
        <p:spPr>
          <a:xfrm>
            <a:off x="623888" y="1709747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1" type="body"/>
          </p:nvPr>
        </p:nvSpPr>
        <p:spPr>
          <a:xfrm>
            <a:off x="623888" y="4589472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989A1"/>
              </a:buClr>
              <a:buSzPts val="1800"/>
              <a:buNone/>
              <a:defRPr sz="1800">
                <a:solidFill>
                  <a:srgbClr val="8989A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500"/>
              <a:buNone/>
              <a:defRPr sz="1500">
                <a:solidFill>
                  <a:srgbClr val="8989A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350"/>
              <a:buNone/>
              <a:defRPr sz="1350">
                <a:solidFill>
                  <a:srgbClr val="8989A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9pPr>
          </a:lstStyle>
          <a:p/>
        </p:txBody>
      </p:sp>
      <p:sp>
        <p:nvSpPr>
          <p:cNvPr id="48" name="Google Shape;48;p21"/>
          <p:cNvSpPr txBox="1"/>
          <p:nvPr>
            <p:ph idx="10" type="dt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21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2"/>
          <p:cNvSpPr txBox="1"/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2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22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" name="Google Shape;55;p22"/>
          <p:cNvSpPr txBox="1"/>
          <p:nvPr>
            <p:ph idx="10" type="dt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22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/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10" type="dt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23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4"/>
          <p:cNvSpPr txBox="1"/>
          <p:nvPr>
            <p:ph idx="10" type="dt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24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5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5"/>
          <p:cNvSpPr txBox="1"/>
          <p:nvPr>
            <p:ph idx="1" type="body"/>
          </p:nvPr>
        </p:nvSpPr>
        <p:spPr>
          <a:xfrm>
            <a:off x="3887391" y="987434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70" name="Google Shape;70;p25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71" name="Google Shape;71;p25"/>
          <p:cNvSpPr txBox="1"/>
          <p:nvPr>
            <p:ph idx="10" type="dt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25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6"/>
          <p:cNvSpPr txBox="1"/>
          <p:nvPr>
            <p:ph idx="1" type="body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6"/>
          <p:cNvSpPr txBox="1"/>
          <p:nvPr/>
        </p:nvSpPr>
        <p:spPr>
          <a:xfrm>
            <a:off x="2613980" y="0"/>
            <a:ext cx="6530020" cy="1165397"/>
          </a:xfrm>
          <a:prstGeom prst="rect">
            <a:avLst/>
          </a:prstGeom>
          <a:gradFill>
            <a:gsLst>
              <a:gs pos="0">
                <a:schemeClr val="lt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0"/>
          </a:gra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3212" y="0"/>
            <a:ext cx="2603864" cy="117245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5" Type="http://schemas.openxmlformats.org/officeDocument/2006/relationships/image" Target="../media/image27.jpg"/><Relationship Id="rId6" Type="http://schemas.openxmlformats.org/officeDocument/2006/relationships/image" Target="../media/image26.jpg"/><Relationship Id="rId7" Type="http://schemas.openxmlformats.org/officeDocument/2006/relationships/image" Target="../media/image30.jpg"/><Relationship Id="rId8" Type="http://schemas.openxmlformats.org/officeDocument/2006/relationships/image" Target="../media/image2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29.jpg"/><Relationship Id="rId5" Type="http://schemas.openxmlformats.org/officeDocument/2006/relationships/image" Target="../media/image31.jpg"/><Relationship Id="rId6" Type="http://schemas.openxmlformats.org/officeDocument/2006/relationships/image" Target="../media/image32.jpg"/><Relationship Id="rId7" Type="http://schemas.openxmlformats.org/officeDocument/2006/relationships/image" Target="../media/image3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34.jpg"/><Relationship Id="rId5" Type="http://schemas.openxmlformats.org/officeDocument/2006/relationships/image" Target="../media/image36.jpg"/><Relationship Id="rId6" Type="http://schemas.openxmlformats.org/officeDocument/2006/relationships/image" Target="../media/image35.jpg"/><Relationship Id="rId7" Type="http://schemas.openxmlformats.org/officeDocument/2006/relationships/image" Target="../media/image3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3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8.png"/><Relationship Id="rId6" Type="http://schemas.openxmlformats.org/officeDocument/2006/relationships/image" Target="../media/image7.png"/><Relationship Id="rId7" Type="http://schemas.openxmlformats.org/officeDocument/2006/relationships/image" Target="../media/image9.jpg"/><Relationship Id="rId8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6" Type="http://schemas.openxmlformats.org/officeDocument/2006/relationships/image" Target="../media/image14.jpg"/><Relationship Id="rId7" Type="http://schemas.openxmlformats.org/officeDocument/2006/relationships/image" Target="../media/image15.jpg"/><Relationship Id="rId8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8.jpg"/><Relationship Id="rId5" Type="http://schemas.openxmlformats.org/officeDocument/2006/relationships/image" Target="../media/image1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19.jpg"/><Relationship Id="rId5" Type="http://schemas.openxmlformats.org/officeDocument/2006/relationships/image" Target="../media/image2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/>
          <p:nvPr>
            <p:ph type="ctrTitle"/>
          </p:nvPr>
        </p:nvSpPr>
        <p:spPr>
          <a:xfrm>
            <a:off x="850690" y="1408546"/>
            <a:ext cx="7442620" cy="21696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45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98" name="Google Shape;98;p1"/>
          <p:cNvSpPr txBox="1"/>
          <p:nvPr>
            <p:ph idx="1" type="subTitle"/>
          </p:nvPr>
        </p:nvSpPr>
        <p:spPr>
          <a:xfrm>
            <a:off x="187890" y="3578224"/>
            <a:ext cx="8780746" cy="18455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</a:pPr>
            <a:r>
              <a:rPr lang="en-US" u="sng"/>
              <a:t>F. Bosi</a:t>
            </a:r>
            <a:endParaRPr u="sng"/>
          </a:p>
          <a:p>
            <a:pPr indent="0" lvl="0" marL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</a:pPr>
            <a:r>
              <a:rPr lang="en-US"/>
              <a:t>on behalf of the INFN Pisa mechanical studies group</a:t>
            </a:r>
            <a:endParaRPr/>
          </a:p>
        </p:txBody>
      </p:sp>
      <p:sp>
        <p:nvSpPr>
          <p:cNvPr id="99" name="Google Shape;99;p1"/>
          <p:cNvSpPr txBox="1"/>
          <p:nvPr>
            <p:ph idx="11" type="ftr"/>
          </p:nvPr>
        </p:nvSpPr>
        <p:spPr>
          <a:xfrm>
            <a:off x="0" y="5935936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Progress on Hydraulic Interface at INFN Pisa</a:t>
            </a:r>
            <a:endParaRPr/>
          </a:p>
        </p:txBody>
      </p:sp>
      <p:pic>
        <p:nvPicPr>
          <p:cNvPr descr="logoPI" id="100" name="Google Shape;10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02551" y="5788792"/>
            <a:ext cx="981518" cy="63987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"/>
          <p:cNvSpPr txBox="1"/>
          <p:nvPr/>
        </p:nvSpPr>
        <p:spPr>
          <a:xfrm>
            <a:off x="187890" y="6002095"/>
            <a:ext cx="1784131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 March 2022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0"/>
          <p:cNvSpPr txBox="1"/>
          <p:nvPr>
            <p:ph idx="1" type="subTitle"/>
          </p:nvPr>
        </p:nvSpPr>
        <p:spPr>
          <a:xfrm>
            <a:off x="1073944" y="5556319"/>
            <a:ext cx="5872163" cy="352425"/>
          </a:xfrm>
          <a:prstGeom prst="rect">
            <a:avLst/>
          </a:prstGeom>
          <a:noFill/>
          <a:ln cap="flat" cmpd="sng" w="28575">
            <a:solidFill>
              <a:srgbClr val="C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 fontScale="925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ct val="100000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We will start soon with the new experimental activity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10"/>
          <p:cNvSpPr txBox="1"/>
          <p:nvPr>
            <p:ph type="ctrTitle"/>
          </p:nvPr>
        </p:nvSpPr>
        <p:spPr>
          <a:xfrm>
            <a:off x="414338" y="1400175"/>
            <a:ext cx="8686800" cy="2015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ct val="100000"/>
              <a:buFont typeface="Calibri"/>
              <a:buNone/>
            </a:pPr>
            <a:r>
              <a:rPr lang="en-US" sz="2100"/>
              <a:t>Before the thermal test problems with the 3D Peek printing interface.</a:t>
            </a:r>
            <a:br>
              <a:rPr lang="en-US" sz="2100"/>
            </a:br>
            <a:r>
              <a:rPr lang="en-US" sz="2100"/>
              <a:t>Some </a:t>
            </a:r>
            <a:r>
              <a:rPr lang="en-US" sz="2100"/>
              <a:t>leakage</a:t>
            </a:r>
            <a:r>
              <a:rPr lang="en-US" sz="2100"/>
              <a:t> for poor adhesion of the layer of the  peek 3d printing.</a:t>
            </a:r>
            <a:br>
              <a:rPr lang="en-US" sz="2100"/>
            </a:br>
            <a:r>
              <a:rPr lang="en-US" sz="2100"/>
              <a:t>Stop of the progress for the absence  of founding.</a:t>
            </a:r>
            <a:br>
              <a:rPr lang="en-US" sz="2100"/>
            </a:br>
            <a:r>
              <a:rPr lang="en-US" sz="2100"/>
              <a:t>At the beginning of 2022 found new money and ordered a new 3D printing interface with a new process more precise (</a:t>
            </a:r>
            <a:r>
              <a:rPr lang="en-US" sz="2100"/>
              <a:t>stereolithography</a:t>
            </a:r>
            <a:r>
              <a:rPr lang="en-US" sz="2100"/>
              <a:t>) in PerForm material (ceramic-like).</a:t>
            </a:r>
            <a:br>
              <a:rPr lang="en-US" sz="2100"/>
            </a:br>
            <a:br>
              <a:rPr lang="en-US" sz="2100"/>
            </a:br>
            <a:endParaRPr sz="2100"/>
          </a:p>
        </p:txBody>
      </p:sp>
      <p:sp>
        <p:nvSpPr>
          <p:cNvPr id="265" name="Google Shape;265;p10"/>
          <p:cNvSpPr txBox="1"/>
          <p:nvPr/>
        </p:nvSpPr>
        <p:spPr>
          <a:xfrm>
            <a:off x="3046810" y="1047190"/>
            <a:ext cx="284321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Status of the project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magine che contiene testo&#10;&#10;Descrizione generata automaticamente" id="266" name="Google Shape;266;p10"/>
          <p:cNvPicPr preferRelativeResize="0"/>
          <p:nvPr/>
        </p:nvPicPr>
        <p:blipFill rotWithShape="1">
          <a:blip r:embed="rId3">
            <a:alphaModFix/>
          </a:blip>
          <a:srcRect b="0" l="21774" r="1006" t="1006"/>
          <a:stretch/>
        </p:blipFill>
        <p:spPr>
          <a:xfrm>
            <a:off x="42863" y="2895600"/>
            <a:ext cx="1541860" cy="2637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rosso&#10;&#10;Descrizione generata automaticamente" id="267" name="Google Shape;267;p10"/>
          <p:cNvPicPr preferRelativeResize="0"/>
          <p:nvPr/>
        </p:nvPicPr>
        <p:blipFill rotWithShape="1">
          <a:blip r:embed="rId4">
            <a:alphaModFix/>
          </a:blip>
          <a:srcRect b="8886" l="16945" r="26600" t="3193"/>
          <a:stretch/>
        </p:blipFill>
        <p:spPr>
          <a:xfrm>
            <a:off x="1640682" y="2939654"/>
            <a:ext cx="1237060" cy="257055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rosso&#10;&#10;Descrizione generata automaticamente" id="268" name="Google Shape;268;p10"/>
          <p:cNvPicPr preferRelativeResize="0"/>
          <p:nvPr/>
        </p:nvPicPr>
        <p:blipFill rotWithShape="1">
          <a:blip r:embed="rId5">
            <a:alphaModFix/>
          </a:blip>
          <a:srcRect b="22935" l="16634" r="33539" t="18385"/>
          <a:stretch/>
        </p:blipFill>
        <p:spPr>
          <a:xfrm>
            <a:off x="2944416" y="2965847"/>
            <a:ext cx="1637109" cy="2570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10"/>
          <p:cNvPicPr preferRelativeResize="0"/>
          <p:nvPr/>
        </p:nvPicPr>
        <p:blipFill rotWithShape="1">
          <a:blip r:embed="rId6">
            <a:alphaModFix/>
          </a:blip>
          <a:srcRect b="22398" l="33536" r="36742" t="31548"/>
          <a:stretch/>
        </p:blipFill>
        <p:spPr>
          <a:xfrm>
            <a:off x="4645819" y="2962275"/>
            <a:ext cx="1244204" cy="25705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interni, cucina, mensola, stufa&#10;&#10;Descrizione generata automaticamente" id="270" name="Google Shape;270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980510" y="2962276"/>
            <a:ext cx="1931194" cy="2574131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0"/>
          <p:cNvSpPr txBox="1"/>
          <p:nvPr>
            <p:ph idx="11" type="ftr"/>
          </p:nvPr>
        </p:nvSpPr>
        <p:spPr>
          <a:xfrm>
            <a:off x="9525" y="5931694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pic>
        <p:nvPicPr>
          <p:cNvPr descr="Index of /download/LOGO_DECLINAZIONI/PISA" id="272" name="Google Shape;272;p1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145537" y="5755988"/>
            <a:ext cx="1532334" cy="988219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10"/>
          <p:cNvSpPr txBox="1"/>
          <p:nvPr>
            <p:ph idx="12" type="sldNum"/>
          </p:nvPr>
        </p:nvSpPr>
        <p:spPr>
          <a:xfrm>
            <a:off x="8385205" y="5931694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1"/>
          <p:cNvSpPr txBox="1"/>
          <p:nvPr>
            <p:ph idx="10" type="dt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29 March 2022</a:t>
            </a:r>
            <a:endParaRPr/>
          </a:p>
        </p:txBody>
      </p:sp>
      <p:sp>
        <p:nvSpPr>
          <p:cNvPr id="279" name="Google Shape;279;p11"/>
          <p:cNvSpPr txBox="1"/>
          <p:nvPr>
            <p:ph idx="11" type="ftr"/>
          </p:nvPr>
        </p:nvSpPr>
        <p:spPr>
          <a:xfrm>
            <a:off x="1" y="6470659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280" name="Google Shape;280;p11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1" name="Google Shape;281;p11"/>
          <p:cNvSpPr txBox="1"/>
          <p:nvPr/>
        </p:nvSpPr>
        <p:spPr>
          <a:xfrm>
            <a:off x="3819280" y="287325"/>
            <a:ext cx="6801827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24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Hydraulic Interface in PerForm Material</a:t>
            </a:r>
            <a:endParaRPr sz="240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logoPI" id="282" name="Google Shape;28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89762" y="6468891"/>
            <a:ext cx="769493" cy="5033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interni, pavimento, piastrellato&#10;&#10;Descrizione generata automaticamente" id="283" name="Google Shape;283;p11"/>
          <p:cNvPicPr preferRelativeResize="0"/>
          <p:nvPr/>
        </p:nvPicPr>
        <p:blipFill rotWithShape="1">
          <a:blip r:embed="rId4">
            <a:alphaModFix/>
          </a:blip>
          <a:srcRect b="35377" l="45313" r="15500" t="28843"/>
          <a:stretch/>
        </p:blipFill>
        <p:spPr>
          <a:xfrm>
            <a:off x="6534050" y="1372205"/>
            <a:ext cx="2334620" cy="1598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interni&#10;&#10;Descrizione generata automaticamente" id="284" name="Google Shape;284;p11"/>
          <p:cNvPicPr preferRelativeResize="0"/>
          <p:nvPr/>
        </p:nvPicPr>
        <p:blipFill rotWithShape="1">
          <a:blip r:embed="rId5">
            <a:alphaModFix/>
          </a:blip>
          <a:srcRect b="53340" l="13226" r="18778" t="5085"/>
          <a:stretch/>
        </p:blipFill>
        <p:spPr>
          <a:xfrm>
            <a:off x="0" y="3166459"/>
            <a:ext cx="6383800" cy="29273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rosso, interni&#10;&#10;Descrizione generata automaticamente" id="285" name="Google Shape;285;p11"/>
          <p:cNvPicPr preferRelativeResize="0"/>
          <p:nvPr/>
        </p:nvPicPr>
        <p:blipFill rotWithShape="1">
          <a:blip r:embed="rId6">
            <a:alphaModFix/>
          </a:blip>
          <a:srcRect b="36865" l="13077" r="22050" t="38063"/>
          <a:stretch/>
        </p:blipFill>
        <p:spPr>
          <a:xfrm>
            <a:off x="0" y="1167768"/>
            <a:ext cx="6383800" cy="18504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interni, pavimento, piastrellato&#10;&#10;Descrizione generata automaticamente" id="286" name="Google Shape;286;p11"/>
          <p:cNvPicPr preferRelativeResize="0"/>
          <p:nvPr/>
        </p:nvPicPr>
        <p:blipFill rotWithShape="1">
          <a:blip r:embed="rId7">
            <a:alphaModFix/>
          </a:blip>
          <a:srcRect b="35377" l="8691" r="53405" t="28843"/>
          <a:stretch/>
        </p:blipFill>
        <p:spPr>
          <a:xfrm>
            <a:off x="6500996" y="4309759"/>
            <a:ext cx="2258259" cy="159865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11"/>
          <p:cNvSpPr txBox="1"/>
          <p:nvPr/>
        </p:nvSpPr>
        <p:spPr>
          <a:xfrm>
            <a:off x="3302000" y="3751993"/>
            <a:ext cx="242667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Volume of the sealing with Araldite 2011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11"/>
          <p:cNvSpPr txBox="1"/>
          <p:nvPr/>
        </p:nvSpPr>
        <p:spPr>
          <a:xfrm>
            <a:off x="6821513" y="3158704"/>
            <a:ext cx="157521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Holes for hydraulic connection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11"/>
          <p:cNvSpPr txBox="1"/>
          <p:nvPr/>
        </p:nvSpPr>
        <p:spPr>
          <a:xfrm>
            <a:off x="655035" y="3474994"/>
            <a:ext cx="234427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Hole for ejecting  the glue and the eventually air bubble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11"/>
          <p:cNvSpPr txBox="1"/>
          <p:nvPr/>
        </p:nvSpPr>
        <p:spPr>
          <a:xfrm>
            <a:off x="3528452" y="2395467"/>
            <a:ext cx="284518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Square geometry for carbon fiber microchannel 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1" name="Google Shape;291;p11"/>
          <p:cNvCxnSpPr>
            <a:stCxn id="290" idx="1"/>
          </p:cNvCxnSpPr>
          <p:nvPr/>
        </p:nvCxnSpPr>
        <p:spPr>
          <a:xfrm rot="10800000">
            <a:off x="2133452" y="1853733"/>
            <a:ext cx="1395000" cy="8649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92" name="Google Shape;292;p11"/>
          <p:cNvCxnSpPr/>
          <p:nvPr/>
        </p:nvCxnSpPr>
        <p:spPr>
          <a:xfrm flipH="1" rot="10800000">
            <a:off x="4314092" y="1678817"/>
            <a:ext cx="606669" cy="822106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93" name="Google Shape;293;p11"/>
          <p:cNvCxnSpPr>
            <a:stCxn id="289" idx="2"/>
          </p:cNvCxnSpPr>
          <p:nvPr/>
        </p:nvCxnSpPr>
        <p:spPr>
          <a:xfrm flipH="1">
            <a:off x="1657372" y="4398324"/>
            <a:ext cx="169800" cy="8067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94" name="Google Shape;294;p11"/>
          <p:cNvCxnSpPr/>
          <p:nvPr/>
        </p:nvCxnSpPr>
        <p:spPr>
          <a:xfrm flipH="1">
            <a:off x="4515338" y="4309759"/>
            <a:ext cx="141322" cy="973441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95" name="Google Shape;295;p11"/>
          <p:cNvCxnSpPr/>
          <p:nvPr/>
        </p:nvCxnSpPr>
        <p:spPr>
          <a:xfrm>
            <a:off x="7439387" y="4040388"/>
            <a:ext cx="407259" cy="1164658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96" name="Google Shape;296;p11"/>
          <p:cNvCxnSpPr/>
          <p:nvPr/>
        </p:nvCxnSpPr>
        <p:spPr>
          <a:xfrm rot="10800000">
            <a:off x="7284774" y="2441738"/>
            <a:ext cx="154613" cy="833535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2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302" name="Google Shape;302;p12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3" name="Google Shape;303;p12"/>
          <p:cNvSpPr txBox="1"/>
          <p:nvPr>
            <p:ph idx="10" type="dt"/>
          </p:nvPr>
        </p:nvSpPr>
        <p:spPr>
          <a:xfrm>
            <a:off x="229229" y="6507590"/>
            <a:ext cx="14151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30 March 2022</a:t>
            </a:r>
            <a:endParaRPr sz="1400"/>
          </a:p>
        </p:txBody>
      </p:sp>
      <p:pic>
        <p:nvPicPr>
          <p:cNvPr descr="logoPI" id="304" name="Google Shape;30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43323" y="6354613"/>
            <a:ext cx="769493" cy="5033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interni, piastrellato&#10;&#10;Descrizione generata automaticamente" id="305" name="Google Shape;305;p12"/>
          <p:cNvPicPr preferRelativeResize="0"/>
          <p:nvPr/>
        </p:nvPicPr>
        <p:blipFill rotWithShape="1">
          <a:blip r:embed="rId4">
            <a:alphaModFix/>
          </a:blip>
          <a:srcRect b="30895" l="47402" r="15737" t="21437"/>
          <a:stretch/>
        </p:blipFill>
        <p:spPr>
          <a:xfrm>
            <a:off x="6708687" y="1398863"/>
            <a:ext cx="2191809" cy="21257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rosso&#10;&#10;Descrizione generata automaticamente" id="306" name="Google Shape;306;p12"/>
          <p:cNvPicPr preferRelativeResize="0"/>
          <p:nvPr/>
        </p:nvPicPr>
        <p:blipFill rotWithShape="1">
          <a:blip r:embed="rId5">
            <a:alphaModFix/>
          </a:blip>
          <a:srcRect b="41425" l="20256" r="16410" t="20740"/>
          <a:stretch/>
        </p:blipFill>
        <p:spPr>
          <a:xfrm>
            <a:off x="74311" y="3873012"/>
            <a:ext cx="5931477" cy="265755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interni&#10;&#10;Descrizione generata automaticamente" id="307" name="Google Shape;307;p12"/>
          <p:cNvPicPr preferRelativeResize="0"/>
          <p:nvPr/>
        </p:nvPicPr>
        <p:blipFill rotWithShape="1">
          <a:blip r:embed="rId6">
            <a:alphaModFix/>
          </a:blip>
          <a:srcRect b="54301" l="14538" r="19832" t="6947"/>
          <a:stretch/>
        </p:blipFill>
        <p:spPr>
          <a:xfrm>
            <a:off x="52505" y="1184095"/>
            <a:ext cx="6036491" cy="26251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interni, piastrellato&#10;&#10;Descrizione generata automaticamente" id="308" name="Google Shape;308;p12"/>
          <p:cNvPicPr preferRelativeResize="0"/>
          <p:nvPr/>
        </p:nvPicPr>
        <p:blipFill rotWithShape="1">
          <a:blip r:embed="rId7">
            <a:alphaModFix/>
          </a:blip>
          <a:srcRect b="30894" l="11249" r="52598" t="24830"/>
          <a:stretch/>
        </p:blipFill>
        <p:spPr>
          <a:xfrm>
            <a:off x="6536216" y="3985245"/>
            <a:ext cx="2149740" cy="1974471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12"/>
          <p:cNvSpPr txBox="1"/>
          <p:nvPr/>
        </p:nvSpPr>
        <p:spPr>
          <a:xfrm>
            <a:off x="3505442" y="1538425"/>
            <a:ext cx="2019378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Volume of the sealing with Araldite 2011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12"/>
          <p:cNvSpPr txBox="1"/>
          <p:nvPr/>
        </p:nvSpPr>
        <p:spPr>
          <a:xfrm>
            <a:off x="596188" y="1656209"/>
            <a:ext cx="214576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Hole for ejecting  the glue and the eventually air bubble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12"/>
          <p:cNvSpPr txBox="1"/>
          <p:nvPr/>
        </p:nvSpPr>
        <p:spPr>
          <a:xfrm>
            <a:off x="666325" y="3816797"/>
            <a:ext cx="2404427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Square geometry for carbon fiber microchannel 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12"/>
          <p:cNvSpPr txBox="1"/>
          <p:nvPr/>
        </p:nvSpPr>
        <p:spPr>
          <a:xfrm>
            <a:off x="3371050" y="4119278"/>
            <a:ext cx="2506916" cy="6559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Volume of the sealing with Araldite 2011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3" name="Google Shape;313;p12"/>
          <p:cNvCxnSpPr/>
          <p:nvPr/>
        </p:nvCxnSpPr>
        <p:spPr>
          <a:xfrm>
            <a:off x="4104042" y="2381425"/>
            <a:ext cx="240772" cy="692944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14" name="Google Shape;314;p12"/>
          <p:cNvCxnSpPr/>
          <p:nvPr/>
        </p:nvCxnSpPr>
        <p:spPr>
          <a:xfrm flipH="1">
            <a:off x="1214077" y="4721845"/>
            <a:ext cx="97632" cy="35722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15" name="Google Shape;315;p12"/>
          <p:cNvCxnSpPr/>
          <p:nvPr/>
        </p:nvCxnSpPr>
        <p:spPr>
          <a:xfrm flipH="1" rot="10800000">
            <a:off x="5321475" y="2461755"/>
            <a:ext cx="2721848" cy="1741411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16" name="Google Shape;316;p12"/>
          <p:cNvCxnSpPr/>
          <p:nvPr/>
        </p:nvCxnSpPr>
        <p:spPr>
          <a:xfrm flipH="1">
            <a:off x="4344814" y="4775220"/>
            <a:ext cx="181918" cy="1093541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17" name="Google Shape;317;p12"/>
          <p:cNvCxnSpPr/>
          <p:nvPr/>
        </p:nvCxnSpPr>
        <p:spPr>
          <a:xfrm flipH="1">
            <a:off x="5124938" y="4919359"/>
            <a:ext cx="141322" cy="973441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18" name="Google Shape;318;p12"/>
          <p:cNvCxnSpPr/>
          <p:nvPr/>
        </p:nvCxnSpPr>
        <p:spPr>
          <a:xfrm flipH="1">
            <a:off x="1544491" y="2489452"/>
            <a:ext cx="324047" cy="526802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19" name="Google Shape;319;p12"/>
          <p:cNvCxnSpPr/>
          <p:nvPr/>
        </p:nvCxnSpPr>
        <p:spPr>
          <a:xfrm>
            <a:off x="2220376" y="2503737"/>
            <a:ext cx="4845281" cy="2124224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20" name="Google Shape;320;p12"/>
          <p:cNvSpPr txBox="1"/>
          <p:nvPr/>
        </p:nvSpPr>
        <p:spPr>
          <a:xfrm>
            <a:off x="3181190" y="252128"/>
            <a:ext cx="6308591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28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Hydraulic Interface in PerForm Material</a:t>
            </a:r>
            <a:endParaRPr sz="2800"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3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326" name="Google Shape;326;p13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7" name="Google Shape;327;p13"/>
          <p:cNvSpPr txBox="1"/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/>
              <a:t>BOND 3D Company</a:t>
            </a:r>
            <a:endParaRPr/>
          </a:p>
        </p:txBody>
      </p:sp>
      <p:sp>
        <p:nvSpPr>
          <p:cNvPr id="328" name="Google Shape;328;p13"/>
          <p:cNvSpPr txBox="1"/>
          <p:nvPr>
            <p:ph idx="10" type="dt"/>
          </p:nvPr>
        </p:nvSpPr>
        <p:spPr>
          <a:xfrm>
            <a:off x="236913" y="6424612"/>
            <a:ext cx="9738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30 March 2022</a:t>
            </a:r>
            <a:endParaRPr sz="1400"/>
          </a:p>
        </p:txBody>
      </p:sp>
      <p:pic>
        <p:nvPicPr>
          <p:cNvPr descr="logoPI" id="329" name="Google Shape;32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43323" y="6354613"/>
            <a:ext cx="769493" cy="503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13"/>
          <p:cNvPicPr preferRelativeResize="0"/>
          <p:nvPr/>
        </p:nvPicPr>
        <p:blipFill rotWithShape="1">
          <a:blip r:embed="rId4">
            <a:alphaModFix/>
          </a:blip>
          <a:srcRect b="5953" l="50000" r="1147" t="9448"/>
          <a:stretch/>
        </p:blipFill>
        <p:spPr>
          <a:xfrm>
            <a:off x="6454" y="1202085"/>
            <a:ext cx="9052752" cy="4968193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13"/>
          <p:cNvSpPr/>
          <p:nvPr/>
        </p:nvSpPr>
        <p:spPr>
          <a:xfrm>
            <a:off x="5137722" y="3480171"/>
            <a:ext cx="2796988" cy="1729867"/>
          </a:xfrm>
          <a:prstGeom prst="rect">
            <a:avLst/>
          </a:prstGeom>
          <a:noFill/>
          <a:ln cap="flat" cmpd="sng" w="28575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p13"/>
          <p:cNvSpPr txBox="1"/>
          <p:nvPr/>
        </p:nvSpPr>
        <p:spPr>
          <a:xfrm>
            <a:off x="5217663" y="5204272"/>
            <a:ext cx="263710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Promising High definition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4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338" name="Google Shape;338;p14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9" name="Google Shape;339;p14"/>
          <p:cNvSpPr txBox="1"/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b="0" lang="en-US">
                <a:latin typeface="Calibri"/>
                <a:ea typeface="Calibri"/>
                <a:cs typeface="Calibri"/>
                <a:sym typeface="Calibri"/>
              </a:rPr>
              <a:t>CONCLUSION</a:t>
            </a:r>
            <a:endParaRPr b="0"/>
          </a:p>
        </p:txBody>
      </p:sp>
      <p:sp>
        <p:nvSpPr>
          <p:cNvPr id="340" name="Google Shape;340;p14"/>
          <p:cNvSpPr txBox="1"/>
          <p:nvPr>
            <p:ph idx="10" type="dt"/>
          </p:nvPr>
        </p:nvSpPr>
        <p:spPr>
          <a:xfrm>
            <a:off x="236913" y="6424612"/>
            <a:ext cx="9738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30 March 2022</a:t>
            </a:r>
            <a:endParaRPr sz="1400"/>
          </a:p>
        </p:txBody>
      </p:sp>
      <p:pic>
        <p:nvPicPr>
          <p:cNvPr descr="logoPI" id="341" name="Google Shape;34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43323" y="6354613"/>
            <a:ext cx="769493" cy="503386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14"/>
          <p:cNvSpPr txBox="1"/>
          <p:nvPr/>
        </p:nvSpPr>
        <p:spPr>
          <a:xfrm>
            <a:off x="453358" y="1397675"/>
            <a:ext cx="6746581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-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have produced a peek Hydraulic interface in Peek Material in standard 3d Printing Technology (fusion of material)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- Not good manufacturing with evident sealing losses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14"/>
          <p:cNvSpPr txBox="1"/>
          <p:nvPr/>
        </p:nvSpPr>
        <p:spPr>
          <a:xfrm>
            <a:off x="453358" y="2974203"/>
            <a:ext cx="8043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-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have produced a PerForm Hydraulic interface in 3d Printing Technology in 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Stereolithography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technology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Good manufacturing - Good definition of the geometry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- Eventually test of the sealing with the carbon fiber microchannel tube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- Eventually test of particle flux with the CERN facilities</a:t>
            </a:r>
            <a:endParaRPr/>
          </a:p>
        </p:txBody>
      </p:sp>
      <p:sp>
        <p:nvSpPr>
          <p:cNvPr id="344" name="Google Shape;344;p14"/>
          <p:cNvSpPr txBox="1"/>
          <p:nvPr/>
        </p:nvSpPr>
        <p:spPr>
          <a:xfrm>
            <a:off x="574479" y="5056863"/>
            <a:ext cx="7977850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-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are looking for other Company to manufacture the Hydraulic Interface in peek material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- In contact with Bond 3D Company in order to have a quotation</a:t>
            </a: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5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15"/>
          <p:cNvSpPr txBox="1"/>
          <p:nvPr>
            <p:ph idx="10" type="dt"/>
          </p:nvPr>
        </p:nvSpPr>
        <p:spPr>
          <a:xfrm>
            <a:off x="236914" y="6424612"/>
            <a:ext cx="17312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30 March 2022</a:t>
            </a:r>
            <a:endParaRPr/>
          </a:p>
        </p:txBody>
      </p:sp>
      <p:sp>
        <p:nvSpPr>
          <p:cNvPr id="351" name="Google Shape;351;p15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2" name="Google Shape;352;p15"/>
          <p:cNvSpPr txBox="1"/>
          <p:nvPr>
            <p:ph type="title"/>
          </p:nvPr>
        </p:nvSpPr>
        <p:spPr>
          <a:xfrm>
            <a:off x="3659753" y="2890381"/>
            <a:ext cx="1824494" cy="1077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b="0" lang="en-US" sz="4000">
                <a:solidFill>
                  <a:schemeClr val="dk1"/>
                </a:solidFill>
              </a:rPr>
              <a:t>Backup</a:t>
            </a:r>
            <a:endParaRPr b="0" sz="4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107" name="Google Shape;107;p2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8" name="Google Shape;108;p2"/>
          <p:cNvSpPr txBox="1"/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/>
              <a:t>OUTLOOK</a:t>
            </a:r>
            <a:endParaRPr/>
          </a:p>
        </p:txBody>
      </p:sp>
      <p:sp>
        <p:nvSpPr>
          <p:cNvPr id="109" name="Google Shape;109;p2"/>
          <p:cNvSpPr txBox="1"/>
          <p:nvPr>
            <p:ph idx="10" type="dt"/>
          </p:nvPr>
        </p:nvSpPr>
        <p:spPr>
          <a:xfrm>
            <a:off x="236913" y="6424612"/>
            <a:ext cx="115045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30 March 2022</a:t>
            </a:r>
            <a:endParaRPr sz="1400"/>
          </a:p>
        </p:txBody>
      </p:sp>
      <p:sp>
        <p:nvSpPr>
          <p:cNvPr id="110" name="Google Shape;110;p2"/>
          <p:cNvSpPr txBox="1"/>
          <p:nvPr/>
        </p:nvSpPr>
        <p:spPr>
          <a:xfrm>
            <a:off x="187890" y="1847088"/>
            <a:ext cx="8780746" cy="35766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71446" lvl="0" marL="171446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F2B53C"/>
              </a:buClr>
              <a:buSzPts val="2100"/>
              <a:buFont typeface="Arial"/>
              <a:buChar char="•"/>
            </a:pPr>
            <a:r>
              <a:rPr b="0" lang="en-US" sz="2100">
                <a:solidFill>
                  <a:srgbClr val="171A6C"/>
                </a:solidFill>
                <a:latin typeface="Candara"/>
                <a:ea typeface="Candara"/>
                <a:cs typeface="Candara"/>
                <a:sym typeface="Candara"/>
              </a:rPr>
              <a:t>First prototype in peek material (Roboze company)</a:t>
            </a:r>
            <a:endParaRPr/>
          </a:p>
          <a:p>
            <a:pPr indent="-171446" lvl="0" marL="171446" marR="0" rtl="0" algn="l">
              <a:lnSpc>
                <a:spcPct val="16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Font typeface="Arial"/>
              <a:buChar char="•"/>
            </a:pPr>
            <a:r>
              <a:rPr b="0" lang="en-US" sz="2100">
                <a:solidFill>
                  <a:srgbClr val="171A6C"/>
                </a:solidFill>
                <a:latin typeface="Candara"/>
                <a:ea typeface="Candara"/>
                <a:cs typeface="Candara"/>
                <a:sym typeface="Candara"/>
              </a:rPr>
              <a:t>First prototype in PerForm “simil ceramic” material (ProtoLab company)</a:t>
            </a:r>
            <a:endParaRPr/>
          </a:p>
          <a:p>
            <a:pPr indent="-171446" lvl="0" marL="171446" marR="0" rtl="0" algn="l">
              <a:lnSpc>
                <a:spcPct val="16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Font typeface="Arial"/>
              <a:buChar char="•"/>
            </a:pPr>
            <a:r>
              <a:rPr b="0" lang="en-US" sz="2100">
                <a:solidFill>
                  <a:srgbClr val="171A6C"/>
                </a:solidFill>
                <a:latin typeface="Candara"/>
                <a:ea typeface="Candara"/>
                <a:cs typeface="Candara"/>
                <a:sym typeface="Candara"/>
              </a:rPr>
              <a:t>Next company to try to produce Hydraulic interface</a:t>
            </a:r>
            <a:endParaRPr/>
          </a:p>
          <a:p>
            <a:pPr indent="-171446" lvl="0" marL="171446" marR="0" rtl="0" algn="l">
              <a:lnSpc>
                <a:spcPct val="16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Font typeface="Arial"/>
              <a:buChar char="•"/>
            </a:pPr>
            <a:r>
              <a:rPr b="0" lang="en-US" sz="2100">
                <a:solidFill>
                  <a:srgbClr val="171A6C"/>
                </a:solidFill>
                <a:latin typeface="Candara"/>
                <a:ea typeface="Candara"/>
                <a:cs typeface="Candara"/>
                <a:sym typeface="Candara"/>
              </a:rPr>
              <a:t>Conclusions</a:t>
            </a:r>
            <a:endParaRPr/>
          </a:p>
          <a:p>
            <a:pPr indent="-38096" lvl="0" marL="171446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Font typeface="Arial"/>
              <a:buNone/>
            </a:pPr>
            <a:r>
              <a:t/>
            </a:r>
            <a:endParaRPr b="0" sz="2100">
              <a:solidFill>
                <a:srgbClr val="171A6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logoPI" id="111" name="Google Shape;11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43323" y="6354613"/>
            <a:ext cx="769493" cy="503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29364" y="3791545"/>
            <a:ext cx="2808684" cy="1784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496" y="1987153"/>
            <a:ext cx="6327587" cy="361711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/>
          <p:nvPr/>
        </p:nvSpPr>
        <p:spPr>
          <a:xfrm rot="-9261655">
            <a:off x="28575" y="2105025"/>
            <a:ext cx="400050" cy="166688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127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3"/>
          <p:cNvSpPr/>
          <p:nvPr/>
        </p:nvSpPr>
        <p:spPr>
          <a:xfrm rot="1484706">
            <a:off x="235744" y="1972866"/>
            <a:ext cx="450056" cy="146447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127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3"/>
          <p:cNvSpPr/>
          <p:nvPr/>
        </p:nvSpPr>
        <p:spPr>
          <a:xfrm>
            <a:off x="-41673" y="2297906"/>
            <a:ext cx="672704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</a:t>
            </a:r>
            <a:endParaRPr/>
          </a:p>
        </p:txBody>
      </p:sp>
      <p:sp>
        <p:nvSpPr>
          <p:cNvPr id="121" name="Google Shape;121;p3"/>
          <p:cNvSpPr/>
          <p:nvPr/>
        </p:nvSpPr>
        <p:spPr>
          <a:xfrm>
            <a:off x="614362" y="1863328"/>
            <a:ext cx="340158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endParaRPr/>
          </a:p>
        </p:txBody>
      </p:sp>
      <p:sp>
        <p:nvSpPr>
          <p:cNvPr id="122" name="Google Shape;122;p3"/>
          <p:cNvSpPr txBox="1"/>
          <p:nvPr>
            <p:ph idx="4294967295" type="title"/>
          </p:nvPr>
        </p:nvSpPr>
        <p:spPr>
          <a:xfrm>
            <a:off x="1700212" y="1962150"/>
            <a:ext cx="1949054" cy="681038"/>
          </a:xfrm>
          <a:prstGeom prst="rect">
            <a:avLst/>
          </a:prstGeom>
          <a:solidFill>
            <a:srgbClr val="BEC1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</a:pPr>
            <a:r>
              <a:rPr lang="en-US" sz="1500"/>
              <a:t>No temperature gradient along the module (</a:t>
            </a:r>
            <a:r>
              <a:rPr lang="en-US" sz="1500">
                <a:latin typeface="Noto Sans Symbols"/>
                <a:ea typeface="Noto Sans Symbols"/>
                <a:cs typeface="Noto Sans Symbols"/>
                <a:sym typeface="Noto Sans Symbols"/>
              </a:rPr>
              <a:t>Δ</a:t>
            </a:r>
            <a:r>
              <a:rPr lang="en-US" sz="1500"/>
              <a:t>t&lt;1°C)</a:t>
            </a:r>
            <a:endParaRPr/>
          </a:p>
        </p:txBody>
      </p:sp>
      <p:sp>
        <p:nvSpPr>
          <p:cNvPr id="123" name="Google Shape;123;p3"/>
          <p:cNvSpPr txBox="1"/>
          <p:nvPr/>
        </p:nvSpPr>
        <p:spPr>
          <a:xfrm>
            <a:off x="5815012" y="5088731"/>
            <a:ext cx="423863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3"/>
          <p:cNvSpPr txBox="1"/>
          <p:nvPr/>
        </p:nvSpPr>
        <p:spPr>
          <a:xfrm>
            <a:off x="5974557" y="4387453"/>
            <a:ext cx="503635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</a:t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3"/>
          <p:cNvSpPr/>
          <p:nvPr/>
        </p:nvSpPr>
        <p:spPr>
          <a:xfrm flipH="1" rot="1538345">
            <a:off x="5773342" y="5004197"/>
            <a:ext cx="402431" cy="136922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127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3"/>
          <p:cNvSpPr/>
          <p:nvPr/>
        </p:nvSpPr>
        <p:spPr>
          <a:xfrm rot="1484706">
            <a:off x="6070998" y="4667250"/>
            <a:ext cx="315515" cy="128588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127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35041" y="1273969"/>
            <a:ext cx="4997053" cy="258008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3"/>
          <p:cNvSpPr/>
          <p:nvPr/>
        </p:nvSpPr>
        <p:spPr>
          <a:xfrm flipH="1" rot="1481274">
            <a:off x="4143375" y="1728788"/>
            <a:ext cx="448866" cy="14525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127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"/>
          <p:cNvSpPr/>
          <p:nvPr/>
        </p:nvSpPr>
        <p:spPr>
          <a:xfrm rot="1335076">
            <a:off x="4539854" y="1473994"/>
            <a:ext cx="448865" cy="146447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127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3"/>
          <p:cNvSpPr/>
          <p:nvPr/>
        </p:nvSpPr>
        <p:spPr>
          <a:xfrm>
            <a:off x="4764881" y="1282303"/>
            <a:ext cx="340158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endParaRPr/>
          </a:p>
        </p:txBody>
      </p:sp>
      <p:sp>
        <p:nvSpPr>
          <p:cNvPr id="131" name="Google Shape;131;p3"/>
          <p:cNvSpPr/>
          <p:nvPr/>
        </p:nvSpPr>
        <p:spPr>
          <a:xfrm>
            <a:off x="3805238" y="2135981"/>
            <a:ext cx="46910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endParaRPr/>
          </a:p>
        </p:txBody>
      </p:sp>
      <p:sp>
        <p:nvSpPr>
          <p:cNvPr id="132" name="Google Shape;132;p3"/>
          <p:cNvSpPr/>
          <p:nvPr/>
        </p:nvSpPr>
        <p:spPr>
          <a:xfrm rot="1335076">
            <a:off x="4100513" y="2313385"/>
            <a:ext cx="448866" cy="15835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127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3"/>
          <p:cNvSpPr/>
          <p:nvPr/>
        </p:nvSpPr>
        <p:spPr>
          <a:xfrm flipH="1" rot="1481274">
            <a:off x="4466035" y="2122885"/>
            <a:ext cx="450056" cy="146447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12700">
            <a:solidFill>
              <a:srgbClr val="0020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3"/>
          <p:cNvSpPr/>
          <p:nvPr/>
        </p:nvSpPr>
        <p:spPr>
          <a:xfrm>
            <a:off x="4185047" y="1464469"/>
            <a:ext cx="623888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</a:t>
            </a:r>
            <a:endParaRPr/>
          </a:p>
        </p:txBody>
      </p:sp>
      <p:sp>
        <p:nvSpPr>
          <p:cNvPr id="135" name="Google Shape;135;p3"/>
          <p:cNvSpPr/>
          <p:nvPr/>
        </p:nvSpPr>
        <p:spPr>
          <a:xfrm>
            <a:off x="4010025" y="1962150"/>
            <a:ext cx="623888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</a:t>
            </a:r>
            <a:endParaRPr/>
          </a:p>
        </p:txBody>
      </p:sp>
      <p:sp>
        <p:nvSpPr>
          <p:cNvPr id="136" name="Google Shape;136;p3"/>
          <p:cNvSpPr txBox="1"/>
          <p:nvPr/>
        </p:nvSpPr>
        <p:spPr>
          <a:xfrm>
            <a:off x="725091" y="1431132"/>
            <a:ext cx="2053828" cy="553998"/>
          </a:xfrm>
          <a:prstGeom prst="rect">
            <a:avLst/>
          </a:prstGeom>
          <a:solidFill>
            <a:srgbClr val="8184E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 experimental setup</a:t>
            </a:r>
            <a:endParaRPr/>
          </a:p>
        </p:txBody>
      </p:sp>
      <p:sp>
        <p:nvSpPr>
          <p:cNvPr id="137" name="Google Shape;137;p3"/>
          <p:cNvSpPr txBox="1"/>
          <p:nvPr/>
        </p:nvSpPr>
        <p:spPr>
          <a:xfrm>
            <a:off x="7252098" y="1569244"/>
            <a:ext cx="1148953" cy="300082"/>
          </a:xfrm>
          <a:prstGeom prst="rect">
            <a:avLst/>
          </a:prstGeom>
          <a:solidFill>
            <a:srgbClr val="BEC1F2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MCM Board</a:t>
            </a:r>
            <a:endParaRPr/>
          </a:p>
        </p:txBody>
      </p:sp>
      <p:pic>
        <p:nvPicPr>
          <p:cNvPr id="138" name="Google Shape;138;p3"/>
          <p:cNvPicPr preferRelativeResize="0"/>
          <p:nvPr>
            <p:ph idx="1" type="body"/>
          </p:nvPr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78669" y="4466035"/>
            <a:ext cx="1301354" cy="819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3"/>
          <p:cNvSpPr/>
          <p:nvPr/>
        </p:nvSpPr>
        <p:spPr>
          <a:xfrm rot="10800000">
            <a:off x="1881187" y="4618435"/>
            <a:ext cx="614363" cy="17502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10124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3"/>
          <p:cNvSpPr/>
          <p:nvPr/>
        </p:nvSpPr>
        <p:spPr>
          <a:xfrm>
            <a:off x="1864519" y="4945857"/>
            <a:ext cx="615554" cy="175022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8C8EE6"/>
          </a:solidFill>
          <a:ln cap="flat" cmpd="sng" w="12700">
            <a:solidFill>
              <a:srgbClr val="10124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"/>
          <p:cNvSpPr/>
          <p:nvPr/>
        </p:nvSpPr>
        <p:spPr>
          <a:xfrm rot="10800000">
            <a:off x="560785" y="4683919"/>
            <a:ext cx="201215" cy="17026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10124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588169" y="4838700"/>
            <a:ext cx="190500" cy="17026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8C8EE6"/>
          </a:solidFill>
          <a:ln cap="flat" cmpd="sng" w="12700">
            <a:solidFill>
              <a:srgbClr val="10124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3"/>
          <p:cNvSpPr txBox="1"/>
          <p:nvPr/>
        </p:nvSpPr>
        <p:spPr>
          <a:xfrm>
            <a:off x="2590800" y="4445794"/>
            <a:ext cx="1496616" cy="415498"/>
          </a:xfrm>
          <a:prstGeom prst="rect">
            <a:avLst/>
          </a:prstGeom>
          <a:solidFill>
            <a:srgbClr val="8184E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3D printing technology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Material: Peek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3"/>
          <p:cNvSpPr txBox="1"/>
          <p:nvPr/>
        </p:nvSpPr>
        <p:spPr>
          <a:xfrm>
            <a:off x="2556273" y="4924425"/>
            <a:ext cx="2077640" cy="253916"/>
          </a:xfrm>
          <a:prstGeom prst="rect">
            <a:avLst/>
          </a:prstGeom>
          <a:solidFill>
            <a:srgbClr val="8184E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Opposite cooling flow by each side</a:t>
            </a:r>
            <a:endParaRPr/>
          </a:p>
        </p:txBody>
      </p:sp>
      <p:sp>
        <p:nvSpPr>
          <p:cNvPr id="145" name="Google Shape;145;p3"/>
          <p:cNvSpPr txBox="1"/>
          <p:nvPr/>
        </p:nvSpPr>
        <p:spPr>
          <a:xfrm>
            <a:off x="1285876" y="3899372"/>
            <a:ext cx="992981" cy="461665"/>
          </a:xfrm>
          <a:prstGeom prst="rect">
            <a:avLst/>
          </a:prstGeom>
          <a:solidFill>
            <a:srgbClr val="8184E4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Inlet/Outlet connector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magine che contiene remoto&#10;&#10;Descrizione generata automaticamente" id="146" name="Google Shape;146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0356" y="3393876"/>
            <a:ext cx="1233853" cy="954882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"/>
          <p:cNvSpPr txBox="1"/>
          <p:nvPr/>
        </p:nvSpPr>
        <p:spPr>
          <a:xfrm>
            <a:off x="2063068" y="377794"/>
            <a:ext cx="7400925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Microchannel cooling top/bottom for mockup board</a:t>
            </a:r>
            <a:endParaRPr/>
          </a:p>
        </p:txBody>
      </p:sp>
      <p:cxnSp>
        <p:nvCxnSpPr>
          <p:cNvPr id="148" name="Google Shape;148;p3"/>
          <p:cNvCxnSpPr/>
          <p:nvPr/>
        </p:nvCxnSpPr>
        <p:spPr>
          <a:xfrm rot="10800000">
            <a:off x="1684735" y="2827735"/>
            <a:ext cx="1599009" cy="74295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med" w="med" type="stealth"/>
          </a:ln>
        </p:spPr>
      </p:cxnSp>
      <p:cxnSp>
        <p:nvCxnSpPr>
          <p:cNvPr id="149" name="Google Shape;149;p3"/>
          <p:cNvCxnSpPr/>
          <p:nvPr/>
        </p:nvCxnSpPr>
        <p:spPr>
          <a:xfrm>
            <a:off x="1662113" y="2904679"/>
            <a:ext cx="1610915" cy="74414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med" w="med" type="stealth"/>
          </a:ln>
        </p:spPr>
      </p:cxnSp>
      <p:cxnSp>
        <p:nvCxnSpPr>
          <p:cNvPr id="150" name="Google Shape;150;p3"/>
          <p:cNvCxnSpPr/>
          <p:nvPr/>
        </p:nvCxnSpPr>
        <p:spPr>
          <a:xfrm rot="10800000">
            <a:off x="1567149" y="2945661"/>
            <a:ext cx="1695996" cy="781279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med" w="med" type="stealth"/>
          </a:ln>
        </p:spPr>
      </p:cxnSp>
      <p:cxnSp>
        <p:nvCxnSpPr>
          <p:cNvPr id="151" name="Google Shape;151;p3"/>
          <p:cNvCxnSpPr/>
          <p:nvPr/>
        </p:nvCxnSpPr>
        <p:spPr>
          <a:xfrm>
            <a:off x="1549004" y="3023533"/>
            <a:ext cx="1647825" cy="750094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med" w="med" type="stealth"/>
          </a:ln>
        </p:spPr>
      </p:cxnSp>
      <p:sp>
        <p:nvSpPr>
          <p:cNvPr id="152" name="Google Shape;152;p3"/>
          <p:cNvSpPr txBox="1"/>
          <p:nvPr/>
        </p:nvSpPr>
        <p:spPr>
          <a:xfrm>
            <a:off x="2948583" y="2573700"/>
            <a:ext cx="2020490" cy="738664"/>
          </a:xfrm>
          <a:prstGeom prst="rect">
            <a:avLst/>
          </a:prstGeom>
          <a:solidFill>
            <a:srgbClr val="BEC1F2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Opposite cooling flow by each side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have same temperature long the module</a:t>
            </a:r>
            <a:endParaRPr sz="10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3" name="Google Shape;153;p3"/>
          <p:cNvCxnSpPr/>
          <p:nvPr/>
        </p:nvCxnSpPr>
        <p:spPr>
          <a:xfrm flipH="1">
            <a:off x="2556273" y="3001566"/>
            <a:ext cx="330994" cy="5715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med" w="med" type="stealth"/>
          </a:ln>
        </p:spPr>
      </p:cxnSp>
      <p:sp>
        <p:nvSpPr>
          <p:cNvPr id="154" name="Google Shape;154;p3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155" name="Google Shape;155;p3"/>
          <p:cNvSpPr txBox="1"/>
          <p:nvPr/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logoPI" id="156" name="Google Shape;156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959742" y="6383742"/>
            <a:ext cx="826294" cy="540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/>
          <p:cNvSpPr txBox="1"/>
          <p:nvPr>
            <p:ph idx="12" type="sldNum"/>
          </p:nvPr>
        </p:nvSpPr>
        <p:spPr>
          <a:xfrm>
            <a:off x="7425929" y="5701904"/>
            <a:ext cx="98345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788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788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857250"/>
            <a:ext cx="916781" cy="5405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interni, scatola, tavolo, sedendo&#10;&#10;Descrizione generata automaticamente" id="163" name="Google Shape;16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921669"/>
            <a:ext cx="4033838" cy="16180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interni, cucina, fotografia, largo&#10;&#10;Descrizione generata automaticamente" id="164" name="Google Shape;164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22091" y="2751535"/>
            <a:ext cx="5080397" cy="25086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interni, cucina, fotografia, lavello&#10;&#10;Descrizione generata automaticamente" id="165" name="Google Shape;165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3580210"/>
            <a:ext cx="4033838" cy="1679972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4"/>
          <p:cNvSpPr txBox="1"/>
          <p:nvPr/>
        </p:nvSpPr>
        <p:spPr>
          <a:xfrm>
            <a:off x="82153" y="1557338"/>
            <a:ext cx="448984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 support prototype on the gluing mask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4"/>
          <p:cNvSpPr txBox="1"/>
          <p:nvPr/>
        </p:nvSpPr>
        <p:spPr>
          <a:xfrm>
            <a:off x="4181458" y="2757984"/>
            <a:ext cx="1262063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 prototype</a:t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4"/>
          <p:cNvSpPr txBox="1"/>
          <p:nvPr/>
        </p:nvSpPr>
        <p:spPr>
          <a:xfrm>
            <a:off x="4468029" y="5209704"/>
            <a:ext cx="438852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Plate in Aluminum for heath  diffusion glued on the bottom side of the module support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4"/>
          <p:cNvSpPr txBox="1"/>
          <p:nvPr/>
        </p:nvSpPr>
        <p:spPr>
          <a:xfrm>
            <a:off x="4274708" y="4830014"/>
            <a:ext cx="1064419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Gluing Mask</a:t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0" name="Google Shape;170;p4"/>
          <p:cNvCxnSpPr/>
          <p:nvPr/>
        </p:nvCxnSpPr>
        <p:spPr>
          <a:xfrm>
            <a:off x="2166938" y="1881188"/>
            <a:ext cx="432197" cy="446485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71" name="Google Shape;171;p4"/>
          <p:cNvCxnSpPr/>
          <p:nvPr/>
        </p:nvCxnSpPr>
        <p:spPr>
          <a:xfrm>
            <a:off x="5304588" y="2972064"/>
            <a:ext cx="310753" cy="125015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72" name="Google Shape;172;p4"/>
          <p:cNvCxnSpPr/>
          <p:nvPr/>
        </p:nvCxnSpPr>
        <p:spPr>
          <a:xfrm flipH="1" rot="10800000">
            <a:off x="5269707" y="4673028"/>
            <a:ext cx="1190624" cy="296488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73" name="Google Shape;173;p4"/>
          <p:cNvCxnSpPr/>
          <p:nvPr/>
        </p:nvCxnSpPr>
        <p:spPr>
          <a:xfrm rot="10800000">
            <a:off x="2692004" y="5000625"/>
            <a:ext cx="1581150" cy="300038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174" name="Google Shape;174;p4"/>
          <p:cNvSpPr txBox="1"/>
          <p:nvPr/>
        </p:nvSpPr>
        <p:spPr>
          <a:xfrm>
            <a:off x="871536" y="1164477"/>
            <a:ext cx="7400925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First Module prototype</a:t>
            </a:r>
            <a:endParaRPr sz="10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4"/>
          <p:cNvSpPr txBox="1"/>
          <p:nvPr>
            <p:ph idx="11" type="ftr"/>
          </p:nvPr>
        </p:nvSpPr>
        <p:spPr>
          <a:xfrm>
            <a:off x="0" y="5934494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176" name="Google Shape;176;p4"/>
          <p:cNvSpPr txBox="1"/>
          <p:nvPr/>
        </p:nvSpPr>
        <p:spPr>
          <a:xfrm>
            <a:off x="8372887" y="5934494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tubetto1" id="177" name="Google Shape;177;p4"/>
          <p:cNvPicPr preferRelativeResize="0"/>
          <p:nvPr/>
        </p:nvPicPr>
        <p:blipFill rotWithShape="1">
          <a:blip r:embed="rId7">
            <a:alphaModFix/>
          </a:blip>
          <a:srcRect b="0" l="0" r="10799" t="0"/>
          <a:stretch/>
        </p:blipFill>
        <p:spPr>
          <a:xfrm>
            <a:off x="6172167" y="1155840"/>
            <a:ext cx="2237218" cy="1932615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4"/>
          <p:cNvSpPr/>
          <p:nvPr/>
        </p:nvSpPr>
        <p:spPr>
          <a:xfrm rot="-5638652">
            <a:off x="6204727" y="2044142"/>
            <a:ext cx="91512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700 </a:t>
            </a:r>
            <a:r>
              <a:rPr lang="en-US" sz="1800">
                <a:solidFill>
                  <a:schemeClr val="lt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μ</a:t>
            </a:r>
            <a:r>
              <a:rPr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endParaRPr/>
          </a:p>
        </p:txBody>
      </p:sp>
      <p:sp>
        <p:nvSpPr>
          <p:cNvPr id="179" name="Google Shape;179;p4"/>
          <p:cNvSpPr/>
          <p:nvPr/>
        </p:nvSpPr>
        <p:spPr>
          <a:xfrm>
            <a:off x="6172166" y="1264143"/>
            <a:ext cx="1107497" cy="334253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60889" y="120037"/>
                </a:moveTo>
                <a:lnTo>
                  <a:pt x="89932" y="224294"/>
                </a:lnTo>
                <a:lnTo>
                  <a:pt x="101604" y="261714"/>
                </a:lnTo>
              </a:path>
            </a:pathLst>
          </a:custGeom>
          <a:noFill/>
          <a:ln cap="flat" cmpd="sng" w="12700">
            <a:solidFill>
              <a:srgbClr val="C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000099"/>
                </a:solidFill>
                <a:latin typeface="Comic Sans MS"/>
                <a:ea typeface="Comic Sans MS"/>
                <a:cs typeface="Comic Sans MS"/>
                <a:sym typeface="Comic Sans MS"/>
              </a:rPr>
              <a:t>Peek pipe</a:t>
            </a:r>
            <a:endParaRPr/>
          </a:p>
        </p:txBody>
      </p:sp>
      <p:sp>
        <p:nvSpPr>
          <p:cNvPr id="180" name="Google Shape;180;p4"/>
          <p:cNvSpPr/>
          <p:nvPr/>
        </p:nvSpPr>
        <p:spPr>
          <a:xfrm>
            <a:off x="7202306" y="1215150"/>
            <a:ext cx="1313037" cy="369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Dh=300 </a:t>
            </a:r>
            <a:r>
              <a:rPr lang="en-US" sz="1800">
                <a:solidFill>
                  <a:schemeClr val="lt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μ</a:t>
            </a:r>
            <a:r>
              <a:rPr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endParaRPr/>
          </a:p>
        </p:txBody>
      </p:sp>
      <p:cxnSp>
        <p:nvCxnSpPr>
          <p:cNvPr id="181" name="Google Shape;181;p4"/>
          <p:cNvCxnSpPr/>
          <p:nvPr/>
        </p:nvCxnSpPr>
        <p:spPr>
          <a:xfrm>
            <a:off x="6764688" y="1728506"/>
            <a:ext cx="51000" cy="938544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triangle"/>
            <a:tailEnd len="med" w="med" type="triangle"/>
          </a:ln>
        </p:spPr>
      </p:cxnSp>
      <p:pic>
        <p:nvPicPr>
          <p:cNvPr descr="logoPI" id="182" name="Google Shape;182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614325" y="5949570"/>
            <a:ext cx="1070793" cy="700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5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Progress on Hydraulic Interface at INFN Pisa</a:t>
            </a:r>
            <a:endParaRPr/>
          </a:p>
        </p:txBody>
      </p:sp>
      <p:sp>
        <p:nvSpPr>
          <p:cNvPr id="188" name="Google Shape;188;p5"/>
          <p:cNvSpPr txBox="1"/>
          <p:nvPr>
            <p:ph idx="10" type="dt"/>
          </p:nvPr>
        </p:nvSpPr>
        <p:spPr>
          <a:xfrm>
            <a:off x="236914" y="6424612"/>
            <a:ext cx="17312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29 March 2022</a:t>
            </a:r>
            <a:endParaRPr/>
          </a:p>
        </p:txBody>
      </p:sp>
      <p:sp>
        <p:nvSpPr>
          <p:cNvPr id="189" name="Google Shape;189;p5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0" name="Google Shape;190;p5"/>
          <p:cNvSpPr txBox="1"/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/>
              <a:t>Peek Roboze material</a:t>
            </a:r>
            <a:endParaRPr/>
          </a:p>
        </p:txBody>
      </p:sp>
      <p:pic>
        <p:nvPicPr>
          <p:cNvPr id="191" name="Google Shape;191;p5"/>
          <p:cNvPicPr preferRelativeResize="0"/>
          <p:nvPr/>
        </p:nvPicPr>
        <p:blipFill rotWithShape="1">
          <a:blip r:embed="rId3">
            <a:alphaModFix/>
          </a:blip>
          <a:srcRect b="5952" l="53850" r="4674" t="11188"/>
          <a:stretch/>
        </p:blipFill>
        <p:spPr>
          <a:xfrm>
            <a:off x="236914" y="1145501"/>
            <a:ext cx="8346884" cy="5210848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5"/>
          <p:cNvSpPr/>
          <p:nvPr/>
        </p:nvSpPr>
        <p:spPr>
          <a:xfrm>
            <a:off x="4433688" y="4986938"/>
            <a:ext cx="1721224" cy="268941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6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198" name="Google Shape;198;p6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9" name="Google Shape;199;p6"/>
          <p:cNvSpPr txBox="1"/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/>
              <a:t> PEEK Hydraulic Interface</a:t>
            </a:r>
            <a:br>
              <a:rPr lang="en-US"/>
            </a:br>
            <a:r>
              <a:rPr lang="en-US"/>
              <a:t>Roboze manufacturing</a:t>
            </a:r>
            <a:endParaRPr/>
          </a:p>
        </p:txBody>
      </p:sp>
      <p:sp>
        <p:nvSpPr>
          <p:cNvPr id="200" name="Google Shape;200;p6"/>
          <p:cNvSpPr txBox="1"/>
          <p:nvPr>
            <p:ph idx="10" type="dt"/>
          </p:nvPr>
        </p:nvSpPr>
        <p:spPr>
          <a:xfrm>
            <a:off x="236913" y="6424612"/>
            <a:ext cx="9738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30 March 2022</a:t>
            </a:r>
            <a:endParaRPr sz="1400"/>
          </a:p>
        </p:txBody>
      </p:sp>
      <p:pic>
        <p:nvPicPr>
          <p:cNvPr descr="logoPI" id="201" name="Google Shape;20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43323" y="6354613"/>
            <a:ext cx="769493" cy="503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6"/>
          <p:cNvPicPr preferRelativeResize="0"/>
          <p:nvPr/>
        </p:nvPicPr>
        <p:blipFill rotWithShape="1">
          <a:blip r:embed="rId4">
            <a:alphaModFix/>
          </a:blip>
          <a:srcRect b="36012" l="13485" r="13523" t="18623"/>
          <a:stretch/>
        </p:blipFill>
        <p:spPr>
          <a:xfrm>
            <a:off x="102358" y="1219199"/>
            <a:ext cx="5173252" cy="24114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interni&#10;&#10;Descrizione generata automaticamente" id="203" name="Google Shape;203;p6"/>
          <p:cNvPicPr preferRelativeResize="0"/>
          <p:nvPr/>
        </p:nvPicPr>
        <p:blipFill rotWithShape="1">
          <a:blip r:embed="rId5">
            <a:alphaModFix/>
          </a:blip>
          <a:srcRect b="24099" l="12911" r="27624" t="40141"/>
          <a:stretch/>
        </p:blipFill>
        <p:spPr>
          <a:xfrm>
            <a:off x="102358" y="3694456"/>
            <a:ext cx="5173252" cy="2333296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6"/>
          <p:cNvSpPr txBox="1"/>
          <p:nvPr/>
        </p:nvSpPr>
        <p:spPr>
          <a:xfrm>
            <a:off x="5433265" y="1489868"/>
            <a:ext cx="286144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Visible layer of 3D printing manufacturing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6"/>
          <p:cNvSpPr txBox="1"/>
          <p:nvPr/>
        </p:nvSpPr>
        <p:spPr>
          <a:xfrm>
            <a:off x="5349183" y="2424905"/>
            <a:ext cx="360578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Visible definition of the layer of the 3D printing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6"/>
          <p:cNvSpPr txBox="1"/>
          <p:nvPr/>
        </p:nvSpPr>
        <p:spPr>
          <a:xfrm>
            <a:off x="5476143" y="3866807"/>
            <a:ext cx="306113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perfect definition of the square holes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6"/>
          <p:cNvSpPr txBox="1"/>
          <p:nvPr/>
        </p:nvSpPr>
        <p:spPr>
          <a:xfrm>
            <a:off x="5433265" y="4976540"/>
            <a:ext cx="2672468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perfect definition of the entire geometry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8" name="Google Shape;208;p6"/>
          <p:cNvCxnSpPr/>
          <p:nvPr/>
        </p:nvCxnSpPr>
        <p:spPr>
          <a:xfrm rot="10800000">
            <a:off x="2406869" y="4189972"/>
            <a:ext cx="3026396" cy="1229604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09" name="Google Shape;209;p6"/>
          <p:cNvCxnSpPr>
            <a:stCxn id="206" idx="1"/>
          </p:cNvCxnSpPr>
          <p:nvPr/>
        </p:nvCxnSpPr>
        <p:spPr>
          <a:xfrm rot="10800000">
            <a:off x="4698243" y="4100573"/>
            <a:ext cx="777900" cy="894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10" name="Google Shape;210;p6"/>
          <p:cNvCxnSpPr>
            <a:stCxn id="204" idx="1"/>
          </p:cNvCxnSpPr>
          <p:nvPr/>
        </p:nvCxnSpPr>
        <p:spPr>
          <a:xfrm flipH="1">
            <a:off x="1755265" y="1813034"/>
            <a:ext cx="3678000" cy="6120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11" name="Google Shape;211;p6"/>
          <p:cNvCxnSpPr/>
          <p:nvPr/>
        </p:nvCxnSpPr>
        <p:spPr>
          <a:xfrm rot="10800000">
            <a:off x="4151294" y="2223547"/>
            <a:ext cx="1197889" cy="325281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212" name="Google Shape;212;p6"/>
          <p:cNvSpPr txBox="1"/>
          <p:nvPr/>
        </p:nvSpPr>
        <p:spPr>
          <a:xfrm>
            <a:off x="4311952" y="885553"/>
            <a:ext cx="457584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to financing of IN2P3 Paris by AIDA 2020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7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218" name="Google Shape;218;p7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9" name="Google Shape;219;p7"/>
          <p:cNvSpPr txBox="1"/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b="0" lang="en-US">
                <a:latin typeface="Calibri"/>
                <a:ea typeface="Calibri"/>
                <a:cs typeface="Calibri"/>
                <a:sym typeface="Calibri"/>
              </a:rPr>
              <a:t>PEEK Hydraulic Interface</a:t>
            </a:r>
            <a:br>
              <a:rPr b="0" lang="en-US">
                <a:latin typeface="Calibri"/>
                <a:ea typeface="Calibri"/>
                <a:cs typeface="Calibri"/>
                <a:sym typeface="Calibri"/>
              </a:rPr>
            </a:br>
            <a:r>
              <a:rPr b="0" lang="en-US">
                <a:latin typeface="Calibri"/>
                <a:ea typeface="Calibri"/>
                <a:cs typeface="Calibri"/>
                <a:sym typeface="Calibri"/>
              </a:rPr>
              <a:t>Roboze Manufacturing</a:t>
            </a:r>
            <a:endParaRPr b="0"/>
          </a:p>
        </p:txBody>
      </p:sp>
      <p:sp>
        <p:nvSpPr>
          <p:cNvPr id="220" name="Google Shape;220;p7"/>
          <p:cNvSpPr txBox="1"/>
          <p:nvPr>
            <p:ph idx="10" type="dt"/>
          </p:nvPr>
        </p:nvSpPr>
        <p:spPr>
          <a:xfrm>
            <a:off x="236913" y="6424612"/>
            <a:ext cx="9738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30 March </a:t>
            </a:r>
            <a:r>
              <a:rPr lang="en-US" sz="1100"/>
              <a:t>2022</a:t>
            </a:r>
            <a:endParaRPr sz="1400"/>
          </a:p>
        </p:txBody>
      </p:sp>
      <p:pic>
        <p:nvPicPr>
          <p:cNvPr descr="logoPI" id="221" name="Google Shape;22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43323" y="6354613"/>
            <a:ext cx="769493" cy="5033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testo, pavimento&#10;&#10;Descrizione generata automaticamente" id="222" name="Google Shape;222;p7"/>
          <p:cNvPicPr preferRelativeResize="0"/>
          <p:nvPr/>
        </p:nvPicPr>
        <p:blipFill rotWithShape="1">
          <a:blip r:embed="rId4">
            <a:alphaModFix/>
          </a:blip>
          <a:srcRect b="39255" l="17449" r="13607" t="21456"/>
          <a:stretch/>
        </p:blipFill>
        <p:spPr>
          <a:xfrm>
            <a:off x="236913" y="1145501"/>
            <a:ext cx="6304165" cy="269437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interni&#10;&#10;Descrizione generata automaticamente" id="223" name="Google Shape;223;p7"/>
          <p:cNvPicPr preferRelativeResize="0"/>
          <p:nvPr/>
        </p:nvPicPr>
        <p:blipFill rotWithShape="1">
          <a:blip r:embed="rId5">
            <a:alphaModFix/>
          </a:blip>
          <a:srcRect b="37790" l="17050" r="12606" t="18889"/>
          <a:stretch/>
        </p:blipFill>
        <p:spPr>
          <a:xfrm>
            <a:off x="236913" y="3890668"/>
            <a:ext cx="5228466" cy="2414891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7"/>
          <p:cNvSpPr txBox="1"/>
          <p:nvPr/>
        </p:nvSpPr>
        <p:spPr>
          <a:xfrm>
            <a:off x="5048286" y="1270909"/>
            <a:ext cx="399076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Volume of the sealing with Araldite 2011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7"/>
          <p:cNvSpPr txBox="1"/>
          <p:nvPr/>
        </p:nvSpPr>
        <p:spPr>
          <a:xfrm>
            <a:off x="5433265" y="5210155"/>
            <a:ext cx="360578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Volume of the sealing with Araldite 2011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7"/>
          <p:cNvSpPr txBox="1"/>
          <p:nvPr/>
        </p:nvSpPr>
        <p:spPr>
          <a:xfrm>
            <a:off x="5971804" y="3334096"/>
            <a:ext cx="36057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Hole for hydraulic connection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7"/>
          <p:cNvSpPr txBox="1"/>
          <p:nvPr/>
        </p:nvSpPr>
        <p:spPr>
          <a:xfrm>
            <a:off x="5433265" y="4198491"/>
            <a:ext cx="360578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Hole for ejecting  the glue and the eventually air bubble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8" name="Google Shape;228;p7"/>
          <p:cNvCxnSpPr/>
          <p:nvPr/>
        </p:nvCxnSpPr>
        <p:spPr>
          <a:xfrm flipH="1">
            <a:off x="5297214" y="1640241"/>
            <a:ext cx="1030014" cy="344297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29" name="Google Shape;229;p7"/>
          <p:cNvCxnSpPr>
            <a:stCxn id="226" idx="1"/>
          </p:cNvCxnSpPr>
          <p:nvPr/>
        </p:nvCxnSpPr>
        <p:spPr>
          <a:xfrm rot="10800000">
            <a:off x="2535004" y="3243662"/>
            <a:ext cx="3436800" cy="2751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30" name="Google Shape;230;p7"/>
          <p:cNvCxnSpPr>
            <a:stCxn id="227" idx="1"/>
          </p:cNvCxnSpPr>
          <p:nvPr/>
        </p:nvCxnSpPr>
        <p:spPr>
          <a:xfrm flipH="1">
            <a:off x="2270365" y="4521657"/>
            <a:ext cx="3162900" cy="3231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31" name="Google Shape;231;p7"/>
          <p:cNvCxnSpPr/>
          <p:nvPr/>
        </p:nvCxnSpPr>
        <p:spPr>
          <a:xfrm rot="10800000">
            <a:off x="4729655" y="5191199"/>
            <a:ext cx="830317" cy="342121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32" name="Google Shape;232;p7"/>
          <p:cNvCxnSpPr/>
          <p:nvPr/>
        </p:nvCxnSpPr>
        <p:spPr>
          <a:xfrm rot="10800000">
            <a:off x="6085490" y="3121572"/>
            <a:ext cx="567558" cy="305617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8"/>
          <p:cNvSpPr txBox="1"/>
          <p:nvPr>
            <p:ph idx="11" type="ftr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238" name="Google Shape;238;p8"/>
          <p:cNvSpPr txBox="1"/>
          <p:nvPr>
            <p:ph idx="12" type="sldNum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9" name="Google Shape;239;p8"/>
          <p:cNvSpPr txBox="1"/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b="0" lang="en-US">
                <a:latin typeface="Calibri"/>
                <a:ea typeface="Calibri"/>
                <a:cs typeface="Calibri"/>
                <a:sym typeface="Calibri"/>
              </a:rPr>
              <a:t>First Test in the Lab</a:t>
            </a:r>
            <a:endParaRPr b="0"/>
          </a:p>
        </p:txBody>
      </p:sp>
      <p:sp>
        <p:nvSpPr>
          <p:cNvPr id="240" name="Google Shape;240;p8"/>
          <p:cNvSpPr txBox="1"/>
          <p:nvPr>
            <p:ph idx="10" type="dt"/>
          </p:nvPr>
        </p:nvSpPr>
        <p:spPr>
          <a:xfrm>
            <a:off x="236913" y="6424612"/>
            <a:ext cx="97381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30 March 2022</a:t>
            </a:r>
            <a:endParaRPr sz="1400"/>
          </a:p>
        </p:txBody>
      </p:sp>
      <p:pic>
        <p:nvPicPr>
          <p:cNvPr descr="logoPI" id="241" name="Google Shape;24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43323" y="6354613"/>
            <a:ext cx="769493" cy="5033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ondazione Bruno Kessler: dati aziendali e social wall | Vox" id="242" name="Google Shape;24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64835" y="6356891"/>
            <a:ext cx="501215" cy="50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3655" y="1199136"/>
            <a:ext cx="2832366" cy="5035317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8"/>
          <p:cNvSpPr txBox="1"/>
          <p:nvPr/>
        </p:nvSpPr>
        <p:spPr>
          <a:xfrm>
            <a:off x="4033381" y="1559424"/>
            <a:ext cx="4575842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of sealing of the Roboze Peek Hydraulic Interface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pressure was about 2 atm</a:t>
            </a:r>
            <a:endParaRPr/>
          </a:p>
        </p:txBody>
      </p:sp>
      <p:sp>
        <p:nvSpPr>
          <p:cNvPr id="245" name="Google Shape;245;p8"/>
          <p:cNvSpPr txBox="1"/>
          <p:nvPr/>
        </p:nvSpPr>
        <p:spPr>
          <a:xfrm>
            <a:off x="4033381" y="2459170"/>
            <a:ext cx="457584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 failed !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9"/>
          <p:cNvSpPr txBox="1"/>
          <p:nvPr>
            <p:ph idx="11" type="ftr"/>
          </p:nvPr>
        </p:nvSpPr>
        <p:spPr>
          <a:xfrm>
            <a:off x="-42040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Progress on Hydraulic Interface at INFN-Pisa</a:t>
            </a:r>
            <a:endParaRPr/>
          </a:p>
        </p:txBody>
      </p:sp>
      <p:sp>
        <p:nvSpPr>
          <p:cNvPr id="251" name="Google Shape;251;p9"/>
          <p:cNvSpPr txBox="1"/>
          <p:nvPr>
            <p:ph idx="12" type="sldNum"/>
          </p:nvPr>
        </p:nvSpPr>
        <p:spPr>
          <a:xfrm>
            <a:off x="8428063" y="6354612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2" name="Google Shape;252;p9"/>
          <p:cNvSpPr txBox="1"/>
          <p:nvPr>
            <p:ph type="title"/>
          </p:nvPr>
        </p:nvSpPr>
        <p:spPr>
          <a:xfrm>
            <a:off x="2596055" y="1"/>
            <a:ext cx="6442996" cy="1077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US" sz="2800"/>
              <a:t>Material Characteristic of PerForm material</a:t>
            </a:r>
            <a:endParaRPr sz="2800"/>
          </a:p>
        </p:txBody>
      </p:sp>
      <p:sp>
        <p:nvSpPr>
          <p:cNvPr id="253" name="Google Shape;253;p9"/>
          <p:cNvSpPr txBox="1"/>
          <p:nvPr>
            <p:ph idx="10" type="dt"/>
          </p:nvPr>
        </p:nvSpPr>
        <p:spPr>
          <a:xfrm>
            <a:off x="236913" y="6424612"/>
            <a:ext cx="11308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30 March 2022</a:t>
            </a:r>
            <a:endParaRPr sz="1400"/>
          </a:p>
        </p:txBody>
      </p:sp>
      <p:pic>
        <p:nvPicPr>
          <p:cNvPr descr="logoPI" id="254" name="Google Shape;25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14555" y="6354613"/>
            <a:ext cx="898261" cy="503386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9"/>
          <p:cNvSpPr txBox="1"/>
          <p:nvPr/>
        </p:nvSpPr>
        <p:spPr>
          <a:xfrm>
            <a:off x="4806753" y="1490834"/>
            <a:ext cx="446705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Characteristics of the simil-Ceramic material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Material PerForm of the Proto lab Company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9"/>
          <p:cNvSpPr txBox="1"/>
          <p:nvPr/>
        </p:nvSpPr>
        <p:spPr>
          <a:xfrm>
            <a:off x="4806752" y="2366094"/>
            <a:ext cx="446705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definition: about 50 micron</a:t>
            </a:r>
            <a:endParaRPr sz="1800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</p:txBody>
      </p:sp>
      <p:sp>
        <p:nvSpPr>
          <p:cNvPr id="257" name="Google Shape;257;p9"/>
          <p:cNvSpPr txBox="1"/>
          <p:nvPr/>
        </p:nvSpPr>
        <p:spPr>
          <a:xfrm>
            <a:off x="4806752" y="2780427"/>
            <a:ext cx="465652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Stereolithography process </a:t>
            </a:r>
            <a:endParaRPr sz="1800">
              <a:solidFill>
                <a:schemeClr val="dk1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</p:txBody>
      </p:sp>
      <p:pic>
        <p:nvPicPr>
          <p:cNvPr id="258" name="Google Shape;258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3599" y="919002"/>
            <a:ext cx="4180609" cy="544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2016-05-09T08:38:51Z</dcterms:created>
  <dc:creator>Sabrina El Yacoubi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