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6"/>
  </p:notesMasterIdLst>
  <p:sldIdLst>
    <p:sldId id="256" r:id="rId5"/>
    <p:sldId id="259" r:id="rId6"/>
    <p:sldId id="264" r:id="rId7"/>
    <p:sldId id="268" r:id="rId8"/>
    <p:sldId id="258" r:id="rId9"/>
    <p:sldId id="269" r:id="rId10"/>
    <p:sldId id="270" r:id="rId11"/>
    <p:sldId id="274" r:id="rId12"/>
    <p:sldId id="261" r:id="rId13"/>
    <p:sldId id="277" r:id="rId14"/>
    <p:sldId id="27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44A7AB"/>
    <a:srgbClr val="171A6C"/>
    <a:srgbClr val="2326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59" d="100"/>
          <a:sy n="159" d="100"/>
        </p:scale>
        <p:origin x="1746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313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F59687-C613-4C83-A0F4-1BC6CC93F1E1}" type="datetimeFigureOut">
              <a:rPr lang="en-GB" smtClean="0"/>
              <a:t>29/03/2022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3C095F-DFB4-48DB-AE73-9852A816E9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323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890" y="1340285"/>
            <a:ext cx="8780746" cy="2169678"/>
          </a:xfrm>
        </p:spPr>
        <p:txBody>
          <a:bodyPr anchor="ctr"/>
          <a:lstStyle>
            <a:lvl1pPr algn="ctr">
              <a:defRPr sz="4500" b="1">
                <a:solidFill>
                  <a:srgbClr val="171A6C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890" y="3578224"/>
            <a:ext cx="8780746" cy="184554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100" b="0">
                <a:solidFill>
                  <a:srgbClr val="171A6C"/>
                </a:solidFill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30 March 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WP10.2: Ultra-light and 3D-printed structures with integrated cooling | Massimo Angeletti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Box 14"/>
          <p:cNvSpPr txBox="1">
            <a:spLocks noChangeArrowheads="1"/>
          </p:cNvSpPr>
          <p:nvPr userDrawn="1"/>
        </p:nvSpPr>
        <p:spPr bwMode="auto">
          <a:xfrm>
            <a:off x="912282" y="6032852"/>
            <a:ext cx="823171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>
                    <a:alpha val="3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GB" sz="1000" b="0" i="0" dirty="0">
                <a:solidFill>
                  <a:srgbClr val="444444"/>
                </a:solidFill>
                <a:effectLst/>
              </a:rPr>
              <a:t>This project has received funding from the European Union’s Horizon 2020 research and innovation programme under grant agreement No 101004761.</a:t>
            </a:r>
            <a:endParaRPr lang="en-GB" sz="1000" i="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3733800" y="135467"/>
            <a:ext cx="541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700" b="0" dirty="0">
                <a:solidFill>
                  <a:schemeClr val="bg1"/>
                </a:solidFill>
                <a:latin typeface="+mn-lt"/>
              </a:rPr>
              <a:t>Advancement and Innovation for Detectors at Accelerators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81000" y="5939374"/>
            <a:ext cx="531283" cy="354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338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30 March 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WP10.2: Ultra-light and 3D-printed structures with integrated cooling | Massimo Angeletti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8797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30 March 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WP10.2: Ultra-light and 3D-printed structures with integrated cooling | Massimo Angeletti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7342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914" y="1290181"/>
            <a:ext cx="8666018" cy="4886789"/>
          </a:xfrm>
        </p:spPr>
        <p:txBody>
          <a:bodyPr/>
          <a:lstStyle>
            <a:lvl1pPr>
              <a:buClr>
                <a:srgbClr val="F2B53C"/>
              </a:buClr>
              <a:defRPr b="0">
                <a:solidFill>
                  <a:srgbClr val="171A6C"/>
                </a:solidFill>
              </a:defRPr>
            </a:lvl1pPr>
            <a:lvl2pPr>
              <a:buClr>
                <a:srgbClr val="F2B53C"/>
              </a:buClr>
              <a:defRPr b="0">
                <a:solidFill>
                  <a:srgbClr val="171A6C"/>
                </a:solidFill>
              </a:defRPr>
            </a:lvl2pPr>
            <a:lvl3pPr>
              <a:buClr>
                <a:srgbClr val="F2B53C"/>
              </a:buClr>
              <a:defRPr b="0">
                <a:solidFill>
                  <a:srgbClr val="171A6C"/>
                </a:solidFill>
              </a:defRPr>
            </a:lvl3pPr>
            <a:lvl4pPr>
              <a:buClr>
                <a:srgbClr val="F2B53C"/>
              </a:buClr>
              <a:defRPr b="0">
                <a:solidFill>
                  <a:srgbClr val="171A6C"/>
                </a:solidFill>
              </a:defRPr>
            </a:lvl4pPr>
            <a:lvl5pPr>
              <a:buClr>
                <a:srgbClr val="F2B53C"/>
              </a:buClr>
              <a:defRPr b="0">
                <a:solidFill>
                  <a:srgbClr val="171A6C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GB"/>
              <a:t>WP10.2: Ultra-light and 3D-printed structures with integrated cooling | Massimo Angeletti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731223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>
              <a:defRPr sz="1100">
                <a:solidFill>
                  <a:srgbClr val="171A6C"/>
                </a:solidFill>
              </a:defRPr>
            </a:lvl1pPr>
          </a:lstStyle>
          <a:p>
            <a:r>
              <a:rPr lang="en-US"/>
              <a:t>30 March 2022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8208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7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72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30 March 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WP10.2: Ultra-light and 3D-printed structures with integrated cooling | Massimo Angeletti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267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30 March 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WP10.2: Ultra-light and 3D-printed structures with integrated cooling | Massimo Angeletti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1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30 March 2022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WP10.2: Ultra-light and 3D-printed structures with integrated cooling | Massimo Angeletti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4104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30 March 2022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WP10.2: Ultra-light and 3D-printed structures with integrated cooling | Massimo Angeletti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85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30 March 2022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WP10.2: Ultra-light and 3D-printed structures with integrated cooling | Massimo Angeletti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4143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34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30 March 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WP10.2: Ultra-light and 3D-printed structures with integrated cooling | Massimo Angeletti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9781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34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30 March 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WP10.2: Ultra-light and 3D-printed structures with integrated cooling | Massimo Angeletti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2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1367" y="178689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291848"/>
            <a:ext cx="7886700" cy="2885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" y="6356350"/>
            <a:ext cx="9143996" cy="501650"/>
          </a:xfrm>
          <a:prstGeom prst="rect">
            <a:avLst/>
          </a:prstGeom>
          <a:gradFill>
            <a:gsLst>
              <a:gs pos="2000">
                <a:schemeClr val="bg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WP10.2: Ultra-light and 3D-printed structures with integrated cooling | Massimo Angeletti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4456CD-832E-41F2-9893-C7650CCC53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2613980" y="0"/>
            <a:ext cx="6530020" cy="1165397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8000">
                <a:srgbClr val="44A7AB"/>
              </a:gs>
              <a:gs pos="100000">
                <a:srgbClr val="44A7AB"/>
              </a:gs>
            </a:gsLst>
            <a:lin ang="0" scaled="1"/>
            <a:tileRect/>
          </a:gradFill>
          <a:ln>
            <a:noFill/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12" y="0"/>
            <a:ext cx="2603864" cy="1172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40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04064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063927/" TargetMode="External"/><Relationship Id="rId13" Type="http://schemas.openxmlformats.org/officeDocument/2006/relationships/image" Target="../media/image48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12" Type="http://schemas.openxmlformats.org/officeDocument/2006/relationships/image" Target="../media/image47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11" Type="http://schemas.openxmlformats.org/officeDocument/2006/relationships/image" Target="../media/image46.png"/><Relationship Id="rId5" Type="http://schemas.openxmlformats.org/officeDocument/2006/relationships/image" Target="../media/image43.png"/><Relationship Id="rId15" Type="http://schemas.openxmlformats.org/officeDocument/2006/relationships/image" Target="../media/image50.png"/><Relationship Id="rId10" Type="http://schemas.openxmlformats.org/officeDocument/2006/relationships/image" Target="../media/image3.jpeg"/><Relationship Id="rId4" Type="http://schemas.openxmlformats.org/officeDocument/2006/relationships/image" Target="../media/image42.png"/><Relationship Id="rId9" Type="http://schemas.openxmlformats.org/officeDocument/2006/relationships/hyperlink" Target="https://doi.org/10.1016/j.mee.2022.111707" TargetMode="External"/><Relationship Id="rId14" Type="http://schemas.openxmlformats.org/officeDocument/2006/relationships/image" Target="../media/image4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9.png"/><Relationship Id="rId7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8.svg"/><Relationship Id="rId12" Type="http://schemas.openxmlformats.org/officeDocument/2006/relationships/image" Target="../media/image23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3.jpeg"/><Relationship Id="rId9" Type="http://schemas.openxmlformats.org/officeDocument/2006/relationships/image" Target="../media/image20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g"/><Relationship Id="rId3" Type="http://schemas.openxmlformats.org/officeDocument/2006/relationships/image" Target="../media/image21.jpeg"/><Relationship Id="rId7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8.jpeg"/><Relationship Id="rId7" Type="http://schemas.openxmlformats.org/officeDocument/2006/relationships/image" Target="../media/image31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9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phase1.attract-eu.com/showroom/project/smart-wall-pipes-and-ducts-swap/" TargetMode="Externa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microsoft.com/office/2007/relationships/hdphoto" Target="../media/hdphoto3.wdp"/><Relationship Id="rId7" Type="http://schemas.openxmlformats.org/officeDocument/2006/relationships/image" Target="../media/image36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.jpeg"/><Relationship Id="rId10" Type="http://schemas.openxmlformats.org/officeDocument/2006/relationships/image" Target="../media/image39.png"/><Relationship Id="rId4" Type="http://schemas.openxmlformats.org/officeDocument/2006/relationships/image" Target="../media/image35.png"/><Relationship Id="rId9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890" y="1696102"/>
            <a:ext cx="8780746" cy="2559822"/>
          </a:xfrm>
        </p:spPr>
        <p:txBody>
          <a:bodyPr>
            <a:normAutofit fontScale="90000"/>
          </a:bodyPr>
          <a:lstStyle/>
          <a:p>
            <a:r>
              <a:rPr lang="en-US" sz="3600" dirty="0">
                <a:solidFill>
                  <a:srgbClr val="000000"/>
                </a:solidFill>
              </a:rPr>
              <a:t>Work Package 10</a:t>
            </a:r>
            <a:br>
              <a:rPr lang="en-US" sz="3600" dirty="0">
                <a:solidFill>
                  <a:srgbClr val="000000"/>
                </a:solidFill>
              </a:rPr>
            </a:br>
            <a:r>
              <a:rPr lang="en-US" sz="4800" b="0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Task10.2: </a:t>
            </a:r>
            <a:r>
              <a:rPr lang="en-GB" sz="4800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lang="en-GB" sz="4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ltra-light and 3D-printed structures with integrated cooling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890" y="4235116"/>
            <a:ext cx="8780746" cy="1188653"/>
          </a:xfrm>
        </p:spPr>
        <p:txBody>
          <a:bodyPr/>
          <a:lstStyle/>
          <a:p>
            <a:pPr algn="r"/>
            <a:r>
              <a:rPr lang="en-US" sz="2000" u="sng" dirty="0">
                <a:solidFill>
                  <a:srgbClr val="000000"/>
                </a:solidFill>
              </a:rPr>
              <a:t>Massimo Angeletti</a:t>
            </a:r>
          </a:p>
          <a:p>
            <a:pPr algn="r"/>
            <a:endParaRPr lang="en-US" dirty="0">
              <a:solidFill>
                <a:srgbClr val="000000"/>
              </a:solidFill>
            </a:endParaRPr>
          </a:p>
          <a:p>
            <a:pPr algn="r"/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B976A5B-0ECB-4348-BBE6-916414046C34}"/>
              </a:ext>
            </a:extLst>
          </p:cNvPr>
          <p:cNvSpPr/>
          <p:nvPr/>
        </p:nvSpPr>
        <p:spPr>
          <a:xfrm>
            <a:off x="2313830" y="5238959"/>
            <a:ext cx="6830170" cy="403812"/>
          </a:xfrm>
          <a:prstGeom prst="rect">
            <a:avLst/>
          </a:prstGeom>
          <a:gradFill flip="none" rotWithShape="1">
            <a:gsLst>
              <a:gs pos="10000">
                <a:schemeClr val="bg1"/>
              </a:gs>
              <a:gs pos="20000">
                <a:srgbClr val="00206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A1FF225-1299-4789-9B58-846531566AA4}"/>
              </a:ext>
            </a:extLst>
          </p:cNvPr>
          <p:cNvSpPr txBox="1"/>
          <p:nvPr/>
        </p:nvSpPr>
        <p:spPr>
          <a:xfrm>
            <a:off x="3753016" y="5254717"/>
            <a:ext cx="4865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Collaboration with CERN EP R&amp;D Work Package 4 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729AF90-3564-41A8-8084-760BBBF0C63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1008" y="5269998"/>
            <a:ext cx="350517" cy="289992"/>
          </a:xfrm>
          <a:prstGeom prst="rect">
            <a:avLst/>
          </a:prstGeom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1D2AB72-6B16-4A59-A452-14C67750F6A4}"/>
              </a:ext>
            </a:extLst>
          </p:cNvPr>
          <p:cNvSpPr txBox="1"/>
          <p:nvPr/>
        </p:nvSpPr>
        <p:spPr>
          <a:xfrm>
            <a:off x="6332779" y="4629848"/>
            <a:ext cx="263585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hlinkClick r:id="rId3"/>
              </a:rPr>
              <a:t>https://indico.cern.ch/event/1104064/</a:t>
            </a:r>
            <a:endParaRPr lang="en-GB" sz="1200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14E806B1-7655-4401-967A-987E80E0B3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731223" cy="365125"/>
          </a:xfrm>
        </p:spPr>
        <p:txBody>
          <a:bodyPr/>
          <a:lstStyle/>
          <a:p>
            <a:r>
              <a:rPr lang="en-US" dirty="0"/>
              <a:t>30 March 2022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10A4C66-0ACE-4BBC-AE29-66B2349C8131}"/>
              </a:ext>
            </a:extLst>
          </p:cNvPr>
          <p:cNvSpPr txBox="1"/>
          <p:nvPr/>
        </p:nvSpPr>
        <p:spPr>
          <a:xfrm>
            <a:off x="2538367" y="1203398"/>
            <a:ext cx="40672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AIDAInnova</a:t>
            </a:r>
            <a:r>
              <a:rPr lang="en-US" sz="2400" dirty="0"/>
              <a:t> 1</a:t>
            </a:r>
            <a:r>
              <a:rPr lang="en-US" sz="2400" baseline="30000" dirty="0"/>
              <a:t>st</a:t>
            </a:r>
            <a:r>
              <a:rPr lang="en-US" sz="2400" dirty="0"/>
              <a:t> Annual meeting</a:t>
            </a:r>
            <a:endParaRPr lang="en-GB" sz="2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87C3B42-CE71-4C4E-BF1A-FE499723D221}"/>
              </a:ext>
            </a:extLst>
          </p:cNvPr>
          <p:cNvSpPr txBox="1"/>
          <p:nvPr/>
        </p:nvSpPr>
        <p:spPr>
          <a:xfrm>
            <a:off x="3056859" y="3739259"/>
            <a:ext cx="31288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0000"/>
                </a:solidFill>
              </a:rPr>
              <a:t>Activities at CERN</a:t>
            </a:r>
            <a:endParaRPr lang="en-GB" sz="3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51445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3724E0D-E927-4815-A94F-6AB76FE48B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18" y="1160097"/>
            <a:ext cx="5817730" cy="4968060"/>
          </a:xfrm>
        </p:spPr>
        <p:txBody>
          <a:bodyPr>
            <a:normAutofit/>
          </a:bodyPr>
          <a:lstStyle/>
          <a:p>
            <a:pPr marL="0" marR="0" lvl="0" indent="0" algn="l" defTabSz="685783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F2B53C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2400" b="1" dirty="0">
                <a:solidFill>
                  <a:srgbClr val="FFC000"/>
                </a:solidFill>
                <a:latin typeface="Calibri" panose="020F0502020204030204"/>
              </a:rPr>
              <a:t>NEXT: </a:t>
            </a:r>
            <a:r>
              <a:rPr lang="en-GB" sz="1800" dirty="0">
                <a:solidFill>
                  <a:srgbClr val="000000"/>
                </a:solidFill>
              </a:rPr>
              <a:t>CERN, CSEM and </a:t>
            </a:r>
            <a:r>
              <a:rPr lang="en-GB" sz="1800" dirty="0" err="1">
                <a:solidFill>
                  <a:srgbClr val="000000"/>
                </a:solidFill>
              </a:rPr>
              <a:t>Lithoz</a:t>
            </a:r>
            <a:r>
              <a:rPr lang="en-GB" sz="1800" dirty="0">
                <a:solidFill>
                  <a:srgbClr val="000000"/>
                </a:solidFill>
              </a:rPr>
              <a:t> will work to explore</a:t>
            </a:r>
            <a:endParaRPr lang="en-GB" sz="1800" dirty="0">
              <a:solidFill>
                <a:srgbClr val="C00000"/>
              </a:solidFill>
            </a:endParaRPr>
          </a:p>
          <a:p>
            <a:pPr>
              <a:defRPr/>
            </a:pPr>
            <a:r>
              <a:rPr lang="en-GB" sz="1800" b="1" dirty="0">
                <a:solidFill>
                  <a:srgbClr val="000000"/>
                </a:solidFill>
              </a:rPr>
              <a:t>Geometrical limits </a:t>
            </a:r>
            <a:r>
              <a:rPr lang="en-GB" sz="1800" dirty="0">
                <a:solidFill>
                  <a:srgbClr val="000000"/>
                </a:solidFill>
              </a:rPr>
              <a:t>(substrate flatness, minimum wall thickness, channel leak-tightness, inner wall roughness, dimensional manufact accuracy…)</a:t>
            </a:r>
          </a:p>
          <a:p>
            <a:pPr>
              <a:defRPr/>
            </a:pPr>
            <a:r>
              <a:rPr lang="en-GB" sz="1800" dirty="0">
                <a:solidFill>
                  <a:srgbClr val="000000"/>
                </a:solidFill>
              </a:rPr>
              <a:t>For polymeric-ceramic composite: </a:t>
            </a:r>
            <a:r>
              <a:rPr lang="en-GB" sz="1800" b="1" dirty="0">
                <a:solidFill>
                  <a:srgbClr val="000000"/>
                </a:solidFill>
              </a:rPr>
              <a:t>Define and optimise polymeric matrix </a:t>
            </a:r>
            <a:r>
              <a:rPr lang="en-GB" sz="1800" dirty="0">
                <a:solidFill>
                  <a:srgbClr val="000000"/>
                </a:solidFill>
              </a:rPr>
              <a:t>(acrylate-based or epoxy based) producing parts with </a:t>
            </a:r>
            <a:r>
              <a:rPr lang="en-GB" sz="1800" b="1" dirty="0">
                <a:solidFill>
                  <a:srgbClr val="000000"/>
                </a:solidFill>
              </a:rPr>
              <a:t>good mechanical properties  </a:t>
            </a:r>
            <a:r>
              <a:rPr lang="en-GB" sz="1800" dirty="0">
                <a:solidFill>
                  <a:srgbClr val="000000"/>
                </a:solidFill>
              </a:rPr>
              <a:t>and investigation of </a:t>
            </a:r>
            <a:r>
              <a:rPr lang="en-GB" sz="1800" b="1" dirty="0">
                <a:solidFill>
                  <a:srgbClr val="000000"/>
                </a:solidFill>
              </a:rPr>
              <a:t>tolerance to the ionizing radiations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18B4222-319B-4EBE-988D-3C75AD0A8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WP10.2: Ultra-light and 3D-printed structures with integrated cooling | Massimo Angeletti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0D5301-CBD9-45B8-94E8-64DA660B58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March 2022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4214BA-2F6B-44AC-8511-87D9FCDCC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10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8C384AA-57B7-4BEA-971D-62CDB1A34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3D-printed structures with integrated cooling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95F79C8-3C00-42A0-849D-6893DD38F392}"/>
              </a:ext>
            </a:extLst>
          </p:cNvPr>
          <p:cNvSpPr txBox="1"/>
          <p:nvPr/>
        </p:nvSpPr>
        <p:spPr>
          <a:xfrm>
            <a:off x="66175" y="4008930"/>
            <a:ext cx="457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C00000"/>
                </a:solidFill>
                <a:latin typeface="Calibri" panose="020F0502020204030204"/>
              </a:rPr>
              <a:t>Planning: </a:t>
            </a:r>
            <a:endParaRPr lang="en-GB" sz="2400" dirty="0">
              <a:solidFill>
                <a:srgbClr val="C00000"/>
              </a:solidFill>
            </a:endParaRPr>
          </a:p>
        </p:txBody>
      </p:sp>
      <p:graphicFrame>
        <p:nvGraphicFramePr>
          <p:cNvPr id="23" name="Content Placeholder 5">
            <a:extLst>
              <a:ext uri="{FF2B5EF4-FFF2-40B4-BE49-F238E27FC236}">
                <a16:creationId xmlns:a16="http://schemas.microsoft.com/office/drawing/2014/main" id="{8E77BE25-AD47-46FD-BC2B-766954E5DCB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4264586"/>
              </p:ext>
            </p:extLst>
          </p:nvPr>
        </p:nvGraphicFramePr>
        <p:xfrm>
          <a:off x="1532765" y="4116659"/>
          <a:ext cx="7386880" cy="1249680"/>
        </p:xfrm>
        <a:graphic>
          <a:graphicData uri="http://schemas.openxmlformats.org/drawingml/2006/table">
            <a:tbl>
              <a:tblPr firstRow="1" bandRow="1"/>
              <a:tblGrid>
                <a:gridCol w="73868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3868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3868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73868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738688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738688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738688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738688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738688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738688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</a:tblGrid>
              <a:tr h="324000">
                <a:tc gridSpan="10">
                  <a:txBody>
                    <a:bodyPr/>
                    <a:lstStyle/>
                    <a:p>
                      <a:pPr marL="0" marR="0" lvl="0" indent="0" algn="ctr" defTabSz="6857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+mn-lt"/>
                        </a:rPr>
                        <a:t>2022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A7A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A7AB"/>
                    </a:solidFill>
                  </a:tcPr>
                </a:tc>
                <a:tc hMerge="1">
                  <a:txBody>
                    <a:bodyPr/>
                    <a:lstStyle>
                      <a:lvl1pPr marL="0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GB" b="1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6000"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000" dirty="0">
                          <a:latin typeface="+mn-lt"/>
                        </a:rPr>
                        <a:t>Mar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000" dirty="0">
                          <a:latin typeface="+mn-lt"/>
                        </a:rPr>
                        <a:t>Apr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000" dirty="0">
                          <a:latin typeface="+mn-lt"/>
                        </a:rPr>
                        <a:t>May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000" dirty="0">
                          <a:latin typeface="+mn-lt"/>
                        </a:rPr>
                        <a:t>June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000" dirty="0">
                          <a:latin typeface="+mn-lt"/>
                        </a:rPr>
                        <a:t>July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000" dirty="0">
                          <a:latin typeface="+mn-lt"/>
                        </a:rPr>
                        <a:t>Aug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+mn-lt"/>
                        </a:rPr>
                        <a:t>Sept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+mn-lt"/>
                        </a:rPr>
                        <a:t>Oct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+mn-lt"/>
                        </a:rPr>
                        <a:t>Nov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+mn-lt"/>
                        </a:rPr>
                        <a:t>Dec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4000"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sz="1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sz="16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8"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5855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+mn-lt"/>
                        </a:rPr>
                        <a:t>Samples production (Ceramic &amp; Metal)</a:t>
                      </a:r>
                      <a:endParaRPr lang="en-GB" sz="16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sz="1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sz="1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sz="1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05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sz="105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sz="105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sz="105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endParaRPr lang="en-GB" sz="160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7"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  <a:latin typeface="+mn-lt"/>
                        </a:rPr>
                        <a:t> Characterization test at CERN and INFN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9731250"/>
                  </a:ext>
                </a:extLst>
              </a:tr>
            </a:tbl>
          </a:graphicData>
        </a:graphic>
      </p:graphicFrame>
      <p:pic>
        <p:nvPicPr>
          <p:cNvPr id="24" name="Picture 23">
            <a:extLst>
              <a:ext uri="{FF2B5EF4-FFF2-40B4-BE49-F238E27FC236}">
                <a16:creationId xmlns:a16="http://schemas.microsoft.com/office/drawing/2014/main" id="{4D245DC1-F607-4C6A-ACC6-FE1C481B4F5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duotone>
              <a:srgbClr val="08CC78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6" t="22286"/>
          <a:stretch/>
        </p:blipFill>
        <p:spPr>
          <a:xfrm rot="9529657" flipH="1" flipV="1">
            <a:off x="8185334" y="4727627"/>
            <a:ext cx="332326" cy="537848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0CD75B1B-072C-43E2-AD2D-C323269D944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duotone>
              <a:srgbClr val="08CC78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6" t="22286"/>
          <a:stretch/>
        </p:blipFill>
        <p:spPr>
          <a:xfrm rot="17676140" flipH="1">
            <a:off x="3074131" y="4801146"/>
            <a:ext cx="380214" cy="615353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278D4D3E-148D-4B53-AE6E-1552B63BEF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duotone>
              <a:srgbClr val="08CC78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6" t="22286"/>
          <a:stretch/>
        </p:blipFill>
        <p:spPr>
          <a:xfrm rot="13989398" flipH="1">
            <a:off x="7393865" y="4864333"/>
            <a:ext cx="334739" cy="54175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ED4429A-CB80-485F-86E3-6A6203943A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46029" y="1366818"/>
            <a:ext cx="1127552" cy="303106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65055FCE-E784-4F9F-8FB9-89FC458B5C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40063" y="1164574"/>
            <a:ext cx="1572431" cy="707594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3FE01B03-1D30-4271-8B92-9B9BCEEF6C6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63132" y="1281077"/>
            <a:ext cx="432000" cy="432000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3EA23C5F-CC61-4513-82D5-C23A9BBBA1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3223" y="1347951"/>
            <a:ext cx="368338" cy="365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EEC3D6D-DA18-4D49-A5F7-03930232FF6A}"/>
              </a:ext>
            </a:extLst>
          </p:cNvPr>
          <p:cNvSpPr txBox="1"/>
          <p:nvPr/>
        </p:nvSpPr>
        <p:spPr>
          <a:xfrm>
            <a:off x="66175" y="5478780"/>
            <a:ext cx="9799721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00000"/>
                </a:solidFill>
              </a:rPr>
              <a:t>Future collaboration TASK 10.3 </a:t>
            </a:r>
            <a:r>
              <a:rPr lang="en-GB" sz="1600" dirty="0">
                <a:solidFill>
                  <a:srgbClr val="000000"/>
                </a:solidFill>
              </a:rPr>
              <a:t>(CNRS-LNPHE Paris and INFN) </a:t>
            </a:r>
            <a:r>
              <a:rPr lang="en-GB" sz="1600" b="1" dirty="0">
                <a:solidFill>
                  <a:srgbClr val="000000"/>
                </a:solidFill>
              </a:rPr>
              <a:t>substrate-substrate interconnection</a:t>
            </a:r>
            <a:r>
              <a:rPr lang="en-GB" sz="1600" dirty="0">
                <a:solidFill>
                  <a:srgbClr val="000000"/>
                </a:solidFill>
              </a:rPr>
              <a:t>. </a:t>
            </a:r>
            <a:br>
              <a:rPr lang="en-GB" sz="1600" dirty="0">
                <a:solidFill>
                  <a:srgbClr val="000000"/>
                </a:solidFill>
              </a:rPr>
            </a:br>
            <a:r>
              <a:rPr lang="en-GB" sz="1600" dirty="0">
                <a:solidFill>
                  <a:srgbClr val="000000"/>
                </a:solidFill>
              </a:rPr>
              <a:t>Interconnection solution developed in </a:t>
            </a:r>
            <a:r>
              <a:rPr lang="en-GB" sz="1600" b="1" dirty="0">
                <a:solidFill>
                  <a:srgbClr val="000000"/>
                </a:solidFill>
              </a:rPr>
              <a:t>EP R&amp;D WP4</a:t>
            </a:r>
            <a:r>
              <a:rPr lang="en-GB" sz="1600" dirty="0">
                <a:solidFill>
                  <a:srgbClr val="000000"/>
                </a:solidFill>
              </a:rPr>
              <a:t>: </a:t>
            </a:r>
            <a:r>
              <a:rPr lang="en-US" sz="1200" dirty="0">
                <a:solidFill>
                  <a:srgbClr val="000000"/>
                </a:solidFill>
                <a:hlinkClick r:id="rId8"/>
              </a:rPr>
              <a:t>https://indico.cern.ch/event/1063927/</a:t>
            </a:r>
            <a:r>
              <a:rPr lang="en-US" sz="1200" dirty="0">
                <a:solidFill>
                  <a:srgbClr val="000000"/>
                </a:solidFill>
              </a:rPr>
              <a:t> , </a:t>
            </a:r>
          </a:p>
          <a:p>
            <a:r>
              <a:rPr lang="en-US" sz="1200" dirty="0">
                <a:solidFill>
                  <a:srgbClr val="000000"/>
                </a:solidFill>
              </a:rPr>
              <a:t>				Publication: </a:t>
            </a:r>
            <a:r>
              <a:rPr lang="en-US" sz="1200" dirty="0">
                <a:solidFill>
                  <a:srgbClr val="000000"/>
                </a:solidFill>
                <a:hlinkClick r:id="rId9"/>
              </a:rPr>
              <a:t>https://doi.org/10.1016/j.mee.2022.111707</a:t>
            </a:r>
            <a:endParaRPr lang="en-US" sz="1200" dirty="0">
              <a:solidFill>
                <a:srgbClr val="000000"/>
              </a:solidFill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BB1525EF-9480-4643-A617-2A1F44BABFF3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8706" y="5881842"/>
            <a:ext cx="466294" cy="288159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2" name="Picture 11" descr="A picture containing chart&#10;&#10;Description automatically generated">
            <a:extLst>
              <a:ext uri="{FF2B5EF4-FFF2-40B4-BE49-F238E27FC236}">
                <a16:creationId xmlns:a16="http://schemas.microsoft.com/office/drawing/2014/main" id="{944AB921-7868-41AA-A733-81604AF01B80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55663" t="34926" r="29331" b="35897"/>
          <a:stretch/>
        </p:blipFill>
        <p:spPr>
          <a:xfrm flipH="1">
            <a:off x="10936224" y="805051"/>
            <a:ext cx="941466" cy="941466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BDEEAE1B-5154-4803-8BC4-CE9328D928B1}"/>
              </a:ext>
            </a:extLst>
          </p:cNvPr>
          <p:cNvGrpSpPr>
            <a:grpSpLocks noChangeAspect="1"/>
          </p:cNvGrpSpPr>
          <p:nvPr/>
        </p:nvGrpSpPr>
        <p:grpSpPr>
          <a:xfrm>
            <a:off x="7436177" y="2959310"/>
            <a:ext cx="1501396" cy="756814"/>
            <a:chOff x="7180877" y="2047218"/>
            <a:chExt cx="1858174" cy="936656"/>
          </a:xfrm>
        </p:grpSpPr>
        <p:pic>
          <p:nvPicPr>
            <p:cNvPr id="8" name="Picture 7" descr="A picture containing logo&#10;&#10;Description automatically generated">
              <a:extLst>
                <a:ext uri="{FF2B5EF4-FFF2-40B4-BE49-F238E27FC236}">
                  <a16:creationId xmlns:a16="http://schemas.microsoft.com/office/drawing/2014/main" id="{A387BC6B-2383-446E-9E08-B9F0EDE4F50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/>
            <a:srcRect l="49430" t="30010" r="33373" b="36554"/>
            <a:stretch/>
          </p:blipFill>
          <p:spPr>
            <a:xfrm>
              <a:off x="8102395" y="2047218"/>
              <a:ext cx="936656" cy="936656"/>
            </a:xfrm>
            <a:prstGeom prst="rect">
              <a:avLst/>
            </a:prstGeom>
          </p:spPr>
        </p:pic>
        <p:pic>
          <p:nvPicPr>
            <p:cNvPr id="14" name="Picture 13" descr="A picture containing graphical user interface&#10;&#10;Description automatically generated">
              <a:extLst>
                <a:ext uri="{FF2B5EF4-FFF2-40B4-BE49-F238E27FC236}">
                  <a16:creationId xmlns:a16="http://schemas.microsoft.com/office/drawing/2014/main" id="{EA6113BB-57ED-4F73-B0EA-35EB9D72BC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/>
            <a:srcRect l="71050" t="34387" r="14931" b="38355"/>
            <a:stretch/>
          </p:blipFill>
          <p:spPr>
            <a:xfrm>
              <a:off x="7180877" y="2098434"/>
              <a:ext cx="883240" cy="883240"/>
            </a:xfrm>
            <a:prstGeom prst="rect">
              <a:avLst/>
            </a:prstGeom>
          </p:spPr>
        </p:pic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2794B876-77D9-4B97-9614-EA15107FFAA8}"/>
              </a:ext>
            </a:extLst>
          </p:cNvPr>
          <p:cNvSpPr txBox="1"/>
          <p:nvPr/>
        </p:nvSpPr>
        <p:spPr>
          <a:xfrm>
            <a:off x="7188404" y="3661301"/>
            <a:ext cx="1646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</a:rPr>
              <a:t>WT=     0.2    –   0.6 mm</a:t>
            </a:r>
            <a:endParaRPr lang="en-GB" sz="1200" dirty="0">
              <a:solidFill>
                <a:srgbClr val="000000"/>
              </a:solidFill>
            </a:endParaRPr>
          </a:p>
        </p:txBody>
      </p:sp>
      <p:pic>
        <p:nvPicPr>
          <p:cNvPr id="28" name="Picture 27" descr="A picture containing icon&#10;&#10;Description automatically generated">
            <a:extLst>
              <a:ext uri="{FF2B5EF4-FFF2-40B4-BE49-F238E27FC236}">
                <a16:creationId xmlns:a16="http://schemas.microsoft.com/office/drawing/2014/main" id="{501E0518-D837-43B8-BA85-0D734A1214D7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33034" t="17992" r="34042" b="17992"/>
          <a:stretch/>
        </p:blipFill>
        <p:spPr>
          <a:xfrm>
            <a:off x="7892068" y="1975789"/>
            <a:ext cx="1084004" cy="1077238"/>
          </a:xfrm>
          <a:prstGeom prst="rect">
            <a:avLst/>
          </a:prstGeom>
        </p:spPr>
      </p:pic>
      <p:pic>
        <p:nvPicPr>
          <p:cNvPr id="18" name="Picture 17" descr="A picture containing icon&#10;&#10;Description automatically generated">
            <a:extLst>
              <a:ext uri="{FF2B5EF4-FFF2-40B4-BE49-F238E27FC236}">
                <a16:creationId xmlns:a16="http://schemas.microsoft.com/office/drawing/2014/main" id="{F1CB5431-C079-4259-AEF7-C7F6B25F68CF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796" t="13341" r="29237" b="8952"/>
          <a:stretch/>
        </p:blipFill>
        <p:spPr>
          <a:xfrm>
            <a:off x="7213304" y="1983789"/>
            <a:ext cx="1084004" cy="1084004"/>
          </a:xfrm>
          <a:prstGeom prst="rect">
            <a:avLst/>
          </a:prstGeom>
        </p:spPr>
      </p:pic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CD582BAF-24F1-46DA-A835-3EDC7464CDD0}"/>
              </a:ext>
            </a:extLst>
          </p:cNvPr>
          <p:cNvCxnSpPr>
            <a:cxnSpLocks/>
          </p:cNvCxnSpPr>
          <p:nvPr/>
        </p:nvCxnSpPr>
        <p:spPr>
          <a:xfrm flipH="1">
            <a:off x="8045575" y="2597426"/>
            <a:ext cx="22104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608EA474-2362-4BCE-B897-47D2F1724B9C}"/>
              </a:ext>
            </a:extLst>
          </p:cNvPr>
          <p:cNvCxnSpPr>
            <a:cxnSpLocks/>
          </p:cNvCxnSpPr>
          <p:nvPr/>
        </p:nvCxnSpPr>
        <p:spPr>
          <a:xfrm flipH="1">
            <a:off x="8049911" y="3397307"/>
            <a:ext cx="144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4244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73F21F7-7F6F-4AEE-ABD4-0544C30E7C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914" y="2480807"/>
            <a:ext cx="8666018" cy="36961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7200" dirty="0">
                <a:solidFill>
                  <a:srgbClr val="000000"/>
                </a:solidFill>
              </a:rPr>
              <a:t>Thank you </a:t>
            </a:r>
          </a:p>
          <a:p>
            <a:pPr marL="0" indent="0" algn="ctr">
              <a:buNone/>
            </a:pPr>
            <a:r>
              <a:rPr lang="en-US" sz="7200" dirty="0">
                <a:solidFill>
                  <a:srgbClr val="000000"/>
                </a:solidFill>
              </a:rPr>
              <a:t>for your attention</a:t>
            </a:r>
            <a:endParaRPr lang="en-GB" sz="7200" dirty="0">
              <a:solidFill>
                <a:srgbClr val="000000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9A5E64E-4F2F-4278-B079-77630E7EA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WP10.2: Ultra-light and 3D-printed structures with integrated cooling | Massimo Angeletti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FA810B-828B-4E10-A4E4-C3947A088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March 2022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1BF8D5-7CAE-44B3-AB4B-A1426C0E5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11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4C90AE6-3AF7-468E-99E8-422D94BAAD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THIS IS THE END…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3546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D75E4C6-BE21-47D5-A8D7-E2DD8FFC6B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914" y="1290181"/>
            <a:ext cx="8666018" cy="4886789"/>
          </a:xfrm>
        </p:spPr>
        <p:txBody>
          <a:bodyPr>
            <a:normAutofit/>
          </a:bodyPr>
          <a:lstStyle/>
          <a:p>
            <a:r>
              <a:rPr lang="en-GB" sz="2200" dirty="0">
                <a:solidFill>
                  <a:srgbClr val="000000"/>
                </a:solidFill>
              </a:rPr>
              <a:t>Synergy between </a:t>
            </a:r>
            <a:r>
              <a:rPr lang="en-GB" sz="2200" b="1" dirty="0">
                <a:solidFill>
                  <a:srgbClr val="000000"/>
                </a:solidFill>
              </a:rPr>
              <a:t>CERN EP R&amp;D WP4 </a:t>
            </a:r>
            <a:r>
              <a:rPr lang="en-GB" sz="2200" dirty="0">
                <a:solidFill>
                  <a:srgbClr val="000000"/>
                </a:solidFill>
              </a:rPr>
              <a:t>and</a:t>
            </a:r>
            <a:r>
              <a:rPr lang="en-GB" sz="2200" b="1" dirty="0">
                <a:solidFill>
                  <a:srgbClr val="000000"/>
                </a:solidFill>
              </a:rPr>
              <a:t> AIDA Innova WP10 Task10.2</a:t>
            </a:r>
          </a:p>
          <a:p>
            <a:endParaRPr lang="en-GB" b="1" dirty="0">
              <a:solidFill>
                <a:srgbClr val="000000"/>
              </a:solidFill>
            </a:endParaRPr>
          </a:p>
          <a:p>
            <a:endParaRPr lang="en-GB" b="1" dirty="0">
              <a:solidFill>
                <a:srgbClr val="000000"/>
              </a:solidFill>
            </a:endParaRPr>
          </a:p>
          <a:p>
            <a:endParaRPr lang="en-GB" b="1" dirty="0">
              <a:solidFill>
                <a:srgbClr val="000000"/>
              </a:solidFill>
            </a:endParaRPr>
          </a:p>
          <a:p>
            <a:endParaRPr lang="en-GB" b="1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GB" sz="2400" b="1" dirty="0">
              <a:solidFill>
                <a:srgbClr val="000000"/>
              </a:solidFill>
            </a:endParaRPr>
          </a:p>
          <a:p>
            <a:pPr marL="628641" lvl="1" indent="-285750"/>
            <a:r>
              <a:rPr lang="it-IT" sz="20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AIDA Innova </a:t>
            </a:r>
            <a:r>
              <a:rPr lang="it-IT" sz="20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T</a:t>
            </a:r>
            <a:r>
              <a:rPr lang="it-IT" sz="20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ask10.2 </a:t>
            </a:r>
            <a:r>
              <a:rPr lang="it-IT" sz="2000" dirty="0">
                <a:solidFill>
                  <a:srgbClr val="000000"/>
                </a:solidFill>
              </a:rPr>
              <a:t>programme focus on the</a:t>
            </a:r>
            <a:r>
              <a:rPr lang="it-IT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it-IT" sz="2000" b="1" u="sng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Characterization </a:t>
            </a:r>
            <a:r>
              <a:rPr lang="it-IT" sz="2000" u="sng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of Ultra-light and 3D printed structures with integrated cooling for HEP experiments.</a:t>
            </a:r>
          </a:p>
          <a:p>
            <a:pPr marL="628641" lvl="1" indent="-285750"/>
            <a:r>
              <a:rPr lang="en-GB" sz="2000" dirty="0">
                <a:solidFill>
                  <a:srgbClr val="000000"/>
                </a:solidFill>
              </a:rPr>
              <a:t>Some studies started during the first year of the </a:t>
            </a:r>
            <a:r>
              <a:rPr lang="en-GB" sz="2000" b="1" dirty="0">
                <a:solidFill>
                  <a:srgbClr val="000000"/>
                </a:solidFill>
              </a:rPr>
              <a:t>CERN EP R&amp;D WP4 </a:t>
            </a:r>
            <a:r>
              <a:rPr lang="en-GB" sz="2000" dirty="0">
                <a:solidFill>
                  <a:srgbClr val="000000"/>
                </a:solidFill>
              </a:rPr>
              <a:t>programme</a:t>
            </a:r>
            <a:r>
              <a:rPr lang="en-GB" sz="2000" b="1" dirty="0">
                <a:solidFill>
                  <a:srgbClr val="000000"/>
                </a:solidFill>
              </a:rPr>
              <a:t> </a:t>
            </a:r>
            <a:r>
              <a:rPr lang="en-GB" sz="2000" dirty="0">
                <a:solidFill>
                  <a:srgbClr val="000000"/>
                </a:solidFill>
              </a:rPr>
              <a:t>and they will be shared and further developed within </a:t>
            </a:r>
            <a:r>
              <a:rPr lang="en-GB" sz="2000" b="1" dirty="0">
                <a:solidFill>
                  <a:srgbClr val="000000"/>
                </a:solidFill>
              </a:rPr>
              <a:t>AIDA Innova Task10.2 </a:t>
            </a:r>
            <a:r>
              <a:rPr lang="en-GB" sz="2000" dirty="0">
                <a:solidFill>
                  <a:srgbClr val="000000"/>
                </a:solidFill>
              </a:rPr>
              <a:t>framework.</a:t>
            </a:r>
            <a:endParaRPr lang="it-IT" sz="2000" u="sng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628641" lvl="1" indent="-285750"/>
            <a:r>
              <a:rPr lang="en-GB" sz="2000" dirty="0">
                <a:solidFill>
                  <a:srgbClr val="000000"/>
                </a:solidFill>
              </a:rPr>
              <a:t>The knowledge acquired with the </a:t>
            </a:r>
            <a:r>
              <a:rPr lang="en-GB" sz="2000" b="1" dirty="0">
                <a:solidFill>
                  <a:srgbClr val="000000"/>
                </a:solidFill>
              </a:rPr>
              <a:t>AIDA Innova Task10.2 </a:t>
            </a:r>
            <a:r>
              <a:rPr lang="en-GB" sz="2000" dirty="0">
                <a:solidFill>
                  <a:srgbClr val="000000"/>
                </a:solidFill>
              </a:rPr>
              <a:t>characterization studies will be then transferred to the prototype activities of the </a:t>
            </a:r>
            <a:r>
              <a:rPr lang="en-GB" sz="2000" b="1" dirty="0">
                <a:solidFill>
                  <a:srgbClr val="000000"/>
                </a:solidFill>
              </a:rPr>
              <a:t>CERN EP R&amp;D WP4 </a:t>
            </a:r>
            <a:endParaRPr lang="en-US" dirty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  <a:p>
            <a:pPr lvl="1"/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263CB6F-B1BE-49DC-B8D9-CCDCEDCC12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GB" dirty="0"/>
              <a:t>WP10.2: Ultra-light and 3D-printed structures with integrated cooling | Massimo Angeletti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7DCFCB-6D3E-414C-8E1E-CF746583AF6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731223" cy="365125"/>
          </a:xfrm>
        </p:spPr>
        <p:txBody>
          <a:bodyPr/>
          <a:lstStyle/>
          <a:p>
            <a:r>
              <a:rPr lang="en-US" dirty="0"/>
              <a:t>30 March 2022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EECF94-350F-4403-9435-8B7DB2CEE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28070" y="6356350"/>
            <a:ext cx="715933" cy="501650"/>
          </a:xfrm>
        </p:spPr>
        <p:txBody>
          <a:bodyPr/>
          <a:lstStyle/>
          <a:p>
            <a:fld id="{FC4456CD-832E-41F2-9893-C7650CCC5376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45CF12CB-52E0-40C6-B836-DC6EE57149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</p:spPr>
        <p:txBody>
          <a:bodyPr>
            <a:noAutofit/>
          </a:bodyPr>
          <a:lstStyle/>
          <a:p>
            <a:r>
              <a:rPr lang="en-GB" sz="3200" dirty="0">
                <a:latin typeface="+mn-lt"/>
              </a:rPr>
              <a:t>WP10.2: </a:t>
            </a:r>
            <a:r>
              <a:rPr lang="en-GB" sz="2400" dirty="0">
                <a:latin typeface="+mn-lt"/>
              </a:rPr>
              <a:t>Ultra-light and 3D-printed structures with integrated cooling</a:t>
            </a:r>
            <a:endParaRPr lang="en-GB" sz="2800" dirty="0">
              <a:latin typeface="+mn-l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1818ED1-0349-418E-82AA-E5295F8EF8EA}"/>
              </a:ext>
            </a:extLst>
          </p:cNvPr>
          <p:cNvSpPr/>
          <p:nvPr/>
        </p:nvSpPr>
        <p:spPr>
          <a:xfrm>
            <a:off x="236914" y="2163113"/>
            <a:ext cx="8574141" cy="403812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8000">
                <a:srgbClr val="00206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C50F10E-1D0F-455B-906B-AC0F3ED5039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3681" y="2220023"/>
            <a:ext cx="469260" cy="289992"/>
          </a:xfrm>
          <a:prstGeom prst="rect">
            <a:avLst/>
          </a:prstGeom>
          <a:ln>
            <a:noFill/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72F3A52-E287-4B66-AEE6-7597E408C8CD}"/>
              </a:ext>
            </a:extLst>
          </p:cNvPr>
          <p:cNvSpPr/>
          <p:nvPr/>
        </p:nvSpPr>
        <p:spPr>
          <a:xfrm>
            <a:off x="2336424" y="2678887"/>
            <a:ext cx="6474631" cy="403812"/>
          </a:xfrm>
          <a:prstGeom prst="rect">
            <a:avLst/>
          </a:prstGeom>
          <a:gradFill flip="none" rotWithShape="1">
            <a:gsLst>
              <a:gs pos="10000">
                <a:schemeClr val="bg1"/>
              </a:gs>
              <a:gs pos="20000">
                <a:srgbClr val="44A7A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44FA751-F3D9-49DE-9184-E369CA9E50D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7011" y="2719609"/>
            <a:ext cx="715930" cy="322367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44E7246-5E48-414A-B8C6-413740E3977B}"/>
              </a:ext>
            </a:extLst>
          </p:cNvPr>
          <p:cNvCxnSpPr/>
          <p:nvPr/>
        </p:nvCxnSpPr>
        <p:spPr>
          <a:xfrm>
            <a:off x="4309605" y="1981055"/>
            <a:ext cx="0" cy="1395664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02D76A3-A273-40A8-BE7A-05E401B922E5}"/>
              </a:ext>
            </a:extLst>
          </p:cNvPr>
          <p:cNvCxnSpPr/>
          <p:nvPr/>
        </p:nvCxnSpPr>
        <p:spPr>
          <a:xfrm>
            <a:off x="2336424" y="1958997"/>
            <a:ext cx="0" cy="1395664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769AFC4-5AEA-4E78-88BE-9F52B62695D5}"/>
              </a:ext>
            </a:extLst>
          </p:cNvPr>
          <p:cNvCxnSpPr/>
          <p:nvPr/>
        </p:nvCxnSpPr>
        <p:spPr>
          <a:xfrm>
            <a:off x="6032126" y="1981055"/>
            <a:ext cx="0" cy="1395664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29CEA454-0A70-4A06-BF9C-B3C8DAA0434E}"/>
              </a:ext>
            </a:extLst>
          </p:cNvPr>
          <p:cNvSpPr txBox="1"/>
          <p:nvPr/>
        </p:nvSpPr>
        <p:spPr>
          <a:xfrm>
            <a:off x="1683681" y="1835237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2020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09F82D6-8441-43AD-9862-EE8617EC306D}"/>
              </a:ext>
            </a:extLst>
          </p:cNvPr>
          <p:cNvSpPr txBox="1"/>
          <p:nvPr/>
        </p:nvSpPr>
        <p:spPr>
          <a:xfrm>
            <a:off x="3656862" y="1847303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2021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31361E7-89D3-4E2D-9113-925212D2351F}"/>
              </a:ext>
            </a:extLst>
          </p:cNvPr>
          <p:cNvSpPr txBox="1"/>
          <p:nvPr/>
        </p:nvSpPr>
        <p:spPr>
          <a:xfrm>
            <a:off x="5379383" y="1835237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2022</a:t>
            </a:r>
            <a:endParaRPr lang="en-GB" dirty="0">
              <a:solidFill>
                <a:srgbClr val="C00000"/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4AAB3B1-C8E1-4888-AFCF-3735D75A2FBE}"/>
              </a:ext>
            </a:extLst>
          </p:cNvPr>
          <p:cNvCxnSpPr/>
          <p:nvPr/>
        </p:nvCxnSpPr>
        <p:spPr>
          <a:xfrm>
            <a:off x="7925154" y="1984973"/>
            <a:ext cx="0" cy="1395664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F072628A-C2B4-4905-91CF-6B4F33401449}"/>
              </a:ext>
            </a:extLst>
          </p:cNvPr>
          <p:cNvSpPr txBox="1"/>
          <p:nvPr/>
        </p:nvSpPr>
        <p:spPr>
          <a:xfrm>
            <a:off x="7466373" y="1814509"/>
            <a:ext cx="458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…..</a:t>
            </a:r>
            <a:endParaRPr lang="en-GB" dirty="0">
              <a:solidFill>
                <a:srgbClr val="C00000"/>
              </a:solidFill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15194ED2-0140-4B57-816F-A2C041EFA71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rgbClr val="08CC78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6" t="22286"/>
          <a:stretch/>
        </p:blipFill>
        <p:spPr>
          <a:xfrm rot="7098650" flipH="1" flipV="1">
            <a:off x="2319297" y="2293309"/>
            <a:ext cx="402162" cy="650873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5E942C19-EDA3-4557-97CD-42F5134DC08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rgbClr val="08CC78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6" t="22286"/>
          <a:stretch/>
        </p:blipFill>
        <p:spPr>
          <a:xfrm rot="14501350" flipH="1">
            <a:off x="4059268" y="2370952"/>
            <a:ext cx="402162" cy="650873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07B6346F-FFBE-4A95-BF8E-7B2CA2EFE72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rgbClr val="08CC78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6" t="22286"/>
          <a:stretch/>
        </p:blipFill>
        <p:spPr>
          <a:xfrm rot="7098650" flipH="1" flipV="1">
            <a:off x="5886547" y="2280542"/>
            <a:ext cx="402162" cy="65087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F3CB6071-FE5F-4341-84CF-F478550D57F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rgbClr val="08CC78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6" t="22286"/>
          <a:stretch/>
        </p:blipFill>
        <p:spPr>
          <a:xfrm rot="14501350" flipH="1">
            <a:off x="7203750" y="2301735"/>
            <a:ext cx="402162" cy="650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1758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EB6BCA9-B1FE-4CF7-BE06-9F1DEFE718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b="1" dirty="0">
                <a:solidFill>
                  <a:srgbClr val="000000"/>
                </a:solidFill>
              </a:rPr>
              <a:t>Outline:</a:t>
            </a:r>
          </a:p>
          <a:p>
            <a:pPr marL="0" indent="0">
              <a:buNone/>
            </a:pPr>
            <a:endParaRPr lang="en-US" sz="1200" dirty="0">
              <a:solidFill>
                <a:srgbClr val="000000"/>
              </a:solidFill>
            </a:endParaRPr>
          </a:p>
          <a:p>
            <a:pPr lvl="1"/>
            <a:r>
              <a:rPr lang="en-GB" dirty="0">
                <a:solidFill>
                  <a:srgbClr val="000000"/>
                </a:solidFill>
              </a:rPr>
              <a:t>Ultra-light structures with integrated cooling </a:t>
            </a:r>
            <a:br>
              <a:rPr lang="en-GB" dirty="0">
                <a:solidFill>
                  <a:srgbClr val="000000"/>
                </a:solidFill>
              </a:rPr>
            </a:br>
            <a:r>
              <a:rPr lang="en-GB" sz="2400" b="1" dirty="0">
                <a:solidFill>
                  <a:srgbClr val="000000"/>
                </a:solidFill>
              </a:rPr>
              <a:t>Carbon cold plate with embedded Kapton pipe</a:t>
            </a:r>
            <a:endParaRPr lang="en-GB" b="1" dirty="0">
              <a:solidFill>
                <a:srgbClr val="000000"/>
              </a:solidFill>
            </a:endParaRPr>
          </a:p>
          <a:p>
            <a:pPr lvl="2"/>
            <a:r>
              <a:rPr lang="en-GB" sz="1800" b="1" dirty="0">
                <a:solidFill>
                  <a:srgbClr val="7030A0"/>
                </a:solidFill>
              </a:rPr>
              <a:t>Purpose</a:t>
            </a:r>
            <a:r>
              <a:rPr lang="en-GB" sz="1800" dirty="0"/>
              <a:t>, </a:t>
            </a:r>
          </a:p>
          <a:p>
            <a:pPr lvl="2"/>
            <a:r>
              <a:rPr lang="en-GB" sz="1800" b="1" dirty="0">
                <a:solidFill>
                  <a:srgbClr val="00B050"/>
                </a:solidFill>
              </a:rPr>
              <a:t>2021 Highlights </a:t>
            </a:r>
            <a:r>
              <a:rPr lang="en-GB" sz="1800" dirty="0">
                <a:solidFill>
                  <a:srgbClr val="000000"/>
                </a:solidFill>
              </a:rPr>
              <a:t>on characterization studies, </a:t>
            </a:r>
          </a:p>
          <a:p>
            <a:pPr lvl="2"/>
            <a:r>
              <a:rPr lang="en-GB" sz="1800" b="1" dirty="0">
                <a:solidFill>
                  <a:srgbClr val="FFC000"/>
                </a:solidFill>
              </a:rPr>
              <a:t>Next</a:t>
            </a:r>
            <a:r>
              <a:rPr lang="en-GB" sz="1800" dirty="0"/>
              <a:t> </a:t>
            </a:r>
            <a:r>
              <a:rPr lang="en-GB" sz="1800" dirty="0">
                <a:solidFill>
                  <a:srgbClr val="000000"/>
                </a:solidFill>
              </a:rPr>
              <a:t>and</a:t>
            </a:r>
            <a:r>
              <a:rPr lang="en-GB" sz="1800" dirty="0"/>
              <a:t>  </a:t>
            </a:r>
            <a:r>
              <a:rPr lang="en-GB" sz="1800" b="1" dirty="0">
                <a:solidFill>
                  <a:srgbClr val="C00000"/>
                </a:solidFill>
              </a:rPr>
              <a:t>Planning</a:t>
            </a:r>
          </a:p>
          <a:p>
            <a:pPr marL="685782" lvl="2" indent="0">
              <a:buNone/>
            </a:pPr>
            <a:endParaRPr lang="en-GB" sz="3200" dirty="0"/>
          </a:p>
          <a:p>
            <a:pPr lvl="1"/>
            <a:r>
              <a:rPr lang="en-GB" dirty="0">
                <a:solidFill>
                  <a:srgbClr val="000000"/>
                </a:solidFill>
              </a:rPr>
              <a:t>3D-printed structures with integrated cooling</a:t>
            </a:r>
            <a:br>
              <a:rPr lang="en-GB" dirty="0">
                <a:solidFill>
                  <a:srgbClr val="000000"/>
                </a:solidFill>
              </a:rPr>
            </a:br>
            <a:r>
              <a:rPr lang="en-GB" sz="2400" b="1" dirty="0">
                <a:solidFill>
                  <a:srgbClr val="000000"/>
                </a:solidFill>
              </a:rPr>
              <a:t>AM Ceramic </a:t>
            </a:r>
            <a:r>
              <a:rPr lang="en-GB" sz="2000" dirty="0">
                <a:solidFill>
                  <a:srgbClr val="000000"/>
                </a:solidFill>
              </a:rPr>
              <a:t>&amp;</a:t>
            </a:r>
            <a:r>
              <a:rPr lang="en-GB" sz="2400" b="1" dirty="0">
                <a:solidFill>
                  <a:srgbClr val="000000"/>
                </a:solidFill>
              </a:rPr>
              <a:t> Metal cold plates</a:t>
            </a:r>
          </a:p>
          <a:p>
            <a:pPr lvl="2"/>
            <a:r>
              <a:rPr lang="en-GB" sz="1800" b="1" dirty="0">
                <a:solidFill>
                  <a:srgbClr val="7030A0"/>
                </a:solidFill>
              </a:rPr>
              <a:t>Purpose</a:t>
            </a:r>
            <a:r>
              <a:rPr lang="en-GB" sz="1800" dirty="0"/>
              <a:t>, </a:t>
            </a:r>
          </a:p>
          <a:p>
            <a:pPr lvl="2"/>
            <a:r>
              <a:rPr lang="en-GB" sz="1800" b="1" dirty="0">
                <a:solidFill>
                  <a:srgbClr val="00B050"/>
                </a:solidFill>
              </a:rPr>
              <a:t>2021 Highlights </a:t>
            </a:r>
            <a:r>
              <a:rPr lang="en-GB" sz="1800" dirty="0">
                <a:solidFill>
                  <a:srgbClr val="000000"/>
                </a:solidFill>
              </a:rPr>
              <a:t>on characterization studies, </a:t>
            </a:r>
          </a:p>
          <a:p>
            <a:pPr lvl="2"/>
            <a:r>
              <a:rPr lang="en-GB" sz="1800" b="1" dirty="0">
                <a:solidFill>
                  <a:srgbClr val="FFC000"/>
                </a:solidFill>
              </a:rPr>
              <a:t>Next</a:t>
            </a:r>
            <a:r>
              <a:rPr lang="en-GB" sz="1800" dirty="0"/>
              <a:t> </a:t>
            </a:r>
            <a:r>
              <a:rPr lang="en-GB" sz="1800" dirty="0">
                <a:solidFill>
                  <a:srgbClr val="000000"/>
                </a:solidFill>
              </a:rPr>
              <a:t>and</a:t>
            </a:r>
            <a:r>
              <a:rPr lang="en-GB" sz="1800" dirty="0"/>
              <a:t>  </a:t>
            </a:r>
            <a:r>
              <a:rPr lang="en-GB" sz="1800" b="1" dirty="0">
                <a:solidFill>
                  <a:srgbClr val="C00000"/>
                </a:solidFill>
              </a:rPr>
              <a:t>Planning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9C7575-DD6E-4446-A3B3-3C70318C3E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WP10.2: Ultra-light and 3D-printed structures with integrated cooling | Massimo Angeletti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4A86CD-88A9-413C-AEB1-7C48E6F04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March 2022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09CE44-FA08-4728-A371-62C02FB612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3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3C1A6AD-EFA1-44C6-8D8C-CC668AB71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>
                <a:latin typeface="+mn-lt"/>
              </a:rPr>
              <a:t>WP10.2: </a:t>
            </a:r>
            <a:r>
              <a:rPr lang="en-GB" sz="2400" dirty="0">
                <a:latin typeface="+mn-lt"/>
              </a:rPr>
              <a:t>Ultra-light and 3D-printed structures with integrated cooling</a:t>
            </a:r>
            <a:endParaRPr lang="en-GB" sz="2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006F6C6-FDC4-4198-93D1-AEA664443F2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756" r="65367" b="19667"/>
          <a:stretch/>
        </p:blipFill>
        <p:spPr>
          <a:xfrm>
            <a:off x="5930222" y="3042345"/>
            <a:ext cx="3213778" cy="107723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B37CADC-23E1-4F8F-8E54-606F6459E1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4785" y="4881884"/>
            <a:ext cx="1791170" cy="1180164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A17672B-4666-4530-BAAC-6E6DBD8B645B}"/>
              </a:ext>
            </a:extLst>
          </p:cNvPr>
          <p:cNvCxnSpPr/>
          <p:nvPr/>
        </p:nvCxnSpPr>
        <p:spPr>
          <a:xfrm>
            <a:off x="6536216" y="5307164"/>
            <a:ext cx="0" cy="200132"/>
          </a:xfrm>
          <a:prstGeom prst="straightConnector1">
            <a:avLst/>
          </a:prstGeom>
          <a:ln>
            <a:solidFill>
              <a:srgbClr val="44A7A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>
            <a:extLst>
              <a:ext uri="{FF2B5EF4-FFF2-40B4-BE49-F238E27FC236}">
                <a16:creationId xmlns:a16="http://schemas.microsoft.com/office/drawing/2014/main" id="{70FA445A-76FD-4B15-A4A0-87A4BD16AB40}"/>
              </a:ext>
            </a:extLst>
          </p:cNvPr>
          <p:cNvGrpSpPr>
            <a:grpSpLocks noChangeAspect="1"/>
          </p:cNvGrpSpPr>
          <p:nvPr/>
        </p:nvGrpSpPr>
        <p:grpSpPr>
          <a:xfrm>
            <a:off x="7100143" y="4314972"/>
            <a:ext cx="2164394" cy="2074940"/>
            <a:chOff x="7973729" y="1189134"/>
            <a:chExt cx="2727246" cy="2614529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B6277BA0-2B2B-4C8F-B66A-6CB8990CA95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4956" t="4742" r="48216" b="65135"/>
            <a:stretch/>
          </p:blipFill>
          <p:spPr>
            <a:xfrm rot="21352473">
              <a:off x="7973729" y="1189134"/>
              <a:ext cx="2727246" cy="2614529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53D1D81-FC83-4C1E-A6BB-C985DB03B8BD}"/>
                </a:ext>
              </a:extLst>
            </p:cNvPr>
            <p:cNvSpPr txBox="1"/>
            <p:nvPr/>
          </p:nvSpPr>
          <p:spPr>
            <a:xfrm rot="17322627">
              <a:off x="9124036" y="1727128"/>
              <a:ext cx="648000" cy="324000"/>
            </a:xfrm>
            <a:prstGeom prst="rect">
              <a:avLst/>
            </a:prstGeom>
            <a:solidFill>
              <a:srgbClr val="44A7AB">
                <a:alpha val="50000"/>
              </a:srgbClr>
            </a:solidFill>
            <a:ln w="12700">
              <a:solidFill>
                <a:srgbClr val="44A7AB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400" b="1" i="1">
                  <a:solidFill>
                    <a:srgbClr val="0E0E11"/>
                  </a:solidFill>
                  <a:latin typeface="+mj-lt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1" u="none" strike="noStrike" kern="0" cap="none" spc="0" normalizeH="0" baseline="0" noProof="0" dirty="0" err="1">
                <a:ln>
                  <a:noFill/>
                </a:ln>
                <a:solidFill>
                  <a:srgbClr val="0E0E11"/>
                </a:solidFill>
                <a:effectLst/>
                <a:uLnTx/>
                <a:uFillTx/>
                <a:latin typeface="Corbel" panose="020B0503020204020204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A5CCDDD-A856-4C25-8D18-23B58226D0EE}"/>
                </a:ext>
              </a:extLst>
            </p:cNvPr>
            <p:cNvSpPr txBox="1"/>
            <p:nvPr/>
          </p:nvSpPr>
          <p:spPr>
            <a:xfrm rot="1174763">
              <a:off x="8299529" y="1632524"/>
              <a:ext cx="792000" cy="324000"/>
            </a:xfrm>
            <a:prstGeom prst="rect">
              <a:avLst/>
            </a:prstGeom>
            <a:solidFill>
              <a:srgbClr val="44A7AB">
                <a:alpha val="50000"/>
              </a:srgbClr>
            </a:solidFill>
            <a:ln w="12700">
              <a:solidFill>
                <a:srgbClr val="44A7AB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200" b="1" i="1">
                  <a:solidFill>
                    <a:srgbClr val="0E0E11"/>
                  </a:solidFill>
                  <a:latin typeface="+mj-lt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1" u="none" strike="noStrike" kern="0" cap="none" spc="0" normalizeH="0" baseline="0" noProof="0" dirty="0" err="1">
                <a:ln>
                  <a:noFill/>
                </a:ln>
                <a:solidFill>
                  <a:srgbClr val="0E0E11"/>
                </a:solidFill>
                <a:effectLst/>
                <a:uLnTx/>
                <a:uFillTx/>
                <a:latin typeface="Corbel" panose="020B0503020204020204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C3F870D-0C3D-48BD-8217-DECBBEE7156F}"/>
                </a:ext>
              </a:extLst>
            </p:cNvPr>
            <p:cNvSpPr txBox="1"/>
            <p:nvPr/>
          </p:nvSpPr>
          <p:spPr>
            <a:xfrm rot="1055068">
              <a:off x="8232986" y="1573306"/>
              <a:ext cx="116456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kern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Sensor</a:t>
              </a:r>
              <a:endParaRPr kumimoji="0" lang="en-GB" sz="1600" b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DF5B0BC1-6806-415A-AA48-A8E75980BA7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686" t="33961"/>
          <a:stretch/>
        </p:blipFill>
        <p:spPr>
          <a:xfrm flipH="1">
            <a:off x="6412626" y="1488049"/>
            <a:ext cx="2731374" cy="1731921"/>
          </a:xfrm>
          <a:prstGeom prst="rect">
            <a:avLst/>
          </a:prstGeom>
        </p:spPr>
      </p:pic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CBF04019-61AB-43E5-8AC4-23C4B7F9FA28}"/>
              </a:ext>
            </a:extLst>
          </p:cNvPr>
          <p:cNvSpPr/>
          <p:nvPr/>
        </p:nvSpPr>
        <p:spPr>
          <a:xfrm>
            <a:off x="7957226" y="2022087"/>
            <a:ext cx="1079770" cy="486383"/>
          </a:xfrm>
          <a:custGeom>
            <a:avLst/>
            <a:gdLst>
              <a:gd name="connsiteX0" fmla="*/ 515565 w 1079770"/>
              <a:gd name="connsiteY0" fmla="*/ 486383 h 486383"/>
              <a:gd name="connsiteX1" fmla="*/ 1079770 w 1079770"/>
              <a:gd name="connsiteY1" fmla="*/ 97277 h 486383"/>
              <a:gd name="connsiteX2" fmla="*/ 700391 w 1079770"/>
              <a:gd name="connsiteY2" fmla="*/ 0 h 486383"/>
              <a:gd name="connsiteX3" fmla="*/ 0 w 1079770"/>
              <a:gd name="connsiteY3" fmla="*/ 398834 h 486383"/>
              <a:gd name="connsiteX4" fmla="*/ 515565 w 1079770"/>
              <a:gd name="connsiteY4" fmla="*/ 486383 h 4863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9770" h="486383">
                <a:moveTo>
                  <a:pt x="515565" y="486383"/>
                </a:moveTo>
                <a:lnTo>
                  <a:pt x="1079770" y="97277"/>
                </a:lnTo>
                <a:lnTo>
                  <a:pt x="700391" y="0"/>
                </a:lnTo>
                <a:lnTo>
                  <a:pt x="0" y="398834"/>
                </a:lnTo>
                <a:lnTo>
                  <a:pt x="515565" y="486383"/>
                </a:lnTo>
                <a:close/>
              </a:path>
            </a:pathLst>
          </a:custGeom>
          <a:solidFill>
            <a:srgbClr val="44A7AB">
              <a:alpha val="50000"/>
            </a:srgbClr>
          </a:solidFill>
          <a:ln>
            <a:solidFill>
              <a:srgbClr val="44A7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44A10E1A-68C8-46E9-93E2-0474DDA65398}"/>
              </a:ext>
            </a:extLst>
          </p:cNvPr>
          <p:cNvSpPr/>
          <p:nvPr/>
        </p:nvSpPr>
        <p:spPr>
          <a:xfrm>
            <a:off x="7412477" y="1963721"/>
            <a:ext cx="1196502" cy="437745"/>
          </a:xfrm>
          <a:custGeom>
            <a:avLst/>
            <a:gdLst>
              <a:gd name="connsiteX0" fmla="*/ 486383 w 1196502"/>
              <a:gd name="connsiteY0" fmla="*/ 437745 h 437745"/>
              <a:gd name="connsiteX1" fmla="*/ 1196502 w 1196502"/>
              <a:gd name="connsiteY1" fmla="*/ 48639 h 437745"/>
              <a:gd name="connsiteX2" fmla="*/ 885217 w 1196502"/>
              <a:gd name="connsiteY2" fmla="*/ 0 h 437745"/>
              <a:gd name="connsiteX3" fmla="*/ 0 w 1196502"/>
              <a:gd name="connsiteY3" fmla="*/ 389107 h 437745"/>
              <a:gd name="connsiteX4" fmla="*/ 486383 w 1196502"/>
              <a:gd name="connsiteY4" fmla="*/ 437745 h 437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6502" h="437745">
                <a:moveTo>
                  <a:pt x="486383" y="437745"/>
                </a:moveTo>
                <a:lnTo>
                  <a:pt x="1196502" y="48639"/>
                </a:lnTo>
                <a:lnTo>
                  <a:pt x="885217" y="0"/>
                </a:lnTo>
                <a:lnTo>
                  <a:pt x="0" y="389107"/>
                </a:lnTo>
                <a:lnTo>
                  <a:pt x="486383" y="437745"/>
                </a:lnTo>
                <a:close/>
              </a:path>
            </a:pathLst>
          </a:custGeom>
          <a:solidFill>
            <a:srgbClr val="44A7AB">
              <a:alpha val="50000"/>
            </a:srgbClr>
          </a:solidFill>
          <a:ln>
            <a:solidFill>
              <a:srgbClr val="44A7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D9252EB5-2B14-4781-AA89-74922D5A99D3}"/>
              </a:ext>
            </a:extLst>
          </p:cNvPr>
          <p:cNvSpPr/>
          <p:nvPr/>
        </p:nvSpPr>
        <p:spPr>
          <a:xfrm>
            <a:off x="8356060" y="1448156"/>
            <a:ext cx="1215957" cy="535021"/>
          </a:xfrm>
          <a:custGeom>
            <a:avLst/>
            <a:gdLst>
              <a:gd name="connsiteX0" fmla="*/ 291829 w 1215957"/>
              <a:gd name="connsiteY0" fmla="*/ 535021 h 535021"/>
              <a:gd name="connsiteX1" fmla="*/ 0 w 1215957"/>
              <a:gd name="connsiteY1" fmla="*/ 486382 h 535021"/>
              <a:gd name="connsiteX2" fmla="*/ 1001949 w 1215957"/>
              <a:gd name="connsiteY2" fmla="*/ 0 h 535021"/>
              <a:gd name="connsiteX3" fmla="*/ 1215957 w 1215957"/>
              <a:gd name="connsiteY3" fmla="*/ 29182 h 535021"/>
              <a:gd name="connsiteX4" fmla="*/ 291829 w 1215957"/>
              <a:gd name="connsiteY4" fmla="*/ 535021 h 535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5957" h="535021">
                <a:moveTo>
                  <a:pt x="291829" y="535021"/>
                </a:moveTo>
                <a:lnTo>
                  <a:pt x="0" y="486382"/>
                </a:lnTo>
                <a:lnTo>
                  <a:pt x="1001949" y="0"/>
                </a:lnTo>
                <a:lnTo>
                  <a:pt x="1215957" y="29182"/>
                </a:lnTo>
                <a:lnTo>
                  <a:pt x="291829" y="535021"/>
                </a:lnTo>
                <a:close/>
              </a:path>
            </a:pathLst>
          </a:custGeom>
          <a:solidFill>
            <a:srgbClr val="44A7AB">
              <a:alpha val="50000"/>
            </a:srgbClr>
          </a:solidFill>
          <a:ln>
            <a:solidFill>
              <a:srgbClr val="44A7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DDDB254C-BB56-4282-8EEA-81B0490C6C79}"/>
              </a:ext>
            </a:extLst>
          </p:cNvPr>
          <p:cNvSpPr/>
          <p:nvPr/>
        </p:nvSpPr>
        <p:spPr>
          <a:xfrm>
            <a:off x="8725711" y="1496794"/>
            <a:ext cx="1079770" cy="583659"/>
          </a:xfrm>
          <a:custGeom>
            <a:avLst/>
            <a:gdLst>
              <a:gd name="connsiteX0" fmla="*/ 0 w 1079770"/>
              <a:gd name="connsiteY0" fmla="*/ 505838 h 583659"/>
              <a:gd name="connsiteX1" fmla="*/ 875489 w 1079770"/>
              <a:gd name="connsiteY1" fmla="*/ 0 h 583659"/>
              <a:gd name="connsiteX2" fmla="*/ 1079770 w 1079770"/>
              <a:gd name="connsiteY2" fmla="*/ 38910 h 583659"/>
              <a:gd name="connsiteX3" fmla="*/ 321012 w 1079770"/>
              <a:gd name="connsiteY3" fmla="*/ 583659 h 583659"/>
              <a:gd name="connsiteX4" fmla="*/ 0 w 1079770"/>
              <a:gd name="connsiteY4" fmla="*/ 505838 h 583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9770" h="583659">
                <a:moveTo>
                  <a:pt x="0" y="505838"/>
                </a:moveTo>
                <a:lnTo>
                  <a:pt x="875489" y="0"/>
                </a:lnTo>
                <a:lnTo>
                  <a:pt x="1079770" y="38910"/>
                </a:lnTo>
                <a:lnTo>
                  <a:pt x="321012" y="583659"/>
                </a:lnTo>
                <a:lnTo>
                  <a:pt x="0" y="505838"/>
                </a:lnTo>
                <a:close/>
              </a:path>
            </a:pathLst>
          </a:custGeom>
          <a:solidFill>
            <a:srgbClr val="44A7AB">
              <a:alpha val="50000"/>
            </a:srgbClr>
          </a:solidFill>
          <a:ln>
            <a:solidFill>
              <a:srgbClr val="44A7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429BD68-B068-4B79-AAF2-E1D9EEE78AE0}"/>
              </a:ext>
            </a:extLst>
          </p:cNvPr>
          <p:cNvSpPr txBox="1"/>
          <p:nvPr/>
        </p:nvSpPr>
        <p:spPr>
          <a:xfrm rot="19810441">
            <a:off x="8128202" y="2045297"/>
            <a:ext cx="924217" cy="268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kern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Sensor</a:t>
            </a:r>
            <a:endParaRPr kumimoji="0" lang="en-GB" sz="1600" b="0" u="none" strike="noStrike" kern="0" cap="none" spc="0" normalizeH="0" baseline="0" noProof="0" dirty="0" err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F6DE6FB-7D45-46BE-B4F6-25394896173D}"/>
              </a:ext>
            </a:extLst>
          </p:cNvPr>
          <p:cNvSpPr txBox="1"/>
          <p:nvPr/>
        </p:nvSpPr>
        <p:spPr>
          <a:xfrm rot="19810441">
            <a:off x="7689671" y="1948022"/>
            <a:ext cx="924217" cy="268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kern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Sensor</a:t>
            </a:r>
            <a:endParaRPr kumimoji="0" lang="en-GB" sz="1600" b="0" u="none" strike="noStrike" kern="0" cap="none" spc="0" normalizeH="0" baseline="0" noProof="0" dirty="0" err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0474F3F-ECC4-4017-96AC-F34249F74742}"/>
              </a:ext>
            </a:extLst>
          </p:cNvPr>
          <p:cNvSpPr/>
          <p:nvPr/>
        </p:nvSpPr>
        <p:spPr>
          <a:xfrm>
            <a:off x="5452430" y="4471230"/>
            <a:ext cx="1575880" cy="936000"/>
          </a:xfrm>
          <a:custGeom>
            <a:avLst/>
            <a:gdLst>
              <a:gd name="connsiteX0" fmla="*/ 0 w 1575880"/>
              <a:gd name="connsiteY0" fmla="*/ 204281 h 943583"/>
              <a:gd name="connsiteX1" fmla="*/ 622570 w 1575880"/>
              <a:gd name="connsiteY1" fmla="*/ 0 h 943583"/>
              <a:gd name="connsiteX2" fmla="*/ 1575880 w 1575880"/>
              <a:gd name="connsiteY2" fmla="*/ 583660 h 943583"/>
              <a:gd name="connsiteX3" fmla="*/ 846306 w 1575880"/>
              <a:gd name="connsiteY3" fmla="*/ 943583 h 943583"/>
              <a:gd name="connsiteX4" fmla="*/ 0 w 1575880"/>
              <a:gd name="connsiteY4" fmla="*/ 204281 h 943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75880" h="943583">
                <a:moveTo>
                  <a:pt x="0" y="204281"/>
                </a:moveTo>
                <a:lnTo>
                  <a:pt x="622570" y="0"/>
                </a:lnTo>
                <a:lnTo>
                  <a:pt x="1575880" y="583660"/>
                </a:lnTo>
                <a:lnTo>
                  <a:pt x="846306" y="943583"/>
                </a:lnTo>
                <a:lnTo>
                  <a:pt x="0" y="204281"/>
                </a:lnTo>
                <a:close/>
              </a:path>
            </a:pathLst>
          </a:custGeom>
          <a:solidFill>
            <a:srgbClr val="44A7AB">
              <a:alpha val="34000"/>
            </a:srgbClr>
          </a:solidFill>
          <a:ln w="12700">
            <a:solidFill>
              <a:srgbClr val="44A7AB"/>
            </a:solidFill>
          </a:ln>
        </p:spPr>
        <p:txBody>
          <a:bodyPr wrap="square" rtlCol="0">
            <a:spAutoFit/>
          </a:bodyPr>
          <a:lstStyle/>
          <a:p>
            <a:endParaRPr lang="en-GB" sz="1200" i="1" kern="0">
              <a:solidFill>
                <a:srgbClr val="0E0E11"/>
              </a:solidFill>
              <a:latin typeface="Corbel" panose="020B0503020204020204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6AE18B-EC94-4B03-988B-ED6A5DBD85FA}"/>
              </a:ext>
            </a:extLst>
          </p:cNvPr>
          <p:cNvSpPr txBox="1"/>
          <p:nvPr/>
        </p:nvSpPr>
        <p:spPr>
          <a:xfrm>
            <a:off x="5888837" y="4774266"/>
            <a:ext cx="924217" cy="268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kern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Sensor</a:t>
            </a:r>
            <a:endParaRPr kumimoji="0" lang="en-GB" sz="1600" b="0" u="none" strike="noStrike" kern="0" cap="none" spc="0" normalizeH="0" baseline="0" noProof="0" dirty="0" err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0728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>
            <a:extLst>
              <a:ext uri="{FF2B5EF4-FFF2-40B4-BE49-F238E27FC236}">
                <a16:creationId xmlns:a16="http://schemas.microsoft.com/office/drawing/2014/main" id="{366E9EB3-F4FD-48BB-8A58-EB150060223C}"/>
              </a:ext>
            </a:extLst>
          </p:cNvPr>
          <p:cNvGrpSpPr/>
          <p:nvPr/>
        </p:nvGrpSpPr>
        <p:grpSpPr>
          <a:xfrm>
            <a:off x="6149401" y="2644884"/>
            <a:ext cx="3090918" cy="1904413"/>
            <a:chOff x="8740214" y="969967"/>
            <a:chExt cx="3222163" cy="1977784"/>
          </a:xfrm>
        </p:grpSpPr>
        <p:pic>
          <p:nvPicPr>
            <p:cNvPr id="37" name="Picture 5">
              <a:extLst>
                <a:ext uri="{FF2B5EF4-FFF2-40B4-BE49-F238E27FC236}">
                  <a16:creationId xmlns:a16="http://schemas.microsoft.com/office/drawing/2014/main" id="{B6C23963-D45D-47F3-8743-A0CB6AFFD77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03"/>
            <a:stretch/>
          </p:blipFill>
          <p:spPr bwMode="auto">
            <a:xfrm>
              <a:off x="8740214" y="1025783"/>
              <a:ext cx="3222163" cy="19219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5CD8B3C5-C0A4-4ACB-8DA6-68DA304D0DB2}"/>
                </a:ext>
              </a:extLst>
            </p:cNvPr>
            <p:cNvSpPr/>
            <p:nvPr/>
          </p:nvSpPr>
          <p:spPr>
            <a:xfrm>
              <a:off x="9395564" y="1264897"/>
              <a:ext cx="1055247" cy="28767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1200" dirty="0">
                  <a:solidFill>
                    <a:srgbClr val="000000"/>
                  </a:solidFill>
                </a:rPr>
                <a:t>2 x cold plate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D1EC7140-9E85-4365-BED1-2BD1F3C1291D}"/>
                </a:ext>
              </a:extLst>
            </p:cNvPr>
            <p:cNvSpPr/>
            <p:nvPr/>
          </p:nvSpPr>
          <p:spPr>
            <a:xfrm>
              <a:off x="10888286" y="2156721"/>
              <a:ext cx="899370" cy="27168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1100" dirty="0">
                  <a:solidFill>
                    <a:srgbClr val="000000"/>
                  </a:solidFill>
                </a:rPr>
                <a:t>Spaceframe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51C2D423-0D4D-44B2-A807-9AE480980F70}"/>
                </a:ext>
              </a:extLst>
            </p:cNvPr>
            <p:cNvSpPr txBox="1"/>
            <p:nvPr/>
          </p:nvSpPr>
          <p:spPr>
            <a:xfrm>
              <a:off x="10104386" y="2455096"/>
              <a:ext cx="878898" cy="2716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200"/>
              </a:lvl1pPr>
            </a:lstStyle>
            <a:p>
              <a:r>
                <a:rPr lang="en-US" sz="1100" dirty="0">
                  <a:solidFill>
                    <a:srgbClr val="000000"/>
                  </a:solidFill>
                </a:rPr>
                <a:t>~1.5m long</a:t>
              </a:r>
              <a:endParaRPr lang="en-GB" sz="1100" dirty="0" err="1">
                <a:solidFill>
                  <a:srgbClr val="000000"/>
                </a:solidFill>
              </a:endParaRPr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A2F44BE3-940A-4F6B-8510-A1713B805F9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86170" y="2295220"/>
              <a:ext cx="540000" cy="0"/>
            </a:xfrm>
            <a:prstGeom prst="line">
              <a:avLst/>
            </a:prstGeom>
            <a:ln>
              <a:solidFill>
                <a:srgbClr val="C0000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2337C0D4-A6CB-431E-B0E4-D6CC2443772B}"/>
                </a:ext>
              </a:extLst>
            </p:cNvPr>
            <p:cNvCxnSpPr>
              <a:cxnSpLocks/>
              <a:stCxn id="38" idx="2"/>
            </p:cNvCxnSpPr>
            <p:nvPr/>
          </p:nvCxnSpPr>
          <p:spPr>
            <a:xfrm flipH="1">
              <a:off x="9629939" y="1552568"/>
              <a:ext cx="293249" cy="343538"/>
            </a:xfrm>
            <a:prstGeom prst="line">
              <a:avLst/>
            </a:prstGeom>
            <a:ln>
              <a:solidFill>
                <a:srgbClr val="C0000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5F90956E-2442-4F4D-A223-65412B36B9E2}"/>
                </a:ext>
              </a:extLst>
            </p:cNvPr>
            <p:cNvCxnSpPr>
              <a:cxnSpLocks/>
            </p:cNvCxnSpPr>
            <p:nvPr/>
          </p:nvCxnSpPr>
          <p:spPr>
            <a:xfrm>
              <a:off x="9923187" y="1512805"/>
              <a:ext cx="428834" cy="384620"/>
            </a:xfrm>
            <a:prstGeom prst="line">
              <a:avLst/>
            </a:prstGeom>
            <a:ln>
              <a:solidFill>
                <a:srgbClr val="C0000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AE458C8A-673F-4980-A6A8-956D4B06DEA7}"/>
                </a:ext>
              </a:extLst>
            </p:cNvPr>
            <p:cNvSpPr/>
            <p:nvPr/>
          </p:nvSpPr>
          <p:spPr>
            <a:xfrm>
              <a:off x="8885619" y="969967"/>
              <a:ext cx="2386019" cy="28767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1200" dirty="0">
                  <a:solidFill>
                    <a:srgbClr val="000000"/>
                  </a:solidFill>
                </a:rPr>
                <a:t>ALICE ITS2 OB Stave configuration</a:t>
              </a:r>
            </a:p>
          </p:txBody>
        </p:sp>
      </p:grp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6914" y="1163434"/>
            <a:ext cx="8666018" cy="4886789"/>
          </a:xfrm>
        </p:spPr>
        <p:txBody>
          <a:bodyPr/>
          <a:lstStyle/>
          <a:p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Carbon </a:t>
            </a:r>
            <a:r>
              <a:rPr lang="en-GB" sz="2400" b="1" dirty="0">
                <a:solidFill>
                  <a:srgbClr val="000000"/>
                </a:solidFill>
                <a:latin typeface="Calibri" panose="020F0502020204030204"/>
              </a:rPr>
              <a:t>C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old Plate (CP)</a:t>
            </a:r>
            <a:b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		with embedded Kapton pipes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GB"/>
              <a:t>WP10.2: Ultra-light and 3D-printed structures with integrated cooling | Massimo Angeletti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731223" cy="365125"/>
          </a:xfrm>
        </p:spPr>
        <p:txBody>
          <a:bodyPr anchor="ctr"/>
          <a:lstStyle/>
          <a:p>
            <a:r>
              <a:rPr lang="en-US"/>
              <a:t>30 March 2022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28070" y="6356350"/>
            <a:ext cx="715933" cy="501650"/>
          </a:xfrm>
        </p:spPr>
        <p:txBody>
          <a:bodyPr/>
          <a:lstStyle/>
          <a:p>
            <a:fld id="{FC4456CD-832E-41F2-9893-C7650CCC5376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</p:spPr>
        <p:txBody>
          <a:bodyPr>
            <a:normAutofit/>
          </a:bodyPr>
          <a:lstStyle/>
          <a:p>
            <a:r>
              <a:rPr lang="en-GB" dirty="0"/>
              <a:t>Ultra-light structures with integrated cooling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F3CB690-6D9C-4A1A-AC1C-57B9DC66F3D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686" t="33961"/>
          <a:stretch/>
        </p:blipFill>
        <p:spPr>
          <a:xfrm>
            <a:off x="-4767" y="2639319"/>
            <a:ext cx="2731374" cy="1731921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53E83F5F-48B8-4076-9DA5-4EA1F81E41C0}"/>
              </a:ext>
            </a:extLst>
          </p:cNvPr>
          <p:cNvGrpSpPr/>
          <p:nvPr/>
        </p:nvGrpSpPr>
        <p:grpSpPr>
          <a:xfrm>
            <a:off x="21500" y="2665727"/>
            <a:ext cx="6033466" cy="1683315"/>
            <a:chOff x="471159" y="1316481"/>
            <a:chExt cx="6033466" cy="1683315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62F9172-1542-4F7B-8626-FC4E4F3165A3}"/>
                </a:ext>
              </a:extLst>
            </p:cNvPr>
            <p:cNvSpPr txBox="1"/>
            <p:nvPr/>
          </p:nvSpPr>
          <p:spPr>
            <a:xfrm>
              <a:off x="471159" y="2353465"/>
              <a:ext cx="122180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0000"/>
                  </a:solidFill>
                </a:rPr>
                <a:t>DI water, </a:t>
              </a:r>
            </a:p>
            <a:p>
              <a:r>
                <a:rPr lang="en-US" sz="1200" dirty="0">
                  <a:solidFill>
                    <a:srgbClr val="000000"/>
                  </a:solidFill>
                </a:rPr>
                <a:t>Leak-less mode, </a:t>
              </a:r>
            </a:p>
            <a:p>
              <a:r>
                <a:rPr lang="en-US" sz="1200" dirty="0">
                  <a:solidFill>
                    <a:srgbClr val="000000"/>
                  </a:solidFill>
                </a:rPr>
                <a:t>T ambient </a:t>
              </a:r>
              <a:endParaRPr lang="en-GB" sz="1200" dirty="0">
                <a:solidFill>
                  <a:srgbClr val="000000"/>
                </a:solidFill>
              </a:endParaRP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A1992B1B-679C-4C46-BCDD-D5F359677AB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442601" y="2005140"/>
              <a:ext cx="1692000" cy="0"/>
            </a:xfrm>
            <a:prstGeom prst="straightConnector1">
              <a:avLst/>
            </a:prstGeom>
            <a:ln>
              <a:solidFill>
                <a:srgbClr val="C00000"/>
              </a:solidFill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CFA21CC0-8E7B-4A73-A808-149AA93B6CD8}"/>
                </a:ext>
              </a:extLst>
            </p:cNvPr>
            <p:cNvGrpSpPr/>
            <p:nvPr/>
          </p:nvGrpSpPr>
          <p:grpSpPr>
            <a:xfrm>
              <a:off x="2992669" y="1316481"/>
              <a:ext cx="3511956" cy="1448515"/>
              <a:chOff x="660594" y="4177066"/>
              <a:chExt cx="4696253" cy="1888140"/>
            </a:xfrm>
          </p:grpSpPr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A08467EB-50D8-4095-83FD-1559A2157C4E}"/>
                  </a:ext>
                </a:extLst>
              </p:cNvPr>
              <p:cNvGrpSpPr/>
              <p:nvPr/>
            </p:nvGrpSpPr>
            <p:grpSpPr>
              <a:xfrm>
                <a:off x="660594" y="4177066"/>
                <a:ext cx="4696253" cy="1888140"/>
                <a:chOff x="2268597" y="3472637"/>
                <a:chExt cx="4862089" cy="1888140"/>
              </a:xfrm>
            </p:grpSpPr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BA3100E1-ACCA-4215-AF53-2A31EA9295A6}"/>
                    </a:ext>
                  </a:extLst>
                </p:cNvPr>
                <p:cNvSpPr/>
                <p:nvPr/>
              </p:nvSpPr>
              <p:spPr>
                <a:xfrm>
                  <a:off x="2356384" y="3510927"/>
                  <a:ext cx="4774302" cy="1849850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pic>
              <p:nvPicPr>
                <p:cNvPr id="24" name="Picture 23">
                  <a:extLst>
                    <a:ext uri="{FF2B5EF4-FFF2-40B4-BE49-F238E27FC236}">
                      <a16:creationId xmlns:a16="http://schemas.microsoft.com/office/drawing/2014/main" id="{E24F73FD-FB41-487C-8C48-F283836FBB5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" b="-3712"/>
                <a:stretch/>
              </p:blipFill>
              <p:spPr>
                <a:xfrm>
                  <a:off x="2682147" y="3827977"/>
                  <a:ext cx="596283" cy="856027"/>
                </a:xfrm>
                <a:prstGeom prst="rect">
                  <a:avLst/>
                </a:prstGeom>
              </p:spPr>
            </p:pic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B635C484-489A-4231-9F8F-0D46542C1AC3}"/>
                    </a:ext>
                  </a:extLst>
                </p:cNvPr>
                <p:cNvSpPr txBox="1"/>
                <p:nvPr/>
              </p:nvSpPr>
              <p:spPr>
                <a:xfrm>
                  <a:off x="2268597" y="3472637"/>
                  <a:ext cx="1618570" cy="36106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Developed by </a:t>
                  </a:r>
                  <a:endParaRPr kumimoji="0" lang="en-GB" sz="120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CDE12985-A2E3-417A-A502-BD4ADB98030D}"/>
                    </a:ext>
                  </a:extLst>
                </p:cNvPr>
                <p:cNvSpPr txBox="1"/>
                <p:nvPr/>
              </p:nvSpPr>
              <p:spPr>
                <a:xfrm>
                  <a:off x="3932189" y="4189771"/>
                  <a:ext cx="2242613" cy="36106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Also used by</a:t>
                  </a:r>
                  <a:endParaRPr kumimoji="0" lang="en-GB" sz="120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pic>
              <p:nvPicPr>
                <p:cNvPr id="27" name="Picture 26">
                  <a:extLst>
                    <a:ext uri="{FF2B5EF4-FFF2-40B4-BE49-F238E27FC236}">
                      <a16:creationId xmlns:a16="http://schemas.microsoft.com/office/drawing/2014/main" id="{F6959B30-725A-4DBC-AAA9-EB7890FB334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386909" y="4544123"/>
                  <a:ext cx="1132189" cy="593110"/>
                </a:xfrm>
                <a:prstGeom prst="rect">
                  <a:avLst/>
                </a:prstGeom>
              </p:spPr>
            </p:pic>
            <p:pic>
              <p:nvPicPr>
                <p:cNvPr id="28" name="Picture 27">
                  <a:extLst>
                    <a:ext uri="{FF2B5EF4-FFF2-40B4-BE49-F238E27FC236}">
                      <a16:creationId xmlns:a16="http://schemas.microsoft.com/office/drawing/2014/main" id="{086DBBD1-DBAC-4511-ABA2-63F2C09C70E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5814052" y="4455500"/>
                  <a:ext cx="816763" cy="770356"/>
                </a:xfrm>
                <a:prstGeom prst="rect">
                  <a:avLst/>
                </a:prstGeom>
              </p:spPr>
            </p:pic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F101C607-512A-4C08-9BA6-A0A59DF3CCC0}"/>
                    </a:ext>
                  </a:extLst>
                </p:cNvPr>
                <p:cNvSpPr txBox="1"/>
                <p:nvPr/>
              </p:nvSpPr>
              <p:spPr>
                <a:xfrm>
                  <a:off x="6193859" y="4981843"/>
                  <a:ext cx="723864" cy="32094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Arial" panose="020B0604020202020204" pitchFamily="34" charset="0"/>
                    </a:rPr>
                    <a:t>NA61</a:t>
                  </a:r>
                  <a:endParaRPr kumimoji="0" lang="en-GB" sz="100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Arial" panose="020B0604020202020204" pitchFamily="34" charset="0"/>
                  </a:endParaRPr>
                </a:p>
              </p:txBody>
            </p:sp>
            <p:pic>
              <p:nvPicPr>
                <p:cNvPr id="30" name="Picture 29">
                  <a:extLst>
                    <a:ext uri="{FF2B5EF4-FFF2-40B4-BE49-F238E27FC236}">
                      <a16:creationId xmlns:a16="http://schemas.microsoft.com/office/drawing/2014/main" id="{9FBBC317-CB5B-46CC-8A1E-1B68D64C09A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434518" y="4812313"/>
                  <a:ext cx="495258" cy="420157"/>
                </a:xfrm>
                <a:prstGeom prst="rect">
                  <a:avLst/>
                </a:prstGeom>
              </p:spPr>
            </p:pic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9A2C1A1A-17A2-4853-8F21-C228C6D3A936}"/>
                    </a:ext>
                  </a:extLst>
                </p:cNvPr>
                <p:cNvSpPr txBox="1"/>
                <p:nvPr/>
              </p:nvSpPr>
              <p:spPr>
                <a:xfrm>
                  <a:off x="3949931" y="3669987"/>
                  <a:ext cx="3052896" cy="60178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Used in ALICE in 2 detectors: </a:t>
                  </a:r>
                  <a:br>
                    <a:rPr kumimoji="0" lang="en-US" sz="120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</a:br>
                  <a:r>
                    <a:rPr kumimoji="0" lang="en-US" sz="120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ITS and MFT (LS2)</a:t>
                  </a:r>
                  <a:endParaRPr kumimoji="0" lang="en-GB" sz="120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2" name="Right Arrow 15">
                  <a:extLst>
                    <a:ext uri="{FF2B5EF4-FFF2-40B4-BE49-F238E27FC236}">
                      <a16:creationId xmlns:a16="http://schemas.microsoft.com/office/drawing/2014/main" id="{8C143EC8-A1BC-489B-A49C-31376742E63E}"/>
                    </a:ext>
                  </a:extLst>
                </p:cNvPr>
                <p:cNvSpPr/>
                <p:nvPr/>
              </p:nvSpPr>
              <p:spPr>
                <a:xfrm>
                  <a:off x="3467083" y="3827977"/>
                  <a:ext cx="433635" cy="234320"/>
                </a:xfrm>
                <a:prstGeom prst="rightArrow">
                  <a:avLst/>
                </a:prstGeom>
                <a:noFill/>
                <a:ln w="635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3" name="Right Arrow 16">
                  <a:extLst>
                    <a:ext uri="{FF2B5EF4-FFF2-40B4-BE49-F238E27FC236}">
                      <a16:creationId xmlns:a16="http://schemas.microsoft.com/office/drawing/2014/main" id="{E880AAE6-6167-449C-98DC-0CD4200D0CAC}"/>
                    </a:ext>
                  </a:extLst>
                </p:cNvPr>
                <p:cNvSpPr/>
                <p:nvPr/>
              </p:nvSpPr>
              <p:spPr>
                <a:xfrm>
                  <a:off x="3467083" y="4220897"/>
                  <a:ext cx="433635" cy="234320"/>
                </a:xfrm>
                <a:prstGeom prst="rightArrow">
                  <a:avLst/>
                </a:prstGeom>
                <a:noFill/>
                <a:ln w="635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3DC76602-0D3B-43F9-82ED-BE876290808E}"/>
                    </a:ext>
                  </a:extLst>
                </p:cNvPr>
                <p:cNvSpPr/>
                <p:nvPr/>
              </p:nvSpPr>
              <p:spPr>
                <a:xfrm>
                  <a:off x="3081594" y="4982642"/>
                  <a:ext cx="1357389" cy="33098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05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MS Mincho" panose="02020609040205080304" pitchFamily="49" charset="-128"/>
                      <a:cs typeface="Times New Roman" panose="02020603050405020304" pitchFamily="18" charset="0"/>
                    </a:rPr>
                    <a:t>MPD, IT (JINR)</a:t>
                  </a:r>
                  <a:endParaRPr kumimoji="0" lang="en-US" sz="90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MS Mincho" panose="02020609040205080304" pitchFamily="49" charset="-128"/>
                    <a:cs typeface="Times New Roman" panose="02020603050405020304" pitchFamily="18" charset="0"/>
                  </a:endParaRPr>
                </a:p>
              </p:txBody>
            </p:sp>
          </p:grpSp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1ED6B76D-AB69-45A6-B477-AFF3C0B27A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809685" y="5421623"/>
                <a:ext cx="571750" cy="285875"/>
              </a:xfrm>
              <a:prstGeom prst="rect">
                <a:avLst/>
              </a:prstGeom>
            </p:spPr>
          </p:pic>
        </p:grpSp>
      </p:grpSp>
      <p:sp>
        <p:nvSpPr>
          <p:cNvPr id="35" name="Content Placeholder 1">
            <a:extLst>
              <a:ext uri="{FF2B5EF4-FFF2-40B4-BE49-F238E27FC236}">
                <a16:creationId xmlns:a16="http://schemas.microsoft.com/office/drawing/2014/main" id="{D5C76A9C-0131-4EB5-808D-ECB2076BD031}"/>
              </a:ext>
            </a:extLst>
          </p:cNvPr>
          <p:cNvSpPr txBox="1">
            <a:spLocks/>
          </p:cNvSpPr>
          <p:nvPr/>
        </p:nvSpPr>
        <p:spPr>
          <a:xfrm>
            <a:off x="297820" y="4325920"/>
            <a:ext cx="8831240" cy="13657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21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8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5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783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F2B53C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Purpose: </a:t>
            </a:r>
          </a:p>
          <a:p>
            <a:pPr>
              <a:defRPr/>
            </a:pPr>
            <a:r>
              <a:rPr lang="en-GB" sz="1800" dirty="0">
                <a:solidFill>
                  <a:srgbClr val="000000"/>
                </a:solidFill>
              </a:rPr>
              <a:t>Compatible with </a:t>
            </a:r>
            <a:r>
              <a:rPr lang="en-GB" sz="1800" b="1" dirty="0">
                <a:solidFill>
                  <a:srgbClr val="000000"/>
                </a:solidFill>
              </a:rPr>
              <a:t>high-pressure liquid coolants</a:t>
            </a:r>
            <a:r>
              <a:rPr lang="en-GB" sz="1800" dirty="0">
                <a:solidFill>
                  <a:srgbClr val="000000"/>
                </a:solidFill>
              </a:rPr>
              <a:t>: </a:t>
            </a:r>
            <a:r>
              <a:rPr lang="en-GB" sz="1800" b="1" dirty="0">
                <a:solidFill>
                  <a:srgbClr val="000000"/>
                </a:solidFill>
              </a:rPr>
              <a:t>Two-phase CO</a:t>
            </a:r>
            <a:r>
              <a:rPr lang="en-GB" sz="1800" b="1" baseline="-25000" dirty="0">
                <a:solidFill>
                  <a:srgbClr val="000000"/>
                </a:solidFill>
              </a:rPr>
              <a:t>2</a:t>
            </a:r>
            <a:r>
              <a:rPr lang="en-GB" sz="1800" b="1" dirty="0">
                <a:solidFill>
                  <a:srgbClr val="000000"/>
                </a:solidFill>
              </a:rPr>
              <a:t> </a:t>
            </a:r>
            <a:r>
              <a:rPr lang="en-GB" sz="1800" dirty="0">
                <a:solidFill>
                  <a:srgbClr val="000000"/>
                </a:solidFill>
              </a:rPr>
              <a:t>refrigerant and new coolants (Krypton,…).</a:t>
            </a:r>
          </a:p>
          <a:p>
            <a:pPr>
              <a:defRPr/>
            </a:pPr>
            <a:r>
              <a:rPr lang="en-GB" sz="1800" dirty="0">
                <a:solidFill>
                  <a:srgbClr val="000000"/>
                </a:solidFill>
              </a:rPr>
              <a:t>Produce extended Carbon CP to </a:t>
            </a:r>
            <a:r>
              <a:rPr lang="en-GB" sz="1800" b="1" dirty="0">
                <a:solidFill>
                  <a:srgbClr val="000000"/>
                </a:solidFill>
              </a:rPr>
              <a:t>cover large surfaces</a:t>
            </a:r>
            <a:r>
              <a:rPr lang="en-GB" sz="1800" dirty="0">
                <a:solidFill>
                  <a:srgbClr val="000000"/>
                </a:solidFill>
              </a:rPr>
              <a:t>: understand their potentialities and limitations (considering minimum bending radius, pressure drop and pressure resistance limitations).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AA36667E-7AA8-4C1D-8F3E-E08A1378E209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756" b="19667"/>
          <a:stretch/>
        </p:blipFill>
        <p:spPr>
          <a:xfrm>
            <a:off x="1134850" y="1914408"/>
            <a:ext cx="6694289" cy="777136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31782A9C-E123-416A-A586-BAC0BBFE5EB5}"/>
              </a:ext>
            </a:extLst>
          </p:cNvPr>
          <p:cNvSpPr txBox="1"/>
          <p:nvPr/>
        </p:nvSpPr>
        <p:spPr>
          <a:xfrm>
            <a:off x="2423223" y="6006789"/>
            <a:ext cx="6955833" cy="341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685783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F2B53C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>
                <a:solidFill>
                  <a:srgbClr val="000000"/>
                </a:solidFill>
              </a:rPr>
              <a:t>Collaboration between </a:t>
            </a:r>
            <a:r>
              <a:rPr lang="en-GB" sz="1800" dirty="0">
                <a:solidFill>
                  <a:srgbClr val="000000"/>
                </a:solidFill>
              </a:rPr>
              <a:t>CERN and </a:t>
            </a:r>
            <a:r>
              <a:rPr lang="en-GB" sz="1800" dirty="0" err="1">
                <a:solidFill>
                  <a:srgbClr val="000000"/>
                </a:solidFill>
              </a:rPr>
              <a:t>Workshape</a:t>
            </a:r>
            <a:r>
              <a:rPr lang="en-GB" sz="1800" dirty="0">
                <a:solidFill>
                  <a:srgbClr val="000000"/>
                </a:solidFill>
              </a:rPr>
              <a:t> (composite company).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D6633C0F-CB4C-47D4-A5DC-AF8CD1A44B85}"/>
              </a:ext>
            </a:extLst>
          </p:cNvPr>
          <p:cNvCxnSpPr/>
          <p:nvPr/>
        </p:nvCxnSpPr>
        <p:spPr>
          <a:xfrm>
            <a:off x="1486894" y="1873787"/>
            <a:ext cx="5971114" cy="0"/>
          </a:xfrm>
          <a:prstGeom prst="straightConnector1">
            <a:avLst/>
          </a:prstGeom>
          <a:ln>
            <a:solidFill>
              <a:schemeClr val="accent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ADF6400C-47B4-4725-BC3F-39A3E6C58683}"/>
              </a:ext>
            </a:extLst>
          </p:cNvPr>
          <p:cNvSpPr txBox="1"/>
          <p:nvPr/>
        </p:nvSpPr>
        <p:spPr>
          <a:xfrm>
            <a:off x="6578439" y="1676256"/>
            <a:ext cx="8853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</a:rPr>
              <a:t>Up to 1.5m</a:t>
            </a:r>
            <a:endParaRPr lang="en-GB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14137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6914" y="1290181"/>
            <a:ext cx="8666018" cy="4886789"/>
          </a:xfrm>
        </p:spPr>
        <p:txBody>
          <a:bodyPr/>
          <a:lstStyle/>
          <a:p>
            <a:pPr marL="0" indent="0">
              <a:buNone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2021 Highlights</a:t>
            </a:r>
          </a:p>
          <a:p>
            <a:r>
              <a:rPr lang="en-GB" sz="2400" dirty="0">
                <a:solidFill>
                  <a:srgbClr val="000000"/>
                </a:solidFill>
                <a:latin typeface="Calibri" panose="020F0502020204030204"/>
              </a:rPr>
              <a:t>Kapton pipe characterization:</a:t>
            </a:r>
          </a:p>
          <a:p>
            <a:pPr lvl="1"/>
            <a:r>
              <a:rPr lang="en-GB" sz="2100" dirty="0">
                <a:solidFill>
                  <a:srgbClr val="000000"/>
                </a:solidFill>
                <a:latin typeface="Calibri" panose="020F0502020204030204"/>
              </a:rPr>
              <a:t>Pressure test: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GB"/>
              <a:t>WP10.2: Ultra-light and 3D-printed structures with integrated cooling | Massimo Angeletti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731223" cy="365125"/>
          </a:xfrm>
        </p:spPr>
        <p:txBody>
          <a:bodyPr anchor="ctr"/>
          <a:lstStyle/>
          <a:p>
            <a:r>
              <a:rPr lang="en-US"/>
              <a:t>30 March 2022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28070" y="6356350"/>
            <a:ext cx="715933" cy="501650"/>
          </a:xfrm>
        </p:spPr>
        <p:txBody>
          <a:bodyPr/>
          <a:lstStyle/>
          <a:p>
            <a:fld id="{FC4456CD-832E-41F2-9893-C7650CCC5376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</p:spPr>
        <p:txBody>
          <a:bodyPr>
            <a:normAutofit/>
          </a:bodyPr>
          <a:lstStyle/>
          <a:p>
            <a:r>
              <a:rPr lang="en-GB" dirty="0"/>
              <a:t>Ultra-light structures with integrated cooling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9DE7083-087B-4D3C-A7C9-CFA0E646E44C}"/>
              </a:ext>
            </a:extLst>
          </p:cNvPr>
          <p:cNvSpPr/>
          <p:nvPr/>
        </p:nvSpPr>
        <p:spPr>
          <a:xfrm>
            <a:off x="5925553" y="1221918"/>
            <a:ext cx="3218447" cy="403812"/>
          </a:xfrm>
          <a:prstGeom prst="rect">
            <a:avLst/>
          </a:prstGeom>
          <a:gradFill flip="none" rotWithShape="1">
            <a:gsLst>
              <a:gs pos="10000">
                <a:schemeClr val="bg1"/>
              </a:gs>
              <a:gs pos="20000">
                <a:srgbClr val="00206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4134A08-F6D4-4FDC-A040-92F94B33D916}"/>
              </a:ext>
            </a:extLst>
          </p:cNvPr>
          <p:cNvSpPr txBox="1"/>
          <p:nvPr/>
        </p:nvSpPr>
        <p:spPr>
          <a:xfrm>
            <a:off x="6563225" y="1237676"/>
            <a:ext cx="2006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CERN EP R&amp;D WP4 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779AEBE-D536-4ADE-8F1B-A62927FB58E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2266" y="1252957"/>
            <a:ext cx="469260" cy="289992"/>
          </a:xfrm>
          <a:prstGeom prst="rect">
            <a:avLst/>
          </a:prstGeom>
          <a:ln>
            <a:noFill/>
          </a:ln>
        </p:spPr>
      </p:pic>
      <p:pic>
        <p:nvPicPr>
          <p:cNvPr id="45" name="M1_b">
            <a:hlinkClick r:id="" action="ppaction://media"/>
            <a:extLst>
              <a:ext uri="{FF2B5EF4-FFF2-40B4-BE49-F238E27FC236}">
                <a16:creationId xmlns:a16="http://schemas.microsoft.com/office/drawing/2014/main" id="{3B759A12-021D-48D4-8DBE-7467D8F9B85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 rot="10800000">
            <a:off x="571456" y="2460751"/>
            <a:ext cx="4150623" cy="2334725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1AD48299-9283-45D6-850B-4BB3F6160B3A}"/>
              </a:ext>
            </a:extLst>
          </p:cNvPr>
          <p:cNvSpPr txBox="1"/>
          <p:nvPr/>
        </p:nvSpPr>
        <p:spPr>
          <a:xfrm>
            <a:off x="1232804" y="4029531"/>
            <a:ext cx="379533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Burst Pressure &amp; Pressure drop test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D09F78B-BD33-4412-9FCF-D77456DED876}"/>
              </a:ext>
            </a:extLst>
          </p:cNvPr>
          <p:cNvSpPr txBox="1"/>
          <p:nvPr/>
        </p:nvSpPr>
        <p:spPr>
          <a:xfrm>
            <a:off x="2385708" y="4251770"/>
            <a:ext cx="16047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 (Demineralized water)</a:t>
            </a:r>
          </a:p>
        </p:txBody>
      </p:sp>
      <p:pic>
        <p:nvPicPr>
          <p:cNvPr id="43" name="Graphic 42">
            <a:extLst>
              <a:ext uri="{FF2B5EF4-FFF2-40B4-BE49-F238E27FC236}">
                <a16:creationId xmlns:a16="http://schemas.microsoft.com/office/drawing/2014/main" id="{479EFF3F-66B8-49E5-8297-72FB2F811A5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056620" y="2178468"/>
            <a:ext cx="3388015" cy="2543770"/>
          </a:xfrm>
          <a:prstGeom prst="rect">
            <a:avLst/>
          </a:prstGeom>
        </p:spPr>
      </p:pic>
      <p:pic>
        <p:nvPicPr>
          <p:cNvPr id="44" name="Graphic 43">
            <a:extLst>
              <a:ext uri="{FF2B5EF4-FFF2-40B4-BE49-F238E27FC236}">
                <a16:creationId xmlns:a16="http://schemas.microsoft.com/office/drawing/2014/main" id="{C8695415-FD4C-467F-AAA7-4EB70AF7E7C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056620" y="2178468"/>
            <a:ext cx="3388015" cy="2543770"/>
          </a:xfrm>
          <a:prstGeom prst="rect">
            <a:avLst/>
          </a:prstGeom>
        </p:spPr>
      </p:pic>
      <p:sp>
        <p:nvSpPr>
          <p:cNvPr id="49" name="Oval 48">
            <a:extLst>
              <a:ext uri="{FF2B5EF4-FFF2-40B4-BE49-F238E27FC236}">
                <a16:creationId xmlns:a16="http://schemas.microsoft.com/office/drawing/2014/main" id="{5C1F755B-3E6D-4A38-A400-989B3CDFBBFE}"/>
              </a:ext>
            </a:extLst>
          </p:cNvPr>
          <p:cNvSpPr>
            <a:spLocks noChangeAspect="1"/>
          </p:cNvSpPr>
          <p:nvPr/>
        </p:nvSpPr>
        <p:spPr>
          <a:xfrm>
            <a:off x="7354654" y="2996515"/>
            <a:ext cx="182867" cy="604145"/>
          </a:xfrm>
          <a:prstGeom prst="ellipse">
            <a:avLst/>
          </a:pr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B3BE63AF-4236-480F-B872-146562A1DAF0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7448855" y="3699984"/>
                <a:ext cx="1230040" cy="25276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9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9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9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𝑏𝑢𝑟𝑠𝑡</m:t>
                          </m:r>
                        </m:sub>
                      </m:sSub>
                      <m:r>
                        <a:rPr lang="en-US" sz="9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9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9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US" sz="9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9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9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h𝑜𝑜𝑝</m:t>
                                  </m:r>
                                </m:sub>
                              </m:sSub>
                              <m:r>
                                <a:rPr lang="en-US" sz="9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9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9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𝑤𝑎𝑙𝑙</m:t>
                              </m:r>
                            </m:sub>
                          </m:sSub>
                        </m:num>
                        <m:den>
                          <m:r>
                            <a:rPr lang="en-US" sz="9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</m:oMath>
                  </m:oMathPara>
                </a14:m>
                <a:endParaRPr lang="en-GB" sz="9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B3BE63AF-4236-480F-B872-146562A1DA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8855" y="3699984"/>
                <a:ext cx="1230040" cy="252762"/>
              </a:xfrm>
              <a:prstGeom prst="rect">
                <a:avLst/>
              </a:prstGeom>
              <a:blipFill>
                <a:blip r:embed="rId10"/>
                <a:stretch>
                  <a:fillRect b="-146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FB80DD68-13BB-4309-89EC-47FF57AAF0E5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7354654" y="4002685"/>
                <a:ext cx="1378573" cy="2414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9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h𝑜𝑜𝑝</m:t>
                          </m:r>
                        </m:sub>
                      </m:sSub>
                      <m:r>
                        <a:rPr lang="en-US" sz="9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&gt;75 </m:t>
                      </m:r>
                      <m:r>
                        <a:rPr lang="en-US" sz="9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𝑀𝑃𝑎</m:t>
                      </m:r>
                    </m:oMath>
                  </m:oMathPara>
                </a14:m>
                <a:endParaRPr lang="en-GB" sz="9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FB80DD68-13BB-4309-89EC-47FF57AAF0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4654" y="4002685"/>
                <a:ext cx="1378573" cy="241476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A5CF54A3-C74F-47E9-A1BC-87A965A9DA79}"/>
              </a:ext>
            </a:extLst>
          </p:cNvPr>
          <p:cNvCxnSpPr>
            <a:cxnSpLocks noChangeAspect="1"/>
          </p:cNvCxnSpPr>
          <p:nvPr/>
        </p:nvCxnSpPr>
        <p:spPr>
          <a:xfrm flipH="1" flipV="1">
            <a:off x="6554211" y="3415175"/>
            <a:ext cx="191220" cy="17762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DA99BF7A-C37C-48BA-9F6A-984FF38D4CEE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6456866" y="3613464"/>
                <a:ext cx="747517" cy="1384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9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9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sz="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h𝑒𝑜𝑟𝑒𝑡𝑖𝑐</m:t>
                          </m:r>
                          <m:r>
                            <a:rPr lang="en-US" sz="9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9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9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𝑏𝑢𝑟𝑠𝑡</m:t>
                          </m:r>
                        </m:sub>
                      </m:sSub>
                    </m:oMath>
                  </m:oMathPara>
                </a14:m>
                <a:endParaRPr lang="en-GB" sz="9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DA99BF7A-C37C-48BA-9F6A-984FF38D4C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6866" y="3613464"/>
                <a:ext cx="747517" cy="138499"/>
              </a:xfrm>
              <a:prstGeom prst="rect">
                <a:avLst/>
              </a:prstGeom>
              <a:blipFill>
                <a:blip r:embed="rId12"/>
                <a:stretch>
                  <a:fillRect l="-5691" r="-12195" b="-227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" name="TextBox 55">
            <a:extLst>
              <a:ext uri="{FF2B5EF4-FFF2-40B4-BE49-F238E27FC236}">
                <a16:creationId xmlns:a16="http://schemas.microsoft.com/office/drawing/2014/main" id="{254ACD44-6F55-42A2-83B1-A8180005849D}"/>
              </a:ext>
            </a:extLst>
          </p:cNvPr>
          <p:cNvSpPr txBox="1"/>
          <p:nvPr/>
        </p:nvSpPr>
        <p:spPr>
          <a:xfrm>
            <a:off x="4796289" y="4660682"/>
            <a:ext cx="42476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1050" dirty="0">
                <a:solidFill>
                  <a:srgbClr val="000000"/>
                </a:solidFill>
              </a:rPr>
              <a:t>*3 weeks </a:t>
            </a:r>
            <a:r>
              <a:rPr lang="en-US" sz="900" dirty="0">
                <a:solidFill>
                  <a:srgbClr val="000000"/>
                </a:solidFill>
              </a:rPr>
              <a:t>(2 weeks at T=22°C, p=45 bar; 1 week at T=-28°C, p=15bar, </a:t>
            </a:r>
            <a:r>
              <a:rPr lang="en-US" sz="900" dirty="0" err="1">
                <a:solidFill>
                  <a:srgbClr val="000000"/>
                </a:solidFill>
              </a:rPr>
              <a:t>v.quality</a:t>
            </a:r>
            <a:r>
              <a:rPr lang="en-US" sz="900" dirty="0">
                <a:solidFill>
                  <a:srgbClr val="000000"/>
                </a:solidFill>
              </a:rPr>
              <a:t>=0.3)</a:t>
            </a:r>
            <a:endParaRPr lang="en-US" sz="1050" dirty="0">
              <a:solidFill>
                <a:srgbClr val="00000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F80660E-A533-4361-8041-FA711AA209A3}"/>
              </a:ext>
            </a:extLst>
          </p:cNvPr>
          <p:cNvSpPr txBox="1"/>
          <p:nvPr/>
        </p:nvSpPr>
        <p:spPr>
          <a:xfrm>
            <a:off x="6320753" y="6063440"/>
            <a:ext cx="1404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@CERN TE-VSC-SCC</a:t>
            </a:r>
            <a:endParaRPr kumimoji="0" lang="en-GB" sz="1200" b="0" i="1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AB4791B-9670-468C-928A-76A95BD2AD84}"/>
              </a:ext>
            </a:extLst>
          </p:cNvPr>
          <p:cNvSpPr txBox="1"/>
          <p:nvPr/>
        </p:nvSpPr>
        <p:spPr>
          <a:xfrm>
            <a:off x="749816" y="5507660"/>
            <a:ext cx="3082458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1" dirty="0">
                <a:solidFill>
                  <a:srgbClr val="000000"/>
                </a:solidFill>
              </a:rPr>
              <a:t>Samples: </a:t>
            </a:r>
            <a:r>
              <a:rPr lang="en-GB" sz="1000" dirty="0">
                <a:solidFill>
                  <a:srgbClr val="000000"/>
                </a:solidFill>
              </a:rPr>
              <a:t>Kapton foils (DuPont Kapton HN) of 25 um, 50 um, 75 um and 125 um thickness, glued to </a:t>
            </a:r>
            <a:r>
              <a:rPr lang="en-GB" sz="1000" dirty="0" err="1">
                <a:solidFill>
                  <a:srgbClr val="000000"/>
                </a:solidFill>
              </a:rPr>
              <a:t>CuOFE</a:t>
            </a:r>
            <a:r>
              <a:rPr lang="en-GB" sz="1000" dirty="0">
                <a:solidFill>
                  <a:srgbClr val="000000"/>
                </a:solidFill>
              </a:rPr>
              <a:t> gaskets (</a:t>
            </a:r>
            <a:r>
              <a:rPr lang="en-GB" sz="1000" dirty="0" err="1">
                <a:solidFill>
                  <a:srgbClr val="000000"/>
                </a:solidFill>
              </a:rPr>
              <a:t>Polymerlab</a:t>
            </a:r>
            <a:r>
              <a:rPr lang="en-GB" sz="1000" dirty="0">
                <a:solidFill>
                  <a:srgbClr val="000000"/>
                </a:solidFill>
              </a:rPr>
              <a:t>, </a:t>
            </a:r>
            <a:r>
              <a:rPr lang="en-GB" sz="1000" dirty="0" err="1">
                <a:solidFill>
                  <a:srgbClr val="000000"/>
                </a:solidFill>
              </a:rPr>
              <a:t>Scotchweld</a:t>
            </a:r>
            <a:r>
              <a:rPr lang="en-GB" sz="1000" dirty="0">
                <a:solidFill>
                  <a:srgbClr val="000000"/>
                </a:solidFill>
              </a:rPr>
              <a:t> 2216)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0B8D623A-AC7C-45E8-BE57-F183FC9EE3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3613557"/>
              </p:ext>
            </p:extLst>
          </p:nvPr>
        </p:nvGraphicFramePr>
        <p:xfrm>
          <a:off x="3973294" y="5461783"/>
          <a:ext cx="3904517" cy="609600"/>
        </p:xfrm>
        <a:graphic>
          <a:graphicData uri="http://schemas.openxmlformats.org/drawingml/2006/table">
            <a:tbl>
              <a:tblPr firstRow="1" firstCol="1" bandRow="1"/>
              <a:tblGrid>
                <a:gridCol w="1276517">
                  <a:extLst>
                    <a:ext uri="{9D8B030D-6E8A-4147-A177-3AD203B41FA5}">
                      <a16:colId xmlns:a16="http://schemas.microsoft.com/office/drawing/2014/main" val="2927449658"/>
                    </a:ext>
                  </a:extLst>
                </a:gridCol>
                <a:gridCol w="2628000">
                  <a:extLst>
                    <a:ext uri="{9D8B030D-6E8A-4147-A177-3AD203B41FA5}">
                      <a16:colId xmlns:a16="http://schemas.microsoft.com/office/drawing/2014/main" val="309306861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tabLst>
                          <a:tab pos="200025" algn="l"/>
                        </a:tabLs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Sample </a:t>
                      </a:r>
                    </a:p>
                  </a:txBody>
                  <a:tcPr marL="60093" marR="600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200025" algn="l"/>
                        </a:tabLs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CO</a:t>
                      </a:r>
                      <a:r>
                        <a:rPr lang="en-GB" sz="1000" b="1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Permeation from series fit [l cm/cm</a:t>
                      </a:r>
                      <a:r>
                        <a:rPr lang="en-GB" sz="1000" b="1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s]</a:t>
                      </a:r>
                    </a:p>
                  </a:txBody>
                  <a:tcPr marL="60093" marR="600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16669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tabLst>
                          <a:tab pos="200025" algn="l"/>
                        </a:tabLs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Kapton 25 um run 1</a:t>
                      </a:r>
                      <a:endParaRPr lang="en-GB" sz="100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0093" marR="600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3.20e-12</a:t>
                      </a:r>
                    </a:p>
                  </a:txBody>
                  <a:tcPr marL="60093" marR="600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151656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tabLst>
                          <a:tab pos="200025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…..</a:t>
                      </a:r>
                      <a:endParaRPr lang="en-GB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0093" marR="600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0093" marR="600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97433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tabLst>
                          <a:tab pos="200025" algn="l"/>
                        </a:tabLs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Kapton 125 um run 1</a:t>
                      </a:r>
                      <a:endParaRPr lang="en-GB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0093" marR="600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200025" algn="l"/>
                        </a:tabLs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2.85e-12</a:t>
                      </a:r>
                      <a:endParaRPr lang="en-GB" sz="10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0093" marR="600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1271126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CBBE648B-2BAF-4A7A-9174-F5BA12986FCD}"/>
              </a:ext>
            </a:extLst>
          </p:cNvPr>
          <p:cNvSpPr txBox="1"/>
          <p:nvPr/>
        </p:nvSpPr>
        <p:spPr>
          <a:xfrm>
            <a:off x="3665723" y="5032104"/>
            <a:ext cx="11305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(Preliminary)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812CB87-0B9B-4C86-B94A-A2DA93842271}"/>
              </a:ext>
            </a:extLst>
          </p:cNvPr>
          <p:cNvSpPr txBox="1"/>
          <p:nvPr/>
        </p:nvSpPr>
        <p:spPr>
          <a:xfrm>
            <a:off x="5485577" y="2142347"/>
            <a:ext cx="2850332" cy="276999"/>
          </a:xfrm>
          <a:prstGeom prst="rect">
            <a:avLst/>
          </a:prstGeom>
          <a:solidFill>
            <a:sysClr val="window" lastClr="FFFFFF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(Samples immerged in CO2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* 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prior the test)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993BC06-0921-4CE5-8F8B-2278809F4F88}"/>
              </a:ext>
            </a:extLst>
          </p:cNvPr>
          <p:cNvSpPr txBox="1"/>
          <p:nvPr/>
        </p:nvSpPr>
        <p:spPr>
          <a:xfrm>
            <a:off x="236914" y="4990186"/>
            <a:ext cx="4572000" cy="3831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37" marR="0" lvl="1" indent="-171446" algn="l" defTabSz="685783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F2B53C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100" dirty="0">
                <a:solidFill>
                  <a:srgbClr val="000000"/>
                </a:solidFill>
                <a:latin typeface="Calibri" panose="020F0502020204030204"/>
              </a:rPr>
              <a:t>P</a:t>
            </a:r>
            <a:r>
              <a:rPr kumimoji="0" lang="en-GB" sz="21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ermeation</a:t>
            </a:r>
            <a:r>
              <a:rPr kumimoji="0" lang="en-GB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test with CO</a:t>
            </a:r>
            <a:r>
              <a:rPr kumimoji="0" lang="en-GB" sz="21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 </a:t>
            </a:r>
          </a:p>
        </p:txBody>
      </p:sp>
      <p:pic>
        <p:nvPicPr>
          <p:cNvPr id="29" name="Graphic 28">
            <a:extLst>
              <a:ext uri="{FF2B5EF4-FFF2-40B4-BE49-F238E27FC236}">
                <a16:creationId xmlns:a16="http://schemas.microsoft.com/office/drawing/2014/main" id="{C2F06D63-B3AD-4B9C-BFBF-730A4417C37F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 l="90265" t="39284" r="2943" b="55928"/>
          <a:stretch/>
        </p:blipFill>
        <p:spPr>
          <a:xfrm>
            <a:off x="8108832" y="2599295"/>
            <a:ext cx="230095" cy="121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024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975" fill="hold"/>
                                        <p:tgtEl>
                                          <p:spTgt spid="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1" dur="1" fill="hold"/>
                                        <p:tgtEl>
                                          <p:spTgt spid="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video>
              <p:cMediaNode vol="80000" mute="1">
                <p:cTn id="32" fill="hold" display="0">
                  <p:stCondLst>
                    <p:cond delay="indefinite"/>
                  </p:stCondLst>
                </p:cTn>
                <p:tgtEl>
                  <p:spTgt spid="45"/>
                </p:tgtEl>
              </p:cMediaNode>
            </p:video>
          </p:childTnLst>
        </p:cTn>
      </p:par>
    </p:tnLst>
    <p:bldLst>
      <p:bldP spid="56" grpId="0"/>
      <p:bldP spid="23" grpId="0"/>
      <p:bldP spid="27" grpId="0"/>
      <p:bldP spid="14" grpId="0"/>
      <p:bldP spid="32" grpId="0" animBg="1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6914" y="1290181"/>
            <a:ext cx="8666018" cy="4886789"/>
          </a:xfrm>
        </p:spPr>
        <p:txBody>
          <a:bodyPr/>
          <a:lstStyle/>
          <a:p>
            <a:pPr marL="0" indent="0">
              <a:buNone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2021 Highlights</a:t>
            </a:r>
          </a:p>
          <a:p>
            <a:r>
              <a:rPr lang="en-GB" sz="2400" dirty="0">
                <a:solidFill>
                  <a:srgbClr val="000000"/>
                </a:solidFill>
              </a:rPr>
              <a:t>ALICE ITS2 IB Cold plate test with two-phase CO</a:t>
            </a:r>
            <a:r>
              <a:rPr lang="en-GB" sz="2400" baseline="-25000" dirty="0">
                <a:solidFill>
                  <a:srgbClr val="000000"/>
                </a:solidFill>
              </a:rPr>
              <a:t>2</a:t>
            </a:r>
            <a:endParaRPr lang="en-GB" sz="2400" dirty="0">
              <a:solidFill>
                <a:srgbClr val="000000"/>
              </a:solidFill>
              <a:latin typeface="Calibri" panose="020F0502020204030204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GB"/>
              <a:t>WP10.2: Ultra-light and 3D-printed structures with integrated cooling | Massimo Angeletti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731223" cy="365125"/>
          </a:xfrm>
        </p:spPr>
        <p:txBody>
          <a:bodyPr anchor="ctr"/>
          <a:lstStyle/>
          <a:p>
            <a:r>
              <a:rPr lang="en-US"/>
              <a:t>30 March 2022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28070" y="6356350"/>
            <a:ext cx="715933" cy="501650"/>
          </a:xfrm>
        </p:spPr>
        <p:txBody>
          <a:bodyPr/>
          <a:lstStyle/>
          <a:p>
            <a:fld id="{FC4456CD-832E-41F2-9893-C7650CCC5376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</p:spPr>
        <p:txBody>
          <a:bodyPr>
            <a:normAutofit/>
          </a:bodyPr>
          <a:lstStyle/>
          <a:p>
            <a:r>
              <a:rPr lang="en-GB" dirty="0"/>
              <a:t>Ultra-light structures with integrated cooling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9DE7083-087B-4D3C-A7C9-CFA0E646E44C}"/>
              </a:ext>
            </a:extLst>
          </p:cNvPr>
          <p:cNvSpPr/>
          <p:nvPr/>
        </p:nvSpPr>
        <p:spPr>
          <a:xfrm>
            <a:off x="5925553" y="1221918"/>
            <a:ext cx="3218447" cy="403812"/>
          </a:xfrm>
          <a:prstGeom prst="rect">
            <a:avLst/>
          </a:prstGeom>
          <a:gradFill flip="none" rotWithShape="1">
            <a:gsLst>
              <a:gs pos="10000">
                <a:schemeClr val="bg1"/>
              </a:gs>
              <a:gs pos="20000">
                <a:srgbClr val="00206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4134A08-F6D4-4FDC-A040-92F94B33D916}"/>
              </a:ext>
            </a:extLst>
          </p:cNvPr>
          <p:cNvSpPr txBox="1"/>
          <p:nvPr/>
        </p:nvSpPr>
        <p:spPr>
          <a:xfrm>
            <a:off x="6563225" y="1237676"/>
            <a:ext cx="2006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CERN EP R&amp;D WP4 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779AEBE-D536-4ADE-8F1B-A62927FB58E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2266" y="1252957"/>
            <a:ext cx="469260" cy="289992"/>
          </a:xfrm>
          <a:prstGeom prst="rect">
            <a:avLst/>
          </a:prstGeom>
          <a:ln>
            <a:noFill/>
          </a:ln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36FF35E2-FA74-4814-972C-5D8A94305A59}"/>
              </a:ext>
            </a:extLst>
          </p:cNvPr>
          <p:cNvGrpSpPr>
            <a:grpSpLocks noChangeAspect="1"/>
          </p:cNvGrpSpPr>
          <p:nvPr/>
        </p:nvGrpSpPr>
        <p:grpSpPr>
          <a:xfrm>
            <a:off x="137526" y="2284401"/>
            <a:ext cx="4813705" cy="3610280"/>
            <a:chOff x="5261919" y="1298586"/>
            <a:chExt cx="6925716" cy="5194289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C44DA6E7-F693-419E-81B4-ED2C8625626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919" y="1298586"/>
              <a:ext cx="6925716" cy="5194289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42068D1-19C2-49AF-85A3-751057A09B46}"/>
                </a:ext>
              </a:extLst>
            </p:cNvPr>
            <p:cNvSpPr txBox="1"/>
            <p:nvPr/>
          </p:nvSpPr>
          <p:spPr>
            <a:xfrm>
              <a:off x="7041223" y="5940951"/>
              <a:ext cx="2387227" cy="4870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000000"/>
                  </a:solidFill>
                </a:rPr>
                <a:t>Vacuum Chamber</a:t>
              </a:r>
              <a:endParaRPr lang="en-GB" sz="1600" dirty="0">
                <a:solidFill>
                  <a:srgbClr val="000000"/>
                </a:solidFill>
              </a:endParaRPr>
            </a:p>
          </p:txBody>
        </p:sp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0D53EF49-E0EB-4CB7-84B6-8EB25ED1EFC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87" t="12701" r="11891" b="3277"/>
          <a:stretch/>
        </p:blipFill>
        <p:spPr>
          <a:xfrm>
            <a:off x="3350173" y="2289332"/>
            <a:ext cx="1601058" cy="3600417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6AF5595B-AD5E-42D8-B6BE-C8620C30A853}"/>
              </a:ext>
            </a:extLst>
          </p:cNvPr>
          <p:cNvSpPr txBox="1"/>
          <p:nvPr/>
        </p:nvSpPr>
        <p:spPr>
          <a:xfrm>
            <a:off x="680710" y="2289332"/>
            <a:ext cx="2565528" cy="338554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sz="1600" b="1" dirty="0">
                <a:solidFill>
                  <a:schemeClr val="bg1"/>
                </a:solidFill>
              </a:rPr>
              <a:t>Thermal-fluidic test set-up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EAA371F-87FD-4546-A433-D32F39892398}"/>
              </a:ext>
            </a:extLst>
          </p:cNvPr>
          <p:cNvGrpSpPr/>
          <p:nvPr/>
        </p:nvGrpSpPr>
        <p:grpSpPr>
          <a:xfrm rot="21540000">
            <a:off x="3095214" y="3547580"/>
            <a:ext cx="895366" cy="895366"/>
            <a:chOff x="3925153" y="3392739"/>
            <a:chExt cx="1260000" cy="1260000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7166117D-9A05-4A25-B9C5-B6B5F85CF7D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96" t="9895" r="52090" b="23262"/>
            <a:stretch/>
          </p:blipFill>
          <p:spPr>
            <a:xfrm rot="5400000">
              <a:off x="3925153" y="3392739"/>
              <a:ext cx="1260000" cy="1260000"/>
            </a:xfrm>
            <a:prstGeom prst="ellipse">
              <a:avLst/>
            </a:prstGeom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8184725-AFE9-498C-B154-1D03509EB748}"/>
                </a:ext>
              </a:extLst>
            </p:cNvPr>
            <p:cNvSpPr txBox="1"/>
            <p:nvPr/>
          </p:nvSpPr>
          <p:spPr>
            <a:xfrm>
              <a:off x="3999490" y="4046006"/>
              <a:ext cx="1155520" cy="3898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IR Camera</a:t>
              </a:r>
              <a:endParaRPr lang="en-GB" sz="1200" dirty="0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8AD5983B-A7DF-4102-8CFA-81DDA901369C}"/>
              </a:ext>
            </a:extLst>
          </p:cNvPr>
          <p:cNvSpPr txBox="1"/>
          <p:nvPr/>
        </p:nvSpPr>
        <p:spPr>
          <a:xfrm>
            <a:off x="6024628" y="2162416"/>
            <a:ext cx="254516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Proof of concept 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99DBA7A-3124-46B1-968F-972706608E83}"/>
              </a:ext>
            </a:extLst>
          </p:cNvPr>
          <p:cNvSpPr/>
          <p:nvPr/>
        </p:nvSpPr>
        <p:spPr>
          <a:xfrm>
            <a:off x="7063249" y="4227648"/>
            <a:ext cx="19297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err="1">
                <a:solidFill>
                  <a:srgbClr val="000000"/>
                </a:solidFill>
              </a:rPr>
              <a:t>T</a:t>
            </a:r>
            <a:r>
              <a:rPr lang="en-GB" sz="1200" baseline="-25000" dirty="0" err="1">
                <a:solidFill>
                  <a:srgbClr val="000000"/>
                </a:solidFill>
              </a:rPr>
              <a:t>sat</a:t>
            </a:r>
            <a:r>
              <a:rPr lang="en-GB" sz="1200" baseline="-25000" dirty="0">
                <a:solidFill>
                  <a:srgbClr val="000000"/>
                </a:solidFill>
              </a:rPr>
              <a:t> 	</a:t>
            </a:r>
            <a:r>
              <a:rPr lang="en-GB" sz="1200" dirty="0">
                <a:solidFill>
                  <a:srgbClr val="000000"/>
                </a:solidFill>
              </a:rPr>
              <a:t>-20°C </a:t>
            </a:r>
          </a:p>
          <a:p>
            <a:r>
              <a:rPr lang="en-GB" sz="1200" dirty="0">
                <a:solidFill>
                  <a:srgbClr val="000000"/>
                </a:solidFill>
              </a:rPr>
              <a:t>q	0.5 W cm</a:t>
            </a:r>
            <a:r>
              <a:rPr lang="en-GB" sz="1200" baseline="30000" dirty="0">
                <a:solidFill>
                  <a:srgbClr val="000000"/>
                </a:solidFill>
              </a:rPr>
              <a:t>-2</a:t>
            </a:r>
          </a:p>
          <a:p>
            <a:r>
              <a:rPr lang="en-GB" sz="1200" dirty="0">
                <a:solidFill>
                  <a:srgbClr val="000000"/>
                </a:solidFill>
              </a:rPr>
              <a:t>G	300 kg m</a:t>
            </a:r>
            <a:r>
              <a:rPr lang="en-GB" sz="1200" baseline="30000" dirty="0">
                <a:solidFill>
                  <a:srgbClr val="000000"/>
                </a:solidFill>
              </a:rPr>
              <a:t>-2</a:t>
            </a:r>
            <a:r>
              <a:rPr lang="en-GB" sz="1200" dirty="0">
                <a:solidFill>
                  <a:srgbClr val="000000"/>
                </a:solidFill>
              </a:rPr>
              <a:t> s</a:t>
            </a:r>
            <a:r>
              <a:rPr lang="en-GB" sz="1200" baseline="30000" dirty="0">
                <a:solidFill>
                  <a:srgbClr val="000000"/>
                </a:solidFill>
              </a:rPr>
              <a:t>-1</a:t>
            </a:r>
            <a:r>
              <a:rPr lang="en-GB" sz="1200" dirty="0">
                <a:solidFill>
                  <a:srgbClr val="000000"/>
                </a:solidFill>
              </a:rPr>
              <a:t> </a:t>
            </a:r>
          </a:p>
          <a:p>
            <a:r>
              <a:rPr lang="en-GB" sz="1200" dirty="0">
                <a:solidFill>
                  <a:srgbClr val="000000"/>
                </a:solidFill>
              </a:rPr>
              <a:t>T </a:t>
            </a:r>
            <a:r>
              <a:rPr lang="en-GB" sz="1200" baseline="-25000" dirty="0">
                <a:solidFill>
                  <a:srgbClr val="000000"/>
                </a:solidFill>
              </a:rPr>
              <a:t>mean chip	</a:t>
            </a:r>
            <a:r>
              <a:rPr lang="en-GB" sz="1200" dirty="0">
                <a:solidFill>
                  <a:srgbClr val="000000"/>
                </a:solidFill>
              </a:rPr>
              <a:t>-12°</a:t>
            </a:r>
          </a:p>
          <a:p>
            <a:r>
              <a:rPr lang="el-GR" sz="1200" dirty="0">
                <a:solidFill>
                  <a:srgbClr val="000000"/>
                </a:solidFill>
              </a:rPr>
              <a:t>Δ</a:t>
            </a:r>
            <a:r>
              <a:rPr lang="en-GB" sz="1200" dirty="0">
                <a:solidFill>
                  <a:srgbClr val="000000"/>
                </a:solidFill>
              </a:rPr>
              <a:t>T </a:t>
            </a:r>
            <a:r>
              <a:rPr lang="en-GB" sz="1200" baseline="-25000" dirty="0">
                <a:solidFill>
                  <a:srgbClr val="000000"/>
                </a:solidFill>
              </a:rPr>
              <a:t>across chip</a:t>
            </a:r>
            <a:r>
              <a:rPr lang="en-GB" sz="1200" dirty="0">
                <a:solidFill>
                  <a:srgbClr val="000000"/>
                </a:solidFill>
              </a:rPr>
              <a:t>	10°C</a:t>
            </a:r>
          </a:p>
          <a:p>
            <a:r>
              <a:rPr lang="el-GR" sz="1200" dirty="0">
                <a:solidFill>
                  <a:srgbClr val="000000"/>
                </a:solidFill>
              </a:rPr>
              <a:t>Δ</a:t>
            </a:r>
            <a:r>
              <a:rPr lang="en-GB" sz="1200" dirty="0">
                <a:solidFill>
                  <a:srgbClr val="000000"/>
                </a:solidFill>
              </a:rPr>
              <a:t>T </a:t>
            </a:r>
            <a:r>
              <a:rPr lang="en-GB" sz="1200" baseline="-25000" dirty="0">
                <a:solidFill>
                  <a:srgbClr val="000000"/>
                </a:solidFill>
              </a:rPr>
              <a:t>fluid-sensor	</a:t>
            </a:r>
            <a:r>
              <a:rPr lang="en-GB" sz="1200" dirty="0">
                <a:solidFill>
                  <a:srgbClr val="000000"/>
                </a:solidFill>
              </a:rPr>
              <a:t>~ 8°C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A1C6F73-D5A6-4C23-8B2B-522E22112182}"/>
              </a:ext>
            </a:extLst>
          </p:cNvPr>
          <p:cNvSpPr txBox="1"/>
          <p:nvPr/>
        </p:nvSpPr>
        <p:spPr>
          <a:xfrm>
            <a:off x="4997769" y="5509293"/>
            <a:ext cx="409375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Kapton tubes withstand the high pressure (~20 bar) &amp; circulation of CO2 is possible 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0E097026-D1BB-453F-B023-F0637F2AC32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20000"/>
                    </a14:imgEffect>
                  </a14:imgLayer>
                </a14:imgProps>
              </a:ext>
            </a:extLst>
          </a:blip>
          <a:srcRect l="22619" r="5722"/>
          <a:stretch/>
        </p:blipFill>
        <p:spPr>
          <a:xfrm rot="16200000" flipH="1">
            <a:off x="5814699" y="1922405"/>
            <a:ext cx="2105564" cy="3917706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7C450CAB-12E2-4C91-AD58-3D413470E1F7}"/>
              </a:ext>
            </a:extLst>
          </p:cNvPr>
          <p:cNvSpPr txBox="1"/>
          <p:nvPr/>
        </p:nvSpPr>
        <p:spPr>
          <a:xfrm>
            <a:off x="5729178" y="2616040"/>
            <a:ext cx="198287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/>
              <a:t>ALICE ITS2 IB Cold plate 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0B81F0B6-5201-4C9E-A0A3-D74A30B1451F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59" r="3405" b="4487"/>
          <a:stretch/>
        </p:blipFill>
        <p:spPr>
          <a:xfrm rot="5400000">
            <a:off x="7213331" y="2396185"/>
            <a:ext cx="856521" cy="2668965"/>
          </a:xfrm>
          <a:prstGeom prst="rect">
            <a:avLst/>
          </a:prstGeom>
          <a:ln>
            <a:solidFill>
              <a:srgbClr val="C00000"/>
            </a:solidFill>
          </a:ln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2E17A38-6D96-4CBD-92C1-60F188C7AAC7}"/>
              </a:ext>
            </a:extLst>
          </p:cNvPr>
          <p:cNvCxnSpPr/>
          <p:nvPr/>
        </p:nvCxnSpPr>
        <p:spPr>
          <a:xfrm>
            <a:off x="8539228" y="3144845"/>
            <a:ext cx="436846" cy="157562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D4181FCD-C8A1-4F5C-85E5-595D2CDB52FF}"/>
              </a:ext>
            </a:extLst>
          </p:cNvPr>
          <p:cNvSpPr txBox="1"/>
          <p:nvPr/>
        </p:nvSpPr>
        <p:spPr>
          <a:xfrm>
            <a:off x="51597" y="5880208"/>
            <a:ext cx="34390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CERN CO2 test facility for mini- and micro-channels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56EC40A-4C7F-4DD3-8C7D-82E697FAF5CB}"/>
              </a:ext>
            </a:extLst>
          </p:cNvPr>
          <p:cNvSpPr/>
          <p:nvPr/>
        </p:nvSpPr>
        <p:spPr>
          <a:xfrm>
            <a:off x="7445966" y="2955600"/>
            <a:ext cx="1101139" cy="141637"/>
          </a:xfrm>
          <a:prstGeom prst="rect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Spray coating</a:t>
            </a:r>
            <a:endParaRPr lang="en-GB" sz="105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C784C7D-2E27-4686-AD17-3C23972F55FC}"/>
              </a:ext>
            </a:extLst>
          </p:cNvPr>
          <p:cNvSpPr/>
          <p:nvPr/>
        </p:nvSpPr>
        <p:spPr>
          <a:xfrm>
            <a:off x="7453844" y="2881394"/>
            <a:ext cx="1085384" cy="26345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FAACC6D-124D-4AAB-B2F3-A7BC8DE2E17C}"/>
              </a:ext>
            </a:extLst>
          </p:cNvPr>
          <p:cNvSpPr txBox="1"/>
          <p:nvPr/>
        </p:nvSpPr>
        <p:spPr>
          <a:xfrm>
            <a:off x="6422561" y="1614237"/>
            <a:ext cx="266896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solidFill>
                  <a:srgbClr val="262626"/>
                </a:solidFill>
                <a:effectLst/>
                <a:latin typeface="Segoe UI" panose="020B0502040204020203" pitchFamily="34" charset="0"/>
              </a:rPr>
              <a:t>D. Hellenschmidt (CERN EP R&amp;D Fellow)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998758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7" grpId="0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3724E0D-E927-4815-A94F-6AB76FE48B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algn="l" defTabSz="685783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F2B53C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2400" b="1" dirty="0">
                <a:solidFill>
                  <a:srgbClr val="FFC000"/>
                </a:solidFill>
                <a:latin typeface="Calibri" panose="020F0502020204030204"/>
              </a:rPr>
              <a:t>NEXT: </a:t>
            </a:r>
            <a:r>
              <a:rPr kumimoji="0" lang="en-GB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High Pressure CPs production </a:t>
            </a:r>
            <a:br>
              <a:rPr kumimoji="0" lang="en-GB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GB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						for CO</a:t>
            </a:r>
            <a:r>
              <a:rPr kumimoji="0" lang="en-GB" sz="240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  <a:r>
              <a:rPr kumimoji="0" lang="en-GB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comparison test</a:t>
            </a:r>
            <a:endParaRPr lang="en-GB" sz="2400" dirty="0">
              <a:solidFill>
                <a:srgbClr val="000000"/>
              </a:solidFill>
              <a:latin typeface="Calibri" panose="020F0502020204030204"/>
            </a:endParaRPr>
          </a:p>
          <a:p>
            <a:pPr marL="0" marR="0" lvl="0" indent="0" algn="l" defTabSz="685783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F2B53C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lang="en-GB" sz="2400" b="1" dirty="0">
              <a:solidFill>
                <a:srgbClr val="000000"/>
              </a:solidFill>
              <a:latin typeface="Calibri" panose="020F0502020204030204"/>
            </a:endParaRPr>
          </a:p>
          <a:p>
            <a:pPr marL="0" marR="0" lvl="0" indent="0" algn="l" defTabSz="685783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F2B53C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lang="en-GB" sz="2400" b="1" dirty="0">
              <a:solidFill>
                <a:srgbClr val="000000"/>
              </a:solidFill>
              <a:latin typeface="Calibri" panose="020F0502020204030204"/>
            </a:endParaRPr>
          </a:p>
          <a:p>
            <a:pPr marL="0" marR="0" lvl="0" indent="0" algn="l" defTabSz="685783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F2B53C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lang="en-GB" sz="2400" b="1" dirty="0">
              <a:latin typeface="Calibri" panose="020F0502020204030204"/>
            </a:endParaRPr>
          </a:p>
          <a:p>
            <a:pPr marL="0" marR="0" lvl="0" indent="0" algn="l" defTabSz="685783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F2B53C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lang="en-GB" sz="2400" b="1" dirty="0">
              <a:latin typeface="Calibri" panose="020F0502020204030204"/>
            </a:endParaRPr>
          </a:p>
          <a:p>
            <a:pPr marL="0" marR="0" lvl="0" indent="0" algn="l" defTabSz="685783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F2B53C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lang="en-GB" sz="2400" b="1" dirty="0">
              <a:latin typeface="Calibri" panose="020F0502020204030204"/>
            </a:endParaRPr>
          </a:p>
          <a:p>
            <a:pPr marL="0" marR="0" lvl="0" indent="0" algn="l" defTabSz="685783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F2B53C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lang="en-GB" sz="2400" b="1" dirty="0">
              <a:latin typeface="Calibri" panose="020F0502020204030204"/>
            </a:endParaRPr>
          </a:p>
          <a:p>
            <a:pPr marL="0" marR="0" lvl="0" indent="0" algn="l" defTabSz="685783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F2B53C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lang="en-GB" sz="2400" b="1" dirty="0">
              <a:latin typeface="Calibri" panose="020F0502020204030204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18B4222-319B-4EBE-988D-3C75AD0A8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WP10.2: Ultra-light and 3D-printed structures with integrated cooling | Massimo Angeletti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0D5301-CBD9-45B8-94E8-64DA660B58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March 2022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4214BA-2F6B-44AC-8511-87D9FCDCC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7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8C384AA-57B7-4BEA-971D-62CDB1A34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Ultra-light structures with integrated cooling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7C80A351-F989-49B2-9E18-C661E32AD9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9621936"/>
              </p:ext>
            </p:extLst>
          </p:nvPr>
        </p:nvGraphicFramePr>
        <p:xfrm>
          <a:off x="576944" y="3960865"/>
          <a:ext cx="3725168" cy="5715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701168">
                  <a:extLst>
                    <a:ext uri="{9D8B030D-6E8A-4147-A177-3AD203B41FA5}">
                      <a16:colId xmlns:a16="http://schemas.microsoft.com/office/drawing/2014/main" val="915517490"/>
                    </a:ext>
                  </a:extLst>
                </a:gridCol>
                <a:gridCol w="756000">
                  <a:extLst>
                    <a:ext uri="{9D8B030D-6E8A-4147-A177-3AD203B41FA5}">
                      <a16:colId xmlns:a16="http://schemas.microsoft.com/office/drawing/2014/main" val="3002510857"/>
                    </a:ext>
                  </a:extLst>
                </a:gridCol>
                <a:gridCol w="756000">
                  <a:extLst>
                    <a:ext uri="{9D8B030D-6E8A-4147-A177-3AD203B41FA5}">
                      <a16:colId xmlns:a16="http://schemas.microsoft.com/office/drawing/2014/main" val="2411015466"/>
                    </a:ext>
                  </a:extLst>
                </a:gridCol>
                <a:gridCol w="756000">
                  <a:extLst>
                    <a:ext uri="{9D8B030D-6E8A-4147-A177-3AD203B41FA5}">
                      <a16:colId xmlns:a16="http://schemas.microsoft.com/office/drawing/2014/main" val="3817723570"/>
                    </a:ext>
                  </a:extLst>
                </a:gridCol>
                <a:gridCol w="756000">
                  <a:extLst>
                    <a:ext uri="{9D8B030D-6E8A-4147-A177-3AD203B41FA5}">
                      <a16:colId xmlns:a16="http://schemas.microsoft.com/office/drawing/2014/main" val="2488374622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Steel</a:t>
                      </a:r>
                      <a:endParaRPr lang="en-GB" sz="1100" b="1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Steel</a:t>
                      </a:r>
                      <a:endParaRPr lang="en-GB" sz="1100" b="1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Kapton</a:t>
                      </a:r>
                      <a:endParaRPr lang="en-GB" sz="11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Kapton</a:t>
                      </a:r>
                      <a:endParaRPr lang="en-GB" sz="11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6497649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ID [mm]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2.15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1.97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1.024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1759784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WT [mm]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0.51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0.29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0.167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0.076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53661076"/>
                  </a:ext>
                </a:extLst>
              </a:tr>
            </a:tbl>
          </a:graphicData>
        </a:graphic>
      </p:graphicFrame>
      <p:pic>
        <p:nvPicPr>
          <p:cNvPr id="7" name="Picture 6" descr="A picture containing text, wall, indoor&#10;&#10;Description automatically generated">
            <a:extLst>
              <a:ext uri="{FF2B5EF4-FFF2-40B4-BE49-F238E27FC236}">
                <a16:creationId xmlns:a16="http://schemas.microsoft.com/office/drawing/2014/main" id="{2737E314-7ED6-4E29-8C3B-7260CF6686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10" t="24496" r="8437" b="15224"/>
          <a:stretch/>
        </p:blipFill>
        <p:spPr>
          <a:xfrm rot="10800000">
            <a:off x="260743" y="1784617"/>
            <a:ext cx="3740985" cy="2186459"/>
          </a:xfrm>
          <a:prstGeom prst="rect">
            <a:avLst/>
          </a:prstGeom>
        </p:spPr>
      </p:pic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4927543D-5A63-48EA-B454-D52AF68F7A4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54" t="20116" r="5896" b="12610"/>
          <a:stretch/>
        </p:blipFill>
        <p:spPr>
          <a:xfrm rot="10800000">
            <a:off x="262396" y="1784507"/>
            <a:ext cx="3737680" cy="218657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E5A5C2B-8F4B-4ADC-A731-DAB5FB9F1899}"/>
              </a:ext>
            </a:extLst>
          </p:cNvPr>
          <p:cNvCxnSpPr>
            <a:cxnSpLocks/>
          </p:cNvCxnSpPr>
          <p:nvPr/>
        </p:nvCxnSpPr>
        <p:spPr>
          <a:xfrm>
            <a:off x="1754269" y="3703848"/>
            <a:ext cx="0" cy="252000"/>
          </a:xfrm>
          <a:prstGeom prst="line">
            <a:avLst/>
          </a:prstGeom>
          <a:ln>
            <a:solidFill>
              <a:srgbClr val="C00000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7D8B05D-F13B-4941-9D54-5C4DEE045EF1}"/>
              </a:ext>
            </a:extLst>
          </p:cNvPr>
          <p:cNvCxnSpPr>
            <a:cxnSpLocks/>
          </p:cNvCxnSpPr>
          <p:nvPr/>
        </p:nvCxnSpPr>
        <p:spPr>
          <a:xfrm>
            <a:off x="2477819" y="3703848"/>
            <a:ext cx="0" cy="252000"/>
          </a:xfrm>
          <a:prstGeom prst="line">
            <a:avLst/>
          </a:prstGeom>
          <a:ln>
            <a:solidFill>
              <a:srgbClr val="C00000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50B2909-AA3B-4F36-AB15-5A274B2621FF}"/>
              </a:ext>
            </a:extLst>
          </p:cNvPr>
          <p:cNvCxnSpPr>
            <a:cxnSpLocks/>
          </p:cNvCxnSpPr>
          <p:nvPr/>
        </p:nvCxnSpPr>
        <p:spPr>
          <a:xfrm>
            <a:off x="3143695" y="3703848"/>
            <a:ext cx="0" cy="252000"/>
          </a:xfrm>
          <a:prstGeom prst="line">
            <a:avLst/>
          </a:prstGeom>
          <a:ln>
            <a:solidFill>
              <a:srgbClr val="C00000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5940271-BC07-4556-B4F1-2E2C6E202CBF}"/>
              </a:ext>
            </a:extLst>
          </p:cNvPr>
          <p:cNvCxnSpPr>
            <a:cxnSpLocks/>
          </p:cNvCxnSpPr>
          <p:nvPr/>
        </p:nvCxnSpPr>
        <p:spPr>
          <a:xfrm>
            <a:off x="3773110" y="3703848"/>
            <a:ext cx="0" cy="252000"/>
          </a:xfrm>
          <a:prstGeom prst="line">
            <a:avLst/>
          </a:prstGeom>
          <a:ln>
            <a:solidFill>
              <a:srgbClr val="C00000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4AA0A434-CF66-4815-8B7A-C624BA510CF0}"/>
              </a:ext>
            </a:extLst>
          </p:cNvPr>
          <p:cNvSpPr txBox="1"/>
          <p:nvPr/>
        </p:nvSpPr>
        <p:spPr>
          <a:xfrm>
            <a:off x="5854328" y="2046547"/>
            <a:ext cx="648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Steel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3301254-ACE8-45C3-AFB8-1A481B33A159}"/>
              </a:ext>
            </a:extLst>
          </p:cNvPr>
          <p:cNvSpPr txBox="1"/>
          <p:nvPr/>
        </p:nvSpPr>
        <p:spPr>
          <a:xfrm>
            <a:off x="6954371" y="2049777"/>
            <a:ext cx="850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Kapton</a:t>
            </a:r>
            <a:endParaRPr lang="en-GB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7F01A4E-6077-483C-B34C-4012732EDA05}"/>
              </a:ext>
            </a:extLst>
          </p:cNvPr>
          <p:cNvSpPr txBox="1"/>
          <p:nvPr/>
        </p:nvSpPr>
        <p:spPr>
          <a:xfrm>
            <a:off x="4078284" y="2335656"/>
            <a:ext cx="25727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(ATLAS,CMS  like configuration)  </a:t>
            </a:r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FFB2920-E694-4F2F-8429-6DA79B2835E1}"/>
              </a:ext>
            </a:extLst>
          </p:cNvPr>
          <p:cNvSpPr txBox="1"/>
          <p:nvPr/>
        </p:nvSpPr>
        <p:spPr>
          <a:xfrm>
            <a:off x="6942488" y="2336724"/>
            <a:ext cx="21251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5">
                    <a:lumMod val="50000"/>
                  </a:schemeClr>
                </a:solidFill>
              </a:rPr>
              <a:t>(ALICE  like configuration)  </a:t>
            </a:r>
            <a:endParaRPr lang="en-GB" sz="1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A0DBDC2-9BF5-472F-9807-50802F931635}"/>
              </a:ext>
            </a:extLst>
          </p:cNvPr>
          <p:cNvSpPr txBox="1"/>
          <p:nvPr/>
        </p:nvSpPr>
        <p:spPr>
          <a:xfrm>
            <a:off x="6460991" y="2127277"/>
            <a:ext cx="5108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VS</a:t>
            </a:r>
            <a:endParaRPr lang="en-GB" sz="2400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95F79C8-3C00-42A0-849D-6893DD38F392}"/>
              </a:ext>
            </a:extLst>
          </p:cNvPr>
          <p:cNvSpPr txBox="1"/>
          <p:nvPr/>
        </p:nvSpPr>
        <p:spPr>
          <a:xfrm>
            <a:off x="109445" y="4727682"/>
            <a:ext cx="457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C00000"/>
                </a:solidFill>
                <a:latin typeface="Calibri" panose="020F0502020204030204"/>
              </a:rPr>
              <a:t>Planning: </a:t>
            </a:r>
            <a:endParaRPr lang="en-GB" sz="2400" dirty="0">
              <a:solidFill>
                <a:srgbClr val="C00000"/>
              </a:solidFill>
            </a:endParaRPr>
          </a:p>
        </p:txBody>
      </p:sp>
      <p:graphicFrame>
        <p:nvGraphicFramePr>
          <p:cNvPr id="23" name="Content Placeholder 5">
            <a:extLst>
              <a:ext uri="{FF2B5EF4-FFF2-40B4-BE49-F238E27FC236}">
                <a16:creationId xmlns:a16="http://schemas.microsoft.com/office/drawing/2014/main" id="{8E77BE25-AD47-46FD-BC2B-766954E5DCB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7611626"/>
              </p:ext>
            </p:extLst>
          </p:nvPr>
        </p:nvGraphicFramePr>
        <p:xfrm>
          <a:off x="1509637" y="4719743"/>
          <a:ext cx="7345369" cy="1584960"/>
        </p:xfrm>
        <a:graphic>
          <a:graphicData uri="http://schemas.openxmlformats.org/drawingml/2006/table">
            <a:tbl>
              <a:tblPr firstRow="1" bandRow="1"/>
              <a:tblGrid>
                <a:gridCol w="61211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1211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1211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1211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12114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153029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59086">
                  <a:extLst>
                    <a:ext uri="{9D8B030D-6E8A-4147-A177-3AD203B41FA5}">
                      <a16:colId xmlns:a16="http://schemas.microsoft.com/office/drawing/2014/main" val="47733114"/>
                    </a:ext>
                  </a:extLst>
                </a:gridCol>
                <a:gridCol w="612114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612114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612114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612114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612114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612114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</a:tblGrid>
              <a:tr h="324000">
                <a:tc gridSpan="13">
                  <a:txBody>
                    <a:bodyPr/>
                    <a:lstStyle>
                      <a:lvl1pPr marL="0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+mn-lt"/>
                        </a:rPr>
                        <a:t>2022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A7A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>
                      <a:lvl1pPr marL="0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GB" b="1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6000"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000" dirty="0">
                          <a:latin typeface="+mn-lt"/>
                        </a:rPr>
                        <a:t>Jan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000" dirty="0">
                          <a:latin typeface="+mn-lt"/>
                        </a:rPr>
                        <a:t>Feb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000" dirty="0">
                          <a:latin typeface="+mn-lt"/>
                        </a:rPr>
                        <a:t>Mar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000" dirty="0">
                          <a:latin typeface="+mn-lt"/>
                        </a:rPr>
                        <a:t>Apr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000" dirty="0">
                          <a:latin typeface="+mn-lt"/>
                        </a:rPr>
                        <a:t>May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000" dirty="0">
                          <a:latin typeface="+mn-lt"/>
                        </a:rPr>
                        <a:t>June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000" dirty="0">
                          <a:latin typeface="+mn-lt"/>
                        </a:rPr>
                        <a:t>July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000" dirty="0">
                          <a:latin typeface="+mn-lt"/>
                        </a:rPr>
                        <a:t>Aug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85593" rtl="0" eaLnBrk="1" latinLnBrk="0" hangingPunct="1"/>
                      <a:r>
                        <a:rPr lang="en-GB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Sept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85593" rtl="0" eaLnBrk="1" latinLnBrk="0" hangingPunct="1"/>
                      <a:r>
                        <a:rPr lang="en-GB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Oct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+mn-lt"/>
                        </a:rPr>
                        <a:t>Nov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+mn-lt"/>
                        </a:rPr>
                        <a:t>Dec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4000">
                <a:tc gridSpan="10"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1"/>
                          </a:solidFill>
                          <a:latin typeface="+mn-lt"/>
                        </a:rPr>
                        <a:t>… Kapton pipe characterization</a:t>
                      </a:r>
                      <a:endParaRPr lang="en-GB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05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7863373"/>
                  </a:ext>
                </a:extLst>
              </a:tr>
              <a:tr h="324000">
                <a:tc gridSpan="3"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>
                          <a:solidFill>
                            <a:srgbClr val="171A6C"/>
                          </a:solidFill>
                          <a:latin typeface="+mn-lt"/>
                        </a:rPr>
                        <a:t>CPs Production</a:t>
                      </a:r>
                      <a:endParaRPr lang="en-GB" sz="1600" dirty="0">
                        <a:solidFill>
                          <a:srgbClr val="171A6C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81000">
                          <a:schemeClr val="accent5"/>
                        </a:gs>
                        <a:gs pos="96000">
                          <a:srgbClr val="0070C0"/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 gridSpan="6"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>
                          <a:solidFill>
                            <a:schemeClr val="bg1"/>
                          </a:solidFill>
                          <a:latin typeface="+mn-lt"/>
                        </a:rPr>
                        <a:t>CO</a:t>
                      </a:r>
                      <a:r>
                        <a:rPr lang="en-US" sz="1600" baseline="-25000" dirty="0">
                          <a:solidFill>
                            <a:schemeClr val="bg1"/>
                          </a:solidFill>
                          <a:latin typeface="+mn-lt"/>
                        </a:rPr>
                        <a:t>2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latin typeface="+mn-lt"/>
                        </a:rPr>
                        <a:t> comparison test</a:t>
                      </a:r>
                      <a:endParaRPr lang="en-GB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4000">
                <a:tc gridSpan="6"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171A6C"/>
                          </a:solidFill>
                          <a:latin typeface="+mn-lt"/>
                        </a:rPr>
                        <a:t>              </a:t>
                      </a:r>
                      <a:endParaRPr lang="en-GB" sz="1600" dirty="0">
                        <a:solidFill>
                          <a:srgbClr val="171A6C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171A6C"/>
                          </a:solidFill>
                          <a:latin typeface="+mn-lt"/>
                        </a:rPr>
                        <a:t>              </a:t>
                      </a:r>
                      <a:endParaRPr lang="en-GB" sz="1600" dirty="0">
                        <a:solidFill>
                          <a:srgbClr val="171A6C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bg1"/>
                        </a:gs>
                        <a:gs pos="11000">
                          <a:schemeClr val="accent5"/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171A6C"/>
                          </a:solidFill>
                          <a:latin typeface="+mn-lt"/>
                        </a:rPr>
                        <a:t>CPs production at WORKSHAPE</a:t>
                      </a:r>
                      <a:endParaRPr lang="en-GB" sz="1600" dirty="0">
                        <a:solidFill>
                          <a:srgbClr val="171A6C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bg1"/>
                        </a:gs>
                        <a:gs pos="11000">
                          <a:schemeClr val="accent5"/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05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05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05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05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1620079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9C440F9F-5A9F-417B-8859-C061F7D4B8D4}"/>
              </a:ext>
            </a:extLst>
          </p:cNvPr>
          <p:cNvSpPr txBox="1"/>
          <p:nvPr/>
        </p:nvSpPr>
        <p:spPr>
          <a:xfrm>
            <a:off x="4402525" y="3771460"/>
            <a:ext cx="37654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FFC000"/>
                </a:solidFill>
              </a:rPr>
              <a:t>NEXT: </a:t>
            </a:r>
            <a:r>
              <a:rPr lang="en-US" sz="2000" dirty="0">
                <a:solidFill>
                  <a:srgbClr val="000000"/>
                </a:solidFill>
              </a:rPr>
              <a:t>WORKSHAPE Collaboration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00000"/>
                </a:solidFill>
              </a:rPr>
              <a:t>Transfer Know-how </a:t>
            </a:r>
            <a:r>
              <a:rPr lang="en-US" sz="1600" dirty="0">
                <a:solidFill>
                  <a:srgbClr val="000000"/>
                </a:solidFill>
              </a:rPr>
              <a:t>for CPs production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Support future </a:t>
            </a:r>
            <a:r>
              <a:rPr lang="en-US" sz="1600" b="1" dirty="0">
                <a:solidFill>
                  <a:srgbClr val="000000"/>
                </a:solidFill>
              </a:rPr>
              <a:t>samples production</a:t>
            </a:r>
            <a:endParaRPr lang="en-GB" sz="1600" b="1" dirty="0">
              <a:solidFill>
                <a:srgbClr val="000000"/>
              </a:solidFill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E14BC793-6DB8-4AC2-8119-B156EB10AB4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rgbClr val="08CC78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6" t="22286"/>
          <a:stretch/>
        </p:blipFill>
        <p:spPr>
          <a:xfrm rot="7684022" flipV="1">
            <a:off x="4083020" y="3327838"/>
            <a:ext cx="347417" cy="580107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7D379F51-4677-4A0D-A70C-490A237CC1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61575" y="4069077"/>
            <a:ext cx="891563" cy="383912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F16563BF-F08E-471B-88CC-A0A23F9EA061}"/>
              </a:ext>
            </a:extLst>
          </p:cNvPr>
          <p:cNvSpPr/>
          <p:nvPr/>
        </p:nvSpPr>
        <p:spPr>
          <a:xfrm>
            <a:off x="5925553" y="1221918"/>
            <a:ext cx="3218447" cy="403812"/>
          </a:xfrm>
          <a:prstGeom prst="rect">
            <a:avLst/>
          </a:prstGeom>
          <a:gradFill flip="none" rotWithShape="1">
            <a:gsLst>
              <a:gs pos="10000">
                <a:schemeClr val="bg1"/>
              </a:gs>
              <a:gs pos="20000">
                <a:srgbClr val="00206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6598F09-585A-4901-AF0B-6F1E681E12CA}"/>
              </a:ext>
            </a:extLst>
          </p:cNvPr>
          <p:cNvSpPr txBox="1"/>
          <p:nvPr/>
        </p:nvSpPr>
        <p:spPr>
          <a:xfrm>
            <a:off x="6563225" y="1237676"/>
            <a:ext cx="2006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CERN EP R&amp;D WP4 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C9D0296C-0925-4CB5-96A8-2B4CC349CF5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2266" y="1252957"/>
            <a:ext cx="469260" cy="289992"/>
          </a:xfrm>
          <a:prstGeom prst="rect">
            <a:avLst/>
          </a:prstGeom>
          <a:ln>
            <a:noFill/>
          </a:ln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18684DB5-72EB-41DB-AE7D-E4DBB5A253B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3194" y="1685709"/>
            <a:ext cx="567862" cy="601663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641F6034-AD9A-4AC5-85D2-B16C1A7FD51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rgbClr val="08CC78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6" t="22286"/>
          <a:stretch/>
        </p:blipFill>
        <p:spPr>
          <a:xfrm rot="8569159" flipV="1">
            <a:off x="3113158" y="5560706"/>
            <a:ext cx="416680" cy="727622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E5D74A74-3FAE-4E32-B6C5-E5D5467042D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rgbClr val="08CC78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6" t="22286"/>
          <a:stretch/>
        </p:blipFill>
        <p:spPr>
          <a:xfrm rot="8052655" flipH="1" flipV="1">
            <a:off x="5328120" y="5604004"/>
            <a:ext cx="340112" cy="550449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209B2E04-DC71-4B8D-AD0A-B97A11F554D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rgbClr val="08CC78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6" t="22286"/>
          <a:stretch/>
        </p:blipFill>
        <p:spPr>
          <a:xfrm rot="13547345" flipH="1">
            <a:off x="7578764" y="5725379"/>
            <a:ext cx="265665" cy="560382"/>
          </a:xfrm>
          <a:prstGeom prst="rect">
            <a:avLst/>
          </a:prstGeom>
        </p:spPr>
      </p:pic>
      <p:grpSp>
        <p:nvGrpSpPr>
          <p:cNvPr id="39" name="Group 38">
            <a:extLst>
              <a:ext uri="{FF2B5EF4-FFF2-40B4-BE49-F238E27FC236}">
                <a16:creationId xmlns:a16="http://schemas.microsoft.com/office/drawing/2014/main" id="{30398BE5-E7E0-4C89-92C1-8FC79DAEA362}"/>
              </a:ext>
            </a:extLst>
          </p:cNvPr>
          <p:cNvGrpSpPr/>
          <p:nvPr/>
        </p:nvGrpSpPr>
        <p:grpSpPr>
          <a:xfrm>
            <a:off x="5092780" y="2753459"/>
            <a:ext cx="2286996" cy="1021597"/>
            <a:chOff x="4595645" y="2819438"/>
            <a:chExt cx="2286996" cy="1021597"/>
          </a:xfrm>
        </p:grpSpPr>
        <p:pic>
          <p:nvPicPr>
            <p:cNvPr id="15" name="Picture 14" descr="A picture containing arranged&#10;&#10;Description automatically generated">
              <a:extLst>
                <a:ext uri="{FF2B5EF4-FFF2-40B4-BE49-F238E27FC236}">
                  <a16:creationId xmlns:a16="http://schemas.microsoft.com/office/drawing/2014/main" id="{7BFFAD65-A84F-45ED-86C9-C4A464762CA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20000"/>
                      </a14:imgEffect>
                    </a14:imgLayer>
                  </a14:imgProps>
                </a:ext>
              </a:extLst>
            </a:blip>
            <a:srcRect t="32159" b="19367"/>
            <a:stretch/>
          </p:blipFill>
          <p:spPr>
            <a:xfrm>
              <a:off x="4595645" y="2819438"/>
              <a:ext cx="2286996" cy="831451"/>
            </a:xfrm>
            <a:prstGeom prst="rect">
              <a:avLst/>
            </a:prstGeom>
          </p:spPr>
        </p:pic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CFBA3C70-5468-4841-9D0F-CD86FFC651CE}"/>
                </a:ext>
              </a:extLst>
            </p:cNvPr>
            <p:cNvCxnSpPr>
              <a:cxnSpLocks/>
            </p:cNvCxnSpPr>
            <p:nvPr/>
          </p:nvCxnSpPr>
          <p:spPr>
            <a:xfrm>
              <a:off x="4761974" y="3636211"/>
              <a:ext cx="1907006" cy="0"/>
            </a:xfrm>
            <a:prstGeom prst="straightConnector1">
              <a:avLst/>
            </a:prstGeom>
            <a:ln>
              <a:solidFill>
                <a:srgbClr val="00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FC8B1EEA-B189-4074-BA3E-0202C7DFBCCC}"/>
                </a:ext>
              </a:extLst>
            </p:cNvPr>
            <p:cNvSpPr txBox="1"/>
            <p:nvPr/>
          </p:nvSpPr>
          <p:spPr>
            <a:xfrm>
              <a:off x="5431671" y="3564036"/>
              <a:ext cx="66717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0000"/>
                  </a:solidFill>
                </a:rPr>
                <a:t>200mm</a:t>
              </a:r>
              <a:endParaRPr lang="en-GB" sz="1200" dirty="0">
                <a:solidFill>
                  <a:srgbClr val="000000"/>
                </a:solidFill>
              </a:endParaRPr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42FE17C0-ED89-415F-8452-1164A67543F9}"/>
              </a:ext>
            </a:extLst>
          </p:cNvPr>
          <p:cNvSpPr txBox="1"/>
          <p:nvPr/>
        </p:nvSpPr>
        <p:spPr>
          <a:xfrm>
            <a:off x="7269815" y="2872069"/>
            <a:ext cx="1711011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sz="1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HP CPs 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ready for test</a:t>
            </a:r>
          </a:p>
          <a:p>
            <a:r>
              <a:rPr lang="en-GB" sz="1100" dirty="0">
                <a:solidFill>
                  <a:srgbClr val="000000"/>
                </a:solidFill>
                <a:latin typeface="Calibri" panose="020F0502020204030204"/>
              </a:rPr>
              <a:t>(with Kapton pipes)</a:t>
            </a:r>
            <a:endParaRPr lang="en-GB" sz="1100" dirty="0"/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10766FEA-1A15-4449-B470-6B9B3B58AA8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rgbClr val="08CC78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6" t="22286"/>
          <a:stretch/>
        </p:blipFill>
        <p:spPr>
          <a:xfrm rot="6737823" flipH="1" flipV="1">
            <a:off x="4257754" y="2588616"/>
            <a:ext cx="385427" cy="643576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51CE228F-90D5-4093-9BB9-C7C82ACB53B6}"/>
              </a:ext>
            </a:extLst>
          </p:cNvPr>
          <p:cNvSpPr txBox="1"/>
          <p:nvPr/>
        </p:nvSpPr>
        <p:spPr>
          <a:xfrm>
            <a:off x="6422561" y="1614237"/>
            <a:ext cx="266896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100" dirty="0">
                <a:solidFill>
                  <a:srgbClr val="262626"/>
                </a:solidFill>
                <a:effectLst/>
                <a:latin typeface="Segoe UI" panose="020B0502040204020203" pitchFamily="34" charset="0"/>
              </a:rPr>
              <a:t>D. Hellenschmidt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2792969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5" grpId="0"/>
      <p:bldP spid="4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7963C75A-6058-4D4E-9EB3-0BCFF0FCC284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381921" y="2624024"/>
            <a:ext cx="2962394" cy="2149543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53310200-0C8D-4FC5-AA2F-57F31B955E73}"/>
              </a:ext>
            </a:extLst>
          </p:cNvPr>
          <p:cNvSpPr/>
          <p:nvPr/>
        </p:nvSpPr>
        <p:spPr>
          <a:xfrm>
            <a:off x="5381921" y="2624024"/>
            <a:ext cx="2986392" cy="2155180"/>
          </a:xfrm>
          <a:prstGeom prst="rect">
            <a:avLst/>
          </a:prstGeom>
          <a:solidFill>
            <a:schemeClr val="bg1"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53E4FD6-0DBE-4847-8FDC-E624CCDD50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563" y="2628257"/>
            <a:ext cx="2962394" cy="2149543"/>
          </a:xfrm>
          <a:prstGeom prst="rect">
            <a:avLst/>
          </a:prstGeom>
        </p:spPr>
      </p:pic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CBF79352-2412-4112-8A9D-A6E43B74C4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914" y="1290181"/>
            <a:ext cx="8744750" cy="48867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>
                <a:solidFill>
                  <a:srgbClr val="7030A0"/>
                </a:solidFill>
              </a:rPr>
              <a:t>Purpose: </a:t>
            </a:r>
          </a:p>
          <a:p>
            <a:r>
              <a:rPr lang="en-GB" sz="1800" dirty="0">
                <a:solidFill>
                  <a:srgbClr val="000000"/>
                </a:solidFill>
              </a:rPr>
              <a:t>Focus on the </a:t>
            </a:r>
            <a:r>
              <a:rPr lang="en-GB" sz="1800" b="1" dirty="0">
                <a:solidFill>
                  <a:srgbClr val="000000"/>
                </a:solidFill>
              </a:rPr>
              <a:t>best attainable features </a:t>
            </a:r>
            <a:r>
              <a:rPr lang="en-GB" sz="1800" dirty="0">
                <a:solidFill>
                  <a:srgbClr val="000000"/>
                </a:solidFill>
              </a:rPr>
              <a:t>respectively in terms of </a:t>
            </a:r>
            <a:r>
              <a:rPr lang="en-GB" sz="1800" b="1" dirty="0">
                <a:solidFill>
                  <a:srgbClr val="000000"/>
                </a:solidFill>
              </a:rPr>
              <a:t>geometrical features</a:t>
            </a:r>
            <a:r>
              <a:rPr lang="en-GB" sz="1800" dirty="0">
                <a:solidFill>
                  <a:srgbClr val="000000"/>
                </a:solidFill>
              </a:rPr>
              <a:t>, </a:t>
            </a:r>
            <a:r>
              <a:rPr lang="en-GB" sz="1800" b="1" dirty="0">
                <a:solidFill>
                  <a:srgbClr val="000000"/>
                </a:solidFill>
              </a:rPr>
              <a:t>thermal-fluidic performances </a:t>
            </a:r>
            <a:r>
              <a:rPr lang="en-GB" sz="1800" dirty="0">
                <a:solidFill>
                  <a:srgbClr val="000000"/>
                </a:solidFill>
              </a:rPr>
              <a:t>and </a:t>
            </a:r>
            <a:r>
              <a:rPr lang="en-GB" sz="1800" b="1" dirty="0">
                <a:solidFill>
                  <a:srgbClr val="000000"/>
                </a:solidFill>
              </a:rPr>
              <a:t>mass minimization</a:t>
            </a:r>
            <a:r>
              <a:rPr lang="en-GB" sz="1800" dirty="0">
                <a:solidFill>
                  <a:srgbClr val="000000"/>
                </a:solidFill>
              </a:rPr>
              <a:t>; and on the </a:t>
            </a:r>
            <a:r>
              <a:rPr lang="en-GB" sz="1800" b="1" dirty="0">
                <a:solidFill>
                  <a:srgbClr val="000000"/>
                </a:solidFill>
              </a:rPr>
              <a:t>technological processes </a:t>
            </a:r>
            <a:r>
              <a:rPr lang="en-GB" sz="1800" dirty="0">
                <a:solidFill>
                  <a:srgbClr val="000000"/>
                </a:solidFill>
              </a:rPr>
              <a:t>required to achieve them.</a:t>
            </a:r>
            <a:endParaRPr lang="en-US" sz="1800" dirty="0">
              <a:solidFill>
                <a:srgbClr val="000000"/>
              </a:solidFill>
            </a:endParaRPr>
          </a:p>
          <a:p>
            <a:pPr marL="342891" lvl="1" indent="0">
              <a:buNone/>
            </a:pP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0EEB8A7-6385-47F2-AEED-C4B30B728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WP10.2: Ultra-light and 3D-printed structures with integrated cooling | Massimo Angeletti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57C49-7981-4948-B615-92E5627C1B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March 2022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D7F8B0-3F59-4B06-B14B-DAADFF794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28DBA219-7675-479A-B137-0D4126D3D0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3D Printed structures with integrated cooling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015A734-D829-468E-BCA6-4D124DFA8404}"/>
              </a:ext>
            </a:extLst>
          </p:cNvPr>
          <p:cNvSpPr txBox="1"/>
          <p:nvPr/>
        </p:nvSpPr>
        <p:spPr>
          <a:xfrm>
            <a:off x="4628483" y="2777839"/>
            <a:ext cx="4572000" cy="23698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800" b="1" dirty="0">
                <a:solidFill>
                  <a:srgbClr val="000000"/>
                </a:solidFill>
              </a:rPr>
              <a:t>METAL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studies will be supported </a:t>
            </a: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by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CERN EN-MME </a:t>
            </a: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(3D printers)  and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CSEM </a:t>
            </a: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(Experience with </a:t>
            </a:r>
            <a:r>
              <a:rPr kumimoji="0" lang="en-US" sz="160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SWaP</a:t>
            </a: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**  - ATTRACT project ).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6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</a:rPr>
              <a:t>Within CERN EP R&amp;D, different metal AM technologies are being investigated (3D systems, </a:t>
            </a:r>
            <a:r>
              <a:rPr lang="en-US" sz="1600" dirty="0" err="1">
                <a:solidFill>
                  <a:srgbClr val="000000"/>
                </a:solidFill>
              </a:rPr>
              <a:t>Microfabrica</a:t>
            </a:r>
            <a:r>
              <a:rPr lang="en-US" sz="1600" dirty="0">
                <a:solidFill>
                  <a:srgbClr val="000000"/>
                </a:solidFill>
              </a:rPr>
              <a:t>, …).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indent="0">
              <a:buNone/>
            </a:pPr>
            <a:endParaRPr lang="en-US" sz="1800" b="1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ACB46C2-28A2-4564-8400-06D3EA12CAB3}"/>
              </a:ext>
            </a:extLst>
          </p:cNvPr>
          <p:cNvSpPr/>
          <p:nvPr/>
        </p:nvSpPr>
        <p:spPr>
          <a:xfrm>
            <a:off x="926442" y="2606863"/>
            <a:ext cx="2986392" cy="2155180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D549932-C6CC-474E-87E0-57D9E3F4E7BF}"/>
              </a:ext>
            </a:extLst>
          </p:cNvPr>
          <p:cNvSpPr txBox="1"/>
          <p:nvPr/>
        </p:nvSpPr>
        <p:spPr>
          <a:xfrm>
            <a:off x="213289" y="2777839"/>
            <a:ext cx="4572000" cy="2339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800" b="1" dirty="0">
                <a:solidFill>
                  <a:srgbClr val="000000"/>
                </a:solidFill>
              </a:rPr>
              <a:t>CERAMIC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The studies will be supported by </a:t>
            </a:r>
            <a:r>
              <a:rPr lang="en-US" sz="1600" b="1" dirty="0" err="1">
                <a:solidFill>
                  <a:srgbClr val="000000"/>
                </a:solidFill>
              </a:rPr>
              <a:t>Lithoz</a:t>
            </a:r>
            <a:r>
              <a:rPr lang="en-US" sz="1600" dirty="0">
                <a:solidFill>
                  <a:srgbClr val="000000"/>
                </a:solidFill>
              </a:rPr>
              <a:t> company, leader in additive manufacturing in ceramic materials (production of 3D print machines and component manufacturing).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Within CERN EP R&amp;D alternative ceramic AM technologies are being investigated (</a:t>
            </a:r>
            <a:r>
              <a:rPr lang="en-US" sz="1600" dirty="0" err="1">
                <a:solidFill>
                  <a:srgbClr val="000000"/>
                </a:solidFill>
              </a:rPr>
              <a:t>Xjet</a:t>
            </a:r>
            <a:r>
              <a:rPr lang="en-US" sz="1600" dirty="0">
                <a:solidFill>
                  <a:srgbClr val="000000"/>
                </a:solidFill>
              </a:rPr>
              <a:t>, </a:t>
            </a:r>
            <a:r>
              <a:rPr lang="en-US" sz="1600" dirty="0" err="1">
                <a:solidFill>
                  <a:srgbClr val="000000"/>
                </a:solidFill>
              </a:rPr>
              <a:t>Fabrica</a:t>
            </a:r>
            <a:r>
              <a:rPr lang="en-US" sz="1600" dirty="0">
                <a:solidFill>
                  <a:srgbClr val="000000"/>
                </a:solidFill>
              </a:rPr>
              <a:t> Group, Kyocera, Adamant, …).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5957ECD-32C3-45F2-AB6F-34679543A136}"/>
              </a:ext>
            </a:extLst>
          </p:cNvPr>
          <p:cNvSpPr txBox="1"/>
          <p:nvPr/>
        </p:nvSpPr>
        <p:spPr>
          <a:xfrm>
            <a:off x="6690531" y="5949162"/>
            <a:ext cx="239603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solidFill>
                  <a:srgbClr val="000000"/>
                </a:solidFill>
              </a:rPr>
              <a:t>**Smart wall pipes and ducts, </a:t>
            </a:r>
            <a:r>
              <a:rPr lang="en-GB" sz="1100" dirty="0">
                <a:hlinkClick r:id="rId3"/>
              </a:rPr>
              <a:t>link</a:t>
            </a:r>
            <a:endParaRPr lang="en-GB" sz="11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58A3D1A-D3A7-4133-8C6B-38EA1C655046}"/>
              </a:ext>
            </a:extLst>
          </p:cNvPr>
          <p:cNvSpPr txBox="1"/>
          <p:nvPr/>
        </p:nvSpPr>
        <p:spPr>
          <a:xfrm>
            <a:off x="4805944" y="5100268"/>
            <a:ext cx="3769173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Material: </a:t>
            </a:r>
            <a:r>
              <a:rPr lang="en-US" sz="1600" dirty="0">
                <a:solidFill>
                  <a:srgbClr val="000000"/>
                </a:solidFill>
              </a:rPr>
              <a:t>Al alloys (AlSi12, </a:t>
            </a:r>
            <a:r>
              <a:rPr lang="en-GB" sz="1600" dirty="0">
                <a:solidFill>
                  <a:srgbClr val="000000"/>
                </a:solidFill>
              </a:rPr>
              <a:t>EN AC-44300), </a:t>
            </a:r>
            <a:br>
              <a:rPr lang="en-GB" sz="1600" dirty="0">
                <a:solidFill>
                  <a:srgbClr val="000000"/>
                </a:solidFill>
              </a:rPr>
            </a:br>
            <a:r>
              <a:rPr lang="en-GB" sz="1600" dirty="0">
                <a:solidFill>
                  <a:srgbClr val="000000"/>
                </a:solidFill>
              </a:rPr>
              <a:t>nickel-iron alloys (Invar and Kovar)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CBE212A-AAEA-4932-9D57-FCF118CC23CD}"/>
              </a:ext>
            </a:extLst>
          </p:cNvPr>
          <p:cNvSpPr txBox="1"/>
          <p:nvPr/>
        </p:nvSpPr>
        <p:spPr>
          <a:xfrm>
            <a:off x="334440" y="5137752"/>
            <a:ext cx="4159152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Material: </a:t>
            </a:r>
            <a:r>
              <a:rPr lang="en-US" sz="1600" dirty="0">
                <a:solidFill>
                  <a:srgbClr val="000000"/>
                </a:solidFill>
              </a:rPr>
              <a:t>Aluminum oxide (Al2O3), Aluminum </a:t>
            </a:r>
            <a:br>
              <a:rPr lang="en-US" sz="1600" dirty="0">
                <a:solidFill>
                  <a:srgbClr val="000000"/>
                </a:solidFill>
              </a:rPr>
            </a:br>
            <a:r>
              <a:rPr lang="en-US" sz="1600" dirty="0">
                <a:solidFill>
                  <a:srgbClr val="000000"/>
                </a:solidFill>
              </a:rPr>
              <a:t>nitride (</a:t>
            </a:r>
            <a:r>
              <a:rPr lang="en-US" sz="1600" dirty="0" err="1">
                <a:solidFill>
                  <a:srgbClr val="000000"/>
                </a:solidFill>
              </a:rPr>
              <a:t>AlN</a:t>
            </a:r>
            <a:r>
              <a:rPr lang="en-US" sz="1600" dirty="0">
                <a:solidFill>
                  <a:srgbClr val="000000"/>
                </a:solidFill>
              </a:rPr>
              <a:t>), </a:t>
            </a:r>
            <a:r>
              <a:rPr lang="en-GB" sz="1600" dirty="0">
                <a:solidFill>
                  <a:srgbClr val="000000"/>
                </a:solidFill>
              </a:rPr>
              <a:t>polymeric-ceramic composite* 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0E4F756-F0B8-498D-9EF6-215A427547DE}"/>
              </a:ext>
            </a:extLst>
          </p:cNvPr>
          <p:cNvSpPr txBox="1"/>
          <p:nvPr/>
        </p:nvSpPr>
        <p:spPr>
          <a:xfrm>
            <a:off x="213289" y="5835773"/>
            <a:ext cx="433125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*Polymerised light-sensitive organic matrix in which high-purity ceramic powder is dispersed. </a:t>
            </a:r>
            <a:r>
              <a:rPr lang="en-GB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(Green part, before de-binding and sintering)</a:t>
            </a:r>
            <a:endParaRPr lang="en-GB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0425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61" descr="A picture containing text&#10;&#10;Description automatically generated">
            <a:extLst>
              <a:ext uri="{FF2B5EF4-FFF2-40B4-BE49-F238E27FC236}">
                <a16:creationId xmlns:a16="http://schemas.microsoft.com/office/drawing/2014/main" id="{76FB881C-16BF-4B10-99C5-8171A1C76B1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9875" r="95500">
                        <a14:foregroundMark x1="94563" y1="63500" x2="95500" y2="23500"/>
                        <a14:foregroundMark x1="9875" y1="22750" x2="11250" y2="59833"/>
                        <a14:foregroundMark x1="11250" y1="59833" x2="15063" y2="66083"/>
                        <a14:foregroundMark x1="15063" y1="66083" x2="24813" y2="66083"/>
                        <a14:foregroundMark x1="24813" y1="66083" x2="56375" y2="63750"/>
                        <a14:foregroundMark x1="56375" y1="63750" x2="63813" y2="63750"/>
                        <a14:foregroundMark x1="63813" y1="63750" x2="66438" y2="63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536" b="29754"/>
          <a:stretch/>
        </p:blipFill>
        <p:spPr>
          <a:xfrm flipH="1">
            <a:off x="-17224" y="2709650"/>
            <a:ext cx="1260089" cy="664362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CA331A66-0954-4F18-8C23-3C5BE9FF6F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1684" y="4714511"/>
            <a:ext cx="2048106" cy="1403105"/>
          </a:xfrm>
          <a:prstGeom prst="rect">
            <a:avLst/>
          </a:prstGeom>
        </p:spPr>
      </p:pic>
      <p:sp>
        <p:nvSpPr>
          <p:cNvPr id="24" name="Content Placeholder 1">
            <a:extLst>
              <a:ext uri="{FF2B5EF4-FFF2-40B4-BE49-F238E27FC236}">
                <a16:creationId xmlns:a16="http://schemas.microsoft.com/office/drawing/2014/main" id="{43E28B2F-7EAC-4472-8899-1989BBFFE716}"/>
              </a:ext>
            </a:extLst>
          </p:cNvPr>
          <p:cNvSpPr txBox="1">
            <a:spLocks/>
          </p:cNvSpPr>
          <p:nvPr/>
        </p:nvSpPr>
        <p:spPr>
          <a:xfrm>
            <a:off x="-1871239" y="2513652"/>
            <a:ext cx="8666162" cy="48863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21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8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5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sz="2100" dirty="0">
              <a:latin typeface="Calibri" panose="020F0502020204030204"/>
            </a:endParaRPr>
          </a:p>
        </p:txBody>
      </p:sp>
      <p:sp>
        <p:nvSpPr>
          <p:cNvPr id="76" name="Content Placeholder 75">
            <a:extLst>
              <a:ext uri="{FF2B5EF4-FFF2-40B4-BE49-F238E27FC236}">
                <a16:creationId xmlns:a16="http://schemas.microsoft.com/office/drawing/2014/main" id="{104AA0F5-67FE-4845-A988-C58515722A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914" y="1290181"/>
            <a:ext cx="8854612" cy="4886789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GB" sz="2400" b="1" dirty="0">
                <a:solidFill>
                  <a:srgbClr val="00B050"/>
                </a:solidFill>
                <a:latin typeface="Calibri" panose="020F0502020204030204"/>
              </a:rPr>
              <a:t>2021 Highlights</a:t>
            </a:r>
          </a:p>
          <a:p>
            <a:r>
              <a:rPr lang="en-GB" sz="2400" b="1" dirty="0">
                <a:solidFill>
                  <a:srgbClr val="000000"/>
                </a:solidFill>
                <a:latin typeface="Calibri" panose="020F0502020204030204"/>
              </a:rPr>
              <a:t>Preliminary </a:t>
            </a:r>
            <a:r>
              <a:rPr lang="en-GB" sz="2400" dirty="0">
                <a:solidFill>
                  <a:srgbClr val="000000"/>
                </a:solidFill>
                <a:latin typeface="Calibri" panose="020F0502020204030204"/>
              </a:rPr>
              <a:t>ceramic AM process characterization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WP10.2: Ultra-light and 3D-printed structures with integrated cooling | Massimo Angeletti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anchor="ctr"/>
          <a:lstStyle/>
          <a:p>
            <a:r>
              <a:rPr lang="en-US"/>
              <a:t>30 March 2022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/>
              <a:t>3D-printed structures with integrated cooling</a:t>
            </a:r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4E95F72-3BE6-4B78-A493-76E68DC5AA43}"/>
              </a:ext>
            </a:extLst>
          </p:cNvPr>
          <p:cNvSpPr/>
          <p:nvPr/>
        </p:nvSpPr>
        <p:spPr>
          <a:xfrm>
            <a:off x="5925553" y="1221918"/>
            <a:ext cx="3218447" cy="403812"/>
          </a:xfrm>
          <a:prstGeom prst="rect">
            <a:avLst/>
          </a:prstGeom>
          <a:gradFill flip="none" rotWithShape="1">
            <a:gsLst>
              <a:gs pos="10000">
                <a:schemeClr val="bg1"/>
              </a:gs>
              <a:gs pos="20000">
                <a:srgbClr val="00206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FC60FD8-13EB-49A4-A2AB-E049195FD2CE}"/>
              </a:ext>
            </a:extLst>
          </p:cNvPr>
          <p:cNvSpPr txBox="1"/>
          <p:nvPr/>
        </p:nvSpPr>
        <p:spPr>
          <a:xfrm>
            <a:off x="6563225" y="1237676"/>
            <a:ext cx="2006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CERN EP R&amp;D WP4 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1308925-30CF-4441-9139-6C280F47A5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2266" y="1252957"/>
            <a:ext cx="469260" cy="289992"/>
          </a:xfrm>
          <a:prstGeom prst="rect">
            <a:avLst/>
          </a:prstGeom>
          <a:ln>
            <a:noFill/>
          </a:ln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ABD89536-375B-4E83-9A93-65D48A2615A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2847" y="2218993"/>
            <a:ext cx="1999661" cy="1450974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A72879E6-E3B6-4B67-A49F-DE07F51BCC18}"/>
              </a:ext>
            </a:extLst>
          </p:cNvPr>
          <p:cNvSpPr txBox="1"/>
          <p:nvPr/>
        </p:nvSpPr>
        <p:spPr>
          <a:xfrm>
            <a:off x="1178406" y="3608319"/>
            <a:ext cx="15544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Printable ceramic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(Al2O3, Zr, 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SiC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 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AlN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)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0CB615E-9D6C-474D-BEEB-9121E00F6676}"/>
              </a:ext>
            </a:extLst>
          </p:cNvPr>
          <p:cNvGrpSpPr>
            <a:grpSpLocks noChangeAspect="1"/>
          </p:cNvGrpSpPr>
          <p:nvPr/>
        </p:nvGrpSpPr>
        <p:grpSpPr>
          <a:xfrm>
            <a:off x="354950" y="3115295"/>
            <a:ext cx="508337" cy="406968"/>
            <a:chOff x="856666" y="2601524"/>
            <a:chExt cx="707245" cy="566211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BF01A06-52A4-4324-B10F-C9A4A3881D99}"/>
                </a:ext>
              </a:extLst>
            </p:cNvPr>
            <p:cNvSpPr txBox="1"/>
            <p:nvPr/>
          </p:nvSpPr>
          <p:spPr>
            <a:xfrm flipH="1">
              <a:off x="856666" y="2906125"/>
              <a:ext cx="70724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D 0.4mm</a:t>
              </a:r>
              <a:endParaRPr kumimoji="0" lang="en-GB" sz="11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038D4905-CAB8-4862-B4DB-C317DDB5FC9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217098" y="2601524"/>
              <a:ext cx="0" cy="324000"/>
            </a:xfrm>
            <a:prstGeom prst="straightConnector1">
              <a:avLst/>
            </a:prstGeom>
            <a:noFill/>
            <a:ln w="6350" cap="flat" cmpd="sng" algn="ctr">
              <a:solidFill>
                <a:srgbClr val="C00000"/>
              </a:solidFill>
              <a:prstDash val="solid"/>
              <a:miter lim="800000"/>
              <a:tailEnd type="triangle"/>
            </a:ln>
            <a:effectLst/>
          </p:spPr>
        </p:cxn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9C0BA0DE-EF8B-446E-B9F0-1E6841055C62}"/>
              </a:ext>
            </a:extLst>
          </p:cNvPr>
          <p:cNvSpPr txBox="1"/>
          <p:nvPr/>
        </p:nvSpPr>
        <p:spPr>
          <a:xfrm>
            <a:off x="1736564" y="2832337"/>
            <a:ext cx="8306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15x30mm2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3A614217-6C84-49A5-8C7F-983696A0602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1800"/>
          <a:stretch/>
        </p:blipFill>
        <p:spPr>
          <a:xfrm>
            <a:off x="115451" y="4633539"/>
            <a:ext cx="2181281" cy="1439854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2FBCB429-FEAE-4645-B609-AFFA0C9B4F8D}"/>
              </a:ext>
            </a:extLst>
          </p:cNvPr>
          <p:cNvSpPr txBox="1"/>
          <p:nvPr/>
        </p:nvSpPr>
        <p:spPr>
          <a:xfrm>
            <a:off x="2265399" y="5702964"/>
            <a:ext cx="19227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Height measurement accuracy of +- 3 um and a repeatability of 0.4 um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163533C-17FE-4D43-B72D-1B772CBE66B5}"/>
              </a:ext>
            </a:extLst>
          </p:cNvPr>
          <p:cNvSpPr txBox="1"/>
          <p:nvPr/>
        </p:nvSpPr>
        <p:spPr>
          <a:xfrm>
            <a:off x="1200192" y="4625439"/>
            <a:ext cx="110318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Keyence VR5200</a:t>
            </a:r>
            <a:endParaRPr kumimoji="0" lang="en-GB" sz="105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D61153D-8E94-4BCD-8056-BD0A1C39EF05}"/>
              </a:ext>
            </a:extLst>
          </p:cNvPr>
          <p:cNvSpPr txBox="1"/>
          <p:nvPr/>
        </p:nvSpPr>
        <p:spPr>
          <a:xfrm>
            <a:off x="80462" y="4320340"/>
            <a:ext cx="48666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Substrate roughness,</a:t>
            </a:r>
            <a:r>
              <a:rPr kumimoji="0" lang="en-US" sz="1400" b="1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flatness</a:t>
            </a:r>
            <a:r>
              <a:rPr lang="en-US" sz="1400" b="1" kern="0" dirty="0">
                <a:solidFill>
                  <a:prstClr val="black"/>
                </a:solidFill>
              </a:rPr>
              <a:t> 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(3D scan)</a:t>
            </a:r>
            <a:endParaRPr kumimoji="0" lang="en-GB" sz="1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FA63715-7568-49A6-B132-810763D5ECF6}"/>
              </a:ext>
            </a:extLst>
          </p:cNvPr>
          <p:cNvSpPr txBox="1"/>
          <p:nvPr/>
        </p:nvSpPr>
        <p:spPr>
          <a:xfrm>
            <a:off x="2232886" y="4591046"/>
            <a:ext cx="231418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Wide-Area 3D measurement system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ADB4AAF-3E4A-4C92-922A-1896B265A737}"/>
              </a:ext>
            </a:extLst>
          </p:cNvPr>
          <p:cNvSpPr txBox="1"/>
          <p:nvPr/>
        </p:nvSpPr>
        <p:spPr>
          <a:xfrm>
            <a:off x="2265399" y="4791798"/>
            <a:ext cx="217866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</a:t>
            </a:r>
            <a:r>
              <a:rPr kumimoji="0" lang="en-GB" sz="1000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(arithmetical mean height) = 6 µm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A6B72E6-580C-4FF9-8497-45696E7DB026}"/>
              </a:ext>
            </a:extLst>
          </p:cNvPr>
          <p:cNvSpPr txBox="1"/>
          <p:nvPr/>
        </p:nvSpPr>
        <p:spPr>
          <a:xfrm>
            <a:off x="124816" y="5778024"/>
            <a:ext cx="17940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Height magnification 1200%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DBC8BE0-3050-4C29-809D-BCD6FF97E54C}"/>
              </a:ext>
            </a:extLst>
          </p:cNvPr>
          <p:cNvSpPr txBox="1"/>
          <p:nvPr/>
        </p:nvSpPr>
        <p:spPr>
          <a:xfrm>
            <a:off x="3311906" y="2394050"/>
            <a:ext cx="57118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 b="1"/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Substrate defects and channel obstructions (x-ray computed tomography)</a:t>
            </a:r>
            <a:endParaRPr kumimoji="0" lang="en-GB" sz="1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DC73195D-6589-4CD3-902E-73E7BA2821C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76396" y="3068633"/>
            <a:ext cx="2498339" cy="506927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6871B5BB-852D-41D3-9E80-AC319BDFD195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9456"/>
          <a:stretch/>
        </p:blipFill>
        <p:spPr>
          <a:xfrm flipH="1">
            <a:off x="6492329" y="3059916"/>
            <a:ext cx="2349688" cy="519099"/>
          </a:xfrm>
          <a:prstGeom prst="rect">
            <a:avLst/>
          </a:prstGeom>
        </p:spPr>
      </p:pic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4C183433-3FF5-4D83-83F7-DEECECF2D95E}"/>
              </a:ext>
            </a:extLst>
          </p:cNvPr>
          <p:cNvSpPr/>
          <p:nvPr/>
        </p:nvSpPr>
        <p:spPr>
          <a:xfrm>
            <a:off x="7368293" y="3221918"/>
            <a:ext cx="151263" cy="105360"/>
          </a:xfrm>
          <a:custGeom>
            <a:avLst/>
            <a:gdLst>
              <a:gd name="connsiteX0" fmla="*/ 169333 w 169333"/>
              <a:gd name="connsiteY0" fmla="*/ 0 h 115146"/>
              <a:gd name="connsiteX1" fmla="*/ 142240 w 169333"/>
              <a:gd name="connsiteY1" fmla="*/ 115146 h 115146"/>
              <a:gd name="connsiteX2" fmla="*/ 0 w 169333"/>
              <a:gd name="connsiteY2" fmla="*/ 108373 h 115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9333" h="115146">
                <a:moveTo>
                  <a:pt x="169333" y="0"/>
                </a:moveTo>
                <a:lnTo>
                  <a:pt x="142240" y="115146"/>
                </a:lnTo>
                <a:lnTo>
                  <a:pt x="0" y="108373"/>
                </a:lnTo>
              </a:path>
            </a:pathLst>
          </a:custGeom>
          <a:noFill/>
          <a:ln w="1270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8C10607-E4E9-4579-8FEA-7789C336F068}"/>
              </a:ext>
            </a:extLst>
          </p:cNvPr>
          <p:cNvSpPr txBox="1"/>
          <p:nvPr/>
        </p:nvSpPr>
        <p:spPr>
          <a:xfrm>
            <a:off x="7106459" y="3094942"/>
            <a:ext cx="53069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</a:rPr>
              <a:t>&gt;90°</a:t>
            </a:r>
            <a:endParaRPr kumimoji="0" lang="en-GB" sz="1050" b="0" i="0" u="none" strike="noStrike" kern="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5DE2608-DEFE-46E1-9042-6F5DD4E3CCDE}"/>
              </a:ext>
            </a:extLst>
          </p:cNvPr>
          <p:cNvSpPr txBox="1"/>
          <p:nvPr/>
        </p:nvSpPr>
        <p:spPr>
          <a:xfrm>
            <a:off x="6520890" y="2633396"/>
            <a:ext cx="179408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Tomography resolution 7 um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9B9A526-A415-4F8D-A617-34BF9F611437}"/>
              </a:ext>
            </a:extLst>
          </p:cNvPr>
          <p:cNvSpPr txBox="1"/>
          <p:nvPr/>
        </p:nvSpPr>
        <p:spPr>
          <a:xfrm>
            <a:off x="4292740" y="2630277"/>
            <a:ext cx="211288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Zeiss METROTOM 1500 CT scanner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67E1CB9-D376-4D49-ABA9-F9B10BBB9154}"/>
              </a:ext>
            </a:extLst>
          </p:cNvPr>
          <p:cNvSpPr txBox="1"/>
          <p:nvPr/>
        </p:nvSpPr>
        <p:spPr>
          <a:xfrm>
            <a:off x="7344130" y="3567491"/>
            <a:ext cx="15119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@CERN EN MME-MA</a:t>
            </a:r>
            <a:endParaRPr kumimoji="0" lang="en-GB" sz="1200" b="0" i="1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FC4A2FE-E899-46EF-B431-8CB4A181CCA3}"/>
              </a:ext>
            </a:extLst>
          </p:cNvPr>
          <p:cNvGrpSpPr/>
          <p:nvPr/>
        </p:nvGrpSpPr>
        <p:grpSpPr>
          <a:xfrm>
            <a:off x="4887920" y="3970408"/>
            <a:ext cx="4294923" cy="2208473"/>
            <a:chOff x="7380271" y="4626906"/>
            <a:chExt cx="4294923" cy="2208473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F1DC92DF-3164-4B26-B81C-A952077E306B}"/>
                </a:ext>
              </a:extLst>
            </p:cNvPr>
            <p:cNvGrpSpPr/>
            <p:nvPr/>
          </p:nvGrpSpPr>
          <p:grpSpPr>
            <a:xfrm>
              <a:off x="7380271" y="4926543"/>
              <a:ext cx="3685037" cy="1908836"/>
              <a:chOff x="7951373" y="4443805"/>
              <a:chExt cx="3685037" cy="1908836"/>
            </a:xfrm>
          </p:grpSpPr>
          <p:pic>
            <p:nvPicPr>
              <p:cNvPr id="57" name="Picture 56">
                <a:extLst>
                  <a:ext uri="{FF2B5EF4-FFF2-40B4-BE49-F238E27FC236}">
                    <a16:creationId xmlns:a16="http://schemas.microsoft.com/office/drawing/2014/main" id="{9B894B7F-56A9-4355-8421-6DC7178E450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7951373" y="4477314"/>
                <a:ext cx="1511951" cy="1875327"/>
              </a:xfrm>
              <a:prstGeom prst="rect">
                <a:avLst/>
              </a:prstGeom>
            </p:spPr>
          </p:pic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BB9DBEF5-762C-4039-9D34-7556E52A0A2D}"/>
                  </a:ext>
                </a:extLst>
              </p:cNvPr>
              <p:cNvSpPr txBox="1"/>
              <p:nvPr/>
            </p:nvSpPr>
            <p:spPr>
              <a:xfrm>
                <a:off x="9524935" y="4443805"/>
                <a:ext cx="2111475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LCM, Alumina, flat orientation  D=0.7mm</a:t>
                </a:r>
                <a:endParaRPr kumimoji="0" lang="en-GB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1C163885-836E-4090-9DE0-8A56E7F603D1}"/>
                  </a:ext>
                </a:extLst>
              </p:cNvPr>
              <p:cNvSpPr txBox="1"/>
              <p:nvPr/>
            </p:nvSpPr>
            <p:spPr>
              <a:xfrm>
                <a:off x="9528460" y="4655474"/>
                <a:ext cx="79060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R</a:t>
                </a:r>
                <a:r>
                  <a:rPr kumimoji="0" lang="en-US" sz="1000" b="0" i="0" u="none" strike="noStrike" kern="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a</a:t>
                </a: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=14.6 µm</a:t>
                </a:r>
                <a:endPara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4262A585-9AC4-4921-A3D0-EECB74DDDFF5}"/>
                </a:ext>
              </a:extLst>
            </p:cNvPr>
            <p:cNvSpPr txBox="1"/>
            <p:nvPr/>
          </p:nvSpPr>
          <p:spPr>
            <a:xfrm>
              <a:off x="7566554" y="4626906"/>
              <a:ext cx="41086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400" b="1"/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Channel roughness measurements (Profilometer)</a:t>
              </a:r>
              <a:endPara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B67B7058-EC90-4B18-AADC-66B4B4DB2854}"/>
              </a:ext>
            </a:extLst>
          </p:cNvPr>
          <p:cNvSpPr txBox="1"/>
          <p:nvPr/>
        </p:nvSpPr>
        <p:spPr>
          <a:xfrm>
            <a:off x="6979733" y="5746867"/>
            <a:ext cx="15119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@CERN EN MME-MA</a:t>
            </a:r>
            <a:endParaRPr kumimoji="0" lang="en-GB" sz="1200" b="0" i="1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DDB9303-A2EC-4403-8F2F-592BB7563511}"/>
              </a:ext>
            </a:extLst>
          </p:cNvPr>
          <p:cNvSpPr txBox="1"/>
          <p:nvPr/>
        </p:nvSpPr>
        <p:spPr>
          <a:xfrm>
            <a:off x="4752078" y="3538094"/>
            <a:ext cx="78492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D=0.7mm</a:t>
            </a:r>
            <a:endParaRPr lang="en-GB" sz="105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69E941A-E519-4BBD-908F-3C47E090A1A3}"/>
              </a:ext>
            </a:extLst>
          </p:cNvPr>
          <p:cNvSpPr txBox="1"/>
          <p:nvPr/>
        </p:nvSpPr>
        <p:spPr>
          <a:xfrm>
            <a:off x="3953091" y="3538094"/>
            <a:ext cx="78492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D=0.5 mm</a:t>
            </a:r>
            <a:endParaRPr lang="en-GB" sz="105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37EBCAC-6F7E-4280-B055-D28EFD39EC6D}"/>
              </a:ext>
            </a:extLst>
          </p:cNvPr>
          <p:cNvSpPr txBox="1"/>
          <p:nvPr/>
        </p:nvSpPr>
        <p:spPr>
          <a:xfrm>
            <a:off x="5551065" y="3538094"/>
            <a:ext cx="78492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D=1 mm</a:t>
            </a:r>
            <a:endParaRPr lang="en-GB" sz="105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48B6639-051A-4678-819B-1FA14BFDEF16}"/>
              </a:ext>
            </a:extLst>
          </p:cNvPr>
          <p:cNvSpPr txBox="1"/>
          <p:nvPr/>
        </p:nvSpPr>
        <p:spPr>
          <a:xfrm>
            <a:off x="3448441" y="2053138"/>
            <a:ext cx="560404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891" lvl="1" indent="0" algn="r">
              <a:buNone/>
            </a:pPr>
            <a:r>
              <a:rPr lang="en-GB" sz="1100" dirty="0">
                <a:solidFill>
                  <a:srgbClr val="000000"/>
                </a:solidFill>
                <a:latin typeface="Calibri" panose="020F0502020204030204"/>
              </a:rPr>
              <a:t>Performed</a:t>
            </a:r>
            <a:r>
              <a:rPr lang="en-GB" sz="1050" dirty="0">
                <a:solidFill>
                  <a:srgbClr val="000000"/>
                </a:solidFill>
                <a:latin typeface="Calibri" panose="020F0502020204030204"/>
              </a:rPr>
              <a:t> in the framework of a modular cooling substrate investigation (EP R&amp;D subject)</a:t>
            </a:r>
            <a:endParaRPr lang="en-GB" sz="1050" dirty="0">
              <a:solidFill>
                <a:srgbClr val="00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9DDC0E1-3CB2-41D4-A0ED-E10EBE0580C5}"/>
              </a:ext>
            </a:extLst>
          </p:cNvPr>
          <p:cNvSpPr txBox="1"/>
          <p:nvPr/>
        </p:nvSpPr>
        <p:spPr>
          <a:xfrm>
            <a:off x="5548970" y="2795704"/>
            <a:ext cx="166744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R="0" lvl="0" indent="0" algn="just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defRPr>
            </a:lvl1pPr>
          </a:lstStyle>
          <a:p>
            <a:r>
              <a:rPr lang="en-US" dirty="0"/>
              <a:t>Different sample orientation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9632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  <p:bldP spid="38" grpId="0"/>
      <p:bldP spid="40" grpId="0"/>
      <p:bldP spid="42" grpId="0"/>
      <p:bldP spid="46" grpId="0" animBg="1"/>
      <p:bldP spid="47" grpId="0"/>
      <p:bldP spid="50" grpId="0"/>
      <p:bldP spid="51" grpId="0"/>
      <p:bldP spid="52" grpId="0"/>
      <p:bldP spid="60" grpId="0"/>
      <p:bldP spid="44" grpId="0"/>
      <p:bldP spid="48" grpId="0"/>
      <p:bldP spid="49" grpId="0"/>
      <p:bldP spid="8" grpId="0"/>
    </p:bldLst>
  </p:timing>
</p:sld>
</file>

<file path=ppt/theme/theme1.xml><?xml version="1.0" encoding="utf-8"?>
<a:theme xmlns:a="http://schemas.openxmlformats.org/drawingml/2006/main" name="Office Theme">
  <a:themeElements>
    <a:clrScheme name="AIDA-2020">
      <a:dk1>
        <a:srgbClr val="171A6C"/>
      </a:dk1>
      <a:lt1>
        <a:srgbClr val="FFFFFF"/>
      </a:lt1>
      <a:dk2>
        <a:srgbClr val="FFFFFF"/>
      </a:dk2>
      <a:lt2>
        <a:srgbClr val="FFFFFF"/>
      </a:lt2>
      <a:accent1>
        <a:srgbClr val="171A6C"/>
      </a:accent1>
      <a:accent2>
        <a:srgbClr val="4246D6"/>
      </a:accent2>
      <a:accent3>
        <a:srgbClr val="8789E5"/>
      </a:accent3>
      <a:accent4>
        <a:srgbClr val="C0C2F1"/>
      </a:accent4>
      <a:accent5>
        <a:srgbClr val="F2B53C"/>
      </a:accent5>
      <a:accent6>
        <a:srgbClr val="F9DDA5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IDA-2020_PowerPoint template-master file" id="{9FCF5474-3BEE-4A2F-8627-4954CBBE91E0}" vid="{25C60E07-C0BA-4867-868D-16DD711DE68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297D64DC01694398705FD739D63467" ma:contentTypeVersion="0" ma:contentTypeDescription="Create a new document." ma:contentTypeScope="" ma:versionID="d74227126e935054d2e2cd3ed0e1fd9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43D2B95-5EFD-46AE-B4B7-481492F7644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D1AEB554-AD36-43C8-9DF6-A08380DEEEAE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ABC118D4-9A13-4030-884E-F0CE0D4135A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AIDA-2020_PowerPoint template-master file</Template>
  <TotalTime>4342</TotalTime>
  <Words>1398</Words>
  <Application>Microsoft Office PowerPoint</Application>
  <PresentationFormat>On-screen Show (4:3)</PresentationFormat>
  <Paragraphs>248</Paragraphs>
  <Slides>11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Cambria Math</vt:lpstr>
      <vt:lpstr>Corbel</vt:lpstr>
      <vt:lpstr>Segoe UI</vt:lpstr>
      <vt:lpstr>Office Theme</vt:lpstr>
      <vt:lpstr>Work Package 10  Task10.2: Ultra-light and 3D-printed structures with integrated cooling</vt:lpstr>
      <vt:lpstr>WP10.2: Ultra-light and 3D-printed structures with integrated cooling</vt:lpstr>
      <vt:lpstr>WP10.2: Ultra-light and 3D-printed structures with integrated cooling</vt:lpstr>
      <vt:lpstr>Ultra-light structures with integrated cooling</vt:lpstr>
      <vt:lpstr>Ultra-light structures with integrated cooling</vt:lpstr>
      <vt:lpstr>Ultra-light structures with integrated cooling</vt:lpstr>
      <vt:lpstr>Ultra-light structures with integrated cooling</vt:lpstr>
      <vt:lpstr>3D Printed structures with integrated cooling</vt:lpstr>
      <vt:lpstr>3D-printed structures with integrated cooling</vt:lpstr>
      <vt:lpstr>3D-printed structures with integrated cooling</vt:lpstr>
      <vt:lpstr>THIS IS THE END…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Sabrina El Yacoubi</dc:creator>
  <cp:lastModifiedBy>Massimo Angeletti</cp:lastModifiedBy>
  <cp:revision>41</cp:revision>
  <cp:lastPrinted>2022-03-29T12:08:52Z</cp:lastPrinted>
  <dcterms:created xsi:type="dcterms:W3CDTF">2016-05-09T08:38:51Z</dcterms:created>
  <dcterms:modified xsi:type="dcterms:W3CDTF">2022-03-29T12:13:18Z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0x010100C1297D64DC01694398705FD739D63467</vt:lpwstr>
  </property>
</Properties>
</file>