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6" r:id="rId4"/>
    <p:sldId id="287" r:id="rId5"/>
    <p:sldId id="291" r:id="rId6"/>
    <p:sldId id="288" r:id="rId7"/>
    <p:sldId id="292" r:id="rId8"/>
    <p:sldId id="289" r:id="rId9"/>
    <p:sldId id="293" r:id="rId10"/>
    <p:sldId id="290" r:id="rId11"/>
    <p:sldId id="295" r:id="rId12"/>
    <p:sldId id="296" r:id="rId13"/>
    <p:sldId id="284" r:id="rId1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ungil Kwon" initials="YK" lastIdx="1" clrIdx="0">
    <p:extLst>
      <p:ext uri="{19B8F6BF-5375-455C-9EA6-DF929625EA0E}">
        <p15:presenceInfo xmlns:p15="http://schemas.microsoft.com/office/powerpoint/2012/main" userId="f6587f687ed9d32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31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9213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2268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8813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5104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5841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205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977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3797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5631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929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879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38DF3-80D7-42A0-9D5A-54109C6C127C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9933D-281C-449D-81DD-C6D864B3064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1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>
            <a:normAutofit/>
          </a:bodyPr>
          <a:lstStyle/>
          <a:p>
            <a:r>
              <a:rPr lang="ko-KR" altLang="en-US" sz="4000" dirty="0" smtClean="0"/>
              <a:t>연세대 활동 및 계획</a:t>
            </a:r>
            <a:r>
              <a:rPr lang="en-US" altLang="ko-KR" sz="4000" dirty="0"/>
              <a:t/>
            </a:r>
            <a:br>
              <a:rPr lang="en-US" altLang="ko-KR" sz="4000" dirty="0"/>
            </a:br>
            <a:r>
              <a:rPr lang="en-US" altLang="ko-KR" sz="4000" dirty="0" smtClean="0"/>
              <a:t>2021/2022</a:t>
            </a:r>
            <a:endParaRPr lang="ko-KR" altLang="en-US" sz="4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권</a:t>
            </a:r>
            <a:r>
              <a:rPr lang="en-US" altLang="ko-KR" dirty="0" smtClean="0"/>
              <a:t> </a:t>
            </a:r>
            <a:r>
              <a:rPr lang="ko-KR" altLang="en-US" dirty="0" smtClean="0"/>
              <a:t>영일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연세대학교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211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err="1" smtClean="0"/>
              <a:t>FoCal</a:t>
            </a:r>
            <a:r>
              <a:rPr lang="en-US" altLang="ko-KR" dirty="0" smtClean="0"/>
              <a:t>-E &amp; </a:t>
            </a:r>
            <a:r>
              <a:rPr lang="en-US" altLang="ko-KR" dirty="0" err="1" smtClean="0"/>
              <a:t>FoCal</a:t>
            </a:r>
            <a:r>
              <a:rPr lang="ko-KR" altLang="en-US" smtClean="0"/>
              <a:t> </a:t>
            </a:r>
            <a:r>
              <a:rPr lang="en-US" altLang="ko-KR" dirty="0" smtClean="0"/>
              <a:t>electronics </a:t>
            </a:r>
            <a:br>
              <a:rPr lang="en-US" altLang="ko-KR" dirty="0" smtClean="0"/>
            </a:br>
            <a:r>
              <a:rPr lang="en-US" altLang="ko-KR" dirty="0" smtClean="0"/>
              <a:t>(</a:t>
            </a:r>
            <a:r>
              <a:rPr lang="ko-KR" altLang="en-US" smtClean="0"/>
              <a:t>박</a:t>
            </a:r>
            <a:r>
              <a:rPr lang="en-US" altLang="ko-KR" dirty="0" smtClean="0"/>
              <a:t> </a:t>
            </a:r>
            <a:r>
              <a:rPr lang="ko-KR" altLang="en-US" smtClean="0"/>
              <a:t>태용</a:t>
            </a:r>
            <a:r>
              <a:rPr lang="en-US" altLang="ko-KR" dirty="0" smtClean="0"/>
              <a:t>, </a:t>
            </a:r>
            <a:r>
              <a:rPr lang="ko-KR" altLang="en-US" smtClean="0"/>
              <a:t>한 영훈</a:t>
            </a:r>
            <a:r>
              <a:rPr lang="en-US" altLang="ko-KR" dirty="0" smtClean="0"/>
              <a:t>, </a:t>
            </a:r>
            <a:r>
              <a:rPr lang="ko-KR" altLang="en-US" smtClean="0"/>
              <a:t>김 윤석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522" y="2445985"/>
            <a:ext cx="7686675" cy="386715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311654" y="1799654"/>
            <a:ext cx="7814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</a:rPr>
              <a:t>김 용균</a:t>
            </a:r>
            <a:r>
              <a:rPr lang="en-US" altLang="ko-KR" dirty="0" smtClean="0">
                <a:solidFill>
                  <a:srgbClr val="0070C0"/>
                </a:solidFill>
              </a:rPr>
              <a:t>(</a:t>
            </a:r>
            <a:r>
              <a:rPr lang="ko-KR" altLang="en-US" smtClean="0">
                <a:solidFill>
                  <a:srgbClr val="0070C0"/>
                </a:solidFill>
              </a:rPr>
              <a:t>한양대</a:t>
            </a:r>
            <a:r>
              <a:rPr lang="en-US" altLang="ko-KR" smtClean="0">
                <a:solidFill>
                  <a:srgbClr val="0070C0"/>
                </a:solidFill>
              </a:rPr>
              <a:t>)</a:t>
            </a:r>
            <a:r>
              <a:rPr lang="ko-KR" altLang="en-US" smtClean="0">
                <a:solidFill>
                  <a:srgbClr val="0070C0"/>
                </a:solidFill>
              </a:rPr>
              <a:t> 교수와 </a:t>
            </a:r>
            <a:r>
              <a:rPr lang="ko-KR" altLang="en-US" dirty="0" smtClean="0">
                <a:solidFill>
                  <a:srgbClr val="0070C0"/>
                </a:solidFill>
              </a:rPr>
              <a:t>같이 진행함</a:t>
            </a:r>
            <a:r>
              <a:rPr lang="en-US" altLang="ko-KR" dirty="0" smtClean="0">
                <a:solidFill>
                  <a:srgbClr val="0070C0"/>
                </a:solidFill>
              </a:rPr>
              <a:t>! </a:t>
            </a:r>
            <a:r>
              <a:rPr lang="ko-KR" altLang="en-US" smtClean="0">
                <a:solidFill>
                  <a:srgbClr val="0070C0"/>
                </a:solidFill>
              </a:rPr>
              <a:t>김 범규</a:t>
            </a:r>
            <a:r>
              <a:rPr lang="en-US" altLang="ko-KR" dirty="0" smtClean="0">
                <a:solidFill>
                  <a:srgbClr val="0070C0"/>
                </a:solidFill>
              </a:rPr>
              <a:t>(</a:t>
            </a:r>
            <a:r>
              <a:rPr lang="ko-KR" altLang="en-US" smtClean="0">
                <a:solidFill>
                  <a:srgbClr val="0070C0"/>
                </a:solidFill>
              </a:rPr>
              <a:t>성균관대</a:t>
            </a:r>
            <a:r>
              <a:rPr lang="en-US" altLang="ko-KR" dirty="0" smtClean="0">
                <a:solidFill>
                  <a:srgbClr val="0070C0"/>
                </a:solidFill>
              </a:rPr>
              <a:t>) </a:t>
            </a:r>
            <a:r>
              <a:rPr lang="ko-KR" altLang="en-US" smtClean="0">
                <a:solidFill>
                  <a:srgbClr val="0070C0"/>
                </a:solidFill>
              </a:rPr>
              <a:t>교수의 참여 예정</a:t>
            </a:r>
            <a:r>
              <a:rPr lang="ko-KR" altLang="en-US" smtClean="0">
                <a:solidFill>
                  <a:srgbClr val="FF0000"/>
                </a:solidFill>
              </a:rPr>
              <a:t> 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599150" y="3627790"/>
            <a:ext cx="329442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srgbClr val="0070C0"/>
                </a:solidFill>
              </a:rPr>
              <a:t>성공적인 센서 제작</a:t>
            </a:r>
            <a:r>
              <a:rPr lang="en-US" altLang="ko-KR" dirty="0" smtClean="0">
                <a:solidFill>
                  <a:srgbClr val="0070C0"/>
                </a:solidFill>
              </a:rPr>
              <a:t>!</a:t>
            </a:r>
          </a:p>
          <a:p>
            <a:r>
              <a:rPr lang="en-US" altLang="ko-KR" dirty="0">
                <a:solidFill>
                  <a:srgbClr val="0070C0"/>
                </a:solidFill>
              </a:rPr>
              <a:t>Leakage current ~ 20 </a:t>
            </a:r>
            <a:r>
              <a:rPr lang="en-US" altLang="ko-KR" dirty="0" err="1">
                <a:solidFill>
                  <a:srgbClr val="0070C0"/>
                </a:solidFill>
              </a:rPr>
              <a:t>nA</a:t>
            </a:r>
            <a:r>
              <a:rPr lang="en-US" altLang="ko-KR" dirty="0">
                <a:solidFill>
                  <a:srgbClr val="0070C0"/>
                </a:solidFill>
              </a:rPr>
              <a:t>/cm</a:t>
            </a:r>
            <a:r>
              <a:rPr lang="en-US" altLang="ko-KR" baseline="30000" dirty="0">
                <a:solidFill>
                  <a:srgbClr val="0070C0"/>
                </a:solidFill>
              </a:rPr>
              <a:t>2</a:t>
            </a:r>
          </a:p>
          <a:p>
            <a:r>
              <a:rPr lang="en-US" altLang="ko-KR" smtClean="0">
                <a:solidFill>
                  <a:srgbClr val="0070C0"/>
                </a:solidFill>
              </a:rPr>
              <a:t>Radiation tolerant</a:t>
            </a:r>
            <a:r>
              <a:rPr lang="ko-KR" altLang="en-US" smtClean="0">
                <a:solidFill>
                  <a:srgbClr val="0070C0"/>
                </a:solidFill>
              </a:rPr>
              <a:t> </a:t>
            </a:r>
            <a:endParaRPr lang="en-US" altLang="ko-KR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020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err="1" smtClean="0"/>
              <a:t>FoCal</a:t>
            </a:r>
            <a:r>
              <a:rPr lang="en-US" altLang="ko-KR" dirty="0" smtClean="0"/>
              <a:t>-E &amp; </a:t>
            </a:r>
            <a:r>
              <a:rPr lang="en-US" altLang="ko-KR" dirty="0" err="1" smtClean="0"/>
              <a:t>FoCal</a:t>
            </a:r>
            <a:r>
              <a:rPr lang="ko-KR" altLang="en-US" smtClean="0"/>
              <a:t> </a:t>
            </a:r>
            <a:r>
              <a:rPr lang="en-US" altLang="ko-KR" dirty="0" smtClean="0"/>
              <a:t>electronics </a:t>
            </a:r>
            <a:br>
              <a:rPr lang="en-US" altLang="ko-KR" dirty="0" smtClean="0"/>
            </a:br>
            <a:r>
              <a:rPr lang="en-US" altLang="ko-KR" dirty="0" smtClean="0"/>
              <a:t>(</a:t>
            </a:r>
            <a:r>
              <a:rPr lang="ko-KR" altLang="en-US" smtClean="0"/>
              <a:t>박</a:t>
            </a:r>
            <a:r>
              <a:rPr lang="en-US" altLang="ko-KR" dirty="0" smtClean="0"/>
              <a:t> </a:t>
            </a:r>
            <a:r>
              <a:rPr lang="ko-KR" altLang="en-US" smtClean="0"/>
              <a:t>태용</a:t>
            </a:r>
            <a:r>
              <a:rPr lang="en-US" altLang="ko-KR" dirty="0" smtClean="0"/>
              <a:t>, </a:t>
            </a:r>
            <a:r>
              <a:rPr lang="ko-KR" altLang="en-US" smtClean="0"/>
              <a:t>한 영훈</a:t>
            </a:r>
            <a:r>
              <a:rPr lang="en-US" altLang="ko-KR" dirty="0" smtClean="0"/>
              <a:t>, </a:t>
            </a:r>
            <a:r>
              <a:rPr lang="ko-KR" altLang="en-US" smtClean="0"/>
              <a:t>김 윤석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8" name="내용 개체 틀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2247900"/>
            <a:ext cx="7735712" cy="4351338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2488634" y="1739279"/>
            <a:ext cx="7568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rgbClr val="0070C0"/>
                </a:solidFill>
              </a:rPr>
              <a:t>김 용균</a:t>
            </a:r>
            <a:r>
              <a:rPr lang="en-US" altLang="ko-KR" dirty="0" smtClean="0">
                <a:solidFill>
                  <a:srgbClr val="0070C0"/>
                </a:solidFill>
              </a:rPr>
              <a:t>(</a:t>
            </a:r>
            <a:r>
              <a:rPr lang="ko-KR" altLang="en-US" smtClean="0">
                <a:solidFill>
                  <a:srgbClr val="0070C0"/>
                </a:solidFill>
              </a:rPr>
              <a:t>한양대</a:t>
            </a:r>
            <a:r>
              <a:rPr lang="en-US" altLang="ko-KR" dirty="0" smtClean="0">
                <a:solidFill>
                  <a:srgbClr val="0070C0"/>
                </a:solidFill>
              </a:rPr>
              <a:t>)</a:t>
            </a:r>
            <a:r>
              <a:rPr lang="ko-KR" altLang="en-US" smtClean="0">
                <a:solidFill>
                  <a:srgbClr val="0070C0"/>
                </a:solidFill>
              </a:rPr>
              <a:t> 교수</a:t>
            </a:r>
            <a:r>
              <a:rPr lang="en-US" altLang="ko-KR" dirty="0" smtClean="0">
                <a:solidFill>
                  <a:srgbClr val="0070C0"/>
                </a:solidFill>
              </a:rPr>
              <a:t>, </a:t>
            </a:r>
            <a:r>
              <a:rPr lang="ko-KR" altLang="en-US" smtClean="0">
                <a:solidFill>
                  <a:srgbClr val="0070C0"/>
                </a:solidFill>
              </a:rPr>
              <a:t>김 범규</a:t>
            </a:r>
            <a:r>
              <a:rPr lang="en-US" altLang="ko-KR" dirty="0" smtClean="0">
                <a:solidFill>
                  <a:srgbClr val="0070C0"/>
                </a:solidFill>
              </a:rPr>
              <a:t>(</a:t>
            </a:r>
            <a:r>
              <a:rPr lang="ko-KR" altLang="en-US" smtClean="0">
                <a:solidFill>
                  <a:srgbClr val="0070C0"/>
                </a:solidFill>
              </a:rPr>
              <a:t>성균관대</a:t>
            </a:r>
            <a:r>
              <a:rPr lang="en-US" altLang="ko-KR" dirty="0" smtClean="0">
                <a:solidFill>
                  <a:srgbClr val="0070C0"/>
                </a:solidFill>
              </a:rPr>
              <a:t>) </a:t>
            </a:r>
            <a:r>
              <a:rPr lang="ko-KR" altLang="en-US" smtClean="0">
                <a:solidFill>
                  <a:srgbClr val="0070C0"/>
                </a:solidFill>
              </a:rPr>
              <a:t>교수와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ko-KR" altLang="en-US" smtClean="0">
                <a:solidFill>
                  <a:srgbClr val="0070C0"/>
                </a:solidFill>
              </a:rPr>
              <a:t>개별 </a:t>
            </a:r>
            <a:r>
              <a:rPr lang="ko-KR" altLang="en-US" smtClean="0">
                <a:solidFill>
                  <a:srgbClr val="FF0000"/>
                </a:solidFill>
              </a:rPr>
              <a:t>연구비를 신청함  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487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계획 </a:t>
            </a:r>
            <a:r>
              <a:rPr lang="en-US" altLang="ko-KR" smtClean="0"/>
              <a:t>2022, </a:t>
            </a:r>
            <a:r>
              <a:rPr lang="en-US" altLang="ko-KR"/>
              <a:t>ko-ALICE</a:t>
            </a:r>
            <a:r>
              <a:rPr lang="ko-KR" altLang="en-US"/>
              <a:t>와의 조화</a:t>
            </a:r>
            <a:r>
              <a:rPr lang="ko-KR" altLang="en-US" smtClean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김 태준 학생의 학위 연구 종료</a:t>
            </a:r>
            <a:endParaRPr lang="en-US" altLang="ko-KR" dirty="0" smtClean="0"/>
          </a:p>
          <a:p>
            <a:r>
              <a:rPr lang="ko-KR" altLang="en-US" dirty="0" smtClean="0"/>
              <a:t>김 재현 학생의 </a:t>
            </a:r>
            <a:r>
              <a:rPr lang="en-US" altLang="ko-KR" dirty="0" smtClean="0"/>
              <a:t>MLP</a:t>
            </a:r>
            <a:r>
              <a:rPr lang="ko-KR" altLang="en-US" smtClean="0"/>
              <a:t>를 활용한 </a:t>
            </a:r>
            <a:r>
              <a:rPr lang="en-US" altLang="ko-KR" dirty="0" smtClean="0"/>
              <a:t>Alignment </a:t>
            </a:r>
            <a:r>
              <a:rPr lang="ko-KR" altLang="en-US" smtClean="0"/>
              <a:t>실현</a:t>
            </a:r>
            <a:endParaRPr lang="en-US" altLang="ko-KR" dirty="0" smtClean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707871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계획 </a:t>
            </a:r>
            <a:r>
              <a:rPr lang="en-US" altLang="ko-KR" smtClean="0"/>
              <a:t>2022, </a:t>
            </a:r>
            <a:r>
              <a:rPr lang="en-US" altLang="ko-KR"/>
              <a:t>ko-ALICE</a:t>
            </a:r>
            <a:r>
              <a:rPr lang="ko-KR" altLang="en-US"/>
              <a:t>와의 조화</a:t>
            </a:r>
            <a:r>
              <a:rPr lang="ko-KR" altLang="en-US" smtClean="0"/>
              <a:t>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하드웨어 </a:t>
            </a:r>
            <a:r>
              <a:rPr lang="ko-KR" altLang="en-US"/>
              <a:t>연구 </a:t>
            </a:r>
            <a:r>
              <a:rPr lang="ko-KR" altLang="en-US" smtClean="0"/>
              <a:t>개발과 </a:t>
            </a:r>
            <a:r>
              <a:rPr lang="en-US" altLang="ko-KR" smtClean="0"/>
              <a:t>ko-ALICE</a:t>
            </a:r>
            <a:r>
              <a:rPr lang="ko-KR" altLang="en-US" smtClean="0"/>
              <a:t>의 조화</a:t>
            </a:r>
            <a:endParaRPr lang="en-US" altLang="ko-KR" dirty="0" smtClean="0"/>
          </a:p>
          <a:p>
            <a:endParaRPr lang="en-US" altLang="ko-KR" dirty="0" smtClean="0"/>
          </a:p>
          <a:p>
            <a:pPr lvl="1"/>
            <a:r>
              <a:rPr lang="ko-KR" altLang="en-US" dirty="0" smtClean="0"/>
              <a:t>동질적인 면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ALICE</a:t>
            </a:r>
            <a:r>
              <a:rPr lang="ko-KR" altLang="en-US" smtClean="0"/>
              <a:t>라는 학문적 목적의 범주에서 진행</a:t>
            </a:r>
            <a:endParaRPr lang="en-US" altLang="ko-KR" dirty="0" smtClean="0"/>
          </a:p>
          <a:p>
            <a:pPr lvl="2"/>
            <a:r>
              <a:rPr lang="ko-KR" altLang="en-US" dirty="0"/>
              <a:t>학생을 훈련할 </a:t>
            </a:r>
            <a:r>
              <a:rPr lang="ko-KR" altLang="en-US" dirty="0" smtClean="0"/>
              <a:t>기회</a:t>
            </a:r>
            <a:endParaRPr lang="en-US" altLang="ko-KR" dirty="0" smtClean="0"/>
          </a:p>
          <a:p>
            <a:pPr lvl="2"/>
            <a:endParaRPr lang="en-US" altLang="ko-KR" dirty="0"/>
          </a:p>
          <a:p>
            <a:pPr lvl="1"/>
            <a:r>
              <a:rPr lang="ko-KR" altLang="en-US" dirty="0" smtClean="0"/>
              <a:t>이질적인 면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한국의 아이디어 </a:t>
            </a:r>
            <a:r>
              <a:rPr lang="en-US" altLang="ko-KR" dirty="0" smtClean="0"/>
              <a:t>(</a:t>
            </a:r>
            <a:r>
              <a:rPr lang="ko-KR" altLang="en-US" smtClean="0"/>
              <a:t>성사시 회로</a:t>
            </a:r>
            <a:r>
              <a:rPr lang="en-US" altLang="ko-KR" dirty="0" smtClean="0"/>
              <a:t> </a:t>
            </a:r>
            <a:r>
              <a:rPr lang="ko-KR" altLang="en-US" smtClean="0"/>
              <a:t>설계 전문가의 대거 참여 바람직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err="1"/>
              <a:t>FoCal</a:t>
            </a:r>
            <a:r>
              <a:rPr lang="ko-KR" altLang="en-US"/>
              <a:t> </a:t>
            </a:r>
            <a:r>
              <a:rPr lang="en-US" altLang="ko-KR" dirty="0" smtClean="0"/>
              <a:t>electronics (</a:t>
            </a:r>
            <a:r>
              <a:rPr lang="ko-KR" altLang="en-US" smtClean="0"/>
              <a:t>외부 인력의 관심</a:t>
            </a:r>
            <a:r>
              <a:rPr lang="en-US" altLang="ko-KR" dirty="0" smtClean="0"/>
              <a:t>… </a:t>
            </a:r>
            <a:r>
              <a:rPr lang="ko-KR" altLang="en-US" smtClean="0"/>
              <a:t>열린</a:t>
            </a:r>
            <a:r>
              <a:rPr lang="en-US" altLang="ko-KR" dirty="0" smtClean="0"/>
              <a:t> </a:t>
            </a:r>
            <a:r>
              <a:rPr lang="ko-KR" altLang="en-US" smtClean="0"/>
              <a:t>연구 지향</a:t>
            </a:r>
            <a:r>
              <a:rPr lang="en-US" altLang="ko-KR" dirty="0" smtClean="0"/>
              <a:t>)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7152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주요 결과 및 진행 상황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2 </a:t>
            </a:r>
            <a:r>
              <a:rPr lang="en-US" altLang="ko-KR" sz="2400" dirty="0" err="1" smtClean="0"/>
              <a:t>ph.D’s</a:t>
            </a:r>
            <a:r>
              <a:rPr lang="en-US" altLang="ko-KR" sz="2400" dirty="0" smtClean="0"/>
              <a:t> </a:t>
            </a:r>
            <a:r>
              <a:rPr lang="ko-KR" altLang="en-US" sz="2400" smtClean="0"/>
              <a:t>권 영일</a:t>
            </a:r>
            <a:r>
              <a:rPr lang="en-US" altLang="ko-KR" sz="2400" smtClean="0"/>
              <a:t>, </a:t>
            </a:r>
            <a:r>
              <a:rPr lang="ko-KR" altLang="en-US" sz="2400" smtClean="0"/>
              <a:t>홍</a:t>
            </a:r>
            <a:r>
              <a:rPr lang="en-US" altLang="ko-KR" sz="2400" smtClean="0"/>
              <a:t> </a:t>
            </a:r>
            <a:r>
              <a:rPr lang="ko-KR" altLang="en-US" sz="2400" smtClean="0"/>
              <a:t>건희</a:t>
            </a:r>
            <a:endParaRPr lang="en-US" altLang="ko-KR" sz="2400" smtClean="0"/>
          </a:p>
          <a:p>
            <a:r>
              <a:rPr lang="ko-KR" altLang="en-US" sz="2400" smtClean="0"/>
              <a:t>인력 </a:t>
            </a:r>
            <a:r>
              <a:rPr lang="ko-KR" altLang="en-US" sz="2400" dirty="0" smtClean="0"/>
              <a:t>양성</a:t>
            </a:r>
            <a:endParaRPr lang="en-US" altLang="ko-KR" sz="2400" dirty="0" smtClean="0"/>
          </a:p>
          <a:p>
            <a:pPr lvl="1"/>
            <a:r>
              <a:rPr lang="ko-KR" altLang="en-US" dirty="0" smtClean="0"/>
              <a:t>석사 과정</a:t>
            </a:r>
            <a:r>
              <a:rPr lang="en-US" altLang="ko-KR" dirty="0" smtClean="0"/>
              <a:t>: </a:t>
            </a:r>
            <a:r>
              <a:rPr lang="ko-KR" altLang="en-US" smtClean="0"/>
              <a:t>박 태용</a:t>
            </a:r>
            <a:r>
              <a:rPr lang="en-US" altLang="ko-KR" dirty="0" smtClean="0"/>
              <a:t>(</a:t>
            </a:r>
            <a:r>
              <a:rPr lang="ko-KR" altLang="en-US" smtClean="0"/>
              <a:t>석</a:t>
            </a:r>
            <a:r>
              <a:rPr lang="ko-KR" altLang="en-US" smtClean="0">
                <a:sym typeface="Symbol" panose="05050102010706020507" pitchFamily="18" charset="2"/>
              </a:rPr>
              <a:t>박 통합</a:t>
            </a:r>
            <a:r>
              <a:rPr lang="en-US" altLang="ko-KR" dirty="0" smtClean="0">
                <a:sym typeface="Symbol" panose="05050102010706020507" pitchFamily="18" charset="2"/>
              </a:rPr>
              <a:t>)</a:t>
            </a:r>
            <a:r>
              <a:rPr lang="en-US" altLang="ko-KR" dirty="0" smtClean="0"/>
              <a:t>, </a:t>
            </a:r>
            <a:r>
              <a:rPr lang="ko-KR" altLang="en-US" smtClean="0"/>
              <a:t>김 윤석</a:t>
            </a:r>
            <a:r>
              <a:rPr lang="en-US" altLang="ko-KR" dirty="0" smtClean="0"/>
              <a:t>(</a:t>
            </a:r>
            <a:r>
              <a:rPr lang="ko-KR" altLang="en-US" smtClean="0"/>
              <a:t>석사 과정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박사 과정</a:t>
            </a:r>
            <a:r>
              <a:rPr lang="en-US" altLang="ko-KR" dirty="0" smtClean="0"/>
              <a:t>: </a:t>
            </a:r>
            <a:r>
              <a:rPr lang="ko-KR" altLang="en-US" smtClean="0"/>
              <a:t>김 태준</a:t>
            </a:r>
            <a:r>
              <a:rPr lang="en-US" altLang="ko-KR" dirty="0" smtClean="0"/>
              <a:t>, </a:t>
            </a:r>
            <a:r>
              <a:rPr lang="ko-KR" altLang="en-US" smtClean="0"/>
              <a:t>김 재현</a:t>
            </a:r>
            <a:r>
              <a:rPr lang="en-US" altLang="ko-KR" dirty="0" smtClean="0"/>
              <a:t>, </a:t>
            </a:r>
            <a:r>
              <a:rPr lang="ko-KR" altLang="en-US" smtClean="0"/>
              <a:t>한 영훈</a:t>
            </a:r>
            <a:r>
              <a:rPr lang="en-US" altLang="ko-KR" dirty="0" smtClean="0"/>
              <a:t>, </a:t>
            </a:r>
            <a:r>
              <a:rPr lang="ko-KR" altLang="en-US"/>
              <a:t>서</a:t>
            </a:r>
            <a:r>
              <a:rPr lang="ko-KR" altLang="en-US" smtClean="0"/>
              <a:t> 기원</a:t>
            </a:r>
            <a:r>
              <a:rPr lang="en-US" altLang="ko-KR" dirty="0" smtClean="0"/>
              <a:t>(</a:t>
            </a:r>
            <a:r>
              <a:rPr lang="ko-KR" altLang="en-US"/>
              <a:t>석</a:t>
            </a:r>
            <a:r>
              <a:rPr lang="ko-KR" altLang="en-US">
                <a:sym typeface="Symbol" panose="05050102010706020507" pitchFamily="18" charset="2"/>
              </a:rPr>
              <a:t>박 </a:t>
            </a:r>
            <a:r>
              <a:rPr lang="ko-KR" altLang="en-US">
                <a:sym typeface="Symbol" panose="05050102010706020507" pitchFamily="18" charset="2"/>
              </a:rPr>
              <a:t>통합</a:t>
            </a:r>
            <a:r>
              <a:rPr lang="en-US" altLang="ko-KR" dirty="0" smtClean="0">
                <a:sym typeface="Symbol" panose="05050102010706020507" pitchFamily="18" charset="2"/>
              </a:rPr>
              <a:t>)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r>
              <a:rPr lang="ko-KR" altLang="en-US" dirty="0" smtClean="0">
                <a:solidFill>
                  <a:srgbClr val="0070C0"/>
                </a:solidFill>
              </a:rPr>
              <a:t>석사 졸업</a:t>
            </a:r>
            <a:r>
              <a:rPr lang="en-US" altLang="ko-KR" dirty="0" smtClean="0">
                <a:solidFill>
                  <a:srgbClr val="0070C0"/>
                </a:solidFill>
              </a:rPr>
              <a:t>: </a:t>
            </a:r>
            <a:r>
              <a:rPr lang="ko-KR" altLang="en-US" dirty="0" smtClean="0">
                <a:solidFill>
                  <a:srgbClr val="0070C0"/>
                </a:solidFill>
              </a:rPr>
              <a:t>김 윤석</a:t>
            </a:r>
            <a:r>
              <a:rPr lang="en-US" altLang="ko-KR" dirty="0" smtClean="0">
                <a:solidFill>
                  <a:srgbClr val="0070C0"/>
                </a:solidFill>
              </a:rPr>
              <a:t>(2022.02)</a:t>
            </a:r>
            <a:endParaRPr lang="ko-KR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05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489" y="2624885"/>
            <a:ext cx="7450240" cy="416509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Pilot beam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ITS2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Oct. 27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-31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, 2021 (Stable beam for ITS2)</a:t>
            </a:r>
          </a:p>
          <a:p>
            <a:r>
              <a:rPr lang="en-US" altLang="ko-KR" dirty="0" smtClean="0"/>
              <a:t>Involvement in QC &amp; preparation for the real alignment…</a:t>
            </a:r>
          </a:p>
          <a:p>
            <a:r>
              <a:rPr lang="en-US" altLang="ko-KR" smtClean="0">
                <a:solidFill>
                  <a:srgbClr val="0070C0"/>
                </a:solidFill>
              </a:rPr>
              <a:t>Challenges!</a:t>
            </a:r>
          </a:p>
          <a:p>
            <a:r>
              <a:rPr lang="en-US" altLang="ko-KR" dirty="0" smtClean="0"/>
              <a:t>Matteo </a:t>
            </a:r>
            <a:r>
              <a:rPr lang="en-US" altLang="ko-KR" dirty="0" err="1" smtClean="0"/>
              <a:t>Concas</a:t>
            </a:r>
            <a:r>
              <a:rPr lang="en-US" altLang="ko-KR" dirty="0" smtClean="0"/>
              <a:t>?</a:t>
            </a:r>
          </a:p>
          <a:p>
            <a:pPr marL="0" indent="0">
              <a:buNone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9550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새로운</a:t>
            </a:r>
            <a:r>
              <a:rPr lang="en-US" altLang="ko-KR" dirty="0" smtClean="0"/>
              <a:t> Analysis</a:t>
            </a:r>
            <a:r>
              <a:rPr lang="ko-KR" altLang="en-US"/>
              <a:t> </a:t>
            </a:r>
            <a:r>
              <a:rPr lang="ko-KR" altLang="en-US" smtClean="0"/>
              <a:t>방식</a:t>
            </a:r>
            <a:r>
              <a:rPr lang="en-US" altLang="ko-KR" dirty="0" smtClean="0"/>
              <a:t>(</a:t>
            </a:r>
            <a:r>
              <a:rPr lang="ko-KR" altLang="en-US" smtClean="0"/>
              <a:t>김 태준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  <p:cxnSp>
        <p:nvCxnSpPr>
          <p:cNvPr id="8" name="직선 연결선 7"/>
          <p:cNvCxnSpPr/>
          <p:nvPr/>
        </p:nvCxnSpPr>
        <p:spPr>
          <a:xfrm flipV="1">
            <a:off x="2910348" y="4404852"/>
            <a:ext cx="6135329" cy="294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237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 smtClean="0"/>
              <a:t>새로운</a:t>
            </a:r>
            <a:r>
              <a:rPr lang="en-US" altLang="ko-KR" dirty="0" smtClean="0"/>
              <a:t> Analysis</a:t>
            </a:r>
            <a:r>
              <a:rPr lang="ko-KR" altLang="en-US"/>
              <a:t> </a:t>
            </a:r>
            <a:r>
              <a:rPr lang="ko-KR" altLang="en-US" smtClean="0"/>
              <a:t>방식</a:t>
            </a:r>
            <a:r>
              <a:rPr lang="en-US" altLang="ko-KR" dirty="0" smtClean="0"/>
              <a:t>(</a:t>
            </a:r>
            <a:r>
              <a:rPr lang="ko-KR" altLang="en-US" smtClean="0"/>
              <a:t>김 태준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543969"/>
            <a:ext cx="5181600" cy="2914650"/>
          </a:xfrm>
          <a:prstGeom prst="rect">
            <a:avLst/>
          </a:prstGeom>
        </p:spPr>
      </p:pic>
      <p:sp>
        <p:nvSpPr>
          <p:cNvPr id="3" name="내용 개체 틀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altLang="ko-KR" sz="2400" dirty="0" smtClean="0"/>
          </a:p>
          <a:p>
            <a:pPr marL="0" indent="0">
              <a:buNone/>
            </a:pPr>
            <a:endParaRPr lang="en-US" altLang="ko-KR" sz="2400" dirty="0" smtClean="0"/>
          </a:p>
          <a:p>
            <a:r>
              <a:rPr lang="en-US" altLang="ko-KR" sz="2400" dirty="0" smtClean="0">
                <a:solidFill>
                  <a:srgbClr val="0070C0"/>
                </a:solidFill>
              </a:rPr>
              <a:t>How</a:t>
            </a:r>
            <a:r>
              <a:rPr lang="ko-KR" altLang="en-US" sz="2400" smtClean="0">
                <a:solidFill>
                  <a:srgbClr val="0070C0"/>
                </a:solidFill>
              </a:rPr>
              <a:t> </a:t>
            </a:r>
            <a:r>
              <a:rPr lang="en-US" altLang="ko-KR" sz="2400" dirty="0" smtClean="0">
                <a:solidFill>
                  <a:srgbClr val="0070C0"/>
                </a:solidFill>
              </a:rPr>
              <a:t>do we decouple efficiency?</a:t>
            </a:r>
          </a:p>
          <a:p>
            <a:r>
              <a:rPr lang="en-US" altLang="ko-KR" sz="2400" dirty="0" err="1" smtClean="0">
                <a:solidFill>
                  <a:srgbClr val="0070C0"/>
                </a:solidFill>
              </a:rPr>
              <a:t>Cumulants</a:t>
            </a:r>
            <a:r>
              <a:rPr lang="en-US" altLang="ko-KR" sz="2400" dirty="0" smtClean="0">
                <a:solidFill>
                  <a:srgbClr val="0070C0"/>
                </a:solidFill>
              </a:rPr>
              <a:t> for selected particles</a:t>
            </a:r>
          </a:p>
          <a:p>
            <a:pPr lvl="1"/>
            <a:r>
              <a:rPr lang="en-US" altLang="ko-KR" sz="2000" dirty="0" err="1" smtClean="0">
                <a:solidFill>
                  <a:srgbClr val="0070C0"/>
                </a:solidFill>
              </a:rPr>
              <a:t>p</a:t>
            </a:r>
            <a:r>
              <a:rPr lang="en-US" altLang="ko-KR" sz="2000" baseline="-25000" dirty="0" err="1" smtClean="0">
                <a:solidFill>
                  <a:srgbClr val="0070C0"/>
                </a:solidFill>
              </a:rPr>
              <a:t>T</a:t>
            </a:r>
            <a:r>
              <a:rPr lang="en-US" altLang="ko-KR" sz="2000" dirty="0" smtClean="0">
                <a:solidFill>
                  <a:srgbClr val="0070C0"/>
                </a:solidFill>
              </a:rPr>
              <a:t>?</a:t>
            </a:r>
          </a:p>
          <a:p>
            <a:pPr lvl="1"/>
            <a:r>
              <a:rPr lang="en-US" altLang="ko-KR" sz="2000" dirty="0" smtClean="0">
                <a:solidFill>
                  <a:srgbClr val="0070C0"/>
                </a:solidFill>
              </a:rPr>
              <a:t>Proton?</a:t>
            </a:r>
          </a:p>
          <a:p>
            <a:pPr lvl="1"/>
            <a:r>
              <a:rPr lang="en-US" altLang="ko-KR" sz="2000" dirty="0" smtClean="0">
                <a:solidFill>
                  <a:srgbClr val="0070C0"/>
                </a:solidFill>
              </a:rPr>
              <a:t>Deuteron?</a:t>
            </a:r>
          </a:p>
          <a:p>
            <a:pPr lvl="1"/>
            <a:r>
              <a:rPr lang="en-US" altLang="ko-KR" sz="2000" dirty="0" smtClean="0">
                <a:solidFill>
                  <a:srgbClr val="0070C0"/>
                </a:solidFill>
              </a:rPr>
              <a:t>Electron &amp; </a:t>
            </a:r>
            <a:r>
              <a:rPr lang="en-US" altLang="ko-KR" sz="2000" dirty="0" err="1" smtClean="0">
                <a:solidFill>
                  <a:srgbClr val="0070C0"/>
                </a:solidFill>
              </a:rPr>
              <a:t>p</a:t>
            </a:r>
            <a:r>
              <a:rPr lang="en-US" altLang="ko-KR" sz="2000" baseline="-25000" dirty="0" err="1" smtClean="0">
                <a:solidFill>
                  <a:srgbClr val="0070C0"/>
                </a:solidFill>
              </a:rPr>
              <a:t>T</a:t>
            </a:r>
            <a:r>
              <a:rPr lang="en-US" altLang="ko-KR" sz="2000" dirty="0" smtClean="0">
                <a:solidFill>
                  <a:srgbClr val="0070C0"/>
                </a:solidFill>
              </a:rPr>
              <a:t>?</a:t>
            </a:r>
            <a:endParaRPr lang="ko-KR" altLang="en-US" sz="20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32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/>
              <a:t>Alignment</a:t>
            </a:r>
            <a:r>
              <a:rPr lang="ko-KR" altLang="en-US" dirty="0"/>
              <a:t>의 </a:t>
            </a:r>
            <a:r>
              <a:rPr lang="ko-KR" altLang="en-US"/>
              <a:t>끝을 </a:t>
            </a:r>
            <a:r>
              <a:rPr lang="ko-KR" altLang="en-US" smtClean="0"/>
              <a:t>향하여</a:t>
            </a:r>
            <a:r>
              <a:rPr lang="en-US" altLang="ko-KR" smtClean="0"/>
              <a:t>(</a:t>
            </a:r>
            <a:r>
              <a:rPr lang="ko-KR" altLang="en-US" smtClean="0"/>
              <a:t>김</a:t>
            </a:r>
            <a:r>
              <a:rPr lang="en-US" altLang="ko-KR" smtClean="0"/>
              <a:t> </a:t>
            </a:r>
            <a:r>
              <a:rPr lang="ko-KR" altLang="en-US" smtClean="0"/>
              <a:t>재현</a:t>
            </a:r>
            <a:r>
              <a:rPr lang="en-US" altLang="ko-KR" smtClean="0"/>
              <a:t>)</a:t>
            </a:r>
            <a:endParaRPr lang="ko-KR" altLang="en-US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2821857" y="1426797"/>
            <a:ext cx="66072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rgbClr val="0070C0"/>
                </a:solidFill>
              </a:rPr>
              <a:t>Self-sufficient track finding</a:t>
            </a:r>
            <a:r>
              <a:rPr lang="ko-KR" altLang="en-US">
                <a:solidFill>
                  <a:srgbClr val="0070C0"/>
                </a:solidFill>
              </a:rPr>
              <a:t> </a:t>
            </a:r>
            <a:r>
              <a:rPr lang="en-US" altLang="ko-KR" dirty="0">
                <a:solidFill>
                  <a:srgbClr val="0070C0"/>
                </a:solidFill>
              </a:rPr>
              <a:t>(no bias in the azimuthal angle </a:t>
            </a:r>
            <a:r>
              <a:rPr lang="en-US" altLang="ko-KR" dirty="0">
                <a:solidFill>
                  <a:srgbClr val="0070C0"/>
                </a:solidFill>
                <a:sym typeface="Symbol" panose="05050102010706020507" pitchFamily="18" charset="2"/>
              </a:rPr>
              <a:t></a:t>
            </a:r>
            <a:r>
              <a:rPr lang="en-US" altLang="ko-KR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851" y="3323303"/>
            <a:ext cx="461665" cy="17983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ko-KR" smtClean="0">
                <a:solidFill>
                  <a:srgbClr val="FF0000"/>
                </a:solidFill>
              </a:rPr>
              <a:t>Poor alignment?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285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/>
              <a:t>Alignment</a:t>
            </a:r>
            <a:r>
              <a:rPr lang="ko-KR" altLang="en-US" dirty="0"/>
              <a:t>의 </a:t>
            </a:r>
            <a:r>
              <a:rPr lang="ko-KR" altLang="en-US"/>
              <a:t>끝을 </a:t>
            </a:r>
            <a:r>
              <a:rPr lang="ko-KR" altLang="en-US" smtClean="0"/>
              <a:t>향하여</a:t>
            </a:r>
            <a:r>
              <a:rPr lang="en-US" altLang="ko-KR" smtClean="0"/>
              <a:t>(</a:t>
            </a:r>
            <a:r>
              <a:rPr lang="ko-KR" altLang="en-US" smtClean="0"/>
              <a:t>김 재현</a:t>
            </a:r>
            <a:r>
              <a:rPr lang="en-US" altLang="ko-KR" smtClean="0"/>
              <a:t>)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2130426"/>
            <a:ext cx="7735712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62506" y="1690688"/>
            <a:ext cx="8188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Estimated</a:t>
            </a:r>
            <a:r>
              <a:rPr lang="ko-KR" altLang="en-US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</a:rPr>
              <a:t>mean deviation suggests baseline alignment is ~ a few 100’s </a:t>
            </a:r>
            <a:r>
              <a:rPr lang="en-US" altLang="ko-KR" dirty="0" smtClean="0">
                <a:solidFill>
                  <a:srgbClr val="0070C0"/>
                </a:solidFill>
                <a:sym typeface="Symbol" panose="05050102010706020507" pitchFamily="18" charset="2"/>
              </a:rPr>
              <a:t>m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endParaRPr lang="ko-KR" altLang="en-US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41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ITS3 &amp; </a:t>
            </a:r>
            <a:r>
              <a:rPr lang="ko-KR" altLang="en-US" smtClean="0"/>
              <a:t>한국의 아이디어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(</a:t>
            </a:r>
            <a:r>
              <a:rPr lang="ko-KR" altLang="en-US" smtClean="0"/>
              <a:t>홍 건희</a:t>
            </a:r>
            <a:r>
              <a:rPr lang="en-US" altLang="ko-KR" dirty="0" smtClean="0"/>
              <a:t>, </a:t>
            </a:r>
            <a:r>
              <a:rPr lang="ko-KR" altLang="en-US" smtClean="0"/>
              <a:t>한 영훈</a:t>
            </a:r>
            <a:r>
              <a:rPr lang="en-US" altLang="ko-KR" dirty="0" smtClean="0"/>
              <a:t>, </a:t>
            </a:r>
            <a:r>
              <a:rPr lang="ko-KR" altLang="en-US" smtClean="0"/>
              <a:t>서 기원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2130426"/>
            <a:ext cx="7735712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2044" y="1725891"/>
            <a:ext cx="6187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We are making contributions towards the ITS3 in design!</a:t>
            </a:r>
            <a:endParaRPr lang="ko-KR" altLang="en-US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906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/>
              <a:t>ITS3 &amp; </a:t>
            </a:r>
            <a:r>
              <a:rPr lang="ko-KR" altLang="en-US"/>
              <a:t>한국의 아이디어</a:t>
            </a:r>
            <a:r>
              <a:rPr lang="en-US" altLang="ko-KR"/>
              <a:t/>
            </a:r>
            <a:br>
              <a:rPr lang="en-US" altLang="ko-KR"/>
            </a:br>
            <a:r>
              <a:rPr lang="en-US" altLang="ko-KR"/>
              <a:t>(</a:t>
            </a:r>
            <a:r>
              <a:rPr lang="ko-KR" altLang="en-US"/>
              <a:t>홍 건희</a:t>
            </a:r>
            <a:r>
              <a:rPr lang="en-US" altLang="ko-KR"/>
              <a:t>, </a:t>
            </a:r>
            <a:r>
              <a:rPr lang="ko-KR" altLang="en-US"/>
              <a:t>한 영훈</a:t>
            </a:r>
            <a:r>
              <a:rPr lang="en-US" altLang="ko-KR"/>
              <a:t>, </a:t>
            </a:r>
            <a:r>
              <a:rPr lang="ko-KR" altLang="en-US"/>
              <a:t>서 기원</a:t>
            </a:r>
            <a:r>
              <a:rPr lang="en-US" altLang="ko-KR"/>
              <a:t>)</a:t>
            </a:r>
            <a:endParaRPr lang="ko-KR" altLang="en-US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191" y="2415564"/>
            <a:ext cx="7735712" cy="4351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26244" y="2490085"/>
            <a:ext cx="352487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Ultimate resolution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(~10 </a:t>
            </a:r>
            <a:r>
              <a:rPr lang="en-US" altLang="ko-KR" dirty="0" smtClean="0">
                <a:solidFill>
                  <a:srgbClr val="FF0000"/>
                </a:solidFill>
                <a:sym typeface="Symbol" panose="05050102010706020507" pitchFamily="18" charset="2"/>
              </a:rPr>
              <a:t>m, ~10 </a:t>
            </a:r>
            <a:r>
              <a:rPr lang="en-US" altLang="ko-KR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ps</a:t>
            </a:r>
            <a:r>
              <a:rPr lang="en-US" altLang="ko-KR" dirty="0" smtClean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</a:p>
          <a:p>
            <a:endParaRPr lang="en-US" altLang="ko-KR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US" altLang="ko-KR" dirty="0" smtClean="0">
                <a:solidFill>
                  <a:srgbClr val="FF0000"/>
                </a:solidFill>
                <a:sym typeface="Symbol" panose="05050102010706020507" pitchFamily="18" charset="2"/>
              </a:rPr>
              <a:t>Thin sensor (~ 50 </a:t>
            </a:r>
            <a:r>
              <a:rPr lang="en-US" altLang="ko-KR" dirty="0">
                <a:solidFill>
                  <a:srgbClr val="FF0000"/>
                </a:solidFill>
                <a:sym typeface="Symbol" panose="05050102010706020507" pitchFamily="18" charset="2"/>
              </a:rPr>
              <a:t></a:t>
            </a:r>
            <a:r>
              <a:rPr lang="en-US" altLang="ko-KR" dirty="0" smtClean="0">
                <a:solidFill>
                  <a:srgbClr val="FF0000"/>
                </a:solidFill>
                <a:sym typeface="Symbol" panose="05050102010706020507" pitchFamily="18" charset="2"/>
              </a:rPr>
              <a:t>m-thick) </a:t>
            </a:r>
          </a:p>
          <a:p>
            <a:endParaRPr lang="en-US" altLang="ko-KR" dirty="0" smtClean="0">
              <a:solidFill>
                <a:srgbClr val="FF0000"/>
              </a:solidFill>
            </a:endParaRPr>
          </a:p>
          <a:p>
            <a:r>
              <a:rPr lang="en-US" altLang="ko-KR" dirty="0">
                <a:solidFill>
                  <a:srgbClr val="FF0000"/>
                </a:solidFill>
              </a:rPr>
              <a:t>Low operation voltage</a:t>
            </a:r>
          </a:p>
          <a:p>
            <a:r>
              <a:rPr lang="en-US" altLang="ko-KR" dirty="0">
                <a:solidFill>
                  <a:srgbClr val="FF0000"/>
                </a:solidFill>
              </a:rPr>
              <a:t>(30 V)</a:t>
            </a:r>
          </a:p>
          <a:p>
            <a:endParaRPr lang="en-US" altLang="ko-KR" dirty="0" smtClean="0">
              <a:solidFill>
                <a:srgbClr val="FF0000"/>
              </a:solidFill>
            </a:endParaRPr>
          </a:p>
          <a:p>
            <a:r>
              <a:rPr lang="en-US" altLang="ko-KR" dirty="0" smtClean="0">
                <a:solidFill>
                  <a:srgbClr val="FF0000"/>
                </a:solidFill>
              </a:rPr>
              <a:t>Digital readout (fast &amp; easy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Operation, ~100 MHz)</a:t>
            </a:r>
          </a:p>
          <a:p>
            <a:endParaRPr lang="en-US" altLang="ko-KR" dirty="0" smtClean="0">
              <a:solidFill>
                <a:srgbClr val="FF0000"/>
              </a:solidFill>
            </a:endParaRPr>
          </a:p>
          <a:p>
            <a:r>
              <a:rPr lang="en-US" altLang="ko-KR" dirty="0" smtClean="0">
                <a:solidFill>
                  <a:srgbClr val="FF0000"/>
                </a:solidFill>
              </a:rPr>
              <a:t>Mass production technology</a:t>
            </a:r>
          </a:p>
          <a:p>
            <a:r>
              <a:rPr lang="en-US" altLang="ko-KR" dirty="0">
                <a:solidFill>
                  <a:srgbClr val="FF0000"/>
                </a:solidFill>
              </a:rPr>
              <a:t>i</a:t>
            </a:r>
            <a:r>
              <a:rPr lang="en-US" altLang="ko-KR" dirty="0" smtClean="0">
                <a:solidFill>
                  <a:srgbClr val="FF0000"/>
                </a:solidFill>
              </a:rPr>
              <a:t>n which Korea excels (low cost)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36046" y="1760632"/>
            <a:ext cx="6919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mtClean="0">
                <a:solidFill>
                  <a:srgbClr val="0070C0"/>
                </a:solidFill>
              </a:rPr>
              <a:t>Very challenging, but we </a:t>
            </a:r>
            <a:r>
              <a:rPr lang="en-US" altLang="ko-KR" dirty="0" smtClean="0">
                <a:solidFill>
                  <a:srgbClr val="0070C0"/>
                </a:solidFill>
              </a:rPr>
              <a:t>will explore a path based on </a:t>
            </a:r>
            <a:r>
              <a:rPr lang="en-US" altLang="ko-KR" smtClean="0">
                <a:solidFill>
                  <a:srgbClr val="0070C0"/>
                </a:solidFill>
              </a:rPr>
              <a:t>our idea!</a:t>
            </a:r>
            <a:endParaRPr lang="ko-KR" altLang="en-US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59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14456</TotalTime>
  <Words>421</Words>
  <Application>Microsoft Office PowerPoint</Application>
  <PresentationFormat>와이드스크린</PresentationFormat>
  <Paragraphs>67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맑은 고딕</vt:lpstr>
      <vt:lpstr>Arial</vt:lpstr>
      <vt:lpstr>Symbol</vt:lpstr>
      <vt:lpstr>Office 테마</vt:lpstr>
      <vt:lpstr>연세대 활동 및 계획 2021/2022</vt:lpstr>
      <vt:lpstr>주요 결과 및 진행 상황</vt:lpstr>
      <vt:lpstr>Pilot beam과 ITS2</vt:lpstr>
      <vt:lpstr>새로운 Analysis 방식(김 태준)</vt:lpstr>
      <vt:lpstr>새로운 Analysis 방식(김 태준)</vt:lpstr>
      <vt:lpstr>Alignment의 끝을 향하여(김 재현)</vt:lpstr>
      <vt:lpstr>Alignment의 끝을 향하여(김 재현)</vt:lpstr>
      <vt:lpstr>ITS3 &amp; 한국의 아이디어 (홍 건희, 한 영훈, 서 기원)</vt:lpstr>
      <vt:lpstr>ITS3 &amp; 한국의 아이디어 (홍 건희, 한 영훈, 서 기원)</vt:lpstr>
      <vt:lpstr>FoCal-E &amp; FoCal electronics  (박 태용, 한 영훈, 김 윤석)</vt:lpstr>
      <vt:lpstr>FoCal-E &amp; FoCal electronics  (박 태용, 한 영훈, 김 윤석)</vt:lpstr>
      <vt:lpstr>계획 2022, ko-ALICE와의 조화 </vt:lpstr>
      <vt:lpstr>계획 2022, ko-ALICE와의 조화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Youngil Kwon</dc:creator>
  <cp:lastModifiedBy>Youngil Kwon</cp:lastModifiedBy>
  <cp:revision>475</cp:revision>
  <dcterms:created xsi:type="dcterms:W3CDTF">2021-10-18T03:24:40Z</dcterms:created>
  <dcterms:modified xsi:type="dcterms:W3CDTF">2022-01-05T23:25:02Z</dcterms:modified>
</cp:coreProperties>
</file>