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8" r:id="rId3"/>
    <p:sldId id="279" r:id="rId4"/>
    <p:sldId id="258" r:id="rId5"/>
    <p:sldId id="259" r:id="rId6"/>
    <p:sldId id="260" r:id="rId7"/>
    <p:sldId id="261" r:id="rId8"/>
    <p:sldId id="263" r:id="rId9"/>
    <p:sldId id="273" r:id="rId10"/>
    <p:sldId id="266" r:id="rId11"/>
    <p:sldId id="267" r:id="rId12"/>
    <p:sldId id="270" r:id="rId13"/>
    <p:sldId id="286" r:id="rId14"/>
    <p:sldId id="284" r:id="rId15"/>
    <p:sldId id="285" r:id="rId16"/>
    <p:sldId id="288" r:id="rId17"/>
    <p:sldId id="287" r:id="rId1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5B5B"/>
    <a:srgbClr val="FFFFFF"/>
    <a:srgbClr val="7F7F7F"/>
    <a:srgbClr val="F8F8F8"/>
    <a:srgbClr val="FFC000"/>
    <a:srgbClr val="92D050"/>
    <a:srgbClr val="FEBF00"/>
    <a:srgbClr val="FFC003"/>
    <a:srgbClr val="9AD9EA"/>
    <a:srgbClr val="9C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38" autoAdjust="0"/>
    <p:restoredTop sz="92121" autoAdjust="0"/>
  </p:normalViewPr>
  <p:slideViewPr>
    <p:cSldViewPr snapToGrid="0">
      <p:cViewPr varScale="1">
        <p:scale>
          <a:sx n="72" d="100"/>
          <a:sy n="72" d="100"/>
        </p:scale>
        <p:origin x="83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1253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14F35C44-BDAA-4C2F-9298-66395077A05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F3E67732-26A6-424F-B7BD-74ADBE1CB9E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102FB-4505-4235-946C-17C19F65DB13}" type="datetimeFigureOut">
              <a:rPr lang="ko-KR" altLang="en-US" smtClean="0"/>
              <a:t>2022-01-05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5A75723-FFF2-4C25-8A57-E3EB8364D6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E574790-B398-4E47-868E-0EC8ECE5FF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C33C5-2929-4431-BE8A-BF42DA11D6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4690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720BF3-4DE2-463C-B10A-5133C293DA2D}" type="datetimeFigureOut">
              <a:rPr lang="ko-KR" altLang="en-US" smtClean="0"/>
              <a:t>2022-01-05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FE99D-8CC8-410B-83F2-80BF195ED6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2705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목차는 다음과 같습니다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이번 연구의 목적을 이야기하고 그에 따른 </a:t>
            </a:r>
            <a:r>
              <a:rPr lang="en-US" altLang="ko-KR" dirty="0"/>
              <a:t>MRPC</a:t>
            </a:r>
            <a:r>
              <a:rPr lang="ko-KR" altLang="en-US" dirty="0"/>
              <a:t>의 디자인에 대해 이야기할 것입니다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그리고 빌딩을 위한 재료와 재료준비를 말씀드리고 빌딩과정에 대해 발표하겠습니다</a:t>
            </a:r>
            <a:r>
              <a:rPr lang="en-US" altLang="ko-KR" dirty="0"/>
              <a:t>.</a:t>
            </a:r>
            <a:r>
              <a:rPr lang="ko-KR" altLang="en-US" dirty="0"/>
              <a:t>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FE99D-8CC8-410B-83F2-80BF195ED61F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35553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카본 </a:t>
            </a:r>
            <a:r>
              <a:rPr lang="ko-KR" altLang="en-US" dirty="0" err="1"/>
              <a:t>테잎과</a:t>
            </a:r>
            <a:r>
              <a:rPr lang="ko-KR" altLang="en-US" dirty="0"/>
              <a:t> </a:t>
            </a:r>
            <a:r>
              <a:rPr lang="ko-KR" altLang="en-US" dirty="0" err="1"/>
              <a:t>쿠퍼테잎을</a:t>
            </a:r>
            <a:r>
              <a:rPr lang="ko-KR" altLang="en-US" dirty="0"/>
              <a:t> 붙여 </a:t>
            </a:r>
            <a:r>
              <a:rPr lang="ko-KR" altLang="en-US" dirty="0" err="1"/>
              <a:t>마일러의</a:t>
            </a:r>
            <a:r>
              <a:rPr lang="ko-KR" altLang="en-US" dirty="0"/>
              <a:t> 두께와 비슷하게 하고 </a:t>
            </a:r>
            <a:r>
              <a:rPr lang="ko-KR" altLang="en-US" dirty="0" err="1"/>
              <a:t>아웃터</a:t>
            </a:r>
            <a:r>
              <a:rPr lang="ko-KR" altLang="en-US" dirty="0"/>
              <a:t> 유리에 </a:t>
            </a:r>
            <a:r>
              <a:rPr lang="en-US" altLang="ko-KR" dirty="0"/>
              <a:t>HV</a:t>
            </a:r>
            <a:r>
              <a:rPr lang="ko-KR" altLang="en-US" dirty="0"/>
              <a:t>를 전달하는 역할을 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쿠퍼 </a:t>
            </a:r>
            <a:r>
              <a:rPr lang="ko-KR" altLang="en-US" dirty="0" err="1"/>
              <a:t>테잎에</a:t>
            </a:r>
            <a:r>
              <a:rPr lang="ko-KR" altLang="en-US" dirty="0"/>
              <a:t> 전선을 </a:t>
            </a:r>
            <a:r>
              <a:rPr lang="ko-KR" altLang="en-US" dirty="0" err="1"/>
              <a:t>납댐할</a:t>
            </a:r>
            <a:r>
              <a:rPr lang="ko-KR" altLang="en-US" dirty="0"/>
              <a:t> 때 아래 사진처럼 유리에 </a:t>
            </a:r>
            <a:r>
              <a:rPr lang="ko-KR" altLang="en-US" dirty="0" err="1"/>
              <a:t>닿지않도록</a:t>
            </a:r>
            <a:r>
              <a:rPr lang="ko-KR" altLang="en-US" dirty="0"/>
              <a:t> 주의합니다</a:t>
            </a:r>
            <a:r>
              <a:rPr lang="en-US" altLang="ko-KR" dirty="0"/>
              <a:t>.</a:t>
            </a:r>
          </a:p>
          <a:p>
            <a:r>
              <a:rPr lang="ko-KR" altLang="en-US" dirty="0" err="1"/>
              <a:t>스페이서는</a:t>
            </a:r>
            <a:r>
              <a:rPr lang="ko-KR" altLang="en-US" dirty="0"/>
              <a:t> </a:t>
            </a:r>
            <a:r>
              <a:rPr lang="ko-KR" altLang="en-US" dirty="0" err="1"/>
              <a:t>마일러와</a:t>
            </a:r>
            <a:r>
              <a:rPr lang="ko-KR" altLang="en-US" dirty="0"/>
              <a:t> </a:t>
            </a:r>
            <a:r>
              <a:rPr lang="en-US" altLang="ko-KR" dirty="0"/>
              <a:t>2</a:t>
            </a:r>
            <a:r>
              <a:rPr lang="ko-KR" altLang="en-US" dirty="0"/>
              <a:t>개의 </a:t>
            </a:r>
            <a:r>
              <a:rPr lang="ko-KR" altLang="en-US" dirty="0" err="1"/>
              <a:t>양면테잎을</a:t>
            </a:r>
            <a:r>
              <a:rPr lang="ko-KR" altLang="en-US" dirty="0"/>
              <a:t> 이용해 제작하고 원하는 길이로 잘라줍니다</a:t>
            </a:r>
            <a:r>
              <a:rPr lang="en-US" altLang="ko-KR" dirty="0"/>
              <a:t>.</a:t>
            </a:r>
          </a:p>
          <a:p>
            <a:r>
              <a:rPr lang="ko-KR" altLang="en-US" dirty="0" err="1"/>
              <a:t>피싱라인의</a:t>
            </a:r>
            <a:r>
              <a:rPr lang="ko-KR" altLang="en-US" dirty="0"/>
              <a:t> 두께와 비슷하게 제작하여 각 유리들을 고정시키고 </a:t>
            </a:r>
            <a:r>
              <a:rPr lang="ko-KR" altLang="en-US" dirty="0" err="1"/>
              <a:t>피싱라인</a:t>
            </a:r>
            <a:r>
              <a:rPr lang="ko-KR" altLang="en-US" dirty="0"/>
              <a:t> </a:t>
            </a:r>
            <a:r>
              <a:rPr lang="ko-KR" altLang="en-US" dirty="0" err="1"/>
              <a:t>간격만큽</a:t>
            </a:r>
            <a:r>
              <a:rPr lang="ko-KR" altLang="en-US" dirty="0"/>
              <a:t> 갭을 주는 역할을 합니다</a:t>
            </a:r>
            <a:r>
              <a:rPr lang="en-US" altLang="ko-KR" dirty="0"/>
              <a:t>.</a:t>
            </a:r>
            <a:r>
              <a:rPr lang="ko-KR" altLang="en-US" dirty="0"/>
              <a:t>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FE99D-8CC8-410B-83F2-80BF195ED61F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95749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/>
              <a:t>빌딩과정입니다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먼저 </a:t>
            </a:r>
            <a:r>
              <a:rPr lang="ko-KR" altLang="en-US" dirty="0" err="1"/>
              <a:t>제작중</a:t>
            </a:r>
            <a:r>
              <a:rPr lang="ko-KR" altLang="en-US" dirty="0"/>
              <a:t> 헷갈리지 않도록 사용할 </a:t>
            </a:r>
            <a:r>
              <a:rPr lang="en-US" altLang="ko-KR" dirty="0" err="1"/>
              <a:t>pcb</a:t>
            </a:r>
            <a:r>
              <a:rPr lang="ko-KR" altLang="en-US" dirty="0"/>
              <a:t>들을 순서대로 정렬하고 방향과 </a:t>
            </a:r>
            <a:r>
              <a:rPr lang="en-US" altLang="ko-KR" dirty="0"/>
              <a:t>HV </a:t>
            </a:r>
            <a:r>
              <a:rPr lang="ko-KR" altLang="en-US" dirty="0"/>
              <a:t>종류</a:t>
            </a:r>
            <a:r>
              <a:rPr lang="en-US" altLang="ko-KR" dirty="0"/>
              <a:t>, </a:t>
            </a:r>
            <a:r>
              <a:rPr lang="ko-KR" altLang="en-US" dirty="0"/>
              <a:t>순서를 </a:t>
            </a:r>
            <a:r>
              <a:rPr lang="ko-KR" altLang="en-US" dirty="0" err="1"/>
              <a:t>마킹합니다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이후 각 </a:t>
            </a:r>
            <a:r>
              <a:rPr lang="en-US" altLang="ko-KR" dirty="0" err="1"/>
              <a:t>pcb</a:t>
            </a:r>
            <a:r>
              <a:rPr lang="ko-KR" altLang="en-US" dirty="0"/>
              <a:t>마다 </a:t>
            </a:r>
            <a:r>
              <a:rPr lang="ko-KR" altLang="en-US" dirty="0" err="1"/>
              <a:t>마일러를</a:t>
            </a:r>
            <a:r>
              <a:rPr lang="ko-KR" altLang="en-US" dirty="0"/>
              <a:t> </a:t>
            </a:r>
            <a:r>
              <a:rPr lang="ko-KR" altLang="en-US" dirty="0" err="1"/>
              <a:t>붙착해줍니다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FE99D-8CC8-410B-83F2-80BF195ED61F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58453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스택을 쌓는 과정입니다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먼저 </a:t>
            </a:r>
            <a:r>
              <a:rPr lang="en-US" altLang="ko-KR" dirty="0" err="1"/>
              <a:t>pcb</a:t>
            </a:r>
            <a:r>
              <a:rPr lang="ko-KR" altLang="en-US" dirty="0"/>
              <a:t>에 </a:t>
            </a:r>
            <a:r>
              <a:rPr lang="ko-KR" altLang="en-US" dirty="0" err="1"/>
              <a:t>캡톤</a:t>
            </a:r>
            <a:r>
              <a:rPr lang="ko-KR" altLang="en-US" dirty="0"/>
              <a:t> </a:t>
            </a:r>
            <a:r>
              <a:rPr lang="ko-KR" altLang="en-US" dirty="0" err="1"/>
              <a:t>테잎을</a:t>
            </a:r>
            <a:r>
              <a:rPr lang="ko-KR" altLang="en-US" dirty="0"/>
              <a:t> 이용하여 </a:t>
            </a:r>
            <a:r>
              <a:rPr lang="ko-KR" altLang="en-US" dirty="0" err="1"/>
              <a:t>아웃터글래스를</a:t>
            </a:r>
            <a:r>
              <a:rPr lang="ko-KR" altLang="en-US" dirty="0"/>
              <a:t> 붙여줍니다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이때 페인팅한 면이 </a:t>
            </a:r>
            <a:r>
              <a:rPr lang="en-US" altLang="ko-KR" dirty="0" err="1"/>
              <a:t>pcb</a:t>
            </a:r>
            <a:r>
              <a:rPr lang="ko-KR" altLang="en-US" dirty="0"/>
              <a:t>쪽을 향하게 하여 </a:t>
            </a:r>
            <a:r>
              <a:rPr lang="en-US" altLang="ko-KR" dirty="0"/>
              <a:t>HV line</a:t>
            </a:r>
            <a:r>
              <a:rPr lang="ko-KR" altLang="en-US" dirty="0"/>
              <a:t>과 닿을 수 있도록 합니다</a:t>
            </a:r>
            <a:r>
              <a:rPr lang="en-US" altLang="ko-KR" dirty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FE99D-8CC8-410B-83F2-80BF195ED61F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74695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이러한 </a:t>
            </a:r>
            <a:r>
              <a:rPr lang="ko-KR" altLang="en-US" dirty="0" err="1"/>
              <a:t>스택과정을</a:t>
            </a:r>
            <a:r>
              <a:rPr lang="ko-KR" altLang="en-US" dirty="0"/>
              <a:t> </a:t>
            </a:r>
            <a:r>
              <a:rPr lang="en-US" altLang="ko-KR" dirty="0" err="1"/>
              <a:t>pcb</a:t>
            </a:r>
            <a:r>
              <a:rPr lang="en-US" altLang="ko-KR" dirty="0"/>
              <a:t> </a:t>
            </a:r>
            <a:r>
              <a:rPr lang="ko-KR" altLang="en-US" dirty="0"/>
              <a:t>순서대로 </a:t>
            </a:r>
            <a:r>
              <a:rPr lang="en-US" altLang="ko-KR" dirty="0"/>
              <a:t>4</a:t>
            </a:r>
            <a:r>
              <a:rPr lang="ko-KR" altLang="en-US" dirty="0"/>
              <a:t>번 반복하고 가스 튜브를 넣어주고</a:t>
            </a:r>
            <a:endParaRPr lang="en-US" altLang="ko-KR" dirty="0"/>
          </a:p>
          <a:p>
            <a:r>
              <a:rPr lang="en-US" altLang="ko-KR" dirty="0"/>
              <a:t>Pin</a:t>
            </a:r>
            <a:r>
              <a:rPr lang="ko-KR" altLang="en-US" dirty="0"/>
              <a:t>으로 </a:t>
            </a:r>
            <a:r>
              <a:rPr lang="en-US" altLang="ko-KR" dirty="0" err="1"/>
              <a:t>pcb</a:t>
            </a:r>
            <a:r>
              <a:rPr lang="ko-KR" altLang="en-US" dirty="0"/>
              <a:t>들과 가스튜브들을 고정시켜줍니다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FE99D-8CC8-410B-83F2-80BF195ED61F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96723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실리콘으로 </a:t>
            </a:r>
            <a:r>
              <a:rPr lang="ko-KR" altLang="en-US" dirty="0" err="1"/>
              <a:t>실리을</a:t>
            </a:r>
            <a:r>
              <a:rPr lang="ko-KR" altLang="en-US" dirty="0"/>
              <a:t> 하고 각각의 </a:t>
            </a:r>
            <a:r>
              <a:rPr lang="en-US" altLang="ko-KR" dirty="0"/>
              <a:t>HV </a:t>
            </a:r>
            <a:r>
              <a:rPr lang="ko-KR" altLang="en-US" dirty="0"/>
              <a:t>라인과 가스튜브들을 하나로 연결해주면 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FE99D-8CC8-410B-83F2-80BF195ED61F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64035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FE99D-8CC8-410B-83F2-80BF195ED61F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13246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실리콘으로 </a:t>
            </a:r>
            <a:r>
              <a:rPr lang="ko-KR" altLang="en-US" dirty="0" err="1"/>
              <a:t>실리을</a:t>
            </a:r>
            <a:r>
              <a:rPr lang="ko-KR" altLang="en-US" dirty="0"/>
              <a:t> 하고 각각의 </a:t>
            </a:r>
            <a:r>
              <a:rPr lang="en-US" altLang="ko-KR" dirty="0"/>
              <a:t>HV </a:t>
            </a:r>
            <a:r>
              <a:rPr lang="ko-KR" altLang="en-US" dirty="0"/>
              <a:t>라인과 가스튜브들을 하나로 연결해주면 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FE99D-8CC8-410B-83F2-80BF195ED61F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1031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전자사태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FE99D-8CC8-410B-83F2-80BF195ED61F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983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MRPC</a:t>
            </a:r>
            <a:r>
              <a:rPr lang="ko-KR" altLang="en-US" dirty="0"/>
              <a:t>의 디자인입니다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그림 상의 재료들의 색과 글자색을 일치시켰으니 참고해서 보시면 될 것 같습니다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먼저 그림의 구조를 보시면 노란색의 공판을 사용하여 대칭적인 구조로 제작했습니다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Gap </a:t>
            </a:r>
            <a:r>
              <a:rPr lang="ko-KR" altLang="en-US" dirty="0"/>
              <a:t>사이즈인 </a:t>
            </a:r>
            <a:r>
              <a:rPr lang="ko-KR" altLang="en-US" dirty="0" err="1"/>
              <a:t>피싱라인을</a:t>
            </a:r>
            <a:r>
              <a:rPr lang="ko-KR" altLang="en-US" dirty="0"/>
              <a:t> </a:t>
            </a:r>
            <a:r>
              <a:rPr lang="en-US" altLang="ko-KR" dirty="0"/>
              <a:t>0.25mm</a:t>
            </a:r>
            <a:r>
              <a:rPr lang="ko-KR" altLang="en-US" dirty="0"/>
              <a:t>와 </a:t>
            </a:r>
            <a:r>
              <a:rPr lang="en-US" altLang="ko-KR" dirty="0"/>
              <a:t>0.33mm</a:t>
            </a:r>
            <a:r>
              <a:rPr lang="ko-KR" altLang="en-US" dirty="0"/>
              <a:t>를 사용했기 때문에 스택 사이즈는 각각 </a:t>
            </a:r>
            <a:r>
              <a:rPr lang="en-US" altLang="ko-KR" dirty="0"/>
              <a:t>3.34mm </a:t>
            </a:r>
            <a:r>
              <a:rPr lang="ko-KR" altLang="en-US" dirty="0"/>
              <a:t>와 </a:t>
            </a:r>
            <a:r>
              <a:rPr lang="en-US" altLang="ko-KR" dirty="0"/>
              <a:t>3.55mm</a:t>
            </a:r>
            <a:r>
              <a:rPr lang="ko-KR" altLang="en-US" dirty="0"/>
              <a:t>가 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더 많은 </a:t>
            </a:r>
            <a:r>
              <a:rPr lang="en-US" altLang="ko-KR" dirty="0"/>
              <a:t>negative </a:t>
            </a:r>
            <a:r>
              <a:rPr lang="ko-KR" altLang="en-US" dirty="0"/>
              <a:t>시그널을 얻기 위해 </a:t>
            </a:r>
            <a:r>
              <a:rPr lang="en-US" altLang="ko-KR" dirty="0"/>
              <a:t>Positive HV</a:t>
            </a:r>
            <a:r>
              <a:rPr lang="ko-KR" altLang="en-US" dirty="0"/>
              <a:t>를 </a:t>
            </a:r>
            <a:r>
              <a:rPr lang="en-US" altLang="ko-KR" dirty="0"/>
              <a:t>3</a:t>
            </a:r>
            <a:r>
              <a:rPr lang="ko-KR" altLang="en-US" dirty="0"/>
              <a:t>군데에서 걸어주는 방식을 택했습니다</a:t>
            </a:r>
            <a:r>
              <a:rPr lang="en-US" altLang="ko-KR" dirty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FE99D-8CC8-410B-83F2-80BF195ED61F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8680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다음은 </a:t>
            </a:r>
            <a:r>
              <a:rPr lang="en-US" altLang="ko-KR" dirty="0"/>
              <a:t>MRPC</a:t>
            </a:r>
            <a:r>
              <a:rPr lang="ko-KR" altLang="en-US" dirty="0"/>
              <a:t>의 재료들입니다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추가적인 공정을 하지않은 재료들은</a:t>
            </a:r>
            <a:r>
              <a:rPr lang="en-US" altLang="ko-KR" dirty="0"/>
              <a:t> PCB</a:t>
            </a:r>
            <a:r>
              <a:rPr lang="ko-KR" altLang="en-US" dirty="0"/>
              <a:t>와 공판 </a:t>
            </a:r>
            <a:r>
              <a:rPr lang="ko-KR" altLang="en-US" dirty="0" err="1"/>
              <a:t>피싱라인</a:t>
            </a:r>
            <a:r>
              <a:rPr lang="en-US" altLang="ko-KR" dirty="0"/>
              <a:t>, </a:t>
            </a:r>
            <a:r>
              <a:rPr lang="ko-KR" altLang="en-US" dirty="0"/>
              <a:t>스크류</a:t>
            </a:r>
            <a:r>
              <a:rPr lang="en-US" altLang="ko-KR" dirty="0"/>
              <a:t>, </a:t>
            </a:r>
            <a:r>
              <a:rPr lang="ko-KR" altLang="en-US" dirty="0"/>
              <a:t>우레탄이 있고</a:t>
            </a:r>
            <a:r>
              <a:rPr lang="en-US" altLang="ko-KR" dirty="0"/>
              <a:t>,</a:t>
            </a:r>
          </a:p>
          <a:p>
            <a:r>
              <a:rPr lang="ko-KR" altLang="en-US" dirty="0" err="1"/>
              <a:t>제작준비을</a:t>
            </a:r>
            <a:r>
              <a:rPr lang="ko-KR" altLang="en-US" dirty="0"/>
              <a:t> 위해 공정을 한 재료들은 유리</a:t>
            </a:r>
            <a:r>
              <a:rPr lang="en-US" altLang="ko-KR" dirty="0"/>
              <a:t>, </a:t>
            </a:r>
            <a:r>
              <a:rPr lang="ko-KR" altLang="en-US" dirty="0" err="1"/>
              <a:t>마일러</a:t>
            </a:r>
            <a:r>
              <a:rPr lang="en-US" altLang="ko-KR" dirty="0"/>
              <a:t>, HV</a:t>
            </a:r>
            <a:r>
              <a:rPr lang="ko-KR" altLang="en-US" dirty="0"/>
              <a:t>라인</a:t>
            </a:r>
            <a:r>
              <a:rPr lang="en-US" altLang="ko-KR" dirty="0"/>
              <a:t>, </a:t>
            </a:r>
            <a:r>
              <a:rPr lang="ko-KR" altLang="en-US" dirty="0" err="1"/>
              <a:t>스페이서</a:t>
            </a:r>
            <a:r>
              <a:rPr lang="en-US" altLang="ko-KR" dirty="0"/>
              <a:t>, </a:t>
            </a:r>
            <a:r>
              <a:rPr lang="ko-KR" altLang="en-US" dirty="0"/>
              <a:t>가스튜브 등이 있습니다</a:t>
            </a:r>
            <a:r>
              <a:rPr lang="en-US" altLang="ko-KR" dirty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FE99D-8CC8-410B-83F2-80BF195ED61F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0663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공정을 따로 하지않은 재료 중 </a:t>
            </a:r>
            <a:r>
              <a:rPr lang="en-US" altLang="ko-KR" dirty="0"/>
              <a:t>PCB</a:t>
            </a:r>
            <a:r>
              <a:rPr lang="ko-KR" altLang="en-US" dirty="0"/>
              <a:t>를 먼저 보시게 되면</a:t>
            </a:r>
            <a:endParaRPr lang="en-US" altLang="ko-KR" dirty="0"/>
          </a:p>
          <a:p>
            <a:r>
              <a:rPr lang="ko-KR" altLang="en-US" dirty="0"/>
              <a:t>스트립 폭은 </a:t>
            </a:r>
            <a:r>
              <a:rPr lang="en-US" altLang="ko-KR" dirty="0"/>
              <a:t>7mm</a:t>
            </a:r>
            <a:r>
              <a:rPr lang="ko-KR" altLang="en-US" dirty="0"/>
              <a:t> 이고 간격은 </a:t>
            </a:r>
            <a:r>
              <a:rPr lang="en-US" altLang="ko-KR" dirty="0"/>
              <a:t>1mm </a:t>
            </a:r>
            <a:r>
              <a:rPr lang="ko-KR" altLang="en-US" dirty="0"/>
              <a:t>총 </a:t>
            </a:r>
            <a:r>
              <a:rPr lang="en-US" altLang="ko-KR" dirty="0"/>
              <a:t>24</a:t>
            </a:r>
            <a:r>
              <a:rPr lang="ko-KR" altLang="en-US" dirty="0"/>
              <a:t>개로 </a:t>
            </a:r>
            <a:r>
              <a:rPr lang="en-US" altLang="ko-KR" dirty="0"/>
              <a:t>24</a:t>
            </a:r>
            <a:r>
              <a:rPr lang="ko-KR" altLang="en-US" dirty="0"/>
              <a:t>채널입니다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스트립을 </a:t>
            </a:r>
            <a:r>
              <a:rPr lang="en-US" altLang="ko-KR" dirty="0"/>
              <a:t>HV</a:t>
            </a:r>
            <a:r>
              <a:rPr lang="ko-KR" altLang="en-US" dirty="0"/>
              <a:t>로부터 보호하고 대칭적인 구조를 위해 공판을 덧댑니다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FE99D-8CC8-410B-83F2-80BF195ED61F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7670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스트립의 반대편인데 발간 박스가 액티브 </a:t>
            </a:r>
            <a:r>
              <a:rPr lang="ko-KR" altLang="en-US" dirty="0" err="1"/>
              <a:t>에리어이고</a:t>
            </a:r>
            <a:r>
              <a:rPr lang="ko-KR" altLang="en-US" dirty="0"/>
              <a:t> </a:t>
            </a:r>
            <a:r>
              <a:rPr lang="en-US" altLang="ko-KR" dirty="0"/>
              <a:t>200mm x 240mm</a:t>
            </a:r>
            <a:r>
              <a:rPr lang="ko-KR" altLang="en-US" dirty="0"/>
              <a:t>입니다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FE99D-8CC8-410B-83F2-80BF195ED61F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5202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/>
              <a:t>아웃터</a:t>
            </a:r>
            <a:r>
              <a:rPr lang="ko-KR" altLang="en-US" dirty="0"/>
              <a:t> 글라스의 페인팅입니다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먼저 </a:t>
            </a:r>
            <a:r>
              <a:rPr lang="ko-KR" altLang="en-US" dirty="0" err="1"/>
              <a:t>페인팅할</a:t>
            </a:r>
            <a:r>
              <a:rPr lang="ko-KR" altLang="en-US" dirty="0"/>
              <a:t> 부분을 디자인하고 </a:t>
            </a:r>
            <a:r>
              <a:rPr lang="ko-KR" altLang="en-US" dirty="0" err="1"/>
              <a:t>엘로우</a:t>
            </a:r>
            <a:r>
              <a:rPr lang="ko-KR" altLang="en-US" dirty="0"/>
              <a:t> 테이프로 </a:t>
            </a:r>
            <a:r>
              <a:rPr lang="ko-KR" altLang="en-US" dirty="0" err="1"/>
              <a:t>마스킹을</a:t>
            </a:r>
            <a:r>
              <a:rPr lang="ko-KR" altLang="en-US" dirty="0"/>
              <a:t> 해줍니다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FE99D-8CC8-410B-83F2-80BF195ED61F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1885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이후 주사기를 이용하여 메탄올과 페인트를 </a:t>
            </a:r>
            <a:r>
              <a:rPr lang="en-US" altLang="ko-KR" dirty="0"/>
              <a:t>1</a:t>
            </a:r>
            <a:r>
              <a:rPr lang="ko-KR" altLang="en-US" dirty="0"/>
              <a:t>대</a:t>
            </a:r>
            <a:r>
              <a:rPr lang="en-US" altLang="ko-KR" dirty="0"/>
              <a:t>1</a:t>
            </a:r>
            <a:r>
              <a:rPr lang="ko-KR" altLang="en-US" dirty="0"/>
              <a:t>로 섞어 롤러를 이용해 균일하게 발라준 후</a:t>
            </a:r>
            <a:endParaRPr lang="en-US" altLang="ko-KR" dirty="0"/>
          </a:p>
          <a:p>
            <a:r>
              <a:rPr lang="ko-KR" altLang="en-US" dirty="0"/>
              <a:t>수명을 </a:t>
            </a:r>
            <a:r>
              <a:rPr lang="ko-KR" altLang="en-US" dirty="0" err="1"/>
              <a:t>늘려주기</a:t>
            </a:r>
            <a:r>
              <a:rPr lang="ko-KR" altLang="en-US" dirty="0"/>
              <a:t> 위해 우레탄을 위에 뿌려주는 과정을 거치게 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이후 저항을 </a:t>
            </a:r>
            <a:r>
              <a:rPr lang="ko-KR" altLang="en-US" dirty="0" err="1"/>
              <a:t>측적하고</a:t>
            </a:r>
            <a:r>
              <a:rPr lang="ko-KR" altLang="en-US" dirty="0"/>
              <a:t> </a:t>
            </a:r>
            <a:r>
              <a:rPr lang="en-US" altLang="ko-KR" dirty="0"/>
              <a:t>1</a:t>
            </a:r>
            <a:r>
              <a:rPr lang="ko-KR" altLang="en-US" dirty="0"/>
              <a:t>메가옴에서 차이가 많이 나는 지점이 있는 유리는 </a:t>
            </a:r>
            <a:r>
              <a:rPr lang="ko-KR" altLang="en-US" dirty="0" err="1"/>
              <a:t>덧칠을</a:t>
            </a:r>
            <a:r>
              <a:rPr lang="ko-KR" altLang="en-US" dirty="0"/>
              <a:t> 해주거나 폐기를 하게 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FE99D-8CC8-410B-83F2-80BF195ED61F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1737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/>
              <a:t>마일러는</a:t>
            </a:r>
            <a:r>
              <a:rPr lang="ko-KR" altLang="en-US" dirty="0"/>
              <a:t> </a:t>
            </a:r>
            <a:r>
              <a:rPr lang="en-US" altLang="ko-KR" dirty="0"/>
              <a:t>HV</a:t>
            </a:r>
            <a:r>
              <a:rPr lang="ko-KR" altLang="en-US" dirty="0"/>
              <a:t>로부터 </a:t>
            </a:r>
            <a:r>
              <a:rPr lang="en-US" altLang="ko-KR" dirty="0"/>
              <a:t>PCB</a:t>
            </a:r>
            <a:r>
              <a:rPr lang="ko-KR" altLang="en-US" dirty="0"/>
              <a:t>를 보호하는 역할입니다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두 종류를 제작하게 되는데 </a:t>
            </a:r>
            <a:r>
              <a:rPr lang="ko-KR" altLang="en-US" dirty="0" err="1"/>
              <a:t>엑티브</a:t>
            </a:r>
            <a:r>
              <a:rPr lang="ko-KR" altLang="en-US" dirty="0"/>
              <a:t> </a:t>
            </a:r>
            <a:r>
              <a:rPr lang="ko-KR" altLang="en-US" dirty="0" err="1"/>
              <a:t>에리어를</a:t>
            </a:r>
            <a:r>
              <a:rPr lang="ko-KR" altLang="en-US" dirty="0"/>
              <a:t> 완전히 덮는 직사각형 </a:t>
            </a:r>
            <a:r>
              <a:rPr lang="ko-KR" altLang="en-US" dirty="0" err="1"/>
              <a:t>마일러와</a:t>
            </a:r>
            <a:endParaRPr lang="en-US" altLang="ko-KR" dirty="0"/>
          </a:p>
          <a:p>
            <a:r>
              <a:rPr lang="en-US" altLang="ko-KR" dirty="0"/>
              <a:t>HV line</a:t>
            </a:r>
            <a:r>
              <a:rPr lang="ko-KR" altLang="en-US" dirty="0"/>
              <a:t>를 붙일 영역을 잘라낸 </a:t>
            </a:r>
            <a:r>
              <a:rPr lang="ko-KR" altLang="en-US" dirty="0" err="1"/>
              <a:t>마일러입니다</a:t>
            </a:r>
            <a:r>
              <a:rPr lang="en-US" altLang="ko-KR" dirty="0"/>
              <a:t>.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/>
              <a:t>두 </a:t>
            </a:r>
            <a:r>
              <a:rPr lang="ko-KR" altLang="en-US" dirty="0" err="1"/>
              <a:t>마일러는</a:t>
            </a:r>
            <a:r>
              <a:rPr lang="ko-KR" altLang="en-US" dirty="0"/>
              <a:t> </a:t>
            </a:r>
            <a:r>
              <a:rPr lang="en-US" altLang="ko-KR" dirty="0"/>
              <a:t>Active area</a:t>
            </a:r>
            <a:r>
              <a:rPr lang="ko-KR" altLang="en-US" dirty="0"/>
              <a:t>와 </a:t>
            </a:r>
            <a:r>
              <a:rPr lang="en-US" altLang="ko-KR" dirty="0"/>
              <a:t>screw hole </a:t>
            </a:r>
            <a:r>
              <a:rPr lang="ko-KR" altLang="en-US" dirty="0"/>
              <a:t>사이에 위치하도록 재단합니다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FE99D-8CC8-410B-83F2-80BF195ED61F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9277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 userDrawn="1"/>
        </p:nvSpPr>
        <p:spPr>
          <a:xfrm>
            <a:off x="0" y="0"/>
            <a:ext cx="12192000" cy="461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1359299" y="6492875"/>
            <a:ext cx="832700" cy="365125"/>
          </a:xfrm>
        </p:spPr>
        <p:txBody>
          <a:bodyPr/>
          <a:lstStyle/>
          <a:p>
            <a:fld id="{C4A61474-ABFF-458A-8CD7-4BBAAA4A2B91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3074" name="Picture 2" descr="강릉원주대학교 엠블럼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2820" y="4101"/>
            <a:ext cx="1814945" cy="181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51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1349872" y="6492875"/>
            <a:ext cx="842127" cy="365125"/>
          </a:xfrm>
        </p:spPr>
        <p:txBody>
          <a:bodyPr/>
          <a:lstStyle/>
          <a:p>
            <a:fld id="{C4A61474-ABFF-458A-8CD7-4BBAAA4A2B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8834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1359299" y="6492875"/>
            <a:ext cx="83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61474-ABFF-458A-8CD7-4BBAAA4A2B9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0877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0"/>
            <a:ext cx="12192000" cy="509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85882" y="2105561"/>
            <a:ext cx="70202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dirty="0">
                <a:latin typeface="Adobe Caslon Pro Bold" panose="0205070206050A020403" pitchFamily="18" charset="0"/>
              </a:rPr>
              <a:t>Building</a:t>
            </a:r>
            <a:r>
              <a:rPr lang="ko-KR" altLang="en-US" sz="4000" dirty="0">
                <a:latin typeface="Adobe Caslon Pro Bold" panose="0205070206050A020403" pitchFamily="18" charset="0"/>
              </a:rPr>
              <a:t> </a:t>
            </a:r>
            <a:r>
              <a:rPr lang="en-US" altLang="ko-KR" sz="4000" dirty="0">
                <a:latin typeface="Adobe Caslon Pro Bold" panose="0205070206050A020403" pitchFamily="18" charset="0"/>
              </a:rPr>
              <a:t>and</a:t>
            </a:r>
            <a:r>
              <a:rPr lang="ko-KR" altLang="en-US" sz="4000" dirty="0">
                <a:latin typeface="Adobe Caslon Pro Bold" panose="0205070206050A020403" pitchFamily="18" charset="0"/>
              </a:rPr>
              <a:t> </a:t>
            </a:r>
            <a:r>
              <a:rPr lang="en-US" altLang="ko-KR" sz="4000" dirty="0">
                <a:latin typeface="Adobe Caslon Pro Bold" panose="0205070206050A020403" pitchFamily="18" charset="0"/>
              </a:rPr>
              <a:t>Structure</a:t>
            </a:r>
          </a:p>
          <a:p>
            <a:pPr algn="ctr"/>
            <a:r>
              <a:rPr lang="en-US" altLang="ko-KR" sz="4000" dirty="0">
                <a:latin typeface="Adobe Caslon Pro Bold" panose="0205070206050A020403" pitchFamily="18" charset="0"/>
              </a:rPr>
              <a:t>for 4 Stacks of  MRPC</a:t>
            </a:r>
            <a:endParaRPr lang="ko-KR" altLang="en-US" sz="4000" dirty="0">
              <a:latin typeface="Adobe Caslon Pro Bold" panose="0205070206050A0204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21885" y="4729805"/>
            <a:ext cx="3948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err="1"/>
              <a:t>KoALICE</a:t>
            </a:r>
            <a:r>
              <a:rPr lang="en-US" altLang="ko-KR" dirty="0"/>
              <a:t> National Workshop 2021</a:t>
            </a:r>
          </a:p>
          <a:p>
            <a:pPr algn="ctr"/>
            <a:r>
              <a:rPr lang="en-US" altLang="ko-KR" dirty="0"/>
              <a:t>2022. 01. 05.</a:t>
            </a:r>
            <a:endParaRPr lang="ko-KR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6ECFEE-682E-4B79-A429-D59CADAB1B07}"/>
              </a:ext>
            </a:extLst>
          </p:cNvPr>
          <p:cNvSpPr txBox="1"/>
          <p:nvPr/>
        </p:nvSpPr>
        <p:spPr>
          <a:xfrm>
            <a:off x="3307094" y="3756237"/>
            <a:ext cx="5577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ko-KR" dirty="0"/>
          </a:p>
          <a:p>
            <a:pPr algn="ctr"/>
            <a:r>
              <a:rPr lang="en-US" altLang="ko-KR" dirty="0" err="1"/>
              <a:t>Gangneung-Wonju</a:t>
            </a:r>
            <a:r>
              <a:rPr lang="en-US" altLang="ko-KR" dirty="0"/>
              <a:t> National University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774577-3A42-4BCE-8B0F-A1B23C0846FA}"/>
              </a:ext>
            </a:extLst>
          </p:cNvPr>
          <p:cNvSpPr txBox="1"/>
          <p:nvPr/>
        </p:nvSpPr>
        <p:spPr>
          <a:xfrm>
            <a:off x="4934333" y="3571571"/>
            <a:ext cx="23233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/>
              <a:t>Sangwoo Park</a:t>
            </a:r>
          </a:p>
          <a:p>
            <a:pPr algn="ctr"/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23528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id="{1E8ED9CE-CCAF-4B3C-A6D2-CE1803EA5F8C}"/>
              </a:ext>
            </a:extLst>
          </p:cNvPr>
          <p:cNvSpPr/>
          <p:nvPr/>
        </p:nvSpPr>
        <p:spPr>
          <a:xfrm>
            <a:off x="-1" y="6615462"/>
            <a:ext cx="12191999" cy="25518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0" y="1"/>
            <a:ext cx="12192000" cy="544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4. Preparation</a:t>
            </a:r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544287"/>
            <a:ext cx="445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/>
              <a:t>Mylar</a:t>
            </a:r>
            <a:endParaRPr lang="ko-KR" altLang="en-US" sz="2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FA99C15D-F05B-4B0B-AA67-63EE0A6AFDBA}"/>
              </a:ext>
            </a:extLst>
          </p:cNvPr>
          <p:cNvGrpSpPr/>
          <p:nvPr/>
        </p:nvGrpSpPr>
        <p:grpSpPr>
          <a:xfrm>
            <a:off x="317509" y="2416564"/>
            <a:ext cx="4069319" cy="4109716"/>
            <a:chOff x="7741922" y="703941"/>
            <a:chExt cx="3549094" cy="3584327"/>
          </a:xfrm>
        </p:grpSpPr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41922" y="703941"/>
              <a:ext cx="3549094" cy="3584327"/>
            </a:xfrm>
            <a:prstGeom prst="rect">
              <a:avLst/>
            </a:prstGeom>
          </p:spPr>
        </p:pic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A13A9485-3BCA-447D-BF3C-1C776732B90C}"/>
                </a:ext>
              </a:extLst>
            </p:cNvPr>
            <p:cNvSpPr/>
            <p:nvPr/>
          </p:nvSpPr>
          <p:spPr>
            <a:xfrm>
              <a:off x="7988300" y="843997"/>
              <a:ext cx="3075939" cy="3273343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8020079" y="888969"/>
              <a:ext cx="3017753" cy="319048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슬라이드 번호 개체 틀 16">
            <a:extLst>
              <a:ext uri="{FF2B5EF4-FFF2-40B4-BE49-F238E27FC236}">
                <a16:creationId xmlns:a16="http://schemas.microsoft.com/office/drawing/2014/main" id="{AAAE4EBA-DF69-4928-B462-D1A4FDF24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9871" y="6553914"/>
            <a:ext cx="842127" cy="365125"/>
          </a:xfrm>
        </p:spPr>
        <p:txBody>
          <a:bodyPr/>
          <a:lstStyle/>
          <a:p>
            <a:fld id="{C4A61474-ABFF-458A-8CD7-4BBAAA4A2B91}" type="slidenum">
              <a:rPr lang="ko-KR" altLang="en-US" smtClean="0">
                <a:solidFill>
                  <a:schemeClr val="bg1"/>
                </a:solidFill>
              </a:rPr>
              <a:t>10</a:t>
            </a:fld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DB4099-4EA7-497B-8BD8-F572ECC73421}"/>
              </a:ext>
            </a:extLst>
          </p:cNvPr>
          <p:cNvSpPr txBox="1"/>
          <p:nvPr/>
        </p:nvSpPr>
        <p:spPr>
          <a:xfrm>
            <a:off x="-1" y="1127744"/>
            <a:ext cx="12192000" cy="120032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altLang="ko-KR" dirty="0"/>
              <a:t>Mylar has 2 types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Rectangular mylar</a:t>
            </a:r>
            <a:br>
              <a:rPr lang="en-US" altLang="ko-KR" dirty="0"/>
            </a:br>
            <a:r>
              <a:rPr lang="en-US" altLang="ko-KR" dirty="0"/>
              <a:t>- Protecting PCB from HV</a:t>
            </a:r>
            <a:br>
              <a:rPr lang="en-US" altLang="ko-KR" dirty="0"/>
            </a:br>
            <a:r>
              <a:rPr lang="en-US" altLang="ko-KR" dirty="0"/>
              <a:t>- Cover the active area of PCB</a:t>
            </a:r>
          </a:p>
          <a:p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Mylar without HV connection area</a:t>
            </a:r>
            <a:br>
              <a:rPr lang="en-US" altLang="ko-KR" dirty="0"/>
            </a:br>
            <a:r>
              <a:rPr lang="en-US" altLang="ko-KR" dirty="0"/>
              <a:t>- As a spacer for HV connection</a:t>
            </a:r>
            <a:br>
              <a:rPr lang="en-US" altLang="ko-KR" dirty="0"/>
            </a:br>
            <a:r>
              <a:rPr lang="en-US" altLang="ko-KR" dirty="0"/>
              <a:t>- Cut out HV connection area from Rectangular mylar</a:t>
            </a:r>
            <a:endParaRPr lang="ko-KR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EB715E-5BC6-46FC-9A81-6EE177A9C1AE}"/>
              </a:ext>
            </a:extLst>
          </p:cNvPr>
          <p:cNvSpPr txBox="1"/>
          <p:nvPr/>
        </p:nvSpPr>
        <p:spPr>
          <a:xfrm>
            <a:off x="-2" y="6613367"/>
            <a:ext cx="3753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err="1">
                <a:solidFill>
                  <a:schemeClr val="bg1"/>
                </a:solidFill>
              </a:rPr>
              <a:t>KoALICE</a:t>
            </a:r>
            <a:r>
              <a:rPr lang="en-US" altLang="ko-KR" sz="1000" b="1" dirty="0">
                <a:solidFill>
                  <a:schemeClr val="bg1"/>
                </a:solidFill>
              </a:rPr>
              <a:t> National Workshop 2021</a:t>
            </a: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BE856BE9-092C-48FE-9B69-F19870A043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93"/>
          <a:stretch/>
        </p:blipFill>
        <p:spPr>
          <a:xfrm>
            <a:off x="6006896" y="2768114"/>
            <a:ext cx="5342975" cy="309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252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>
            <a:extLst>
              <a:ext uri="{FF2B5EF4-FFF2-40B4-BE49-F238E27FC236}">
                <a16:creationId xmlns:a16="http://schemas.microsoft.com/office/drawing/2014/main" id="{02B78248-B40C-4859-840A-E1627FBB2B3C}"/>
              </a:ext>
            </a:extLst>
          </p:cNvPr>
          <p:cNvSpPr/>
          <p:nvPr/>
        </p:nvSpPr>
        <p:spPr>
          <a:xfrm>
            <a:off x="-1" y="6615462"/>
            <a:ext cx="12191999" cy="25518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0" y="1"/>
            <a:ext cx="12192000" cy="544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4. Preparation</a:t>
            </a:r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544287"/>
            <a:ext cx="445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/>
              <a:t>HV </a:t>
            </a:r>
            <a:r>
              <a:rPr lang="en-US" altLang="ko-KR" sz="2200" dirty="0"/>
              <a:t>Cable</a:t>
            </a:r>
            <a:endParaRPr lang="ko-KR" altLang="en-US" sz="2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218583" y="555901"/>
            <a:ext cx="445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/>
              <a:t>Spacer</a:t>
            </a:r>
            <a:endParaRPr lang="ko-KR" altLang="en-US" sz="2200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3447" y="3414611"/>
            <a:ext cx="4175320" cy="3131490"/>
          </a:xfrm>
          <a:prstGeom prst="rect">
            <a:avLst/>
          </a:prstGeom>
        </p:spPr>
      </p:pic>
      <p:grpSp>
        <p:nvGrpSpPr>
          <p:cNvPr id="22" name="그룹 21"/>
          <p:cNvGrpSpPr/>
          <p:nvPr/>
        </p:nvGrpSpPr>
        <p:grpSpPr>
          <a:xfrm>
            <a:off x="213982" y="2174308"/>
            <a:ext cx="6027088" cy="2080591"/>
            <a:chOff x="2050111" y="803065"/>
            <a:chExt cx="6027088" cy="2080591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50111" y="803065"/>
              <a:ext cx="2544417" cy="2080591"/>
            </a:xfrm>
            <a:prstGeom prst="rect">
              <a:avLst/>
            </a:prstGeom>
          </p:spPr>
        </p:pic>
        <p:sp>
          <p:nvSpPr>
            <p:cNvPr id="11" name="타원 10"/>
            <p:cNvSpPr/>
            <p:nvPr/>
          </p:nvSpPr>
          <p:spPr>
            <a:xfrm>
              <a:off x="3246120" y="2127842"/>
              <a:ext cx="243840" cy="24384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4" name="직선 화살표 연결선 13"/>
            <p:cNvCxnSpPr/>
            <p:nvPr/>
          </p:nvCxnSpPr>
          <p:spPr>
            <a:xfrm>
              <a:off x="3672840" y="1843360"/>
              <a:ext cx="199644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730239" y="1658694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Copper tape</a:t>
              </a:r>
            </a:p>
          </p:txBody>
        </p:sp>
        <p:cxnSp>
          <p:nvCxnSpPr>
            <p:cNvPr id="17" name="직선 화살표 연결선 16"/>
            <p:cNvCxnSpPr/>
            <p:nvPr/>
          </p:nvCxnSpPr>
          <p:spPr>
            <a:xfrm>
              <a:off x="4114800" y="1325880"/>
              <a:ext cx="155448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730239" y="1141214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Carbon tape</a:t>
              </a:r>
              <a:endParaRPr lang="ko-KR" altLang="en-US" dirty="0"/>
            </a:p>
          </p:txBody>
        </p:sp>
        <p:cxnSp>
          <p:nvCxnSpPr>
            <p:cNvPr id="20" name="직선 화살표 연결선 19"/>
            <p:cNvCxnSpPr>
              <a:stCxn id="11" idx="6"/>
            </p:cNvCxnSpPr>
            <p:nvPr/>
          </p:nvCxnSpPr>
          <p:spPr>
            <a:xfrm>
              <a:off x="3489960" y="2249762"/>
              <a:ext cx="217932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729576" y="2065096"/>
              <a:ext cx="23476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Soldering point</a:t>
              </a:r>
            </a:p>
          </p:txBody>
        </p:sp>
      </p:grpSp>
      <p:cxnSp>
        <p:nvCxnSpPr>
          <p:cNvPr id="26" name="직선 연결선 25"/>
          <p:cNvCxnSpPr/>
          <p:nvPr/>
        </p:nvCxnSpPr>
        <p:spPr>
          <a:xfrm>
            <a:off x="6096000" y="533736"/>
            <a:ext cx="15239" cy="652272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ECEF00E-C6A8-4CD5-A2B7-2B866615546B}"/>
              </a:ext>
            </a:extLst>
          </p:cNvPr>
          <p:cNvSpPr txBox="1"/>
          <p:nvPr/>
        </p:nvSpPr>
        <p:spPr>
          <a:xfrm>
            <a:off x="15239" y="1207479"/>
            <a:ext cx="445008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Thickness of carbon tape + copper tape</a:t>
            </a:r>
          </a:p>
          <a:p>
            <a:r>
              <a:rPr lang="en-US" altLang="ko-KR" sz="2000" dirty="0"/>
              <a:t>=</a:t>
            </a:r>
            <a:r>
              <a:rPr lang="en-US" altLang="ko-KR" dirty="0"/>
              <a:t> thickness of mylar</a:t>
            </a:r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85324821-A635-4E1D-B255-F731C741A3C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365037" y="3920866"/>
            <a:ext cx="2544417" cy="260541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5155F06-BB59-4C03-9B63-925DDDA1DD79}"/>
              </a:ext>
            </a:extLst>
          </p:cNvPr>
          <p:cNvSpPr txBox="1"/>
          <p:nvPr/>
        </p:nvSpPr>
        <p:spPr>
          <a:xfrm>
            <a:off x="6114333" y="1207479"/>
            <a:ext cx="465857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Thickness of mylar + 2 double sided tapes</a:t>
            </a:r>
            <a:br>
              <a:rPr lang="en-US" altLang="ko-KR" dirty="0"/>
            </a:br>
            <a:r>
              <a:rPr lang="en-US" altLang="ko-KR" sz="2000" dirty="0"/>
              <a:t>=</a:t>
            </a:r>
            <a:r>
              <a:rPr lang="en-US" altLang="ko-KR" dirty="0"/>
              <a:t> thickness of fishing line</a:t>
            </a:r>
            <a:endParaRPr lang="ko-KR" altLang="en-US" dirty="0"/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AA29CEE3-69ED-4575-A2AA-224DB23F69C3}"/>
              </a:ext>
            </a:extLst>
          </p:cNvPr>
          <p:cNvGrpSpPr/>
          <p:nvPr/>
        </p:nvGrpSpPr>
        <p:grpSpPr>
          <a:xfrm>
            <a:off x="7259589" y="2012945"/>
            <a:ext cx="3908508" cy="817087"/>
            <a:chOff x="7060809" y="2234810"/>
            <a:chExt cx="4491613" cy="631739"/>
          </a:xfrm>
        </p:grpSpPr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FA6CA584-4FEA-47CD-ABE0-8E27BA86028B}"/>
                </a:ext>
              </a:extLst>
            </p:cNvPr>
            <p:cNvSpPr/>
            <p:nvPr/>
          </p:nvSpPr>
          <p:spPr>
            <a:xfrm>
              <a:off x="7261776" y="2406748"/>
              <a:ext cx="4034247" cy="120949"/>
            </a:xfrm>
            <a:prstGeom prst="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AF4AA1D4-2A4D-4137-8F74-DDD2D090941C}"/>
                </a:ext>
              </a:extLst>
            </p:cNvPr>
            <p:cNvSpPr/>
            <p:nvPr/>
          </p:nvSpPr>
          <p:spPr>
            <a:xfrm>
              <a:off x="7261776" y="2557478"/>
              <a:ext cx="4034247" cy="120949"/>
            </a:xfrm>
            <a:prstGeom prst="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0E712AE4-404F-45EB-AF2A-07EA87E4CA0F}"/>
                </a:ext>
              </a:extLst>
            </p:cNvPr>
            <p:cNvCxnSpPr/>
            <p:nvPr/>
          </p:nvCxnSpPr>
          <p:spPr>
            <a:xfrm>
              <a:off x="7060809" y="2542238"/>
              <a:ext cx="4491613" cy="0"/>
            </a:xfrm>
            <a:prstGeom prst="line">
              <a:avLst/>
            </a:prstGeom>
            <a:ln w="539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179F76BE-2A15-4A6A-86F7-ADEB765B4ECB}"/>
                </a:ext>
              </a:extLst>
            </p:cNvPr>
            <p:cNvCxnSpPr>
              <a:cxnSpLocks/>
            </p:cNvCxnSpPr>
            <p:nvPr/>
          </p:nvCxnSpPr>
          <p:spPr>
            <a:xfrm>
              <a:off x="11049000" y="2234810"/>
              <a:ext cx="0" cy="631739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BDB56B85-93BB-4EC2-B238-435428EB6B64}"/>
                </a:ext>
              </a:extLst>
            </p:cNvPr>
            <p:cNvCxnSpPr>
              <a:cxnSpLocks/>
            </p:cNvCxnSpPr>
            <p:nvPr/>
          </p:nvCxnSpPr>
          <p:spPr>
            <a:xfrm>
              <a:off x="7536180" y="2234810"/>
              <a:ext cx="0" cy="631739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슬라이드 번호 개체 틀 33">
            <a:extLst>
              <a:ext uri="{FF2B5EF4-FFF2-40B4-BE49-F238E27FC236}">
                <a16:creationId xmlns:a16="http://schemas.microsoft.com/office/drawing/2014/main" id="{EE3A7845-83BE-4238-B986-6EB745D3B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1418" y="6560489"/>
            <a:ext cx="842127" cy="365125"/>
          </a:xfrm>
        </p:spPr>
        <p:txBody>
          <a:bodyPr/>
          <a:lstStyle/>
          <a:p>
            <a:fld id="{C4A61474-ABFF-458A-8CD7-4BBAAA4A2B91}" type="slidenum">
              <a:rPr lang="ko-KR" altLang="en-US" smtClean="0">
                <a:solidFill>
                  <a:schemeClr val="bg1"/>
                </a:solidFill>
              </a:rPr>
              <a:t>11</a:t>
            </a:fld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4CB2ACC6-AA76-4D91-BA70-266DAD2D5E59}"/>
              </a:ext>
            </a:extLst>
          </p:cNvPr>
          <p:cNvGrpSpPr/>
          <p:nvPr/>
        </p:nvGrpSpPr>
        <p:grpSpPr>
          <a:xfrm>
            <a:off x="6753435" y="2915137"/>
            <a:ext cx="5088850" cy="508851"/>
            <a:chOff x="6689637" y="2864337"/>
            <a:chExt cx="5088850" cy="508851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F129075-B585-44E1-9595-A1C867445240}"/>
                </a:ext>
              </a:extLst>
            </p:cNvPr>
            <p:cNvSpPr txBox="1"/>
            <p:nvPr/>
          </p:nvSpPr>
          <p:spPr>
            <a:xfrm>
              <a:off x="7992642" y="2864337"/>
              <a:ext cx="24693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Double sided tapes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338A6E9-53ED-4836-AED9-228E28F9F92D}"/>
                </a:ext>
              </a:extLst>
            </p:cNvPr>
            <p:cNvSpPr txBox="1"/>
            <p:nvPr/>
          </p:nvSpPr>
          <p:spPr>
            <a:xfrm>
              <a:off x="6949321" y="2873296"/>
              <a:ext cx="8344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Mylar</a:t>
              </a:r>
            </a:p>
          </p:txBody>
        </p:sp>
        <p:sp>
          <p:nvSpPr>
            <p:cNvPr id="29" name="직사각형 28">
              <a:extLst>
                <a:ext uri="{FF2B5EF4-FFF2-40B4-BE49-F238E27FC236}">
                  <a16:creationId xmlns:a16="http://schemas.microsoft.com/office/drawing/2014/main" id="{BECAB351-967E-4C9D-98E8-57A406AF3FBE}"/>
                </a:ext>
              </a:extLst>
            </p:cNvPr>
            <p:cNvSpPr/>
            <p:nvPr/>
          </p:nvSpPr>
          <p:spPr>
            <a:xfrm>
              <a:off x="6689637" y="3029937"/>
              <a:ext cx="247393" cy="62867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9FD7DF9B-268C-4A3B-B5C4-F241EE40BC6A}"/>
                </a:ext>
              </a:extLst>
            </p:cNvPr>
            <p:cNvSpPr/>
            <p:nvPr/>
          </p:nvSpPr>
          <p:spPr>
            <a:xfrm>
              <a:off x="7745250" y="3023622"/>
              <a:ext cx="247393" cy="6286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D070CA62-AD4E-45B7-AD50-4749F09E6ACD}"/>
                </a:ext>
              </a:extLst>
            </p:cNvPr>
            <p:cNvSpPr/>
            <p:nvPr/>
          </p:nvSpPr>
          <p:spPr>
            <a:xfrm>
              <a:off x="10165552" y="3033490"/>
              <a:ext cx="247393" cy="6286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03649EA-BF4A-462C-9B75-A3955EA1D94A}"/>
                </a:ext>
              </a:extLst>
            </p:cNvPr>
            <p:cNvSpPr txBox="1"/>
            <p:nvPr/>
          </p:nvSpPr>
          <p:spPr>
            <a:xfrm>
              <a:off x="10385512" y="2873296"/>
              <a:ext cx="13929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Cutting line</a:t>
              </a:r>
            </a:p>
          </p:txBody>
        </p: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38C18FD3-F31D-4F64-AF9C-9D6F5BC09D21}"/>
                </a:ext>
              </a:extLst>
            </p:cNvPr>
            <p:cNvCxnSpPr/>
            <p:nvPr/>
          </p:nvCxnSpPr>
          <p:spPr>
            <a:xfrm>
              <a:off x="10220960" y="2865120"/>
              <a:ext cx="0" cy="43694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36">
              <a:extLst>
                <a:ext uri="{FF2B5EF4-FFF2-40B4-BE49-F238E27FC236}">
                  <a16:creationId xmlns:a16="http://schemas.microsoft.com/office/drawing/2014/main" id="{0C256B0F-1091-45E3-B3AA-7EE8D08FB46C}"/>
                </a:ext>
              </a:extLst>
            </p:cNvPr>
            <p:cNvCxnSpPr/>
            <p:nvPr/>
          </p:nvCxnSpPr>
          <p:spPr>
            <a:xfrm>
              <a:off x="10292080" y="2936240"/>
              <a:ext cx="0" cy="43694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37">
              <a:extLst>
                <a:ext uri="{FF2B5EF4-FFF2-40B4-BE49-F238E27FC236}">
                  <a16:creationId xmlns:a16="http://schemas.microsoft.com/office/drawing/2014/main" id="{914E59EA-258F-4947-9238-BE3EA9E76F32}"/>
                </a:ext>
              </a:extLst>
            </p:cNvPr>
            <p:cNvCxnSpPr/>
            <p:nvPr/>
          </p:nvCxnSpPr>
          <p:spPr>
            <a:xfrm>
              <a:off x="10363200" y="2895600"/>
              <a:ext cx="0" cy="43694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C84192CD-5199-4687-AC01-2A07F96BE726}"/>
              </a:ext>
            </a:extLst>
          </p:cNvPr>
          <p:cNvSpPr txBox="1"/>
          <p:nvPr/>
        </p:nvSpPr>
        <p:spPr>
          <a:xfrm>
            <a:off x="-2" y="6613367"/>
            <a:ext cx="3753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err="1">
                <a:solidFill>
                  <a:schemeClr val="bg1"/>
                </a:solidFill>
              </a:rPr>
              <a:t>KoALICE</a:t>
            </a:r>
            <a:r>
              <a:rPr lang="en-US" altLang="ko-KR" sz="1000" b="1" dirty="0">
                <a:solidFill>
                  <a:schemeClr val="bg1"/>
                </a:solidFill>
              </a:rPr>
              <a:t> National Workshop 2021</a:t>
            </a:r>
          </a:p>
        </p:txBody>
      </p:sp>
    </p:spTree>
    <p:extLst>
      <p:ext uri="{BB962C8B-B14F-4D97-AF65-F5344CB8AC3E}">
        <p14:creationId xmlns:p14="http://schemas.microsoft.com/office/powerpoint/2010/main" val="1953459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>
            <a:extLst>
              <a:ext uri="{FF2B5EF4-FFF2-40B4-BE49-F238E27FC236}">
                <a16:creationId xmlns:a16="http://schemas.microsoft.com/office/drawing/2014/main" id="{628E9289-0292-4E88-AD8F-926601E6DD99}"/>
              </a:ext>
            </a:extLst>
          </p:cNvPr>
          <p:cNvSpPr/>
          <p:nvPr/>
        </p:nvSpPr>
        <p:spPr>
          <a:xfrm>
            <a:off x="-1" y="6615462"/>
            <a:ext cx="12191999" cy="25518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0D0662A7-D745-453E-A96C-DEB88BF4B11F}"/>
              </a:ext>
            </a:extLst>
          </p:cNvPr>
          <p:cNvGrpSpPr/>
          <p:nvPr/>
        </p:nvGrpSpPr>
        <p:grpSpPr>
          <a:xfrm>
            <a:off x="5420253" y="1490155"/>
            <a:ext cx="6646142" cy="4056851"/>
            <a:chOff x="2157093" y="1542824"/>
            <a:chExt cx="7738746" cy="4878296"/>
          </a:xfrm>
        </p:grpSpPr>
        <p:grpSp>
          <p:nvGrpSpPr>
            <p:cNvPr id="33" name="그룹 32">
              <a:extLst>
                <a:ext uri="{FF2B5EF4-FFF2-40B4-BE49-F238E27FC236}">
                  <a16:creationId xmlns:a16="http://schemas.microsoft.com/office/drawing/2014/main" id="{72D8D0D1-6406-461F-8401-C614B104CCEB}"/>
                </a:ext>
              </a:extLst>
            </p:cNvPr>
            <p:cNvGrpSpPr/>
            <p:nvPr/>
          </p:nvGrpSpPr>
          <p:grpSpPr>
            <a:xfrm>
              <a:off x="2157093" y="1542824"/>
              <a:ext cx="7738746" cy="4878296"/>
              <a:chOff x="2157093" y="1542824"/>
              <a:chExt cx="7738746" cy="4878296"/>
            </a:xfrm>
          </p:grpSpPr>
          <p:pic>
            <p:nvPicPr>
              <p:cNvPr id="47" name="그림 46">
                <a:extLst>
                  <a:ext uri="{FF2B5EF4-FFF2-40B4-BE49-F238E27FC236}">
                    <a16:creationId xmlns:a16="http://schemas.microsoft.com/office/drawing/2014/main" id="{8CA14FDF-2E8B-4BE1-A4E0-13A3827E98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57094" y="1577975"/>
                <a:ext cx="7738745" cy="4500378"/>
              </a:xfrm>
              <a:prstGeom prst="rect">
                <a:avLst/>
              </a:prstGeom>
            </p:spPr>
          </p:pic>
          <p:sp>
            <p:nvSpPr>
              <p:cNvPr id="48" name="직사각형 47">
                <a:extLst>
                  <a:ext uri="{FF2B5EF4-FFF2-40B4-BE49-F238E27FC236}">
                    <a16:creationId xmlns:a16="http://schemas.microsoft.com/office/drawing/2014/main" id="{A4FCC248-E92A-470E-BB40-8047F4618372}"/>
                  </a:ext>
                </a:extLst>
              </p:cNvPr>
              <p:cNvSpPr/>
              <p:nvPr/>
            </p:nvSpPr>
            <p:spPr>
              <a:xfrm>
                <a:off x="9184640" y="1577975"/>
                <a:ext cx="531493" cy="48431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D3CF2910-EEDA-428F-9B92-5959707F5BBA}"/>
                  </a:ext>
                </a:extLst>
              </p:cNvPr>
              <p:cNvSpPr/>
              <p:nvPr/>
            </p:nvSpPr>
            <p:spPr>
              <a:xfrm>
                <a:off x="2333505" y="1887855"/>
                <a:ext cx="142239" cy="40694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A929FA2B-BC58-4940-B190-16DDB5FBDE37}"/>
                  </a:ext>
                </a:extLst>
              </p:cNvPr>
              <p:cNvSpPr/>
              <p:nvPr/>
            </p:nvSpPr>
            <p:spPr>
              <a:xfrm>
                <a:off x="2157093" y="1737359"/>
                <a:ext cx="1251586" cy="15968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AB7F5009-C299-4B35-9601-0991DB0F18C3}"/>
                  </a:ext>
                </a:extLst>
              </p:cNvPr>
              <p:cNvSpPr/>
              <p:nvPr/>
            </p:nvSpPr>
            <p:spPr>
              <a:xfrm>
                <a:off x="2157094" y="4511040"/>
                <a:ext cx="1144905" cy="6529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52" name="직사각형 51">
                <a:extLst>
                  <a:ext uri="{FF2B5EF4-FFF2-40B4-BE49-F238E27FC236}">
                    <a16:creationId xmlns:a16="http://schemas.microsoft.com/office/drawing/2014/main" id="{A8E35F08-4122-4C36-88EB-83A4F5C0ABD5}"/>
                  </a:ext>
                </a:extLst>
              </p:cNvPr>
              <p:cNvSpPr/>
              <p:nvPr/>
            </p:nvSpPr>
            <p:spPr>
              <a:xfrm>
                <a:off x="2157093" y="2041133"/>
                <a:ext cx="1322708" cy="3092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직사각형 52">
                <a:extLst>
                  <a:ext uri="{FF2B5EF4-FFF2-40B4-BE49-F238E27FC236}">
                    <a16:creationId xmlns:a16="http://schemas.microsoft.com/office/drawing/2014/main" id="{EE71E4FA-CA23-4C5F-8EF2-D28F805C28D6}"/>
                  </a:ext>
                </a:extLst>
              </p:cNvPr>
              <p:cNvSpPr/>
              <p:nvPr/>
            </p:nvSpPr>
            <p:spPr>
              <a:xfrm>
                <a:off x="9043017" y="1542824"/>
                <a:ext cx="531494" cy="6529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54" name="직사각형 53">
                <a:extLst>
                  <a:ext uri="{FF2B5EF4-FFF2-40B4-BE49-F238E27FC236}">
                    <a16:creationId xmlns:a16="http://schemas.microsoft.com/office/drawing/2014/main" id="{8B81E6BB-620A-4442-A8E6-EB7054FC333B}"/>
                  </a:ext>
                </a:extLst>
              </p:cNvPr>
              <p:cNvSpPr/>
              <p:nvPr/>
            </p:nvSpPr>
            <p:spPr>
              <a:xfrm>
                <a:off x="3817621" y="5059681"/>
                <a:ext cx="4401818" cy="4775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직사각형 54">
                <a:extLst>
                  <a:ext uri="{FF2B5EF4-FFF2-40B4-BE49-F238E27FC236}">
                    <a16:creationId xmlns:a16="http://schemas.microsoft.com/office/drawing/2014/main" id="{42672A8E-EC9F-4E99-97D7-BBD33C200F41}"/>
                  </a:ext>
                </a:extLst>
              </p:cNvPr>
              <p:cNvSpPr/>
              <p:nvPr/>
            </p:nvSpPr>
            <p:spPr>
              <a:xfrm>
                <a:off x="3825557" y="4072825"/>
                <a:ext cx="4401818" cy="4775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직사각형 55">
                <a:extLst>
                  <a:ext uri="{FF2B5EF4-FFF2-40B4-BE49-F238E27FC236}">
                    <a16:creationId xmlns:a16="http://schemas.microsoft.com/office/drawing/2014/main" id="{A9668784-6D84-4744-9AFB-A3DE1CB8C113}"/>
                  </a:ext>
                </a:extLst>
              </p:cNvPr>
              <p:cNvSpPr/>
              <p:nvPr/>
            </p:nvSpPr>
            <p:spPr>
              <a:xfrm>
                <a:off x="3817621" y="3108961"/>
                <a:ext cx="4401818" cy="4775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사각형 56">
                <a:extLst>
                  <a:ext uri="{FF2B5EF4-FFF2-40B4-BE49-F238E27FC236}">
                    <a16:creationId xmlns:a16="http://schemas.microsoft.com/office/drawing/2014/main" id="{3C5A7424-FA66-4B6D-8D09-11983CB9613D}"/>
                  </a:ext>
                </a:extLst>
              </p:cNvPr>
              <p:cNvSpPr/>
              <p:nvPr/>
            </p:nvSpPr>
            <p:spPr>
              <a:xfrm>
                <a:off x="3807461" y="2133601"/>
                <a:ext cx="4401818" cy="4775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4" name="아래쪽 화살표 19">
              <a:extLst>
                <a:ext uri="{FF2B5EF4-FFF2-40B4-BE49-F238E27FC236}">
                  <a16:creationId xmlns:a16="http://schemas.microsoft.com/office/drawing/2014/main" id="{CD3C6E13-79AF-45DD-9F4A-19130BCFDE58}"/>
                </a:ext>
              </a:extLst>
            </p:cNvPr>
            <p:cNvSpPr/>
            <p:nvPr/>
          </p:nvSpPr>
          <p:spPr>
            <a:xfrm>
              <a:off x="8318500" y="4353771"/>
              <a:ext cx="142240" cy="219434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아래쪽 화살표 20">
              <a:extLst>
                <a:ext uri="{FF2B5EF4-FFF2-40B4-BE49-F238E27FC236}">
                  <a16:creationId xmlns:a16="http://schemas.microsoft.com/office/drawing/2014/main" id="{E5B60380-2845-45B8-B022-2DEE2C6410A5}"/>
                </a:ext>
              </a:extLst>
            </p:cNvPr>
            <p:cNvSpPr/>
            <p:nvPr/>
          </p:nvSpPr>
          <p:spPr>
            <a:xfrm>
              <a:off x="8346440" y="3367047"/>
              <a:ext cx="142240" cy="219434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아래쪽 화살표 21">
              <a:extLst>
                <a:ext uri="{FF2B5EF4-FFF2-40B4-BE49-F238E27FC236}">
                  <a16:creationId xmlns:a16="http://schemas.microsoft.com/office/drawing/2014/main" id="{6B88E898-0B0B-4B20-B041-578A2DA4151D}"/>
                </a:ext>
              </a:extLst>
            </p:cNvPr>
            <p:cNvSpPr/>
            <p:nvPr/>
          </p:nvSpPr>
          <p:spPr>
            <a:xfrm>
              <a:off x="8310880" y="5340495"/>
              <a:ext cx="142240" cy="219434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아래쪽 화살표 22">
              <a:extLst>
                <a:ext uri="{FF2B5EF4-FFF2-40B4-BE49-F238E27FC236}">
                  <a16:creationId xmlns:a16="http://schemas.microsoft.com/office/drawing/2014/main" id="{A0F10C85-1121-4C9B-88B9-5F872791D0E6}"/>
                </a:ext>
              </a:extLst>
            </p:cNvPr>
            <p:cNvSpPr/>
            <p:nvPr/>
          </p:nvSpPr>
          <p:spPr>
            <a:xfrm>
              <a:off x="8338820" y="2404109"/>
              <a:ext cx="142240" cy="219434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아래쪽 화살표 23">
              <a:extLst>
                <a:ext uri="{FF2B5EF4-FFF2-40B4-BE49-F238E27FC236}">
                  <a16:creationId xmlns:a16="http://schemas.microsoft.com/office/drawing/2014/main" id="{86EEF00E-BC49-4BC5-A6FF-8132DA697D19}"/>
                </a:ext>
              </a:extLst>
            </p:cNvPr>
            <p:cNvSpPr/>
            <p:nvPr/>
          </p:nvSpPr>
          <p:spPr>
            <a:xfrm rot="10800000">
              <a:off x="3474721" y="2130907"/>
              <a:ext cx="142240" cy="219434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아래쪽 화살표 24">
              <a:extLst>
                <a:ext uri="{FF2B5EF4-FFF2-40B4-BE49-F238E27FC236}">
                  <a16:creationId xmlns:a16="http://schemas.microsoft.com/office/drawing/2014/main" id="{B851E891-E6B1-4EA4-A790-78E209F2065C}"/>
                </a:ext>
              </a:extLst>
            </p:cNvPr>
            <p:cNvSpPr/>
            <p:nvPr/>
          </p:nvSpPr>
          <p:spPr>
            <a:xfrm rot="10800000">
              <a:off x="3475990" y="3114727"/>
              <a:ext cx="142240" cy="219434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아래쪽 화살표 25">
              <a:extLst>
                <a:ext uri="{FF2B5EF4-FFF2-40B4-BE49-F238E27FC236}">
                  <a16:creationId xmlns:a16="http://schemas.microsoft.com/office/drawing/2014/main" id="{C06DAD30-C494-4BD0-BD60-854172B1255C}"/>
                </a:ext>
              </a:extLst>
            </p:cNvPr>
            <p:cNvSpPr/>
            <p:nvPr/>
          </p:nvSpPr>
          <p:spPr>
            <a:xfrm rot="10800000">
              <a:off x="3464561" y="4098547"/>
              <a:ext cx="142240" cy="219434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아래쪽 화살표 26">
              <a:extLst>
                <a:ext uri="{FF2B5EF4-FFF2-40B4-BE49-F238E27FC236}">
                  <a16:creationId xmlns:a16="http://schemas.microsoft.com/office/drawing/2014/main" id="{D1E11AEA-24A1-4FE1-A87E-473299FCF7A6}"/>
                </a:ext>
              </a:extLst>
            </p:cNvPr>
            <p:cNvSpPr/>
            <p:nvPr/>
          </p:nvSpPr>
          <p:spPr>
            <a:xfrm rot="10800000">
              <a:off x="3456625" y="5082366"/>
              <a:ext cx="142240" cy="219434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5" name="직선 화살표 연결선 44">
              <a:extLst>
                <a:ext uri="{FF2B5EF4-FFF2-40B4-BE49-F238E27FC236}">
                  <a16:creationId xmlns:a16="http://schemas.microsoft.com/office/drawing/2014/main" id="{87ACAF94-C76C-4C5F-AD96-618B5EFA008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03731" y="2372361"/>
              <a:ext cx="613169" cy="31748"/>
            </a:xfrm>
            <a:prstGeom prst="straightConnector1">
              <a:avLst/>
            </a:prstGeom>
            <a:ln>
              <a:solidFill>
                <a:srgbClr val="FF0000">
                  <a:alpha val="9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DFED105-2662-4068-96B8-4105C68D84E0}"/>
                </a:ext>
              </a:extLst>
            </p:cNvPr>
            <p:cNvSpPr txBox="1"/>
            <p:nvPr/>
          </p:nvSpPr>
          <p:spPr>
            <a:xfrm>
              <a:off x="5297406" y="2145255"/>
              <a:ext cx="2240077" cy="514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Marking point</a:t>
              </a:r>
              <a:endParaRPr lang="ko-KR" altLang="en-US" dirty="0"/>
            </a:p>
          </p:txBody>
        </p:sp>
      </p:grpSp>
      <p:sp>
        <p:nvSpPr>
          <p:cNvPr id="13" name="직사각형 12"/>
          <p:cNvSpPr/>
          <p:nvPr/>
        </p:nvSpPr>
        <p:spPr>
          <a:xfrm>
            <a:off x="5146923" y="812431"/>
            <a:ext cx="1500480" cy="2360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0" y="1"/>
            <a:ext cx="12192000" cy="544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5. Building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544287"/>
            <a:ext cx="445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/>
              <a:t>1. Arrange PCB in the order</a:t>
            </a:r>
            <a:endParaRPr lang="ko-KR" altLang="en-US" sz="2200" dirty="0"/>
          </a:p>
        </p:txBody>
      </p:sp>
      <p:sp>
        <p:nvSpPr>
          <p:cNvPr id="19" name="슬라이드 번호 개체 틀 18">
            <a:extLst>
              <a:ext uri="{FF2B5EF4-FFF2-40B4-BE49-F238E27FC236}">
                <a16:creationId xmlns:a16="http://schemas.microsoft.com/office/drawing/2014/main" id="{27CED263-09CA-41F8-8BC6-E3A82060D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7379" y="6560489"/>
            <a:ext cx="842127" cy="365125"/>
          </a:xfrm>
        </p:spPr>
        <p:txBody>
          <a:bodyPr/>
          <a:lstStyle/>
          <a:p>
            <a:fld id="{C4A61474-ABFF-458A-8CD7-4BBAAA4A2B91}" type="slidenum">
              <a:rPr lang="ko-KR" altLang="en-US" smtClean="0">
                <a:solidFill>
                  <a:schemeClr val="bg1"/>
                </a:solidFill>
              </a:rPr>
              <a:t>12</a:t>
            </a:fld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3804085-3D44-49EB-8795-08BC06B7FC00}"/>
              </a:ext>
            </a:extLst>
          </p:cNvPr>
          <p:cNvSpPr txBox="1"/>
          <p:nvPr/>
        </p:nvSpPr>
        <p:spPr>
          <a:xfrm>
            <a:off x="0" y="3839853"/>
            <a:ext cx="445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/>
              <a:t>2. Attach mylars to each PCBs</a:t>
            </a:r>
            <a:endParaRPr lang="ko-KR" altLang="en-US" sz="2200" dirty="0"/>
          </a:p>
        </p:txBody>
      </p:sp>
      <p:pic>
        <p:nvPicPr>
          <p:cNvPr id="37" name="그림 36">
            <a:extLst>
              <a:ext uri="{FF2B5EF4-FFF2-40B4-BE49-F238E27FC236}">
                <a16:creationId xmlns:a16="http://schemas.microsoft.com/office/drawing/2014/main" id="{1DB7ED1C-2328-4DCF-97BD-BB68751FFE3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154" y="4322373"/>
            <a:ext cx="4547372" cy="2224177"/>
          </a:xfrm>
          <a:prstGeom prst="rect">
            <a:avLst/>
          </a:prstGeom>
        </p:spPr>
      </p:pic>
      <p:pic>
        <p:nvPicPr>
          <p:cNvPr id="40" name="그림 39" descr="텍스트, 사람이(가) 표시된 사진&#10;&#10;자동 생성된 설명">
            <a:extLst>
              <a:ext uri="{FF2B5EF4-FFF2-40B4-BE49-F238E27FC236}">
                <a16:creationId xmlns:a16="http://schemas.microsoft.com/office/drawing/2014/main" id="{8656AFCA-77D1-4CC7-8143-03133796BF9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154" y="1392467"/>
            <a:ext cx="2956560" cy="234399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6200396-D73E-4A0B-AC0C-6560DEB09048}"/>
              </a:ext>
            </a:extLst>
          </p:cNvPr>
          <p:cNvSpPr txBox="1"/>
          <p:nvPr/>
        </p:nvSpPr>
        <p:spPr>
          <a:xfrm>
            <a:off x="13571" y="947624"/>
            <a:ext cx="7153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All PCBs are marked to classify their position to avoid confusion</a:t>
            </a:r>
            <a:endParaRPr lang="ko-KR" alt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E9BAEF8-8A76-4A84-AD59-E6B6147E54D7}"/>
              </a:ext>
            </a:extLst>
          </p:cNvPr>
          <p:cNvSpPr txBox="1"/>
          <p:nvPr/>
        </p:nvSpPr>
        <p:spPr>
          <a:xfrm>
            <a:off x="-2" y="6613367"/>
            <a:ext cx="3753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err="1">
                <a:solidFill>
                  <a:schemeClr val="bg1"/>
                </a:solidFill>
              </a:rPr>
              <a:t>KoALICE</a:t>
            </a:r>
            <a:r>
              <a:rPr lang="en-US" altLang="ko-KR" sz="1000" b="1" dirty="0">
                <a:solidFill>
                  <a:schemeClr val="bg1"/>
                </a:solidFill>
              </a:rPr>
              <a:t> National Workshop 2021</a:t>
            </a:r>
          </a:p>
        </p:txBody>
      </p:sp>
    </p:spTree>
    <p:extLst>
      <p:ext uri="{BB962C8B-B14F-4D97-AF65-F5344CB8AC3E}">
        <p14:creationId xmlns:p14="http://schemas.microsoft.com/office/powerpoint/2010/main" val="1515856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직사각형 45">
            <a:extLst>
              <a:ext uri="{FF2B5EF4-FFF2-40B4-BE49-F238E27FC236}">
                <a16:creationId xmlns:a16="http://schemas.microsoft.com/office/drawing/2014/main" id="{C8A5E432-9503-4607-8E5C-EE3D925B160F}"/>
              </a:ext>
            </a:extLst>
          </p:cNvPr>
          <p:cNvSpPr/>
          <p:nvPr/>
        </p:nvSpPr>
        <p:spPr>
          <a:xfrm>
            <a:off x="-1" y="6615462"/>
            <a:ext cx="12191999" cy="25518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0" y="1"/>
            <a:ext cx="12192000" cy="544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5. Building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544287"/>
            <a:ext cx="445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/>
              <a:t>3. Building procedure</a:t>
            </a:r>
            <a:endParaRPr lang="ko-KR" altLang="en-US" sz="2200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AF5A129-ECD9-467C-ABD4-E0BB6152E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8004" y="6553914"/>
            <a:ext cx="842127" cy="365125"/>
          </a:xfrm>
        </p:spPr>
        <p:txBody>
          <a:bodyPr/>
          <a:lstStyle/>
          <a:p>
            <a:fld id="{C4A61474-ABFF-458A-8CD7-4BBAAA4A2B91}" type="slidenum">
              <a:rPr lang="ko-KR" altLang="en-US" smtClean="0">
                <a:solidFill>
                  <a:schemeClr val="bg1"/>
                </a:solidFill>
              </a:rPr>
              <a:t>13</a:t>
            </a:fld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9ABEC8-969B-244C-8795-A81EFE79B44C}"/>
              </a:ext>
            </a:extLst>
          </p:cNvPr>
          <p:cNvSpPr txBox="1"/>
          <p:nvPr/>
        </p:nvSpPr>
        <p:spPr>
          <a:xfrm>
            <a:off x="-22534" y="875229"/>
            <a:ext cx="6012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KR" dirty="0"/>
              <a:t>he procedure shows that how to assemble one stack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dirty="0"/>
              <a:t>W</a:t>
            </a:r>
            <a:r>
              <a:rPr lang="en-KR" dirty="0"/>
              <a:t>e repeated 4 times for building 4 stacks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7FC9138-1436-704E-82C1-D90D35724A4C}"/>
              </a:ext>
            </a:extLst>
          </p:cNvPr>
          <p:cNvSpPr/>
          <p:nvPr/>
        </p:nvSpPr>
        <p:spPr>
          <a:xfrm>
            <a:off x="140554" y="1803280"/>
            <a:ext cx="2821578" cy="194105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61FADA3-10DB-F84B-8AA5-E63E70741229}"/>
              </a:ext>
            </a:extLst>
          </p:cNvPr>
          <p:cNvSpPr/>
          <p:nvPr/>
        </p:nvSpPr>
        <p:spPr>
          <a:xfrm>
            <a:off x="3161028" y="1803280"/>
            <a:ext cx="2821578" cy="194105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67C0134C-2C01-4C4C-8FCF-3D7FE1A3656B}"/>
              </a:ext>
            </a:extLst>
          </p:cNvPr>
          <p:cNvSpPr/>
          <p:nvPr/>
        </p:nvSpPr>
        <p:spPr>
          <a:xfrm>
            <a:off x="6181502" y="1803280"/>
            <a:ext cx="2821578" cy="194105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F7539AF-C2E6-8044-8698-8EB6FB4A649D}"/>
              </a:ext>
            </a:extLst>
          </p:cNvPr>
          <p:cNvSpPr/>
          <p:nvPr/>
        </p:nvSpPr>
        <p:spPr>
          <a:xfrm>
            <a:off x="9201976" y="1803280"/>
            <a:ext cx="2821578" cy="194105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0F461C7-FC95-774C-82B1-AEA2830DDAB9}"/>
              </a:ext>
            </a:extLst>
          </p:cNvPr>
          <p:cNvSpPr/>
          <p:nvPr/>
        </p:nvSpPr>
        <p:spPr>
          <a:xfrm>
            <a:off x="140554" y="4332958"/>
            <a:ext cx="2821578" cy="194105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45ED233-0234-6D43-95AB-ED47A8F40B9C}"/>
              </a:ext>
            </a:extLst>
          </p:cNvPr>
          <p:cNvSpPr/>
          <p:nvPr/>
        </p:nvSpPr>
        <p:spPr>
          <a:xfrm>
            <a:off x="3161028" y="4332958"/>
            <a:ext cx="2821578" cy="194105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7BAE3C3-42D7-1942-80B3-5903DEA410BA}"/>
              </a:ext>
            </a:extLst>
          </p:cNvPr>
          <p:cNvSpPr txBox="1"/>
          <p:nvPr/>
        </p:nvSpPr>
        <p:spPr>
          <a:xfrm>
            <a:off x="140554" y="3744339"/>
            <a:ext cx="2824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KR" dirty="0"/>
              <a:t>attach the outer glass</a:t>
            </a:r>
          </a:p>
          <a:p>
            <a:pPr algn="ctr"/>
            <a:r>
              <a:rPr lang="en-KR" dirty="0"/>
              <a:t>(bottom side)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8BC5205-ECE0-8A47-8A70-BA984F8C2EE2}"/>
              </a:ext>
            </a:extLst>
          </p:cNvPr>
          <p:cNvSpPr txBox="1"/>
          <p:nvPr/>
        </p:nvSpPr>
        <p:spPr>
          <a:xfrm>
            <a:off x="3512996" y="3737054"/>
            <a:ext cx="195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/>
              <a:t>2) attach space</a:t>
            </a:r>
            <a:r>
              <a:rPr lang="en-US"/>
              <a:t>r</a:t>
            </a:r>
            <a:r>
              <a:rPr lang="en-KR"/>
              <a:t>s</a:t>
            </a:r>
            <a:endParaRPr lang="en-KR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0406545-8A81-7C4D-BAB0-2AE91BA0194D}"/>
              </a:ext>
            </a:extLst>
          </p:cNvPr>
          <p:cNvSpPr txBox="1"/>
          <p:nvPr/>
        </p:nvSpPr>
        <p:spPr>
          <a:xfrm>
            <a:off x="6533470" y="3744339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KR" dirty="0"/>
              <a:t>3) wind fishing line</a:t>
            </a:r>
          </a:p>
          <a:p>
            <a:pPr algn="ctr"/>
            <a:r>
              <a:rPr lang="en-KR" dirty="0"/>
              <a:t>(Zigzag)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449FB9-06AF-384A-9233-DB113A57EF63}"/>
              </a:ext>
            </a:extLst>
          </p:cNvPr>
          <p:cNvSpPr txBox="1"/>
          <p:nvPr/>
        </p:nvSpPr>
        <p:spPr>
          <a:xfrm>
            <a:off x="9355048" y="3744339"/>
            <a:ext cx="2613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/>
              <a:t>4) stack the inner glass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67740C-39F9-8A44-9EBE-10300AE2C8D0}"/>
              </a:ext>
            </a:extLst>
          </p:cNvPr>
          <p:cNvSpPr txBox="1"/>
          <p:nvPr/>
        </p:nvSpPr>
        <p:spPr>
          <a:xfrm>
            <a:off x="3193234" y="6267176"/>
            <a:ext cx="420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dirty="0"/>
              <a:t>5) attach the outer glass</a:t>
            </a:r>
            <a:r>
              <a:rPr lang="en-US" dirty="0"/>
              <a:t> </a:t>
            </a:r>
            <a:r>
              <a:rPr lang="en-KR" dirty="0"/>
              <a:t>(upper side)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41ED90F-D95E-DD45-AAB8-2B6C53068A40}"/>
              </a:ext>
            </a:extLst>
          </p:cNvPr>
          <p:cNvSpPr txBox="1"/>
          <p:nvPr/>
        </p:nvSpPr>
        <p:spPr>
          <a:xfrm>
            <a:off x="108347" y="6274017"/>
            <a:ext cx="2820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dirty="0"/>
              <a:t>6) assemble the 2nd PCB</a:t>
            </a:r>
          </a:p>
        </p:txBody>
      </p:sp>
      <p:sp>
        <p:nvSpPr>
          <p:cNvPr id="37" name="Right Arrow 36">
            <a:extLst>
              <a:ext uri="{FF2B5EF4-FFF2-40B4-BE49-F238E27FC236}">
                <a16:creationId xmlns:a16="http://schemas.microsoft.com/office/drawing/2014/main" id="{CB514499-0F60-1645-9F9D-C4A388A947B5}"/>
              </a:ext>
            </a:extLst>
          </p:cNvPr>
          <p:cNvSpPr/>
          <p:nvPr/>
        </p:nvSpPr>
        <p:spPr>
          <a:xfrm>
            <a:off x="2869493" y="2572131"/>
            <a:ext cx="384175" cy="39188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ED659EA7-6978-BF49-B15F-F60A0F7E97A6}"/>
              </a:ext>
            </a:extLst>
          </p:cNvPr>
          <p:cNvSpPr/>
          <p:nvPr/>
        </p:nvSpPr>
        <p:spPr>
          <a:xfrm>
            <a:off x="5889967" y="2575534"/>
            <a:ext cx="384175" cy="39188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39" name="Right Arrow 38">
            <a:extLst>
              <a:ext uri="{FF2B5EF4-FFF2-40B4-BE49-F238E27FC236}">
                <a16:creationId xmlns:a16="http://schemas.microsoft.com/office/drawing/2014/main" id="{087D223B-CE01-4D4B-AC84-50B1EC1C86B8}"/>
              </a:ext>
            </a:extLst>
          </p:cNvPr>
          <p:cNvSpPr/>
          <p:nvPr/>
        </p:nvSpPr>
        <p:spPr>
          <a:xfrm>
            <a:off x="8938332" y="2581287"/>
            <a:ext cx="384175" cy="39188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41" name="Bent Arrow 40">
            <a:extLst>
              <a:ext uri="{FF2B5EF4-FFF2-40B4-BE49-F238E27FC236}">
                <a16:creationId xmlns:a16="http://schemas.microsoft.com/office/drawing/2014/main" id="{CB2924E9-B849-5D41-A821-E691A07A1436}"/>
              </a:ext>
            </a:extLst>
          </p:cNvPr>
          <p:cNvSpPr/>
          <p:nvPr/>
        </p:nvSpPr>
        <p:spPr>
          <a:xfrm rot="10800000">
            <a:off x="6274141" y="4497716"/>
            <a:ext cx="1318149" cy="1056904"/>
          </a:xfrm>
          <a:prstGeom prst="bentArrow">
            <a:avLst>
              <a:gd name="adj1" fmla="val 10763"/>
              <a:gd name="adj2" fmla="val 14049"/>
              <a:gd name="adj3" fmla="val 33904"/>
              <a:gd name="adj4" fmla="val 40465"/>
            </a:avLst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F249F94-EF04-0D41-9C54-C7C62775E7DF}"/>
              </a:ext>
            </a:extLst>
          </p:cNvPr>
          <p:cNvSpPr txBox="1"/>
          <p:nvPr/>
        </p:nvSpPr>
        <p:spPr>
          <a:xfrm>
            <a:off x="7736511" y="4943289"/>
            <a:ext cx="4137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KR" dirty="0"/>
              <a:t>if the last inner glass is assembled,</a:t>
            </a:r>
            <a:br>
              <a:rPr lang="en-US" dirty="0"/>
            </a:br>
            <a:r>
              <a:rPr lang="en-US" dirty="0"/>
              <a:t>we performed the 5th step</a:t>
            </a:r>
            <a:endParaRPr lang="en-KR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B9E22A9-5800-9343-8C39-9654F311EE74}"/>
              </a:ext>
            </a:extLst>
          </p:cNvPr>
          <p:cNvSpPr txBox="1"/>
          <p:nvPr/>
        </p:nvSpPr>
        <p:spPr>
          <a:xfrm>
            <a:off x="6942716" y="1175594"/>
            <a:ext cx="1366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1400" dirty="0"/>
              <a:t>repeat 2 times</a:t>
            </a:r>
          </a:p>
        </p:txBody>
      </p: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CBE5E9FD-BEE6-854B-BF19-2B451C11E57D}"/>
              </a:ext>
            </a:extLst>
          </p:cNvPr>
          <p:cNvCxnSpPr>
            <a:cxnSpLocks/>
            <a:stCxn id="25" idx="0"/>
            <a:endCxn id="23" idx="0"/>
          </p:cNvCxnSpPr>
          <p:nvPr/>
        </p:nvCxnSpPr>
        <p:spPr>
          <a:xfrm rot="16200000" flipV="1">
            <a:off x="7592291" y="-1217194"/>
            <a:ext cx="12700" cy="6040948"/>
          </a:xfrm>
          <a:prstGeom prst="bentConnector3">
            <a:avLst>
              <a:gd name="adj1" fmla="val 2689087"/>
            </a:avLst>
          </a:prstGeom>
          <a:ln w="666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Right Arrow 48">
            <a:extLst>
              <a:ext uri="{FF2B5EF4-FFF2-40B4-BE49-F238E27FC236}">
                <a16:creationId xmlns:a16="http://schemas.microsoft.com/office/drawing/2014/main" id="{2AC50CE5-259B-C044-8822-B756AE8453D3}"/>
              </a:ext>
            </a:extLst>
          </p:cNvPr>
          <p:cNvSpPr/>
          <p:nvPr/>
        </p:nvSpPr>
        <p:spPr>
          <a:xfrm rot="10800000">
            <a:off x="2824720" y="5176867"/>
            <a:ext cx="384175" cy="39188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pic>
        <p:nvPicPr>
          <p:cNvPr id="36" name="그림 35" descr="텍스트, 녹색이(가) 표시된 사진&#10;&#10;자동 생성된 설명">
            <a:extLst>
              <a:ext uri="{FF2B5EF4-FFF2-40B4-BE49-F238E27FC236}">
                <a16:creationId xmlns:a16="http://schemas.microsoft.com/office/drawing/2014/main" id="{082FBB38-F15F-4AED-8FB7-556E135442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155" y="1938293"/>
            <a:ext cx="2348377" cy="1677874"/>
          </a:xfrm>
          <a:prstGeom prst="rect">
            <a:avLst/>
          </a:prstGeom>
        </p:spPr>
      </p:pic>
      <p:pic>
        <p:nvPicPr>
          <p:cNvPr id="7" name="그림 6" descr="녹색이(가) 표시된 사진&#10;&#10;자동 생성된 설명">
            <a:extLst>
              <a:ext uri="{FF2B5EF4-FFF2-40B4-BE49-F238E27FC236}">
                <a16:creationId xmlns:a16="http://schemas.microsoft.com/office/drawing/2014/main" id="{767A829B-86B6-47C9-B136-74C1C685A4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651" y="1904512"/>
            <a:ext cx="2292341" cy="1719256"/>
          </a:xfrm>
          <a:prstGeom prst="rect">
            <a:avLst/>
          </a:prstGeom>
        </p:spPr>
      </p:pic>
      <p:pic>
        <p:nvPicPr>
          <p:cNvPr id="40" name="그림 39">
            <a:extLst>
              <a:ext uri="{FF2B5EF4-FFF2-40B4-BE49-F238E27FC236}">
                <a16:creationId xmlns:a16="http://schemas.microsoft.com/office/drawing/2014/main" id="{303D0B67-1A70-47E0-B26A-A7A30AC2D74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9576" y="1918037"/>
            <a:ext cx="2482121" cy="1698130"/>
          </a:xfrm>
          <a:prstGeom prst="rect">
            <a:avLst/>
          </a:prstGeom>
        </p:spPr>
      </p:pic>
      <p:pic>
        <p:nvPicPr>
          <p:cNvPr id="44" name="그림 43">
            <a:extLst>
              <a:ext uri="{FF2B5EF4-FFF2-40B4-BE49-F238E27FC236}">
                <a16:creationId xmlns:a16="http://schemas.microsoft.com/office/drawing/2014/main" id="{8B004A5C-4CB7-4B75-8A4E-47A4841679B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4884" y="4452210"/>
            <a:ext cx="2396384" cy="1689448"/>
          </a:xfrm>
          <a:prstGeom prst="rect">
            <a:avLst/>
          </a:prstGeom>
        </p:spPr>
      </p:pic>
      <p:pic>
        <p:nvPicPr>
          <p:cNvPr id="45" name="그림 44" descr="텍스트이(가) 표시된 사진&#10;&#10;자동 생성된 설명">
            <a:extLst>
              <a:ext uri="{FF2B5EF4-FFF2-40B4-BE49-F238E27FC236}">
                <a16:creationId xmlns:a16="http://schemas.microsoft.com/office/drawing/2014/main" id="{8D9C60B3-AEC3-46A9-A261-F0C8D6193D4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900" y="4541454"/>
            <a:ext cx="2518886" cy="1524066"/>
          </a:xfrm>
          <a:prstGeom prst="rect">
            <a:avLst/>
          </a:prstGeom>
        </p:spPr>
      </p:pic>
      <p:pic>
        <p:nvPicPr>
          <p:cNvPr id="12" name="그림 11" descr="사람, 사용중이(가) 표시된 사진&#10;&#10;자동 생성된 설명">
            <a:extLst>
              <a:ext uri="{FF2B5EF4-FFF2-40B4-BE49-F238E27FC236}">
                <a16:creationId xmlns:a16="http://schemas.microsoft.com/office/drawing/2014/main" id="{833C5313-B25B-40CD-A57B-B64C4313FCE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0499" y="1932769"/>
            <a:ext cx="2244531" cy="1683398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73358399-356F-4A61-A523-B965797913BB}"/>
              </a:ext>
            </a:extLst>
          </p:cNvPr>
          <p:cNvSpPr txBox="1"/>
          <p:nvPr/>
        </p:nvSpPr>
        <p:spPr>
          <a:xfrm>
            <a:off x="-2" y="6613367"/>
            <a:ext cx="3753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err="1">
                <a:solidFill>
                  <a:schemeClr val="bg1"/>
                </a:solidFill>
              </a:rPr>
              <a:t>KoALICE</a:t>
            </a:r>
            <a:r>
              <a:rPr lang="en-US" altLang="ko-KR" sz="1000" b="1" dirty="0">
                <a:solidFill>
                  <a:schemeClr val="bg1"/>
                </a:solidFill>
              </a:rPr>
              <a:t> National Workshop 2021</a:t>
            </a:r>
          </a:p>
        </p:txBody>
      </p:sp>
    </p:spTree>
    <p:extLst>
      <p:ext uri="{BB962C8B-B14F-4D97-AF65-F5344CB8AC3E}">
        <p14:creationId xmlns:p14="http://schemas.microsoft.com/office/powerpoint/2010/main" val="1006284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>
            <a:extLst>
              <a:ext uri="{FF2B5EF4-FFF2-40B4-BE49-F238E27FC236}">
                <a16:creationId xmlns:a16="http://schemas.microsoft.com/office/drawing/2014/main" id="{78ABB2E4-DC6F-4E36-8498-2A9167DED20F}"/>
              </a:ext>
            </a:extLst>
          </p:cNvPr>
          <p:cNvSpPr/>
          <p:nvPr/>
        </p:nvSpPr>
        <p:spPr>
          <a:xfrm>
            <a:off x="-1" y="6615462"/>
            <a:ext cx="12191999" cy="25518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0" y="1"/>
            <a:ext cx="12192000" cy="544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5. Building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544287"/>
            <a:ext cx="445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/>
              <a:t>4. Finishing work </a:t>
            </a:r>
            <a:endParaRPr lang="ko-KR" altLang="en-US" sz="2200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AF5A129-ECD9-467C-ABD4-E0BB6152E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9873" y="6558665"/>
            <a:ext cx="842127" cy="365125"/>
          </a:xfrm>
        </p:spPr>
        <p:txBody>
          <a:bodyPr/>
          <a:lstStyle/>
          <a:p>
            <a:fld id="{C4A61474-ABFF-458A-8CD7-4BBAAA4A2B91}" type="slidenum">
              <a:rPr lang="ko-KR" altLang="en-US" smtClean="0">
                <a:solidFill>
                  <a:schemeClr val="bg1"/>
                </a:solidFill>
              </a:rPr>
              <a:t>14</a:t>
            </a:fld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12" name="그림 11" descr="실내, 그릇, 테이블이(가) 표시된 사진&#10;&#10;자동 생성된 설명">
            <a:extLst>
              <a:ext uri="{FF2B5EF4-FFF2-40B4-BE49-F238E27FC236}">
                <a16:creationId xmlns:a16="http://schemas.microsoft.com/office/drawing/2014/main" id="{507A1A32-C83C-4470-811E-66484FADCB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9426" y="1715443"/>
            <a:ext cx="5613275" cy="2865106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1A8B211B-0D1A-4CC1-B8D8-DAEB576D2A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045293" y="3364995"/>
            <a:ext cx="1512229" cy="48580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3FD7EA0-53FE-4E1E-BBEC-5A814F8135C5}"/>
              </a:ext>
            </a:extLst>
          </p:cNvPr>
          <p:cNvSpPr txBox="1"/>
          <p:nvPr/>
        </p:nvSpPr>
        <p:spPr>
          <a:xfrm>
            <a:off x="0" y="850447"/>
            <a:ext cx="4310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Injecting gas tubes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AACABA-EDA2-4226-8547-10C09B90450D}"/>
              </a:ext>
            </a:extLst>
          </p:cNvPr>
          <p:cNvSpPr txBox="1"/>
          <p:nvPr/>
        </p:nvSpPr>
        <p:spPr>
          <a:xfrm>
            <a:off x="5844645" y="854076"/>
            <a:ext cx="6170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Using the pins</a:t>
            </a:r>
            <a:br>
              <a:rPr lang="en-US" altLang="ko-KR" dirty="0"/>
            </a:br>
            <a:r>
              <a:rPr lang="en-US" altLang="ko-KR" dirty="0"/>
              <a:t>for fixing the</a:t>
            </a:r>
            <a:r>
              <a:rPr lang="ko-KR" altLang="en-US" dirty="0"/>
              <a:t> </a:t>
            </a:r>
            <a:r>
              <a:rPr lang="en-US" altLang="ko-KR" dirty="0"/>
              <a:t>PCBs and connecting the strips </a:t>
            </a: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784F773F-24DB-49E0-A10B-E5EED029487F}"/>
              </a:ext>
            </a:extLst>
          </p:cNvPr>
          <p:cNvGrpSpPr/>
          <p:nvPr/>
        </p:nvGrpSpPr>
        <p:grpSpPr>
          <a:xfrm>
            <a:off x="372395" y="272023"/>
            <a:ext cx="4858025" cy="5583338"/>
            <a:chOff x="78043" y="884548"/>
            <a:chExt cx="5666266" cy="6512251"/>
          </a:xfrm>
        </p:grpSpPr>
        <p:pic>
          <p:nvPicPr>
            <p:cNvPr id="7" name="그림 6" descr="텍스트, 전자기기이(가) 표시된 사진&#10;&#10;자동 생성된 설명">
              <a:extLst>
                <a:ext uri="{FF2B5EF4-FFF2-40B4-BE49-F238E27FC236}">
                  <a16:creationId xmlns:a16="http://schemas.microsoft.com/office/drawing/2014/main" id="{D83380FB-81D2-4AE7-A9BB-6A0C7B6229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043" y="2033489"/>
              <a:ext cx="5666266" cy="4328169"/>
            </a:xfrm>
            <a:prstGeom prst="rect">
              <a:avLst/>
            </a:prstGeom>
          </p:spPr>
        </p:pic>
        <p:grpSp>
          <p:nvGrpSpPr>
            <p:cNvPr id="22" name="그룹 21">
              <a:extLst>
                <a:ext uri="{FF2B5EF4-FFF2-40B4-BE49-F238E27FC236}">
                  <a16:creationId xmlns:a16="http://schemas.microsoft.com/office/drawing/2014/main" id="{E512BFD9-231F-4617-8F6A-73302EE51598}"/>
                </a:ext>
              </a:extLst>
            </p:cNvPr>
            <p:cNvGrpSpPr/>
            <p:nvPr/>
          </p:nvGrpSpPr>
          <p:grpSpPr>
            <a:xfrm>
              <a:off x="1036316" y="884548"/>
              <a:ext cx="502643" cy="4073954"/>
              <a:chOff x="1036316" y="884548"/>
              <a:chExt cx="502643" cy="4073954"/>
            </a:xfrm>
          </p:grpSpPr>
          <p:sp>
            <p:nvSpPr>
              <p:cNvPr id="5" name="원호 4">
                <a:extLst>
                  <a:ext uri="{FF2B5EF4-FFF2-40B4-BE49-F238E27FC236}">
                    <a16:creationId xmlns:a16="http://schemas.microsoft.com/office/drawing/2014/main" id="{E2BD1EBE-A2E5-433E-B616-DEE1D9FB3B4B}"/>
                  </a:ext>
                </a:extLst>
              </p:cNvPr>
              <p:cNvSpPr/>
              <p:nvPr/>
            </p:nvSpPr>
            <p:spPr>
              <a:xfrm rot="10800000">
                <a:off x="1056638" y="884548"/>
                <a:ext cx="482321" cy="2699948"/>
              </a:xfrm>
              <a:prstGeom prst="arc">
                <a:avLst/>
              </a:prstGeom>
              <a:ln w="19050">
                <a:solidFill>
                  <a:srgbClr val="FF0000">
                    <a:alpha val="79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0" name="원호 19">
                <a:extLst>
                  <a:ext uri="{FF2B5EF4-FFF2-40B4-BE49-F238E27FC236}">
                    <a16:creationId xmlns:a16="http://schemas.microsoft.com/office/drawing/2014/main" id="{2D5AD47B-F85B-4B5E-87F8-6EBA9A6415FE}"/>
                  </a:ext>
                </a:extLst>
              </p:cNvPr>
              <p:cNvSpPr/>
              <p:nvPr/>
            </p:nvSpPr>
            <p:spPr>
              <a:xfrm rot="10800000">
                <a:off x="1036316" y="2261228"/>
                <a:ext cx="451842" cy="2697274"/>
              </a:xfrm>
              <a:prstGeom prst="arc">
                <a:avLst/>
              </a:prstGeom>
              <a:ln w="19050">
                <a:solidFill>
                  <a:srgbClr val="FF0000">
                    <a:alpha val="79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1" name="직선 연결선 20">
                <a:extLst>
                  <a:ext uri="{FF2B5EF4-FFF2-40B4-BE49-F238E27FC236}">
                    <a16:creationId xmlns:a16="http://schemas.microsoft.com/office/drawing/2014/main" id="{5758C9F5-C6EB-47A1-B91E-7F05D4CB3A58}"/>
                  </a:ext>
                </a:extLst>
              </p:cNvPr>
              <p:cNvCxnSpPr>
                <a:stCxn id="20" idx="2"/>
              </p:cNvCxnSpPr>
              <p:nvPr/>
            </p:nvCxnSpPr>
            <p:spPr>
              <a:xfrm flipV="1">
                <a:off x="1036316" y="2042221"/>
                <a:ext cx="20321" cy="1567644"/>
              </a:xfrm>
              <a:prstGeom prst="line">
                <a:avLst/>
              </a:prstGeom>
              <a:ln w="19050">
                <a:solidFill>
                  <a:srgbClr val="FF0000">
                    <a:alpha val="79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그룹 22">
              <a:extLst>
                <a:ext uri="{FF2B5EF4-FFF2-40B4-BE49-F238E27FC236}">
                  <a16:creationId xmlns:a16="http://schemas.microsoft.com/office/drawing/2014/main" id="{499C2014-4EE8-410B-8B27-2D609C7F0314}"/>
                </a:ext>
              </a:extLst>
            </p:cNvPr>
            <p:cNvGrpSpPr/>
            <p:nvPr/>
          </p:nvGrpSpPr>
          <p:grpSpPr>
            <a:xfrm rot="10648881">
              <a:off x="4170310" y="3322845"/>
              <a:ext cx="502643" cy="4073954"/>
              <a:chOff x="1036316" y="884548"/>
              <a:chExt cx="502643" cy="4073954"/>
            </a:xfrm>
          </p:grpSpPr>
          <p:sp>
            <p:nvSpPr>
              <p:cNvPr id="24" name="원호 23">
                <a:extLst>
                  <a:ext uri="{FF2B5EF4-FFF2-40B4-BE49-F238E27FC236}">
                    <a16:creationId xmlns:a16="http://schemas.microsoft.com/office/drawing/2014/main" id="{8989C974-5C8F-4D47-9F17-163EA8358CAC}"/>
                  </a:ext>
                </a:extLst>
              </p:cNvPr>
              <p:cNvSpPr/>
              <p:nvPr/>
            </p:nvSpPr>
            <p:spPr>
              <a:xfrm rot="10800000">
                <a:off x="1056638" y="884548"/>
                <a:ext cx="482321" cy="2699948"/>
              </a:xfrm>
              <a:prstGeom prst="arc">
                <a:avLst/>
              </a:prstGeom>
              <a:ln w="19050">
                <a:solidFill>
                  <a:srgbClr val="FF0000">
                    <a:alpha val="79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5" name="원호 24">
                <a:extLst>
                  <a:ext uri="{FF2B5EF4-FFF2-40B4-BE49-F238E27FC236}">
                    <a16:creationId xmlns:a16="http://schemas.microsoft.com/office/drawing/2014/main" id="{12CB10B9-622D-45B7-ABD6-D1E83A89EE64}"/>
                  </a:ext>
                </a:extLst>
              </p:cNvPr>
              <p:cNvSpPr/>
              <p:nvPr/>
            </p:nvSpPr>
            <p:spPr>
              <a:xfrm rot="10800000">
                <a:off x="1036316" y="2261228"/>
                <a:ext cx="451842" cy="2697274"/>
              </a:xfrm>
              <a:prstGeom prst="arc">
                <a:avLst/>
              </a:prstGeom>
              <a:ln w="19050">
                <a:solidFill>
                  <a:srgbClr val="FF0000">
                    <a:alpha val="79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6" name="직선 연결선 25">
                <a:extLst>
                  <a:ext uri="{FF2B5EF4-FFF2-40B4-BE49-F238E27FC236}">
                    <a16:creationId xmlns:a16="http://schemas.microsoft.com/office/drawing/2014/main" id="{F1937F7F-62F7-48EA-917A-C59B29CAB2F7}"/>
                  </a:ext>
                </a:extLst>
              </p:cNvPr>
              <p:cNvCxnSpPr>
                <a:stCxn id="25" idx="2"/>
              </p:cNvCxnSpPr>
              <p:nvPr/>
            </p:nvCxnSpPr>
            <p:spPr>
              <a:xfrm flipV="1">
                <a:off x="1036316" y="2042221"/>
                <a:ext cx="20321" cy="1567644"/>
              </a:xfrm>
              <a:prstGeom prst="line">
                <a:avLst/>
              </a:prstGeom>
              <a:ln w="19050">
                <a:solidFill>
                  <a:srgbClr val="FF0000">
                    <a:alpha val="79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D9961CA-8AC5-4B43-801F-F83D0202ED79}"/>
              </a:ext>
            </a:extLst>
          </p:cNvPr>
          <p:cNvSpPr txBox="1"/>
          <p:nvPr/>
        </p:nvSpPr>
        <p:spPr>
          <a:xfrm>
            <a:off x="-2" y="6613367"/>
            <a:ext cx="3753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err="1">
                <a:solidFill>
                  <a:schemeClr val="bg1"/>
                </a:solidFill>
              </a:rPr>
              <a:t>KoALICE</a:t>
            </a:r>
            <a:r>
              <a:rPr lang="en-US" altLang="ko-KR" sz="1000" b="1" dirty="0">
                <a:solidFill>
                  <a:schemeClr val="bg1"/>
                </a:solidFill>
              </a:rPr>
              <a:t> National Workshop 2021</a:t>
            </a:r>
          </a:p>
        </p:txBody>
      </p:sp>
    </p:spTree>
    <p:extLst>
      <p:ext uri="{BB962C8B-B14F-4D97-AF65-F5344CB8AC3E}">
        <p14:creationId xmlns:p14="http://schemas.microsoft.com/office/powerpoint/2010/main" val="3513118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A7A6410F-FD82-41BD-9CB6-30C1117F1A43}"/>
              </a:ext>
            </a:extLst>
          </p:cNvPr>
          <p:cNvSpPr/>
          <p:nvPr/>
        </p:nvSpPr>
        <p:spPr>
          <a:xfrm>
            <a:off x="-1" y="6615462"/>
            <a:ext cx="12191999" cy="25518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37BF0B-9E48-45E0-BA41-2CBA5B1F8DBA}"/>
              </a:ext>
            </a:extLst>
          </p:cNvPr>
          <p:cNvSpPr txBox="1"/>
          <p:nvPr/>
        </p:nvSpPr>
        <p:spPr>
          <a:xfrm>
            <a:off x="-2" y="6613367"/>
            <a:ext cx="3753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err="1">
                <a:solidFill>
                  <a:schemeClr val="bg1"/>
                </a:solidFill>
              </a:rPr>
              <a:t>KoALICE</a:t>
            </a:r>
            <a:r>
              <a:rPr lang="en-US" altLang="ko-KR" sz="1000" b="1" dirty="0">
                <a:solidFill>
                  <a:schemeClr val="bg1"/>
                </a:solidFill>
              </a:rPr>
              <a:t> National Workshop 2021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0" y="1"/>
            <a:ext cx="12192000" cy="544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5. Building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544287"/>
            <a:ext cx="445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/>
              <a:t>4. Finishing work </a:t>
            </a:r>
            <a:endParaRPr lang="ko-KR" altLang="en-US" sz="2200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AF5A129-ECD9-467C-ABD4-E0BB6152E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9871" y="6553914"/>
            <a:ext cx="842127" cy="365125"/>
          </a:xfrm>
        </p:spPr>
        <p:txBody>
          <a:bodyPr/>
          <a:lstStyle/>
          <a:p>
            <a:fld id="{C4A61474-ABFF-458A-8CD7-4BBAAA4A2B91}" type="slidenum">
              <a:rPr lang="ko-KR" altLang="en-US" smtClean="0">
                <a:solidFill>
                  <a:schemeClr val="bg1"/>
                </a:solidFill>
              </a:rPr>
              <a:t>15</a:t>
            </a:fld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A6F25F-3EEF-4326-B435-DD7E8AC81A96}"/>
              </a:ext>
            </a:extLst>
          </p:cNvPr>
          <p:cNvSpPr txBox="1"/>
          <p:nvPr/>
        </p:nvSpPr>
        <p:spPr>
          <a:xfrm>
            <a:off x="0" y="1108588"/>
            <a:ext cx="650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Sealing with silicone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Connecting each HV cables and Gas tubes</a:t>
            </a:r>
          </a:p>
        </p:txBody>
      </p:sp>
      <p:pic>
        <p:nvPicPr>
          <p:cNvPr id="13" name="그림 12" descr="C:\Users\BK\AppData\Local\Microsoft\Windows\INetCache\Content.Word\KakaoTalk_20200127_102430293_05.jpg">
            <a:extLst>
              <a:ext uri="{FF2B5EF4-FFF2-40B4-BE49-F238E27FC236}">
                <a16:creationId xmlns:a16="http://schemas.microsoft.com/office/drawing/2014/main" id="{B53E9456-B10D-4F74-8684-7D34D85A98F4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97862" y="2543277"/>
            <a:ext cx="4514574" cy="3389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01678EF6-8E6C-46E8-BE4A-3265053DE1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37498" y="2543277"/>
            <a:ext cx="4519816" cy="338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192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A7A6410F-FD82-41BD-9CB6-30C1117F1A43}"/>
              </a:ext>
            </a:extLst>
          </p:cNvPr>
          <p:cNvSpPr/>
          <p:nvPr/>
        </p:nvSpPr>
        <p:spPr>
          <a:xfrm>
            <a:off x="1" y="6625672"/>
            <a:ext cx="12191999" cy="25518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37BF0B-9E48-45E0-BA41-2CBA5B1F8DBA}"/>
              </a:ext>
            </a:extLst>
          </p:cNvPr>
          <p:cNvSpPr txBox="1"/>
          <p:nvPr/>
        </p:nvSpPr>
        <p:spPr>
          <a:xfrm>
            <a:off x="-2" y="6634632"/>
            <a:ext cx="3753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err="1">
                <a:solidFill>
                  <a:schemeClr val="bg1"/>
                </a:solidFill>
              </a:rPr>
              <a:t>KoALICE</a:t>
            </a:r>
            <a:r>
              <a:rPr lang="en-US" altLang="ko-KR" sz="1000" b="1" dirty="0">
                <a:solidFill>
                  <a:schemeClr val="bg1"/>
                </a:solidFill>
              </a:rPr>
              <a:t> National Workshop 2021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0" y="1"/>
            <a:ext cx="12192000" cy="544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6. Efficiency measurement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AF5A129-ECD9-467C-ABD4-E0BB6152E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9871" y="6553914"/>
            <a:ext cx="842127" cy="365125"/>
          </a:xfrm>
        </p:spPr>
        <p:txBody>
          <a:bodyPr/>
          <a:lstStyle/>
          <a:p>
            <a:fld id="{C4A61474-ABFF-458A-8CD7-4BBAAA4A2B91}" type="slidenum">
              <a:rPr lang="ko-KR" altLang="en-US" smtClean="0">
                <a:solidFill>
                  <a:schemeClr val="bg1"/>
                </a:solidFill>
              </a:rPr>
              <a:t>16</a:t>
            </a:fld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87DC182C-0608-443C-BB71-E3ABA3A266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53" y="1020417"/>
            <a:ext cx="6799153" cy="463205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981E994-8CFC-4AD7-92AF-E277C5CE13E0}"/>
              </a:ext>
            </a:extLst>
          </p:cNvPr>
          <p:cNvSpPr txBox="1"/>
          <p:nvPr/>
        </p:nvSpPr>
        <p:spPr>
          <a:xfrm>
            <a:off x="0" y="1843729"/>
            <a:ext cx="549703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buFont typeface="+mj-lt"/>
              <a:buAutoNum type="arabicPeriod"/>
            </a:pPr>
            <a:r>
              <a:rPr lang="en-US" altLang="ko-KR" dirty="0"/>
              <a:t>Detecting cosmic muons using 3 scintillators</a:t>
            </a:r>
          </a:p>
          <a:p>
            <a:pPr marL="342900" indent="-342900">
              <a:buFont typeface="+mj-lt"/>
              <a:buAutoNum type="arabicPeriod"/>
            </a:pPr>
            <a:endParaRPr lang="en-US" altLang="ko-KR" dirty="0"/>
          </a:p>
          <a:p>
            <a:pPr marL="265113" indent="-265113">
              <a:buFont typeface="+mj-lt"/>
              <a:buAutoNum type="arabicPeriod"/>
            </a:pPr>
            <a:r>
              <a:rPr lang="en-US" altLang="ko-KR" dirty="0"/>
              <a:t>Using eco-gas (HFO-1234ze 100%)</a:t>
            </a:r>
          </a:p>
          <a:p>
            <a:pPr marL="265113" indent="-265113">
              <a:buAutoNum type="arabicPeriod"/>
            </a:pPr>
            <a:endParaRPr lang="en-US" altLang="ko-KR" dirty="0"/>
          </a:p>
          <a:p>
            <a:pPr marL="265113" indent="-265113">
              <a:buAutoNum type="arabicPeriod"/>
            </a:pPr>
            <a:r>
              <a:rPr lang="en-US" altLang="ko-KR" dirty="0"/>
              <a:t>Operating Voltage</a:t>
            </a:r>
          </a:p>
          <a:p>
            <a:pPr marL="265113" indent="-265113">
              <a:buAutoNum type="arabicPeriod"/>
            </a:pPr>
            <a:endParaRPr lang="en-US" altLang="ko-KR" sz="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250μm Chamber : 15kV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300μm Chamber : 18kV</a:t>
            </a:r>
          </a:p>
          <a:p>
            <a:pPr marL="342900" indent="-342900">
              <a:buAutoNum type="arabicPeriod"/>
            </a:pPr>
            <a:endParaRPr lang="en-US" altLang="ko-KR" dirty="0"/>
          </a:p>
          <a:p>
            <a:pPr marL="265113" indent="-265113">
              <a:buFont typeface="+mj-lt"/>
              <a:buAutoNum type="arabicPeriod" startAt="4"/>
            </a:pPr>
            <a:r>
              <a:rPr lang="en-US" altLang="ko-KR" dirty="0"/>
              <a:t>Time resolution hasn’t been measured yet</a:t>
            </a:r>
            <a:br>
              <a:rPr lang="en-US" altLang="ko-KR" dirty="0"/>
            </a:br>
            <a:endParaRPr lang="en-US" altLang="ko-KR" dirty="0"/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8C0142F3-EE3C-4B42-820C-EF39251B03E0}"/>
              </a:ext>
            </a:extLst>
          </p:cNvPr>
          <p:cNvSpPr/>
          <p:nvPr/>
        </p:nvSpPr>
        <p:spPr>
          <a:xfrm>
            <a:off x="8750594" y="4720856"/>
            <a:ext cx="318977" cy="318977"/>
          </a:xfrm>
          <a:prstGeom prst="ellipse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024DBC38-AE0B-48E7-839A-28E28A707253}"/>
              </a:ext>
            </a:extLst>
          </p:cNvPr>
          <p:cNvSpPr/>
          <p:nvPr/>
        </p:nvSpPr>
        <p:spPr>
          <a:xfrm>
            <a:off x="8754134" y="1598418"/>
            <a:ext cx="318977" cy="318977"/>
          </a:xfrm>
          <a:prstGeom prst="ellipse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A4D95692-AB29-4582-AA11-7294A17554B6}"/>
              </a:ext>
            </a:extLst>
          </p:cNvPr>
          <p:cNvSpPr/>
          <p:nvPr/>
        </p:nvSpPr>
        <p:spPr>
          <a:xfrm>
            <a:off x="10554577" y="1559430"/>
            <a:ext cx="318977" cy="318977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B3F1EA28-A336-4AB6-83D4-AD2EDD55B78A}"/>
              </a:ext>
            </a:extLst>
          </p:cNvPr>
          <p:cNvSpPr/>
          <p:nvPr/>
        </p:nvSpPr>
        <p:spPr>
          <a:xfrm>
            <a:off x="10554585" y="4717303"/>
            <a:ext cx="318977" cy="318977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F803DEC6-E5C1-488B-AFD9-C3199DB51AE4}"/>
              </a:ext>
            </a:extLst>
          </p:cNvPr>
          <p:cNvCxnSpPr/>
          <p:nvPr/>
        </p:nvCxnSpPr>
        <p:spPr>
          <a:xfrm>
            <a:off x="8793125" y="5380074"/>
            <a:ext cx="233915" cy="0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>
            <a:extLst>
              <a:ext uri="{FF2B5EF4-FFF2-40B4-BE49-F238E27FC236}">
                <a16:creationId xmlns:a16="http://schemas.microsoft.com/office/drawing/2014/main" id="{2ACE89BD-1947-43DA-B743-E09977E5CC0A}"/>
              </a:ext>
            </a:extLst>
          </p:cNvPr>
          <p:cNvCxnSpPr/>
          <p:nvPr/>
        </p:nvCxnSpPr>
        <p:spPr>
          <a:xfrm>
            <a:off x="10614832" y="5383617"/>
            <a:ext cx="233915" cy="0"/>
          </a:xfrm>
          <a:prstGeom prst="line">
            <a:avLst/>
          </a:prstGeom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9487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9713015F-7E9B-4528-B880-53C56BC1AA4E}"/>
              </a:ext>
            </a:extLst>
          </p:cNvPr>
          <p:cNvSpPr/>
          <p:nvPr/>
        </p:nvSpPr>
        <p:spPr>
          <a:xfrm>
            <a:off x="1" y="6602819"/>
            <a:ext cx="12191999" cy="25518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0" y="1"/>
            <a:ext cx="12192000" cy="544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7. Study Plan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AF5A129-ECD9-467C-ABD4-E0BB6152E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9872" y="6549519"/>
            <a:ext cx="842127" cy="365125"/>
          </a:xfrm>
        </p:spPr>
        <p:txBody>
          <a:bodyPr/>
          <a:lstStyle/>
          <a:p>
            <a:fld id="{C4A61474-ABFF-458A-8CD7-4BBAAA4A2B91}" type="slidenum">
              <a:rPr lang="ko-KR" altLang="en-US" smtClean="0">
                <a:solidFill>
                  <a:schemeClr val="bg1"/>
                </a:solidFill>
              </a:rPr>
              <a:t>17</a:t>
            </a:fld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5D2AEF-D742-4F69-917A-9D36C485EF44}"/>
              </a:ext>
            </a:extLst>
          </p:cNvPr>
          <p:cNvSpPr txBox="1"/>
          <p:nvPr/>
        </p:nvSpPr>
        <p:spPr>
          <a:xfrm>
            <a:off x="2736111" y="1828562"/>
            <a:ext cx="6719777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/>
              <a:t>PLAN</a:t>
            </a:r>
          </a:p>
          <a:p>
            <a:pPr algn="ctr"/>
            <a:endParaRPr lang="en-US" altLang="ko-K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sz="2400" dirty="0"/>
              <a:t>Building one more 250μm Chamber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ko-KR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sz="2400" dirty="0"/>
              <a:t>Measuring time resolution</a:t>
            </a:r>
            <a:br>
              <a:rPr lang="en-US" altLang="ko-KR" sz="2400" dirty="0"/>
            </a:br>
            <a:endParaRPr lang="en-US" altLang="ko-KR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sz="2400" dirty="0"/>
              <a:t>Studying cosmic tracking</a:t>
            </a:r>
            <a:br>
              <a:rPr lang="en-US" altLang="ko-KR" sz="2400" dirty="0"/>
            </a:br>
            <a:r>
              <a:rPr lang="en-US" altLang="ko-KR" sz="2400" dirty="0"/>
              <a:t>with 2 chambers of 250μm using eco-gas</a:t>
            </a:r>
            <a:br>
              <a:rPr lang="en-US" altLang="ko-KR" sz="2400" dirty="0"/>
            </a:br>
            <a:endParaRPr lang="en-US" altLang="ko-KR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sz="2400" dirty="0"/>
              <a:t>Analyzing cosmic muon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D6B2E7-757F-4D69-93E4-EF9379B2B008}"/>
              </a:ext>
            </a:extLst>
          </p:cNvPr>
          <p:cNvSpPr txBox="1"/>
          <p:nvPr/>
        </p:nvSpPr>
        <p:spPr>
          <a:xfrm>
            <a:off x="0" y="6632907"/>
            <a:ext cx="3753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err="1">
                <a:solidFill>
                  <a:schemeClr val="bg1"/>
                </a:solidFill>
              </a:rPr>
              <a:t>KoALICE</a:t>
            </a:r>
            <a:r>
              <a:rPr lang="en-US" altLang="ko-KR" sz="1000" b="1" dirty="0">
                <a:solidFill>
                  <a:schemeClr val="bg1"/>
                </a:solidFill>
              </a:rPr>
              <a:t> National Workshop 2021</a:t>
            </a:r>
          </a:p>
        </p:txBody>
      </p:sp>
    </p:spTree>
    <p:extLst>
      <p:ext uri="{BB962C8B-B14F-4D97-AF65-F5344CB8AC3E}">
        <p14:creationId xmlns:p14="http://schemas.microsoft.com/office/powerpoint/2010/main" val="746031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0531CE-2404-4E2E-A715-86CAFD803515}"/>
              </a:ext>
            </a:extLst>
          </p:cNvPr>
          <p:cNvSpPr txBox="1"/>
          <p:nvPr/>
        </p:nvSpPr>
        <p:spPr>
          <a:xfrm>
            <a:off x="3068891" y="632922"/>
            <a:ext cx="6054213" cy="5302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dirty="0"/>
              <a:t>Contents</a:t>
            </a:r>
          </a:p>
          <a:p>
            <a:pPr marL="342900" indent="-342900" algn="ctr">
              <a:buFont typeface="+mj-lt"/>
              <a:buAutoNum type="arabicPeriod"/>
            </a:pPr>
            <a:endParaRPr lang="en-US" altLang="ko-KR" sz="1400" dirty="0"/>
          </a:p>
          <a:p>
            <a:pPr marL="1885950" lvl="3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800" dirty="0"/>
              <a:t>Principle of MRPC</a:t>
            </a:r>
          </a:p>
          <a:p>
            <a:pPr marL="1885950" lvl="3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800" dirty="0"/>
              <a:t>Design</a:t>
            </a:r>
          </a:p>
          <a:p>
            <a:pPr marL="1885950" lvl="3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800" dirty="0"/>
              <a:t>Materials</a:t>
            </a:r>
            <a:endParaRPr lang="en-US" altLang="ko-KR" sz="2200" dirty="0"/>
          </a:p>
          <a:p>
            <a:pPr marL="1885950" lvl="3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800" dirty="0"/>
              <a:t>Preparation</a:t>
            </a:r>
          </a:p>
          <a:p>
            <a:pPr marL="1885950" lvl="3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800" dirty="0"/>
              <a:t>Building</a:t>
            </a:r>
          </a:p>
          <a:p>
            <a:pPr marL="1885950" lvl="3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800" dirty="0"/>
              <a:t>Efficiency measurement</a:t>
            </a:r>
          </a:p>
          <a:p>
            <a:pPr marL="1885950" lvl="3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800" dirty="0"/>
              <a:t>Study Plan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BAEA0D16-30A8-4A38-8960-CF07DC219A1A}"/>
              </a:ext>
            </a:extLst>
          </p:cNvPr>
          <p:cNvSpPr/>
          <p:nvPr/>
        </p:nvSpPr>
        <p:spPr>
          <a:xfrm>
            <a:off x="-1" y="6615462"/>
            <a:ext cx="12191999" cy="25518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CB7E14-C5FB-4C5E-834B-27944DB3C5D5}"/>
              </a:ext>
            </a:extLst>
          </p:cNvPr>
          <p:cNvSpPr txBox="1"/>
          <p:nvPr/>
        </p:nvSpPr>
        <p:spPr>
          <a:xfrm>
            <a:off x="-2" y="6613367"/>
            <a:ext cx="3753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err="1">
                <a:solidFill>
                  <a:schemeClr val="bg1"/>
                </a:solidFill>
              </a:rPr>
              <a:t>KoALICE</a:t>
            </a:r>
            <a:r>
              <a:rPr lang="en-US" altLang="ko-KR" sz="1000" b="1" dirty="0">
                <a:solidFill>
                  <a:schemeClr val="bg1"/>
                </a:solidFill>
              </a:rPr>
              <a:t> National Workshop 2021</a:t>
            </a: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CC63D594-7A18-49E4-88C7-ABC07D362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9871" y="6560489"/>
            <a:ext cx="842127" cy="365125"/>
          </a:xfrm>
        </p:spPr>
        <p:txBody>
          <a:bodyPr/>
          <a:lstStyle/>
          <a:p>
            <a:fld id="{C4A61474-ABFF-458A-8CD7-4BBAAA4A2B91}" type="slidenum">
              <a:rPr lang="ko-KR" altLang="en-US" smtClean="0">
                <a:solidFill>
                  <a:schemeClr val="bg1"/>
                </a:solidFill>
              </a:rPr>
              <a:t>2</a:t>
            </a:fld>
            <a:endParaRPr lang="ko-KR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762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>
            <a:extLst>
              <a:ext uri="{FF2B5EF4-FFF2-40B4-BE49-F238E27FC236}">
                <a16:creationId xmlns:a16="http://schemas.microsoft.com/office/drawing/2014/main" id="{423583FA-E369-4177-B302-31F09475A629}"/>
              </a:ext>
            </a:extLst>
          </p:cNvPr>
          <p:cNvSpPr/>
          <p:nvPr/>
        </p:nvSpPr>
        <p:spPr>
          <a:xfrm>
            <a:off x="-1" y="6657992"/>
            <a:ext cx="12191999" cy="25518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44288B58-009A-4445-8AEB-5B77659A7F60}"/>
              </a:ext>
            </a:extLst>
          </p:cNvPr>
          <p:cNvSpPr/>
          <p:nvPr/>
        </p:nvSpPr>
        <p:spPr>
          <a:xfrm>
            <a:off x="0" y="1"/>
            <a:ext cx="12192000" cy="544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1. Principle of MRPC</a:t>
            </a:r>
            <a:endParaRPr lang="ko-KR" altLang="en-US" dirty="0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601D25C2-3C54-4BB5-9228-D525C2A58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9872" y="6602820"/>
            <a:ext cx="842127" cy="255180"/>
          </a:xfrm>
        </p:spPr>
        <p:txBody>
          <a:bodyPr/>
          <a:lstStyle/>
          <a:p>
            <a:fld id="{C4A61474-ABFF-458A-8CD7-4BBAAA4A2B91}" type="slidenum">
              <a:rPr lang="ko-KR" altLang="en-US" sz="1000" b="1" smtClean="0">
                <a:solidFill>
                  <a:schemeClr val="bg1"/>
                </a:solidFill>
              </a:rPr>
              <a:t>3</a:t>
            </a:fld>
            <a:endParaRPr lang="ko-KR" altLang="en-US" sz="1000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E96608-6BCC-431B-85B6-B3035FECC579}"/>
              </a:ext>
            </a:extLst>
          </p:cNvPr>
          <p:cNvSpPr txBox="1"/>
          <p:nvPr/>
        </p:nvSpPr>
        <p:spPr>
          <a:xfrm>
            <a:off x="-1" y="2403281"/>
            <a:ext cx="57415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ko-KR" dirty="0"/>
              <a:t>Cosmic muons hit gas molecules</a:t>
            </a:r>
          </a:p>
          <a:p>
            <a:pPr marL="342900" indent="-342900">
              <a:buFont typeface="+mj-ea"/>
              <a:buAutoNum type="circleNumDbPlain"/>
            </a:pPr>
            <a:endParaRPr lang="en-US" altLang="ko-KR" dirty="0"/>
          </a:p>
          <a:p>
            <a:pPr marL="342900" indent="-342900">
              <a:buFont typeface="+mj-ea"/>
              <a:buAutoNum type="circleNumDbPlain"/>
            </a:pPr>
            <a:r>
              <a:rPr lang="en-US" altLang="ko-KR" dirty="0"/>
              <a:t>An electron is emitted from a molecule and moves along the electric field</a:t>
            </a:r>
          </a:p>
          <a:p>
            <a:pPr marL="342900" indent="-342900">
              <a:buFont typeface="+mj-ea"/>
              <a:buAutoNum type="circleNumDbPlain"/>
            </a:pPr>
            <a:endParaRPr lang="en-US" altLang="ko-KR" dirty="0"/>
          </a:p>
          <a:p>
            <a:pPr marL="342900" indent="-342900">
              <a:buFont typeface="+mj-ea"/>
              <a:buAutoNum type="circleNumDbPlain"/>
            </a:pPr>
            <a:r>
              <a:rPr lang="en-US" altLang="ko-KR" dirty="0"/>
              <a:t>An emitted electron hits a molecule </a:t>
            </a:r>
          </a:p>
          <a:p>
            <a:pPr marL="342900" indent="-342900">
              <a:buFont typeface="+mj-ea"/>
              <a:buAutoNum type="circleNumDbPlain"/>
            </a:pPr>
            <a:endParaRPr lang="en-US" altLang="ko-KR" dirty="0"/>
          </a:p>
          <a:p>
            <a:pPr marL="342900" indent="-342900">
              <a:buFont typeface="+mj-ea"/>
              <a:buAutoNum type="circleNumDbPlain"/>
            </a:pPr>
            <a:r>
              <a:rPr lang="en-US" altLang="ko-KR" dirty="0"/>
              <a:t>The second electron, which is emitted from the</a:t>
            </a:r>
            <a:r>
              <a:rPr lang="ko-KR" altLang="en-US" dirty="0"/>
              <a:t> </a:t>
            </a:r>
            <a:r>
              <a:rPr lang="en-US" altLang="ko-KR" dirty="0"/>
              <a:t>molecule,</a:t>
            </a:r>
            <a:r>
              <a:rPr lang="ko-KR" altLang="en-US" dirty="0"/>
              <a:t> </a:t>
            </a:r>
            <a:r>
              <a:rPr lang="en-US" altLang="ko-KR" dirty="0"/>
              <a:t>repeats this (electric avalanche)</a:t>
            </a:r>
          </a:p>
          <a:p>
            <a:pPr marL="342900" indent="-342900">
              <a:buFont typeface="+mj-ea"/>
              <a:buAutoNum type="circleNumDbPlain"/>
            </a:pPr>
            <a:endParaRPr lang="en-US" altLang="ko-KR" dirty="0"/>
          </a:p>
          <a:p>
            <a:pPr marL="342900" indent="-342900">
              <a:buFont typeface="+mj-ea"/>
              <a:buAutoNum type="circleNumDbPlain"/>
            </a:pPr>
            <a:r>
              <a:rPr lang="en-US" altLang="ko-KR" dirty="0"/>
              <a:t>The signal is amplified by avalanche process and picked up by strips on the PCB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2243E2-1CF3-462A-9468-9288E81AC543}"/>
              </a:ext>
            </a:extLst>
          </p:cNvPr>
          <p:cNvSpPr txBox="1"/>
          <p:nvPr/>
        </p:nvSpPr>
        <p:spPr>
          <a:xfrm>
            <a:off x="0" y="544287"/>
            <a:ext cx="5390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Multigap Resistive Plate Chamber (MRPC)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Detect muons for tracking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Resistive Plate : glass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Making multigap using fishing line and spacer</a:t>
            </a:r>
          </a:p>
        </p:txBody>
      </p:sp>
      <p:sp>
        <p:nvSpPr>
          <p:cNvPr id="9" name="Right Arrow 36">
            <a:extLst>
              <a:ext uri="{FF2B5EF4-FFF2-40B4-BE49-F238E27FC236}">
                <a16:creationId xmlns:a16="http://schemas.microsoft.com/office/drawing/2014/main" id="{19A2B9B7-5636-4012-8C97-9B4DDDE5B144}"/>
              </a:ext>
            </a:extLst>
          </p:cNvPr>
          <p:cNvSpPr/>
          <p:nvPr/>
        </p:nvSpPr>
        <p:spPr>
          <a:xfrm rot="5400000">
            <a:off x="2145838" y="2765107"/>
            <a:ext cx="237794" cy="24256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sp>
        <p:nvSpPr>
          <p:cNvPr id="11" name="Right Arrow 36">
            <a:extLst>
              <a:ext uri="{FF2B5EF4-FFF2-40B4-BE49-F238E27FC236}">
                <a16:creationId xmlns:a16="http://schemas.microsoft.com/office/drawing/2014/main" id="{AF246BED-2D10-4BD8-8662-52F0E459B861}"/>
              </a:ext>
            </a:extLst>
          </p:cNvPr>
          <p:cNvSpPr/>
          <p:nvPr/>
        </p:nvSpPr>
        <p:spPr>
          <a:xfrm rot="5400000">
            <a:off x="2144573" y="3611664"/>
            <a:ext cx="237794" cy="24256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3" name="Right Arrow 36">
            <a:extLst>
              <a:ext uri="{FF2B5EF4-FFF2-40B4-BE49-F238E27FC236}">
                <a16:creationId xmlns:a16="http://schemas.microsoft.com/office/drawing/2014/main" id="{E8FA1D85-CD5F-4FA3-B104-4210DA0EDDD0}"/>
              </a:ext>
            </a:extLst>
          </p:cNvPr>
          <p:cNvSpPr/>
          <p:nvPr/>
        </p:nvSpPr>
        <p:spPr>
          <a:xfrm rot="5400000">
            <a:off x="2144573" y="4138741"/>
            <a:ext cx="237794" cy="24256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4" name="Right Arrow 36">
            <a:extLst>
              <a:ext uri="{FF2B5EF4-FFF2-40B4-BE49-F238E27FC236}">
                <a16:creationId xmlns:a16="http://schemas.microsoft.com/office/drawing/2014/main" id="{8E5FDCE9-A7BA-4568-B412-0BC2EC8C3EFE}"/>
              </a:ext>
            </a:extLst>
          </p:cNvPr>
          <p:cNvSpPr/>
          <p:nvPr/>
        </p:nvSpPr>
        <p:spPr>
          <a:xfrm rot="5400000">
            <a:off x="2144573" y="4919815"/>
            <a:ext cx="237794" cy="24256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09138374-8111-4283-AD53-7FABDA75B1AE}"/>
              </a:ext>
            </a:extLst>
          </p:cNvPr>
          <p:cNvGrpSpPr/>
          <p:nvPr/>
        </p:nvGrpSpPr>
        <p:grpSpPr>
          <a:xfrm>
            <a:off x="5928713" y="1257374"/>
            <a:ext cx="5809638" cy="4337865"/>
            <a:chOff x="5460218" y="1114258"/>
            <a:chExt cx="4588921" cy="3792163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6C537334-64AE-493C-A393-96A46C4E42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0218" y="1114258"/>
              <a:ext cx="4588921" cy="379216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C23BBAC9-53B5-45AA-9954-2F0B740FDEFC}"/>
                </a:ext>
              </a:extLst>
            </p:cNvPr>
            <p:cNvSpPr/>
            <p:nvPr/>
          </p:nvSpPr>
          <p:spPr>
            <a:xfrm>
              <a:off x="5491398" y="3753293"/>
              <a:ext cx="1173161" cy="77617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BA67CD7-F5EF-4F57-B70A-3A6921F40BE6}"/>
              </a:ext>
            </a:extLst>
          </p:cNvPr>
          <p:cNvSpPr txBox="1"/>
          <p:nvPr/>
        </p:nvSpPr>
        <p:spPr>
          <a:xfrm>
            <a:off x="797442" y="2005080"/>
            <a:ext cx="3732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Process of picking up signals</a:t>
            </a:r>
            <a:endParaRPr lang="ko-KR" altLang="en-US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A5C9B6-E334-4A1B-B9A7-4C190A4A8C60}"/>
              </a:ext>
            </a:extLst>
          </p:cNvPr>
          <p:cNvSpPr txBox="1"/>
          <p:nvPr/>
        </p:nvSpPr>
        <p:spPr>
          <a:xfrm>
            <a:off x="-2" y="6613367"/>
            <a:ext cx="3753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err="1">
                <a:solidFill>
                  <a:schemeClr val="bg1"/>
                </a:solidFill>
              </a:rPr>
              <a:t>KoALICE</a:t>
            </a:r>
            <a:r>
              <a:rPr lang="en-US" altLang="ko-KR" sz="1000" b="1" dirty="0">
                <a:solidFill>
                  <a:schemeClr val="bg1"/>
                </a:solidFill>
              </a:rPr>
              <a:t> National Workshop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4438A7-3A8E-4B0D-9402-5916A1DB479F}"/>
              </a:ext>
            </a:extLst>
          </p:cNvPr>
          <p:cNvSpPr txBox="1"/>
          <p:nvPr/>
        </p:nvSpPr>
        <p:spPr>
          <a:xfrm>
            <a:off x="6177515" y="2115871"/>
            <a:ext cx="844228" cy="338554"/>
          </a:xfrm>
          <a:prstGeom prst="rect">
            <a:avLst/>
          </a:prstGeom>
          <a:solidFill>
            <a:srgbClr val="FFFFFF"/>
          </a:solidFill>
          <a:ln w="25400">
            <a:solidFill>
              <a:srgbClr val="5B5B5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FF0000"/>
                </a:solidFill>
              </a:rPr>
              <a:t>HV (-)</a:t>
            </a:r>
            <a:endParaRPr lang="ko-KR" altLang="en-US" sz="1600" b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AA10614-712E-4027-9D5E-33E722D9E100}"/>
              </a:ext>
            </a:extLst>
          </p:cNvPr>
          <p:cNvSpPr txBox="1"/>
          <p:nvPr/>
        </p:nvSpPr>
        <p:spPr>
          <a:xfrm>
            <a:off x="6177516" y="4384154"/>
            <a:ext cx="844228" cy="338554"/>
          </a:xfrm>
          <a:prstGeom prst="rect">
            <a:avLst/>
          </a:prstGeom>
          <a:solidFill>
            <a:srgbClr val="FFFFFF"/>
          </a:solidFill>
          <a:ln w="25400">
            <a:solidFill>
              <a:srgbClr val="5B5B5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FF0000"/>
                </a:solidFill>
              </a:rPr>
              <a:t>HV (+)</a:t>
            </a:r>
            <a:endParaRPr lang="ko-KR" altLang="en-US" sz="1600" b="1" dirty="0">
              <a:solidFill>
                <a:srgbClr val="FF0000"/>
              </a:solidFill>
            </a:endParaRP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1CFEBA84-CA1A-45C0-8169-BD30437B7459}"/>
              </a:ext>
            </a:extLst>
          </p:cNvPr>
          <p:cNvCxnSpPr/>
          <p:nvPr/>
        </p:nvCxnSpPr>
        <p:spPr>
          <a:xfrm>
            <a:off x="7187609" y="2307268"/>
            <a:ext cx="467833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99D13234-561D-424B-B254-FA7EA5D09F74}"/>
              </a:ext>
            </a:extLst>
          </p:cNvPr>
          <p:cNvCxnSpPr/>
          <p:nvPr/>
        </p:nvCxnSpPr>
        <p:spPr>
          <a:xfrm>
            <a:off x="7180516" y="4564914"/>
            <a:ext cx="467833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4528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>
            <a:extLst>
              <a:ext uri="{FF2B5EF4-FFF2-40B4-BE49-F238E27FC236}">
                <a16:creationId xmlns:a16="http://schemas.microsoft.com/office/drawing/2014/main" id="{433E0817-763D-4717-BFDD-821AB7C2964B}"/>
              </a:ext>
            </a:extLst>
          </p:cNvPr>
          <p:cNvSpPr/>
          <p:nvPr/>
        </p:nvSpPr>
        <p:spPr>
          <a:xfrm>
            <a:off x="-1" y="6615462"/>
            <a:ext cx="12191999" cy="25518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7303125-096C-4D43-A913-E180ECA3571A}"/>
              </a:ext>
            </a:extLst>
          </p:cNvPr>
          <p:cNvSpPr txBox="1"/>
          <p:nvPr/>
        </p:nvSpPr>
        <p:spPr>
          <a:xfrm>
            <a:off x="-2" y="6613367"/>
            <a:ext cx="3753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err="1">
                <a:solidFill>
                  <a:schemeClr val="bg1"/>
                </a:solidFill>
              </a:rPr>
              <a:t>KoALICE</a:t>
            </a:r>
            <a:r>
              <a:rPr lang="en-US" altLang="ko-KR" sz="1000" b="1" dirty="0">
                <a:solidFill>
                  <a:schemeClr val="bg1"/>
                </a:solidFill>
              </a:rPr>
              <a:t> National Workshop 2021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0" y="1"/>
            <a:ext cx="12192000" cy="544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2. Design</a:t>
            </a:r>
            <a:endParaRPr lang="ko-KR" altLang="en-US" dirty="0"/>
          </a:p>
        </p:txBody>
      </p:sp>
      <p:grpSp>
        <p:nvGrpSpPr>
          <p:cNvPr id="62" name="그룹 61">
            <a:extLst>
              <a:ext uri="{FF2B5EF4-FFF2-40B4-BE49-F238E27FC236}">
                <a16:creationId xmlns:a16="http://schemas.microsoft.com/office/drawing/2014/main" id="{5826799B-FFDA-45B7-A739-984EEAF2F522}"/>
              </a:ext>
            </a:extLst>
          </p:cNvPr>
          <p:cNvGrpSpPr/>
          <p:nvPr/>
        </p:nvGrpSpPr>
        <p:grpSpPr>
          <a:xfrm>
            <a:off x="4611812" y="633835"/>
            <a:ext cx="7408842" cy="3781642"/>
            <a:chOff x="4768067" y="1119439"/>
            <a:chExt cx="7408842" cy="3781642"/>
          </a:xfrm>
        </p:grpSpPr>
        <p:grpSp>
          <p:nvGrpSpPr>
            <p:cNvPr id="52" name="그룹 51"/>
            <p:cNvGrpSpPr/>
            <p:nvPr/>
          </p:nvGrpSpPr>
          <p:grpSpPr>
            <a:xfrm>
              <a:off x="4768067" y="1119439"/>
              <a:ext cx="7408842" cy="3781642"/>
              <a:chOff x="4552121" y="1093432"/>
              <a:chExt cx="7408842" cy="3781642"/>
            </a:xfrm>
          </p:grpSpPr>
          <p:grpSp>
            <p:nvGrpSpPr>
              <p:cNvPr id="36" name="그룹 35"/>
              <p:cNvGrpSpPr/>
              <p:nvPr/>
            </p:nvGrpSpPr>
            <p:grpSpPr>
              <a:xfrm>
                <a:off x="4552121" y="1093432"/>
                <a:ext cx="7408842" cy="3781642"/>
                <a:chOff x="4552121" y="1093432"/>
                <a:chExt cx="7408842" cy="3781642"/>
              </a:xfrm>
            </p:grpSpPr>
            <p:grpSp>
              <p:nvGrpSpPr>
                <p:cNvPr id="7" name="그룹 6"/>
                <p:cNvGrpSpPr/>
                <p:nvPr/>
              </p:nvGrpSpPr>
              <p:grpSpPr>
                <a:xfrm>
                  <a:off x="4552121" y="1093432"/>
                  <a:ext cx="7408842" cy="3781642"/>
                  <a:chOff x="1138259" y="583948"/>
                  <a:chExt cx="10578968" cy="6152077"/>
                </a:xfrm>
              </p:grpSpPr>
              <p:pic>
                <p:nvPicPr>
                  <p:cNvPr id="2" name="그림 1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1138259" y="583948"/>
                    <a:ext cx="10578968" cy="6152077"/>
                  </a:xfrm>
                  <a:prstGeom prst="rect">
                    <a:avLst/>
                  </a:prstGeom>
                </p:spPr>
              </p:pic>
              <p:sp>
                <p:nvSpPr>
                  <p:cNvPr id="5" name="직사각형 4"/>
                  <p:cNvSpPr/>
                  <p:nvPr/>
                </p:nvSpPr>
                <p:spPr>
                  <a:xfrm>
                    <a:off x="1391317" y="1976056"/>
                    <a:ext cx="939065" cy="43501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b="1" dirty="0">
                        <a:solidFill>
                          <a:schemeClr val="tx1"/>
                        </a:solidFill>
                      </a:rPr>
                      <a:t>HV (-)</a:t>
                    </a:r>
                    <a:endParaRPr lang="ko-KR" altLang="en-US" sz="10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" name="직사각형 5"/>
                  <p:cNvSpPr/>
                  <p:nvPr/>
                </p:nvSpPr>
                <p:spPr>
                  <a:xfrm>
                    <a:off x="10605052" y="858982"/>
                    <a:ext cx="954158" cy="34446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b="1" dirty="0">
                        <a:solidFill>
                          <a:schemeClr val="tx1"/>
                        </a:solidFill>
                      </a:rPr>
                      <a:t>HV (+)</a:t>
                    </a:r>
                    <a:endParaRPr lang="ko-KR" altLang="en-US" sz="1000" b="1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1" name="직사각형 10"/>
                <p:cNvSpPr/>
                <p:nvPr/>
              </p:nvSpPr>
              <p:spPr>
                <a:xfrm>
                  <a:off x="5887720" y="1529080"/>
                  <a:ext cx="116840" cy="467360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5887720" y="2352040"/>
                  <a:ext cx="116840" cy="467360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직사각형 12"/>
                <p:cNvSpPr/>
                <p:nvPr/>
              </p:nvSpPr>
              <p:spPr>
                <a:xfrm>
                  <a:off x="5887720" y="3175000"/>
                  <a:ext cx="116840" cy="467360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직사각형 13"/>
                <p:cNvSpPr/>
                <p:nvPr/>
              </p:nvSpPr>
              <p:spPr>
                <a:xfrm>
                  <a:off x="5887720" y="3992880"/>
                  <a:ext cx="116840" cy="467360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" name="직사각형 14"/>
                <p:cNvSpPr/>
                <p:nvPr/>
              </p:nvSpPr>
              <p:spPr>
                <a:xfrm>
                  <a:off x="10419080" y="1529080"/>
                  <a:ext cx="116840" cy="467360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직사각형 15"/>
                <p:cNvSpPr/>
                <p:nvPr/>
              </p:nvSpPr>
              <p:spPr>
                <a:xfrm>
                  <a:off x="10419080" y="2352040"/>
                  <a:ext cx="116840" cy="467360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직사각형 16"/>
                <p:cNvSpPr/>
                <p:nvPr/>
              </p:nvSpPr>
              <p:spPr>
                <a:xfrm>
                  <a:off x="10419080" y="3169920"/>
                  <a:ext cx="116840" cy="467360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직사각형 17"/>
                <p:cNvSpPr/>
                <p:nvPr/>
              </p:nvSpPr>
              <p:spPr>
                <a:xfrm>
                  <a:off x="10419080" y="3992880"/>
                  <a:ext cx="116840" cy="467360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0" name="직선 연결선 19"/>
                <p:cNvCxnSpPr/>
                <p:nvPr/>
              </p:nvCxnSpPr>
              <p:spPr>
                <a:xfrm>
                  <a:off x="5887720" y="1615440"/>
                  <a:ext cx="464820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직선 연결선 20"/>
                <p:cNvCxnSpPr/>
                <p:nvPr/>
              </p:nvCxnSpPr>
              <p:spPr>
                <a:xfrm>
                  <a:off x="5882640" y="1717040"/>
                  <a:ext cx="464820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직선 연결선 21"/>
                <p:cNvCxnSpPr/>
                <p:nvPr/>
              </p:nvCxnSpPr>
              <p:spPr>
                <a:xfrm>
                  <a:off x="5882640" y="1808480"/>
                  <a:ext cx="464820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직선 연결선 22"/>
                <p:cNvCxnSpPr/>
                <p:nvPr/>
              </p:nvCxnSpPr>
              <p:spPr>
                <a:xfrm>
                  <a:off x="5882640" y="1894840"/>
                  <a:ext cx="464820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직선 연결선 23"/>
                <p:cNvCxnSpPr/>
                <p:nvPr/>
              </p:nvCxnSpPr>
              <p:spPr>
                <a:xfrm>
                  <a:off x="5882640" y="2443480"/>
                  <a:ext cx="464820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직선 연결선 24"/>
                <p:cNvCxnSpPr/>
                <p:nvPr/>
              </p:nvCxnSpPr>
              <p:spPr>
                <a:xfrm>
                  <a:off x="5887720" y="2540000"/>
                  <a:ext cx="464820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직선 연결선 25"/>
                <p:cNvCxnSpPr/>
                <p:nvPr/>
              </p:nvCxnSpPr>
              <p:spPr>
                <a:xfrm>
                  <a:off x="5887720" y="2631440"/>
                  <a:ext cx="464820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직선 연결선 26"/>
                <p:cNvCxnSpPr/>
                <p:nvPr/>
              </p:nvCxnSpPr>
              <p:spPr>
                <a:xfrm>
                  <a:off x="5882640" y="2717800"/>
                  <a:ext cx="464820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직선 연결선 27"/>
                <p:cNvCxnSpPr/>
                <p:nvPr/>
              </p:nvCxnSpPr>
              <p:spPr>
                <a:xfrm>
                  <a:off x="5882640" y="3261360"/>
                  <a:ext cx="464820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직선 연결선 28"/>
                <p:cNvCxnSpPr/>
                <p:nvPr/>
              </p:nvCxnSpPr>
              <p:spPr>
                <a:xfrm>
                  <a:off x="5887720" y="3347720"/>
                  <a:ext cx="464820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직선 연결선 29"/>
                <p:cNvCxnSpPr/>
                <p:nvPr/>
              </p:nvCxnSpPr>
              <p:spPr>
                <a:xfrm>
                  <a:off x="5887720" y="3439160"/>
                  <a:ext cx="464820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직선 연결선 30"/>
                <p:cNvCxnSpPr/>
                <p:nvPr/>
              </p:nvCxnSpPr>
              <p:spPr>
                <a:xfrm>
                  <a:off x="5887720" y="3535680"/>
                  <a:ext cx="464820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직선 연결선 31"/>
                <p:cNvCxnSpPr/>
                <p:nvPr/>
              </p:nvCxnSpPr>
              <p:spPr>
                <a:xfrm>
                  <a:off x="5887720" y="4094480"/>
                  <a:ext cx="464820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직선 연결선 32"/>
                <p:cNvCxnSpPr/>
                <p:nvPr/>
              </p:nvCxnSpPr>
              <p:spPr>
                <a:xfrm>
                  <a:off x="5882640" y="4180840"/>
                  <a:ext cx="464820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직선 연결선 33"/>
                <p:cNvCxnSpPr/>
                <p:nvPr/>
              </p:nvCxnSpPr>
              <p:spPr>
                <a:xfrm>
                  <a:off x="5887720" y="4272280"/>
                  <a:ext cx="464820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직선 연결선 34"/>
                <p:cNvCxnSpPr/>
                <p:nvPr/>
              </p:nvCxnSpPr>
              <p:spPr>
                <a:xfrm>
                  <a:off x="5882640" y="4368800"/>
                  <a:ext cx="464820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" name="직사각형 50"/>
              <p:cNvSpPr/>
              <p:nvPr/>
            </p:nvSpPr>
            <p:spPr>
              <a:xfrm>
                <a:off x="4749443" y="1474232"/>
                <a:ext cx="784993" cy="1589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00" b="1" dirty="0">
                    <a:solidFill>
                      <a:schemeClr val="tx1"/>
                    </a:solidFill>
                  </a:rPr>
                  <a:t>Mylar x2</a:t>
                </a:r>
                <a:endParaRPr lang="ko-KR" altLang="en-US" sz="10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8E3DB4D6-CC1C-4735-9A16-A6F9FA477534}"/>
                </a:ext>
              </a:extLst>
            </p:cNvPr>
            <p:cNvSpPr/>
            <p:nvPr/>
          </p:nvSpPr>
          <p:spPr>
            <a:xfrm>
              <a:off x="6212887" y="2048938"/>
              <a:ext cx="320656" cy="136705"/>
            </a:xfrm>
            <a:prstGeom prst="rect">
              <a:avLst/>
            </a:prstGeom>
            <a:solidFill>
              <a:srgbClr val="FFC0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>
              <a:extLst>
                <a:ext uri="{FF2B5EF4-FFF2-40B4-BE49-F238E27FC236}">
                  <a16:creationId xmlns:a16="http://schemas.microsoft.com/office/drawing/2014/main" id="{FE0FAB8F-AD0C-411B-9DBC-082509126F7E}"/>
                </a:ext>
              </a:extLst>
            </p:cNvPr>
            <p:cNvSpPr/>
            <p:nvPr/>
          </p:nvSpPr>
          <p:spPr>
            <a:xfrm>
              <a:off x="6235747" y="2869993"/>
              <a:ext cx="320656" cy="136705"/>
            </a:xfrm>
            <a:prstGeom prst="rect">
              <a:avLst/>
            </a:prstGeom>
            <a:solidFill>
              <a:srgbClr val="FFC0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직사각형 53">
              <a:extLst>
                <a:ext uri="{FF2B5EF4-FFF2-40B4-BE49-F238E27FC236}">
                  <a16:creationId xmlns:a16="http://schemas.microsoft.com/office/drawing/2014/main" id="{CFAFF202-FE0C-4CD1-B7E7-C88E897351A8}"/>
                </a:ext>
              </a:extLst>
            </p:cNvPr>
            <p:cNvSpPr/>
            <p:nvPr/>
          </p:nvSpPr>
          <p:spPr>
            <a:xfrm>
              <a:off x="6230032" y="3849978"/>
              <a:ext cx="320656" cy="145416"/>
            </a:xfrm>
            <a:prstGeom prst="rect">
              <a:avLst/>
            </a:prstGeom>
            <a:solidFill>
              <a:srgbClr val="FFC0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" name="슬라이드 번호 개체 틀 7">
            <a:extLst>
              <a:ext uri="{FF2B5EF4-FFF2-40B4-BE49-F238E27FC236}">
                <a16:creationId xmlns:a16="http://schemas.microsoft.com/office/drawing/2014/main" id="{8260E3EE-0901-4A81-A4F1-C640ED743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6109" y="6553914"/>
            <a:ext cx="842127" cy="365125"/>
          </a:xfrm>
        </p:spPr>
        <p:txBody>
          <a:bodyPr/>
          <a:lstStyle/>
          <a:p>
            <a:fld id="{C4A61474-ABFF-458A-8CD7-4BBAAA4A2B91}" type="slidenum">
              <a:rPr lang="ko-KR" altLang="en-US" smtClean="0">
                <a:solidFill>
                  <a:schemeClr val="bg1"/>
                </a:solidFill>
              </a:rPr>
              <a:t>4</a:t>
            </a:fld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E934FB1-CDFB-40AD-B5F4-ABE2F52A2CBA}"/>
              </a:ext>
            </a:extLst>
          </p:cNvPr>
          <p:cNvSpPr txBox="1"/>
          <p:nvPr/>
        </p:nvSpPr>
        <p:spPr>
          <a:xfrm>
            <a:off x="0" y="633369"/>
            <a:ext cx="4193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buAutoNum type="arabicPeriod"/>
            </a:pPr>
            <a:r>
              <a:rPr lang="en-US" altLang="ko-KR" sz="2000" dirty="0"/>
              <a:t>Structure</a:t>
            </a:r>
            <a:br>
              <a:rPr lang="en-US" altLang="ko-KR" sz="2000" dirty="0"/>
            </a:br>
            <a:r>
              <a:rPr lang="en-US" altLang="ko-KR" dirty="0"/>
              <a:t>MRPC has </a:t>
            </a:r>
            <a:r>
              <a:rPr lang="en-US" altLang="ko-KR" b="1" dirty="0"/>
              <a:t>symmetry structure</a:t>
            </a:r>
            <a:br>
              <a:rPr lang="en-US" altLang="ko-KR" b="1" dirty="0"/>
            </a:br>
            <a:r>
              <a:rPr lang="en-US" altLang="ko-KR" dirty="0"/>
              <a:t>centered on the strip plate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451AE69-127A-45D8-91B2-FA46E9027BE2}"/>
              </a:ext>
            </a:extLst>
          </p:cNvPr>
          <p:cNvSpPr txBox="1"/>
          <p:nvPr/>
        </p:nvSpPr>
        <p:spPr>
          <a:xfrm>
            <a:off x="-12020" y="5312336"/>
            <a:ext cx="524439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buFont typeface="+mj-lt"/>
              <a:buAutoNum type="arabicPeriod" startAt="3"/>
            </a:pPr>
            <a:r>
              <a:rPr lang="en-US" altLang="ko-KR" sz="2000" dirty="0"/>
              <a:t>HV (High Voltage)</a:t>
            </a:r>
            <a:br>
              <a:rPr lang="en-US" altLang="ko-KR" dirty="0"/>
            </a:br>
            <a:r>
              <a:rPr lang="en-US" altLang="ko-KR" dirty="0"/>
              <a:t>3 positive and 2 negative voltage are applied</a:t>
            </a:r>
            <a:br>
              <a:rPr lang="en-US" altLang="ko-KR" dirty="0"/>
            </a:br>
            <a:endParaRPr lang="en-US" altLang="ko-KR" b="1" dirty="0"/>
          </a:p>
          <a:p>
            <a:pPr marL="265113" indent="-265113">
              <a:buFont typeface="+mj-lt"/>
              <a:buAutoNum type="arabicPeriod" startAt="3"/>
            </a:pPr>
            <a:endParaRPr lang="en-US" altLang="ko-KR" dirty="0"/>
          </a:p>
        </p:txBody>
      </p: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E98F053C-C7ED-4C97-88B4-4118ED44661E}"/>
              </a:ext>
            </a:extLst>
          </p:cNvPr>
          <p:cNvGrpSpPr/>
          <p:nvPr/>
        </p:nvGrpSpPr>
        <p:grpSpPr>
          <a:xfrm>
            <a:off x="5656299" y="4268320"/>
            <a:ext cx="6028641" cy="2364031"/>
            <a:chOff x="5656299" y="4183029"/>
            <a:chExt cx="6028641" cy="2364031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00853A5-2C68-4B08-AD0C-79CAFBED1484}"/>
                </a:ext>
              </a:extLst>
            </p:cNvPr>
            <p:cNvSpPr txBox="1"/>
            <p:nvPr/>
          </p:nvSpPr>
          <p:spPr>
            <a:xfrm>
              <a:off x="5656299" y="4183029"/>
              <a:ext cx="5875301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Material               Thickness         One stack  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dirty="0"/>
                <a:t>PCB</a:t>
              </a:r>
              <a:r>
                <a:rPr lang="ko-KR" altLang="en-US" dirty="0"/>
                <a:t> </a:t>
              </a:r>
              <a:r>
                <a:rPr lang="en-US" altLang="ko-KR" dirty="0"/>
                <a:t>(</a:t>
              </a:r>
              <a:r>
                <a:rPr lang="ko-KR" altLang="en-US" dirty="0"/>
                <a:t>   </a:t>
              </a:r>
              <a:r>
                <a:rPr lang="en-US" altLang="ko-KR" dirty="0"/>
                <a:t>Blank)</a:t>
              </a:r>
              <a:r>
                <a:rPr lang="ko-KR" altLang="en-US" dirty="0"/>
                <a:t>     </a:t>
              </a:r>
              <a:endParaRPr lang="en-US" altLang="ko-KR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dirty="0"/>
                <a:t>Glass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dirty="0"/>
                <a:t>Mylar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dirty="0"/>
                <a:t>Fishing line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altLang="ko-KR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dirty="0"/>
                <a:t>Screw (M4)</a:t>
              </a:r>
            </a:p>
          </p:txBody>
        </p:sp>
        <p:sp>
          <p:nvSpPr>
            <p:cNvPr id="64" name="직사각형 63">
              <a:extLst>
                <a:ext uri="{FF2B5EF4-FFF2-40B4-BE49-F238E27FC236}">
                  <a16:creationId xmlns:a16="http://schemas.microsoft.com/office/drawing/2014/main" id="{AD758DE7-5559-418B-99DA-FBF57F53EFC9}"/>
                </a:ext>
              </a:extLst>
            </p:cNvPr>
            <p:cNvSpPr/>
            <p:nvPr/>
          </p:nvSpPr>
          <p:spPr>
            <a:xfrm>
              <a:off x="5751452" y="4613582"/>
              <a:ext cx="247393" cy="6286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243DDDF-58D7-46C5-AF7B-B8B0531CADF0}"/>
                </a:ext>
              </a:extLst>
            </p:cNvPr>
            <p:cNvSpPr txBox="1"/>
            <p:nvPr/>
          </p:nvSpPr>
          <p:spPr>
            <a:xfrm>
              <a:off x="9470290" y="4457363"/>
              <a:ext cx="215285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x 2 = 3.2mm</a:t>
              </a:r>
            </a:p>
            <a:p>
              <a:r>
                <a:rPr lang="en-US" altLang="ko-KR" dirty="0"/>
                <a:t>x 5 = 1.65mm</a:t>
              </a:r>
            </a:p>
            <a:p>
              <a:r>
                <a:rPr lang="en-US" altLang="ko-KR" dirty="0"/>
                <a:t>x 4 = 0.7mm</a:t>
              </a:r>
            </a:p>
            <a:p>
              <a:r>
                <a:rPr lang="en-US" altLang="ko-KR" dirty="0"/>
                <a:t>x 4 = 1mm</a:t>
              </a:r>
            </a:p>
            <a:p>
              <a:r>
                <a:rPr lang="en-US" altLang="ko-KR" dirty="0"/>
                <a:t>x 4 = 1.2mm</a:t>
              </a:r>
              <a:r>
                <a:rPr lang="en-US" altLang="ko-KR" dirty="0">
                  <a:solidFill>
                    <a:schemeClr val="bg1"/>
                  </a:solidFill>
                </a:rPr>
                <a:t>.</a:t>
              </a:r>
              <a:endParaRPr lang="ko-KR" altLang="en-US" dirty="0"/>
            </a:p>
          </p:txBody>
        </p:sp>
        <p:sp>
          <p:nvSpPr>
            <p:cNvPr id="66" name="직사각형 65">
              <a:extLst>
                <a:ext uri="{FF2B5EF4-FFF2-40B4-BE49-F238E27FC236}">
                  <a16:creationId xmlns:a16="http://schemas.microsoft.com/office/drawing/2014/main" id="{6754CF2A-1C0F-4C31-9255-13B60D9BA0D5}"/>
                </a:ext>
              </a:extLst>
            </p:cNvPr>
            <p:cNvSpPr/>
            <p:nvPr/>
          </p:nvSpPr>
          <p:spPr>
            <a:xfrm>
              <a:off x="5751452" y="4894058"/>
              <a:ext cx="247393" cy="6286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직사각형 66">
              <a:extLst>
                <a:ext uri="{FF2B5EF4-FFF2-40B4-BE49-F238E27FC236}">
                  <a16:creationId xmlns:a16="http://schemas.microsoft.com/office/drawing/2014/main" id="{C50BB083-73AA-4153-A4C1-4F280A4BF3BA}"/>
                </a:ext>
              </a:extLst>
            </p:cNvPr>
            <p:cNvSpPr/>
            <p:nvPr/>
          </p:nvSpPr>
          <p:spPr>
            <a:xfrm>
              <a:off x="5751452" y="5168771"/>
              <a:ext cx="247393" cy="62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직사각형 67">
              <a:extLst>
                <a:ext uri="{FF2B5EF4-FFF2-40B4-BE49-F238E27FC236}">
                  <a16:creationId xmlns:a16="http://schemas.microsoft.com/office/drawing/2014/main" id="{2CB63F6F-AE55-4B03-BFFC-4B2A86D93573}"/>
                </a:ext>
              </a:extLst>
            </p:cNvPr>
            <p:cNvSpPr/>
            <p:nvPr/>
          </p:nvSpPr>
          <p:spPr>
            <a:xfrm>
              <a:off x="5755833" y="5434615"/>
              <a:ext cx="243012" cy="6286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직사각형 68">
              <a:extLst>
                <a:ext uri="{FF2B5EF4-FFF2-40B4-BE49-F238E27FC236}">
                  <a16:creationId xmlns:a16="http://schemas.microsoft.com/office/drawing/2014/main" id="{ACA28B4A-5DB1-4100-B385-96DE505E2177}"/>
                </a:ext>
              </a:extLst>
            </p:cNvPr>
            <p:cNvSpPr/>
            <p:nvPr/>
          </p:nvSpPr>
          <p:spPr>
            <a:xfrm>
              <a:off x="5751452" y="5990562"/>
              <a:ext cx="247393" cy="628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EAFC7EC0-0A04-451E-B749-FCAE84626EAA}"/>
                </a:ext>
              </a:extLst>
            </p:cNvPr>
            <p:cNvSpPr txBox="1"/>
            <p:nvPr/>
          </p:nvSpPr>
          <p:spPr>
            <a:xfrm>
              <a:off x="7742975" y="4455987"/>
              <a:ext cx="2216427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: 1.6mm</a:t>
              </a:r>
            </a:p>
            <a:p>
              <a:r>
                <a:rPr lang="en-US" altLang="ko-KR" dirty="0"/>
                <a:t>: 0.33mm</a:t>
              </a:r>
            </a:p>
            <a:p>
              <a:r>
                <a:rPr lang="en-US" altLang="ko-KR" dirty="0"/>
                <a:t>: 0.175mm</a:t>
              </a:r>
            </a:p>
            <a:p>
              <a:r>
                <a:rPr lang="en-US" altLang="ko-KR" dirty="0"/>
                <a:t>: 0.25mm (1</a:t>
              </a:r>
              <a:r>
                <a:rPr lang="en-US" altLang="ko-KR" baseline="30000" dirty="0"/>
                <a:t>st</a:t>
              </a:r>
              <a:r>
                <a:rPr lang="en-US" altLang="ko-KR" dirty="0"/>
                <a:t>)</a:t>
              </a:r>
            </a:p>
            <a:p>
              <a:r>
                <a:rPr lang="en-US" altLang="ko-KR" dirty="0"/>
                <a:t>: 0.30mm (2</a:t>
              </a:r>
              <a:r>
                <a:rPr lang="en-US" altLang="ko-KR" baseline="30000" dirty="0"/>
                <a:t>nd</a:t>
              </a:r>
              <a:r>
                <a:rPr lang="en-US" altLang="ko-KR" dirty="0"/>
                <a:t>)</a:t>
              </a:r>
            </a:p>
          </p:txBody>
        </p:sp>
        <p:sp>
          <p:nvSpPr>
            <p:cNvPr id="71" name="직사각형 70">
              <a:extLst>
                <a:ext uri="{FF2B5EF4-FFF2-40B4-BE49-F238E27FC236}">
                  <a16:creationId xmlns:a16="http://schemas.microsoft.com/office/drawing/2014/main" id="{82A07756-A651-4F93-9D06-8377CF5DE9B2}"/>
                </a:ext>
              </a:extLst>
            </p:cNvPr>
            <p:cNvSpPr/>
            <p:nvPr/>
          </p:nvSpPr>
          <p:spPr>
            <a:xfrm>
              <a:off x="6583937" y="4613582"/>
              <a:ext cx="247393" cy="62867"/>
            </a:xfrm>
            <a:prstGeom prst="rect">
              <a:avLst/>
            </a:prstGeom>
            <a:solidFill>
              <a:srgbClr val="FEB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1A270B4-61F3-4B77-B6BC-D264370E3A26}"/>
                </a:ext>
              </a:extLst>
            </p:cNvPr>
            <p:cNvSpPr txBox="1"/>
            <p:nvPr/>
          </p:nvSpPr>
          <p:spPr>
            <a:xfrm>
              <a:off x="9154160" y="5893033"/>
              <a:ext cx="20015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dirty="0"/>
                <a:t>Total  :  3.35mm</a:t>
              </a:r>
            </a:p>
            <a:p>
              <a:pPr algn="r"/>
              <a:r>
                <a:rPr lang="en-US" altLang="ko-KR" dirty="0"/>
                <a:t>   3.55mm </a:t>
              </a:r>
            </a:p>
          </p:txBody>
        </p:sp>
        <p:cxnSp>
          <p:nvCxnSpPr>
            <p:cNvPr id="73" name="직선 연결선 72">
              <a:extLst>
                <a:ext uri="{FF2B5EF4-FFF2-40B4-BE49-F238E27FC236}">
                  <a16:creationId xmlns:a16="http://schemas.microsoft.com/office/drawing/2014/main" id="{E150E68C-2445-4CCF-88F6-1CDB6C5A7E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53165" y="5902382"/>
              <a:ext cx="226998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6121C6ED-2FA2-4F49-9F13-D236C5FBCC7B}"/>
                </a:ext>
              </a:extLst>
            </p:cNvPr>
            <p:cNvSpPr txBox="1"/>
            <p:nvPr/>
          </p:nvSpPr>
          <p:spPr>
            <a:xfrm>
              <a:off x="11027279" y="5280969"/>
              <a:ext cx="6576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(1</a:t>
              </a:r>
              <a:r>
                <a:rPr lang="en-US" altLang="ko-KR" baseline="30000" dirty="0"/>
                <a:t>st</a:t>
              </a:r>
              <a:r>
                <a:rPr lang="en-US" altLang="ko-KR" dirty="0"/>
                <a:t>)</a:t>
              </a:r>
            </a:p>
            <a:p>
              <a:r>
                <a:rPr lang="en-US" altLang="ko-KR" dirty="0"/>
                <a:t>(2</a:t>
              </a:r>
              <a:r>
                <a:rPr lang="en-US" altLang="ko-KR" baseline="30000" dirty="0"/>
                <a:t>nd</a:t>
              </a:r>
              <a:r>
                <a:rPr lang="en-US" altLang="ko-KR" dirty="0"/>
                <a:t>)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D9BF223-BC7B-4699-B48F-7C1CDAD2DA46}"/>
                </a:ext>
              </a:extLst>
            </p:cNvPr>
            <p:cNvSpPr txBox="1"/>
            <p:nvPr/>
          </p:nvSpPr>
          <p:spPr>
            <a:xfrm>
              <a:off x="11027279" y="5900729"/>
              <a:ext cx="6576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(1</a:t>
              </a:r>
              <a:r>
                <a:rPr lang="en-US" altLang="ko-KR" baseline="30000" dirty="0"/>
                <a:t>st</a:t>
              </a:r>
              <a:r>
                <a:rPr lang="en-US" altLang="ko-KR" dirty="0"/>
                <a:t>)</a:t>
              </a:r>
            </a:p>
            <a:p>
              <a:r>
                <a:rPr lang="en-US" altLang="ko-KR" dirty="0"/>
                <a:t>(2</a:t>
              </a:r>
              <a:r>
                <a:rPr lang="en-US" altLang="ko-KR" baseline="30000" dirty="0"/>
                <a:t>nd</a:t>
              </a:r>
              <a:r>
                <a:rPr lang="en-US" altLang="ko-KR" dirty="0"/>
                <a:t>)</a:t>
              </a:r>
            </a:p>
          </p:txBody>
        </p:sp>
      </p:grp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EA4DB0DE-0503-4284-8DBD-16A710FA5203}"/>
              </a:ext>
            </a:extLst>
          </p:cNvPr>
          <p:cNvGrpSpPr/>
          <p:nvPr/>
        </p:nvGrpSpPr>
        <p:grpSpPr>
          <a:xfrm>
            <a:off x="-2" y="1705091"/>
            <a:ext cx="3873564" cy="3447098"/>
            <a:chOff x="-2" y="1952063"/>
            <a:chExt cx="3873564" cy="3447098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D71CB61-F668-4B7D-9837-8BE703F29800}"/>
                </a:ext>
              </a:extLst>
            </p:cNvPr>
            <p:cNvSpPr txBox="1"/>
            <p:nvPr/>
          </p:nvSpPr>
          <p:spPr>
            <a:xfrm>
              <a:off x="-2" y="1952063"/>
              <a:ext cx="3040226" cy="3447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65113" indent="-265113">
                <a:buFont typeface="+mj-lt"/>
                <a:buAutoNum type="arabicPeriod" startAt="2"/>
              </a:pPr>
              <a:r>
                <a:rPr lang="en-US" altLang="ko-KR" sz="2000" dirty="0"/>
                <a:t>Dimension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dirty="0"/>
                <a:t>Gap size</a:t>
              </a:r>
              <a:br>
                <a:rPr lang="en-US" altLang="ko-KR" dirty="0"/>
              </a:br>
              <a:r>
                <a:rPr lang="en-US" altLang="ko-KR" dirty="0"/>
                <a:t>1</a:t>
              </a:r>
              <a:r>
                <a:rPr lang="en-US" altLang="ko-KR" baseline="30000" dirty="0"/>
                <a:t>st</a:t>
              </a:r>
              <a:r>
                <a:rPr lang="en-US" altLang="ko-KR" dirty="0"/>
                <a:t> chamber </a:t>
              </a:r>
              <a:br>
                <a:rPr lang="en-US" altLang="ko-KR" dirty="0"/>
              </a:br>
              <a:r>
                <a:rPr lang="en-US" altLang="ko-KR" dirty="0"/>
                <a:t>2</a:t>
              </a:r>
              <a:r>
                <a:rPr lang="en-US" altLang="ko-KR" baseline="30000" dirty="0"/>
                <a:t>nd</a:t>
              </a:r>
              <a:r>
                <a:rPr lang="en-US" altLang="ko-KR" dirty="0"/>
                <a:t> chamber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altLang="ko-KR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dirty="0"/>
                <a:t>Stack size</a:t>
              </a:r>
              <a:br>
                <a:rPr lang="en-US" altLang="ko-KR" dirty="0"/>
              </a:br>
              <a:r>
                <a:rPr lang="en-US" altLang="ko-KR" dirty="0"/>
                <a:t>1</a:t>
              </a:r>
              <a:r>
                <a:rPr lang="en-US" altLang="ko-KR" baseline="30000" dirty="0"/>
                <a:t>st</a:t>
              </a:r>
              <a:r>
                <a:rPr lang="en-US" altLang="ko-KR" dirty="0"/>
                <a:t> chamber</a:t>
              </a:r>
              <a:br>
                <a:rPr lang="en-US" altLang="ko-KR" dirty="0"/>
              </a:br>
              <a:r>
                <a:rPr lang="en-US" altLang="ko-KR" dirty="0"/>
                <a:t>2</a:t>
              </a:r>
              <a:r>
                <a:rPr lang="en-US" altLang="ko-KR" baseline="30000" dirty="0"/>
                <a:t>nd</a:t>
              </a:r>
              <a:r>
                <a:rPr lang="en-US" altLang="ko-KR" dirty="0"/>
                <a:t> chamber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altLang="ko-KR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dirty="0"/>
                <a:t>Total chamber size</a:t>
              </a:r>
              <a:br>
                <a:rPr lang="en-US" altLang="ko-KR" dirty="0"/>
              </a:br>
              <a:r>
                <a:rPr lang="en-US" altLang="ko-KR" dirty="0"/>
                <a:t>1</a:t>
              </a:r>
              <a:r>
                <a:rPr lang="en-US" altLang="ko-KR" baseline="30000" dirty="0"/>
                <a:t>st</a:t>
              </a:r>
              <a:r>
                <a:rPr lang="en-US" altLang="ko-KR" dirty="0"/>
                <a:t> chamber </a:t>
              </a:r>
              <a:br>
                <a:rPr lang="en-US" altLang="ko-KR" dirty="0"/>
              </a:br>
              <a:r>
                <a:rPr lang="en-US" altLang="ko-KR" dirty="0"/>
                <a:t>2</a:t>
              </a:r>
              <a:r>
                <a:rPr lang="en-US" altLang="ko-KR" baseline="30000" dirty="0"/>
                <a:t>nd</a:t>
              </a:r>
              <a:r>
                <a:rPr lang="en-US" altLang="ko-KR" dirty="0"/>
                <a:t> chamber 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55F15D93-00B8-4741-A93B-6B5D2E2B958D}"/>
                </a:ext>
              </a:extLst>
            </p:cNvPr>
            <p:cNvSpPr txBox="1"/>
            <p:nvPr/>
          </p:nvSpPr>
          <p:spPr>
            <a:xfrm>
              <a:off x="1657135" y="2535747"/>
              <a:ext cx="2216427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: 0.25mm</a:t>
              </a:r>
            </a:p>
            <a:p>
              <a:r>
                <a:rPr lang="en-US" altLang="ko-KR" dirty="0"/>
                <a:t>: 0.30mm</a:t>
              </a:r>
            </a:p>
            <a:p>
              <a:endParaRPr lang="en-US" altLang="ko-KR" dirty="0"/>
            </a:p>
            <a:p>
              <a:endParaRPr lang="en-US" altLang="ko-KR" dirty="0"/>
            </a:p>
            <a:p>
              <a:r>
                <a:rPr lang="en-US" altLang="ko-KR" dirty="0"/>
                <a:t>: 3.35mm</a:t>
              </a:r>
            </a:p>
            <a:p>
              <a:r>
                <a:rPr lang="en-US" altLang="ko-KR" dirty="0"/>
                <a:t>: 3.55mm </a:t>
              </a:r>
            </a:p>
            <a:p>
              <a:endParaRPr lang="en-US" altLang="ko-KR" dirty="0"/>
            </a:p>
            <a:p>
              <a:endParaRPr lang="en-US" altLang="ko-KR" dirty="0"/>
            </a:p>
            <a:p>
              <a:r>
                <a:rPr lang="en-US" altLang="ko-KR" dirty="0"/>
                <a:t>: 13.4mm</a:t>
              </a:r>
            </a:p>
            <a:p>
              <a:r>
                <a:rPr lang="en-US" altLang="ko-KR" dirty="0"/>
                <a:t>: 14.2mm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5524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D263E270-B3C1-42A1-A2BC-4C128CD7C065}"/>
              </a:ext>
            </a:extLst>
          </p:cNvPr>
          <p:cNvSpPr/>
          <p:nvPr/>
        </p:nvSpPr>
        <p:spPr>
          <a:xfrm>
            <a:off x="-1" y="6615462"/>
            <a:ext cx="12191999" cy="25518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23ED27-C583-49B9-A377-3D343B13DFDB}"/>
              </a:ext>
            </a:extLst>
          </p:cNvPr>
          <p:cNvSpPr txBox="1"/>
          <p:nvPr/>
        </p:nvSpPr>
        <p:spPr>
          <a:xfrm>
            <a:off x="-2" y="6613367"/>
            <a:ext cx="3753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err="1">
                <a:solidFill>
                  <a:schemeClr val="bg1"/>
                </a:solidFill>
              </a:rPr>
              <a:t>KoALICE</a:t>
            </a:r>
            <a:r>
              <a:rPr lang="en-US" altLang="ko-KR" sz="1000" b="1" dirty="0">
                <a:solidFill>
                  <a:schemeClr val="bg1"/>
                </a:solidFill>
              </a:rPr>
              <a:t> National Workshop 2021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0" y="1"/>
            <a:ext cx="12192000" cy="544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3. Materials</a:t>
            </a:r>
            <a:endParaRPr lang="ko-KR" altLang="en-US" dirty="0"/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678046"/>
              </p:ext>
            </p:extLst>
          </p:nvPr>
        </p:nvGraphicFramePr>
        <p:xfrm>
          <a:off x="404191" y="751578"/>
          <a:ext cx="11383618" cy="5787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1809">
                  <a:extLst>
                    <a:ext uri="{9D8B030D-6E8A-4147-A177-3AD203B41FA5}">
                      <a16:colId xmlns:a16="http://schemas.microsoft.com/office/drawing/2014/main" val="1955941003"/>
                    </a:ext>
                  </a:extLst>
                </a:gridCol>
                <a:gridCol w="5691809">
                  <a:extLst>
                    <a:ext uri="{9D8B030D-6E8A-4147-A177-3AD203B41FA5}">
                      <a16:colId xmlns:a16="http://schemas.microsoft.com/office/drawing/2014/main" val="3215018848"/>
                    </a:ext>
                  </a:extLst>
                </a:gridCol>
              </a:tblGrid>
              <a:tr h="598975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>
                          <a:solidFill>
                            <a:schemeClr val="tx1"/>
                          </a:solidFill>
                        </a:rPr>
                        <a:t>Materials</a:t>
                      </a:r>
                      <a:endParaRPr lang="ko-KR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742295"/>
                  </a:ext>
                </a:extLst>
              </a:tr>
              <a:tr h="5188470"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460044"/>
                  </a:ext>
                </a:extLst>
              </a:tr>
            </a:tbl>
          </a:graphicData>
        </a:graphic>
      </p:graphicFrame>
      <p:sp>
        <p:nvSpPr>
          <p:cNvPr id="67" name="TextBox 66"/>
          <p:cNvSpPr txBox="1"/>
          <p:nvPr/>
        </p:nvSpPr>
        <p:spPr>
          <a:xfrm>
            <a:off x="404191" y="1768830"/>
            <a:ext cx="56106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PCB</a:t>
            </a:r>
            <a:br>
              <a:rPr lang="en-US" altLang="ko-KR" sz="2000" dirty="0"/>
            </a:br>
            <a:r>
              <a:rPr lang="en-US" altLang="ko-KR" sz="2000" dirty="0"/>
              <a:t>: 260mm x 266mm x 1.6mm x4(pieces)</a:t>
            </a:r>
            <a:br>
              <a:rPr lang="en-US" altLang="ko-KR" sz="2000" dirty="0"/>
            </a:br>
            <a:r>
              <a:rPr lang="en-US" altLang="ko-KR" sz="2000" dirty="0"/>
              <a:t>: 362mm x 266mm x 1.6mm x1(piece)</a:t>
            </a:r>
            <a:br>
              <a:rPr lang="en-US" altLang="ko-KR" sz="2000" dirty="0"/>
            </a:br>
            <a:r>
              <a:rPr lang="ko-KR" altLang="en-US" sz="800" dirty="0"/>
              <a:t>   </a:t>
            </a:r>
            <a:endParaRPr lang="en-US" altLang="ko-K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Blank PCB</a:t>
            </a:r>
            <a:br>
              <a:rPr lang="en-US" altLang="ko-KR" sz="2000" dirty="0"/>
            </a:br>
            <a:r>
              <a:rPr lang="en-US" altLang="ko-KR" sz="2000" dirty="0"/>
              <a:t>: 260mm x 266mm x 1.6mm x3(pieces)</a:t>
            </a:r>
          </a:p>
          <a:p>
            <a:endParaRPr lang="en-US" altLang="ko-KR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Fishing line</a:t>
            </a:r>
            <a:br>
              <a:rPr lang="en-US" altLang="ko-KR" sz="2000" dirty="0"/>
            </a:br>
            <a:r>
              <a:rPr lang="en-US" altLang="ko-KR" sz="2000" dirty="0"/>
              <a:t>: 0.25mm (for 1</a:t>
            </a:r>
            <a:r>
              <a:rPr lang="en-US" altLang="ko-KR" sz="2000" baseline="30000" dirty="0"/>
              <a:t>st</a:t>
            </a:r>
            <a:r>
              <a:rPr lang="en-US" altLang="ko-KR" sz="2000" dirty="0"/>
              <a:t> chamber)</a:t>
            </a:r>
            <a:br>
              <a:rPr lang="en-US" altLang="ko-KR" sz="2000" dirty="0"/>
            </a:br>
            <a:r>
              <a:rPr lang="en-US" altLang="ko-KR" sz="2000" dirty="0">
                <a:solidFill>
                  <a:schemeClr val="bg1"/>
                </a:solidFill>
              </a:rPr>
              <a:t>:</a:t>
            </a:r>
            <a:r>
              <a:rPr lang="en-US" altLang="ko-KR" sz="2000" dirty="0"/>
              <a:t> 0.30mm (for 2</a:t>
            </a:r>
            <a:r>
              <a:rPr lang="en-US" altLang="ko-KR" sz="2000" baseline="30000" dirty="0"/>
              <a:t>nd</a:t>
            </a:r>
            <a:r>
              <a:rPr lang="en-US" altLang="ko-KR" sz="2000" dirty="0"/>
              <a:t> chamber)</a:t>
            </a:r>
            <a:br>
              <a:rPr lang="en-US" altLang="ko-KR" sz="2000" dirty="0"/>
            </a:br>
            <a:endParaRPr lang="en-US" altLang="ko-KR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Screw (M4)</a:t>
            </a:r>
            <a:br>
              <a:rPr lang="en-US" altLang="ko-KR" sz="2000" dirty="0"/>
            </a:br>
            <a:r>
              <a:rPr lang="en-US" altLang="ko-KR" sz="2000" dirty="0"/>
              <a:t>: 30mm(length) x 9(pieces) x 2(sides)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Urethane</a:t>
            </a:r>
            <a:endParaRPr lang="ko-KR" altLang="en-US" sz="2000" dirty="0"/>
          </a:p>
        </p:txBody>
      </p:sp>
      <p:sp>
        <p:nvSpPr>
          <p:cNvPr id="70" name="TextBox 69"/>
          <p:cNvSpPr txBox="1"/>
          <p:nvPr/>
        </p:nvSpPr>
        <p:spPr>
          <a:xfrm>
            <a:off x="6096000" y="1768830"/>
            <a:ext cx="542544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Glass</a:t>
            </a:r>
            <a:br>
              <a:rPr lang="en-US" altLang="ko-KR" sz="2000" dirty="0"/>
            </a:br>
            <a:r>
              <a:rPr lang="en-US" altLang="ko-KR" sz="2000" dirty="0"/>
              <a:t>: 220mm x 240mm x 0.33mm x8(pieces)</a:t>
            </a:r>
            <a:br>
              <a:rPr lang="en-US" altLang="ko-KR" sz="2000" dirty="0"/>
            </a:br>
            <a:endParaRPr lang="en-US" altLang="ko-KR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Mylar</a:t>
            </a:r>
            <a:br>
              <a:rPr lang="en-US" altLang="ko-KR" sz="2000" dirty="0"/>
            </a:br>
            <a:r>
              <a:rPr lang="en-US" altLang="ko-KR" sz="2000" dirty="0"/>
              <a:t>: 224mm x 261mm x 0.175mm</a:t>
            </a:r>
            <a:br>
              <a:rPr lang="en-US" altLang="ko-KR" sz="2000" dirty="0"/>
            </a:br>
            <a:endParaRPr lang="en-US" altLang="ko-KR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HV line</a:t>
            </a:r>
            <a:br>
              <a:rPr lang="en-US" altLang="ko-KR" sz="2000" dirty="0"/>
            </a:br>
            <a:r>
              <a:rPr lang="en-US" altLang="ko-KR" sz="2000" dirty="0"/>
              <a:t>: carbon tape + copper tape</a:t>
            </a:r>
            <a:br>
              <a:rPr lang="en-US" altLang="ko-KR" sz="2000" dirty="0"/>
            </a:br>
            <a:r>
              <a:rPr lang="en-US" altLang="ko-KR" sz="2000" dirty="0"/>
              <a:t>+ electric wire(soldering)</a:t>
            </a:r>
            <a:br>
              <a:rPr lang="en-US" altLang="ko-KR" sz="2000" dirty="0"/>
            </a:br>
            <a:endParaRPr lang="en-US" altLang="ko-KR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Spacer</a:t>
            </a:r>
            <a:br>
              <a:rPr lang="en-US" altLang="ko-KR" sz="2000" dirty="0"/>
            </a:br>
            <a:r>
              <a:rPr lang="en-US" altLang="ko-KR" sz="2000" dirty="0"/>
              <a:t>: Mylar + Double-sides tape(x2)</a:t>
            </a:r>
            <a:br>
              <a:rPr lang="en-US" altLang="ko-KR" sz="2000" dirty="0"/>
            </a:br>
            <a:r>
              <a:rPr lang="en-US" altLang="ko-KR" sz="2000" dirty="0"/>
              <a:t> 220mm x 8(pieces) x 2(sides)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Gas tube</a:t>
            </a:r>
            <a:br>
              <a:rPr lang="en-US" altLang="ko-KR" sz="2000" dirty="0"/>
            </a:br>
            <a:r>
              <a:rPr lang="en-US" altLang="ko-KR" sz="2000" dirty="0"/>
              <a:t>: 2.05mm x 600mm x 8(pieces) x 2(sides)</a:t>
            </a:r>
            <a:br>
              <a:rPr lang="en-US" altLang="ko-KR" sz="2000" dirty="0"/>
            </a:br>
            <a:endParaRPr lang="en-US" altLang="ko-KR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/>
              <a:t>Paint + Methanol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770C1FDB-7D48-43D1-AB29-1AED33F5B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9871" y="6548048"/>
            <a:ext cx="842127" cy="365125"/>
          </a:xfrm>
        </p:spPr>
        <p:txBody>
          <a:bodyPr/>
          <a:lstStyle/>
          <a:p>
            <a:fld id="{C4A61474-ABFF-458A-8CD7-4BBAAA4A2B91}" type="slidenum">
              <a:rPr lang="ko-KR" altLang="en-US" smtClean="0">
                <a:solidFill>
                  <a:schemeClr val="bg1"/>
                </a:solidFill>
              </a:rPr>
              <a:t>5</a:t>
            </a:fld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201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3CF7B4EB-02AD-4A30-9521-584CB00A87E7}"/>
              </a:ext>
            </a:extLst>
          </p:cNvPr>
          <p:cNvSpPr/>
          <p:nvPr/>
        </p:nvSpPr>
        <p:spPr>
          <a:xfrm>
            <a:off x="-1" y="6615462"/>
            <a:ext cx="12191999" cy="25518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0" y="1"/>
            <a:ext cx="12192000" cy="544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3. Materials</a:t>
            </a:r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544287"/>
            <a:ext cx="894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/>
              <a:t>PCB</a:t>
            </a:r>
            <a:endParaRPr lang="ko-KR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992897"/>
            <a:ext cx="854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/>
              <a:t>Strip side of middle PCB attach to blank PCB for symmetric structure</a:t>
            </a:r>
          </a:p>
          <a:p>
            <a:r>
              <a:rPr lang="en-US" altLang="ko-KR" sz="2000" dirty="0"/>
              <a:t>Strip width : 7mm</a:t>
            </a:r>
          </a:p>
          <a:p>
            <a:r>
              <a:rPr lang="en-US" altLang="ko-KR" sz="2000" dirty="0"/>
              <a:t>Space width between strips  : 1mm</a:t>
            </a:r>
            <a:endParaRPr lang="ko-KR" alt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51780" y="621231"/>
            <a:ext cx="1547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- Strip side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260649" y="1503690"/>
            <a:ext cx="1172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/>
              <a:t>Screw hole</a:t>
            </a:r>
            <a:endParaRPr lang="ko-KR" altLang="en-US" sz="1400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9335203-43F2-435F-AB99-C9EAE495A8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483083" y="1265265"/>
            <a:ext cx="4471672" cy="5958261"/>
          </a:xfrm>
          <a:prstGeom prst="rect">
            <a:avLst/>
          </a:prstGeom>
        </p:spPr>
      </p:pic>
      <p:cxnSp>
        <p:nvCxnSpPr>
          <p:cNvPr id="10" name="직선 화살표 연결선 9"/>
          <p:cNvCxnSpPr/>
          <p:nvPr/>
        </p:nvCxnSpPr>
        <p:spPr>
          <a:xfrm flipV="1">
            <a:off x="6835138" y="1759994"/>
            <a:ext cx="524366" cy="42208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그림 12">
            <a:extLst>
              <a:ext uri="{FF2B5EF4-FFF2-40B4-BE49-F238E27FC236}">
                <a16:creationId xmlns:a16="http://schemas.microsoft.com/office/drawing/2014/main" id="{D0CDD8CA-C219-4A7E-A3A0-2561C4B1F7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552" y="2008560"/>
            <a:ext cx="4418648" cy="4478628"/>
          </a:xfrm>
          <a:prstGeom prst="rect">
            <a:avLst/>
          </a:prstGeom>
        </p:spPr>
      </p:pic>
      <p:sp>
        <p:nvSpPr>
          <p:cNvPr id="14" name="슬라이드 번호 개체 틀 13">
            <a:extLst>
              <a:ext uri="{FF2B5EF4-FFF2-40B4-BE49-F238E27FC236}">
                <a16:creationId xmlns:a16="http://schemas.microsoft.com/office/drawing/2014/main" id="{1EEFE0D9-6B63-4289-8F85-E39B47E01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9873" y="6553914"/>
            <a:ext cx="842127" cy="365125"/>
          </a:xfrm>
        </p:spPr>
        <p:txBody>
          <a:bodyPr/>
          <a:lstStyle/>
          <a:p>
            <a:fld id="{C4A61474-ABFF-458A-8CD7-4BBAAA4A2B91}" type="slidenum">
              <a:rPr lang="ko-KR" altLang="en-US" smtClean="0">
                <a:solidFill>
                  <a:schemeClr val="bg1"/>
                </a:solidFill>
              </a:rPr>
              <a:t>6</a:t>
            </a:fld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047C91-4E12-4ABA-AEAE-2B5C446909B3}"/>
              </a:ext>
            </a:extLst>
          </p:cNvPr>
          <p:cNvSpPr txBox="1"/>
          <p:nvPr/>
        </p:nvSpPr>
        <p:spPr>
          <a:xfrm>
            <a:off x="-2" y="6613367"/>
            <a:ext cx="3753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err="1">
                <a:solidFill>
                  <a:schemeClr val="bg1"/>
                </a:solidFill>
              </a:rPr>
              <a:t>KoALICE</a:t>
            </a:r>
            <a:r>
              <a:rPr lang="en-US" altLang="ko-KR" sz="1000" b="1" dirty="0">
                <a:solidFill>
                  <a:schemeClr val="bg1"/>
                </a:solidFill>
              </a:rPr>
              <a:t> National Workshop 2021</a:t>
            </a:r>
          </a:p>
        </p:txBody>
      </p:sp>
    </p:spTree>
    <p:extLst>
      <p:ext uri="{BB962C8B-B14F-4D97-AF65-F5344CB8AC3E}">
        <p14:creationId xmlns:p14="http://schemas.microsoft.com/office/powerpoint/2010/main" val="1848622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>
            <a:extLst>
              <a:ext uri="{FF2B5EF4-FFF2-40B4-BE49-F238E27FC236}">
                <a16:creationId xmlns:a16="http://schemas.microsoft.com/office/drawing/2014/main" id="{ED6F7D1A-965E-4DF0-B67B-B8030BF26CEF}"/>
              </a:ext>
            </a:extLst>
          </p:cNvPr>
          <p:cNvSpPr/>
          <p:nvPr/>
        </p:nvSpPr>
        <p:spPr>
          <a:xfrm>
            <a:off x="-1" y="6615462"/>
            <a:ext cx="12191999" cy="25518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0" y="1"/>
            <a:ext cx="12192000" cy="544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3. Materials</a:t>
            </a:r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544287"/>
            <a:ext cx="894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/>
              <a:t>PCB</a:t>
            </a:r>
            <a:endParaRPr lang="ko-KR" altLang="en-US" sz="2800" dirty="0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44C7F820-7249-40C6-ACA0-46FC0B556269}"/>
              </a:ext>
            </a:extLst>
          </p:cNvPr>
          <p:cNvGrpSpPr/>
          <p:nvPr/>
        </p:nvGrpSpPr>
        <p:grpSpPr>
          <a:xfrm>
            <a:off x="5651557" y="1694260"/>
            <a:ext cx="6293429" cy="4596762"/>
            <a:chOff x="5796032" y="1516416"/>
            <a:chExt cx="6293429" cy="4596762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D67D93A5-192F-4FB7-BB64-972809F5DA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6644366" y="668082"/>
              <a:ext cx="4596762" cy="6293429"/>
            </a:xfrm>
            <a:prstGeom prst="rect">
              <a:avLst/>
            </a:prstGeom>
          </p:spPr>
        </p:pic>
        <p:sp>
          <p:nvSpPr>
            <p:cNvPr id="10" name="직사각형 9"/>
            <p:cNvSpPr/>
            <p:nvPr/>
          </p:nvSpPr>
          <p:spPr>
            <a:xfrm>
              <a:off x="6967210" y="1719369"/>
              <a:ext cx="3822710" cy="411941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F334C0F0-7886-4481-9AB9-1D2A021218AA}"/>
              </a:ext>
            </a:extLst>
          </p:cNvPr>
          <p:cNvGrpSpPr/>
          <p:nvPr/>
        </p:nvGrpSpPr>
        <p:grpSpPr>
          <a:xfrm>
            <a:off x="538398" y="1546461"/>
            <a:ext cx="4734620" cy="4892360"/>
            <a:chOff x="447040" y="1144451"/>
            <a:chExt cx="4892474" cy="5055473"/>
          </a:xfrm>
        </p:grpSpPr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67914BEC-1658-4862-9F42-456D88C4A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7040" y="1144451"/>
              <a:ext cx="4892474" cy="5055473"/>
            </a:xfrm>
            <a:prstGeom prst="rect">
              <a:avLst/>
            </a:prstGeom>
          </p:spPr>
        </p:pic>
        <p:sp>
          <p:nvSpPr>
            <p:cNvPr id="11" name="직사각형 10"/>
            <p:cNvSpPr/>
            <p:nvPr/>
          </p:nvSpPr>
          <p:spPr>
            <a:xfrm>
              <a:off x="838200" y="1422400"/>
              <a:ext cx="4137660" cy="45440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1E55749-3B61-4F0E-8DCA-02B84E23327F}"/>
              </a:ext>
            </a:extLst>
          </p:cNvPr>
          <p:cNvSpPr txBox="1"/>
          <p:nvPr/>
        </p:nvSpPr>
        <p:spPr>
          <a:xfrm>
            <a:off x="3781063" y="1068457"/>
            <a:ext cx="4629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/>
              <a:t>Active area: 220mm x 240mm</a:t>
            </a:r>
            <a:endParaRPr lang="ko-KR" altLang="en-US" sz="2000" dirty="0"/>
          </a:p>
        </p:txBody>
      </p:sp>
      <p:sp>
        <p:nvSpPr>
          <p:cNvPr id="16" name="슬라이드 번호 개체 틀 15">
            <a:extLst>
              <a:ext uri="{FF2B5EF4-FFF2-40B4-BE49-F238E27FC236}">
                <a16:creationId xmlns:a16="http://schemas.microsoft.com/office/drawing/2014/main" id="{1749A4F9-C229-461F-B182-0F0AFF3B0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9872" y="6560489"/>
            <a:ext cx="842127" cy="365125"/>
          </a:xfrm>
        </p:spPr>
        <p:txBody>
          <a:bodyPr/>
          <a:lstStyle/>
          <a:p>
            <a:fld id="{C4A61474-ABFF-458A-8CD7-4BBAAA4A2B91}" type="slidenum">
              <a:rPr lang="ko-KR" altLang="en-US" smtClean="0">
                <a:solidFill>
                  <a:schemeClr val="bg1"/>
                </a:solidFill>
              </a:rPr>
              <a:t>7</a:t>
            </a:fld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00E852-66EE-4516-AD5B-B740EA3605AC}"/>
              </a:ext>
            </a:extLst>
          </p:cNvPr>
          <p:cNvSpPr txBox="1"/>
          <p:nvPr/>
        </p:nvSpPr>
        <p:spPr>
          <a:xfrm>
            <a:off x="-2" y="6613367"/>
            <a:ext cx="3753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err="1">
                <a:solidFill>
                  <a:schemeClr val="bg1"/>
                </a:solidFill>
              </a:rPr>
              <a:t>KoALICE</a:t>
            </a:r>
            <a:r>
              <a:rPr lang="en-US" altLang="ko-KR" sz="1000" b="1" dirty="0">
                <a:solidFill>
                  <a:schemeClr val="bg1"/>
                </a:solidFill>
              </a:rPr>
              <a:t> National Workshop 2021</a:t>
            </a:r>
          </a:p>
        </p:txBody>
      </p:sp>
    </p:spTree>
    <p:extLst>
      <p:ext uri="{BB962C8B-B14F-4D97-AF65-F5344CB8AC3E}">
        <p14:creationId xmlns:p14="http://schemas.microsoft.com/office/powerpoint/2010/main" val="1521610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>
            <a:extLst>
              <a:ext uri="{FF2B5EF4-FFF2-40B4-BE49-F238E27FC236}">
                <a16:creationId xmlns:a16="http://schemas.microsoft.com/office/drawing/2014/main" id="{EB6C2D77-4619-4306-A92F-22CC35484E8E}"/>
              </a:ext>
            </a:extLst>
          </p:cNvPr>
          <p:cNvSpPr/>
          <p:nvPr/>
        </p:nvSpPr>
        <p:spPr>
          <a:xfrm>
            <a:off x="-1" y="6615462"/>
            <a:ext cx="12191999" cy="25518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E605E2A7-6DEB-4989-9B16-E238E2A24B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54662" y="3716548"/>
            <a:ext cx="2784096" cy="2856824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0" y="1"/>
            <a:ext cx="12192000" cy="544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4. Preparation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0" y="550496"/>
            <a:ext cx="5323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/>
              <a:t>Glass </a:t>
            </a:r>
            <a:r>
              <a:rPr lang="en-US" altLang="ko-KR" sz="2200" dirty="0"/>
              <a:t>– Painting (outer glass)</a:t>
            </a:r>
            <a:endParaRPr lang="ko-KR" altLang="en-US" sz="2200" dirty="0"/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6887033" y="253489"/>
            <a:ext cx="2676715" cy="3568953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0" y="1160803"/>
            <a:ext cx="47442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Procedure</a:t>
            </a:r>
          </a:p>
          <a:p>
            <a:pPr marL="342900" indent="-342900">
              <a:buAutoNum type="arabicPeriod"/>
            </a:pPr>
            <a:r>
              <a:rPr lang="en-US" altLang="ko-KR" b="1" dirty="0"/>
              <a:t>Design how to paint, where to paint </a:t>
            </a:r>
          </a:p>
          <a:p>
            <a:pPr marL="342900" indent="-342900">
              <a:buAutoNum type="arabicPeriod"/>
            </a:pPr>
            <a:r>
              <a:rPr lang="en-US" altLang="ko-KR" dirty="0"/>
              <a:t>Masking with yellow tape</a:t>
            </a:r>
          </a:p>
          <a:p>
            <a:pPr marL="342900" indent="-342900">
              <a:buAutoNum type="arabicPeriod"/>
            </a:pPr>
            <a:r>
              <a:rPr lang="en-US" altLang="ko-KR" dirty="0"/>
              <a:t>Painting with roller</a:t>
            </a:r>
          </a:p>
          <a:p>
            <a:pPr marL="342900" indent="-342900">
              <a:buAutoNum type="arabicPeriod"/>
            </a:pPr>
            <a:r>
              <a:rPr lang="en-US" altLang="ko-KR" dirty="0"/>
              <a:t>Spraying urethane</a:t>
            </a:r>
          </a:p>
          <a:p>
            <a:pPr marL="342900" indent="-342900">
              <a:buFontTx/>
              <a:buAutoNum type="arabicPeriod"/>
            </a:pPr>
            <a:r>
              <a:rPr lang="en-US" altLang="ko-KR" dirty="0"/>
              <a:t>Check resistance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900FA8-C412-4DD8-8420-28F693771871}"/>
              </a:ext>
            </a:extLst>
          </p:cNvPr>
          <p:cNvSpPr txBox="1"/>
          <p:nvPr/>
        </p:nvSpPr>
        <p:spPr>
          <a:xfrm>
            <a:off x="0" y="4006273"/>
            <a:ext cx="4378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Procedure</a:t>
            </a:r>
          </a:p>
          <a:p>
            <a:pPr marL="342900" indent="-342900">
              <a:buAutoNum type="arabicPeriod"/>
            </a:pPr>
            <a:r>
              <a:rPr lang="en-US" altLang="ko-KR" dirty="0"/>
              <a:t>Design how to paint, where to paint </a:t>
            </a:r>
          </a:p>
          <a:p>
            <a:pPr marL="342900" indent="-342900">
              <a:buAutoNum type="arabicPeriod"/>
            </a:pPr>
            <a:r>
              <a:rPr lang="en-US" altLang="ko-KR" b="1" dirty="0"/>
              <a:t>Masking with yellow tape</a:t>
            </a:r>
          </a:p>
          <a:p>
            <a:pPr marL="342900" indent="-342900">
              <a:buAutoNum type="arabicPeriod"/>
            </a:pPr>
            <a:r>
              <a:rPr lang="en-US" altLang="ko-KR" dirty="0"/>
              <a:t>Painting with roller</a:t>
            </a:r>
          </a:p>
          <a:p>
            <a:pPr marL="342900" indent="-342900">
              <a:buAutoNum type="arabicPeriod"/>
            </a:pPr>
            <a:r>
              <a:rPr lang="en-US" altLang="ko-KR" dirty="0"/>
              <a:t>Spraying urethane</a:t>
            </a:r>
          </a:p>
          <a:p>
            <a:pPr marL="342900" indent="-342900">
              <a:buFontTx/>
              <a:buAutoNum type="arabicPeriod"/>
            </a:pPr>
            <a:r>
              <a:rPr lang="en-US" altLang="ko-KR" dirty="0"/>
              <a:t>Check resistance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97704332-A8DF-43B9-9692-117F8C5184D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9653" y="3752912"/>
            <a:ext cx="2856822" cy="2784094"/>
          </a:xfrm>
          <a:prstGeom prst="rect">
            <a:avLst/>
          </a:prstGeom>
        </p:spPr>
      </p:pic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1B9322AE-54C0-4DD1-A2FB-A8B56656F3E4}"/>
              </a:ext>
            </a:extLst>
          </p:cNvPr>
          <p:cNvCxnSpPr/>
          <p:nvPr/>
        </p:nvCxnSpPr>
        <p:spPr>
          <a:xfrm>
            <a:off x="0" y="3594097"/>
            <a:ext cx="12303889" cy="0"/>
          </a:xfrm>
          <a:prstGeom prst="line">
            <a:avLst/>
          </a:prstGeom>
          <a:ln w="2222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0F97FA5-68E3-4582-AB40-911DF0D08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9872" y="6548432"/>
            <a:ext cx="842127" cy="365125"/>
          </a:xfrm>
        </p:spPr>
        <p:txBody>
          <a:bodyPr/>
          <a:lstStyle/>
          <a:p>
            <a:fld id="{C4A61474-ABFF-458A-8CD7-4BBAAA4A2B91}" type="slidenum">
              <a:rPr lang="ko-KR" altLang="en-US" smtClean="0">
                <a:solidFill>
                  <a:schemeClr val="bg1"/>
                </a:solidFill>
              </a:rPr>
              <a:t>8</a:t>
            </a:fld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E2D8CC-F622-4565-98F1-08A841FBE66B}"/>
              </a:ext>
            </a:extLst>
          </p:cNvPr>
          <p:cNvSpPr txBox="1"/>
          <p:nvPr/>
        </p:nvSpPr>
        <p:spPr>
          <a:xfrm>
            <a:off x="-2" y="6613367"/>
            <a:ext cx="3753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err="1">
                <a:solidFill>
                  <a:schemeClr val="bg1"/>
                </a:solidFill>
              </a:rPr>
              <a:t>KoALICE</a:t>
            </a:r>
            <a:r>
              <a:rPr lang="en-US" altLang="ko-KR" sz="1000" b="1" dirty="0">
                <a:solidFill>
                  <a:schemeClr val="bg1"/>
                </a:solidFill>
              </a:rPr>
              <a:t> National Workshop 2021</a:t>
            </a:r>
          </a:p>
        </p:txBody>
      </p:sp>
    </p:spTree>
    <p:extLst>
      <p:ext uri="{BB962C8B-B14F-4D97-AF65-F5344CB8AC3E}">
        <p14:creationId xmlns:p14="http://schemas.microsoft.com/office/powerpoint/2010/main" val="1816525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>
            <a:extLst>
              <a:ext uri="{FF2B5EF4-FFF2-40B4-BE49-F238E27FC236}">
                <a16:creationId xmlns:a16="http://schemas.microsoft.com/office/drawing/2014/main" id="{1EB222CD-F9E7-4F2C-9FB7-D6AA86988B50}"/>
              </a:ext>
            </a:extLst>
          </p:cNvPr>
          <p:cNvSpPr/>
          <p:nvPr/>
        </p:nvSpPr>
        <p:spPr>
          <a:xfrm>
            <a:off x="-1" y="6615462"/>
            <a:ext cx="12191999" cy="255181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0" y="1"/>
            <a:ext cx="12192000" cy="544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4. Preparation</a:t>
            </a:r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544287"/>
            <a:ext cx="445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/>
              <a:t>Glass </a:t>
            </a:r>
            <a:r>
              <a:rPr lang="en-US" altLang="ko-KR" sz="2200" dirty="0"/>
              <a:t>– painting (outer glass)</a:t>
            </a:r>
            <a:endParaRPr lang="ko-KR" altLang="en-US" sz="2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1213" y="1183986"/>
            <a:ext cx="2369574" cy="1883949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3792" y="1183986"/>
            <a:ext cx="2369575" cy="188394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1036610"/>
            <a:ext cx="47442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Procedure</a:t>
            </a:r>
          </a:p>
          <a:p>
            <a:pPr marL="342900" indent="-342900">
              <a:buAutoNum type="arabicPeriod"/>
            </a:pPr>
            <a:r>
              <a:rPr lang="en-US" altLang="ko-KR" dirty="0"/>
              <a:t>Design how to paint, where to paint </a:t>
            </a:r>
          </a:p>
          <a:p>
            <a:pPr marL="342900" indent="-342900">
              <a:buAutoNum type="arabicPeriod"/>
            </a:pPr>
            <a:r>
              <a:rPr lang="en-US" altLang="ko-KR" dirty="0"/>
              <a:t>Masking with yellow tape</a:t>
            </a:r>
          </a:p>
          <a:p>
            <a:pPr marL="342900" indent="-342900">
              <a:buAutoNum type="arabicPeriod"/>
            </a:pPr>
            <a:r>
              <a:rPr lang="en-US" altLang="ko-KR" b="1" dirty="0"/>
              <a:t>Painting Uniformly</a:t>
            </a:r>
            <a:r>
              <a:rPr lang="en-US" altLang="ko-KR" dirty="0"/>
              <a:t> </a:t>
            </a:r>
            <a:r>
              <a:rPr lang="en-US" altLang="ko-KR" b="1" dirty="0"/>
              <a:t>with roller</a:t>
            </a:r>
            <a:br>
              <a:rPr lang="en-US" altLang="ko-KR" b="1" dirty="0"/>
            </a:br>
            <a:r>
              <a:rPr lang="en-US" altLang="ko-KR" b="1" dirty="0"/>
              <a:t>(</a:t>
            </a:r>
            <a:r>
              <a:rPr lang="en-US" altLang="ko-KR" u="sng" dirty="0"/>
              <a:t>Mix paint and methanol in 1:1 ratio</a:t>
            </a:r>
            <a:r>
              <a:rPr lang="en-US" altLang="ko-KR" dirty="0"/>
              <a:t>)</a:t>
            </a:r>
          </a:p>
          <a:p>
            <a:pPr marL="342900" indent="-342900">
              <a:buAutoNum type="arabicPeriod"/>
            </a:pPr>
            <a:r>
              <a:rPr lang="en-US" altLang="ko-KR" dirty="0"/>
              <a:t>Spraying urethane</a:t>
            </a:r>
          </a:p>
          <a:p>
            <a:pPr marL="342900" indent="-342900">
              <a:buFontTx/>
              <a:buAutoNum type="arabicPeriod"/>
            </a:pPr>
            <a:r>
              <a:rPr lang="en-US" altLang="ko-KR" dirty="0"/>
              <a:t>Check resistance</a:t>
            </a: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4F836CBC-69D8-4D67-998C-CCC83F83C665}"/>
              </a:ext>
            </a:extLst>
          </p:cNvPr>
          <p:cNvCxnSpPr/>
          <p:nvPr/>
        </p:nvCxnSpPr>
        <p:spPr>
          <a:xfrm>
            <a:off x="0" y="3214574"/>
            <a:ext cx="12303889" cy="0"/>
          </a:xfrm>
          <a:prstGeom prst="line">
            <a:avLst/>
          </a:prstGeom>
          <a:ln w="2222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C04978EB-0CDE-4E8B-B6CF-ADDC81D3EBA5}"/>
              </a:ext>
            </a:extLst>
          </p:cNvPr>
          <p:cNvCxnSpPr>
            <a:cxnSpLocks/>
          </p:cNvCxnSpPr>
          <p:nvPr/>
        </p:nvCxnSpPr>
        <p:spPr>
          <a:xfrm>
            <a:off x="6096000" y="3228121"/>
            <a:ext cx="0" cy="4081821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2964709-6163-451C-A3B8-E6ED0E8B8AE9}"/>
              </a:ext>
            </a:extLst>
          </p:cNvPr>
          <p:cNvSpPr txBox="1"/>
          <p:nvPr/>
        </p:nvSpPr>
        <p:spPr>
          <a:xfrm>
            <a:off x="0" y="3221252"/>
            <a:ext cx="47442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Procedure</a:t>
            </a:r>
          </a:p>
          <a:p>
            <a:pPr marL="342900" indent="-342900">
              <a:buAutoNum type="arabicPeriod"/>
            </a:pPr>
            <a:r>
              <a:rPr lang="en-US" altLang="ko-KR" dirty="0"/>
              <a:t>Design how to paint, where to paint </a:t>
            </a:r>
          </a:p>
          <a:p>
            <a:pPr marL="342900" indent="-342900">
              <a:buAutoNum type="arabicPeriod"/>
            </a:pPr>
            <a:r>
              <a:rPr lang="en-US" altLang="ko-KR" dirty="0"/>
              <a:t>Masking with yellow tape</a:t>
            </a:r>
          </a:p>
          <a:p>
            <a:pPr marL="342900" indent="-342900">
              <a:buAutoNum type="arabicPeriod"/>
            </a:pPr>
            <a:r>
              <a:rPr lang="en-US" altLang="ko-KR" dirty="0"/>
              <a:t>Painting with roller</a:t>
            </a:r>
          </a:p>
          <a:p>
            <a:pPr marL="342900" indent="-342900">
              <a:buAutoNum type="arabicPeriod"/>
            </a:pPr>
            <a:r>
              <a:rPr lang="en-US" altLang="ko-KR" b="1" dirty="0"/>
              <a:t>Spraying urethane</a:t>
            </a:r>
            <a:r>
              <a:rPr lang="en-US" altLang="ko-KR" dirty="0"/>
              <a:t> </a:t>
            </a:r>
            <a:endParaRPr lang="en-US" altLang="ko-KR" b="1" dirty="0"/>
          </a:p>
          <a:p>
            <a:pPr marL="342900" indent="-342900">
              <a:buFontTx/>
              <a:buAutoNum type="arabicPeriod"/>
            </a:pPr>
            <a:r>
              <a:rPr lang="en-US" altLang="ko-KR" dirty="0"/>
              <a:t>Check resistance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CEC45D8-FEB0-4C09-B49C-CFE0F2444D6F}"/>
              </a:ext>
            </a:extLst>
          </p:cNvPr>
          <p:cNvSpPr txBox="1"/>
          <p:nvPr/>
        </p:nvSpPr>
        <p:spPr>
          <a:xfrm>
            <a:off x="6096000" y="3227319"/>
            <a:ext cx="47442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Procedure</a:t>
            </a:r>
          </a:p>
          <a:p>
            <a:pPr marL="342900" indent="-342900">
              <a:buAutoNum type="arabicPeriod"/>
            </a:pPr>
            <a:r>
              <a:rPr lang="en-US" altLang="ko-KR" dirty="0"/>
              <a:t>Design how to paint, where to paint </a:t>
            </a:r>
          </a:p>
          <a:p>
            <a:pPr marL="342900" indent="-342900">
              <a:buAutoNum type="arabicPeriod"/>
            </a:pPr>
            <a:r>
              <a:rPr lang="en-US" altLang="ko-KR" dirty="0"/>
              <a:t>Masking with yellow tape</a:t>
            </a:r>
          </a:p>
          <a:p>
            <a:pPr marL="342900" indent="-342900">
              <a:buAutoNum type="arabicPeriod"/>
            </a:pPr>
            <a:r>
              <a:rPr lang="en-US" altLang="ko-KR" dirty="0"/>
              <a:t>Painting with roller</a:t>
            </a:r>
          </a:p>
          <a:p>
            <a:pPr marL="342900" indent="-342900">
              <a:buAutoNum type="arabicPeriod"/>
            </a:pPr>
            <a:r>
              <a:rPr lang="en-US" altLang="ko-KR" dirty="0"/>
              <a:t>Spraying urethane</a:t>
            </a:r>
          </a:p>
          <a:p>
            <a:pPr marL="342900" indent="-342900">
              <a:buFontTx/>
              <a:buAutoNum type="arabicPeriod"/>
            </a:pPr>
            <a:r>
              <a:rPr lang="en-US" altLang="ko-KR" b="1" dirty="0"/>
              <a:t>Check resistance</a:t>
            </a:r>
            <a:br>
              <a:rPr lang="en-US" altLang="ko-KR" b="1" dirty="0"/>
            </a:br>
            <a:r>
              <a:rPr lang="en-US" altLang="ko-KR" dirty="0"/>
              <a:t>(Uniformly around </a:t>
            </a:r>
            <a:r>
              <a:rPr lang="en-US" altLang="ko-KR" b="1" dirty="0"/>
              <a:t>1M</a:t>
            </a:r>
            <a:r>
              <a:rPr lang="el-GR" altLang="ko-KR" b="1" dirty="0"/>
              <a:t>Ω</a:t>
            </a:r>
            <a:r>
              <a:rPr lang="en-US" altLang="ko-KR" dirty="0"/>
              <a:t>)</a:t>
            </a:r>
            <a:endParaRPr lang="ko-KR" altLang="en-US" dirty="0"/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3F1832E0-BDAD-4087-A5FF-3C3F803D879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424" y="4058982"/>
            <a:ext cx="2866376" cy="2414929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8A2EE517-D27F-4F4C-A333-B534F71D206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6777" y="3962509"/>
            <a:ext cx="2649170" cy="2534181"/>
          </a:xfrm>
          <a:prstGeom prst="rect">
            <a:avLst/>
          </a:prstGeom>
        </p:spPr>
      </p:pic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B583592-B4E8-4A0D-9016-A044223AF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9871" y="6560489"/>
            <a:ext cx="842127" cy="365125"/>
          </a:xfrm>
        </p:spPr>
        <p:txBody>
          <a:bodyPr/>
          <a:lstStyle/>
          <a:p>
            <a:fld id="{C4A61474-ABFF-458A-8CD7-4BBAAA4A2B91}" type="slidenum">
              <a:rPr lang="ko-KR" altLang="en-US" smtClean="0">
                <a:solidFill>
                  <a:schemeClr val="bg1"/>
                </a:solidFill>
              </a:rPr>
              <a:t>9</a:t>
            </a:fld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79787C-AF8E-4CEB-A3E1-60EDC484AD12}"/>
              </a:ext>
            </a:extLst>
          </p:cNvPr>
          <p:cNvSpPr txBox="1"/>
          <p:nvPr/>
        </p:nvSpPr>
        <p:spPr>
          <a:xfrm>
            <a:off x="-2" y="6613367"/>
            <a:ext cx="3753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err="1">
                <a:solidFill>
                  <a:schemeClr val="bg1"/>
                </a:solidFill>
              </a:rPr>
              <a:t>KoALICE</a:t>
            </a:r>
            <a:r>
              <a:rPr lang="en-US" altLang="ko-KR" sz="1000" b="1" dirty="0">
                <a:solidFill>
                  <a:schemeClr val="bg1"/>
                </a:solidFill>
              </a:rPr>
              <a:t> National Workshop 2021</a:t>
            </a:r>
          </a:p>
        </p:txBody>
      </p:sp>
    </p:spTree>
    <p:extLst>
      <p:ext uri="{BB962C8B-B14F-4D97-AF65-F5344CB8AC3E}">
        <p14:creationId xmlns:p14="http://schemas.microsoft.com/office/powerpoint/2010/main" val="466198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5831</TotalTime>
  <Words>1424</Words>
  <Application>Microsoft Office PowerPoint</Application>
  <PresentationFormat>와이드스크린</PresentationFormat>
  <Paragraphs>289</Paragraphs>
  <Slides>17</Slides>
  <Notes>16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1" baseType="lpstr">
      <vt:lpstr>맑은 고딕</vt:lpstr>
      <vt:lpstr>Adobe Caslon Pro Bold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park sangwoo</dc:creator>
  <cp:lastModifiedBy>sangwoo park</cp:lastModifiedBy>
  <cp:revision>250</cp:revision>
  <dcterms:created xsi:type="dcterms:W3CDTF">2021-09-28T09:35:57Z</dcterms:created>
  <dcterms:modified xsi:type="dcterms:W3CDTF">2022-01-05T10:38:35Z</dcterms:modified>
</cp:coreProperties>
</file>