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6" r:id="rId1"/>
  </p:sldMasterIdLst>
  <p:notesMasterIdLst>
    <p:notesMasterId r:id="rId20"/>
  </p:notesMasterIdLst>
  <p:sldIdLst>
    <p:sldId id="266" r:id="rId2"/>
    <p:sldId id="554" r:id="rId3"/>
    <p:sldId id="544" r:id="rId4"/>
    <p:sldId id="545" r:id="rId5"/>
    <p:sldId id="547" r:id="rId6"/>
    <p:sldId id="559" r:id="rId7"/>
    <p:sldId id="546" r:id="rId8"/>
    <p:sldId id="548" r:id="rId9"/>
    <p:sldId id="552" r:id="rId10"/>
    <p:sldId id="555" r:id="rId11"/>
    <p:sldId id="520" r:id="rId12"/>
    <p:sldId id="558" r:id="rId13"/>
    <p:sldId id="526" r:id="rId14"/>
    <p:sldId id="523" r:id="rId15"/>
    <p:sldId id="532" r:id="rId16"/>
    <p:sldId id="533" r:id="rId17"/>
    <p:sldId id="517" r:id="rId18"/>
    <p:sldId id="560" r:id="rId1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Cambria Math" panose="02040503050406030204" pitchFamily="18" charset="0"/>
      <p:regular r:id="rId27"/>
    </p:embeddedFont>
    <p:embeddedFont>
      <p:font typeface="Leelawadee UI Semilight" panose="020B0402040204020203" pitchFamily="34" charset="-34"/>
      <p:regular r:id="rId28"/>
    </p:embeddedFont>
    <p:embeddedFont>
      <p:font typeface="Tahoma" panose="020B0604030504040204" pitchFamily="34" charset="0"/>
      <p:regular r:id="rId29"/>
      <p:bold r:id="rId30"/>
    </p:embeddedFont>
    <p:embeddedFont>
      <p:font typeface="맑은 고딕" panose="020B0503020000020004" pitchFamily="50" charset="-127"/>
      <p:regular r:id="rId31"/>
      <p:bold r:id="rId3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337L3" initials="S" lastIdx="1" clrIdx="0">
    <p:extLst>
      <p:ext uri="{19B8F6BF-5375-455C-9EA6-DF929625EA0E}">
        <p15:presenceInfo xmlns:p15="http://schemas.microsoft.com/office/powerpoint/2012/main" userId="S337L3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  <a:srgbClr val="6600FF"/>
    <a:srgbClr val="282870"/>
    <a:srgbClr val="3A477E"/>
    <a:srgbClr val="3D42AD"/>
    <a:srgbClr val="1E2552"/>
    <a:srgbClr val="000099"/>
    <a:srgbClr val="00B0F0"/>
    <a:srgbClr val="F2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53" autoAdjust="0"/>
  </p:normalViewPr>
  <p:slideViewPr>
    <p:cSldViewPr snapToGrid="0">
      <p:cViewPr varScale="1">
        <p:scale>
          <a:sx n="86" d="100"/>
          <a:sy n="86" d="100"/>
        </p:scale>
        <p:origin x="138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90008-E245-486B-9593-26F99AC10B9E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A941E-9EA2-40EC-8867-351F8C2864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793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8A941E-9EA2-40EC-8867-351F8C28647A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5863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Google Shape;93;p14">
            <a:extLst>
              <a:ext uri="{FF2B5EF4-FFF2-40B4-BE49-F238E27FC236}">
                <a16:creationId xmlns:a16="http://schemas.microsoft.com/office/drawing/2014/main" id="{07949BA8-9BE0-4C1F-A171-8732B3BD2C8D}"/>
              </a:ext>
            </a:extLst>
          </p:cNvPr>
          <p:cNvSpPr/>
          <p:nvPr userDrawn="1"/>
        </p:nvSpPr>
        <p:spPr>
          <a:xfrm>
            <a:off x="0" y="656533"/>
            <a:ext cx="9144000" cy="2552905"/>
          </a:xfrm>
          <a:prstGeom prst="rect">
            <a:avLst/>
          </a:prstGeom>
          <a:gradFill>
            <a:gsLst>
              <a:gs pos="0">
                <a:srgbClr val="E0E0E0"/>
              </a:gs>
              <a:gs pos="100000">
                <a:srgbClr val="C4C4C4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8" name="Google Shape;97;p14">
            <a:extLst>
              <a:ext uri="{FF2B5EF4-FFF2-40B4-BE49-F238E27FC236}">
                <a16:creationId xmlns:a16="http://schemas.microsoft.com/office/drawing/2014/main" id="{2ED206F9-5A9A-4BEC-8F1C-0410D46FD206}"/>
              </a:ext>
            </a:extLst>
          </p:cNvPr>
          <p:cNvSpPr/>
          <p:nvPr userDrawn="1"/>
        </p:nvSpPr>
        <p:spPr>
          <a:xfrm>
            <a:off x="0" y="6525492"/>
            <a:ext cx="9144000" cy="332507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9" name="Google Shape;98;p14">
            <a:extLst>
              <a:ext uri="{FF2B5EF4-FFF2-40B4-BE49-F238E27FC236}">
                <a16:creationId xmlns:a16="http://schemas.microsoft.com/office/drawing/2014/main" id="{42272BAF-2E47-4267-A41B-9F7D39920269}"/>
              </a:ext>
            </a:extLst>
          </p:cNvPr>
          <p:cNvSpPr/>
          <p:nvPr userDrawn="1"/>
        </p:nvSpPr>
        <p:spPr>
          <a:xfrm>
            <a:off x="3504177" y="6525492"/>
            <a:ext cx="4409200" cy="332507"/>
          </a:xfrm>
          <a:prstGeom prst="parallelogram">
            <a:avLst>
              <a:gd name="adj" fmla="val 177796"/>
            </a:avLst>
          </a:prstGeom>
          <a:solidFill>
            <a:srgbClr val="3A4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10" name="Google Shape;99;p14">
            <a:extLst>
              <a:ext uri="{FF2B5EF4-FFF2-40B4-BE49-F238E27FC236}">
                <a16:creationId xmlns:a16="http://schemas.microsoft.com/office/drawing/2014/main" id="{4A805617-A1CD-43FC-90A8-AC10033936FC}"/>
              </a:ext>
            </a:extLst>
          </p:cNvPr>
          <p:cNvSpPr/>
          <p:nvPr userDrawn="1"/>
        </p:nvSpPr>
        <p:spPr>
          <a:xfrm>
            <a:off x="5936763" y="6525492"/>
            <a:ext cx="2916000" cy="332507"/>
          </a:xfrm>
          <a:prstGeom prst="parallelogram">
            <a:avLst>
              <a:gd name="adj" fmla="val 177796"/>
            </a:avLst>
          </a:prstGeom>
          <a:solidFill>
            <a:srgbClr val="1E25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11" name="Google Shape;100;p14">
            <a:extLst>
              <a:ext uri="{FF2B5EF4-FFF2-40B4-BE49-F238E27FC236}">
                <a16:creationId xmlns:a16="http://schemas.microsoft.com/office/drawing/2014/main" id="{CF9EA87B-38B1-4ABB-AC41-3948CE3F9F4F}"/>
              </a:ext>
            </a:extLst>
          </p:cNvPr>
          <p:cNvSpPr/>
          <p:nvPr userDrawn="1"/>
        </p:nvSpPr>
        <p:spPr>
          <a:xfrm>
            <a:off x="7351045" y="6525492"/>
            <a:ext cx="1803200" cy="332507"/>
          </a:xfrm>
          <a:prstGeom prst="rect">
            <a:avLst/>
          </a:prstGeom>
          <a:solidFill>
            <a:srgbClr val="1E25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12" name="Google Shape;94;p14">
            <a:extLst>
              <a:ext uri="{FF2B5EF4-FFF2-40B4-BE49-F238E27FC236}">
                <a16:creationId xmlns:a16="http://schemas.microsoft.com/office/drawing/2014/main" id="{6FC9D95D-1557-4B03-9B8B-50AAC30C802C}"/>
              </a:ext>
            </a:extLst>
          </p:cNvPr>
          <p:cNvSpPr txBox="1">
            <a:spLocks/>
          </p:cNvSpPr>
          <p:nvPr userDrawn="1"/>
        </p:nvSpPr>
        <p:spPr>
          <a:xfrm>
            <a:off x="93740" y="1618333"/>
            <a:ext cx="10250800" cy="2219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US" sz="3000" dirty="0"/>
          </a:p>
        </p:txBody>
      </p:sp>
      <p:pic>
        <p:nvPicPr>
          <p:cNvPr id="13" name="Google Shape;96;p14">
            <a:extLst>
              <a:ext uri="{FF2B5EF4-FFF2-40B4-BE49-F238E27FC236}">
                <a16:creationId xmlns:a16="http://schemas.microsoft.com/office/drawing/2014/main" id="{2AA9A279-77C9-4253-9566-2EBC9D7EE2C1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53224" y="3028877"/>
            <a:ext cx="2237552" cy="2558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860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CAA-505F-4430-882F-18266D029D8F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CDB9-B844-4802-B0F9-9A2FA77C7A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980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CAA-505F-4430-882F-18266D029D8F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CDB9-B844-4802-B0F9-9A2FA77C7A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224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956B76EE-B3A2-43EB-9240-487B73DB65BA}"/>
              </a:ext>
            </a:extLst>
          </p:cNvPr>
          <p:cNvSpPr/>
          <p:nvPr userDrawn="1"/>
        </p:nvSpPr>
        <p:spPr>
          <a:xfrm>
            <a:off x="0" y="2"/>
            <a:ext cx="9144000" cy="565265"/>
          </a:xfrm>
          <a:prstGeom prst="rect">
            <a:avLst/>
          </a:prstGeom>
          <a:solidFill>
            <a:srgbClr val="1E2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26D4B68-5A79-4279-BE46-E909E9B35E58}"/>
              </a:ext>
            </a:extLst>
          </p:cNvPr>
          <p:cNvSpPr/>
          <p:nvPr userDrawn="1"/>
        </p:nvSpPr>
        <p:spPr>
          <a:xfrm>
            <a:off x="0" y="565267"/>
            <a:ext cx="9144000" cy="116379"/>
          </a:xfrm>
          <a:prstGeom prst="rect">
            <a:avLst/>
          </a:prstGeom>
          <a:solidFill>
            <a:srgbClr val="3A47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658C2FD-997E-45CF-8D6D-EB9A4398707F}"/>
              </a:ext>
            </a:extLst>
          </p:cNvPr>
          <p:cNvSpPr/>
          <p:nvPr userDrawn="1"/>
        </p:nvSpPr>
        <p:spPr>
          <a:xfrm>
            <a:off x="0" y="6741623"/>
            <a:ext cx="9144000" cy="116379"/>
          </a:xfrm>
          <a:prstGeom prst="rect">
            <a:avLst/>
          </a:prstGeom>
          <a:solidFill>
            <a:srgbClr val="1E2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pic>
        <p:nvPicPr>
          <p:cNvPr id="6" name="Picture 2" descr="연세대학교 로고">
            <a:extLst>
              <a:ext uri="{FF2B5EF4-FFF2-40B4-BE49-F238E27FC236}">
                <a16:creationId xmlns:a16="http://schemas.microsoft.com/office/drawing/2014/main" id="{7986846C-F8D6-4040-A6DF-7B4222FA76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9602" y1="45309" x2="36504" y2="27002"/>
                        <a14:foregroundMark x1="36504" y1="27002" x2="24336" y2="27689"/>
                        <a14:foregroundMark x1="24336" y1="27689" x2="22124" y2="45767"/>
                        <a14:foregroundMark x1="22124" y1="45767" x2="31195" y2="53318"/>
                        <a14:foregroundMark x1="31195" y1="53318" x2="40487" y2="50114"/>
                        <a14:foregroundMark x1="49779" y1="29062" x2="40487" y2="63844"/>
                        <a14:foregroundMark x1="40487" y1="63844" x2="43584" y2="65675"/>
                        <a14:foregroundMark x1="40044" y1="37300" x2="26991" y2="40275"/>
                        <a14:foregroundMark x1="26991" y1="40275" x2="17257" y2="46682"/>
                        <a14:foregroundMark x1="17257" y1="46682" x2="18363" y2="61785"/>
                        <a14:foregroundMark x1="18363" y1="61785" x2="23230" y2="73227"/>
                        <a14:foregroundMark x1="23230" y1="73227" x2="52655" y2="86041"/>
                        <a14:foregroundMark x1="36283" y1="79176" x2="48451" y2="78032"/>
                        <a14:foregroundMark x1="48451" y1="78032" x2="60841" y2="82380"/>
                        <a14:foregroundMark x1="60841" y1="82380" x2="71460" y2="78947"/>
                        <a14:foregroundMark x1="71460" y1="78947" x2="83407" y2="56979"/>
                        <a14:foregroundMark x1="83407" y1="56979" x2="83628" y2="45309"/>
                        <a14:foregroundMark x1="83628" y1="45309" x2="79867" y2="33181"/>
                        <a14:foregroundMark x1="79867" y1="33181" x2="69469" y2="26545"/>
                        <a14:foregroundMark x1="69469" y1="26545" x2="45354" y2="20366"/>
                        <a14:foregroundMark x1="45354" y1="20366" x2="33186" y2="23112"/>
                        <a14:foregroundMark x1="33186" y1="23112" x2="27212" y2="29291"/>
                        <a14:foregroundMark x1="28761" y1="19908" x2="14159" y2="38673"/>
                        <a14:foregroundMark x1="14159" y1="38673" x2="13496" y2="50572"/>
                        <a14:foregroundMark x1="13496" y1="50572" x2="14381" y2="52403"/>
                        <a14:foregroundMark x1="19027" y1="34096" x2="36504" y2="69794"/>
                        <a14:foregroundMark x1="36504" y1="69794" x2="49336" y2="72082"/>
                        <a14:foregroundMark x1="49336" y1="72082" x2="61947" y2="71854"/>
                        <a14:foregroundMark x1="61947" y1="71854" x2="63496" y2="50572"/>
                        <a14:foregroundMark x1="63496" y1="50572" x2="48451" y2="43707"/>
                        <a14:foregroundMark x1="48451" y1="43707" x2="40487" y2="53089"/>
                        <a14:foregroundMark x1="40487" y1="53089" x2="33850" y2="67963"/>
                        <a14:foregroundMark x1="33850" y1="67963" x2="27212" y2="58124"/>
                        <a14:foregroundMark x1="27212" y1="58124" x2="38274" y2="53547"/>
                        <a14:foregroundMark x1="38274" y1="53547" x2="39602" y2="66133"/>
                        <a14:foregroundMark x1="39602" y1="66133" x2="62168" y2="62929"/>
                        <a14:foregroundMark x1="62168" y1="62929" x2="74779" y2="55149"/>
                        <a14:foregroundMark x1="74779" y1="55149" x2="70575" y2="65904"/>
                        <a14:foregroundMark x1="70575" y1="65904" x2="78761" y2="51716"/>
                        <a14:foregroundMark x1="78761" y1="51716" x2="71903" y2="24027"/>
                        <a14:foregroundMark x1="75885" y1="27002" x2="65487" y2="16476"/>
                        <a14:foregroundMark x1="65487" y1="16476" x2="40487" y2="14874"/>
                        <a14:foregroundMark x1="40487" y1="14874" x2="30973" y2="205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983" y="5820"/>
            <a:ext cx="589709" cy="56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83911A9-32B5-472A-9D97-16F1EF949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27" y="99127"/>
            <a:ext cx="7886700" cy="383013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5F2497A-DA73-409A-93E8-C6BD39742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47" y="896489"/>
            <a:ext cx="8748107" cy="489748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 marL="351000">
              <a:defRPr sz="1800"/>
            </a:lvl2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</a:t>
            </a:r>
          </a:p>
        </p:txBody>
      </p:sp>
    </p:spTree>
    <p:extLst>
      <p:ext uri="{BB962C8B-B14F-4D97-AF65-F5344CB8AC3E}">
        <p14:creationId xmlns:p14="http://schemas.microsoft.com/office/powerpoint/2010/main" val="1638943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93;p14">
            <a:extLst>
              <a:ext uri="{FF2B5EF4-FFF2-40B4-BE49-F238E27FC236}">
                <a16:creationId xmlns:a16="http://schemas.microsoft.com/office/drawing/2014/main" id="{02D224CB-6EEF-4A02-A4F2-221656C6695C}"/>
              </a:ext>
            </a:extLst>
          </p:cNvPr>
          <p:cNvSpPr/>
          <p:nvPr userDrawn="1"/>
        </p:nvSpPr>
        <p:spPr>
          <a:xfrm>
            <a:off x="0" y="656533"/>
            <a:ext cx="9144000" cy="2552905"/>
          </a:xfrm>
          <a:prstGeom prst="rect">
            <a:avLst/>
          </a:prstGeom>
          <a:gradFill>
            <a:gsLst>
              <a:gs pos="0">
                <a:srgbClr val="E0E0E0"/>
              </a:gs>
              <a:gs pos="100000">
                <a:srgbClr val="C4C4C4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1827" y="5352040"/>
            <a:ext cx="6920346" cy="693962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dirty="0"/>
              <a:t>클릭하여 마스터 부제목 스타일 편집</a:t>
            </a:r>
            <a:endParaRPr lang="en-US" dirty="0"/>
          </a:p>
        </p:txBody>
      </p:sp>
      <p:sp>
        <p:nvSpPr>
          <p:cNvPr id="10" name="Google Shape;97;p14">
            <a:extLst>
              <a:ext uri="{FF2B5EF4-FFF2-40B4-BE49-F238E27FC236}">
                <a16:creationId xmlns:a16="http://schemas.microsoft.com/office/drawing/2014/main" id="{576F0C80-A366-4639-B3E9-844ED8E2845E}"/>
              </a:ext>
            </a:extLst>
          </p:cNvPr>
          <p:cNvSpPr/>
          <p:nvPr userDrawn="1"/>
        </p:nvSpPr>
        <p:spPr>
          <a:xfrm>
            <a:off x="0" y="6525492"/>
            <a:ext cx="9144000" cy="332507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11" name="Google Shape;98;p14">
            <a:extLst>
              <a:ext uri="{FF2B5EF4-FFF2-40B4-BE49-F238E27FC236}">
                <a16:creationId xmlns:a16="http://schemas.microsoft.com/office/drawing/2014/main" id="{40C8DFFA-1FEB-451F-B31E-F0E2FD20EDF8}"/>
              </a:ext>
            </a:extLst>
          </p:cNvPr>
          <p:cNvSpPr/>
          <p:nvPr userDrawn="1"/>
        </p:nvSpPr>
        <p:spPr>
          <a:xfrm>
            <a:off x="3504177" y="6525492"/>
            <a:ext cx="4409200" cy="332507"/>
          </a:xfrm>
          <a:prstGeom prst="parallelogram">
            <a:avLst>
              <a:gd name="adj" fmla="val 177796"/>
            </a:avLst>
          </a:prstGeom>
          <a:solidFill>
            <a:srgbClr val="3A4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12" name="Google Shape;99;p14">
            <a:extLst>
              <a:ext uri="{FF2B5EF4-FFF2-40B4-BE49-F238E27FC236}">
                <a16:creationId xmlns:a16="http://schemas.microsoft.com/office/drawing/2014/main" id="{F81044AB-9F5C-4DFC-A8C5-81598B209F63}"/>
              </a:ext>
            </a:extLst>
          </p:cNvPr>
          <p:cNvSpPr/>
          <p:nvPr userDrawn="1"/>
        </p:nvSpPr>
        <p:spPr>
          <a:xfrm>
            <a:off x="5936763" y="6525492"/>
            <a:ext cx="2916000" cy="332507"/>
          </a:xfrm>
          <a:prstGeom prst="parallelogram">
            <a:avLst>
              <a:gd name="adj" fmla="val 177796"/>
            </a:avLst>
          </a:prstGeom>
          <a:solidFill>
            <a:srgbClr val="1E25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13" name="Google Shape;100;p14">
            <a:extLst>
              <a:ext uri="{FF2B5EF4-FFF2-40B4-BE49-F238E27FC236}">
                <a16:creationId xmlns:a16="http://schemas.microsoft.com/office/drawing/2014/main" id="{C6AAB740-64A6-431B-BDF1-A48B188DEF94}"/>
              </a:ext>
            </a:extLst>
          </p:cNvPr>
          <p:cNvSpPr/>
          <p:nvPr userDrawn="1"/>
        </p:nvSpPr>
        <p:spPr>
          <a:xfrm>
            <a:off x="7351045" y="6525492"/>
            <a:ext cx="1803200" cy="332507"/>
          </a:xfrm>
          <a:prstGeom prst="rect">
            <a:avLst/>
          </a:prstGeom>
          <a:solidFill>
            <a:srgbClr val="1E25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15" name="Google Shape;94;p14">
            <a:extLst>
              <a:ext uri="{FF2B5EF4-FFF2-40B4-BE49-F238E27FC236}">
                <a16:creationId xmlns:a16="http://schemas.microsoft.com/office/drawing/2014/main" id="{89CC384E-88F8-4F3F-B28D-9E31E5C75E91}"/>
              </a:ext>
            </a:extLst>
          </p:cNvPr>
          <p:cNvSpPr txBox="1">
            <a:spLocks/>
          </p:cNvSpPr>
          <p:nvPr userDrawn="1"/>
        </p:nvSpPr>
        <p:spPr>
          <a:xfrm>
            <a:off x="93740" y="1618333"/>
            <a:ext cx="10250800" cy="2219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en-US" sz="3000" dirty="0"/>
          </a:p>
        </p:txBody>
      </p:sp>
      <p:pic>
        <p:nvPicPr>
          <p:cNvPr id="16" name="Google Shape;96;p14">
            <a:extLst>
              <a:ext uri="{FF2B5EF4-FFF2-40B4-BE49-F238E27FC236}">
                <a16:creationId xmlns:a16="http://schemas.microsoft.com/office/drawing/2014/main" id="{3C5E1414-453D-4683-ACB7-78C38E9B8374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50031" y="3038310"/>
            <a:ext cx="1643936" cy="255822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BD058E34-7300-41F0-84C9-C6A114426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553" y="714521"/>
            <a:ext cx="7758892" cy="2436929"/>
          </a:xfrm>
          <a:prstGeom prst="rect">
            <a:avLst/>
          </a:prstGeom>
        </p:spPr>
        <p:txBody>
          <a:bodyPr anchor="ctr" anchorCtr="1"/>
          <a:lstStyle>
            <a:lvl1pPr algn="ctr">
              <a:defRPr sz="3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979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036549A-9F29-4693-A5C2-CF06F44732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FECFB98-851A-43CA-94C5-00D14ACF3904}"/>
              </a:ext>
            </a:extLst>
          </p:cNvPr>
          <p:cNvSpPr/>
          <p:nvPr userDrawn="1"/>
        </p:nvSpPr>
        <p:spPr>
          <a:xfrm>
            <a:off x="7348452" y="5885413"/>
            <a:ext cx="1795549" cy="972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70220FA-397F-49BB-BC34-84F439F3E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/>
              <a:t>마스터 텍스트 스타일을 편집하려면 클릭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38804FF-FE72-4C5F-BD20-99B34576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3600"/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92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CBC53814-FCE2-4838-BD7A-307892DF11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2898"/>
            <a:ext cx="9149697" cy="84375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100000">
                <a:srgbClr val="002060"/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30E677A2-E0CE-47EC-8076-3EEFF052FAF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34392"/>
            <a:ext cx="9149697" cy="432593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100000">
                <a:srgbClr val="00206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ko-KR" altLang="en-US" dirty="0">
              <a:latin typeface="굴림" pitchFamily="50" charset="-127"/>
            </a:endParaRPr>
          </a:p>
        </p:txBody>
      </p:sp>
      <p:sp>
        <p:nvSpPr>
          <p:cNvPr id="11" name="AutoShape 15">
            <a:extLst>
              <a:ext uri="{FF2B5EF4-FFF2-40B4-BE49-F238E27FC236}">
                <a16:creationId xmlns:a16="http://schemas.microsoft.com/office/drawing/2014/main" id="{41EA4106-950F-4287-8441-84E41B2C4A8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5697" y="46165"/>
            <a:ext cx="9149697" cy="776359"/>
          </a:xfrm>
          <a:prstGeom prst="flowChartDelay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ko-KR" altLang="en-US" dirty="0">
              <a:latin typeface="굴림" pitchFamily="50" charset="-127"/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B731BE24-38F7-4716-9E27-D3BC67A6697C}"/>
              </a:ext>
            </a:extLst>
          </p:cNvPr>
          <p:cNvCxnSpPr/>
          <p:nvPr userDrawn="1"/>
        </p:nvCxnSpPr>
        <p:spPr>
          <a:xfrm>
            <a:off x="197691" y="647218"/>
            <a:ext cx="7986644" cy="0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7117B400-CC15-4030-9FE9-E4403CD88F59}"/>
              </a:ext>
            </a:extLst>
          </p:cNvPr>
          <p:cNvSpPr>
            <a:spLocks noGrp="1"/>
          </p:cNvSpPr>
          <p:nvPr userDrawn="1"/>
        </p:nvSpPr>
        <p:spPr>
          <a:xfrm>
            <a:off x="1615000" y="208503"/>
            <a:ext cx="5925395" cy="451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44C6977-7DED-41A5-ABD7-58D50A95338B}"/>
              </a:ext>
            </a:extLst>
          </p:cNvPr>
          <p:cNvSpPr>
            <a:spLocks noChangeArrowheads="1"/>
          </p:cNvSpPr>
          <p:nvPr userDrawn="1"/>
        </p:nvSpPr>
        <p:spPr bwMode="auto">
          <a:xfrm rot="10800000">
            <a:off x="-5697" y="6707385"/>
            <a:ext cx="9155394" cy="150615"/>
          </a:xfrm>
          <a:prstGeom prst="rect">
            <a:avLst/>
          </a:prstGeom>
          <a:gradFill rotWithShape="1">
            <a:gsLst>
              <a:gs pos="0">
                <a:srgbClr val="0496D6"/>
              </a:gs>
              <a:gs pos="68000">
                <a:srgbClr val="01309E">
                  <a:alpha val="10000"/>
                </a:srgbClr>
              </a:gs>
            </a:gsLst>
            <a:lin ang="5400000" scaled="1"/>
          </a:gradFill>
          <a:ln w="25400" algn="ctr">
            <a:noFill/>
            <a:miter lim="800000"/>
            <a:headEnd/>
            <a:tailEnd/>
          </a:ln>
        </p:spPr>
        <p:txBody>
          <a:bodyPr rot="108000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Rectangle 123">
            <a:extLst>
              <a:ext uri="{FF2B5EF4-FFF2-40B4-BE49-F238E27FC236}">
                <a16:creationId xmlns:a16="http://schemas.microsoft.com/office/drawing/2014/main" id="{3AA3B09C-BABE-4E06-B25D-F48B0BBAFFA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7691" y="841574"/>
            <a:ext cx="7197725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700" b="0" dirty="0" err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KoALICE</a:t>
            </a:r>
            <a:r>
              <a:rPr lang="en-US" altLang="ko-KR" sz="700" b="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Workshop 2022, YH HAN</a:t>
            </a:r>
          </a:p>
        </p:txBody>
      </p:sp>
      <p:pic>
        <p:nvPicPr>
          <p:cNvPr id="16" name="Picture 2" descr="ALICE Experiment (@ALICEexperiment) | Twitter">
            <a:extLst>
              <a:ext uri="{FF2B5EF4-FFF2-40B4-BE49-F238E27FC236}">
                <a16:creationId xmlns:a16="http://schemas.microsoft.com/office/drawing/2014/main" id="{401A819C-0707-4EFA-A6CC-BBADC918A3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" y="98982"/>
            <a:ext cx="685263" cy="68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06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CAA-505F-4430-882F-18266D029D8F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CDB9-B844-4802-B0F9-9A2FA77C7A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995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CAA-505F-4430-882F-18266D029D8F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CDB9-B844-4802-B0F9-9A2FA77C7A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64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CAA-505F-4430-882F-18266D029D8F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CDB9-B844-4802-B0F9-9A2FA77C7A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7773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CAA-505F-4430-882F-18266D029D8F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CDB9-B844-4802-B0F9-9A2FA77C7A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36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CAA-505F-4430-882F-18266D029D8F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CDB9-B844-4802-B0F9-9A2FA77C7A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3234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CAA-505F-4430-882F-18266D029D8F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CDB9-B844-4802-B0F9-9A2FA77C7A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501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CAA-505F-4430-882F-18266D029D8F}" type="datetimeFigureOut">
              <a:rPr lang="ko-KR" altLang="en-US" smtClean="0"/>
              <a:t>2022-01-05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CDB9-B844-4802-B0F9-9A2FA77C7A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160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385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61" r:id="rId13"/>
    <p:sldLayoutId id="2147483662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220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24.png"/><Relationship Id="rId10" Type="http://schemas.openxmlformats.org/officeDocument/2006/relationships/image" Target="../media/image210.png"/><Relationship Id="rId4" Type="http://schemas.openxmlformats.org/officeDocument/2006/relationships/image" Target="../media/image230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40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59.png"/><Relationship Id="rId5" Type="http://schemas.openxmlformats.org/officeDocument/2006/relationships/image" Target="../media/image42.png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2">
            <a:extLst>
              <a:ext uri="{FF2B5EF4-FFF2-40B4-BE49-F238E27FC236}">
                <a16:creationId xmlns:a16="http://schemas.microsoft.com/office/drawing/2014/main" id="{B759F565-5B68-4144-9E37-732F83969B00}"/>
              </a:ext>
            </a:extLst>
          </p:cNvPr>
          <p:cNvSpPr txBox="1">
            <a:spLocks/>
          </p:cNvSpPr>
          <p:nvPr/>
        </p:nvSpPr>
        <p:spPr>
          <a:xfrm>
            <a:off x="1142952" y="1618014"/>
            <a:ext cx="6858095" cy="19692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850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latinLnBrk="0" hangingPunct="0">
              <a:lnSpc>
                <a:spcPct val="150000"/>
              </a:lnSpc>
              <a:spcAft>
                <a:spcPct val="0"/>
              </a:spcAft>
            </a:pPr>
            <a:r>
              <a:rPr lang="en-US" altLang="ko-KR" sz="3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rPr>
              <a:t>The PIN structured Si sensor for the ALICE </a:t>
            </a:r>
            <a:r>
              <a:rPr lang="en-US" altLang="ko-KR" sz="3600" b="1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rPr>
              <a:t>FoCal</a:t>
            </a:r>
            <a:r>
              <a:rPr lang="en-US" altLang="ko-KR" sz="3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rPr>
              <a:t> / APD structure into the pixels for the LS3 upgrade</a:t>
            </a:r>
            <a:endParaRPr lang="ko-KR" altLang="en-US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굴림" panose="020B0600000101010101" pitchFamily="50" charset="-127"/>
              <a:cs typeface="+mn-cs"/>
            </a:endParaRPr>
          </a:p>
        </p:txBody>
      </p:sp>
      <p:pic>
        <p:nvPicPr>
          <p:cNvPr id="17" name="Picture 2" descr="연세대학교 로고">
            <a:extLst>
              <a:ext uri="{FF2B5EF4-FFF2-40B4-BE49-F238E27FC236}">
                <a16:creationId xmlns:a16="http://schemas.microsoft.com/office/drawing/2014/main" id="{5C195554-6D31-47B2-8C21-6B831D822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0" y="5952140"/>
            <a:ext cx="1950790" cy="6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6">
            <a:extLst>
              <a:ext uri="{FF2B5EF4-FFF2-40B4-BE49-F238E27FC236}">
                <a16:creationId xmlns:a16="http://schemas.microsoft.com/office/drawing/2014/main" id="{16AD784A-0B6E-437C-A689-934ECBB8F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003" y="4504842"/>
            <a:ext cx="2350004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b="1" i="1" dirty="0">
                <a:solidFill>
                  <a:srgbClr val="333399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YOUNG HOON</a:t>
            </a:r>
            <a:r>
              <a:rPr lang="ko-KR" altLang="en-US" b="1" i="1" dirty="0">
                <a:solidFill>
                  <a:srgbClr val="333399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 </a:t>
            </a:r>
            <a:r>
              <a:rPr lang="en-US" altLang="ko-KR" b="1" i="1" dirty="0">
                <a:solidFill>
                  <a:srgbClr val="333399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HAN</a:t>
            </a:r>
            <a:endParaRPr lang="en-GB" altLang="ko-KR" b="1" i="1" dirty="0">
              <a:solidFill>
                <a:srgbClr val="333399"/>
              </a:solidFill>
              <a:latin typeface="Arial" panose="020B0604020202020204" pitchFamily="34" charset="0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8322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2">
            <a:extLst>
              <a:ext uri="{FF2B5EF4-FFF2-40B4-BE49-F238E27FC236}">
                <a16:creationId xmlns:a16="http://schemas.microsoft.com/office/drawing/2014/main" id="{B759F565-5B68-4144-9E37-732F83969B00}"/>
              </a:ext>
            </a:extLst>
          </p:cNvPr>
          <p:cNvSpPr txBox="1">
            <a:spLocks/>
          </p:cNvSpPr>
          <p:nvPr/>
        </p:nvSpPr>
        <p:spPr>
          <a:xfrm>
            <a:off x="1142952" y="2353158"/>
            <a:ext cx="6858095" cy="19692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latinLnBrk="0" hangingPunct="0">
              <a:lnSpc>
                <a:spcPct val="150000"/>
              </a:lnSpc>
              <a:spcAft>
                <a:spcPct val="0"/>
              </a:spcAft>
            </a:pPr>
            <a:r>
              <a:rPr lang="en-US" altLang="ko-KR" sz="3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rPr>
              <a:t>APD structure into the pixels for the LS3 upgrade</a:t>
            </a:r>
            <a:endParaRPr lang="ko-KR" altLang="en-US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굴림" panose="020B0600000101010101" pitchFamily="50" charset="-127"/>
              <a:cs typeface="+mn-cs"/>
            </a:endParaRPr>
          </a:p>
        </p:txBody>
      </p:sp>
      <p:pic>
        <p:nvPicPr>
          <p:cNvPr id="17" name="Picture 2" descr="연세대학교 로고">
            <a:extLst>
              <a:ext uri="{FF2B5EF4-FFF2-40B4-BE49-F238E27FC236}">
                <a16:creationId xmlns:a16="http://schemas.microsoft.com/office/drawing/2014/main" id="{5C195554-6D31-47B2-8C21-6B831D822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0" y="5952140"/>
            <a:ext cx="1950790" cy="6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310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id="{1672A7B4-A58A-484C-81AF-774AD9541C96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/>
              <a:t>Considered APD structure</a:t>
            </a:r>
            <a:endParaRPr lang="ko-KR" altLang="en-US" sz="35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94625F7-933F-4E67-9508-E0F7F1781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817" y="1632291"/>
            <a:ext cx="4396826" cy="44345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3A05750-DE86-4216-A4AD-F5E05D8C0732}"/>
                  </a:ext>
                </a:extLst>
              </p:cNvPr>
              <p:cNvSpPr txBox="1"/>
              <p:nvPr/>
            </p:nvSpPr>
            <p:spPr>
              <a:xfrm>
                <a:off x="2797862" y="2886958"/>
                <a:ext cx="1832521" cy="3786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800" i="1" smtClean="0">
                        <a:latin typeface="Cambria Math" panose="02040503050406030204" pitchFamily="18" charset="0"/>
                        <a:cs typeface="Sabon Next LT" panose="02000500000000000000" pitchFamily="2" charset="0"/>
                      </a:rPr>
                      <m:t>𝑁</m:t>
                    </m:r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/>
                  <a:t>gain layer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3A05750-DE86-4216-A4AD-F5E05D8C0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862" y="2886958"/>
                <a:ext cx="1832521" cy="378630"/>
              </a:xfrm>
              <a:prstGeom prst="rect">
                <a:avLst/>
              </a:prstGeom>
              <a:blipFill>
                <a:blip r:embed="rId3"/>
                <a:stretch>
                  <a:fillRect t="-9677" b="-2258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79356E-8586-4A95-A403-DD696610AFDF}"/>
                  </a:ext>
                </a:extLst>
              </p:cNvPr>
              <p:cNvSpPr txBox="1"/>
              <p:nvPr/>
            </p:nvSpPr>
            <p:spPr>
              <a:xfrm>
                <a:off x="2797862" y="3260296"/>
                <a:ext cx="1708233" cy="3786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Sabon Next LT" panose="02000500000000000000" pitchFamily="2" charset="0"/>
                      </a:rPr>
                      <m:t>𝑃</m:t>
                    </m:r>
                  </m:oMath>
                </a14:m>
                <a:r>
                  <a:rPr lang="ko-KR" alt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</a:rPr>
                  <a:t>gain layer</a:t>
                </a:r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79356E-8586-4A95-A403-DD696610A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862" y="3260296"/>
                <a:ext cx="1708233" cy="378630"/>
              </a:xfrm>
              <a:prstGeom prst="rect">
                <a:avLst/>
              </a:prstGeom>
              <a:blipFill>
                <a:blip r:embed="rId4"/>
                <a:stretch>
                  <a:fillRect t="-9677" b="-2258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67B0B995-3AC8-453F-9A1C-EF460C336C53}"/>
              </a:ext>
            </a:extLst>
          </p:cNvPr>
          <p:cNvCxnSpPr>
            <a:cxnSpLocks/>
          </p:cNvCxnSpPr>
          <p:nvPr/>
        </p:nvCxnSpPr>
        <p:spPr>
          <a:xfrm>
            <a:off x="5717058" y="2902595"/>
            <a:ext cx="0" cy="658589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6B55948-3B07-4CBF-B507-E9A7B6AA8656}"/>
              </a:ext>
            </a:extLst>
          </p:cNvPr>
          <p:cNvSpPr txBox="1"/>
          <p:nvPr/>
        </p:nvSpPr>
        <p:spPr>
          <a:xfrm>
            <a:off x="5784258" y="3091910"/>
            <a:ext cx="23717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/>
              <a:t>Avalanche region ~ 1um</a:t>
            </a:r>
            <a:endParaRPr lang="ko-KR" altLang="en-US" sz="1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16C8EB-ABDE-4F89-BFDA-B88179AA97B1}"/>
                  </a:ext>
                </a:extLst>
              </p:cNvPr>
              <p:cNvSpPr txBox="1"/>
              <p:nvPr/>
            </p:nvSpPr>
            <p:spPr>
              <a:xfrm>
                <a:off x="2737069" y="4473413"/>
                <a:ext cx="15064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800" i="1" smtClean="0">
                        <a:latin typeface="Cambria Math" panose="02040503050406030204" pitchFamily="18" charset="0"/>
                        <a:cs typeface="Sabon Next LT" panose="02000500000000000000" pitchFamily="2" charset="0"/>
                      </a:rPr>
                      <m:t>𝑃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cs typeface="Sabon Next LT" panose="02000500000000000000" pitchFamily="2" charset="0"/>
                      </a:rPr>
                      <m:t>−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cs typeface="Sabon Next LT" panose="02000500000000000000" pitchFamily="2" charset="0"/>
                      </a:rPr>
                      <m:t>𝑒𝑝𝑖</m:t>
                    </m:r>
                    <m:r>
                      <a:rPr lang="en-US" altLang="ko-KR" sz="1800" b="0" i="1" smtClean="0">
                        <a:latin typeface="Cambria Math" panose="02040503050406030204" pitchFamily="18" charset="0"/>
                        <a:cs typeface="Sabon Next LT" panose="02000500000000000000" pitchFamily="2" charset="0"/>
                      </a:rPr>
                      <m:t> </m:t>
                    </m:r>
                  </m:oMath>
                </a14:m>
                <a:r>
                  <a:rPr lang="en-US" altLang="ko-KR" dirty="0"/>
                  <a:t>layer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716C8EB-ABDE-4F89-BFDA-B88179AA9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7069" y="4473413"/>
                <a:ext cx="1506457" cy="369332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236B9E1-13F3-40BE-9920-CD6D80E07562}"/>
              </a:ext>
            </a:extLst>
          </p:cNvPr>
          <p:cNvCxnSpPr>
            <a:cxnSpLocks/>
          </p:cNvCxnSpPr>
          <p:nvPr/>
        </p:nvCxnSpPr>
        <p:spPr>
          <a:xfrm flipV="1">
            <a:off x="1023914" y="1660649"/>
            <a:ext cx="0" cy="425187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79B404-A761-4025-9101-D71F7B6B3164}"/>
                  </a:ext>
                </a:extLst>
              </p:cNvPr>
              <p:cNvSpPr txBox="1"/>
              <p:nvPr/>
            </p:nvSpPr>
            <p:spPr>
              <a:xfrm>
                <a:off x="-217645" y="3484422"/>
                <a:ext cx="155709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30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𝑢𝑚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79B404-A761-4025-9101-D71F7B6B31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7645" y="3484422"/>
                <a:ext cx="155709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7AA86D0-0AA7-4AA4-AA45-C6390373E11C}"/>
                  </a:ext>
                </a:extLst>
              </p:cNvPr>
              <p:cNvSpPr txBox="1"/>
              <p:nvPr/>
            </p:nvSpPr>
            <p:spPr>
              <a:xfrm>
                <a:off x="2806686" y="2340631"/>
                <a:ext cx="12592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800" i="1" smtClean="0">
                        <a:latin typeface="Cambria Math" panose="02040503050406030204" pitchFamily="18" charset="0"/>
                        <a:cs typeface="Sabon Next LT" panose="02000500000000000000" pitchFamily="2" charset="0"/>
                      </a:rPr>
                      <m:t>𝑁</m:t>
                    </m:r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/>
                  <a:t>blancket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7AA86D0-0AA7-4AA4-AA45-C6390373E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686" y="2340631"/>
                <a:ext cx="1259287" cy="369332"/>
              </a:xfrm>
              <a:prstGeom prst="rect">
                <a:avLst/>
              </a:prstGeom>
              <a:blipFill>
                <a:blip r:embed="rId7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A9AFC179-C4BD-44A7-B6E6-342EDB71CC30}"/>
              </a:ext>
            </a:extLst>
          </p:cNvPr>
          <p:cNvCxnSpPr>
            <a:cxnSpLocks/>
          </p:cNvCxnSpPr>
          <p:nvPr/>
        </p:nvCxnSpPr>
        <p:spPr>
          <a:xfrm>
            <a:off x="1149817" y="1439635"/>
            <a:ext cx="4396826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6B7BBE6-93B4-4943-A753-1F72EB7CE0B0}"/>
                  </a:ext>
                </a:extLst>
              </p:cNvPr>
              <p:cNvSpPr txBox="1"/>
              <p:nvPr/>
            </p:nvSpPr>
            <p:spPr>
              <a:xfrm>
                <a:off x="1776328" y="982016"/>
                <a:ext cx="31438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18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𝑢𝑚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6B7BBE6-93B4-4943-A753-1F72EB7CE0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328" y="982016"/>
                <a:ext cx="314380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그림 15">
            <a:extLst>
              <a:ext uri="{FF2B5EF4-FFF2-40B4-BE49-F238E27FC236}">
                <a16:creationId xmlns:a16="http://schemas.microsoft.com/office/drawing/2014/main" id="{4D75D5CB-87EF-4FCC-BFDB-0C764A0EE7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9818" y="5817532"/>
            <a:ext cx="4396826" cy="2776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A4CF75D-D52E-471D-A148-19A232D39869}"/>
                  </a:ext>
                </a:extLst>
              </p:cNvPr>
              <p:cNvSpPr txBox="1"/>
              <p:nvPr/>
            </p:nvSpPr>
            <p:spPr>
              <a:xfrm>
                <a:off x="2261264" y="1415674"/>
                <a:ext cx="2326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𝑁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 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𝑛𝑜𝑑𝑒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A4CF75D-D52E-471D-A148-19A232D39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1264" y="1415674"/>
                <a:ext cx="2326919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AEF77CF-4635-48C2-8D3E-ADA5180E1FF8}"/>
                  </a:ext>
                </a:extLst>
              </p:cNvPr>
              <p:cNvSpPr txBox="1"/>
              <p:nvPr/>
            </p:nvSpPr>
            <p:spPr>
              <a:xfrm>
                <a:off x="1707191" y="5771708"/>
                <a:ext cx="32820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𝑃</m:t>
                      </m:r>
                      <m:r>
                        <a:rPr lang="en-US" altLang="ko-KR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+</m:t>
                      </m:r>
                      <m:r>
                        <a:rPr lang="en-US" altLang="ko-KR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𝑠𝑢𝑏𝑠𝑡𝑟𝑎𝑡𝑒</m:t>
                      </m:r>
                    </m:oMath>
                  </m:oMathPara>
                </a14:m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AEF77CF-4635-48C2-8D3E-ADA5180E1F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7191" y="5771708"/>
                <a:ext cx="328207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2226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4966F7D-5CE5-4ABF-9D58-EF0FBCB18DE6}"/>
              </a:ext>
            </a:extLst>
          </p:cNvPr>
          <p:cNvSpPr txBox="1">
            <a:spLocks/>
          </p:cNvSpPr>
          <p:nvPr/>
        </p:nvSpPr>
        <p:spPr>
          <a:xfrm>
            <a:off x="799407" y="173010"/>
            <a:ext cx="6957291" cy="673562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/>
              <a:t>Considered technology of ‘Epitaxial growth’</a:t>
            </a:r>
            <a:endParaRPr lang="ko-KR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43FFFF1B-2C2D-4EFE-94AA-56BEEB8F2299}"/>
                  </a:ext>
                </a:extLst>
              </p:cNvPr>
              <p:cNvSpPr/>
              <p:nvPr/>
            </p:nvSpPr>
            <p:spPr>
              <a:xfrm>
                <a:off x="320184" y="4594270"/>
                <a:ext cx="8534256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sz="2000" dirty="0"/>
                  <a:t>Dopant: P, As, B</a:t>
                </a:r>
              </a:p>
              <a:p>
                <a14:m>
                  <m:oMath xmlns:m="http://schemas.openxmlformats.org/officeDocument/2006/math">
                    <m:r>
                      <a:rPr lang="en-US" altLang="ko-KR" sz="2000" b="0" i="0" smtClean="0">
                        <a:latin typeface="Cambria Math" panose="02040503050406030204" pitchFamily="18" charset="0"/>
                      </a:rPr>
                      <m:t>0.01−1200 </m:t>
                    </m:r>
                    <m:r>
                      <m:rPr>
                        <m:sty m:val="p"/>
                      </m:rPr>
                      <a:rPr lang="en-US" altLang="ko-KR" sz="200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altLang="ko-K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ko-K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</m:t>
                        </m:r>
                      </m:sup>
                    </m:sSup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ko-KR" altLang="en-US" sz="2000" dirty="0"/>
                  <a:t> </a:t>
                </a:r>
                <a:r>
                  <a:rPr lang="en-US" altLang="ko-KR" sz="2000" dirty="0"/>
                  <a:t>with thickness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1−150 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altLang="ko-KR" sz="2000" dirty="0"/>
              </a:p>
              <a:p>
                <a:r>
                  <a:rPr lang="en-US" altLang="ko-KR" sz="2400" dirty="0"/>
                  <a:t>				</a:t>
                </a:r>
                <a:endParaRPr lang="ko-KR" altLang="en-US" sz="2400" dirty="0"/>
              </a:p>
            </p:txBody>
          </p:sp>
        </mc:Choice>
        <mc:Fallback xmlns="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43FFFF1B-2C2D-4EFE-94AA-56BEEB8F22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184" y="4594270"/>
                <a:ext cx="8534256" cy="1077218"/>
              </a:xfrm>
              <a:prstGeom prst="rect">
                <a:avLst/>
              </a:prstGeom>
              <a:blipFill>
                <a:blip r:embed="rId2"/>
                <a:stretch>
                  <a:fillRect l="-786" t="-340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D71ABCA-CE63-4043-A6DD-67F981E173A3}"/>
              </a:ext>
            </a:extLst>
          </p:cNvPr>
          <p:cNvSpPr txBox="1"/>
          <p:nvPr/>
        </p:nvSpPr>
        <p:spPr>
          <a:xfrm>
            <a:off x="731591" y="5739846"/>
            <a:ext cx="7680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Claim for commercial service: https://svmi.com/service/epitaxial-wafer-service/</a:t>
            </a:r>
            <a:endParaRPr lang="ko-KR" altLang="en-US" sz="2400" dirty="0"/>
          </a:p>
        </p:txBody>
      </p:sp>
      <p:pic>
        <p:nvPicPr>
          <p:cNvPr id="6" name="Picture 2" descr="Vapour Phase Epitaxy Process">
            <a:extLst>
              <a:ext uri="{FF2B5EF4-FFF2-40B4-BE49-F238E27FC236}">
                <a16:creationId xmlns:a16="http://schemas.microsoft.com/office/drawing/2014/main" id="{49A22514-C902-468D-B77A-3149268EC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39" y="1253485"/>
            <a:ext cx="5175438" cy="319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AB4313-8EA8-406A-905C-18CA31EB8516}"/>
                  </a:ext>
                </a:extLst>
              </p:cNvPr>
              <p:cNvSpPr txBox="1"/>
              <p:nvPr/>
            </p:nvSpPr>
            <p:spPr>
              <a:xfrm>
                <a:off x="4852422" y="2967335"/>
                <a:ext cx="46325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400" dirty="0"/>
                  <a:t>Typical growth rate: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h𝑜𝑢𝑟</m:t>
                    </m:r>
                  </m:oMath>
                </a14:m>
                <a:r>
                  <a:rPr lang="en-US" altLang="ko-KR" sz="2400" dirty="0"/>
                  <a:t> </a:t>
                </a:r>
                <a:endParaRPr lang="ko-KR" alt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AB4313-8EA8-406A-905C-18CA31EB85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2422" y="2967335"/>
                <a:ext cx="4632550" cy="461665"/>
              </a:xfrm>
              <a:prstGeom prst="rect">
                <a:avLst/>
              </a:prstGeom>
              <a:blipFill>
                <a:blip r:embed="rId4"/>
                <a:stretch>
                  <a:fillRect l="-1974" t="-10526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0526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id="{1672A7B4-A58A-484C-81AF-774AD9541C96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500" dirty="0"/>
              <a:t>Key features of design</a:t>
            </a:r>
            <a:endParaRPr lang="ko-KR" altLang="en-US" sz="35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35FCEB-121E-440C-A529-1F175EA229E1}"/>
              </a:ext>
            </a:extLst>
          </p:cNvPr>
          <p:cNvSpPr txBox="1"/>
          <p:nvPr/>
        </p:nvSpPr>
        <p:spPr>
          <a:xfrm>
            <a:off x="266333" y="4940105"/>
            <a:ext cx="845154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500" dirty="0"/>
              <a:t>As a reverse bias is applied to P sub, avalanche PN junction region start to be depleted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04E8C9D-9E83-4711-B618-E012B5D80E49}"/>
              </a:ext>
            </a:extLst>
          </p:cNvPr>
          <p:cNvSpPr txBox="1"/>
          <p:nvPr/>
        </p:nvSpPr>
        <p:spPr>
          <a:xfrm>
            <a:off x="266333" y="5361200"/>
            <a:ext cx="845154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500" dirty="0"/>
              <a:t>Full depletion is achieved at 23V with gain of near 93 and we have margin about 3V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2A24129-C086-49F5-9FDC-1886102D1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32" y="1240936"/>
            <a:ext cx="3944365" cy="3180143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7A71FAD6-0B34-4177-B264-A071D2893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1869" y="999231"/>
            <a:ext cx="4415799" cy="357839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DEA42C-6A00-4056-893A-BD392BA1C455}"/>
              </a:ext>
            </a:extLst>
          </p:cNvPr>
          <p:cNvSpPr txBox="1"/>
          <p:nvPr/>
        </p:nvSpPr>
        <p:spPr>
          <a:xfrm>
            <a:off x="266332" y="5782296"/>
            <a:ext cx="815857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500" dirty="0"/>
              <a:t>As shown at Dark current feature, Light current characteristic follow avalanche behavior due to depletion at junction</a:t>
            </a:r>
            <a:endParaRPr lang="ko-KR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501704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1B732F-8ECA-470C-B080-4840EF72D1D3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5866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500" dirty="0"/>
              <a:t>Hands estimation of APD gain</a:t>
            </a:r>
            <a:endParaRPr lang="ko-KR" altLang="en-US" sz="35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9B7D954-DF08-4941-B2CC-F8ADDF810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51" y="1458110"/>
            <a:ext cx="4285627" cy="2474697"/>
          </a:xfrm>
          <a:prstGeom prst="rect">
            <a:avLst/>
          </a:prstGeom>
        </p:spPr>
      </p:pic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1422E968-70E4-42F3-83B4-5BA3813C386F}"/>
              </a:ext>
            </a:extLst>
          </p:cNvPr>
          <p:cNvCxnSpPr>
            <a:cxnSpLocks/>
          </p:cNvCxnSpPr>
          <p:nvPr/>
        </p:nvCxnSpPr>
        <p:spPr>
          <a:xfrm>
            <a:off x="1411548" y="3602536"/>
            <a:ext cx="1902147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0A72DDA-E7BA-4503-AFE0-6AE09109128D}"/>
              </a:ext>
            </a:extLst>
          </p:cNvPr>
          <p:cNvSpPr txBox="1"/>
          <p:nvPr/>
        </p:nvSpPr>
        <p:spPr>
          <a:xfrm>
            <a:off x="1628828" y="3706462"/>
            <a:ext cx="23717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/>
              <a:t>Avalanche region</a:t>
            </a:r>
            <a:endParaRPr lang="ko-KR" altLang="en-US" sz="1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5663BD6-F218-49B9-ACF2-1CD42CC3E997}"/>
                  </a:ext>
                </a:extLst>
              </p:cNvPr>
              <p:cNvSpPr txBox="1"/>
              <p:nvPr/>
            </p:nvSpPr>
            <p:spPr>
              <a:xfrm>
                <a:off x="3870663" y="2356742"/>
                <a:ext cx="3187083" cy="59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ko-KR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5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altLang="ko-KR" sz="1500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  <m:r>
                                <a:rPr lang="en-US" altLang="ko-KR" sz="15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ko-KR" sz="15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ko-KR" sz="15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ko-KR" sz="15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altLang="ko-KR" sz="1500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5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5663BD6-F218-49B9-ACF2-1CD42CC3E9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663" y="2356742"/>
                <a:ext cx="3187083" cy="5947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E7DA32-1C64-467B-B531-649CCAB96E3B}"/>
                  </a:ext>
                </a:extLst>
              </p:cNvPr>
              <p:cNvSpPr txBox="1"/>
              <p:nvPr/>
            </p:nvSpPr>
            <p:spPr>
              <a:xfrm>
                <a:off x="4429956" y="3026820"/>
                <a:ext cx="4456411" cy="6570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</m:ctrlPr>
                        </m:sSubPr>
                        <m:e>
                          <m: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𝑛</m:t>
                          </m:r>
                        </m:sub>
                      </m:sSub>
                      <m:r>
                        <a:rPr lang="en-US" altLang="ko-KR" sz="1500" i="1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</m:ctrlPr>
                        </m:fPr>
                        <m:num>
                          <m: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1−</m:t>
                          </m:r>
                          <m:nary>
                            <m:naryPr>
                              <m:ctrlP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  <m:t>𝑊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altLang="ko-KR" sz="1500" i="1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500" i="1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altLang="ko-KR" sz="1500" i="1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  <m:t>𝑛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altLang="ko-KR" sz="1500" i="1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1500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  <m:t>−</m:t>
                                      </m:r>
                                      <m:nary>
                                        <m:naryPr>
                                          <m:ctrlP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23"/>
                                            </m:rP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𝑥</m:t>
                                          </m:r>
                                        </m:sup>
                                        <m:e>
                                          <m:d>
                                            <m:dPr>
                                              <m:ctrlP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  <m:t>𝑝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𝑑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</m:nary>
                                    </m:e>
                                  </m:d>
                                </m:e>
                              </m:func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  <m:t>𝑑𝑥</m:t>
                              </m:r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  <m:t> 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ko-KR" altLang="en-US" sz="15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8E7DA32-1C64-467B-B531-649CCAB96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956" y="3026820"/>
                <a:ext cx="4456411" cy="657039"/>
              </a:xfrm>
              <a:prstGeom prst="rect">
                <a:avLst/>
              </a:prstGeom>
              <a:blipFill>
                <a:blip r:embed="rId4"/>
                <a:stretch>
                  <a:fillRect t="-20561" b="-9626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C74ECE-1836-4A03-A74A-C0E4D90A0F08}"/>
                  </a:ext>
                </a:extLst>
              </p:cNvPr>
              <p:cNvSpPr txBox="1"/>
              <p:nvPr/>
            </p:nvSpPr>
            <p:spPr>
              <a:xfrm>
                <a:off x="4227350" y="1793820"/>
                <a:ext cx="3187083" cy="340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ko-KR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altLang="ko-KR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altLang="ko-KR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ko-KR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ko-K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ko-K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ko-K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R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ko-KR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15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C74ECE-1836-4A03-A74A-C0E4D90A0F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350" y="1793820"/>
                <a:ext cx="3187083" cy="340927"/>
              </a:xfrm>
              <a:prstGeom prst="rect">
                <a:avLst/>
              </a:prstGeom>
              <a:blipFill>
                <a:blip r:embed="rId5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2C5F789-9FBC-4310-94E0-A764E72F6C77}"/>
              </a:ext>
            </a:extLst>
          </p:cNvPr>
          <p:cNvSpPr txBox="1"/>
          <p:nvPr/>
        </p:nvSpPr>
        <p:spPr>
          <a:xfrm>
            <a:off x="215351" y="1146502"/>
            <a:ext cx="86710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/>
              <a:t>REF: IMPACT IONIZATION IN SILICON: A REVIEW AND UPDATE W. MAES, K. DE MEYER* and R. VAN OVERSTRAETEN IMEC </a:t>
            </a:r>
            <a:r>
              <a:rPr lang="en-US" altLang="ko-KR" sz="1000" dirty="0" err="1"/>
              <a:t>vzw</a:t>
            </a:r>
            <a:r>
              <a:rPr lang="en-US" altLang="ko-KR" sz="1000" dirty="0"/>
              <a:t>, </a:t>
            </a:r>
            <a:r>
              <a:rPr lang="en-US" altLang="ko-KR" sz="1000" dirty="0" err="1"/>
              <a:t>Kapeldreef</a:t>
            </a:r>
            <a:r>
              <a:rPr lang="en-US" altLang="ko-KR" sz="1000" dirty="0"/>
              <a:t> 75, 3030 </a:t>
            </a:r>
            <a:r>
              <a:rPr lang="en-US" altLang="ko-KR" sz="1000" dirty="0" err="1"/>
              <a:t>Hevedee</a:t>
            </a:r>
            <a:r>
              <a:rPr lang="en-US" altLang="ko-KR" sz="1000" dirty="0"/>
              <a:t>, Belgium Solid-State Electronics Vol. 33, No. 6, pp. 705-718, 1990</a:t>
            </a:r>
            <a:endParaRPr lang="ko-KR" altLang="en-US" sz="1000" dirty="0"/>
          </a:p>
        </p:txBody>
      </p:sp>
      <p:pic>
        <p:nvPicPr>
          <p:cNvPr id="14" name="내용 개체 틀 6">
            <a:extLst>
              <a:ext uri="{FF2B5EF4-FFF2-40B4-BE49-F238E27FC236}">
                <a16:creationId xmlns:a16="http://schemas.microsoft.com/office/drawing/2014/main" id="{81E006D8-B258-4581-8090-62B4F2830A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749" y="4323828"/>
            <a:ext cx="3129322" cy="21935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4229AE-CCE6-4F2A-8859-D9C8448DA150}"/>
                  </a:ext>
                </a:extLst>
              </p:cNvPr>
              <p:cNvSpPr txBox="1"/>
              <p:nvPr/>
            </p:nvSpPr>
            <p:spPr>
              <a:xfrm>
                <a:off x="2178139" y="5480297"/>
                <a:ext cx="9201849" cy="7562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5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≈</m:t>
                      </m:r>
                      <m:f>
                        <m:fPr>
                          <m:ctrlP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</m:ctrlPr>
                        </m:fPr>
                        <m:num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𝑘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−1</m:t>
                          </m:r>
                        </m:num>
                        <m:den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𝑘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R" sz="1500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altLang="ko-KR" sz="1500" i="1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  <m:t>𝑘</m:t>
                                      </m:r>
                                      <m: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  <m:nary>
                                    <m:naryPr>
                                      <m:ctrlP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  <m:t>𝑊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  <m:t>𝑑</m:t>
                                      </m:r>
                                      <m:sSup>
                                        <m:sSupPr>
                                          <m:ctrlP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nary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altLang="ko-KR" sz="15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</m:ctrlPr>
                        </m:sSubPr>
                        <m:e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𝑛</m:t>
                          </m:r>
                        </m:sub>
                      </m:sSub>
                      <m:r>
                        <a:rPr lang="en-US" altLang="ko-KR" sz="15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(</m:t>
                      </m:r>
                      <m:sSub>
                        <m:sSubPr>
                          <m:ctrlP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</m:ctrlPr>
                        </m:sSubPr>
                        <m:e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𝑎</m:t>
                          </m:r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0</m:t>
                          </m:r>
                        </m:sub>
                      </m:sSub>
                      <m:r>
                        <a:rPr lang="en-US" altLang="ko-KR" sz="15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,</m:t>
                      </m:r>
                      <m:sSub>
                        <m:sSubPr>
                          <m:ctrlP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</m:ctrlPr>
                        </m:sSubPr>
                        <m:e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ko-KR" sz="1500" b="0" i="1" smtClean="0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𝑎</m:t>
                          </m:r>
                        </m:sub>
                      </m:sSub>
                      <m:r>
                        <a:rPr lang="en-US" altLang="ko-KR" sz="15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)</m:t>
                      </m:r>
                    </m:oMath>
                  </m:oMathPara>
                </a14:m>
                <a:endParaRPr lang="ko-KR" altLang="en-US" sz="15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4229AE-CCE6-4F2A-8859-D9C8448DA1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139" y="5480297"/>
                <a:ext cx="9201849" cy="756233"/>
              </a:xfrm>
              <a:prstGeom prst="rect">
                <a:avLst/>
              </a:prstGeom>
              <a:blipFill>
                <a:blip r:embed="rId7"/>
                <a:stretch>
                  <a:fillRect t="-11290" b="-7580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F92DD0A-70E0-4F90-BEF0-315C9794177D}"/>
                  </a:ext>
                </a:extLst>
              </p:cNvPr>
              <p:cNvSpPr txBox="1"/>
              <p:nvPr/>
            </p:nvSpPr>
            <p:spPr>
              <a:xfrm>
                <a:off x="4224840" y="4807896"/>
                <a:ext cx="4456411" cy="6570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</m:ctrlPr>
                        </m:sSubPr>
                        <m:e>
                          <m: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𝑛</m:t>
                          </m:r>
                        </m:sub>
                      </m:sSub>
                      <m:r>
                        <a:rPr lang="en-US" altLang="ko-KR" sz="1500" i="1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</m:ctrlPr>
                        </m:fPr>
                        <m:num>
                          <m: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1500" i="1"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1−</m:t>
                          </m:r>
                          <m:nary>
                            <m:naryPr>
                              <m:ctrlP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  <m:t>𝑊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altLang="ko-KR" sz="1500" i="1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500" i="1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altLang="ko-KR" sz="1500" i="1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  <m:t>𝑛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altLang="ko-KR" sz="1500" i="1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1500">
                                      <a:latin typeface="Cambria Math" panose="02040503050406030204" pitchFamily="18" charset="0"/>
                                      <a:cs typeface="Sabon Next LT" panose="02000500000000000000" pitchFamily="2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R" sz="1500" i="1">
                                          <a:latin typeface="Cambria Math" panose="02040503050406030204" pitchFamily="18" charset="0"/>
                                          <a:cs typeface="Sabon Next LT" panose="02000500000000000000" pitchFamily="2" charset="0"/>
                                        </a:rPr>
                                        <m:t>−</m:t>
                                      </m:r>
                                      <m:nary>
                                        <m:naryPr>
                                          <m:ctrlP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23"/>
                                            </m:rP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𝑥</m:t>
                                          </m:r>
                                        </m:sup>
                                        <m:e>
                                          <m:d>
                                            <m:dPr>
                                              <m:ctrlP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ko-KR" sz="1500" i="1">
                                                      <a:latin typeface="Cambria Math" panose="02040503050406030204" pitchFamily="18" charset="0"/>
                                                      <a:cs typeface="Sabon Next LT" panose="02000500000000000000" pitchFamily="2" charset="0"/>
                                                    </a:rPr>
                                                    <m:t>𝑝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altLang="ko-KR" sz="1500" i="1">
                                              <a:latin typeface="Cambria Math" panose="02040503050406030204" pitchFamily="18" charset="0"/>
                                              <a:cs typeface="Sabon Next LT" panose="02000500000000000000" pitchFamily="2" charset="0"/>
                                            </a:rPr>
                                            <m:t>𝑑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altLang="ko-KR" sz="1500" i="1">
                                                  <a:latin typeface="Cambria Math" panose="02040503050406030204" pitchFamily="18" charset="0"/>
                                                  <a:cs typeface="Sabon Next LT" panose="02000500000000000000" pitchFamily="2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</m:nary>
                                    </m:e>
                                  </m:d>
                                </m:e>
                              </m:func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  <m:t>𝑑𝑥</m:t>
                              </m:r>
                              <m:r>
                                <a:rPr lang="en-US" altLang="ko-KR" sz="1500" i="1">
                                  <a:latin typeface="Cambria Math" panose="02040503050406030204" pitchFamily="18" charset="0"/>
                                  <a:cs typeface="Sabon Next LT" panose="02000500000000000000" pitchFamily="2" charset="0"/>
                                </a:rPr>
                                <m:t> 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ko-KR" altLang="en-US" sz="15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F92DD0A-70E0-4F90-BEF0-315C97941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4840" y="4807896"/>
                <a:ext cx="4456411" cy="657039"/>
              </a:xfrm>
              <a:prstGeom prst="rect">
                <a:avLst/>
              </a:prstGeom>
              <a:blipFill>
                <a:blip r:embed="rId8"/>
                <a:stretch>
                  <a:fillRect t="-20561" b="-9626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ADE0C8F-12E1-40BD-992F-6EF50835447A}"/>
              </a:ext>
            </a:extLst>
          </p:cNvPr>
          <p:cNvSpPr txBox="1"/>
          <p:nvPr/>
        </p:nvSpPr>
        <p:spPr>
          <a:xfrm>
            <a:off x="4429956" y="4107785"/>
            <a:ext cx="471404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500" dirty="0"/>
              <a:t>Use k-factor (ratio between electron and hole ionization coefficients) to estimate formula</a:t>
            </a:r>
          </a:p>
        </p:txBody>
      </p:sp>
    </p:spTree>
    <p:extLst>
      <p:ext uri="{BB962C8B-B14F-4D97-AF65-F5344CB8AC3E}">
        <p14:creationId xmlns:p14="http://schemas.microsoft.com/office/powerpoint/2010/main" val="3129635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1B732F-8ECA-470C-B080-4840EF72D1D3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5866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500" dirty="0"/>
              <a:t>APD into the pixel</a:t>
            </a:r>
            <a:endParaRPr lang="ko-KR" altLang="en-US" sz="35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B7B550F-47DB-43CC-BBCD-9C896B0BF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242" y="1466786"/>
            <a:ext cx="6678776" cy="3924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0EC4048-9CB2-454B-8E46-70B4D103A24F}"/>
                  </a:ext>
                </a:extLst>
              </p:cNvPr>
              <p:cNvSpPr txBox="1"/>
              <p:nvPr/>
            </p:nvSpPr>
            <p:spPr>
              <a:xfrm>
                <a:off x="1780120" y="3531703"/>
                <a:ext cx="53150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𝑃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−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𝑒𝑝𝑖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 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𝑙𝑎𝑦𝑒𝑟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0EC4048-9CB2-454B-8E46-70B4D103A2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0120" y="3531703"/>
                <a:ext cx="5315020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7311A49-9B17-4BE8-9805-65282D0112E3}"/>
                  </a:ext>
                </a:extLst>
              </p:cNvPr>
              <p:cNvSpPr txBox="1"/>
              <p:nvPr/>
            </p:nvSpPr>
            <p:spPr>
              <a:xfrm>
                <a:off x="1349227" y="2262157"/>
                <a:ext cx="609437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2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𝑁</m:t>
                      </m:r>
                      <m:r>
                        <a:rPr lang="en-US" altLang="ko-KR" sz="12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 </m:t>
                      </m:r>
                      <m:r>
                        <a:rPr lang="en-US" altLang="ko-KR" sz="12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𝑏𝑙𝑎𝑛𝑐𝑘𝑒𝑡</m:t>
                      </m:r>
                    </m:oMath>
                  </m:oMathPara>
                </a14:m>
                <a:endParaRPr lang="ko-KR" altLang="en-US" sz="1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7311A49-9B17-4BE8-9805-65282D0112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9227" y="2262157"/>
                <a:ext cx="6094378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BD8ADC-708B-4BFC-B137-621472EE3653}"/>
                  </a:ext>
                </a:extLst>
              </p:cNvPr>
              <p:cNvSpPr txBox="1"/>
              <p:nvPr/>
            </p:nvSpPr>
            <p:spPr>
              <a:xfrm>
                <a:off x="-825078" y="1443248"/>
                <a:ext cx="609437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𝑃𝑤𝑒𝑙𝑙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𝑐𝑖𝑟𝑐𝑢𝑖𝑡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𝑎𝑟𝑒𝑎</m:t>
                      </m:r>
                    </m:oMath>
                  </m:oMathPara>
                </a14:m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BD8ADC-708B-4BFC-B137-621472EE36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25078" y="1443248"/>
                <a:ext cx="6094378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71DB3C-7240-4E29-9731-105786AC3D59}"/>
                  </a:ext>
                </a:extLst>
              </p:cNvPr>
              <p:cNvSpPr txBox="1"/>
              <p:nvPr/>
            </p:nvSpPr>
            <p:spPr>
              <a:xfrm>
                <a:off x="3605960" y="1431480"/>
                <a:ext cx="609437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𝑃𝑤𝑒𝑙𝑙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𝑐𝑖𝑟𝑐𝑢𝑖𝑡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𝑎𝑟𝑒𝑎</m:t>
                      </m:r>
                    </m:oMath>
                  </m:oMathPara>
                </a14:m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71DB3C-7240-4E29-9731-105786AC3D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5960" y="1431480"/>
                <a:ext cx="6094378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9FBCAD-BEDB-4E02-8A17-086C8329C905}"/>
                  </a:ext>
                </a:extLst>
              </p:cNvPr>
              <p:cNvSpPr txBox="1"/>
              <p:nvPr/>
            </p:nvSpPr>
            <p:spPr>
              <a:xfrm>
                <a:off x="1366982" y="2673715"/>
                <a:ext cx="609437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𝐺</m:t>
                      </m:r>
                      <m:r>
                        <a:rPr lang="en-US" altLang="ko-KR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𝑎𝑖𝑛</m:t>
                      </m:r>
                      <m:r>
                        <a:rPr lang="en-US" altLang="ko-KR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 </m:t>
                      </m:r>
                      <m:r>
                        <a:rPr lang="en-US" altLang="ko-KR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𝑟𝑒𝑔𝑖𝑜𝑛</m:t>
                      </m:r>
                    </m:oMath>
                  </m:oMathPara>
                </a14:m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9FBCAD-BEDB-4E02-8A17-086C8329C9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982" y="2673715"/>
                <a:ext cx="6094378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717D6CF3-259B-4104-86CE-98FADC7C6FB5}"/>
              </a:ext>
            </a:extLst>
          </p:cNvPr>
          <p:cNvCxnSpPr>
            <a:cxnSpLocks/>
          </p:cNvCxnSpPr>
          <p:nvPr/>
        </p:nvCxnSpPr>
        <p:spPr>
          <a:xfrm>
            <a:off x="8051085" y="1529452"/>
            <a:ext cx="0" cy="1144263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2B9C3B07-BC03-4002-97AF-4839FD218071}"/>
              </a:ext>
            </a:extLst>
          </p:cNvPr>
          <p:cNvCxnSpPr>
            <a:cxnSpLocks/>
          </p:cNvCxnSpPr>
          <p:nvPr/>
        </p:nvCxnSpPr>
        <p:spPr>
          <a:xfrm flipV="1">
            <a:off x="822708" y="1466786"/>
            <a:ext cx="0" cy="392266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0CC04AD-F5F2-4826-90C3-AAFE68705702}"/>
                  </a:ext>
                </a:extLst>
              </p:cNvPr>
              <p:cNvSpPr txBox="1"/>
              <p:nvPr/>
            </p:nvSpPr>
            <p:spPr>
              <a:xfrm>
                <a:off x="-1129153" y="3001732"/>
                <a:ext cx="31438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30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𝑢𝑚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0CC04AD-F5F2-4826-90C3-AAFE68705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29153" y="3001732"/>
                <a:ext cx="314380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60D8694-DB17-4DC2-B9B3-4C735C9347F6}"/>
                  </a:ext>
                </a:extLst>
              </p:cNvPr>
              <p:cNvSpPr txBox="1"/>
              <p:nvPr/>
            </p:nvSpPr>
            <p:spPr>
              <a:xfrm>
                <a:off x="6977639" y="1971370"/>
                <a:ext cx="31438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5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𝑢𝑚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60D8694-DB17-4DC2-B9B3-4C735C934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7639" y="1971370"/>
                <a:ext cx="314380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0C8D66E7-B24B-48F5-B6CB-76B2C800F604}"/>
              </a:ext>
            </a:extLst>
          </p:cNvPr>
          <p:cNvCxnSpPr>
            <a:cxnSpLocks/>
          </p:cNvCxnSpPr>
          <p:nvPr/>
        </p:nvCxnSpPr>
        <p:spPr>
          <a:xfrm>
            <a:off x="3460322" y="1708479"/>
            <a:ext cx="2026078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A911F25-7787-482C-ACA5-8428FDF54B46}"/>
                  </a:ext>
                </a:extLst>
              </p:cNvPr>
              <p:cNvSpPr txBox="1"/>
              <p:nvPr/>
            </p:nvSpPr>
            <p:spPr>
              <a:xfrm>
                <a:off x="2865728" y="1777274"/>
                <a:ext cx="31438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 </m:t>
                      </m:r>
                      <m:r>
                        <a:rPr lang="en-US" altLang="ko-K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𝑝𝑤𝑒𝑙𝑙</m:t>
                      </m:r>
                      <m:r>
                        <a:rPr lang="en-US" altLang="ko-K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 </m:t>
                      </m:r>
                      <m:r>
                        <a:rPr lang="en-US" altLang="ko-K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𝑜𝑝𝑒𝑛𝑖𝑛𝑔</m:t>
                      </m:r>
                      <m:r>
                        <a:rPr lang="en-US" altLang="ko-K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 5</m:t>
                      </m:r>
                      <m:r>
                        <a:rPr lang="en-US" altLang="ko-KR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𝑢𝑚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A911F25-7787-482C-ACA5-8428FDF54B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728" y="1777274"/>
                <a:ext cx="3143804" cy="369332"/>
              </a:xfrm>
              <a:prstGeom prst="rect">
                <a:avLst/>
              </a:prstGeom>
              <a:blipFill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3018850-D3E2-4509-9C0B-37586D6F7714}"/>
                  </a:ext>
                </a:extLst>
              </p:cNvPr>
              <p:cNvSpPr txBox="1"/>
              <p:nvPr/>
            </p:nvSpPr>
            <p:spPr>
              <a:xfrm>
                <a:off x="2657333" y="5090676"/>
                <a:ext cx="32820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𝑃</m:t>
                      </m:r>
                      <m:r>
                        <a:rPr lang="en-US" altLang="ko-KR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 </m:t>
                      </m:r>
                      <m:r>
                        <a:rPr lang="en-US" altLang="ko-KR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𝑠𝑢𝑏𝑠𝑡𝑟𝑎𝑡𝑒</m:t>
                      </m:r>
                    </m:oMath>
                  </m:oMathPara>
                </a14:m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3018850-D3E2-4509-9C0B-37586D6F7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7333" y="5090676"/>
                <a:ext cx="328207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2D1C40-0BB8-4EF3-8A09-FD979C7532E6}"/>
                  </a:ext>
                </a:extLst>
              </p:cNvPr>
              <p:cNvSpPr txBox="1"/>
              <p:nvPr/>
            </p:nvSpPr>
            <p:spPr>
              <a:xfrm>
                <a:off x="3309901" y="1061434"/>
                <a:ext cx="2326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𝑁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 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𝑛𝑜𝑑𝑒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2D1C40-0BB8-4EF3-8A09-FD979C753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9901" y="1061434"/>
                <a:ext cx="2326919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5B2987F-3D38-408E-A5BD-6CA21211A7CF}"/>
                  </a:ext>
                </a:extLst>
              </p:cNvPr>
              <p:cNvSpPr txBox="1"/>
              <p:nvPr/>
            </p:nvSpPr>
            <p:spPr>
              <a:xfrm>
                <a:off x="1058651" y="1063057"/>
                <a:ext cx="2326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−</m:t>
                      </m:r>
                      <m:r>
                        <a:rPr lang="en-US" altLang="ko-KR" sz="180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1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.2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𝑉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5B2987F-3D38-408E-A5BD-6CA21211A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651" y="1063057"/>
                <a:ext cx="2326919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98F89F5-EE2E-4079-9D86-F768CEE4418E}"/>
                  </a:ext>
                </a:extLst>
              </p:cNvPr>
              <p:cNvSpPr txBox="1"/>
              <p:nvPr/>
            </p:nvSpPr>
            <p:spPr>
              <a:xfrm>
                <a:off x="5565359" y="1083118"/>
                <a:ext cx="2326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−</m:t>
                      </m:r>
                      <m:r>
                        <a:rPr lang="en-US" altLang="ko-KR" sz="180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1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.2</m:t>
                      </m:r>
                      <m:r>
                        <a:rPr lang="en-US" altLang="ko-KR" sz="1800" b="0" i="1" smtClean="0"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𝑉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98F89F5-EE2E-4079-9D86-F768CEE44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359" y="1083118"/>
                <a:ext cx="2326919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E5BE91B4-0D1D-4C32-9D90-495123113717}"/>
              </a:ext>
            </a:extLst>
          </p:cNvPr>
          <p:cNvSpPr txBox="1"/>
          <p:nvPr/>
        </p:nvSpPr>
        <p:spPr>
          <a:xfrm>
            <a:off x="442749" y="6090372"/>
            <a:ext cx="845154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500" dirty="0"/>
              <a:t>Reverse bias of 1.2V is applied at each deep P-well region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767B44-7EB1-4E98-8597-073FC0ECEB76}"/>
              </a:ext>
            </a:extLst>
          </p:cNvPr>
          <p:cNvSpPr txBox="1"/>
          <p:nvPr/>
        </p:nvSpPr>
        <p:spPr>
          <a:xfrm>
            <a:off x="442749" y="5620709"/>
            <a:ext cx="845154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500" dirty="0"/>
              <a:t>Insert previous APD structure into ALPIDE pixel </a:t>
            </a:r>
          </a:p>
        </p:txBody>
      </p:sp>
    </p:spTree>
    <p:extLst>
      <p:ext uri="{BB962C8B-B14F-4D97-AF65-F5344CB8AC3E}">
        <p14:creationId xmlns:p14="http://schemas.microsoft.com/office/powerpoint/2010/main" val="2854824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1B732F-8ECA-470C-B080-4840EF72D1D3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5866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500" dirty="0"/>
              <a:t>Key features persist!</a:t>
            </a:r>
            <a:endParaRPr lang="ko-KR" altLang="en-US" sz="3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BD8ADC-708B-4BFC-B137-621472EE3653}"/>
                  </a:ext>
                </a:extLst>
              </p:cNvPr>
              <p:cNvSpPr txBox="1"/>
              <p:nvPr/>
            </p:nvSpPr>
            <p:spPr>
              <a:xfrm>
                <a:off x="-825078" y="1443248"/>
                <a:ext cx="609437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𝑃𝑤𝑒𝑙𝑙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</m:ctrlPr>
                        </m:sSubPr>
                        <m:e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ko-KR" sz="1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Sabon Next LT" panose="02000500000000000000" pitchFamily="2" charset="0"/>
                            </a:rPr>
                            <m:t>𝑎</m:t>
                          </m:r>
                        </m:sub>
                      </m:sSub>
                      <m:r>
                        <a:rPr lang="en-US" altLang="ko-KR" sz="1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=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2</m:t>
                      </m:r>
                      <m:r>
                        <a:rPr lang="en-US" altLang="ko-KR" sz="1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𝐸</m:t>
                      </m:r>
                      <m:r>
                        <a:rPr lang="en-US" altLang="ko-KR" sz="1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16 </m:t>
                      </m:r>
                      <m:r>
                        <a:rPr lang="en-US" altLang="ko-KR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Sabon Next LT" panose="02000500000000000000" pitchFamily="2" charset="0"/>
                        </a:rPr>
                        <m:t>𝑔𝑎𝑢𝑠𝑠</m:t>
                      </m:r>
                    </m:oMath>
                  </m:oMathPara>
                </a14:m>
                <a:endParaRPr lang="ko-KR" alt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BD8ADC-708B-4BFC-B137-621472EE36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25078" y="1443248"/>
                <a:ext cx="6094378" cy="2769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732ACE45-8034-4CE9-892E-AF46A1AA8749}"/>
              </a:ext>
            </a:extLst>
          </p:cNvPr>
          <p:cNvSpPr txBox="1"/>
          <p:nvPr/>
        </p:nvSpPr>
        <p:spPr>
          <a:xfrm>
            <a:off x="325407" y="5399437"/>
            <a:ext cx="84515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500" dirty="0"/>
              <a:t>There were no big differences at current feature when we implant APD structure into the ALPIDE pixel structure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5FAA11A-C0A5-42B7-AD94-B68DD40E070F}"/>
              </a:ext>
            </a:extLst>
          </p:cNvPr>
          <p:cNvSpPr txBox="1"/>
          <p:nvPr/>
        </p:nvSpPr>
        <p:spPr>
          <a:xfrm>
            <a:off x="325407" y="5980272"/>
            <a:ext cx="84515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dirty="0">
                <a:solidFill>
                  <a:srgbClr val="FF0000"/>
                </a:solidFill>
              </a:rPr>
              <a:t>No punch through until system breakdown occur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196ACE0-947F-47D1-A2D4-6DB907EA4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26" y="1195183"/>
            <a:ext cx="5228949" cy="419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073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3">
            <a:extLst>
              <a:ext uri="{FF2B5EF4-FFF2-40B4-BE49-F238E27FC236}">
                <a16:creationId xmlns:a16="http://schemas.microsoft.com/office/drawing/2014/main" id="{C58BFF42-37BF-4023-B4A8-F0D2D5611DD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2429" y="1172245"/>
            <a:ext cx="8906070" cy="52285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sz="18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As</a:t>
            </a:r>
            <a:r>
              <a:rPr lang="ko-KR" altLang="en-US" sz="18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8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  <a:r>
              <a:rPr lang="ko-KR" altLang="en-US" sz="18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8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plan,</a:t>
            </a:r>
            <a:r>
              <a:rPr lang="ko-KR" altLang="en-US" sz="18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We processed submission and check characteristics of sensor</a:t>
            </a:r>
            <a:endParaRPr lang="en-US" altLang="ko-KR" sz="18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Sensor’s characteristic was concluded enough to be used for ALICE E-</a:t>
            </a:r>
            <a:r>
              <a:rPr lang="en-US" altLang="ko-KR" sz="16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FoCal</a:t>
            </a:r>
            <a:endParaRPr lang="en-US" altLang="ko-KR" sz="1600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Guardring</a:t>
            </a:r>
            <a:r>
              <a:rPr lang="en-US" altLang="ko-KR" sz="16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structure study through test pattern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Radiation hardness test was processed</a:t>
            </a: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800" b="1" dirty="0">
                <a:latin typeface="arial" panose="020B0604020202020204" pitchFamily="34" charset="0"/>
                <a:cs typeface="arial" panose="020B0604020202020204" pitchFamily="34" charset="0"/>
              </a:rPr>
              <a:t>APD structure study using </a:t>
            </a:r>
            <a:r>
              <a:rPr lang="en-US" altLang="ko-KR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Tcad</a:t>
            </a:r>
            <a:r>
              <a:rPr lang="en-US" altLang="ko-KR" sz="1800" b="1" dirty="0">
                <a:latin typeface="arial" panose="020B0604020202020204" pitchFamily="34" charset="0"/>
                <a:cs typeface="arial" panose="020B0604020202020204" pitchFamily="34" charset="0"/>
              </a:rPr>
              <a:t> was processed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Inserting APD structure into the pixel doesn’t make change at avalanche behavior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altLang="ko-KR" sz="1600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31D2E2AB-B255-45D5-A6C3-F2996DC85903}"/>
              </a:ext>
            </a:extLst>
          </p:cNvPr>
          <p:cNvSpPr txBox="1">
            <a:spLocks/>
          </p:cNvSpPr>
          <p:nvPr/>
        </p:nvSpPr>
        <p:spPr>
          <a:xfrm>
            <a:off x="234314" y="241300"/>
            <a:ext cx="8675373" cy="384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슬라이드 번호 개체 틀 2">
            <a:extLst>
              <a:ext uri="{FF2B5EF4-FFF2-40B4-BE49-F238E27FC236}">
                <a16:creationId xmlns:a16="http://schemas.microsoft.com/office/drawing/2014/main" id="{6BCEE309-850E-4AF5-AAFC-69A51BB1A90D}"/>
              </a:ext>
            </a:extLst>
          </p:cNvPr>
          <p:cNvSpPr txBox="1">
            <a:spLocks/>
          </p:cNvSpPr>
          <p:nvPr/>
        </p:nvSpPr>
        <p:spPr>
          <a:xfrm>
            <a:off x="7086600" y="1968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5ECDB9-B844-4802-B0F9-9A2FA77C7AFE}" type="slidenum">
              <a:rPr lang="ko-KR" altLang="en-US" b="1" smtClean="0"/>
              <a:pPr/>
              <a:t>17</a:t>
            </a:fld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1194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212BFF-0F32-4E9A-8F21-FAFCF2109761}"/>
              </a:ext>
            </a:extLst>
          </p:cNvPr>
          <p:cNvSpPr txBox="1"/>
          <p:nvPr/>
        </p:nvSpPr>
        <p:spPr>
          <a:xfrm>
            <a:off x="1272995" y="3082752"/>
            <a:ext cx="6640985" cy="9771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4400" b="1" dirty="0">
                <a:solidFill>
                  <a:schemeClr val="accent6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Thank you for attention</a:t>
            </a:r>
          </a:p>
        </p:txBody>
      </p:sp>
    </p:spTree>
    <p:extLst>
      <p:ext uri="{BB962C8B-B14F-4D97-AF65-F5344CB8AC3E}">
        <p14:creationId xmlns:p14="http://schemas.microsoft.com/office/powerpoint/2010/main" val="113726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2">
            <a:extLst>
              <a:ext uri="{FF2B5EF4-FFF2-40B4-BE49-F238E27FC236}">
                <a16:creationId xmlns:a16="http://schemas.microsoft.com/office/drawing/2014/main" id="{B759F565-5B68-4144-9E37-732F83969B00}"/>
              </a:ext>
            </a:extLst>
          </p:cNvPr>
          <p:cNvSpPr txBox="1">
            <a:spLocks/>
          </p:cNvSpPr>
          <p:nvPr/>
        </p:nvSpPr>
        <p:spPr>
          <a:xfrm>
            <a:off x="1142952" y="2353158"/>
            <a:ext cx="6858095" cy="19692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latinLnBrk="0" hangingPunct="0">
              <a:lnSpc>
                <a:spcPct val="150000"/>
              </a:lnSpc>
              <a:spcAft>
                <a:spcPct val="0"/>
              </a:spcAft>
            </a:pPr>
            <a:r>
              <a:rPr lang="en-US" altLang="ko-KR" sz="3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rPr>
              <a:t>The PIN structured Si sensor for the ALICE </a:t>
            </a:r>
            <a:r>
              <a:rPr lang="en-US" altLang="ko-KR" sz="3600" b="1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rPr>
              <a:t>FoCal</a:t>
            </a:r>
            <a:endParaRPr lang="ko-KR" altLang="en-US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굴림" panose="020B0600000101010101" pitchFamily="50" charset="-127"/>
              <a:cs typeface="+mn-cs"/>
            </a:endParaRPr>
          </a:p>
        </p:txBody>
      </p:sp>
      <p:pic>
        <p:nvPicPr>
          <p:cNvPr id="17" name="Picture 2" descr="연세대학교 로고">
            <a:extLst>
              <a:ext uri="{FF2B5EF4-FFF2-40B4-BE49-F238E27FC236}">
                <a16:creationId xmlns:a16="http://schemas.microsoft.com/office/drawing/2014/main" id="{5C195554-6D31-47B2-8C21-6B831D822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0" y="5952140"/>
            <a:ext cx="1950790" cy="6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775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EE116DA-3A55-4B5C-8896-632516747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314" y="2357563"/>
            <a:ext cx="3606940" cy="314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제목 1">
            <a:extLst>
              <a:ext uri="{FF2B5EF4-FFF2-40B4-BE49-F238E27FC236}">
                <a16:creationId xmlns:a16="http://schemas.microsoft.com/office/drawing/2014/main" id="{30937577-49C9-48F2-B728-06950B8F7D50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/>
              <a:t>Processed Submission</a:t>
            </a:r>
            <a:endParaRPr lang="ko-KR" altLang="en-US" sz="35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A183DC8-D9CD-4FCE-9F8C-1916AF40F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66" y="2357563"/>
            <a:ext cx="4278722" cy="3047254"/>
          </a:xfrm>
          <a:prstGeom prst="rect">
            <a:avLst/>
          </a:prstGeom>
        </p:spPr>
      </p:pic>
      <p:sp>
        <p:nvSpPr>
          <p:cNvPr id="8" name="제목 1">
            <a:extLst>
              <a:ext uri="{FF2B5EF4-FFF2-40B4-BE49-F238E27FC236}">
                <a16:creationId xmlns:a16="http://schemas.microsoft.com/office/drawing/2014/main" id="{F7469632-1931-48A8-AF3E-ADE6093721AA}"/>
              </a:ext>
            </a:extLst>
          </p:cNvPr>
          <p:cNvSpPr txBox="1">
            <a:spLocks/>
          </p:cNvSpPr>
          <p:nvPr/>
        </p:nvSpPr>
        <p:spPr>
          <a:xfrm>
            <a:off x="97967" y="1177975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As a plan we announced at previous workshop, we proceed submission with design considered 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C7BBCCEC-BB6F-4D99-B3EA-E56864CDAE35}"/>
              </a:ext>
            </a:extLst>
          </p:cNvPr>
          <p:cNvSpPr txBox="1">
            <a:spLocks/>
          </p:cNvSpPr>
          <p:nvPr/>
        </p:nvSpPr>
        <p:spPr>
          <a:xfrm>
            <a:off x="676494" y="5669464"/>
            <a:ext cx="3096515" cy="418306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Fixed version of Mask design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제목 1">
            <a:extLst>
              <a:ext uri="{FF2B5EF4-FFF2-40B4-BE49-F238E27FC236}">
                <a16:creationId xmlns:a16="http://schemas.microsoft.com/office/drawing/2014/main" id="{EC3A6240-D3E1-40D3-BF23-3E887A78DB00}"/>
              </a:ext>
            </a:extLst>
          </p:cNvPr>
          <p:cNvSpPr txBox="1">
            <a:spLocks/>
          </p:cNvSpPr>
          <p:nvPr/>
        </p:nvSpPr>
        <p:spPr>
          <a:xfrm>
            <a:off x="5652841" y="5669464"/>
            <a:ext cx="3096515" cy="41830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Fabricated sensor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09445F31-A094-45F2-9B83-034D3133BEB7}"/>
              </a:ext>
            </a:extLst>
          </p:cNvPr>
          <p:cNvSpPr txBox="1">
            <a:spLocks/>
          </p:cNvSpPr>
          <p:nvPr/>
        </p:nvSpPr>
        <p:spPr>
          <a:xfrm>
            <a:off x="676494" y="6087770"/>
            <a:ext cx="3416112" cy="418306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With various types of test patterns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269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5C4AF7-352A-4A50-BEC5-71DFB3FB3649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/>
              <a:t>Characteristic of fabricated sensor</a:t>
            </a:r>
            <a:endParaRPr lang="ko-KR" altLang="en-US" sz="35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C99236E-568B-4707-BD7B-8999AC01D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49" y="1358467"/>
            <a:ext cx="4100164" cy="341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823B58F-AD1D-4419-8DE9-A6A54AA7A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468277"/>
            <a:ext cx="4012791" cy="330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제목 1">
            <a:extLst>
              <a:ext uri="{FF2B5EF4-FFF2-40B4-BE49-F238E27FC236}">
                <a16:creationId xmlns:a16="http://schemas.microsoft.com/office/drawing/2014/main" id="{2691CBC5-6407-44CA-84E4-78F9C482E195}"/>
              </a:ext>
            </a:extLst>
          </p:cNvPr>
          <p:cNvSpPr txBox="1">
            <a:spLocks/>
          </p:cNvSpPr>
          <p:nvPr/>
        </p:nvSpPr>
        <p:spPr>
          <a:xfrm>
            <a:off x="704104" y="5651142"/>
            <a:ext cx="7374576" cy="8295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Device’s ideality factor was measured as 1.21, so we could confirm device show enough quality of being diode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id="{2AC66692-6B79-4D84-9CB6-23E44417B811}"/>
              </a:ext>
            </a:extLst>
          </p:cNvPr>
          <p:cNvSpPr txBox="1">
            <a:spLocks/>
          </p:cNvSpPr>
          <p:nvPr/>
        </p:nvSpPr>
        <p:spPr>
          <a:xfrm>
            <a:off x="704104" y="5123104"/>
            <a:ext cx="7880686" cy="52882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Device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show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0.2V, general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forward characteristic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of diode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376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5C4AF7-352A-4A50-BEC5-71DFB3FB3649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/>
              <a:t>Characteristic of fabricated sensor</a:t>
            </a:r>
            <a:endParaRPr lang="ko-KR" altLang="en-US" sz="35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98AD144-78C8-4D46-95D7-EBF0867B1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26" y="1373199"/>
            <a:ext cx="4369519" cy="35831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제목 1">
                <a:extLst>
                  <a:ext uri="{FF2B5EF4-FFF2-40B4-BE49-F238E27FC236}">
                    <a16:creationId xmlns:a16="http://schemas.microsoft.com/office/drawing/2014/main" id="{5C3F92DD-FCE3-48FB-9C6B-CB83CB6869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5831" y="5028464"/>
                <a:ext cx="8404385" cy="778310"/>
              </a:xfrm>
              <a:prstGeom prst="rect">
                <a:avLst/>
              </a:prstGeom>
            </p:spPr>
            <p:txBody>
              <a:bodyPr>
                <a:normAutofit fontScale="97500"/>
              </a:bodyPr>
              <a:lstStyle>
                <a:lvl1pPr algn="l" defTabSz="914400" rtl="0" eaLnBrk="1" latinLnBrk="1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ko-KR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There exist some variation at leakage level, but nearly all pattern show leakage level under 1</a:t>
                </a:r>
                <a14:m>
                  <m:oMath xmlns:m="http://schemas.openxmlformats.org/officeDocument/2006/math">
                    <m:r>
                      <a:rPr lang="ko-KR" altLang="en-US" sz="200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ko-KR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A, which was our limitation to use for detector</a:t>
                </a:r>
                <a:endParaRPr lang="ko-KR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제목 1">
                <a:extLst>
                  <a:ext uri="{FF2B5EF4-FFF2-40B4-BE49-F238E27FC236}">
                    <a16:creationId xmlns:a16="http://schemas.microsoft.com/office/drawing/2014/main" id="{5C3F92DD-FCE3-48FB-9C6B-CB83CB686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31" y="5028464"/>
                <a:ext cx="8404385" cy="778310"/>
              </a:xfrm>
              <a:prstGeom prst="rect">
                <a:avLst/>
              </a:prstGeom>
              <a:blipFill>
                <a:blip r:embed="rId3"/>
                <a:stretch>
                  <a:fillRect l="-725" t="-781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그림 5">
            <a:extLst>
              <a:ext uri="{FF2B5EF4-FFF2-40B4-BE49-F238E27FC236}">
                <a16:creationId xmlns:a16="http://schemas.microsoft.com/office/drawing/2014/main" id="{6AD9D37E-4CC2-4BD1-892F-C92FED003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8023" y="1373199"/>
            <a:ext cx="4282562" cy="3314211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580C1F7D-DDB6-400B-9A02-E0FED85B0AC8}"/>
              </a:ext>
            </a:extLst>
          </p:cNvPr>
          <p:cNvSpPr txBox="1">
            <a:spLocks/>
          </p:cNvSpPr>
          <p:nvPr/>
        </p:nvSpPr>
        <p:spPr>
          <a:xfrm>
            <a:off x="215830" y="5758673"/>
            <a:ext cx="8404385" cy="77831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By measuring capacitance, we find that full depletion is achieved at under the half of breakdown voltage, so we concluded it can be operated for ALICE E-</a:t>
            </a:r>
            <a:r>
              <a:rPr lang="en-US" altLang="ko-KR" sz="2000" dirty="0" err="1">
                <a:latin typeface="Arial" panose="020B0604020202020204" pitchFamily="34" charset="0"/>
                <a:cs typeface="Arial" panose="020B0604020202020204" pitchFamily="34" charset="0"/>
              </a:rPr>
              <a:t>FoCal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13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FB0895-3A51-49A4-8ACD-0EB1318B6705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/>
              <a:t>GR structure study using test pattern</a:t>
            </a:r>
            <a:endParaRPr lang="ko-KR" altLang="en-US" sz="3500" dirty="0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B2B39812-DE8B-418D-8BCC-AD8425ED4AF2}"/>
              </a:ext>
            </a:extLst>
          </p:cNvPr>
          <p:cNvGrpSpPr/>
          <p:nvPr/>
        </p:nvGrpSpPr>
        <p:grpSpPr>
          <a:xfrm>
            <a:off x="-275207" y="1233996"/>
            <a:ext cx="6808015" cy="2623738"/>
            <a:chOff x="475262" y="3097885"/>
            <a:chExt cx="8164263" cy="314725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2EA9B7E-D7A8-4976-AAFB-6F6BABD7D389}"/>
                </a:ext>
              </a:extLst>
            </p:cNvPr>
            <p:cNvSpPr txBox="1"/>
            <p:nvPr/>
          </p:nvSpPr>
          <p:spPr>
            <a:xfrm>
              <a:off x="6013364" y="3110060"/>
              <a:ext cx="2626161" cy="33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dirty="0">
                  <a:latin typeface="Arial" panose="020B0604020202020204" pitchFamily="34" charset="0"/>
                  <a:cs typeface="Arial" panose="020B0604020202020204" pitchFamily="34" charset="0"/>
                </a:rPr>
                <a:t>Tertiary </a:t>
              </a:r>
              <a:r>
                <a:rPr lang="en-US" altLang="ko-KR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guardrings</a:t>
              </a:r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939545B-203A-4F0B-A01D-3B3486D69AF5}"/>
                </a:ext>
              </a:extLst>
            </p:cNvPr>
            <p:cNvSpPr txBox="1"/>
            <p:nvPr/>
          </p:nvSpPr>
          <p:spPr>
            <a:xfrm>
              <a:off x="475262" y="3109041"/>
              <a:ext cx="124733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dirty="0">
                  <a:latin typeface="Arial" panose="020B0604020202020204" pitchFamily="34" charset="0"/>
                  <a:cs typeface="Arial" panose="020B0604020202020204" pitchFamily="34" charset="0"/>
                </a:rPr>
                <a:t>Patterns</a:t>
              </a:r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8473E1E1-A3C8-48A8-A3EA-6EAA955628FD}"/>
                </a:ext>
              </a:extLst>
            </p:cNvPr>
            <p:cNvGrpSpPr/>
            <p:nvPr/>
          </p:nvGrpSpPr>
          <p:grpSpPr>
            <a:xfrm>
              <a:off x="1463064" y="3290175"/>
              <a:ext cx="1565580" cy="258434"/>
              <a:chOff x="2506067" y="2296510"/>
              <a:chExt cx="1176243" cy="416210"/>
            </a:xfrm>
          </p:grpSpPr>
          <p:cxnSp>
            <p:nvCxnSpPr>
              <p:cNvPr id="104" name="직선 연결선 103">
                <a:extLst>
                  <a:ext uri="{FF2B5EF4-FFF2-40B4-BE49-F238E27FC236}">
                    <a16:creationId xmlns:a16="http://schemas.microsoft.com/office/drawing/2014/main" id="{D408A8D0-3347-4593-B19B-199975FB19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6067" y="2296510"/>
                <a:ext cx="9818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직선 연결선 104">
                <a:extLst>
                  <a:ext uri="{FF2B5EF4-FFF2-40B4-BE49-F238E27FC236}">
                    <a16:creationId xmlns:a16="http://schemas.microsoft.com/office/drawing/2014/main" id="{6FBDC7B8-9388-47C5-B71D-C6A3481D5D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9907" y="2296510"/>
                <a:ext cx="198120" cy="4162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직선 연결선 105">
                <a:extLst>
                  <a:ext uri="{FF2B5EF4-FFF2-40B4-BE49-F238E27FC236}">
                    <a16:creationId xmlns:a16="http://schemas.microsoft.com/office/drawing/2014/main" id="{741ED20F-BF02-4CAC-8B5D-77AE58DE4F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84190" y="2296510"/>
                <a:ext cx="198120" cy="4162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4DE20DD-23A6-476A-BF25-888514FE51F0}"/>
                </a:ext>
              </a:extLst>
            </p:cNvPr>
            <p:cNvSpPr txBox="1"/>
            <p:nvPr/>
          </p:nvSpPr>
          <p:spPr>
            <a:xfrm>
              <a:off x="2562731" y="3097885"/>
              <a:ext cx="2158153" cy="33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dirty="0">
                  <a:latin typeface="Arial" panose="020B0604020202020204" pitchFamily="34" charset="0"/>
                  <a:cs typeface="Arial" panose="020B0604020202020204" pitchFamily="34" charset="0"/>
                </a:rPr>
                <a:t>Main </a:t>
              </a:r>
              <a:r>
                <a:rPr lang="en-US" altLang="ko-KR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guardring</a:t>
              </a:r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4" name="그룹 23">
              <a:extLst>
                <a:ext uri="{FF2B5EF4-FFF2-40B4-BE49-F238E27FC236}">
                  <a16:creationId xmlns:a16="http://schemas.microsoft.com/office/drawing/2014/main" id="{83424E14-03CD-4408-8BB2-C345B8AB5410}"/>
                </a:ext>
              </a:extLst>
            </p:cNvPr>
            <p:cNvGrpSpPr/>
            <p:nvPr/>
          </p:nvGrpSpPr>
          <p:grpSpPr>
            <a:xfrm>
              <a:off x="4397539" y="3290177"/>
              <a:ext cx="588249" cy="258434"/>
              <a:chOff x="4289382" y="2296510"/>
              <a:chExt cx="441960" cy="416210"/>
            </a:xfrm>
          </p:grpSpPr>
          <p:cxnSp>
            <p:nvCxnSpPr>
              <p:cNvPr id="102" name="직선 연결선 101">
                <a:extLst>
                  <a:ext uri="{FF2B5EF4-FFF2-40B4-BE49-F238E27FC236}">
                    <a16:creationId xmlns:a16="http://schemas.microsoft.com/office/drawing/2014/main" id="{8026C090-4FAC-44AB-BFD4-F059246956CF}"/>
                  </a:ext>
                </a:extLst>
              </p:cNvPr>
              <p:cNvCxnSpPr/>
              <p:nvPr/>
            </p:nvCxnSpPr>
            <p:spPr>
              <a:xfrm>
                <a:off x="4289382" y="2296510"/>
                <a:ext cx="24384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직선 연결선 102">
                <a:extLst>
                  <a:ext uri="{FF2B5EF4-FFF2-40B4-BE49-F238E27FC236}">
                    <a16:creationId xmlns:a16="http://schemas.microsoft.com/office/drawing/2014/main" id="{C39B365C-EE5C-45C4-A997-0693D19B76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3222" y="2296510"/>
                <a:ext cx="198120" cy="4162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2821F287-A60B-4424-A8A5-8D10C15947A8}"/>
                </a:ext>
              </a:extLst>
            </p:cNvPr>
            <p:cNvGrpSpPr/>
            <p:nvPr/>
          </p:nvGrpSpPr>
          <p:grpSpPr>
            <a:xfrm flipH="1">
              <a:off x="5585794" y="3289785"/>
              <a:ext cx="876050" cy="258434"/>
              <a:chOff x="4996220" y="2296510"/>
              <a:chExt cx="658189" cy="416210"/>
            </a:xfrm>
          </p:grpSpPr>
          <p:cxnSp>
            <p:nvCxnSpPr>
              <p:cNvPr id="99" name="직선 연결선 98">
                <a:extLst>
                  <a:ext uri="{FF2B5EF4-FFF2-40B4-BE49-F238E27FC236}">
                    <a16:creationId xmlns:a16="http://schemas.microsoft.com/office/drawing/2014/main" id="{0EDB8E9A-2EB4-4FDF-8E39-EC8C17755E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6220" y="2296510"/>
                <a:ext cx="46006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직선 연결선 99">
                <a:extLst>
                  <a:ext uri="{FF2B5EF4-FFF2-40B4-BE49-F238E27FC236}">
                    <a16:creationId xmlns:a16="http://schemas.microsoft.com/office/drawing/2014/main" id="{F8343CE9-8FA9-4CC1-AC57-F7E21FAE13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56289" y="2296510"/>
                <a:ext cx="198120" cy="4162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직선 연결선 100">
                <a:extLst>
                  <a:ext uri="{FF2B5EF4-FFF2-40B4-BE49-F238E27FC236}">
                    <a16:creationId xmlns:a16="http://schemas.microsoft.com/office/drawing/2014/main" id="{A7D17313-7C31-4D9F-84D8-5DE1E3AD20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81143" y="2296510"/>
                <a:ext cx="198120" cy="4162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D4C1E25-012A-4CE6-AE4C-191B61F200DB}"/>
                </a:ext>
              </a:extLst>
            </p:cNvPr>
            <p:cNvSpPr txBox="1"/>
            <p:nvPr/>
          </p:nvSpPr>
          <p:spPr>
            <a:xfrm>
              <a:off x="6853761" y="3338062"/>
              <a:ext cx="1004699" cy="2797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dirty="0">
                  <a:latin typeface="Arial" panose="020B0604020202020204" pitchFamily="34" charset="0"/>
                  <a:cs typeface="Arial" panose="020B0604020202020204" pitchFamily="34" charset="0"/>
                </a:rPr>
                <a:t>Oxide</a:t>
              </a:r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1E764071-3191-42D6-A22B-07E34B37EE82}"/>
                </a:ext>
              </a:extLst>
            </p:cNvPr>
            <p:cNvGrpSpPr/>
            <p:nvPr/>
          </p:nvGrpSpPr>
          <p:grpSpPr>
            <a:xfrm>
              <a:off x="6395030" y="3486192"/>
              <a:ext cx="582298" cy="133256"/>
              <a:chOff x="5887562" y="2546165"/>
              <a:chExt cx="767941" cy="416210"/>
            </a:xfrm>
          </p:grpSpPr>
          <p:cxnSp>
            <p:nvCxnSpPr>
              <p:cNvPr id="97" name="직선 연결선 96">
                <a:extLst>
                  <a:ext uri="{FF2B5EF4-FFF2-40B4-BE49-F238E27FC236}">
                    <a16:creationId xmlns:a16="http://schemas.microsoft.com/office/drawing/2014/main" id="{E8C1CF30-CC72-4E84-8793-C2C13740C0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5684" y="2546165"/>
                <a:ext cx="56981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직선 연결선 97">
                <a:extLst>
                  <a:ext uri="{FF2B5EF4-FFF2-40B4-BE49-F238E27FC236}">
                    <a16:creationId xmlns:a16="http://schemas.microsoft.com/office/drawing/2014/main" id="{83AA98BD-C9DB-4C66-83CE-D1567D51BA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87562" y="2546165"/>
                <a:ext cx="198120" cy="4162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675593CF-CC56-459F-B178-1DD0616E4ACB}"/>
                </a:ext>
              </a:extLst>
            </p:cNvPr>
            <p:cNvSpPr/>
            <p:nvPr/>
          </p:nvSpPr>
          <p:spPr>
            <a:xfrm>
              <a:off x="2722162" y="3625541"/>
              <a:ext cx="4984281" cy="130650"/>
            </a:xfrm>
            <a:prstGeom prst="rect">
              <a:avLst/>
            </a:prstGeom>
            <a:solidFill>
              <a:srgbClr val="4FD1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37CC46F1-84B9-43DC-A433-2C09A00FBC66}"/>
                </a:ext>
              </a:extLst>
            </p:cNvPr>
            <p:cNvSpPr/>
            <p:nvPr/>
          </p:nvSpPr>
          <p:spPr>
            <a:xfrm>
              <a:off x="1337047" y="3744951"/>
              <a:ext cx="6369399" cy="2399930"/>
            </a:xfrm>
            <a:prstGeom prst="rect">
              <a:avLst/>
            </a:prstGeom>
            <a:solidFill>
              <a:srgbClr val="DDE0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18A493AC-B4B2-48D9-A58F-48F7BE6F17E8}"/>
                </a:ext>
              </a:extLst>
            </p:cNvPr>
            <p:cNvSpPr/>
            <p:nvPr/>
          </p:nvSpPr>
          <p:spPr>
            <a:xfrm>
              <a:off x="1337047" y="6094702"/>
              <a:ext cx="6381048" cy="15043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32" name="그림 31">
              <a:extLst>
                <a:ext uri="{FF2B5EF4-FFF2-40B4-BE49-F238E27FC236}">
                  <a16:creationId xmlns:a16="http://schemas.microsoft.com/office/drawing/2014/main" id="{7686EA89-ED8E-4C4F-BB2B-DF90C06B18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1116" b="-2"/>
            <a:stretch/>
          </p:blipFill>
          <p:spPr>
            <a:xfrm rot="10800000">
              <a:off x="6629545" y="3764861"/>
              <a:ext cx="1090571" cy="343801"/>
            </a:xfrm>
            <a:prstGeom prst="round1Rect">
              <a:avLst>
                <a:gd name="adj" fmla="val 50000"/>
              </a:avLst>
            </a:prstGeom>
            <a:ln>
              <a:solidFill>
                <a:schemeClr val="tx1"/>
              </a:solidFill>
              <a:prstDash val="sysDot"/>
            </a:ln>
          </p:spPr>
        </p:pic>
        <p:pic>
          <p:nvPicPr>
            <p:cNvPr id="33" name="그림 32">
              <a:extLst>
                <a:ext uri="{FF2B5EF4-FFF2-40B4-BE49-F238E27FC236}">
                  <a16:creationId xmlns:a16="http://schemas.microsoft.com/office/drawing/2014/main" id="{B6C20A7D-B93D-4C66-820E-C4DF53AE9D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1116" b="-2"/>
            <a:stretch/>
          </p:blipFill>
          <p:spPr>
            <a:xfrm>
              <a:off x="1348699" y="5765830"/>
              <a:ext cx="6357744" cy="328872"/>
            </a:xfrm>
            <a:prstGeom prst="rect">
              <a:avLst/>
            </a:prstGeom>
            <a:ln>
              <a:solidFill>
                <a:schemeClr val="tx1"/>
              </a:solidFill>
              <a:prstDash val="sysDot"/>
            </a:ln>
          </p:spPr>
        </p:pic>
        <p:sp>
          <p:nvSpPr>
            <p:cNvPr id="34" name="Text Box 767">
              <a:extLst>
                <a:ext uri="{FF2B5EF4-FFF2-40B4-BE49-F238E27FC236}">
                  <a16:creationId xmlns:a16="http://schemas.microsoft.com/office/drawing/2014/main" id="{2D21650E-EA56-4B01-B39F-CB804E65D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1794" y="4793442"/>
              <a:ext cx="1751489" cy="33231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ko-KR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Intrinsic P</a:t>
              </a:r>
              <a:r>
                <a:rPr lang="en-US" altLang="ko-KR" sz="1200" b="1" baseline="30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-</a:t>
              </a:r>
              <a:r>
                <a:rPr lang="en-US" altLang="ko-KR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Wafer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DF4B1BD-7969-449A-BB8A-060185DFC37E}"/>
                </a:ext>
              </a:extLst>
            </p:cNvPr>
            <p:cNvSpPr txBox="1"/>
            <p:nvPr/>
          </p:nvSpPr>
          <p:spPr>
            <a:xfrm>
              <a:off x="3994349" y="5808032"/>
              <a:ext cx="640083" cy="25181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defRPr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1pPr>
            </a:lstStyle>
            <a:p>
              <a:r>
                <a:rPr lang="en-US" altLang="ko-KR" dirty="0"/>
                <a:t>P</a:t>
              </a:r>
              <a:r>
                <a:rPr lang="en-US" altLang="ko-KR" baseline="30000" dirty="0"/>
                <a:t>+</a:t>
              </a:r>
              <a:endParaRPr lang="ko-KR" altLang="en-US" baseline="300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47D62C4-32C2-4CA8-A733-A79355FBB943}"/>
                </a:ext>
              </a:extLst>
            </p:cNvPr>
            <p:cNvSpPr txBox="1"/>
            <p:nvPr/>
          </p:nvSpPr>
          <p:spPr>
            <a:xfrm>
              <a:off x="6850240" y="3785639"/>
              <a:ext cx="774497" cy="30469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defRPr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1pPr>
            </a:lstStyle>
            <a:p>
              <a:r>
                <a:rPr lang="en-US" altLang="ko-KR" dirty="0"/>
                <a:t>P</a:t>
              </a:r>
              <a:r>
                <a:rPr lang="en-US" altLang="ko-KR" baseline="30000" dirty="0"/>
                <a:t>+</a:t>
              </a:r>
              <a:endParaRPr lang="ko-KR" altLang="en-US" baseline="30000" dirty="0"/>
            </a:p>
          </p:txBody>
        </p: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DAA1250A-9B3A-4445-97FD-8973CD4F5D97}"/>
                </a:ext>
              </a:extLst>
            </p:cNvPr>
            <p:cNvGrpSpPr/>
            <p:nvPr/>
          </p:nvGrpSpPr>
          <p:grpSpPr>
            <a:xfrm>
              <a:off x="2937647" y="3541692"/>
              <a:ext cx="1386142" cy="493627"/>
              <a:chOff x="3017954" y="3469120"/>
              <a:chExt cx="1386142" cy="493627"/>
            </a:xfrm>
          </p:grpSpPr>
          <p:grpSp>
            <p:nvGrpSpPr>
              <p:cNvPr id="89" name="그룹 88">
                <a:extLst>
                  <a:ext uri="{FF2B5EF4-FFF2-40B4-BE49-F238E27FC236}">
                    <a16:creationId xmlns:a16="http://schemas.microsoft.com/office/drawing/2014/main" id="{1E26EFFF-C129-45F9-8965-1256EA026C9E}"/>
                  </a:ext>
                </a:extLst>
              </p:cNvPr>
              <p:cNvGrpSpPr/>
              <p:nvPr/>
            </p:nvGrpSpPr>
            <p:grpSpPr>
              <a:xfrm>
                <a:off x="3017954" y="3469120"/>
                <a:ext cx="1386142" cy="397340"/>
                <a:chOff x="1453162" y="3469120"/>
                <a:chExt cx="2455634" cy="397340"/>
              </a:xfrm>
            </p:grpSpPr>
            <p:sp>
              <p:nvSpPr>
                <p:cNvPr id="91" name="직사각형 90">
                  <a:extLst>
                    <a:ext uri="{FF2B5EF4-FFF2-40B4-BE49-F238E27FC236}">
                      <a16:creationId xmlns:a16="http://schemas.microsoft.com/office/drawing/2014/main" id="{5B33D894-EAF9-4AFB-9948-767E44FEC860}"/>
                    </a:ext>
                  </a:extLst>
                </p:cNvPr>
                <p:cNvSpPr/>
                <p:nvPr/>
              </p:nvSpPr>
              <p:spPr>
                <a:xfrm>
                  <a:off x="1453162" y="3469120"/>
                  <a:ext cx="2450471" cy="211987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92" name="그림 91">
                  <a:extLst>
                    <a:ext uri="{FF2B5EF4-FFF2-40B4-BE49-F238E27FC236}">
                      <a16:creationId xmlns:a16="http://schemas.microsoft.com/office/drawing/2014/main" id="{BAA9424B-7956-46F9-980A-C64C26FADA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10800000">
                  <a:off x="1464813" y="3689281"/>
                  <a:ext cx="2443983" cy="1771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ln>
                  <a:solidFill>
                    <a:schemeClr val="tx1"/>
                  </a:solidFill>
                  <a:prstDash val="sysDot"/>
                </a:ln>
              </p:spPr>
            </p:pic>
          </p:grp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8EAFD0B2-0609-4EC6-BBBA-E066DCB722C7}"/>
                  </a:ext>
                </a:extLst>
              </p:cNvPr>
              <p:cNvSpPr txBox="1"/>
              <p:nvPr/>
            </p:nvSpPr>
            <p:spPr>
              <a:xfrm>
                <a:off x="3325404" y="3627579"/>
                <a:ext cx="851950" cy="33516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ctr">
                  <a:defRPr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ahoma" pitchFamily="34" charset="0"/>
                  </a:defRPr>
                </a:lvl1pPr>
              </a:lstStyle>
              <a:p>
                <a:r>
                  <a:rPr lang="en-US" altLang="ko-KR" dirty="0"/>
                  <a:t>N</a:t>
                </a:r>
                <a:r>
                  <a:rPr lang="en-US" altLang="ko-KR" baseline="30000" dirty="0"/>
                  <a:t>+</a:t>
                </a:r>
                <a:endParaRPr lang="ko-KR" altLang="en-US" baseline="30000" dirty="0"/>
              </a:p>
            </p:txBody>
          </p:sp>
        </p:grpSp>
        <p:grpSp>
          <p:nvGrpSpPr>
            <p:cNvPr id="38" name="그룹 37">
              <a:extLst>
                <a:ext uri="{FF2B5EF4-FFF2-40B4-BE49-F238E27FC236}">
                  <a16:creationId xmlns:a16="http://schemas.microsoft.com/office/drawing/2014/main" id="{A839EEDE-2252-481D-8573-9EDF70C22B05}"/>
                </a:ext>
              </a:extLst>
            </p:cNvPr>
            <p:cNvGrpSpPr/>
            <p:nvPr/>
          </p:nvGrpSpPr>
          <p:grpSpPr>
            <a:xfrm>
              <a:off x="4536360" y="3541692"/>
              <a:ext cx="624999" cy="493627"/>
              <a:chOff x="4548932" y="3469120"/>
              <a:chExt cx="624999" cy="493627"/>
            </a:xfrm>
          </p:grpSpPr>
          <p:grpSp>
            <p:nvGrpSpPr>
              <p:cNvPr id="85" name="그룹 84">
                <a:extLst>
                  <a:ext uri="{FF2B5EF4-FFF2-40B4-BE49-F238E27FC236}">
                    <a16:creationId xmlns:a16="http://schemas.microsoft.com/office/drawing/2014/main" id="{FC70E625-B952-47D9-86B8-2C3BABE9E193}"/>
                  </a:ext>
                </a:extLst>
              </p:cNvPr>
              <p:cNvGrpSpPr/>
              <p:nvPr/>
            </p:nvGrpSpPr>
            <p:grpSpPr>
              <a:xfrm>
                <a:off x="4548932" y="3469120"/>
                <a:ext cx="624999" cy="397340"/>
                <a:chOff x="4403901" y="3469120"/>
                <a:chExt cx="915061" cy="397340"/>
              </a:xfrm>
            </p:grpSpPr>
            <p:sp>
              <p:nvSpPr>
                <p:cNvPr id="87" name="직사각형 86">
                  <a:extLst>
                    <a:ext uri="{FF2B5EF4-FFF2-40B4-BE49-F238E27FC236}">
                      <a16:creationId xmlns:a16="http://schemas.microsoft.com/office/drawing/2014/main" id="{ADAF31EA-C098-4C16-82F0-269308FD26F1}"/>
                    </a:ext>
                  </a:extLst>
                </p:cNvPr>
                <p:cNvSpPr/>
                <p:nvPr/>
              </p:nvSpPr>
              <p:spPr>
                <a:xfrm>
                  <a:off x="4404478" y="3469120"/>
                  <a:ext cx="914484" cy="211987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88" name="그림 87">
                  <a:extLst>
                    <a:ext uri="{FF2B5EF4-FFF2-40B4-BE49-F238E27FC236}">
                      <a16:creationId xmlns:a16="http://schemas.microsoft.com/office/drawing/2014/main" id="{C91AB7F2-6F3D-4BB4-A241-A7161D76C9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10800000">
                  <a:off x="4403901" y="3689281"/>
                  <a:ext cx="911092" cy="1771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ln>
                  <a:solidFill>
                    <a:schemeClr val="tx1"/>
                  </a:solidFill>
                  <a:prstDash val="sysDot"/>
                </a:ln>
              </p:spPr>
            </p:pic>
          </p:grp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1A379D53-0708-4BCD-A014-80B6FDD6EB57}"/>
                  </a:ext>
                </a:extLst>
              </p:cNvPr>
              <p:cNvSpPr txBox="1"/>
              <p:nvPr/>
            </p:nvSpPr>
            <p:spPr>
              <a:xfrm>
                <a:off x="4678280" y="3627579"/>
                <a:ext cx="397442" cy="33516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ctr">
                  <a:defRPr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ahoma" pitchFamily="34" charset="0"/>
                  </a:defRPr>
                </a:lvl1pPr>
              </a:lstStyle>
              <a:p>
                <a:r>
                  <a:rPr lang="en-US" altLang="ko-KR" dirty="0"/>
                  <a:t>N</a:t>
                </a:r>
                <a:r>
                  <a:rPr lang="en-US" altLang="ko-KR" baseline="30000" dirty="0"/>
                  <a:t>+</a:t>
                </a:r>
                <a:endParaRPr lang="ko-KR" altLang="en-US" baseline="30000" dirty="0"/>
              </a:p>
            </p:txBody>
          </p:sp>
        </p:grp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B0E338C8-72E1-44D3-BB8D-6532ED4BF314}"/>
                </a:ext>
              </a:extLst>
            </p:cNvPr>
            <p:cNvGrpSpPr/>
            <p:nvPr/>
          </p:nvGrpSpPr>
          <p:grpSpPr>
            <a:xfrm>
              <a:off x="5373930" y="3541692"/>
              <a:ext cx="269595" cy="415871"/>
              <a:chOff x="5436663" y="3541692"/>
              <a:chExt cx="269595" cy="415871"/>
            </a:xfrm>
          </p:grpSpPr>
          <p:sp>
            <p:nvSpPr>
              <p:cNvPr id="83" name="직사각형 82">
                <a:extLst>
                  <a:ext uri="{FF2B5EF4-FFF2-40B4-BE49-F238E27FC236}">
                    <a16:creationId xmlns:a16="http://schemas.microsoft.com/office/drawing/2014/main" id="{1FADA43D-A1F0-482F-8E5D-A5264ADFC580}"/>
                  </a:ext>
                </a:extLst>
              </p:cNvPr>
              <p:cNvSpPr/>
              <p:nvPr/>
            </p:nvSpPr>
            <p:spPr>
              <a:xfrm>
                <a:off x="5436663" y="3541692"/>
                <a:ext cx="266920" cy="21198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pic>
            <p:nvPicPr>
              <p:cNvPr id="84" name="그림 83">
                <a:extLst>
                  <a:ext uri="{FF2B5EF4-FFF2-40B4-BE49-F238E27FC236}">
                    <a16:creationId xmlns:a16="http://schemas.microsoft.com/office/drawing/2014/main" id="{BA161F09-E322-42B2-9166-44100C96F0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>
                <a:off x="5450334" y="3753028"/>
                <a:ext cx="255924" cy="20453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</p:pic>
        </p:grpSp>
        <p:grpSp>
          <p:nvGrpSpPr>
            <p:cNvPr id="43" name="그룹 42">
              <a:extLst>
                <a:ext uri="{FF2B5EF4-FFF2-40B4-BE49-F238E27FC236}">
                  <a16:creationId xmlns:a16="http://schemas.microsoft.com/office/drawing/2014/main" id="{5DD5DF58-387D-46AB-8BBD-3E050D2C39BD}"/>
                </a:ext>
              </a:extLst>
            </p:cNvPr>
            <p:cNvGrpSpPr/>
            <p:nvPr/>
          </p:nvGrpSpPr>
          <p:grpSpPr>
            <a:xfrm>
              <a:off x="1338934" y="3541692"/>
              <a:ext cx="1386142" cy="397340"/>
              <a:chOff x="1453162" y="3469120"/>
              <a:chExt cx="2455634" cy="397340"/>
            </a:xfrm>
          </p:grpSpPr>
          <p:sp>
            <p:nvSpPr>
              <p:cNvPr id="75" name="직사각형 74">
                <a:extLst>
                  <a:ext uri="{FF2B5EF4-FFF2-40B4-BE49-F238E27FC236}">
                    <a16:creationId xmlns:a16="http://schemas.microsoft.com/office/drawing/2014/main" id="{CE6D746E-7AF0-43DA-8CC6-E29F0B24E630}"/>
                  </a:ext>
                </a:extLst>
              </p:cNvPr>
              <p:cNvSpPr/>
              <p:nvPr/>
            </p:nvSpPr>
            <p:spPr>
              <a:xfrm>
                <a:off x="1453162" y="3469120"/>
                <a:ext cx="2450471" cy="21198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76" name="그림 75">
                <a:extLst>
                  <a:ext uri="{FF2B5EF4-FFF2-40B4-BE49-F238E27FC236}">
                    <a16:creationId xmlns:a16="http://schemas.microsoft.com/office/drawing/2014/main" id="{5B3FF6C6-F923-4006-B9CE-478DBC7DAA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>
                <a:off x="1464813" y="3689281"/>
                <a:ext cx="2443983" cy="1771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</p:pic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BCE5704-DA3A-4CDC-A837-516E7EFC85D4}"/>
                </a:ext>
              </a:extLst>
            </p:cNvPr>
            <p:cNvSpPr txBox="1"/>
            <p:nvPr/>
          </p:nvSpPr>
          <p:spPr>
            <a:xfrm>
              <a:off x="1641648" y="3700151"/>
              <a:ext cx="851950" cy="33516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defRPr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1pPr>
            </a:lstStyle>
            <a:p>
              <a:r>
                <a:rPr lang="en-US" altLang="ko-KR" dirty="0"/>
                <a:t>N</a:t>
              </a:r>
              <a:r>
                <a:rPr lang="en-US" altLang="ko-KR" baseline="30000" dirty="0"/>
                <a:t>+</a:t>
              </a:r>
              <a:endParaRPr lang="ko-KR" altLang="en-US" baseline="30000" dirty="0"/>
            </a:p>
          </p:txBody>
        </p:sp>
        <p:grpSp>
          <p:nvGrpSpPr>
            <p:cNvPr id="47" name="그룹 46">
              <a:extLst>
                <a:ext uri="{FF2B5EF4-FFF2-40B4-BE49-F238E27FC236}">
                  <a16:creationId xmlns:a16="http://schemas.microsoft.com/office/drawing/2014/main" id="{435BEDB8-52C6-4D87-9614-F38751A64164}"/>
                </a:ext>
              </a:extLst>
            </p:cNvPr>
            <p:cNvGrpSpPr/>
            <p:nvPr/>
          </p:nvGrpSpPr>
          <p:grpSpPr>
            <a:xfrm>
              <a:off x="5856096" y="3541692"/>
              <a:ext cx="266920" cy="415871"/>
              <a:chOff x="5877557" y="3541692"/>
              <a:chExt cx="266920" cy="415871"/>
            </a:xfrm>
          </p:grpSpPr>
          <p:sp>
            <p:nvSpPr>
              <p:cNvPr id="70" name="직사각형 69">
                <a:extLst>
                  <a:ext uri="{FF2B5EF4-FFF2-40B4-BE49-F238E27FC236}">
                    <a16:creationId xmlns:a16="http://schemas.microsoft.com/office/drawing/2014/main" id="{60AF9FD9-0B5E-4081-AF55-FE09D6DBB248}"/>
                  </a:ext>
                </a:extLst>
              </p:cNvPr>
              <p:cNvSpPr/>
              <p:nvPr/>
            </p:nvSpPr>
            <p:spPr>
              <a:xfrm>
                <a:off x="5877557" y="3541692"/>
                <a:ext cx="266920" cy="21198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71" name="그림 70">
                <a:extLst>
                  <a:ext uri="{FF2B5EF4-FFF2-40B4-BE49-F238E27FC236}">
                    <a16:creationId xmlns:a16="http://schemas.microsoft.com/office/drawing/2014/main" id="{B660F466-BD9B-4BB1-BE63-1F4E602C90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>
                <a:off x="5883055" y="3753028"/>
                <a:ext cx="255924" cy="20453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ln>
                <a:solidFill>
                  <a:schemeClr val="tx1"/>
                </a:solidFill>
                <a:prstDash val="sysDot"/>
              </a:ln>
            </p:spPr>
          </p:pic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C6C94FD-3211-42AB-BF4A-03E1B25C57F6}"/>
                </a:ext>
              </a:extLst>
            </p:cNvPr>
            <p:cNvSpPr txBox="1"/>
            <p:nvPr/>
          </p:nvSpPr>
          <p:spPr>
            <a:xfrm>
              <a:off x="5327348" y="3711505"/>
              <a:ext cx="416624" cy="2769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defRPr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1pPr>
            </a:lstStyle>
            <a:p>
              <a:r>
                <a:rPr lang="en-US" altLang="ko-KR" dirty="0"/>
                <a:t>N</a:t>
              </a:r>
              <a:r>
                <a:rPr lang="en-US" altLang="ko-KR" baseline="30000" dirty="0"/>
                <a:t>+</a:t>
              </a:r>
              <a:endParaRPr lang="ko-KR" altLang="en-US" baseline="30000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A423807-F988-4C60-9A07-1A0F31ECD1E4}"/>
                </a:ext>
              </a:extLst>
            </p:cNvPr>
            <p:cNvSpPr txBox="1"/>
            <p:nvPr/>
          </p:nvSpPr>
          <p:spPr>
            <a:xfrm>
              <a:off x="5802499" y="3708856"/>
              <a:ext cx="397442" cy="25181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ctr">
                <a:defRPr sz="1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1pPr>
            </a:lstStyle>
            <a:p>
              <a:r>
                <a:rPr lang="en-US" altLang="ko-KR" dirty="0"/>
                <a:t>N</a:t>
              </a:r>
              <a:r>
                <a:rPr lang="en-US" altLang="ko-KR" baseline="30000" dirty="0"/>
                <a:t>+</a:t>
              </a:r>
              <a:endParaRPr lang="ko-KR" altLang="en-US" baseline="30000" dirty="0"/>
            </a:p>
          </p:txBody>
        </p:sp>
      </p:grp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EF4EEBA3-89B8-46D4-BE81-723779D5EE77}"/>
              </a:ext>
            </a:extLst>
          </p:cNvPr>
          <p:cNvSpPr/>
          <p:nvPr/>
        </p:nvSpPr>
        <p:spPr>
          <a:xfrm>
            <a:off x="3065485" y="1178179"/>
            <a:ext cx="3284329" cy="117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0" name="그림 109">
            <a:extLst>
              <a:ext uri="{FF2B5EF4-FFF2-40B4-BE49-F238E27FC236}">
                <a16:creationId xmlns:a16="http://schemas.microsoft.com/office/drawing/2014/main" id="{E54009BE-C532-4C24-AE97-B44DBBF919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932" y="4051259"/>
            <a:ext cx="3377652" cy="2405522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1D2F050F-7DB3-4B8A-8D1D-C691544D9985}"/>
              </a:ext>
            </a:extLst>
          </p:cNvPr>
          <p:cNvSpPr txBox="1"/>
          <p:nvPr/>
        </p:nvSpPr>
        <p:spPr>
          <a:xfrm>
            <a:off x="3274443" y="853438"/>
            <a:ext cx="1127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GR structure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19" name="제목 1">
            <a:extLst>
              <a:ext uri="{FF2B5EF4-FFF2-40B4-BE49-F238E27FC236}">
                <a16:creationId xmlns:a16="http://schemas.microsoft.com/office/drawing/2014/main" id="{B0FB4667-A5CC-4F07-AB5E-F9AD0E7EDB0F}"/>
              </a:ext>
            </a:extLst>
          </p:cNvPr>
          <p:cNvSpPr txBox="1">
            <a:spLocks/>
          </p:cNvSpPr>
          <p:nvPr/>
        </p:nvSpPr>
        <p:spPr>
          <a:xfrm>
            <a:off x="4966588" y="4096641"/>
            <a:ext cx="3379554" cy="100506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Give some variances at GR</a:t>
            </a:r>
          </a:p>
          <a:p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structures using test pattern 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제목 1">
            <a:extLst>
              <a:ext uri="{FF2B5EF4-FFF2-40B4-BE49-F238E27FC236}">
                <a16:creationId xmlns:a16="http://schemas.microsoft.com/office/drawing/2014/main" id="{7B3940C7-0F68-4432-900C-63E1253F6EBA}"/>
              </a:ext>
            </a:extLst>
          </p:cNvPr>
          <p:cNvSpPr txBox="1">
            <a:spLocks/>
          </p:cNvSpPr>
          <p:nvPr/>
        </p:nvSpPr>
        <p:spPr>
          <a:xfrm>
            <a:off x="4966588" y="5285748"/>
            <a:ext cx="4425987" cy="9812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GR numbers, width, rounding.. </a:t>
            </a:r>
            <a:r>
              <a:rPr lang="en-US" altLang="ko-KR" sz="20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010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5C4AF7-352A-4A50-BEC5-71DFB3FB3649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/>
              <a:t>Radiation test</a:t>
            </a:r>
            <a:endParaRPr lang="ko-KR" altLang="en-US" sz="3500" dirty="0"/>
          </a:p>
        </p:txBody>
      </p:sp>
      <p:pic>
        <p:nvPicPr>
          <p:cNvPr id="3078" name="Picture 6" descr="한국원자력연구원 채용">
            <a:extLst>
              <a:ext uri="{FF2B5EF4-FFF2-40B4-BE49-F238E27FC236}">
                <a16:creationId xmlns:a16="http://schemas.microsoft.com/office/drawing/2014/main" id="{7819A643-2498-453A-8E80-31A11BB61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265" y="1117024"/>
            <a:ext cx="2114796" cy="70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KOMAC">
            <a:extLst>
              <a:ext uri="{FF2B5EF4-FFF2-40B4-BE49-F238E27FC236}">
                <a16:creationId xmlns:a16="http://schemas.microsoft.com/office/drawing/2014/main" id="{D0151AA2-CC77-41BA-9B10-029E63320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340" y="1318697"/>
            <a:ext cx="594745" cy="30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>
            <a:extLst>
              <a:ext uri="{FF2B5EF4-FFF2-40B4-BE49-F238E27FC236}">
                <a16:creationId xmlns:a16="http://schemas.microsoft.com/office/drawing/2014/main" id="{D25701E1-7BE5-4F54-9A33-228C866E8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5" y="1991840"/>
            <a:ext cx="5470570" cy="266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제목 1">
            <a:extLst>
              <a:ext uri="{FF2B5EF4-FFF2-40B4-BE49-F238E27FC236}">
                <a16:creationId xmlns:a16="http://schemas.microsoft.com/office/drawing/2014/main" id="{92E2C2B2-3D9D-414B-A657-8B75BAD7843F}"/>
              </a:ext>
            </a:extLst>
          </p:cNvPr>
          <p:cNvSpPr txBox="1">
            <a:spLocks/>
          </p:cNvSpPr>
          <p:nvPr/>
        </p:nvSpPr>
        <p:spPr>
          <a:xfrm>
            <a:off x="102875" y="5137661"/>
            <a:ext cx="8678210" cy="40164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In order to study radiation hardness issues,  we perform experiments at KOMAC.</a:t>
            </a:r>
          </a:p>
          <a:p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7" name="Picture 15">
            <a:extLst>
              <a:ext uri="{FF2B5EF4-FFF2-40B4-BE49-F238E27FC236}">
                <a16:creationId xmlns:a16="http://schemas.microsoft.com/office/drawing/2014/main" id="{D8340E66-15A4-4792-BE2A-F2A908B87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810" y="1882430"/>
            <a:ext cx="5202315" cy="236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제목 1">
            <a:extLst>
              <a:ext uri="{FF2B5EF4-FFF2-40B4-BE49-F238E27FC236}">
                <a16:creationId xmlns:a16="http://schemas.microsoft.com/office/drawing/2014/main" id="{CDD03F6A-33CA-436E-8808-5BFAAF291C36}"/>
              </a:ext>
            </a:extLst>
          </p:cNvPr>
          <p:cNvSpPr txBox="1">
            <a:spLocks/>
          </p:cNvSpPr>
          <p:nvPr/>
        </p:nvSpPr>
        <p:spPr>
          <a:xfrm>
            <a:off x="102875" y="5724557"/>
            <a:ext cx="9167866" cy="77831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We use two beam line to do research about type-inversion</a:t>
            </a:r>
          </a:p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and leakage current variations due to irradiation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902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5C4AF7-352A-4A50-BEC5-71DFB3FB3649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/>
              <a:t>Radiation test</a:t>
            </a:r>
            <a:endParaRPr lang="ko-KR" altLang="en-US" sz="3500" dirty="0"/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92E2C2B2-3D9D-414B-A657-8B75BAD7843F}"/>
              </a:ext>
            </a:extLst>
          </p:cNvPr>
          <p:cNvSpPr txBox="1">
            <a:spLocks/>
          </p:cNvSpPr>
          <p:nvPr/>
        </p:nvSpPr>
        <p:spPr>
          <a:xfrm>
            <a:off x="131690" y="5151583"/>
            <a:ext cx="8404385" cy="45237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Proton flux injected was </a:t>
            </a:r>
            <a:r>
              <a:rPr lang="en-US" altLang="ko-KR" sz="2000" dirty="0" err="1">
                <a:latin typeface="Arial" panose="020B0604020202020204" pitchFamily="34" charset="0"/>
                <a:cs typeface="Arial" panose="020B0604020202020204" pitchFamily="34" charset="0"/>
              </a:rPr>
              <a:t>choosed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 by ALICE </a:t>
            </a:r>
            <a:r>
              <a:rPr lang="en-US" altLang="ko-KR" sz="2000" dirty="0" err="1">
                <a:latin typeface="Arial" panose="020B0604020202020204" pitchFamily="34" charset="0"/>
                <a:cs typeface="Arial" panose="020B0604020202020204" pitchFamily="34" charset="0"/>
              </a:rPr>
              <a:t>FoCal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 radiation criteria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BD6B8B34-89BF-4778-B97F-88571826BB88}"/>
              </a:ext>
            </a:extLst>
          </p:cNvPr>
          <p:cNvGrpSpPr/>
          <p:nvPr/>
        </p:nvGrpSpPr>
        <p:grpSpPr>
          <a:xfrm>
            <a:off x="253032" y="1008319"/>
            <a:ext cx="3785665" cy="3580704"/>
            <a:chOff x="470984" y="3026081"/>
            <a:chExt cx="3785665" cy="3580704"/>
          </a:xfrm>
        </p:grpSpPr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90625556-8AE2-4F68-B5D8-98029CBEA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0984" y="3455648"/>
              <a:ext cx="3785665" cy="3151137"/>
            </a:xfrm>
            <a:prstGeom prst="rect">
              <a:avLst/>
            </a:prstGeom>
          </p:spPr>
        </p:pic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BA6E9ED4-1560-453E-919A-E1FB9A7D7F81}"/>
                </a:ext>
              </a:extLst>
            </p:cNvPr>
            <p:cNvSpPr/>
            <p:nvPr/>
          </p:nvSpPr>
          <p:spPr>
            <a:xfrm>
              <a:off x="2125083" y="3026081"/>
              <a:ext cx="75516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ko-KR" dirty="0">
                  <a:latin typeface="Leelawadee UI Semilight" panose="020B0402040204020203" pitchFamily="34" charset="-34"/>
                  <a:cs typeface="Leelawadee UI Semilight" panose="020B0402040204020203" pitchFamily="34" charset="-34"/>
                </a:rPr>
                <a:t>IV Plot</a:t>
              </a:r>
            </a:p>
          </p:txBody>
        </p:sp>
      </p:grpSp>
      <p:sp>
        <p:nvSpPr>
          <p:cNvPr id="20" name="제목 1">
            <a:extLst>
              <a:ext uri="{FF2B5EF4-FFF2-40B4-BE49-F238E27FC236}">
                <a16:creationId xmlns:a16="http://schemas.microsoft.com/office/drawing/2014/main" id="{5F2A3092-0C55-4E4B-AD4C-D951E92DAB58}"/>
              </a:ext>
            </a:extLst>
          </p:cNvPr>
          <p:cNvSpPr txBox="1">
            <a:spLocks/>
          </p:cNvSpPr>
          <p:nvPr/>
        </p:nvSpPr>
        <p:spPr>
          <a:xfrm>
            <a:off x="1907131" y="3363888"/>
            <a:ext cx="1887469" cy="45237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>
                <a:solidFill>
                  <a:srgbClr val="FF0000"/>
                </a:solidFill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1E+13 </a:t>
            </a:r>
            <a:r>
              <a:rPr lang="en-US" altLang="ko-KR" sz="2000" dirty="0" err="1">
                <a:solidFill>
                  <a:srgbClr val="FF0000"/>
                </a:solidFill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n</a:t>
            </a:r>
            <a:r>
              <a:rPr lang="en-US" altLang="ko-KR" sz="2000" baseline="-25000" dirty="0" err="1">
                <a:solidFill>
                  <a:srgbClr val="FF0000"/>
                </a:solidFill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eq</a:t>
            </a:r>
            <a:r>
              <a:rPr lang="en-US" altLang="ko-KR" sz="2000" dirty="0">
                <a:solidFill>
                  <a:srgbClr val="FF0000"/>
                </a:solidFill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/cm</a:t>
            </a:r>
            <a:r>
              <a:rPr lang="en-US" altLang="ko-KR" sz="2000" baseline="30000" dirty="0">
                <a:solidFill>
                  <a:srgbClr val="FF0000"/>
                </a:solidFill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2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376B7168-8628-4439-A20F-93511FCEE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3671" y="946611"/>
            <a:ext cx="4848225" cy="381952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157591C-9D4F-468A-888C-C60012C539A7}"/>
              </a:ext>
            </a:extLst>
          </p:cNvPr>
          <p:cNvSpPr txBox="1"/>
          <p:nvPr/>
        </p:nvSpPr>
        <p:spPr>
          <a:xfrm>
            <a:off x="131690" y="5710166"/>
            <a:ext cx="72353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We check type inversion and increased leakage current</a:t>
            </a:r>
            <a:endParaRPr lang="ko-KR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147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id="{C488E9BE-C532-495C-B61A-3806FCBDC765}"/>
              </a:ext>
            </a:extLst>
          </p:cNvPr>
          <p:cNvSpPr txBox="1">
            <a:spLocks/>
          </p:cNvSpPr>
          <p:nvPr/>
        </p:nvSpPr>
        <p:spPr>
          <a:xfrm>
            <a:off x="819727" y="152690"/>
            <a:ext cx="6957291" cy="6735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/>
              <a:t>Dicing study</a:t>
            </a:r>
            <a:endParaRPr lang="ko-KR" altLang="en-US" sz="3500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092148AE-2558-473C-B4B3-5E7B3F033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42" y="1173186"/>
            <a:ext cx="5258534" cy="4067743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39C71524-D45A-4EC2-99E2-616CE38A1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094" y="1447061"/>
            <a:ext cx="1937924" cy="34286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6C619BD-D27B-480F-981B-68995B0133CC}"/>
              </a:ext>
            </a:extLst>
          </p:cNvPr>
          <p:cNvSpPr txBox="1"/>
          <p:nvPr/>
        </p:nvSpPr>
        <p:spPr>
          <a:xfrm>
            <a:off x="282610" y="5661286"/>
            <a:ext cx="72353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Dicing improved leakage current of sensor</a:t>
            </a:r>
            <a:endParaRPr lang="ko-KR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042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57741</TotalTime>
  <Words>681</Words>
  <Application>Microsoft Office PowerPoint</Application>
  <PresentationFormat>화면 슬라이드 쇼(4:3)</PresentationFormat>
  <Paragraphs>103</Paragraphs>
  <Slides>18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9" baseType="lpstr">
      <vt:lpstr>Leelawadee UI Semilight</vt:lpstr>
      <vt:lpstr>Cambria Math</vt:lpstr>
      <vt:lpstr>Arial</vt:lpstr>
      <vt:lpstr>굴림</vt:lpstr>
      <vt:lpstr>Wingdings</vt:lpstr>
      <vt:lpstr>Arial</vt:lpstr>
      <vt:lpstr>Calibri Light</vt:lpstr>
      <vt:lpstr>Calibri</vt:lpstr>
      <vt:lpstr>Tahoma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kitae kim</dc:creator>
  <cp:lastModifiedBy>Han young hoon</cp:lastModifiedBy>
  <cp:revision>376</cp:revision>
  <dcterms:created xsi:type="dcterms:W3CDTF">2020-11-23T10:48:11Z</dcterms:created>
  <dcterms:modified xsi:type="dcterms:W3CDTF">2022-01-06T01:41:23Z</dcterms:modified>
</cp:coreProperties>
</file>