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21"/>
  </p:notesMasterIdLst>
  <p:sldIdLst>
    <p:sldId id="994" r:id="rId2"/>
    <p:sldId id="1035" r:id="rId3"/>
    <p:sldId id="1051" r:id="rId4"/>
    <p:sldId id="1052" r:id="rId5"/>
    <p:sldId id="1053" r:id="rId6"/>
    <p:sldId id="1047" r:id="rId7"/>
    <p:sldId id="1040" r:id="rId8"/>
    <p:sldId id="1037" r:id="rId9"/>
    <p:sldId id="1048" r:id="rId10"/>
    <p:sldId id="1042" r:id="rId11"/>
    <p:sldId id="1130" r:id="rId12"/>
    <p:sldId id="1056" r:id="rId13"/>
    <p:sldId id="1128" r:id="rId14"/>
    <p:sldId id="1129" r:id="rId15"/>
    <p:sldId id="1044" r:id="rId16"/>
    <p:sldId id="1124" r:id="rId17"/>
    <p:sldId id="1123" r:id="rId18"/>
    <p:sldId id="1119" r:id="rId19"/>
    <p:sldId id="112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78"/>
    <a:srgbClr val="00FB92"/>
    <a:srgbClr val="080808"/>
    <a:srgbClr val="FF80FF"/>
    <a:srgbClr val="FF9300"/>
    <a:srgbClr val="FFFFFF"/>
    <a:srgbClr val="FFD579"/>
    <a:srgbClr val="73FED6"/>
    <a:srgbClr val="E7E9F1"/>
    <a:srgbClr val="CBD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64"/>
  </p:normalViewPr>
  <p:slideViewPr>
    <p:cSldViewPr snapToGrid="0" snapToObjects="1">
      <p:cViewPr varScale="1">
        <p:scale>
          <a:sx n="115" d="100"/>
          <a:sy n="115" d="100"/>
        </p:scale>
        <p:origin x="2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CF414A-6FF5-B24E-88F4-A129A684B35B}" type="datetimeFigureOut">
              <a:rPr lang="en-GB" smtClean="0"/>
              <a:t>05/01/2022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2A065-E8FF-5049-AC1E-627C8B2249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71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9C5E052B-ECE5-4792-966D-3B0CCB05B753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25238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20200710 | ITS3 WP2 Deliverables MLR1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8067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20200710 | ITS3 WP2 Deliverables MLR1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3059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20200710 | ITS3 WP2 Deliverables MLR1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315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20200710 | ITS3 WP2 Deliverables MLR1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41065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>
              <a:defRPr sz="2400">
                <a:solidFill>
                  <a:srgbClr val="0055A0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889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92" y="1268760"/>
            <a:ext cx="10972800" cy="5112568"/>
          </a:xfrm>
        </p:spPr>
        <p:txBody>
          <a:bodyPr/>
          <a:lstStyle>
            <a:lvl1pPr marL="0" indent="0">
              <a:buNone/>
              <a:defRPr>
                <a:solidFill>
                  <a:srgbClr val="0055A0"/>
                </a:solidFill>
              </a:defRPr>
            </a:lvl1pPr>
            <a:lvl2pPr marL="457206" indent="0">
              <a:buNone/>
              <a:defRPr sz="2000"/>
            </a:lvl2pPr>
            <a:lvl3pPr marL="914411" indent="0">
              <a:buNone/>
              <a:defRPr/>
            </a:lvl3pPr>
            <a:lvl4pPr marL="1371617" indent="0">
              <a:buNone/>
              <a:defRPr/>
            </a:lvl4pPr>
            <a:lvl5pPr marL="1828823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20200827 | ITS3 WP2 Deliverables MLR1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97017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2847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1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762"/>
            <a:ext cx="5384800" cy="511256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4137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762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609600" y="3929766"/>
            <a:ext cx="10972800" cy="24504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86721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5899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81916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20200813 | ITS3 WP2 Deliverables MLR1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8189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04396"/>
            <a:ext cx="10972800" cy="776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268760"/>
            <a:ext cx="109728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45586"/>
            <a:ext cx="2030016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6180" y="6545586"/>
            <a:ext cx="6839643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364" y="6545586"/>
            <a:ext cx="824037" cy="2743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85C63F9-2DBC-48A0-BF00-73BDC51AD247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1086173" y="148183"/>
            <a:ext cx="992453" cy="106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6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>
    <p:fade/>
  </p:transition>
  <p:hf hdr="0" dt="0"/>
  <p:txStyles>
    <p:titleStyle>
      <a:lvl1pPr algn="l" defTabSz="914411" rtl="0" eaLnBrk="1" latinLnBrk="0" hangingPunct="1"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5" indent="-342905" algn="l" defTabSz="914411" rtl="0" eaLnBrk="1" latinLnBrk="0" hangingPunct="1">
        <a:spcBef>
          <a:spcPts val="1200"/>
        </a:spcBef>
        <a:buFont typeface="Arial" panose="020B0604020202020204" pitchFamily="34" charset="0"/>
        <a:buChar char="•"/>
        <a:defRPr sz="2400" b="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60" indent="-285753" algn="l" defTabSz="914411" rtl="0" eaLnBrk="1" latinLnBrk="0" hangingPunct="1">
        <a:spcBef>
          <a:spcPts val="600"/>
        </a:spcBef>
        <a:buFont typeface="Arial" panose="020B0604020202020204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3.png"/><Relationship Id="rId5" Type="http://schemas.openxmlformats.org/officeDocument/2006/relationships/image" Target="../media/image26.png"/><Relationship Id="rId10" Type="http://schemas.openxmlformats.org/officeDocument/2006/relationships/image" Target="../media/image32.png"/><Relationship Id="rId4" Type="http://schemas.openxmlformats.org/officeDocument/2006/relationships/image" Target="../media/image25.pn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4FE2B0-B175-4C4C-848F-03BF15033E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ko-KR" dirty="0"/>
              <a:t>Design activities towards stitched sensor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B017A0C-45F0-4C09-9576-E078590169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800" dirty="0" err="1"/>
              <a:t>Geunhee</a:t>
            </a:r>
            <a:r>
              <a:rPr lang="en-US" altLang="ko-KR" sz="2800" dirty="0"/>
              <a:t> Hong</a:t>
            </a:r>
            <a:endParaRPr lang="en-US" altLang="ko-KR" dirty="0"/>
          </a:p>
          <a:p>
            <a:r>
              <a:rPr lang="en-US" altLang="ko-KR" dirty="0"/>
              <a:t>Yonsei University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6C43D44-0DF9-442F-9657-F154228B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6180" y="6545586"/>
            <a:ext cx="6839643" cy="274324"/>
          </a:xfrm>
        </p:spPr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</p:spTree>
    <p:extLst>
      <p:ext uri="{BB962C8B-B14F-4D97-AF65-F5344CB8AC3E}">
        <p14:creationId xmlns:p14="http://schemas.microsoft.com/office/powerpoint/2010/main" val="232902655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F75CFF-C91F-4F46-9B89-B1DC025F7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MOSS Monolithic Stitched Sensor Prototype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75B5F3F-0425-47E7-BAFE-7F3F900A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89D2E2A-A924-4F0C-8918-92F6CCD1F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27EFCB-EBAD-4880-8863-E6DDDFC11476}"/>
              </a:ext>
            </a:extLst>
          </p:cNvPr>
          <p:cNvSpPr txBox="1"/>
          <p:nvPr/>
        </p:nvSpPr>
        <p:spPr>
          <a:xfrm>
            <a:off x="195263" y="6356907"/>
            <a:ext cx="2928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080808"/>
                </a:solidFill>
              </a:rPr>
              <a:t>https://indico.cern.ch/event/1091910/</a:t>
            </a:r>
            <a:endParaRPr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83275CF-CC6A-4201-B971-858947A5C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978"/>
            <a:ext cx="12192000" cy="513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9512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51B697-EC19-4EFB-B085-7F40C08C3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ko-KR" dirty="0"/>
              <a:t>Concept for Pixels Readout in a Region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1CAF708-71FA-48FB-9D5F-5FA7AC1E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EBCCD4E-8EB8-40EB-9690-C7B47ED1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136B49B8-6323-4E99-BAFF-06365C934F60}"/>
              </a:ext>
            </a:extLst>
          </p:cNvPr>
          <p:cNvSpPr txBox="1">
            <a:spLocks/>
          </p:cNvSpPr>
          <p:nvPr/>
        </p:nvSpPr>
        <p:spPr>
          <a:xfrm>
            <a:off x="8306630" y="1330774"/>
            <a:ext cx="3670674" cy="4296303"/>
          </a:xfrm>
          <a:prstGeom prst="rect">
            <a:avLst/>
          </a:prstGeom>
        </p:spPr>
        <p:txBody>
          <a:bodyPr>
            <a:normAutofit/>
          </a:bodyPr>
          <a:lstStyle>
            <a:lvl1pPr marL="342905" indent="-342905" algn="l" defTabSz="914411" rtl="0" eaLnBrk="1" latinLnBrk="0" hangingPunct="1">
              <a:spcBef>
                <a:spcPts val="1200"/>
              </a:spcBef>
              <a:buFont typeface="Arial" panose="020B0604020202020204" pitchFamily="34" charset="0"/>
              <a:buChar char="•"/>
              <a:defRPr sz="2400" b="0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742960" indent="-285753" algn="l" defTabSz="914411" rtl="0" eaLnBrk="1" latinLnBrk="0" hangingPunct="1">
              <a:spcBef>
                <a:spcPts val="6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14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20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26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32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/>
              <a:t>Global Strobe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/>
              <a:t>In-Pixel Latch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 i="1"/>
              <a:t>Row </a:t>
            </a:r>
            <a:r>
              <a:rPr lang="en-GB" sz="1600"/>
              <a:t>OR output line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/>
              <a:t> Selection of row (token)</a:t>
            </a:r>
          </a:p>
          <a:p>
            <a:pPr marL="400050" lvl="1" indent="0">
              <a:buFont typeface="Arial" panose="020B0604020202020204" pitchFamily="34" charset="0"/>
              <a:buNone/>
            </a:pPr>
            <a:r>
              <a:rPr lang="en-GB" sz="1400"/>
              <a:t>Skip rows with no hits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600"/>
              <a:t>Column out line </a:t>
            </a:r>
          </a:p>
          <a:p>
            <a:pPr marL="400050" lvl="1" indent="0">
              <a:buFont typeface="Arial" panose="020B0604020202020204" pitchFamily="34" charset="0"/>
              <a:buNone/>
            </a:pPr>
            <a:r>
              <a:rPr lang="en-GB" sz="1400"/>
              <a:t>Pixels of the selected row drive the column line</a:t>
            </a:r>
          </a:p>
          <a:p>
            <a:pPr marL="400050" lvl="1" indent="0">
              <a:buFont typeface="Arial" panose="020B0604020202020204" pitchFamily="34" charset="0"/>
              <a:buNone/>
            </a:pPr>
            <a:endParaRPr lang="en-GB" sz="1400"/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EA3FD875-FB9A-4AAB-82C5-70D116038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68" y="1202048"/>
            <a:ext cx="8159262" cy="483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92925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82CD3F-7B22-44AD-A520-B9D516FD1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Digital pixel logic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5CF4632-820E-492B-88D7-6E948BC23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78A4DFB-876E-4FC8-BBB9-5A5285844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6">
            <a:extLst>
              <a:ext uri="{FF2B5EF4-FFF2-40B4-BE49-F238E27FC236}">
                <a16:creationId xmlns:a16="http://schemas.microsoft.com/office/drawing/2014/main" id="{6482B8D6-D51B-DD49-BB0D-C3D3A90C0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981" y="1786132"/>
            <a:ext cx="8142038" cy="328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0606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0706A2-8875-4DF9-A459-50F2BA793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Signal Regeneration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17D9295-E4BB-4D2F-8DDF-358E5F177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FC68B72-F2D7-4816-936F-5CA3CCF19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77" name="Picture 4" descr="Diagram&#10;&#10;Description automatically generated">
            <a:extLst>
              <a:ext uri="{FF2B5EF4-FFF2-40B4-BE49-F238E27FC236}">
                <a16:creationId xmlns:a16="http://schemas.microsoft.com/office/drawing/2014/main" id="{A576DB26-88E4-452E-8F1B-8EC62B01FD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131" b="8674"/>
          <a:stretch/>
        </p:blipFill>
        <p:spPr>
          <a:xfrm>
            <a:off x="878570" y="1548375"/>
            <a:ext cx="4692427" cy="2138423"/>
          </a:xfrm>
          <a:prstGeom prst="rect">
            <a:avLst/>
          </a:prstGeom>
        </p:spPr>
      </p:pic>
      <p:grpSp>
        <p:nvGrpSpPr>
          <p:cNvPr id="178" name="Group 396">
            <a:extLst>
              <a:ext uri="{FF2B5EF4-FFF2-40B4-BE49-F238E27FC236}">
                <a16:creationId xmlns:a16="http://schemas.microsoft.com/office/drawing/2014/main" id="{C294B9EC-A102-4AFB-A72D-C615E65165B3}"/>
              </a:ext>
            </a:extLst>
          </p:cNvPr>
          <p:cNvGrpSpPr/>
          <p:nvPr/>
        </p:nvGrpSpPr>
        <p:grpSpPr>
          <a:xfrm>
            <a:off x="1204488" y="4147508"/>
            <a:ext cx="3514367" cy="2345645"/>
            <a:chOff x="1012797" y="3997263"/>
            <a:chExt cx="3514367" cy="2345645"/>
          </a:xfrm>
        </p:grpSpPr>
        <p:pic>
          <p:nvPicPr>
            <p:cNvPr id="179" name="Picture 5">
              <a:extLst>
                <a:ext uri="{FF2B5EF4-FFF2-40B4-BE49-F238E27FC236}">
                  <a16:creationId xmlns:a16="http://schemas.microsoft.com/office/drawing/2014/main" id="{342F620A-037A-45E6-93E4-D71972911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2797" y="3997263"/>
              <a:ext cx="3514367" cy="2345645"/>
            </a:xfrm>
            <a:prstGeom prst="rect">
              <a:avLst/>
            </a:prstGeom>
          </p:spPr>
        </p:pic>
        <p:sp>
          <p:nvSpPr>
            <p:cNvPr id="180" name="Rectangle 393">
              <a:extLst>
                <a:ext uri="{FF2B5EF4-FFF2-40B4-BE49-F238E27FC236}">
                  <a16:creationId xmlns:a16="http://schemas.microsoft.com/office/drawing/2014/main" id="{86D56CAF-525E-4A3F-910F-D7075C19BE03}"/>
                </a:ext>
              </a:extLst>
            </p:cNvPr>
            <p:cNvSpPr/>
            <p:nvPr/>
          </p:nvSpPr>
          <p:spPr>
            <a:xfrm>
              <a:off x="1921510" y="5615940"/>
              <a:ext cx="252000" cy="252000"/>
            </a:xfrm>
            <a:prstGeom prst="rect">
              <a:avLst/>
            </a:prstGeom>
            <a:solidFill>
              <a:srgbClr val="70AD47">
                <a:lumMod val="50000"/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1" name="Rectangle 394">
              <a:extLst>
                <a:ext uri="{FF2B5EF4-FFF2-40B4-BE49-F238E27FC236}">
                  <a16:creationId xmlns:a16="http://schemas.microsoft.com/office/drawing/2014/main" id="{94A58819-409F-4E98-BCD3-FEDFBB9A0D9B}"/>
                </a:ext>
              </a:extLst>
            </p:cNvPr>
            <p:cNvSpPr/>
            <p:nvPr/>
          </p:nvSpPr>
          <p:spPr>
            <a:xfrm>
              <a:off x="2346960" y="5489940"/>
              <a:ext cx="252000" cy="252000"/>
            </a:xfrm>
            <a:prstGeom prst="rect">
              <a:avLst/>
            </a:prstGeom>
            <a:solidFill>
              <a:srgbClr val="FFC000">
                <a:lumMod val="75000"/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2" name="Rectangle 395">
              <a:extLst>
                <a:ext uri="{FF2B5EF4-FFF2-40B4-BE49-F238E27FC236}">
                  <a16:creationId xmlns:a16="http://schemas.microsoft.com/office/drawing/2014/main" id="{69AFDF04-FE7A-43A2-8F98-CEB56322E45E}"/>
                </a:ext>
              </a:extLst>
            </p:cNvPr>
            <p:cNvSpPr/>
            <p:nvPr/>
          </p:nvSpPr>
          <p:spPr>
            <a:xfrm>
              <a:off x="2785476" y="5363940"/>
              <a:ext cx="252000" cy="252000"/>
            </a:xfrm>
            <a:prstGeom prst="rect">
              <a:avLst/>
            </a:prstGeom>
            <a:solidFill>
              <a:srgbClr val="4472C4">
                <a:lumMod val="75000"/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graphicFrame>
        <p:nvGraphicFramePr>
          <p:cNvPr id="183" name="Table 8">
            <a:extLst>
              <a:ext uri="{FF2B5EF4-FFF2-40B4-BE49-F238E27FC236}">
                <a16:creationId xmlns:a16="http://schemas.microsoft.com/office/drawing/2014/main" id="{2C5CC330-2F29-4D78-BB2E-C57565A45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618598"/>
              </p:ext>
            </p:extLst>
          </p:nvPr>
        </p:nvGraphicFramePr>
        <p:xfrm>
          <a:off x="6906928" y="2162250"/>
          <a:ext cx="3332480" cy="333360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13733417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395574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96922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3124433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070495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2965054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80829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978920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495093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526128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001276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167180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3367311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6566446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9366089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40674166"/>
                    </a:ext>
                  </a:extLst>
                </a:gridCol>
              </a:tblGrid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293919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639792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808606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821631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220859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764094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648075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12490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2143720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352476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464813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8432104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363975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755207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4002563"/>
                  </a:ext>
                </a:extLst>
              </a:tr>
              <a:tr h="208350"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45720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914411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371617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828823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2286029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743234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3200440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3657646" algn="l" defTabSz="914411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endParaRPr lang="en-US" sz="10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2006515"/>
                  </a:ext>
                </a:extLst>
              </a:tr>
            </a:tbl>
          </a:graphicData>
        </a:graphic>
      </p:graphicFrame>
      <p:grpSp>
        <p:nvGrpSpPr>
          <p:cNvPr id="184" name="Group 1">
            <a:extLst>
              <a:ext uri="{FF2B5EF4-FFF2-40B4-BE49-F238E27FC236}">
                <a16:creationId xmlns:a16="http://schemas.microsoft.com/office/drawing/2014/main" id="{D4384ADC-D8D0-4896-81C0-C9F41748D0B9}"/>
              </a:ext>
            </a:extLst>
          </p:cNvPr>
          <p:cNvGrpSpPr/>
          <p:nvPr/>
        </p:nvGrpSpPr>
        <p:grpSpPr>
          <a:xfrm>
            <a:off x="6907325" y="2169870"/>
            <a:ext cx="3192194" cy="3187249"/>
            <a:chOff x="6564425" y="1769820"/>
            <a:chExt cx="3192194" cy="3187249"/>
          </a:xfrm>
        </p:grpSpPr>
        <p:sp>
          <p:nvSpPr>
            <p:cNvPr id="185" name="Rectangle 147">
              <a:extLst>
                <a:ext uri="{FF2B5EF4-FFF2-40B4-BE49-F238E27FC236}">
                  <a16:creationId xmlns:a16="http://schemas.microsoft.com/office/drawing/2014/main" id="{6C74CDE0-D433-493C-9B0F-07E4E47429D7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6" name="Rectangle 148">
              <a:extLst>
                <a:ext uri="{FF2B5EF4-FFF2-40B4-BE49-F238E27FC236}">
                  <a16:creationId xmlns:a16="http://schemas.microsoft.com/office/drawing/2014/main" id="{3B398C00-44EC-4971-8983-4E5F0AEF3B2D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7" name="Rectangle 149">
              <a:extLst>
                <a:ext uri="{FF2B5EF4-FFF2-40B4-BE49-F238E27FC236}">
                  <a16:creationId xmlns:a16="http://schemas.microsoft.com/office/drawing/2014/main" id="{4C2C473F-5F7E-4F40-B9F3-4031FFA0B9D3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8" name="Rectangle 150">
              <a:extLst>
                <a:ext uri="{FF2B5EF4-FFF2-40B4-BE49-F238E27FC236}">
                  <a16:creationId xmlns:a16="http://schemas.microsoft.com/office/drawing/2014/main" id="{6A8F4071-D8E1-413D-8BE2-610DFC84ED86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89" name="Rectangle 151">
              <a:extLst>
                <a:ext uri="{FF2B5EF4-FFF2-40B4-BE49-F238E27FC236}">
                  <a16:creationId xmlns:a16="http://schemas.microsoft.com/office/drawing/2014/main" id="{9B86BF38-7FDC-42B1-9A50-E9C2F7DC9683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0" name="Rectangle 152">
              <a:extLst>
                <a:ext uri="{FF2B5EF4-FFF2-40B4-BE49-F238E27FC236}">
                  <a16:creationId xmlns:a16="http://schemas.microsoft.com/office/drawing/2014/main" id="{825D7A32-BBBE-471E-BDDC-BA287B8F407F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1" name="Rectangle 153">
              <a:extLst>
                <a:ext uri="{FF2B5EF4-FFF2-40B4-BE49-F238E27FC236}">
                  <a16:creationId xmlns:a16="http://schemas.microsoft.com/office/drawing/2014/main" id="{E58F890B-4D79-483E-8A31-15E5FB150F00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2" name="Rectangle 154">
              <a:extLst>
                <a:ext uri="{FF2B5EF4-FFF2-40B4-BE49-F238E27FC236}">
                  <a16:creationId xmlns:a16="http://schemas.microsoft.com/office/drawing/2014/main" id="{A2983D7A-CD56-446E-B29A-5DF12D317B2E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3" name="Rectangle 155">
              <a:extLst>
                <a:ext uri="{FF2B5EF4-FFF2-40B4-BE49-F238E27FC236}">
                  <a16:creationId xmlns:a16="http://schemas.microsoft.com/office/drawing/2014/main" id="{B003C1EE-A4E6-4647-91A3-097DE3608A78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4" name="Rectangle 156">
              <a:extLst>
                <a:ext uri="{FF2B5EF4-FFF2-40B4-BE49-F238E27FC236}">
                  <a16:creationId xmlns:a16="http://schemas.microsoft.com/office/drawing/2014/main" id="{21EB5FC8-A7D3-4663-8B91-A470D8A6C4B8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5" name="Rectangle 157">
              <a:extLst>
                <a:ext uri="{FF2B5EF4-FFF2-40B4-BE49-F238E27FC236}">
                  <a16:creationId xmlns:a16="http://schemas.microsoft.com/office/drawing/2014/main" id="{46E114ED-C0DE-4572-9D75-5D3A2F6FEDCF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6" name="Rectangle 158">
              <a:extLst>
                <a:ext uri="{FF2B5EF4-FFF2-40B4-BE49-F238E27FC236}">
                  <a16:creationId xmlns:a16="http://schemas.microsoft.com/office/drawing/2014/main" id="{00022CC3-A674-429D-9264-35E0F2B7AEAA}"/>
                </a:ext>
              </a:extLst>
            </p:cNvPr>
            <p:cNvSpPr/>
            <p:nvPr/>
          </p:nvSpPr>
          <p:spPr>
            <a:xfrm>
              <a:off x="7396477" y="4054333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7" name="Rectangle 159">
              <a:extLst>
                <a:ext uri="{FF2B5EF4-FFF2-40B4-BE49-F238E27FC236}">
                  <a16:creationId xmlns:a16="http://schemas.microsoft.com/office/drawing/2014/main" id="{575786A9-0F82-4C18-A80B-CE0381F6E1B8}"/>
                </a:ext>
              </a:extLst>
            </p:cNvPr>
            <p:cNvSpPr/>
            <p:nvPr/>
          </p:nvSpPr>
          <p:spPr>
            <a:xfrm>
              <a:off x="7188464" y="4262016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8" name="Rectangle 160">
              <a:extLst>
                <a:ext uri="{FF2B5EF4-FFF2-40B4-BE49-F238E27FC236}">
                  <a16:creationId xmlns:a16="http://schemas.microsoft.com/office/drawing/2014/main" id="{A6FBA545-AAF7-4B4D-AA42-659C2671648D}"/>
                </a:ext>
              </a:extLst>
            </p:cNvPr>
            <p:cNvSpPr/>
            <p:nvPr/>
          </p:nvSpPr>
          <p:spPr>
            <a:xfrm>
              <a:off x="6980451" y="4469699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199" name="Rectangle 161">
              <a:extLst>
                <a:ext uri="{FF2B5EF4-FFF2-40B4-BE49-F238E27FC236}">
                  <a16:creationId xmlns:a16="http://schemas.microsoft.com/office/drawing/2014/main" id="{E3E5D4C8-F361-4E75-B244-2EB092CBB496}"/>
                </a:ext>
              </a:extLst>
            </p:cNvPr>
            <p:cNvSpPr/>
            <p:nvPr/>
          </p:nvSpPr>
          <p:spPr>
            <a:xfrm>
              <a:off x="6772438" y="4677382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0" name="Rectangle 162">
              <a:extLst>
                <a:ext uri="{FF2B5EF4-FFF2-40B4-BE49-F238E27FC236}">
                  <a16:creationId xmlns:a16="http://schemas.microsoft.com/office/drawing/2014/main" id="{28DB42F9-49F0-420B-9A94-BFF7958B57FD}"/>
                </a:ext>
              </a:extLst>
            </p:cNvPr>
            <p:cNvSpPr/>
            <p:nvPr/>
          </p:nvSpPr>
          <p:spPr>
            <a:xfrm>
              <a:off x="6564425" y="4885069"/>
              <a:ext cx="72000" cy="72000"/>
            </a:xfrm>
            <a:prstGeom prst="rect">
              <a:avLst/>
            </a:prstGeom>
            <a:solidFill>
              <a:srgbClr val="0FFF0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sp>
        <p:nvSpPr>
          <p:cNvPr id="201" name="Rectangle 165">
            <a:extLst>
              <a:ext uri="{FF2B5EF4-FFF2-40B4-BE49-F238E27FC236}">
                <a16:creationId xmlns:a16="http://schemas.microsoft.com/office/drawing/2014/main" id="{F3B4284D-33B1-47FB-9DF7-4F0403D0A5D4}"/>
              </a:ext>
            </a:extLst>
          </p:cNvPr>
          <p:cNvSpPr/>
          <p:nvPr/>
        </p:nvSpPr>
        <p:spPr>
          <a:xfrm>
            <a:off x="6697845" y="2169870"/>
            <a:ext cx="72000" cy="72000"/>
          </a:xfrm>
          <a:prstGeom prst="rect">
            <a:avLst/>
          </a:prstGeom>
          <a:solidFill>
            <a:srgbClr val="0FFF09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sp>
        <p:nvSpPr>
          <p:cNvPr id="202" name="Rectangle 166">
            <a:extLst>
              <a:ext uri="{FF2B5EF4-FFF2-40B4-BE49-F238E27FC236}">
                <a16:creationId xmlns:a16="http://schemas.microsoft.com/office/drawing/2014/main" id="{88E7C9D8-D619-43C4-87AF-65EECFFCDB1C}"/>
              </a:ext>
            </a:extLst>
          </p:cNvPr>
          <p:cNvSpPr/>
          <p:nvPr/>
        </p:nvSpPr>
        <p:spPr>
          <a:xfrm>
            <a:off x="6489833" y="2377553"/>
            <a:ext cx="72000" cy="72000"/>
          </a:xfrm>
          <a:prstGeom prst="rect">
            <a:avLst/>
          </a:prstGeom>
          <a:solidFill>
            <a:srgbClr val="0FFF09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grpSp>
        <p:nvGrpSpPr>
          <p:cNvPr id="203" name="Group 182">
            <a:extLst>
              <a:ext uri="{FF2B5EF4-FFF2-40B4-BE49-F238E27FC236}">
                <a16:creationId xmlns:a16="http://schemas.microsoft.com/office/drawing/2014/main" id="{B71E765C-8ABA-4F6E-8FF9-715E011E3B6C}"/>
              </a:ext>
            </a:extLst>
          </p:cNvPr>
          <p:cNvGrpSpPr/>
          <p:nvPr/>
        </p:nvGrpSpPr>
        <p:grpSpPr>
          <a:xfrm>
            <a:off x="6908413" y="2169870"/>
            <a:ext cx="3192729" cy="3187249"/>
            <a:chOff x="6772438" y="1769820"/>
            <a:chExt cx="3192729" cy="3187249"/>
          </a:xfrm>
          <a:solidFill>
            <a:srgbClr val="FFFF11"/>
          </a:solidFill>
        </p:grpSpPr>
        <p:sp>
          <p:nvSpPr>
            <p:cNvPr id="204" name="Rectangle 183">
              <a:extLst>
                <a:ext uri="{FF2B5EF4-FFF2-40B4-BE49-F238E27FC236}">
                  <a16:creationId xmlns:a16="http://schemas.microsoft.com/office/drawing/2014/main" id="{E14F67F2-DCA4-4FFA-B434-861867483F9D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5" name="Rectangle 184">
              <a:extLst>
                <a:ext uri="{FF2B5EF4-FFF2-40B4-BE49-F238E27FC236}">
                  <a16:creationId xmlns:a16="http://schemas.microsoft.com/office/drawing/2014/main" id="{2CFFF547-4FE2-4D49-BE77-592A06EA54E6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6" name="Rectangle 185">
              <a:extLst>
                <a:ext uri="{FF2B5EF4-FFF2-40B4-BE49-F238E27FC236}">
                  <a16:creationId xmlns:a16="http://schemas.microsoft.com/office/drawing/2014/main" id="{7B9F0AA1-A0AA-4FCC-8C1B-F6D7DED7A107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7" name="Rectangle 186">
              <a:extLst>
                <a:ext uri="{FF2B5EF4-FFF2-40B4-BE49-F238E27FC236}">
                  <a16:creationId xmlns:a16="http://schemas.microsoft.com/office/drawing/2014/main" id="{D024AD38-6F46-484F-B55A-B9D9A46D215B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8" name="Rectangle 187">
              <a:extLst>
                <a:ext uri="{FF2B5EF4-FFF2-40B4-BE49-F238E27FC236}">
                  <a16:creationId xmlns:a16="http://schemas.microsoft.com/office/drawing/2014/main" id="{B044C1AF-63F8-4840-B8D9-D0C5788580C2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09" name="Rectangle 188">
              <a:extLst>
                <a:ext uri="{FF2B5EF4-FFF2-40B4-BE49-F238E27FC236}">
                  <a16:creationId xmlns:a16="http://schemas.microsoft.com/office/drawing/2014/main" id="{E0B0E86D-1119-4689-B3F3-1636077CD002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0" name="Rectangle 189">
              <a:extLst>
                <a:ext uri="{FF2B5EF4-FFF2-40B4-BE49-F238E27FC236}">
                  <a16:creationId xmlns:a16="http://schemas.microsoft.com/office/drawing/2014/main" id="{444C10DF-996C-4651-B41D-B2B2EB28A71F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1" name="Rectangle 190">
              <a:extLst>
                <a:ext uri="{FF2B5EF4-FFF2-40B4-BE49-F238E27FC236}">
                  <a16:creationId xmlns:a16="http://schemas.microsoft.com/office/drawing/2014/main" id="{822DC97A-B4BA-4E2C-8FC0-50384C107C20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2" name="Rectangle 191">
              <a:extLst>
                <a:ext uri="{FF2B5EF4-FFF2-40B4-BE49-F238E27FC236}">
                  <a16:creationId xmlns:a16="http://schemas.microsoft.com/office/drawing/2014/main" id="{D2F2EEE5-DB1C-450F-BA58-EEC587D8E96F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3" name="Rectangle 192">
              <a:extLst>
                <a:ext uri="{FF2B5EF4-FFF2-40B4-BE49-F238E27FC236}">
                  <a16:creationId xmlns:a16="http://schemas.microsoft.com/office/drawing/2014/main" id="{C5EB07FE-8CEC-4F35-BD3A-C50993E0492A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4" name="Rectangle 193">
              <a:extLst>
                <a:ext uri="{FF2B5EF4-FFF2-40B4-BE49-F238E27FC236}">
                  <a16:creationId xmlns:a16="http://schemas.microsoft.com/office/drawing/2014/main" id="{2F6BD766-B48A-4E6C-8BD0-ED32444C0642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5" name="Rectangle 194">
              <a:extLst>
                <a:ext uri="{FF2B5EF4-FFF2-40B4-BE49-F238E27FC236}">
                  <a16:creationId xmlns:a16="http://schemas.microsoft.com/office/drawing/2014/main" id="{03182B95-AD77-4B81-A535-3A3878CD0EAF}"/>
                </a:ext>
              </a:extLst>
            </p:cNvPr>
            <p:cNvSpPr/>
            <p:nvPr/>
          </p:nvSpPr>
          <p:spPr>
            <a:xfrm>
              <a:off x="73964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6" name="Rectangle 195">
              <a:extLst>
                <a:ext uri="{FF2B5EF4-FFF2-40B4-BE49-F238E27FC236}">
                  <a16:creationId xmlns:a16="http://schemas.microsoft.com/office/drawing/2014/main" id="{0C1E3802-8597-4709-8913-8D837DDD291B}"/>
                </a:ext>
              </a:extLst>
            </p:cNvPr>
            <p:cNvSpPr/>
            <p:nvPr/>
          </p:nvSpPr>
          <p:spPr>
            <a:xfrm>
              <a:off x="718846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7" name="Rectangle 196">
              <a:extLst>
                <a:ext uri="{FF2B5EF4-FFF2-40B4-BE49-F238E27FC236}">
                  <a16:creationId xmlns:a16="http://schemas.microsoft.com/office/drawing/2014/main" id="{FA3817BE-6406-438D-887F-4942CEC35645}"/>
                </a:ext>
              </a:extLst>
            </p:cNvPr>
            <p:cNvSpPr/>
            <p:nvPr/>
          </p:nvSpPr>
          <p:spPr>
            <a:xfrm>
              <a:off x="6980451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8" name="Rectangle 197">
              <a:extLst>
                <a:ext uri="{FF2B5EF4-FFF2-40B4-BE49-F238E27FC236}">
                  <a16:creationId xmlns:a16="http://schemas.microsoft.com/office/drawing/2014/main" id="{2F5875AD-B51A-4A65-81DA-3932BA648939}"/>
                </a:ext>
              </a:extLst>
            </p:cNvPr>
            <p:cNvSpPr/>
            <p:nvPr/>
          </p:nvSpPr>
          <p:spPr>
            <a:xfrm>
              <a:off x="6772438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19" name="Rectangle 198">
              <a:extLst>
                <a:ext uri="{FF2B5EF4-FFF2-40B4-BE49-F238E27FC236}">
                  <a16:creationId xmlns:a16="http://schemas.microsoft.com/office/drawing/2014/main" id="{0C759A1C-D258-445D-AAD5-A040E3C13C9A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0" name="Group 216">
            <a:extLst>
              <a:ext uri="{FF2B5EF4-FFF2-40B4-BE49-F238E27FC236}">
                <a16:creationId xmlns:a16="http://schemas.microsoft.com/office/drawing/2014/main" id="{90475925-E406-4DAA-B820-77BCB3844064}"/>
              </a:ext>
            </a:extLst>
          </p:cNvPr>
          <p:cNvGrpSpPr/>
          <p:nvPr/>
        </p:nvGrpSpPr>
        <p:grpSpPr>
          <a:xfrm>
            <a:off x="6909789" y="2169870"/>
            <a:ext cx="3192731" cy="3187249"/>
            <a:chOff x="6980451" y="1769820"/>
            <a:chExt cx="3192731" cy="3187249"/>
          </a:xfrm>
          <a:solidFill>
            <a:srgbClr val="09FFFF"/>
          </a:solidFill>
        </p:grpSpPr>
        <p:sp>
          <p:nvSpPr>
            <p:cNvPr id="221" name="Rectangle 217">
              <a:extLst>
                <a:ext uri="{FF2B5EF4-FFF2-40B4-BE49-F238E27FC236}">
                  <a16:creationId xmlns:a16="http://schemas.microsoft.com/office/drawing/2014/main" id="{2E223C10-A927-4BCA-9F7E-0A531A75DCC4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2" name="Rectangle 218">
              <a:extLst>
                <a:ext uri="{FF2B5EF4-FFF2-40B4-BE49-F238E27FC236}">
                  <a16:creationId xmlns:a16="http://schemas.microsoft.com/office/drawing/2014/main" id="{844EE7AF-463E-4A27-88FE-7488F5BD541B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3" name="Rectangle 219">
              <a:extLst>
                <a:ext uri="{FF2B5EF4-FFF2-40B4-BE49-F238E27FC236}">
                  <a16:creationId xmlns:a16="http://schemas.microsoft.com/office/drawing/2014/main" id="{046830ED-2051-432F-9E99-821A9B176363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4" name="Rectangle 220">
              <a:extLst>
                <a:ext uri="{FF2B5EF4-FFF2-40B4-BE49-F238E27FC236}">
                  <a16:creationId xmlns:a16="http://schemas.microsoft.com/office/drawing/2014/main" id="{441632B2-8D5C-4C1A-935D-B80C2A2DF93A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5" name="Rectangle 221">
              <a:extLst>
                <a:ext uri="{FF2B5EF4-FFF2-40B4-BE49-F238E27FC236}">
                  <a16:creationId xmlns:a16="http://schemas.microsoft.com/office/drawing/2014/main" id="{BCEA14F6-D903-443D-991C-B2D7131E8A5E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6" name="Rectangle 222">
              <a:extLst>
                <a:ext uri="{FF2B5EF4-FFF2-40B4-BE49-F238E27FC236}">
                  <a16:creationId xmlns:a16="http://schemas.microsoft.com/office/drawing/2014/main" id="{F927D50E-4F59-431B-B4AC-38FB7D6AB84D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7" name="Rectangle 223">
              <a:extLst>
                <a:ext uri="{FF2B5EF4-FFF2-40B4-BE49-F238E27FC236}">
                  <a16:creationId xmlns:a16="http://schemas.microsoft.com/office/drawing/2014/main" id="{E873C250-2F41-4B4C-B130-421B79B23C01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8" name="Rectangle 224">
              <a:extLst>
                <a:ext uri="{FF2B5EF4-FFF2-40B4-BE49-F238E27FC236}">
                  <a16:creationId xmlns:a16="http://schemas.microsoft.com/office/drawing/2014/main" id="{505586FF-6650-4517-B779-C2465E30B764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29" name="Rectangle 225">
              <a:extLst>
                <a:ext uri="{FF2B5EF4-FFF2-40B4-BE49-F238E27FC236}">
                  <a16:creationId xmlns:a16="http://schemas.microsoft.com/office/drawing/2014/main" id="{E7808FDB-DCF9-4597-ABDB-42C1AFBE9C9F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0" name="Rectangle 226">
              <a:extLst>
                <a:ext uri="{FF2B5EF4-FFF2-40B4-BE49-F238E27FC236}">
                  <a16:creationId xmlns:a16="http://schemas.microsoft.com/office/drawing/2014/main" id="{8895C89B-0F76-4CEA-B50C-89A9C24563B4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1" name="Rectangle 227">
              <a:extLst>
                <a:ext uri="{FF2B5EF4-FFF2-40B4-BE49-F238E27FC236}">
                  <a16:creationId xmlns:a16="http://schemas.microsoft.com/office/drawing/2014/main" id="{69DECCA5-F6B8-42B9-9FA8-2C805B732EF4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2" name="Rectangle 228">
              <a:extLst>
                <a:ext uri="{FF2B5EF4-FFF2-40B4-BE49-F238E27FC236}">
                  <a16:creationId xmlns:a16="http://schemas.microsoft.com/office/drawing/2014/main" id="{1013BEEA-A15C-4481-A9CB-674992EDC25A}"/>
                </a:ext>
              </a:extLst>
            </p:cNvPr>
            <p:cNvSpPr/>
            <p:nvPr/>
          </p:nvSpPr>
          <p:spPr>
            <a:xfrm>
              <a:off x="73964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3" name="Rectangle 229">
              <a:extLst>
                <a:ext uri="{FF2B5EF4-FFF2-40B4-BE49-F238E27FC236}">
                  <a16:creationId xmlns:a16="http://schemas.microsoft.com/office/drawing/2014/main" id="{D430D998-93CE-4BB2-A2D2-88F2515C2735}"/>
                </a:ext>
              </a:extLst>
            </p:cNvPr>
            <p:cNvSpPr/>
            <p:nvPr/>
          </p:nvSpPr>
          <p:spPr>
            <a:xfrm>
              <a:off x="718846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4" name="Rectangle 230">
              <a:extLst>
                <a:ext uri="{FF2B5EF4-FFF2-40B4-BE49-F238E27FC236}">
                  <a16:creationId xmlns:a16="http://schemas.microsoft.com/office/drawing/2014/main" id="{27E8AD4F-5ED4-419E-BA7D-472C5A06EDAE}"/>
                </a:ext>
              </a:extLst>
            </p:cNvPr>
            <p:cNvSpPr/>
            <p:nvPr/>
          </p:nvSpPr>
          <p:spPr>
            <a:xfrm>
              <a:off x="6980451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5" name="Rectangle 231">
              <a:extLst>
                <a:ext uri="{FF2B5EF4-FFF2-40B4-BE49-F238E27FC236}">
                  <a16:creationId xmlns:a16="http://schemas.microsoft.com/office/drawing/2014/main" id="{5FC77303-F658-4BD9-A169-773EFAA46493}"/>
                </a:ext>
              </a:extLst>
            </p:cNvPr>
            <p:cNvSpPr/>
            <p:nvPr/>
          </p:nvSpPr>
          <p:spPr>
            <a:xfrm>
              <a:off x="10101182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6" name="Rectangle 232">
              <a:extLst>
                <a:ext uri="{FF2B5EF4-FFF2-40B4-BE49-F238E27FC236}">
                  <a16:creationId xmlns:a16="http://schemas.microsoft.com/office/drawing/2014/main" id="{822E78E9-9EA7-42B9-BC53-B1F26CB61186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7" name="Group 64">
            <a:extLst>
              <a:ext uri="{FF2B5EF4-FFF2-40B4-BE49-F238E27FC236}">
                <a16:creationId xmlns:a16="http://schemas.microsoft.com/office/drawing/2014/main" id="{C1845E3D-F5DC-414C-8683-205B62768BB6}"/>
              </a:ext>
            </a:extLst>
          </p:cNvPr>
          <p:cNvGrpSpPr/>
          <p:nvPr/>
        </p:nvGrpSpPr>
        <p:grpSpPr>
          <a:xfrm>
            <a:off x="6907477" y="2169870"/>
            <a:ext cx="3200753" cy="3187249"/>
            <a:chOff x="7188464" y="1769820"/>
            <a:chExt cx="3200753" cy="3187249"/>
          </a:xfrm>
          <a:solidFill>
            <a:srgbClr val="00B050"/>
          </a:solidFill>
        </p:grpSpPr>
        <p:sp>
          <p:nvSpPr>
            <p:cNvPr id="238" name="Rectangle 65">
              <a:extLst>
                <a:ext uri="{FF2B5EF4-FFF2-40B4-BE49-F238E27FC236}">
                  <a16:creationId xmlns:a16="http://schemas.microsoft.com/office/drawing/2014/main" id="{3DCC0A35-CCCF-4CAA-9527-776D5F257AFA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39" name="Rectangle 66">
              <a:extLst>
                <a:ext uri="{FF2B5EF4-FFF2-40B4-BE49-F238E27FC236}">
                  <a16:creationId xmlns:a16="http://schemas.microsoft.com/office/drawing/2014/main" id="{BFBE089F-ED51-4B03-A6F7-36CD5982D71C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0" name="Rectangle 67">
              <a:extLst>
                <a:ext uri="{FF2B5EF4-FFF2-40B4-BE49-F238E27FC236}">
                  <a16:creationId xmlns:a16="http://schemas.microsoft.com/office/drawing/2014/main" id="{56BDBD46-0078-4DF5-A4E0-EC06A84FCA02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1" name="Rectangle 68">
              <a:extLst>
                <a:ext uri="{FF2B5EF4-FFF2-40B4-BE49-F238E27FC236}">
                  <a16:creationId xmlns:a16="http://schemas.microsoft.com/office/drawing/2014/main" id="{6807111B-DB6E-481C-9F56-AD8ED03ADE3F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2" name="Rectangle 69">
              <a:extLst>
                <a:ext uri="{FF2B5EF4-FFF2-40B4-BE49-F238E27FC236}">
                  <a16:creationId xmlns:a16="http://schemas.microsoft.com/office/drawing/2014/main" id="{899784BF-0A6B-4284-927B-7682AA150F6C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3" name="Rectangle 70">
              <a:extLst>
                <a:ext uri="{FF2B5EF4-FFF2-40B4-BE49-F238E27FC236}">
                  <a16:creationId xmlns:a16="http://schemas.microsoft.com/office/drawing/2014/main" id="{89D05F48-37A6-4AE7-A035-052B8A332DA6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4" name="Rectangle 71">
              <a:extLst>
                <a:ext uri="{FF2B5EF4-FFF2-40B4-BE49-F238E27FC236}">
                  <a16:creationId xmlns:a16="http://schemas.microsoft.com/office/drawing/2014/main" id="{51264415-0459-4210-B7C3-6EB050A12186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5" name="Rectangle 72">
              <a:extLst>
                <a:ext uri="{FF2B5EF4-FFF2-40B4-BE49-F238E27FC236}">
                  <a16:creationId xmlns:a16="http://schemas.microsoft.com/office/drawing/2014/main" id="{C03AE4B3-FF92-4ABE-9A5E-2F36B9F9E7F0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6" name="Rectangle 73">
              <a:extLst>
                <a:ext uri="{FF2B5EF4-FFF2-40B4-BE49-F238E27FC236}">
                  <a16:creationId xmlns:a16="http://schemas.microsoft.com/office/drawing/2014/main" id="{CD0F5E8F-8D41-4DAB-95CF-BCF9BAA6B127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4D20082E-2F79-41BF-9BDF-96F9FA5D4479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8" name="Rectangle 75">
              <a:extLst>
                <a:ext uri="{FF2B5EF4-FFF2-40B4-BE49-F238E27FC236}">
                  <a16:creationId xmlns:a16="http://schemas.microsoft.com/office/drawing/2014/main" id="{697C557B-DC26-42AF-B611-FA25AB86041B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49" name="Rectangle 76">
              <a:extLst>
                <a:ext uri="{FF2B5EF4-FFF2-40B4-BE49-F238E27FC236}">
                  <a16:creationId xmlns:a16="http://schemas.microsoft.com/office/drawing/2014/main" id="{B6344251-5F98-41B5-957B-0B310F7E1149}"/>
                </a:ext>
              </a:extLst>
            </p:cNvPr>
            <p:cNvSpPr/>
            <p:nvPr/>
          </p:nvSpPr>
          <p:spPr>
            <a:xfrm>
              <a:off x="73964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0" name="Rectangle 77">
              <a:extLst>
                <a:ext uri="{FF2B5EF4-FFF2-40B4-BE49-F238E27FC236}">
                  <a16:creationId xmlns:a16="http://schemas.microsoft.com/office/drawing/2014/main" id="{166B024C-1452-4849-851C-1A1C5B4999BE}"/>
                </a:ext>
              </a:extLst>
            </p:cNvPr>
            <p:cNvSpPr/>
            <p:nvPr/>
          </p:nvSpPr>
          <p:spPr>
            <a:xfrm>
              <a:off x="718846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1" name="Rectangle 78">
              <a:extLst>
                <a:ext uri="{FF2B5EF4-FFF2-40B4-BE49-F238E27FC236}">
                  <a16:creationId xmlns:a16="http://schemas.microsoft.com/office/drawing/2014/main" id="{648E318E-3BB9-4089-BDBE-3C81C0A173AD}"/>
                </a:ext>
              </a:extLst>
            </p:cNvPr>
            <p:cNvSpPr/>
            <p:nvPr/>
          </p:nvSpPr>
          <p:spPr>
            <a:xfrm>
              <a:off x="10317217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2" name="Rectangle 79">
              <a:extLst>
                <a:ext uri="{FF2B5EF4-FFF2-40B4-BE49-F238E27FC236}">
                  <a16:creationId xmlns:a16="http://schemas.microsoft.com/office/drawing/2014/main" id="{79F87EF8-E8C7-47E8-A9C4-A89C2B0EDC64}"/>
                </a:ext>
              </a:extLst>
            </p:cNvPr>
            <p:cNvSpPr/>
            <p:nvPr/>
          </p:nvSpPr>
          <p:spPr>
            <a:xfrm>
              <a:off x="10101182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3" name="Rectangle 80">
              <a:extLst>
                <a:ext uri="{FF2B5EF4-FFF2-40B4-BE49-F238E27FC236}">
                  <a16:creationId xmlns:a16="http://schemas.microsoft.com/office/drawing/2014/main" id="{5B9A76E8-B00E-4D7E-8614-CEFEBDE54A3F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sp>
        <p:nvSpPr>
          <p:cNvPr id="254" name="Rectangle 91">
            <a:extLst>
              <a:ext uri="{FF2B5EF4-FFF2-40B4-BE49-F238E27FC236}">
                <a16:creationId xmlns:a16="http://schemas.microsoft.com/office/drawing/2014/main" id="{3B987980-B473-434B-AF7E-16B9E8AFA353}"/>
              </a:ext>
            </a:extLst>
          </p:cNvPr>
          <p:cNvSpPr/>
          <p:nvPr/>
        </p:nvSpPr>
        <p:spPr>
          <a:xfrm>
            <a:off x="7115490" y="1129703"/>
            <a:ext cx="72000" cy="720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sp>
        <p:nvSpPr>
          <p:cNvPr id="255" name="Rectangle 92">
            <a:extLst>
              <a:ext uri="{FF2B5EF4-FFF2-40B4-BE49-F238E27FC236}">
                <a16:creationId xmlns:a16="http://schemas.microsoft.com/office/drawing/2014/main" id="{773AA484-A6A0-42F8-9AAE-F3825AA6AD52}"/>
              </a:ext>
            </a:extLst>
          </p:cNvPr>
          <p:cNvSpPr/>
          <p:nvPr/>
        </p:nvSpPr>
        <p:spPr>
          <a:xfrm>
            <a:off x="6907477" y="1337386"/>
            <a:ext cx="72000" cy="720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grpSp>
        <p:nvGrpSpPr>
          <p:cNvPr id="256" name="Group 101">
            <a:extLst>
              <a:ext uri="{FF2B5EF4-FFF2-40B4-BE49-F238E27FC236}">
                <a16:creationId xmlns:a16="http://schemas.microsoft.com/office/drawing/2014/main" id="{5E6D6317-0C3C-4CBE-A5D0-2D711EF38216}"/>
              </a:ext>
            </a:extLst>
          </p:cNvPr>
          <p:cNvGrpSpPr/>
          <p:nvPr/>
        </p:nvGrpSpPr>
        <p:grpSpPr>
          <a:xfrm>
            <a:off x="6908211" y="2169870"/>
            <a:ext cx="3197737" cy="3187249"/>
            <a:chOff x="7396477" y="1769820"/>
            <a:chExt cx="3197737" cy="3187249"/>
          </a:xfrm>
          <a:solidFill>
            <a:srgbClr val="FFC000"/>
          </a:solidFill>
        </p:grpSpPr>
        <p:sp>
          <p:nvSpPr>
            <p:cNvPr id="257" name="Rectangle 102">
              <a:extLst>
                <a:ext uri="{FF2B5EF4-FFF2-40B4-BE49-F238E27FC236}">
                  <a16:creationId xmlns:a16="http://schemas.microsoft.com/office/drawing/2014/main" id="{6EAC0258-664A-46BA-AFE2-D4C26E417529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8" name="Rectangle 103">
              <a:extLst>
                <a:ext uri="{FF2B5EF4-FFF2-40B4-BE49-F238E27FC236}">
                  <a16:creationId xmlns:a16="http://schemas.microsoft.com/office/drawing/2014/main" id="{23936EF8-016B-4DC7-9B21-B8B12BC79980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59" name="Rectangle 104">
              <a:extLst>
                <a:ext uri="{FF2B5EF4-FFF2-40B4-BE49-F238E27FC236}">
                  <a16:creationId xmlns:a16="http://schemas.microsoft.com/office/drawing/2014/main" id="{7CC9320A-29BC-4FA4-9FBE-605966755748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0" name="Rectangle 105">
              <a:extLst>
                <a:ext uri="{FF2B5EF4-FFF2-40B4-BE49-F238E27FC236}">
                  <a16:creationId xmlns:a16="http://schemas.microsoft.com/office/drawing/2014/main" id="{69C125EF-93B4-4655-85AA-521A3F0C3660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1" name="Rectangle 106">
              <a:extLst>
                <a:ext uri="{FF2B5EF4-FFF2-40B4-BE49-F238E27FC236}">
                  <a16:creationId xmlns:a16="http://schemas.microsoft.com/office/drawing/2014/main" id="{690E02E4-49E2-4F54-B2B1-0CC0F56D8786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2" name="Rectangle 107">
              <a:extLst>
                <a:ext uri="{FF2B5EF4-FFF2-40B4-BE49-F238E27FC236}">
                  <a16:creationId xmlns:a16="http://schemas.microsoft.com/office/drawing/2014/main" id="{7EB80412-64F7-4B4B-A9FA-FEB160A5EFBF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3" name="Rectangle 108">
              <a:extLst>
                <a:ext uri="{FF2B5EF4-FFF2-40B4-BE49-F238E27FC236}">
                  <a16:creationId xmlns:a16="http://schemas.microsoft.com/office/drawing/2014/main" id="{9BB763CC-B951-4BF6-B819-AC2AA37B318B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4" name="Rectangle 109">
              <a:extLst>
                <a:ext uri="{FF2B5EF4-FFF2-40B4-BE49-F238E27FC236}">
                  <a16:creationId xmlns:a16="http://schemas.microsoft.com/office/drawing/2014/main" id="{4053EBDA-1880-4899-A3EE-A4CA766E26D5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5" name="Rectangle 110">
              <a:extLst>
                <a:ext uri="{FF2B5EF4-FFF2-40B4-BE49-F238E27FC236}">
                  <a16:creationId xmlns:a16="http://schemas.microsoft.com/office/drawing/2014/main" id="{E7D4E2FC-1C10-4675-ABF8-7A390775E18A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6" name="Rectangle 111">
              <a:extLst>
                <a:ext uri="{FF2B5EF4-FFF2-40B4-BE49-F238E27FC236}">
                  <a16:creationId xmlns:a16="http://schemas.microsoft.com/office/drawing/2014/main" id="{8780E3F2-F1B3-442F-A941-29CC282B76B6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7" name="Rectangle 112">
              <a:extLst>
                <a:ext uri="{FF2B5EF4-FFF2-40B4-BE49-F238E27FC236}">
                  <a16:creationId xmlns:a16="http://schemas.microsoft.com/office/drawing/2014/main" id="{69D56117-9AEF-4A23-94CF-008F67407C83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8" name="Rectangle 113">
              <a:extLst>
                <a:ext uri="{FF2B5EF4-FFF2-40B4-BE49-F238E27FC236}">
                  <a16:creationId xmlns:a16="http://schemas.microsoft.com/office/drawing/2014/main" id="{7D040C98-E206-43CE-B988-7595C2763663}"/>
                </a:ext>
              </a:extLst>
            </p:cNvPr>
            <p:cNvSpPr/>
            <p:nvPr/>
          </p:nvSpPr>
          <p:spPr>
            <a:xfrm>
              <a:off x="73964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69" name="Rectangle 114">
              <a:extLst>
                <a:ext uri="{FF2B5EF4-FFF2-40B4-BE49-F238E27FC236}">
                  <a16:creationId xmlns:a16="http://schemas.microsoft.com/office/drawing/2014/main" id="{902DD747-FA18-4453-9142-0B144FF75096}"/>
                </a:ext>
              </a:extLst>
            </p:cNvPr>
            <p:cNvSpPr/>
            <p:nvPr/>
          </p:nvSpPr>
          <p:spPr>
            <a:xfrm>
              <a:off x="1052221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0" name="Rectangle 115">
              <a:extLst>
                <a:ext uri="{FF2B5EF4-FFF2-40B4-BE49-F238E27FC236}">
                  <a16:creationId xmlns:a16="http://schemas.microsoft.com/office/drawing/2014/main" id="{4E6F7A54-B59D-404A-BE9D-31A8B5C6F1BC}"/>
                </a:ext>
              </a:extLst>
            </p:cNvPr>
            <p:cNvSpPr/>
            <p:nvPr/>
          </p:nvSpPr>
          <p:spPr>
            <a:xfrm>
              <a:off x="10317217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1" name="Rectangle 116">
              <a:extLst>
                <a:ext uri="{FF2B5EF4-FFF2-40B4-BE49-F238E27FC236}">
                  <a16:creationId xmlns:a16="http://schemas.microsoft.com/office/drawing/2014/main" id="{D1E9873C-57F3-47EF-BE93-9ED525557499}"/>
                </a:ext>
              </a:extLst>
            </p:cNvPr>
            <p:cNvSpPr/>
            <p:nvPr/>
          </p:nvSpPr>
          <p:spPr>
            <a:xfrm>
              <a:off x="10101182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2" name="Rectangle 117">
              <a:extLst>
                <a:ext uri="{FF2B5EF4-FFF2-40B4-BE49-F238E27FC236}">
                  <a16:creationId xmlns:a16="http://schemas.microsoft.com/office/drawing/2014/main" id="{97941C5E-C92A-43B5-B4D1-3640A20F8FBA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3" name="Group 118">
            <a:extLst>
              <a:ext uri="{FF2B5EF4-FFF2-40B4-BE49-F238E27FC236}">
                <a16:creationId xmlns:a16="http://schemas.microsoft.com/office/drawing/2014/main" id="{B8B4DEC3-2A51-4AAB-8379-D2E34FCCDD00}"/>
              </a:ext>
            </a:extLst>
          </p:cNvPr>
          <p:cNvGrpSpPr/>
          <p:nvPr/>
        </p:nvGrpSpPr>
        <p:grpSpPr>
          <a:xfrm>
            <a:off x="6910823" y="2169870"/>
            <a:ext cx="3191387" cy="3187249"/>
            <a:chOff x="7604490" y="1769820"/>
            <a:chExt cx="3191387" cy="3187249"/>
          </a:xfrm>
          <a:solidFill>
            <a:srgbClr val="00B0F0"/>
          </a:solidFill>
        </p:grpSpPr>
        <p:sp>
          <p:nvSpPr>
            <p:cNvPr id="274" name="Rectangle 119">
              <a:extLst>
                <a:ext uri="{FF2B5EF4-FFF2-40B4-BE49-F238E27FC236}">
                  <a16:creationId xmlns:a16="http://schemas.microsoft.com/office/drawing/2014/main" id="{E58763BE-6DE4-4BC7-8B31-AB5BA8DFDCD9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5" name="Rectangle 120">
              <a:extLst>
                <a:ext uri="{FF2B5EF4-FFF2-40B4-BE49-F238E27FC236}">
                  <a16:creationId xmlns:a16="http://schemas.microsoft.com/office/drawing/2014/main" id="{50BBC7E0-E920-4B50-815E-F7F95EB5357D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6" name="Rectangle 121">
              <a:extLst>
                <a:ext uri="{FF2B5EF4-FFF2-40B4-BE49-F238E27FC236}">
                  <a16:creationId xmlns:a16="http://schemas.microsoft.com/office/drawing/2014/main" id="{BC3496E6-26C5-47D1-90F9-D79DC38620A8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7" name="Rectangle 122">
              <a:extLst>
                <a:ext uri="{FF2B5EF4-FFF2-40B4-BE49-F238E27FC236}">
                  <a16:creationId xmlns:a16="http://schemas.microsoft.com/office/drawing/2014/main" id="{3B677332-44CB-4DF8-A4E5-283B83086DAC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8" name="Rectangle 123">
              <a:extLst>
                <a:ext uri="{FF2B5EF4-FFF2-40B4-BE49-F238E27FC236}">
                  <a16:creationId xmlns:a16="http://schemas.microsoft.com/office/drawing/2014/main" id="{DEFCE709-E7FF-45EB-8302-9C9DE2B4FB12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79" name="Rectangle 124">
              <a:extLst>
                <a:ext uri="{FF2B5EF4-FFF2-40B4-BE49-F238E27FC236}">
                  <a16:creationId xmlns:a16="http://schemas.microsoft.com/office/drawing/2014/main" id="{B7F669D9-EC07-49A0-82DA-B89DE984FA17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0" name="Rectangle 125">
              <a:extLst>
                <a:ext uri="{FF2B5EF4-FFF2-40B4-BE49-F238E27FC236}">
                  <a16:creationId xmlns:a16="http://schemas.microsoft.com/office/drawing/2014/main" id="{FCF7C84E-578B-472F-8FBB-6E60938DAD70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1" name="Rectangle 126">
              <a:extLst>
                <a:ext uri="{FF2B5EF4-FFF2-40B4-BE49-F238E27FC236}">
                  <a16:creationId xmlns:a16="http://schemas.microsoft.com/office/drawing/2014/main" id="{8FC095F2-5EC0-491E-8BE9-7CC219E4FB44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2" name="Rectangle 127">
              <a:extLst>
                <a:ext uri="{FF2B5EF4-FFF2-40B4-BE49-F238E27FC236}">
                  <a16:creationId xmlns:a16="http://schemas.microsoft.com/office/drawing/2014/main" id="{5E8EFEC9-2BC0-4E40-A99E-FE272D6BFD02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3" name="Rectangle 129">
              <a:extLst>
                <a:ext uri="{FF2B5EF4-FFF2-40B4-BE49-F238E27FC236}">
                  <a16:creationId xmlns:a16="http://schemas.microsoft.com/office/drawing/2014/main" id="{574B134A-7CAB-42A7-8D8D-89E5101FC336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4" name="Rectangle 130">
              <a:extLst>
                <a:ext uri="{FF2B5EF4-FFF2-40B4-BE49-F238E27FC236}">
                  <a16:creationId xmlns:a16="http://schemas.microsoft.com/office/drawing/2014/main" id="{0F85FD94-7FAF-4033-B44E-64F2E1EE8DCE}"/>
                </a:ext>
              </a:extLst>
            </p:cNvPr>
            <p:cNvSpPr/>
            <p:nvPr/>
          </p:nvSpPr>
          <p:spPr>
            <a:xfrm>
              <a:off x="76044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5" name="Rectangle 131">
              <a:extLst>
                <a:ext uri="{FF2B5EF4-FFF2-40B4-BE49-F238E27FC236}">
                  <a16:creationId xmlns:a16="http://schemas.microsoft.com/office/drawing/2014/main" id="{35924C82-DDAE-494D-AE54-45E03263AFE3}"/>
                </a:ext>
              </a:extLst>
            </p:cNvPr>
            <p:cNvSpPr/>
            <p:nvPr/>
          </p:nvSpPr>
          <p:spPr>
            <a:xfrm>
              <a:off x="107238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6" name="Rectangle 132">
              <a:extLst>
                <a:ext uri="{FF2B5EF4-FFF2-40B4-BE49-F238E27FC236}">
                  <a16:creationId xmlns:a16="http://schemas.microsoft.com/office/drawing/2014/main" id="{9BE3568E-08B5-4B3A-8A18-452695A62D3C}"/>
                </a:ext>
              </a:extLst>
            </p:cNvPr>
            <p:cNvSpPr/>
            <p:nvPr/>
          </p:nvSpPr>
          <p:spPr>
            <a:xfrm>
              <a:off x="1052221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7" name="Rectangle 133">
              <a:extLst>
                <a:ext uri="{FF2B5EF4-FFF2-40B4-BE49-F238E27FC236}">
                  <a16:creationId xmlns:a16="http://schemas.microsoft.com/office/drawing/2014/main" id="{31D930EF-CC75-4452-8B3E-B91587CF293A}"/>
                </a:ext>
              </a:extLst>
            </p:cNvPr>
            <p:cNvSpPr/>
            <p:nvPr/>
          </p:nvSpPr>
          <p:spPr>
            <a:xfrm>
              <a:off x="10317217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8" name="Rectangle 134">
              <a:extLst>
                <a:ext uri="{FF2B5EF4-FFF2-40B4-BE49-F238E27FC236}">
                  <a16:creationId xmlns:a16="http://schemas.microsoft.com/office/drawing/2014/main" id="{23D91FC4-F562-4B77-9881-3629E997DF6A}"/>
                </a:ext>
              </a:extLst>
            </p:cNvPr>
            <p:cNvSpPr/>
            <p:nvPr/>
          </p:nvSpPr>
          <p:spPr>
            <a:xfrm>
              <a:off x="10101182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89" name="Rectangle 135">
              <a:extLst>
                <a:ext uri="{FF2B5EF4-FFF2-40B4-BE49-F238E27FC236}">
                  <a16:creationId xmlns:a16="http://schemas.microsoft.com/office/drawing/2014/main" id="{A027AA03-9F98-48FF-B3F4-18365E1648F1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90" name="Group 136">
            <a:extLst>
              <a:ext uri="{FF2B5EF4-FFF2-40B4-BE49-F238E27FC236}">
                <a16:creationId xmlns:a16="http://schemas.microsoft.com/office/drawing/2014/main" id="{47280B9C-CA61-4846-8479-8295DD4F9BF8}"/>
              </a:ext>
            </a:extLst>
          </p:cNvPr>
          <p:cNvGrpSpPr/>
          <p:nvPr/>
        </p:nvGrpSpPr>
        <p:grpSpPr>
          <a:xfrm>
            <a:off x="6910823" y="2169870"/>
            <a:ext cx="3191387" cy="3187249"/>
            <a:chOff x="7812503" y="1769820"/>
            <a:chExt cx="3191387" cy="3187249"/>
          </a:xfrm>
          <a:solidFill>
            <a:srgbClr val="FFAAEF"/>
          </a:solidFill>
        </p:grpSpPr>
        <p:sp>
          <p:nvSpPr>
            <p:cNvPr id="291" name="Rectangle 137">
              <a:extLst>
                <a:ext uri="{FF2B5EF4-FFF2-40B4-BE49-F238E27FC236}">
                  <a16:creationId xmlns:a16="http://schemas.microsoft.com/office/drawing/2014/main" id="{70B55C4F-2D01-406E-8143-0A11053C2918}"/>
                </a:ext>
              </a:extLst>
            </p:cNvPr>
            <p:cNvSpPr/>
            <p:nvPr/>
          </p:nvSpPr>
          <p:spPr>
            <a:xfrm>
              <a:off x="9684619" y="176982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2" name="Rectangle 138">
              <a:extLst>
                <a:ext uri="{FF2B5EF4-FFF2-40B4-BE49-F238E27FC236}">
                  <a16:creationId xmlns:a16="http://schemas.microsoft.com/office/drawing/2014/main" id="{A85BA17B-93BE-4F41-B575-4C87235C0DC4}"/>
                </a:ext>
              </a:extLst>
            </p:cNvPr>
            <p:cNvSpPr/>
            <p:nvPr/>
          </p:nvSpPr>
          <p:spPr>
            <a:xfrm>
              <a:off x="9476607" y="197750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3" name="Rectangle 139">
              <a:extLst>
                <a:ext uri="{FF2B5EF4-FFF2-40B4-BE49-F238E27FC236}">
                  <a16:creationId xmlns:a16="http://schemas.microsoft.com/office/drawing/2014/main" id="{DBAE304A-526B-4274-9ECE-828018604796}"/>
                </a:ext>
              </a:extLst>
            </p:cNvPr>
            <p:cNvSpPr/>
            <p:nvPr/>
          </p:nvSpPr>
          <p:spPr>
            <a:xfrm>
              <a:off x="9268594" y="218518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4" name="Rectangle 140">
              <a:extLst>
                <a:ext uri="{FF2B5EF4-FFF2-40B4-BE49-F238E27FC236}">
                  <a16:creationId xmlns:a16="http://schemas.microsoft.com/office/drawing/2014/main" id="{A82A6AC0-CD1F-4B77-8C4B-FFC697CE8DDB}"/>
                </a:ext>
              </a:extLst>
            </p:cNvPr>
            <p:cNvSpPr/>
            <p:nvPr/>
          </p:nvSpPr>
          <p:spPr>
            <a:xfrm>
              <a:off x="9060581" y="23928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5" name="Rectangle 141">
              <a:extLst>
                <a:ext uri="{FF2B5EF4-FFF2-40B4-BE49-F238E27FC236}">
                  <a16:creationId xmlns:a16="http://schemas.microsoft.com/office/drawing/2014/main" id="{2269C4BA-8415-401B-9835-D2D85EE2B70D}"/>
                </a:ext>
              </a:extLst>
            </p:cNvPr>
            <p:cNvSpPr/>
            <p:nvPr/>
          </p:nvSpPr>
          <p:spPr>
            <a:xfrm>
              <a:off x="8852568" y="260055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6" name="Rectangle 142">
              <a:extLst>
                <a:ext uri="{FF2B5EF4-FFF2-40B4-BE49-F238E27FC236}">
                  <a16:creationId xmlns:a16="http://schemas.microsoft.com/office/drawing/2014/main" id="{DE4CA088-B8D9-46AC-ADF7-730C46384652}"/>
                </a:ext>
              </a:extLst>
            </p:cNvPr>
            <p:cNvSpPr/>
            <p:nvPr/>
          </p:nvSpPr>
          <p:spPr>
            <a:xfrm>
              <a:off x="8644555" y="2808235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7" name="Rectangle 143">
              <a:extLst>
                <a:ext uri="{FF2B5EF4-FFF2-40B4-BE49-F238E27FC236}">
                  <a16:creationId xmlns:a16="http://schemas.microsoft.com/office/drawing/2014/main" id="{21EAF9F2-87CB-43D0-8209-521649E86091}"/>
                </a:ext>
              </a:extLst>
            </p:cNvPr>
            <p:cNvSpPr/>
            <p:nvPr/>
          </p:nvSpPr>
          <p:spPr>
            <a:xfrm>
              <a:off x="8436542" y="3015918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8" name="Rectangle 144">
              <a:extLst>
                <a:ext uri="{FF2B5EF4-FFF2-40B4-BE49-F238E27FC236}">
                  <a16:creationId xmlns:a16="http://schemas.microsoft.com/office/drawing/2014/main" id="{702A12CD-4469-449E-A220-310B0B1658F0}"/>
                </a:ext>
              </a:extLst>
            </p:cNvPr>
            <p:cNvSpPr/>
            <p:nvPr/>
          </p:nvSpPr>
          <p:spPr>
            <a:xfrm>
              <a:off x="8228529" y="3223601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299" name="Rectangle 145">
              <a:extLst>
                <a:ext uri="{FF2B5EF4-FFF2-40B4-BE49-F238E27FC236}">
                  <a16:creationId xmlns:a16="http://schemas.microsoft.com/office/drawing/2014/main" id="{06413E9A-F36A-453B-A601-8B604C55CDDD}"/>
                </a:ext>
              </a:extLst>
            </p:cNvPr>
            <p:cNvSpPr/>
            <p:nvPr/>
          </p:nvSpPr>
          <p:spPr>
            <a:xfrm>
              <a:off x="8020516" y="3431284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0" name="Rectangle 146">
              <a:extLst>
                <a:ext uri="{FF2B5EF4-FFF2-40B4-BE49-F238E27FC236}">
                  <a16:creationId xmlns:a16="http://schemas.microsoft.com/office/drawing/2014/main" id="{FFA19F17-82C1-4469-8E76-2C710B4E5396}"/>
                </a:ext>
              </a:extLst>
            </p:cNvPr>
            <p:cNvSpPr/>
            <p:nvPr/>
          </p:nvSpPr>
          <p:spPr>
            <a:xfrm>
              <a:off x="7812503" y="3638967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1" name="Rectangle 163">
              <a:extLst>
                <a:ext uri="{FF2B5EF4-FFF2-40B4-BE49-F238E27FC236}">
                  <a16:creationId xmlns:a16="http://schemas.microsoft.com/office/drawing/2014/main" id="{20E80764-8D65-45C3-99E6-F3A6573A1BED}"/>
                </a:ext>
              </a:extLst>
            </p:cNvPr>
            <p:cNvSpPr/>
            <p:nvPr/>
          </p:nvSpPr>
          <p:spPr>
            <a:xfrm>
              <a:off x="10931890" y="3846650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2" name="Rectangle 164">
              <a:extLst>
                <a:ext uri="{FF2B5EF4-FFF2-40B4-BE49-F238E27FC236}">
                  <a16:creationId xmlns:a16="http://schemas.microsoft.com/office/drawing/2014/main" id="{0949696C-9DF6-4D57-8EAF-C2EC01E8B71D}"/>
                </a:ext>
              </a:extLst>
            </p:cNvPr>
            <p:cNvSpPr/>
            <p:nvPr/>
          </p:nvSpPr>
          <p:spPr>
            <a:xfrm>
              <a:off x="10723877" y="4054333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3" name="Rectangle 167">
              <a:extLst>
                <a:ext uri="{FF2B5EF4-FFF2-40B4-BE49-F238E27FC236}">
                  <a16:creationId xmlns:a16="http://schemas.microsoft.com/office/drawing/2014/main" id="{B418EA9F-67A8-43CE-95CE-E75D03E17050}"/>
                </a:ext>
              </a:extLst>
            </p:cNvPr>
            <p:cNvSpPr/>
            <p:nvPr/>
          </p:nvSpPr>
          <p:spPr>
            <a:xfrm>
              <a:off x="10522214" y="4262016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4" name="Rectangle 168">
              <a:extLst>
                <a:ext uri="{FF2B5EF4-FFF2-40B4-BE49-F238E27FC236}">
                  <a16:creationId xmlns:a16="http://schemas.microsoft.com/office/drawing/2014/main" id="{AE223B89-86DD-41F7-B226-EE88BB3F41DD}"/>
                </a:ext>
              </a:extLst>
            </p:cNvPr>
            <p:cNvSpPr/>
            <p:nvPr/>
          </p:nvSpPr>
          <p:spPr>
            <a:xfrm>
              <a:off x="10317217" y="446969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5" name="Rectangle 169">
              <a:extLst>
                <a:ext uri="{FF2B5EF4-FFF2-40B4-BE49-F238E27FC236}">
                  <a16:creationId xmlns:a16="http://schemas.microsoft.com/office/drawing/2014/main" id="{1C603BE0-77A5-457D-A11A-311776A23B0F}"/>
                </a:ext>
              </a:extLst>
            </p:cNvPr>
            <p:cNvSpPr/>
            <p:nvPr/>
          </p:nvSpPr>
          <p:spPr>
            <a:xfrm>
              <a:off x="10101182" y="4677382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06" name="Rectangle 170">
              <a:extLst>
                <a:ext uri="{FF2B5EF4-FFF2-40B4-BE49-F238E27FC236}">
                  <a16:creationId xmlns:a16="http://schemas.microsoft.com/office/drawing/2014/main" id="{DEB7B8BE-E0BF-4610-98F1-63D97C6C1271}"/>
                </a:ext>
              </a:extLst>
            </p:cNvPr>
            <p:cNvSpPr/>
            <p:nvPr/>
          </p:nvSpPr>
          <p:spPr>
            <a:xfrm>
              <a:off x="9893167" y="4885069"/>
              <a:ext cx="72000" cy="72000"/>
            </a:xfrm>
            <a:prstGeom prst="rect">
              <a:avLst/>
            </a:prstGeom>
            <a:grp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07" name="Straight Arrow Connector 171">
            <a:extLst>
              <a:ext uri="{FF2B5EF4-FFF2-40B4-BE49-F238E27FC236}">
                <a16:creationId xmlns:a16="http://schemas.microsoft.com/office/drawing/2014/main" id="{EDB10697-FDD4-4BAE-8653-95E272943732}"/>
              </a:ext>
            </a:extLst>
          </p:cNvPr>
          <p:cNvCxnSpPr/>
          <p:nvPr/>
        </p:nvCxnSpPr>
        <p:spPr>
          <a:xfrm>
            <a:off x="6769845" y="2213292"/>
            <a:ext cx="3257674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308" name="Straight Arrow Connector 172">
            <a:extLst>
              <a:ext uri="{FF2B5EF4-FFF2-40B4-BE49-F238E27FC236}">
                <a16:creationId xmlns:a16="http://schemas.microsoft.com/office/drawing/2014/main" id="{9F34FB93-7A88-4859-AC88-8006549C4360}"/>
              </a:ext>
            </a:extLst>
          </p:cNvPr>
          <p:cNvCxnSpPr/>
          <p:nvPr/>
        </p:nvCxnSpPr>
        <p:spPr>
          <a:xfrm>
            <a:off x="6561833" y="2438510"/>
            <a:ext cx="3257674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triangle"/>
            <a:tailEnd type="triangle"/>
          </a:ln>
          <a:effectLst/>
        </p:spPr>
      </p:cxnSp>
      <p:grpSp>
        <p:nvGrpSpPr>
          <p:cNvPr id="309" name="Group 173">
            <a:extLst>
              <a:ext uri="{FF2B5EF4-FFF2-40B4-BE49-F238E27FC236}">
                <a16:creationId xmlns:a16="http://schemas.microsoft.com/office/drawing/2014/main" id="{11261CD0-7816-46B7-9C2E-4FF81DECD1C6}"/>
              </a:ext>
            </a:extLst>
          </p:cNvPr>
          <p:cNvGrpSpPr/>
          <p:nvPr/>
        </p:nvGrpSpPr>
        <p:grpSpPr>
          <a:xfrm rot="16200000" flipV="1">
            <a:off x="5321761" y="2829157"/>
            <a:ext cx="3465686" cy="196640"/>
            <a:chOff x="6371333" y="1994220"/>
            <a:chExt cx="3465686" cy="196640"/>
          </a:xfrm>
        </p:grpSpPr>
        <p:cxnSp>
          <p:nvCxnSpPr>
            <p:cNvPr id="310" name="Straight Arrow Connector 174">
              <a:extLst>
                <a:ext uri="{FF2B5EF4-FFF2-40B4-BE49-F238E27FC236}">
                  <a16:creationId xmlns:a16="http://schemas.microsoft.com/office/drawing/2014/main" id="{D01BE94B-6195-4CBE-ABBE-6737EA3A8C68}"/>
                </a:ext>
              </a:extLst>
            </p:cNvPr>
            <p:cNvCxnSpPr/>
            <p:nvPr/>
          </p:nvCxnSpPr>
          <p:spPr>
            <a:xfrm>
              <a:off x="6579345" y="1994220"/>
              <a:ext cx="325767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311" name="Straight Arrow Connector 175">
              <a:extLst>
                <a:ext uri="{FF2B5EF4-FFF2-40B4-BE49-F238E27FC236}">
                  <a16:creationId xmlns:a16="http://schemas.microsoft.com/office/drawing/2014/main" id="{59905D71-6AE4-41DC-B3D3-160B2410646B}"/>
                </a:ext>
              </a:extLst>
            </p:cNvPr>
            <p:cNvCxnSpPr/>
            <p:nvPr/>
          </p:nvCxnSpPr>
          <p:spPr>
            <a:xfrm>
              <a:off x="6371333" y="2190860"/>
              <a:ext cx="325767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</p:grpSp>
      <p:sp>
        <p:nvSpPr>
          <p:cNvPr id="312" name="Arrow: Right 15">
            <a:extLst>
              <a:ext uri="{FF2B5EF4-FFF2-40B4-BE49-F238E27FC236}">
                <a16:creationId xmlns:a16="http://schemas.microsoft.com/office/drawing/2014/main" id="{F2368EA2-CC48-4903-B104-E968379208D7}"/>
              </a:ext>
            </a:extLst>
          </p:cNvPr>
          <p:cNvSpPr/>
          <p:nvPr/>
        </p:nvSpPr>
        <p:spPr>
          <a:xfrm rot="16200000" flipV="1">
            <a:off x="9490169" y="5605188"/>
            <a:ext cx="346695" cy="144000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sp>
        <p:nvSpPr>
          <p:cNvPr id="313" name="Arrow: Right 176">
            <a:extLst>
              <a:ext uri="{FF2B5EF4-FFF2-40B4-BE49-F238E27FC236}">
                <a16:creationId xmlns:a16="http://schemas.microsoft.com/office/drawing/2014/main" id="{13C57F95-DE61-4037-9A34-263D31ED877F}"/>
              </a:ext>
            </a:extLst>
          </p:cNvPr>
          <p:cNvSpPr/>
          <p:nvPr/>
        </p:nvSpPr>
        <p:spPr>
          <a:xfrm rot="16200000" flipV="1">
            <a:off x="9716380" y="5605188"/>
            <a:ext cx="346695" cy="144000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sp>
        <p:nvSpPr>
          <p:cNvPr id="314" name="Arrow: Right 177">
            <a:extLst>
              <a:ext uri="{FF2B5EF4-FFF2-40B4-BE49-F238E27FC236}">
                <a16:creationId xmlns:a16="http://schemas.microsoft.com/office/drawing/2014/main" id="{E78ADC2E-D08E-4B85-A76D-BA27328B6578}"/>
              </a:ext>
            </a:extLst>
          </p:cNvPr>
          <p:cNvSpPr/>
          <p:nvPr/>
        </p:nvSpPr>
        <p:spPr>
          <a:xfrm rot="16200000" flipV="1">
            <a:off x="9942592" y="5605188"/>
            <a:ext cx="346695" cy="144000"/>
          </a:xfrm>
          <a:prstGeom prst="right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grpSp>
        <p:nvGrpSpPr>
          <p:cNvPr id="315" name="Group 16">
            <a:extLst>
              <a:ext uri="{FF2B5EF4-FFF2-40B4-BE49-F238E27FC236}">
                <a16:creationId xmlns:a16="http://schemas.microsoft.com/office/drawing/2014/main" id="{C5F59E24-1588-4905-B76E-4B83E47F1A51}"/>
              </a:ext>
            </a:extLst>
          </p:cNvPr>
          <p:cNvGrpSpPr/>
          <p:nvPr/>
        </p:nvGrpSpPr>
        <p:grpSpPr>
          <a:xfrm rot="16200000">
            <a:off x="10117405" y="4982066"/>
            <a:ext cx="596423" cy="346695"/>
            <a:chOff x="10097804" y="5199040"/>
            <a:chExt cx="596423" cy="346695"/>
          </a:xfrm>
        </p:grpSpPr>
        <p:sp>
          <p:nvSpPr>
            <p:cNvPr id="316" name="Arrow: Right 178">
              <a:extLst>
                <a:ext uri="{FF2B5EF4-FFF2-40B4-BE49-F238E27FC236}">
                  <a16:creationId xmlns:a16="http://schemas.microsoft.com/office/drawing/2014/main" id="{98AD22D6-39D6-4033-926F-4E09D5C7A96D}"/>
                </a:ext>
              </a:extLst>
            </p:cNvPr>
            <p:cNvSpPr/>
            <p:nvPr/>
          </p:nvSpPr>
          <p:spPr>
            <a:xfrm rot="16200000" flipV="1">
              <a:off x="9996456" y="5300388"/>
              <a:ext cx="346695" cy="144000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17" name="Arrow: Right 179">
              <a:extLst>
                <a:ext uri="{FF2B5EF4-FFF2-40B4-BE49-F238E27FC236}">
                  <a16:creationId xmlns:a16="http://schemas.microsoft.com/office/drawing/2014/main" id="{9447DF93-DEE4-4028-86FF-F33F2EA6A724}"/>
                </a:ext>
              </a:extLst>
            </p:cNvPr>
            <p:cNvSpPr/>
            <p:nvPr/>
          </p:nvSpPr>
          <p:spPr>
            <a:xfrm rot="16200000" flipV="1">
              <a:off x="10222667" y="5300388"/>
              <a:ext cx="346695" cy="144000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  <p:sp>
          <p:nvSpPr>
            <p:cNvPr id="318" name="Arrow: Right 180">
              <a:extLst>
                <a:ext uri="{FF2B5EF4-FFF2-40B4-BE49-F238E27FC236}">
                  <a16:creationId xmlns:a16="http://schemas.microsoft.com/office/drawing/2014/main" id="{014A0123-44B4-42C7-9028-2166B105330A}"/>
                </a:ext>
              </a:extLst>
            </p:cNvPr>
            <p:cNvSpPr/>
            <p:nvPr/>
          </p:nvSpPr>
          <p:spPr>
            <a:xfrm rot="16200000" flipV="1">
              <a:off x="10448879" y="5300388"/>
              <a:ext cx="346695" cy="144000"/>
            </a:xfrm>
            <a:prstGeom prst="right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19" name="Straight Connector 18">
            <a:extLst>
              <a:ext uri="{FF2B5EF4-FFF2-40B4-BE49-F238E27FC236}">
                <a16:creationId xmlns:a16="http://schemas.microsoft.com/office/drawing/2014/main" id="{9A6B27FA-6EA1-491D-9856-47443D20A3E2}"/>
              </a:ext>
            </a:extLst>
          </p:cNvPr>
          <p:cNvCxnSpPr>
            <a:cxnSpLocks/>
          </p:cNvCxnSpPr>
          <p:nvPr/>
        </p:nvCxnSpPr>
        <p:spPr>
          <a:xfrm>
            <a:off x="6987388" y="5696524"/>
            <a:ext cx="2428149" cy="0"/>
          </a:xfrm>
          <a:prstGeom prst="line">
            <a:avLst/>
          </a:prstGeom>
          <a:noFill/>
          <a:ln w="19050" cap="flat" cmpd="sng" algn="ctr">
            <a:solidFill>
              <a:srgbClr val="4472C4"/>
            </a:solidFill>
            <a:prstDash val="sysDot"/>
            <a:miter lim="800000"/>
          </a:ln>
          <a:effectLst/>
        </p:spPr>
      </p:cxnSp>
      <p:cxnSp>
        <p:nvCxnSpPr>
          <p:cNvPr id="320" name="Straight Connector 199">
            <a:extLst>
              <a:ext uri="{FF2B5EF4-FFF2-40B4-BE49-F238E27FC236}">
                <a16:creationId xmlns:a16="http://schemas.microsoft.com/office/drawing/2014/main" id="{12265D75-4DA0-4548-876C-CCB125AAD368}"/>
              </a:ext>
            </a:extLst>
          </p:cNvPr>
          <p:cNvCxnSpPr>
            <a:cxnSpLocks/>
          </p:cNvCxnSpPr>
          <p:nvPr/>
        </p:nvCxnSpPr>
        <p:spPr>
          <a:xfrm>
            <a:off x="10429860" y="2246796"/>
            <a:ext cx="6187" cy="2528196"/>
          </a:xfrm>
          <a:prstGeom prst="line">
            <a:avLst/>
          </a:prstGeom>
          <a:noFill/>
          <a:ln w="19050" cap="flat" cmpd="sng" algn="ctr">
            <a:solidFill>
              <a:srgbClr val="4472C4"/>
            </a:solidFill>
            <a:prstDash val="sysDot"/>
            <a:miter lim="800000"/>
          </a:ln>
          <a:effectLst/>
        </p:spPr>
      </p:cxnSp>
      <p:cxnSp>
        <p:nvCxnSpPr>
          <p:cNvPr id="321" name="Straight Arrow Connector 205">
            <a:extLst>
              <a:ext uri="{FF2B5EF4-FFF2-40B4-BE49-F238E27FC236}">
                <a16:creationId xmlns:a16="http://schemas.microsoft.com/office/drawing/2014/main" id="{C838CB4E-DD41-41E6-A62D-61D4AA072CCE}"/>
              </a:ext>
            </a:extLst>
          </p:cNvPr>
          <p:cNvCxnSpPr/>
          <p:nvPr/>
        </p:nvCxnSpPr>
        <p:spPr>
          <a:xfrm>
            <a:off x="10154249" y="2218055"/>
            <a:ext cx="360000" cy="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322" name="Rectangle 208">
            <a:extLst>
              <a:ext uri="{FF2B5EF4-FFF2-40B4-BE49-F238E27FC236}">
                <a16:creationId xmlns:a16="http://schemas.microsoft.com/office/drawing/2014/main" id="{BC3C7CF5-F923-4A06-ADCD-F61170315E98}"/>
              </a:ext>
            </a:extLst>
          </p:cNvPr>
          <p:cNvSpPr/>
          <p:nvPr/>
        </p:nvSpPr>
        <p:spPr>
          <a:xfrm>
            <a:off x="10565872" y="2169870"/>
            <a:ext cx="72000" cy="72000"/>
          </a:xfrm>
          <a:prstGeom prst="rect">
            <a:avLst/>
          </a:prstGeom>
          <a:solidFill>
            <a:srgbClr val="0FFF09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sp>
        <p:nvSpPr>
          <p:cNvPr id="323" name="Rectangle 210">
            <a:extLst>
              <a:ext uri="{FF2B5EF4-FFF2-40B4-BE49-F238E27FC236}">
                <a16:creationId xmlns:a16="http://schemas.microsoft.com/office/drawing/2014/main" id="{E009AD20-1A23-40A2-871A-2AEB1E77C76D}"/>
              </a:ext>
            </a:extLst>
          </p:cNvPr>
          <p:cNvSpPr/>
          <p:nvPr/>
        </p:nvSpPr>
        <p:spPr>
          <a:xfrm>
            <a:off x="10565872" y="2378555"/>
            <a:ext cx="72000" cy="72000"/>
          </a:xfrm>
          <a:prstGeom prst="rect">
            <a:avLst/>
          </a:prstGeom>
          <a:solidFill>
            <a:srgbClr val="0FFF09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+mn-ea"/>
              <a:cs typeface="+mn-cs"/>
            </a:endParaRPr>
          </a:p>
        </p:txBody>
      </p:sp>
      <p:grpSp>
        <p:nvGrpSpPr>
          <p:cNvPr id="324" name="Group 12">
            <a:extLst>
              <a:ext uri="{FF2B5EF4-FFF2-40B4-BE49-F238E27FC236}">
                <a16:creationId xmlns:a16="http://schemas.microsoft.com/office/drawing/2014/main" id="{31658822-C4DD-4A73-AA55-CE4A944F3023}"/>
              </a:ext>
            </a:extLst>
          </p:cNvPr>
          <p:cNvGrpSpPr/>
          <p:nvPr/>
        </p:nvGrpSpPr>
        <p:grpSpPr>
          <a:xfrm>
            <a:off x="9599902" y="2371681"/>
            <a:ext cx="105679" cy="114073"/>
            <a:chOff x="5266421" y="2695802"/>
            <a:chExt cx="105679" cy="114073"/>
          </a:xfrm>
        </p:grpSpPr>
        <p:cxnSp>
          <p:nvCxnSpPr>
            <p:cNvPr id="325" name="Straight Connector 10">
              <a:extLst>
                <a:ext uri="{FF2B5EF4-FFF2-40B4-BE49-F238E27FC236}">
                  <a16:creationId xmlns:a16="http://schemas.microsoft.com/office/drawing/2014/main" id="{8AAE687E-2826-4CD0-8A30-4B99E97D7E7A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26" name="Straight Connector 233">
              <a:extLst>
                <a:ext uri="{FF2B5EF4-FFF2-40B4-BE49-F238E27FC236}">
                  <a16:creationId xmlns:a16="http://schemas.microsoft.com/office/drawing/2014/main" id="{D5F3FB20-4110-458D-B545-D016E12A68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27" name="Group 234">
            <a:extLst>
              <a:ext uri="{FF2B5EF4-FFF2-40B4-BE49-F238E27FC236}">
                <a16:creationId xmlns:a16="http://schemas.microsoft.com/office/drawing/2014/main" id="{680FDC60-AEFA-434A-BCB4-30A1B4C7BE95}"/>
              </a:ext>
            </a:extLst>
          </p:cNvPr>
          <p:cNvGrpSpPr/>
          <p:nvPr/>
        </p:nvGrpSpPr>
        <p:grpSpPr>
          <a:xfrm>
            <a:off x="9214360" y="2792919"/>
            <a:ext cx="105679" cy="114073"/>
            <a:chOff x="5266421" y="2695802"/>
            <a:chExt cx="105679" cy="114073"/>
          </a:xfrm>
        </p:grpSpPr>
        <p:cxnSp>
          <p:nvCxnSpPr>
            <p:cNvPr id="328" name="Straight Connector 235">
              <a:extLst>
                <a:ext uri="{FF2B5EF4-FFF2-40B4-BE49-F238E27FC236}">
                  <a16:creationId xmlns:a16="http://schemas.microsoft.com/office/drawing/2014/main" id="{96903331-68CB-45C5-ACC7-03E02232D136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29" name="Straight Connector 236">
              <a:extLst>
                <a:ext uri="{FF2B5EF4-FFF2-40B4-BE49-F238E27FC236}">
                  <a16:creationId xmlns:a16="http://schemas.microsoft.com/office/drawing/2014/main" id="{AF19CF9D-D5F4-4CEF-8A44-47B2A4F76E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30" name="Group 237">
            <a:extLst>
              <a:ext uri="{FF2B5EF4-FFF2-40B4-BE49-F238E27FC236}">
                <a16:creationId xmlns:a16="http://schemas.microsoft.com/office/drawing/2014/main" id="{93862D04-7052-403D-9BAC-8EC2CFA755C3}"/>
              </a:ext>
            </a:extLst>
          </p:cNvPr>
          <p:cNvGrpSpPr/>
          <p:nvPr/>
        </p:nvGrpSpPr>
        <p:grpSpPr>
          <a:xfrm>
            <a:off x="8373211" y="3638305"/>
            <a:ext cx="105679" cy="114073"/>
            <a:chOff x="5266421" y="2695802"/>
            <a:chExt cx="105679" cy="114073"/>
          </a:xfrm>
        </p:grpSpPr>
        <p:cxnSp>
          <p:nvCxnSpPr>
            <p:cNvPr id="331" name="Straight Connector 238">
              <a:extLst>
                <a:ext uri="{FF2B5EF4-FFF2-40B4-BE49-F238E27FC236}">
                  <a16:creationId xmlns:a16="http://schemas.microsoft.com/office/drawing/2014/main" id="{85677E76-7946-43A6-8B38-BA7BCEE27CB8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32" name="Straight Connector 239">
              <a:extLst>
                <a:ext uri="{FF2B5EF4-FFF2-40B4-BE49-F238E27FC236}">
                  <a16:creationId xmlns:a16="http://schemas.microsoft.com/office/drawing/2014/main" id="{2712006F-CBA7-4125-A4CB-8E498246D7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33" name="Group 240">
            <a:extLst>
              <a:ext uri="{FF2B5EF4-FFF2-40B4-BE49-F238E27FC236}">
                <a16:creationId xmlns:a16="http://schemas.microsoft.com/office/drawing/2014/main" id="{4219095E-158C-43C3-A773-CA28D7B062D1}"/>
              </a:ext>
            </a:extLst>
          </p:cNvPr>
          <p:cNvGrpSpPr/>
          <p:nvPr/>
        </p:nvGrpSpPr>
        <p:grpSpPr>
          <a:xfrm>
            <a:off x="8798602" y="3210997"/>
            <a:ext cx="105679" cy="114073"/>
            <a:chOff x="5266421" y="2695802"/>
            <a:chExt cx="105679" cy="114073"/>
          </a:xfrm>
        </p:grpSpPr>
        <p:cxnSp>
          <p:nvCxnSpPr>
            <p:cNvPr id="334" name="Straight Connector 241">
              <a:extLst>
                <a:ext uri="{FF2B5EF4-FFF2-40B4-BE49-F238E27FC236}">
                  <a16:creationId xmlns:a16="http://schemas.microsoft.com/office/drawing/2014/main" id="{D06FF798-6027-48EC-8AF3-08CF2215DA00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35" name="Straight Connector 242">
              <a:extLst>
                <a:ext uri="{FF2B5EF4-FFF2-40B4-BE49-F238E27FC236}">
                  <a16:creationId xmlns:a16="http://schemas.microsoft.com/office/drawing/2014/main" id="{8087B987-CE2C-41FB-BED6-9374A69292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36" name="Group 243">
            <a:extLst>
              <a:ext uri="{FF2B5EF4-FFF2-40B4-BE49-F238E27FC236}">
                <a16:creationId xmlns:a16="http://schemas.microsoft.com/office/drawing/2014/main" id="{C0AD51BE-ED65-48D7-9EF1-AF7E49BFB87F}"/>
              </a:ext>
            </a:extLst>
          </p:cNvPr>
          <p:cNvGrpSpPr/>
          <p:nvPr/>
        </p:nvGrpSpPr>
        <p:grpSpPr>
          <a:xfrm>
            <a:off x="7959548" y="4057161"/>
            <a:ext cx="105679" cy="114073"/>
            <a:chOff x="5266421" y="2695802"/>
            <a:chExt cx="105679" cy="114073"/>
          </a:xfrm>
        </p:grpSpPr>
        <p:cxnSp>
          <p:nvCxnSpPr>
            <p:cNvPr id="337" name="Straight Connector 244">
              <a:extLst>
                <a:ext uri="{FF2B5EF4-FFF2-40B4-BE49-F238E27FC236}">
                  <a16:creationId xmlns:a16="http://schemas.microsoft.com/office/drawing/2014/main" id="{6045B556-7B8E-45DE-A03F-FA9886AE02F0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38" name="Straight Connector 245">
              <a:extLst>
                <a:ext uri="{FF2B5EF4-FFF2-40B4-BE49-F238E27FC236}">
                  <a16:creationId xmlns:a16="http://schemas.microsoft.com/office/drawing/2014/main" id="{C2742BCB-CAE0-4E5E-9C33-533C8071C4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39" name="Group 246">
            <a:extLst>
              <a:ext uri="{FF2B5EF4-FFF2-40B4-BE49-F238E27FC236}">
                <a16:creationId xmlns:a16="http://schemas.microsoft.com/office/drawing/2014/main" id="{559B3341-4BA2-40B4-9E79-C84D2D2E3FBA}"/>
              </a:ext>
            </a:extLst>
          </p:cNvPr>
          <p:cNvGrpSpPr/>
          <p:nvPr/>
        </p:nvGrpSpPr>
        <p:grpSpPr>
          <a:xfrm>
            <a:off x="7556712" y="4455610"/>
            <a:ext cx="105679" cy="114073"/>
            <a:chOff x="5266421" y="2695802"/>
            <a:chExt cx="105679" cy="114073"/>
          </a:xfrm>
        </p:grpSpPr>
        <p:cxnSp>
          <p:nvCxnSpPr>
            <p:cNvPr id="340" name="Straight Connector 247">
              <a:extLst>
                <a:ext uri="{FF2B5EF4-FFF2-40B4-BE49-F238E27FC236}">
                  <a16:creationId xmlns:a16="http://schemas.microsoft.com/office/drawing/2014/main" id="{1ECAFC5F-E8BA-40D0-A243-10273BF83A9B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41" name="Straight Connector 248">
              <a:extLst>
                <a:ext uri="{FF2B5EF4-FFF2-40B4-BE49-F238E27FC236}">
                  <a16:creationId xmlns:a16="http://schemas.microsoft.com/office/drawing/2014/main" id="{BAF483B7-3D01-496A-8AE0-291388B854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42" name="Group 249">
            <a:extLst>
              <a:ext uri="{FF2B5EF4-FFF2-40B4-BE49-F238E27FC236}">
                <a16:creationId xmlns:a16="http://schemas.microsoft.com/office/drawing/2014/main" id="{54084BF4-7C58-4729-83DE-51849AD86036}"/>
              </a:ext>
            </a:extLst>
          </p:cNvPr>
          <p:cNvGrpSpPr/>
          <p:nvPr/>
        </p:nvGrpSpPr>
        <p:grpSpPr>
          <a:xfrm>
            <a:off x="7132899" y="4872166"/>
            <a:ext cx="105679" cy="114073"/>
            <a:chOff x="5266421" y="2695802"/>
            <a:chExt cx="105679" cy="114073"/>
          </a:xfrm>
        </p:grpSpPr>
        <p:cxnSp>
          <p:nvCxnSpPr>
            <p:cNvPr id="343" name="Straight Connector 250">
              <a:extLst>
                <a:ext uri="{FF2B5EF4-FFF2-40B4-BE49-F238E27FC236}">
                  <a16:creationId xmlns:a16="http://schemas.microsoft.com/office/drawing/2014/main" id="{3E1E0CAB-4D73-4A28-B2AA-036B57E8BB35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44" name="Straight Connector 251">
              <a:extLst>
                <a:ext uri="{FF2B5EF4-FFF2-40B4-BE49-F238E27FC236}">
                  <a16:creationId xmlns:a16="http://schemas.microsoft.com/office/drawing/2014/main" id="{EE49AC6D-FB42-4DCA-9FF1-9942D3B208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45" name="Group 252">
            <a:extLst>
              <a:ext uri="{FF2B5EF4-FFF2-40B4-BE49-F238E27FC236}">
                <a16:creationId xmlns:a16="http://schemas.microsoft.com/office/drawing/2014/main" id="{A2EDE1EE-026F-4394-9C15-EA1C651C9833}"/>
              </a:ext>
            </a:extLst>
          </p:cNvPr>
          <p:cNvGrpSpPr/>
          <p:nvPr/>
        </p:nvGrpSpPr>
        <p:grpSpPr>
          <a:xfrm>
            <a:off x="10032830" y="5300082"/>
            <a:ext cx="105679" cy="114073"/>
            <a:chOff x="5266421" y="2695802"/>
            <a:chExt cx="105679" cy="114073"/>
          </a:xfrm>
        </p:grpSpPr>
        <p:cxnSp>
          <p:nvCxnSpPr>
            <p:cNvPr id="346" name="Straight Connector 253">
              <a:extLst>
                <a:ext uri="{FF2B5EF4-FFF2-40B4-BE49-F238E27FC236}">
                  <a16:creationId xmlns:a16="http://schemas.microsoft.com/office/drawing/2014/main" id="{C8FD902B-36C6-4794-80B3-775DC8B1A820}"/>
                </a:ext>
              </a:extLst>
            </p:cNvPr>
            <p:cNvCxnSpPr/>
            <p:nvPr/>
          </p:nvCxnSpPr>
          <p:spPr>
            <a:xfrm>
              <a:off x="5267325" y="2695802"/>
              <a:ext cx="104775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347" name="Straight Connector 254">
              <a:extLst>
                <a:ext uri="{FF2B5EF4-FFF2-40B4-BE49-F238E27FC236}">
                  <a16:creationId xmlns:a16="http://schemas.microsoft.com/office/drawing/2014/main" id="{FCFAD99C-6790-45C7-B06F-1356F89021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6421" y="2695802"/>
              <a:ext cx="105679" cy="11407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08218045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4123BD-2DAD-4647-9740-3A8D6790A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0778CAA-948B-4EF0-8450-EB9079C50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C7F647-FBAD-40D1-9CA8-AA0D98B56566}"/>
              </a:ext>
            </a:extLst>
          </p:cNvPr>
          <p:cNvSpPr txBox="1"/>
          <p:nvPr/>
        </p:nvSpPr>
        <p:spPr>
          <a:xfrm>
            <a:off x="357447" y="145672"/>
            <a:ext cx="85422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solidFill>
                  <a:srgbClr val="0055A0"/>
                </a:solidFill>
                <a:latin typeface="+mj-lt"/>
                <a:ea typeface="+mj-ea"/>
                <a:cs typeface="+mj-cs"/>
              </a:rPr>
              <a:t>Post-layout extraction simulation results</a:t>
            </a:r>
          </a:p>
          <a:p>
            <a:endParaRPr lang="ko-KR" altLang="en-US" sz="2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11AC7F-7D08-4781-80E3-77F2F9B73491}"/>
              </a:ext>
            </a:extLst>
          </p:cNvPr>
          <p:cNvSpPr txBox="1"/>
          <p:nvPr/>
        </p:nvSpPr>
        <p:spPr>
          <a:xfrm>
            <a:off x="6629784" y="1074293"/>
            <a:ext cx="546696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ko-KR" sz="1600" dirty="0">
                <a:solidFill>
                  <a:srgbClr val="00B050"/>
                </a:solidFill>
              </a:rPr>
              <a:t>PWELL=0 V </a:t>
            </a:r>
          </a:p>
          <a:p>
            <a:r>
              <a:rPr lang="en-GB" altLang="ko-KR" sz="1600" dirty="0">
                <a:solidFill>
                  <a:srgbClr val="00B050"/>
                </a:solidFill>
              </a:rPr>
              <a:t>Typical corner (1.2V, typical process, 27degrees)</a:t>
            </a:r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Output delay </a:t>
            </a:r>
          </a:p>
          <a:p>
            <a:r>
              <a:rPr lang="en-US" altLang="ko-KR" sz="1600" dirty="0"/>
              <a:t>  (FE output over Vth 0.6V </a:t>
            </a:r>
            <a:r>
              <a:rPr lang="en-US" altLang="ko-KR" sz="1600" dirty="0">
                <a:sym typeface="Wingdings" panose="05000000000000000000" pitchFamily="2" charset="2"/>
              </a:rPr>
              <a:t></a:t>
            </a:r>
            <a:r>
              <a:rPr lang="en-US" altLang="ko-KR" sz="1600" dirty="0"/>
              <a:t> ROW_PIXEL_OUT) : </a:t>
            </a:r>
            <a:r>
              <a:rPr lang="en-US" altLang="ko-KR" sz="1600" dirty="0">
                <a:solidFill>
                  <a:srgbClr val="FF0000"/>
                </a:solidFill>
              </a:rPr>
              <a:t>24 ns</a:t>
            </a:r>
            <a:r>
              <a:rPr lang="en-US" altLang="ko-KR" sz="1600" dirty="0"/>
              <a:t> </a:t>
            </a:r>
          </a:p>
          <a:p>
            <a:r>
              <a:rPr lang="en-US" altLang="ko-KR" sz="1600" dirty="0"/>
              <a:t>  (ROW_PIXEL_OUT </a:t>
            </a:r>
            <a:r>
              <a:rPr lang="en-US" altLang="ko-KR" sz="1600" dirty="0">
                <a:sym typeface="Wingdings" panose="05000000000000000000" pitchFamily="2" charset="2"/>
              </a:rPr>
              <a:t> </a:t>
            </a:r>
            <a:r>
              <a:rPr lang="en-US" altLang="ko-KR" sz="1600" dirty="0"/>
              <a:t>ROW_OR) : </a:t>
            </a:r>
            <a:r>
              <a:rPr lang="en-US" altLang="ko-KR" sz="1600" dirty="0">
                <a:solidFill>
                  <a:srgbClr val="FF0000"/>
                </a:solidFill>
              </a:rPr>
              <a:t>1.022ns</a:t>
            </a:r>
          </a:p>
          <a:p>
            <a:r>
              <a:rPr lang="en-US" altLang="ko-KR" sz="1600" dirty="0"/>
              <a:t>  (ROW_OR </a:t>
            </a:r>
            <a:r>
              <a:rPr lang="en-US" altLang="ko-KR" sz="1600" dirty="0">
                <a:sym typeface="Wingdings" panose="05000000000000000000" pitchFamily="2" charset="2"/>
              </a:rPr>
              <a:t> ROW_OR) </a:t>
            </a:r>
            <a:r>
              <a:rPr lang="en-US" altLang="ko-KR" sz="1600" dirty="0"/>
              <a:t>: </a:t>
            </a:r>
            <a:r>
              <a:rPr lang="en-US" altLang="ko-KR" sz="1600" dirty="0">
                <a:solidFill>
                  <a:srgbClr val="FF0000"/>
                </a:solidFill>
              </a:rPr>
              <a:t>0.612ns</a:t>
            </a:r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STROBE group-to-group delay</a:t>
            </a:r>
            <a:r>
              <a:rPr lang="en-US" altLang="ko-KR" sz="1600" dirty="0">
                <a:solidFill>
                  <a:srgbClr val="FF0000"/>
                </a:solidFill>
              </a:rPr>
              <a:t> 0.719ns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STROBE regeneration dynamic energy  </a:t>
            </a:r>
            <a:r>
              <a:rPr lang="en-US" altLang="ko-KR" sz="1600" dirty="0">
                <a:solidFill>
                  <a:srgbClr val="FF0000"/>
                </a:solidFill>
              </a:rPr>
              <a:t>84.1 </a:t>
            </a:r>
            <a:r>
              <a:rPr lang="en-US" altLang="ko-KR" sz="1600" dirty="0" err="1">
                <a:solidFill>
                  <a:srgbClr val="FF0000"/>
                </a:solidFill>
              </a:rPr>
              <a:t>fJ</a:t>
            </a:r>
            <a:endParaRPr lang="en-US" altLang="ko-KR" sz="1600" strike="sngStrik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SELECT_ROW group-to-group delay </a:t>
            </a:r>
            <a:r>
              <a:rPr lang="en-US" altLang="ko-KR" sz="1600" dirty="0">
                <a:solidFill>
                  <a:srgbClr val="FF0000"/>
                </a:solidFill>
              </a:rPr>
              <a:t>1.21ns</a:t>
            </a:r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Pixel digital</a:t>
            </a:r>
          </a:p>
          <a:p>
            <a:r>
              <a:rPr lang="en-US" altLang="ko-KR" sz="1600" dirty="0"/>
              <a:t>  Dynamic energy </a:t>
            </a:r>
            <a:r>
              <a:rPr lang="en-US" altLang="ko-KR" sz="1600" dirty="0">
                <a:solidFill>
                  <a:srgbClr val="FF0000"/>
                </a:solidFill>
              </a:rPr>
              <a:t>2.32pJ</a:t>
            </a:r>
            <a:endParaRPr lang="en-US" altLang="ko-KR" sz="1600" strike="sngStrike" dirty="0"/>
          </a:p>
          <a:p>
            <a:r>
              <a:rPr lang="en-US" altLang="ko-KR" sz="1600" dirty="0"/>
              <a:t>  Static energy </a:t>
            </a:r>
            <a:r>
              <a:rPr lang="en-US" altLang="ko-KR" sz="1600" dirty="0">
                <a:solidFill>
                  <a:srgbClr val="FF0000"/>
                </a:solidFill>
              </a:rPr>
              <a:t>16.2fJ for 5us</a:t>
            </a:r>
          </a:p>
          <a:p>
            <a:r>
              <a:rPr lang="en-US" altLang="ko-KR" sz="1600" dirty="0"/>
              <a:t>  Static leakage current </a:t>
            </a:r>
            <a:r>
              <a:rPr lang="en-US" altLang="ko-KR" sz="1600" dirty="0">
                <a:solidFill>
                  <a:srgbClr val="FF0000"/>
                </a:solidFill>
              </a:rPr>
              <a:t>2.71nA</a:t>
            </a:r>
          </a:p>
          <a:p>
            <a:endParaRPr lang="en-US" altLang="ko-K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/>
              <a:t>Group digital</a:t>
            </a:r>
          </a:p>
          <a:p>
            <a:r>
              <a:rPr lang="en-US" altLang="ko-KR" sz="1600" dirty="0"/>
              <a:t>  Static energy </a:t>
            </a:r>
            <a:r>
              <a:rPr lang="en-US" altLang="ko-KR" sz="1600" dirty="0">
                <a:solidFill>
                  <a:srgbClr val="FF0000"/>
                </a:solidFill>
              </a:rPr>
              <a:t>3.65pJ for 5us</a:t>
            </a:r>
          </a:p>
          <a:p>
            <a:r>
              <a:rPr lang="en-US" altLang="ko-KR" sz="1600" dirty="0"/>
              <a:t>  Static leakage current  </a:t>
            </a:r>
            <a:r>
              <a:rPr lang="en-US" altLang="ko-KR" sz="1600" dirty="0">
                <a:solidFill>
                  <a:srgbClr val="FF0000"/>
                </a:solidFill>
              </a:rPr>
              <a:t>608nA</a:t>
            </a:r>
          </a:p>
          <a:p>
            <a:endParaRPr lang="en-US" altLang="ko-KR" sz="1600" dirty="0"/>
          </a:p>
          <a:p>
            <a:endParaRPr lang="en-US" altLang="ko-KR" sz="1600" dirty="0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A92334A0-E895-437D-ABF6-941971E2D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819" y="969891"/>
            <a:ext cx="6087736" cy="2415627"/>
          </a:xfrm>
          <a:prstGeom prst="rect">
            <a:avLst/>
          </a:prstGeom>
        </p:spPr>
      </p:pic>
      <p:cxnSp>
        <p:nvCxnSpPr>
          <p:cNvPr id="9" name="직선 화살표 연결선 15">
            <a:extLst>
              <a:ext uri="{FF2B5EF4-FFF2-40B4-BE49-F238E27FC236}">
                <a16:creationId xmlns:a16="http://schemas.microsoft.com/office/drawing/2014/main" id="{DF0D2343-EBB4-4DCC-A8DF-F3BA61ABA0E0}"/>
              </a:ext>
            </a:extLst>
          </p:cNvPr>
          <p:cNvCxnSpPr>
            <a:cxnSpLocks/>
          </p:cNvCxnSpPr>
          <p:nvPr/>
        </p:nvCxnSpPr>
        <p:spPr>
          <a:xfrm flipH="1">
            <a:off x="824224" y="2435219"/>
            <a:ext cx="4906107" cy="0"/>
          </a:xfrm>
          <a:prstGeom prst="straightConnector1">
            <a:avLst/>
          </a:prstGeom>
          <a:ln w="190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E7EC96E-34FD-4E83-A9AB-5B01290A4472}"/>
              </a:ext>
            </a:extLst>
          </p:cNvPr>
          <p:cNvSpPr txBox="1"/>
          <p:nvPr/>
        </p:nvSpPr>
        <p:spPr>
          <a:xfrm>
            <a:off x="716820" y="2397786"/>
            <a:ext cx="678679" cy="339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delay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54181C03-5BFB-41FD-B189-1CC1884B523C}"/>
              </a:ext>
            </a:extLst>
          </p:cNvPr>
          <p:cNvSpPr/>
          <p:nvPr/>
        </p:nvSpPr>
        <p:spPr>
          <a:xfrm>
            <a:off x="357447" y="2359277"/>
            <a:ext cx="466777" cy="13975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E9D6DE54-36F2-4825-B1E9-95D4A7E708C5}"/>
              </a:ext>
            </a:extLst>
          </p:cNvPr>
          <p:cNvSpPr/>
          <p:nvPr/>
        </p:nvSpPr>
        <p:spPr>
          <a:xfrm>
            <a:off x="5737228" y="2267539"/>
            <a:ext cx="678679" cy="18000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그림 1">
            <a:extLst>
              <a:ext uri="{FF2B5EF4-FFF2-40B4-BE49-F238E27FC236}">
                <a16:creationId xmlns:a16="http://schemas.microsoft.com/office/drawing/2014/main" id="{5D13C9A5-CA2E-4A43-905E-CCA6D2044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8" y="4560090"/>
            <a:ext cx="1409430" cy="1409430"/>
          </a:xfrm>
          <a:prstGeom prst="rect">
            <a:avLst/>
          </a:prstGeom>
        </p:spPr>
      </p:pic>
      <p:pic>
        <p:nvPicPr>
          <p:cNvPr id="14" name="그림 123">
            <a:extLst>
              <a:ext uri="{FF2B5EF4-FFF2-40B4-BE49-F238E27FC236}">
                <a16:creationId xmlns:a16="http://schemas.microsoft.com/office/drawing/2014/main" id="{71E48DFB-174E-43DE-BFD3-636FEC0E9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6373" y="4560090"/>
            <a:ext cx="1409430" cy="1409430"/>
          </a:xfrm>
          <a:prstGeom prst="rect">
            <a:avLst/>
          </a:prstGeom>
        </p:spPr>
      </p:pic>
      <p:pic>
        <p:nvPicPr>
          <p:cNvPr id="15" name="그림 124">
            <a:extLst>
              <a:ext uri="{FF2B5EF4-FFF2-40B4-BE49-F238E27FC236}">
                <a16:creationId xmlns:a16="http://schemas.microsoft.com/office/drawing/2014/main" id="{8A5502B0-6797-435E-ACCF-63F30D953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798" y="4560090"/>
            <a:ext cx="1409430" cy="1409430"/>
          </a:xfrm>
          <a:prstGeom prst="rect">
            <a:avLst/>
          </a:prstGeom>
        </p:spPr>
      </p:pic>
      <p:cxnSp>
        <p:nvCxnSpPr>
          <p:cNvPr id="16" name="직선 연결선 3">
            <a:extLst>
              <a:ext uri="{FF2B5EF4-FFF2-40B4-BE49-F238E27FC236}">
                <a16:creationId xmlns:a16="http://schemas.microsoft.com/office/drawing/2014/main" id="{6126D2BF-33CF-483A-8918-D37519A51C16}"/>
              </a:ext>
            </a:extLst>
          </p:cNvPr>
          <p:cNvCxnSpPr/>
          <p:nvPr/>
        </p:nvCxnSpPr>
        <p:spPr>
          <a:xfrm>
            <a:off x="2050378" y="559544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25">
            <a:extLst>
              <a:ext uri="{FF2B5EF4-FFF2-40B4-BE49-F238E27FC236}">
                <a16:creationId xmlns:a16="http://schemas.microsoft.com/office/drawing/2014/main" id="{064E10B3-087C-4EDE-AB2A-69F7434E6E88}"/>
              </a:ext>
            </a:extLst>
          </p:cNvPr>
          <p:cNvCxnSpPr/>
          <p:nvPr/>
        </p:nvCxnSpPr>
        <p:spPr>
          <a:xfrm>
            <a:off x="2050378" y="550400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27">
            <a:extLst>
              <a:ext uri="{FF2B5EF4-FFF2-40B4-BE49-F238E27FC236}">
                <a16:creationId xmlns:a16="http://schemas.microsoft.com/office/drawing/2014/main" id="{74F723DB-AF10-4574-B3B8-6584104B7D97}"/>
              </a:ext>
            </a:extLst>
          </p:cNvPr>
          <p:cNvCxnSpPr/>
          <p:nvPr/>
        </p:nvCxnSpPr>
        <p:spPr>
          <a:xfrm>
            <a:off x="2050378" y="542018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28">
            <a:extLst>
              <a:ext uri="{FF2B5EF4-FFF2-40B4-BE49-F238E27FC236}">
                <a16:creationId xmlns:a16="http://schemas.microsoft.com/office/drawing/2014/main" id="{A57F75DA-2ECD-48F2-B6D8-A8275B61780D}"/>
              </a:ext>
            </a:extLst>
          </p:cNvPr>
          <p:cNvCxnSpPr/>
          <p:nvPr/>
        </p:nvCxnSpPr>
        <p:spPr>
          <a:xfrm>
            <a:off x="408576" y="559544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29">
            <a:extLst>
              <a:ext uri="{FF2B5EF4-FFF2-40B4-BE49-F238E27FC236}">
                <a16:creationId xmlns:a16="http://schemas.microsoft.com/office/drawing/2014/main" id="{46C72F9B-4446-4809-890F-0F5528027457}"/>
              </a:ext>
            </a:extLst>
          </p:cNvPr>
          <p:cNvCxnSpPr/>
          <p:nvPr/>
        </p:nvCxnSpPr>
        <p:spPr>
          <a:xfrm>
            <a:off x="408576" y="550400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130">
            <a:extLst>
              <a:ext uri="{FF2B5EF4-FFF2-40B4-BE49-F238E27FC236}">
                <a16:creationId xmlns:a16="http://schemas.microsoft.com/office/drawing/2014/main" id="{6AAFF563-3AE7-43D5-B54C-DA21D34E8755}"/>
              </a:ext>
            </a:extLst>
          </p:cNvPr>
          <p:cNvCxnSpPr/>
          <p:nvPr/>
        </p:nvCxnSpPr>
        <p:spPr>
          <a:xfrm>
            <a:off x="408576" y="542018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131">
            <a:extLst>
              <a:ext uri="{FF2B5EF4-FFF2-40B4-BE49-F238E27FC236}">
                <a16:creationId xmlns:a16="http://schemas.microsoft.com/office/drawing/2014/main" id="{2AA16FCC-FDAA-4BF8-8C5B-BAD0ADD4FF53}"/>
              </a:ext>
            </a:extLst>
          </p:cNvPr>
          <p:cNvCxnSpPr/>
          <p:nvPr/>
        </p:nvCxnSpPr>
        <p:spPr>
          <a:xfrm>
            <a:off x="5741228" y="559544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132">
            <a:extLst>
              <a:ext uri="{FF2B5EF4-FFF2-40B4-BE49-F238E27FC236}">
                <a16:creationId xmlns:a16="http://schemas.microsoft.com/office/drawing/2014/main" id="{32FE8948-8102-49E5-A23D-0E3D4ED48B23}"/>
              </a:ext>
            </a:extLst>
          </p:cNvPr>
          <p:cNvCxnSpPr/>
          <p:nvPr/>
        </p:nvCxnSpPr>
        <p:spPr>
          <a:xfrm>
            <a:off x="5741228" y="550400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133">
            <a:extLst>
              <a:ext uri="{FF2B5EF4-FFF2-40B4-BE49-F238E27FC236}">
                <a16:creationId xmlns:a16="http://schemas.microsoft.com/office/drawing/2014/main" id="{283D7A27-E82B-481F-B67E-4F1A3596EBA2}"/>
              </a:ext>
            </a:extLst>
          </p:cNvPr>
          <p:cNvCxnSpPr/>
          <p:nvPr/>
        </p:nvCxnSpPr>
        <p:spPr>
          <a:xfrm>
            <a:off x="5741228" y="5420186"/>
            <a:ext cx="21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134">
            <a:extLst>
              <a:ext uri="{FF2B5EF4-FFF2-40B4-BE49-F238E27FC236}">
                <a16:creationId xmlns:a16="http://schemas.microsoft.com/office/drawing/2014/main" id="{9A9820B1-FB9F-4DE8-8E0A-C742C7FD7502}"/>
              </a:ext>
            </a:extLst>
          </p:cNvPr>
          <p:cNvCxnSpPr/>
          <p:nvPr/>
        </p:nvCxnSpPr>
        <p:spPr>
          <a:xfrm>
            <a:off x="3895803" y="559544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135">
            <a:extLst>
              <a:ext uri="{FF2B5EF4-FFF2-40B4-BE49-F238E27FC236}">
                <a16:creationId xmlns:a16="http://schemas.microsoft.com/office/drawing/2014/main" id="{F7CD139D-E956-49A4-8BF6-14DE8671852B}"/>
              </a:ext>
            </a:extLst>
          </p:cNvPr>
          <p:cNvCxnSpPr/>
          <p:nvPr/>
        </p:nvCxnSpPr>
        <p:spPr>
          <a:xfrm>
            <a:off x="3895803" y="550400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136">
            <a:extLst>
              <a:ext uri="{FF2B5EF4-FFF2-40B4-BE49-F238E27FC236}">
                <a16:creationId xmlns:a16="http://schemas.microsoft.com/office/drawing/2014/main" id="{AC2866EF-4B4B-474E-8930-78D63EC107DA}"/>
              </a:ext>
            </a:extLst>
          </p:cNvPr>
          <p:cNvCxnSpPr/>
          <p:nvPr/>
        </p:nvCxnSpPr>
        <p:spPr>
          <a:xfrm>
            <a:off x="3895803" y="5420186"/>
            <a:ext cx="43599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4">
            <a:extLst>
              <a:ext uri="{FF2B5EF4-FFF2-40B4-BE49-F238E27FC236}">
                <a16:creationId xmlns:a16="http://schemas.microsoft.com/office/drawing/2014/main" id="{89D46B01-1531-4F3C-BC75-D543833D1518}"/>
              </a:ext>
            </a:extLst>
          </p:cNvPr>
          <p:cNvGrpSpPr/>
          <p:nvPr/>
        </p:nvGrpSpPr>
        <p:grpSpPr>
          <a:xfrm rot="16200000">
            <a:off x="4419505" y="4349458"/>
            <a:ext cx="216000" cy="175260"/>
            <a:chOff x="11663140" y="395588"/>
            <a:chExt cx="216000" cy="175260"/>
          </a:xfrm>
        </p:grpSpPr>
        <p:cxnSp>
          <p:nvCxnSpPr>
            <p:cNvPr id="29" name="직선 연결선 137">
              <a:extLst>
                <a:ext uri="{FF2B5EF4-FFF2-40B4-BE49-F238E27FC236}">
                  <a16:creationId xmlns:a16="http://schemas.microsoft.com/office/drawing/2014/main" id="{7044810D-C42D-4A8F-9C99-30DDE29B30A3}"/>
                </a:ext>
              </a:extLst>
            </p:cNvPr>
            <p:cNvCxnSpPr/>
            <p:nvPr/>
          </p:nvCxnSpPr>
          <p:spPr>
            <a:xfrm>
              <a:off x="11663140" y="57084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138">
              <a:extLst>
                <a:ext uri="{FF2B5EF4-FFF2-40B4-BE49-F238E27FC236}">
                  <a16:creationId xmlns:a16="http://schemas.microsoft.com/office/drawing/2014/main" id="{FB557EA7-0860-4584-A3B5-A154F93DD394}"/>
                </a:ext>
              </a:extLst>
            </p:cNvPr>
            <p:cNvCxnSpPr/>
            <p:nvPr/>
          </p:nvCxnSpPr>
          <p:spPr>
            <a:xfrm>
              <a:off x="11663140" y="47940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139">
              <a:extLst>
                <a:ext uri="{FF2B5EF4-FFF2-40B4-BE49-F238E27FC236}">
                  <a16:creationId xmlns:a16="http://schemas.microsoft.com/office/drawing/2014/main" id="{AECF9D57-CEC0-4B9E-83AD-AFE01FD281E6}"/>
                </a:ext>
              </a:extLst>
            </p:cNvPr>
            <p:cNvCxnSpPr/>
            <p:nvPr/>
          </p:nvCxnSpPr>
          <p:spPr>
            <a:xfrm>
              <a:off x="11663140" y="39558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그룹 140">
            <a:extLst>
              <a:ext uri="{FF2B5EF4-FFF2-40B4-BE49-F238E27FC236}">
                <a16:creationId xmlns:a16="http://schemas.microsoft.com/office/drawing/2014/main" id="{D462B17E-BB63-4A3A-AE79-D8FB389BA6D7}"/>
              </a:ext>
            </a:extLst>
          </p:cNvPr>
          <p:cNvGrpSpPr/>
          <p:nvPr/>
        </p:nvGrpSpPr>
        <p:grpSpPr>
          <a:xfrm rot="16200000">
            <a:off x="2574080" y="4349458"/>
            <a:ext cx="216000" cy="175260"/>
            <a:chOff x="11663140" y="395588"/>
            <a:chExt cx="216000" cy="175260"/>
          </a:xfrm>
        </p:grpSpPr>
        <p:cxnSp>
          <p:nvCxnSpPr>
            <p:cNvPr id="33" name="직선 연결선 141">
              <a:extLst>
                <a:ext uri="{FF2B5EF4-FFF2-40B4-BE49-F238E27FC236}">
                  <a16:creationId xmlns:a16="http://schemas.microsoft.com/office/drawing/2014/main" id="{42E6B43D-509D-499F-9787-E848CF62EC49}"/>
                </a:ext>
              </a:extLst>
            </p:cNvPr>
            <p:cNvCxnSpPr/>
            <p:nvPr/>
          </p:nvCxnSpPr>
          <p:spPr>
            <a:xfrm>
              <a:off x="11663140" y="57084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142">
              <a:extLst>
                <a:ext uri="{FF2B5EF4-FFF2-40B4-BE49-F238E27FC236}">
                  <a16:creationId xmlns:a16="http://schemas.microsoft.com/office/drawing/2014/main" id="{4C4890E7-803D-4DF6-BC76-C30DDF35005C}"/>
                </a:ext>
              </a:extLst>
            </p:cNvPr>
            <p:cNvCxnSpPr/>
            <p:nvPr/>
          </p:nvCxnSpPr>
          <p:spPr>
            <a:xfrm>
              <a:off x="11663140" y="47940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143">
              <a:extLst>
                <a:ext uri="{FF2B5EF4-FFF2-40B4-BE49-F238E27FC236}">
                  <a16:creationId xmlns:a16="http://schemas.microsoft.com/office/drawing/2014/main" id="{64264DAC-49D9-4B66-8032-403A235A3A1F}"/>
                </a:ext>
              </a:extLst>
            </p:cNvPr>
            <p:cNvCxnSpPr/>
            <p:nvPr/>
          </p:nvCxnSpPr>
          <p:spPr>
            <a:xfrm>
              <a:off x="11663140" y="39558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그룹 144">
            <a:extLst>
              <a:ext uri="{FF2B5EF4-FFF2-40B4-BE49-F238E27FC236}">
                <a16:creationId xmlns:a16="http://schemas.microsoft.com/office/drawing/2014/main" id="{FF7D3F9B-01AF-4B41-91EC-097E15222B52}"/>
              </a:ext>
            </a:extLst>
          </p:cNvPr>
          <p:cNvGrpSpPr/>
          <p:nvPr/>
        </p:nvGrpSpPr>
        <p:grpSpPr>
          <a:xfrm rot="16200000">
            <a:off x="696450" y="4349458"/>
            <a:ext cx="216000" cy="175260"/>
            <a:chOff x="11663140" y="395588"/>
            <a:chExt cx="216000" cy="175260"/>
          </a:xfrm>
        </p:grpSpPr>
        <p:cxnSp>
          <p:nvCxnSpPr>
            <p:cNvPr id="37" name="직선 연결선 145">
              <a:extLst>
                <a:ext uri="{FF2B5EF4-FFF2-40B4-BE49-F238E27FC236}">
                  <a16:creationId xmlns:a16="http://schemas.microsoft.com/office/drawing/2014/main" id="{715CB520-278C-49ED-89FD-09964B1923E5}"/>
                </a:ext>
              </a:extLst>
            </p:cNvPr>
            <p:cNvCxnSpPr/>
            <p:nvPr/>
          </p:nvCxnSpPr>
          <p:spPr>
            <a:xfrm>
              <a:off x="11663140" y="57084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146">
              <a:extLst>
                <a:ext uri="{FF2B5EF4-FFF2-40B4-BE49-F238E27FC236}">
                  <a16:creationId xmlns:a16="http://schemas.microsoft.com/office/drawing/2014/main" id="{A5FDC144-FA58-4A5B-91A3-DBDD64A775C6}"/>
                </a:ext>
              </a:extLst>
            </p:cNvPr>
            <p:cNvCxnSpPr/>
            <p:nvPr/>
          </p:nvCxnSpPr>
          <p:spPr>
            <a:xfrm>
              <a:off x="11663140" y="47940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147">
              <a:extLst>
                <a:ext uri="{FF2B5EF4-FFF2-40B4-BE49-F238E27FC236}">
                  <a16:creationId xmlns:a16="http://schemas.microsoft.com/office/drawing/2014/main" id="{08C91F71-4119-424D-A0F0-0A60D040DB2A}"/>
                </a:ext>
              </a:extLst>
            </p:cNvPr>
            <p:cNvCxnSpPr/>
            <p:nvPr/>
          </p:nvCxnSpPr>
          <p:spPr>
            <a:xfrm>
              <a:off x="11663140" y="395588"/>
              <a:ext cx="216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4D76ACDE-9EB9-45B8-AE18-8B56EDE6F57F}"/>
              </a:ext>
            </a:extLst>
          </p:cNvPr>
          <p:cNvSpPr txBox="1"/>
          <p:nvPr/>
        </p:nvSpPr>
        <p:spPr>
          <a:xfrm>
            <a:off x="716820" y="4857292"/>
            <a:ext cx="1266110" cy="646331"/>
          </a:xfrm>
          <a:prstGeom prst="rect">
            <a:avLst/>
          </a:prstGeom>
          <a:solidFill>
            <a:schemeClr val="bg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Group extraction</a:t>
            </a:r>
            <a:endParaRPr lang="ko-KR" alt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4B379FA-954F-41C9-83ED-B06B6C39BDC0}"/>
              </a:ext>
            </a:extLst>
          </p:cNvPr>
          <p:cNvSpPr txBox="1"/>
          <p:nvPr/>
        </p:nvSpPr>
        <p:spPr>
          <a:xfrm>
            <a:off x="2495651" y="4857292"/>
            <a:ext cx="1266110" cy="646331"/>
          </a:xfrm>
          <a:prstGeom prst="rect">
            <a:avLst/>
          </a:prstGeom>
          <a:solidFill>
            <a:schemeClr val="bg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Group extraction</a:t>
            </a:r>
            <a:endParaRPr lang="ko-KR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11A7F60-DF73-4123-861B-1D359F434292}"/>
              </a:ext>
            </a:extLst>
          </p:cNvPr>
          <p:cNvSpPr txBox="1"/>
          <p:nvPr/>
        </p:nvSpPr>
        <p:spPr>
          <a:xfrm>
            <a:off x="4310889" y="4857292"/>
            <a:ext cx="1266110" cy="646331"/>
          </a:xfrm>
          <a:prstGeom prst="rect">
            <a:avLst/>
          </a:prstGeom>
          <a:solidFill>
            <a:schemeClr val="bg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dirty="0"/>
              <a:t>Group extraction</a:t>
            </a:r>
            <a:endParaRPr lang="ko-KR" altLang="en-US" dirty="0"/>
          </a:p>
        </p:txBody>
      </p:sp>
      <p:cxnSp>
        <p:nvCxnSpPr>
          <p:cNvPr id="43" name="직선 화살표 연결선 152">
            <a:extLst>
              <a:ext uri="{FF2B5EF4-FFF2-40B4-BE49-F238E27FC236}">
                <a16:creationId xmlns:a16="http://schemas.microsoft.com/office/drawing/2014/main" id="{818229FF-658A-460A-AD25-EAAC5768D764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2174684" y="5595446"/>
            <a:ext cx="0" cy="747550"/>
          </a:xfrm>
          <a:prstGeom prst="straightConnector1">
            <a:avLst/>
          </a:prstGeom>
          <a:ln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153">
            <a:extLst>
              <a:ext uri="{FF2B5EF4-FFF2-40B4-BE49-F238E27FC236}">
                <a16:creationId xmlns:a16="http://schemas.microsoft.com/office/drawing/2014/main" id="{891C7F80-A4B1-4873-B931-D31A1DC8A71B}"/>
              </a:ext>
            </a:extLst>
          </p:cNvPr>
          <p:cNvCxnSpPr/>
          <p:nvPr/>
        </p:nvCxnSpPr>
        <p:spPr>
          <a:xfrm flipV="1">
            <a:off x="4061674" y="5595446"/>
            <a:ext cx="0" cy="921896"/>
          </a:xfrm>
          <a:prstGeom prst="straightConnector1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F203761-23CB-4DC4-A79D-EB8D09267404}"/>
              </a:ext>
            </a:extLst>
          </p:cNvPr>
          <p:cNvSpPr txBox="1"/>
          <p:nvPr/>
        </p:nvSpPr>
        <p:spPr>
          <a:xfrm>
            <a:off x="1670379" y="6342996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risetime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311BC9-F415-4709-9518-49F594DEBDEF}"/>
              </a:ext>
            </a:extLst>
          </p:cNvPr>
          <p:cNvSpPr txBox="1"/>
          <p:nvPr/>
        </p:nvSpPr>
        <p:spPr>
          <a:xfrm>
            <a:off x="2749328" y="6082056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delay</a:t>
            </a:r>
            <a:endParaRPr lang="ko-KR" altLang="en-US" dirty="0">
              <a:solidFill>
                <a:srgbClr val="0070C0"/>
              </a:solidFill>
            </a:endParaRPr>
          </a:p>
        </p:txBody>
      </p:sp>
      <p:cxnSp>
        <p:nvCxnSpPr>
          <p:cNvPr id="47" name="직선 화살표 연결선 156">
            <a:extLst>
              <a:ext uri="{FF2B5EF4-FFF2-40B4-BE49-F238E27FC236}">
                <a16:creationId xmlns:a16="http://schemas.microsoft.com/office/drawing/2014/main" id="{33741C0A-5538-4CE1-9BD2-200F677A13D5}"/>
              </a:ext>
            </a:extLst>
          </p:cNvPr>
          <p:cNvCxnSpPr>
            <a:cxnSpLocks/>
          </p:cNvCxnSpPr>
          <p:nvPr/>
        </p:nvCxnSpPr>
        <p:spPr>
          <a:xfrm flipH="1">
            <a:off x="2215403" y="6266078"/>
            <a:ext cx="54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158">
            <a:extLst>
              <a:ext uri="{FF2B5EF4-FFF2-40B4-BE49-F238E27FC236}">
                <a16:creationId xmlns:a16="http://schemas.microsoft.com/office/drawing/2014/main" id="{2E866777-ABF7-49D1-9C49-17D3B394B5A4}"/>
              </a:ext>
            </a:extLst>
          </p:cNvPr>
          <p:cNvCxnSpPr>
            <a:cxnSpLocks/>
          </p:cNvCxnSpPr>
          <p:nvPr/>
        </p:nvCxnSpPr>
        <p:spPr>
          <a:xfrm>
            <a:off x="3487030" y="6266078"/>
            <a:ext cx="54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E18C36B3-D52A-4D0E-A562-F5AF05F6C7CA}"/>
              </a:ext>
            </a:extLst>
          </p:cNvPr>
          <p:cNvSpPr txBox="1"/>
          <p:nvPr/>
        </p:nvSpPr>
        <p:spPr>
          <a:xfrm>
            <a:off x="2411142" y="3763442"/>
            <a:ext cx="1732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Power, leakage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50" name="오른쪽 중괄호 161">
            <a:extLst>
              <a:ext uri="{FF2B5EF4-FFF2-40B4-BE49-F238E27FC236}">
                <a16:creationId xmlns:a16="http://schemas.microsoft.com/office/drawing/2014/main" id="{706345C1-874C-4321-A91E-844A48C3F0FA}"/>
              </a:ext>
            </a:extLst>
          </p:cNvPr>
          <p:cNvSpPr/>
          <p:nvPr/>
        </p:nvSpPr>
        <p:spPr>
          <a:xfrm rot="16200000">
            <a:off x="3067519" y="3499996"/>
            <a:ext cx="216001" cy="1409428"/>
          </a:xfrm>
          <a:prstGeom prst="rightBrace">
            <a:avLst>
              <a:gd name="adj1" fmla="val 2804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05722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FF9CB95-754E-4B08-B468-EDB530C7D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8C0F194-C228-49B1-B6AA-C680E4290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CB63F2-D4A2-4ACD-B0B5-DC4D45FAB4C7}"/>
              </a:ext>
            </a:extLst>
          </p:cNvPr>
          <p:cNvSpPr txBox="1"/>
          <p:nvPr/>
        </p:nvSpPr>
        <p:spPr>
          <a:xfrm>
            <a:off x="195263" y="6356907"/>
            <a:ext cx="2928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080808"/>
                </a:solidFill>
              </a:rPr>
              <a:t>https://indico.cern.ch/event/1104620/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36DFF77B-8AF2-44D5-A838-6E465E94E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" y="1025226"/>
            <a:ext cx="10277475" cy="5299105"/>
          </a:xfrm>
          <a:prstGeom prst="rect">
            <a:avLst/>
          </a:prstGeom>
        </p:spPr>
      </p:pic>
      <p:sp>
        <p:nvSpPr>
          <p:cNvPr id="11" name="제목 1">
            <a:extLst>
              <a:ext uri="{FF2B5EF4-FFF2-40B4-BE49-F238E27FC236}">
                <a16:creationId xmlns:a16="http://schemas.microsoft.com/office/drawing/2014/main" id="{B8EC9914-B4C8-4513-8ECF-E39759B56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4396"/>
            <a:ext cx="10972800" cy="776333"/>
          </a:xfrm>
        </p:spPr>
        <p:txBody>
          <a:bodyPr/>
          <a:lstStyle/>
          <a:p>
            <a:r>
              <a:rPr lang="en-US" altLang="ko-KR" dirty="0"/>
              <a:t>Pre-mock submission – Dec 2021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0074790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C17132-26CC-4CCC-AC05-2953B2410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Next generation sensor design for LS3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2275572-733F-40D5-A882-D7320F345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/>
              <a:t>Good timing (10’s of </a:t>
            </a:r>
            <a:r>
              <a:rPr lang="ko-KR" altLang="en-US" sz="2400" dirty="0"/>
              <a:t>𝑝𝑠</a:t>
            </a:r>
            <a:r>
              <a:rPr lang="en-US" altLang="ko-KR" sz="2400" dirty="0"/>
              <a:t>?)</a:t>
            </a:r>
          </a:p>
          <a:p>
            <a:pPr lvl="1"/>
            <a:r>
              <a:rPr lang="en-US" altLang="ko-KR" dirty="0"/>
              <a:t>Avalanche photodiode</a:t>
            </a:r>
          </a:p>
          <a:p>
            <a:pPr lvl="1"/>
            <a:r>
              <a:rPr lang="en-US" altLang="ko-KR" dirty="0"/>
              <a:t>Digital operation without the analog front end	</a:t>
            </a:r>
          </a:p>
          <a:p>
            <a:r>
              <a:rPr lang="en-US" altLang="ko-KR" sz="2400" dirty="0"/>
              <a:t>High spatial resolution</a:t>
            </a:r>
          </a:p>
          <a:p>
            <a:pPr lvl="1"/>
            <a:r>
              <a:rPr lang="en-US" altLang="ko-KR" dirty="0"/>
              <a:t>Pixel detector</a:t>
            </a:r>
          </a:p>
          <a:p>
            <a:r>
              <a:rPr lang="en-US" altLang="ko-KR" sz="2400" dirty="0"/>
              <a:t>Low power consumption </a:t>
            </a:r>
            <a:endParaRPr lang="en-US" altLang="ko-KR" dirty="0"/>
          </a:p>
          <a:p>
            <a:pPr lvl="1"/>
            <a:r>
              <a:rPr lang="en-US" altLang="ko-KR" dirty="0"/>
              <a:t>Low digital activity (~ low occupancy)</a:t>
            </a:r>
            <a:r>
              <a:rPr lang="en-US" altLang="ko-KR" sz="2000" dirty="0"/>
              <a:t> </a:t>
            </a:r>
            <a:endParaRPr lang="en-US" altLang="ko-KR" dirty="0"/>
          </a:p>
          <a:p>
            <a:pPr lvl="1"/>
            <a:r>
              <a:rPr lang="en-US" altLang="ko-KR" sz="2000" dirty="0"/>
              <a:t>Digital periphery with the </a:t>
            </a:r>
            <a:r>
              <a:rPr lang="en-US" altLang="ko-KR" sz="2000" dirty="0" err="1"/>
              <a:t>sparcified</a:t>
            </a:r>
            <a:r>
              <a:rPr lang="en-US" altLang="ko-KR" sz="2000" dirty="0"/>
              <a:t> readout</a:t>
            </a:r>
            <a:endParaRPr lang="en-US" altLang="ko-KR" dirty="0"/>
          </a:p>
          <a:p>
            <a:r>
              <a:rPr lang="en-US" altLang="ko-KR" sz="2400" dirty="0"/>
              <a:t>Simple operation</a:t>
            </a:r>
          </a:p>
          <a:p>
            <a:pPr lvl="1"/>
            <a:r>
              <a:rPr lang="en-US" altLang="ko-KR" dirty="0"/>
              <a:t>Built-in tolerance in the APD operation</a:t>
            </a:r>
            <a:r>
              <a:rPr lang="en-US" altLang="ko-KR" sz="2400" dirty="0"/>
              <a:t>	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CC58E53-DCC5-4617-9959-E87CCE39A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074918C-FCE0-4E40-933A-4B85EFAF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2711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CB5C21-E602-44A0-BB3A-33E22E316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Digital pixel coupled with low gain APD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356518C9-DA7A-4057-9BE1-1C7F4DD032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ko-KR" sz="2400" dirty="0"/>
                  <a:t>Thick epitaxial layer of about 25 </a:t>
                </a:r>
                <a:r>
                  <a:rPr lang="en-US" altLang="ko-KR" sz="2400" dirty="0">
                    <a:sym typeface="Symbol" panose="05050102010706020507" pitchFamily="18" charset="2"/>
                  </a:rPr>
                  <a:t>m for charge collection </a:t>
                </a:r>
              </a:p>
              <a:p>
                <a:pPr marL="0" indent="0">
                  <a:buNone/>
                </a:pPr>
                <a:r>
                  <a:rPr lang="en-US" altLang="ko-KR" sz="2400" dirty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𝑄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𝐺𝑒𝑛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ko-K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0.1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∙50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/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𝜇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∙25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𝜇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ko-K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0.1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∙1250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=125</m:t>
                    </m:r>
                    <m:r>
                      <a:rPr lang="en-US" altLang="ko-KR" sz="24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=2.0∙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−17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𝐶</m:t>
                    </m:r>
                  </m:oMath>
                </a14:m>
                <a:endParaRPr lang="en-US" altLang="ko-KR" sz="2400" dirty="0">
                  <a:sym typeface="Symbol" panose="05050102010706020507" pitchFamily="18" charset="2"/>
                </a:endParaRPr>
              </a:p>
              <a:p>
                <a:r>
                  <a:rPr lang="en-US" altLang="ko-KR" sz="2400" dirty="0">
                    <a:sym typeface="Symbol" panose="05050102010706020507" pitchFamily="18" charset="2"/>
                  </a:rPr>
                  <a:t>Low gain APD (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  <m:r>
                      <a:rPr lang="en-US" altLang="ko-KR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=50</m:t>
                    </m:r>
                  </m:oMath>
                </a14:m>
                <a:r>
                  <a:rPr lang="en-US" altLang="ko-KR" sz="2400" dirty="0">
                    <a:sym typeface="Symbol" panose="05050102010706020507" pitchFamily="18" charset="2"/>
                  </a:rPr>
                  <a:t>)</a:t>
                </a:r>
              </a:p>
              <a:p>
                <a:pPr marL="457200" lvl="1" indent="0">
                  <a:buNone/>
                </a:pPr>
                <a:r>
                  <a:rPr lang="en-US" altLang="ko-KR" dirty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𝑄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𝐶𝑜𝑙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r>
                      <a:rPr lang="en-US" altLang="ko-KR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𝑚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∙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𝑄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𝐺𝑒𝑛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=1.0∙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Symbol" panose="05050102010706020507" pitchFamily="18" charset="2"/>
                          </a:rPr>
                          <m:t>−15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𝐶</m:t>
                    </m:r>
                  </m:oMath>
                </a14:m>
                <a:endParaRPr lang="en-US" altLang="ko-KR" dirty="0">
                  <a:sym typeface="Symbol" panose="05050102010706020507" pitchFamily="18" charset="2"/>
                </a:endParaRPr>
              </a:p>
              <a:p>
                <a:r>
                  <a:rPr lang="en-US" altLang="ko-KR" sz="2400" dirty="0">
                    <a:sym typeface="Symbol" panose="05050102010706020507" pitchFamily="18" charset="2"/>
                  </a:rPr>
                  <a:t>Collection electrode with small capacitance </a:t>
                </a:r>
              </a:p>
              <a:p>
                <a:pPr marL="0" indent="0">
                  <a:buNone/>
                </a:pPr>
                <a:r>
                  <a:rPr lang="en-US" altLang="ko-KR" sz="2400" b="0" dirty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𝐶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=3.2 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𝑓𝐹</m:t>
                    </m:r>
                  </m:oMath>
                </a14:m>
                <a:r>
                  <a:rPr lang="en-US" altLang="ko-KR" sz="2400" dirty="0"/>
                  <a:t> </a:t>
                </a:r>
              </a:p>
              <a:p>
                <a:r>
                  <a:rPr lang="en-US" altLang="ko-KR" sz="2400" dirty="0"/>
                  <a:t>1.2(V) LVCMOS digital pixel operation </a:t>
                </a:r>
              </a:p>
              <a:p>
                <a:pPr marL="0" indent="0">
                  <a:buNone/>
                </a:pPr>
                <a:r>
                  <a:rPr lang="en-US" altLang="ko-KR" sz="2400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𝑆𝑖𝑔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𝐶𝑜𝑙</m:t>
                            </m:r>
                          </m:sub>
                        </m:sSub>
                      </m:num>
                      <m:den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den>
                    </m:f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=0.313 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=0.3 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altLang="ko-KR" sz="2400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356518C9-DA7A-4057-9BE1-1C7F4DD032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119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534B8D4-0A85-4AB7-9A94-42DC7EC68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86C694C-11F4-46D9-9B75-A5316863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14E042B-B215-4F1E-A91F-95E8A27A2A37}"/>
              </a:ext>
            </a:extLst>
          </p:cNvPr>
          <p:cNvSpPr/>
          <p:nvPr/>
        </p:nvSpPr>
        <p:spPr>
          <a:xfrm>
            <a:off x="7794171" y="5482682"/>
            <a:ext cx="439782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 err="1">
                <a:solidFill>
                  <a:srgbClr val="080808"/>
                </a:solidFill>
              </a:rPr>
              <a:t>Snoeys</a:t>
            </a:r>
            <a:r>
              <a:rPr lang="en-US" altLang="ko-KR" sz="1100" dirty="0">
                <a:solidFill>
                  <a:srgbClr val="080808"/>
                </a:solidFill>
              </a:rPr>
              <a:t>, W. "CMOS monolithic active pixel sensors for high energy physics." Nuclear Instruments and Methods in Physics Research Section A 2014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7B485FE-3A69-4AF3-A476-8B2A24974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4179" y="2743199"/>
            <a:ext cx="3875123" cy="273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0037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983B55-86FD-4931-B6AD-BF31341A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Publications of interest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BAD2F9A-0ABC-46DF-A2AF-4D1904D2E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8F9A597-911E-4AFF-8086-FF15DB64E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DE9F0C5F-CAAA-46AF-B723-B48EB9AB8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24" y="1287950"/>
            <a:ext cx="4036542" cy="3206492"/>
          </a:xfrm>
          <a:prstGeom prst="rect">
            <a:avLst/>
          </a:prstGeom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19ECD888-47D4-4B61-8EE0-4E07F6F74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71383" y="-683391"/>
            <a:ext cx="3282489" cy="729048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0977FDE3-A4E8-4E4D-9356-B96B8327E2A1}"/>
              </a:ext>
            </a:extLst>
          </p:cNvPr>
          <p:cNvSpPr/>
          <p:nvPr/>
        </p:nvSpPr>
        <p:spPr>
          <a:xfrm>
            <a:off x="543081" y="5975753"/>
            <a:ext cx="10725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080808"/>
                </a:solidFill>
              </a:rPr>
              <a:t>Mori, </a:t>
            </a:r>
            <a:r>
              <a:rPr lang="en-US" altLang="ko-KR" sz="1200" dirty="0" err="1">
                <a:solidFill>
                  <a:srgbClr val="080808"/>
                </a:solidFill>
              </a:rPr>
              <a:t>Mitsuyoshi</a:t>
            </a:r>
            <a:r>
              <a:rPr lang="en-US" altLang="ko-KR" sz="1200" dirty="0">
                <a:solidFill>
                  <a:srgbClr val="080808"/>
                </a:solidFill>
              </a:rPr>
              <a:t>, et al. "6.6 A 1280× 720 single-photon-detecting image sensor with 100dB dynamic range using a sensitivity-boosting technique." 2016 IEEE ISSCC</a:t>
            </a:r>
          </a:p>
          <a:p>
            <a:r>
              <a:rPr lang="en-US" altLang="ko-KR" sz="1200" dirty="0">
                <a:solidFill>
                  <a:srgbClr val="0B2A43"/>
                </a:solidFill>
              </a:rPr>
              <a:t>Patent </a:t>
            </a:r>
            <a:r>
              <a:rPr lang="en-US" altLang="ko-KR" sz="1200" b="0" i="0" dirty="0">
                <a:solidFill>
                  <a:srgbClr val="0B2A43"/>
                </a:solidFill>
                <a:effectLst/>
              </a:rPr>
              <a:t>EP 3448018A1 - </a:t>
            </a:r>
            <a:r>
              <a:rPr lang="en-US" altLang="ko-KR" sz="1200" dirty="0">
                <a:solidFill>
                  <a:srgbClr val="0B2A43"/>
                </a:solidFill>
              </a:rPr>
              <a:t>PANASONIC 2019</a:t>
            </a:r>
            <a:endParaRPr lang="en-US" altLang="ko-KR" sz="1200" dirty="0">
              <a:solidFill>
                <a:srgbClr val="080808"/>
              </a:solidFill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D1A87851-6FCF-4709-94E6-29545AA96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4494442"/>
            <a:ext cx="10972800" cy="1409969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dirty="0"/>
              <a:t>3.8um pixel</a:t>
            </a:r>
          </a:p>
          <a:p>
            <a:r>
              <a:rPr lang="en-US" altLang="ko-KR" dirty="0"/>
              <a:t>Normal mode / High-sensitivity mode</a:t>
            </a:r>
          </a:p>
          <a:p>
            <a:r>
              <a:rPr lang="en-US" altLang="ko-KR" dirty="0"/>
              <a:t>Abrupt p-n junction between a p- region and n region</a:t>
            </a:r>
          </a:p>
          <a:p>
            <a:r>
              <a:rPr lang="en-US" altLang="ko-KR" dirty="0"/>
              <a:t>Vertical field strength is controlled by the potential of a surface p+ layer (either </a:t>
            </a:r>
            <a:r>
              <a:rPr lang="en-US" altLang="ko-KR" dirty="0" err="1"/>
              <a:t>V</a:t>
            </a:r>
            <a:r>
              <a:rPr lang="en-US" altLang="ko-KR" baseline="-25000" dirty="0" err="1"/>
              <a:t>p</a:t>
            </a:r>
            <a:r>
              <a:rPr lang="en-US" altLang="ko-KR" baseline="-25000" dirty="0"/>
              <a:t>+</a:t>
            </a:r>
            <a:r>
              <a:rPr lang="en-US" altLang="ko-KR" dirty="0"/>
              <a:t> or V</a:t>
            </a:r>
            <a:r>
              <a:rPr lang="en-US" altLang="ko-KR" baseline="-25000" dirty="0"/>
              <a:t>APD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8784325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43B5A20-C250-4D76-8A99-033F09D61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3A941DA-88C9-43AD-B71F-A9D232690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제목 1">
            <a:extLst>
              <a:ext uri="{FF2B5EF4-FFF2-40B4-BE49-F238E27FC236}">
                <a16:creationId xmlns:a16="http://schemas.microsoft.com/office/drawing/2014/main" id="{94FC9A9D-AC3C-4512-906D-EA4EC8E95AEE}"/>
              </a:ext>
            </a:extLst>
          </p:cNvPr>
          <p:cNvSpPr txBox="1">
            <a:spLocks/>
          </p:cNvSpPr>
          <p:nvPr/>
        </p:nvSpPr>
        <p:spPr>
          <a:xfrm>
            <a:off x="503556" y="661003"/>
            <a:ext cx="4716144" cy="5866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>
                <a:solidFill>
                  <a:srgbClr val="0055A0"/>
                </a:solidFill>
              </a:rPr>
              <a:t>APD into the pixel</a:t>
            </a:r>
            <a:endParaRPr lang="ko-KR" altLang="en-US" sz="3600" dirty="0">
              <a:solidFill>
                <a:srgbClr val="0055A0"/>
              </a:solidFill>
            </a:endParaRPr>
          </a:p>
        </p:txBody>
      </p: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F6431A02-A1F9-4DBB-92F1-21F650A39163}"/>
              </a:ext>
            </a:extLst>
          </p:cNvPr>
          <p:cNvGrpSpPr>
            <a:grpSpLocks noChangeAspect="1"/>
          </p:cNvGrpSpPr>
          <p:nvPr/>
        </p:nvGrpSpPr>
        <p:grpSpPr>
          <a:xfrm>
            <a:off x="-63314" y="1497325"/>
            <a:ext cx="5639390" cy="3147835"/>
            <a:chOff x="-27743" y="1061434"/>
            <a:chExt cx="7756859" cy="432978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F0DCCD0B-B5B9-47D2-B9FE-CBD1CF5D4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50340" y="1466786"/>
              <a:ext cx="6678776" cy="392442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3E72DD4-8FA0-4395-9CC7-3C8D177CAA97}"/>
                    </a:ext>
                  </a:extLst>
                </p:cNvPr>
                <p:cNvSpPr txBox="1"/>
                <p:nvPr/>
              </p:nvSpPr>
              <p:spPr>
                <a:xfrm>
                  <a:off x="1732218" y="3531703"/>
                  <a:ext cx="531502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𝑃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−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𝑒𝑝𝑖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𝑙𝑎𝑦𝑒𝑟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3E72DD4-8FA0-4395-9CC7-3C8D177CAA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2218" y="3531703"/>
                  <a:ext cx="5315020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6136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E9D3C2B-5C09-482E-9EDA-23B8317DC78F}"/>
                    </a:ext>
                  </a:extLst>
                </p:cNvPr>
                <p:cNvSpPr txBox="1"/>
                <p:nvPr/>
              </p:nvSpPr>
              <p:spPr>
                <a:xfrm>
                  <a:off x="1301325" y="2262158"/>
                  <a:ext cx="6094378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𝑁</m:t>
                        </m:r>
                        <m:r>
                          <a:rPr lang="en-US" altLang="ko-KR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sz="1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𝑏𝑙𝑎𝑛𝑐𝑘𝑒𝑡</m:t>
                        </m:r>
                      </m:oMath>
                    </m:oMathPara>
                  </a14:m>
                  <a:endParaRPr lang="ko-KR" altLang="en-US" sz="1200" dirty="0">
                    <a:solidFill>
                      <a:prstClr val="black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E9D3C2B-5C09-482E-9EDA-23B8317DC7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01325" y="2262158"/>
                  <a:ext cx="6094378" cy="276999"/>
                </a:xfrm>
                <a:prstGeom prst="rect">
                  <a:avLst/>
                </a:prstGeom>
                <a:blipFill>
                  <a:blip r:embed="rId4"/>
                  <a:stretch>
                    <a:fillRect b="-2424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4D53DF2-C625-4D2D-8BA1-94444887BE97}"/>
                    </a:ext>
                  </a:extLst>
                </p:cNvPr>
                <p:cNvSpPr txBox="1"/>
                <p:nvPr/>
              </p:nvSpPr>
              <p:spPr>
                <a:xfrm>
                  <a:off x="5516571" y="1454303"/>
                  <a:ext cx="2155972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𝑃𝑤𝑒𝑙𝑙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𝑐𝑖𝑟𝑐𝑢𝑖𝑡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𝑎𝑟𝑒𝑎</m:t>
                        </m:r>
                      </m:oMath>
                    </m:oMathPara>
                  </a14:m>
                  <a:endParaRPr lang="ko-KR" altLang="en-US" sz="1200" dirty="0">
                    <a:solidFill>
                      <a:prstClr val="white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4D53DF2-C625-4D2D-8BA1-94444887BE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16571" y="1454303"/>
                  <a:ext cx="2155972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2058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C6ABCF3-3865-4431-B51C-ABB9CB9BD0B1}"/>
                    </a:ext>
                  </a:extLst>
                </p:cNvPr>
                <p:cNvSpPr txBox="1"/>
                <p:nvPr/>
              </p:nvSpPr>
              <p:spPr>
                <a:xfrm>
                  <a:off x="1319080" y="2673715"/>
                  <a:ext cx="609437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𝐺𝑎𝑖𝑛</m:t>
                        </m:r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𝑟𝑒𝑔𝑖𝑜𝑛</m:t>
                        </m:r>
                      </m:oMath>
                    </m:oMathPara>
                  </a14:m>
                  <a:endParaRPr lang="ko-KR" altLang="en-US" dirty="0">
                    <a:solidFill>
                      <a:prstClr val="white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C6ABCF3-3865-4431-B51C-ABB9CB9BD0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9080" y="2673715"/>
                  <a:ext cx="6094378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5909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id="{9C99E33F-4D80-4659-BD9D-155873A9D9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4806" y="1466786"/>
              <a:ext cx="0" cy="3922668"/>
            </a:xfrm>
            <a:prstGeom prst="straightConnector1">
              <a:avLst/>
            </a:prstGeom>
            <a:noFill/>
            <a:ln w="38100" cap="flat" cmpd="sng" algn="ctr">
              <a:solidFill>
                <a:srgbClr val="4472C4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6B3D975-2E9F-40A0-B7A7-9C2D2797668F}"/>
                    </a:ext>
                  </a:extLst>
                </p:cNvPr>
                <p:cNvSpPr txBox="1"/>
                <p:nvPr/>
              </p:nvSpPr>
              <p:spPr>
                <a:xfrm>
                  <a:off x="-27743" y="2874122"/>
                  <a:ext cx="1078083" cy="36933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30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𝑢𝑚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6B3D975-2E9F-40A0-B7A7-9C2D279766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7743" y="2874122"/>
                  <a:ext cx="1078083" cy="369333"/>
                </a:xfrm>
                <a:prstGeom prst="rect">
                  <a:avLst/>
                </a:prstGeom>
                <a:blipFill>
                  <a:blip r:embed="rId7"/>
                  <a:stretch>
                    <a:fillRect b="-3181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A4124434-86BD-4458-A15D-C6F2E3942AAE}"/>
                </a:ext>
              </a:extLst>
            </p:cNvPr>
            <p:cNvCxnSpPr>
              <a:cxnSpLocks/>
            </p:cNvCxnSpPr>
            <p:nvPr/>
          </p:nvCxnSpPr>
          <p:spPr>
            <a:xfrm>
              <a:off x="3412420" y="1708479"/>
              <a:ext cx="2026078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85839C1-DA8E-40B2-A195-399D4BF22886}"/>
                    </a:ext>
                  </a:extLst>
                </p:cNvPr>
                <p:cNvSpPr txBox="1"/>
                <p:nvPr/>
              </p:nvSpPr>
              <p:spPr>
                <a:xfrm>
                  <a:off x="2817826" y="1777274"/>
                  <a:ext cx="314380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𝑝𝑤𝑒𝑙𝑙</m:t>
                        </m:r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𝑜𝑝𝑒𝑛𝑖𝑛𝑔</m:t>
                        </m:r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5</m:t>
                        </m:r>
                        <m:r>
                          <a:rPr lang="en-US" altLang="ko-K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𝑢𝑚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85839C1-DA8E-40B2-A195-399D4BF2288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7826" y="1777274"/>
                  <a:ext cx="3143804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5909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B548AFC-D8A6-4818-A6CF-49F7E8C1BE97}"/>
                    </a:ext>
                  </a:extLst>
                </p:cNvPr>
                <p:cNvSpPr txBox="1"/>
                <p:nvPr/>
              </p:nvSpPr>
              <p:spPr>
                <a:xfrm>
                  <a:off x="2609433" y="5004767"/>
                  <a:ext cx="3282077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𝑃</m:t>
                        </m:r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𝑠𝑢𝑏𝑠𝑡𝑟𝑎𝑡𝑒</m:t>
                        </m:r>
                      </m:oMath>
                    </m:oMathPara>
                  </a14:m>
                  <a:endParaRPr lang="ko-KR" altLang="en-US" dirty="0">
                    <a:solidFill>
                      <a:prstClr val="white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B548AFC-D8A6-4818-A6CF-49F7E8C1BE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9433" y="5004767"/>
                  <a:ext cx="3282077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3181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41B342D-05C3-4CA4-A5F8-ADB4E8E39FAF}"/>
                    </a:ext>
                  </a:extLst>
                </p:cNvPr>
                <p:cNvSpPr txBox="1"/>
                <p:nvPr/>
              </p:nvSpPr>
              <p:spPr>
                <a:xfrm>
                  <a:off x="3262000" y="1061434"/>
                  <a:ext cx="2326919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𝑁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 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Sabon Next LT" panose="02000500000000000000" pitchFamily="2" charset="0"/>
                          </a:rPr>
                          <m:t>𝑛𝑜𝑑𝑒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F41B342D-05C3-4CA4-A5F8-ADB4E8E39F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2000" y="1061434"/>
                  <a:ext cx="2326919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3181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791E0D8-408E-4CE3-9A7B-7125BD21F00B}"/>
                    </a:ext>
                  </a:extLst>
                </p:cNvPr>
                <p:cNvSpPr txBox="1"/>
                <p:nvPr/>
              </p:nvSpPr>
              <p:spPr>
                <a:xfrm>
                  <a:off x="1138970" y="1454303"/>
                  <a:ext cx="2155972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atinLnBrk="1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𝑃𝑤𝑒𝑙𝑙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𝑐𝑖𝑟𝑐𝑢𝑖𝑡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200" i="1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𝑎𝑟𝑒𝑎</m:t>
                        </m:r>
                      </m:oMath>
                    </m:oMathPara>
                  </a14:m>
                  <a:endParaRPr lang="ko-KR" altLang="en-US" sz="1200" dirty="0">
                    <a:solidFill>
                      <a:prstClr val="white"/>
                    </a:solidFill>
                    <a:latin typeface="맑은 고딕" panose="020F0502020204030204"/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791E0D8-408E-4CE3-9A7B-7125BD21F0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8970" y="1454303"/>
                  <a:ext cx="2155972" cy="276999"/>
                </a:xfrm>
                <a:prstGeom prst="rect">
                  <a:avLst/>
                </a:prstGeom>
                <a:blipFill>
                  <a:blip r:embed="rId5"/>
                  <a:stretch>
                    <a:fillRect b="-2058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7EAB5A3F-A0A6-4221-B49C-81C775FEC41E}"/>
              </a:ext>
            </a:extLst>
          </p:cNvPr>
          <p:cNvGrpSpPr>
            <a:grpSpLocks noChangeAspect="1"/>
          </p:cNvGrpSpPr>
          <p:nvPr/>
        </p:nvGrpSpPr>
        <p:grpSpPr>
          <a:xfrm>
            <a:off x="5879777" y="2075099"/>
            <a:ext cx="5866490" cy="2305369"/>
            <a:chOff x="2066749" y="1829209"/>
            <a:chExt cx="8313187" cy="3266855"/>
          </a:xfrm>
        </p:grpSpPr>
        <p:pic>
          <p:nvPicPr>
            <p:cNvPr id="29" name="그림 28">
              <a:extLst>
                <a:ext uri="{FF2B5EF4-FFF2-40B4-BE49-F238E27FC236}">
                  <a16:creationId xmlns:a16="http://schemas.microsoft.com/office/drawing/2014/main" id="{CEE1E53B-FF2B-427E-B389-B7C579293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5529" t="15855" r="15840"/>
            <a:stretch/>
          </p:blipFill>
          <p:spPr>
            <a:xfrm>
              <a:off x="3229962" y="2616589"/>
              <a:ext cx="5355772" cy="2479475"/>
            </a:xfrm>
            <a:prstGeom prst="rect">
              <a:avLst/>
            </a:prstGeom>
          </p:spPr>
        </p:pic>
        <p:sp>
          <p:nvSpPr>
            <p:cNvPr id="30" name="화살표: 위로 구부러짐 29">
              <a:extLst>
                <a:ext uri="{FF2B5EF4-FFF2-40B4-BE49-F238E27FC236}">
                  <a16:creationId xmlns:a16="http://schemas.microsoft.com/office/drawing/2014/main" id="{553AC08E-427C-4BE7-95E9-21D08E8D1494}"/>
                </a:ext>
              </a:extLst>
            </p:cNvPr>
            <p:cNvSpPr/>
            <p:nvPr/>
          </p:nvSpPr>
          <p:spPr>
            <a:xfrm rot="20959189" flipH="1">
              <a:off x="4901364" y="3503823"/>
              <a:ext cx="2566424" cy="451473"/>
            </a:xfrm>
            <a:prstGeom prst="curvedUpArrow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BC2DCDC-FBBD-4B4B-AAA0-D027846EAB83}"/>
                </a:ext>
              </a:extLst>
            </p:cNvPr>
            <p:cNvSpPr txBox="1"/>
            <p:nvPr/>
          </p:nvSpPr>
          <p:spPr>
            <a:xfrm>
              <a:off x="7148819" y="3357287"/>
              <a:ext cx="3231117" cy="915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Noise current through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 shared bulk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BC7F5F8-EC91-4BC5-BA58-CA2A41C115CE}"/>
                </a:ext>
              </a:extLst>
            </p:cNvPr>
            <p:cNvSpPr txBox="1"/>
            <p:nvPr/>
          </p:nvSpPr>
          <p:spPr>
            <a:xfrm>
              <a:off x="2066749" y="1829209"/>
              <a:ext cx="2781117" cy="9158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Defects caused by the wafer sawing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DCF45F72-AFB4-4AA3-8634-287526E58A4A}"/>
                </a:ext>
              </a:extLst>
            </p:cNvPr>
            <p:cNvSpPr/>
            <p:nvPr/>
          </p:nvSpPr>
          <p:spPr>
            <a:xfrm>
              <a:off x="3129900" y="3455042"/>
              <a:ext cx="200968" cy="83145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95ADD5D6-79BC-40C5-ADEF-E1701169C0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27104" y="2920668"/>
              <a:ext cx="2857" cy="48346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5" name="화살표: 위로 구부러짐 34">
              <a:extLst>
                <a:ext uri="{FF2B5EF4-FFF2-40B4-BE49-F238E27FC236}">
                  <a16:creationId xmlns:a16="http://schemas.microsoft.com/office/drawing/2014/main" id="{E1AB0BE9-5C3B-46A7-8A19-22F12DFAD2A3}"/>
                </a:ext>
              </a:extLst>
            </p:cNvPr>
            <p:cNvSpPr/>
            <p:nvPr/>
          </p:nvSpPr>
          <p:spPr>
            <a:xfrm rot="20959189">
              <a:off x="3337874" y="3780014"/>
              <a:ext cx="865823" cy="234112"/>
            </a:xfrm>
            <a:prstGeom prst="curvedUpArrow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0" name="제목 1">
            <a:extLst>
              <a:ext uri="{FF2B5EF4-FFF2-40B4-BE49-F238E27FC236}">
                <a16:creationId xmlns:a16="http://schemas.microsoft.com/office/drawing/2014/main" id="{182763B3-B22C-44ED-80F9-D606351F16D4}"/>
              </a:ext>
            </a:extLst>
          </p:cNvPr>
          <p:cNvSpPr txBox="1">
            <a:spLocks/>
          </p:cNvSpPr>
          <p:nvPr/>
        </p:nvSpPr>
        <p:spPr>
          <a:xfrm>
            <a:off x="5984321" y="661003"/>
            <a:ext cx="5097817" cy="58661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dirty="0">
                <a:solidFill>
                  <a:srgbClr val="0055A0"/>
                </a:solidFill>
              </a:rPr>
              <a:t>Junction Termination Edge</a:t>
            </a:r>
            <a:endParaRPr lang="ko-KR" altLang="en-US" sz="3600" dirty="0">
              <a:solidFill>
                <a:srgbClr val="0055A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84B9B62-56FF-44B2-B90F-334ADE5FB7C8}"/>
              </a:ext>
            </a:extLst>
          </p:cNvPr>
          <p:cNvSpPr txBox="1"/>
          <p:nvPr/>
        </p:nvSpPr>
        <p:spPr>
          <a:xfrm>
            <a:off x="2106533" y="4736126"/>
            <a:ext cx="2135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b="0" i="1" dirty="0" err="1">
                <a:solidFill>
                  <a:srgbClr val="0F264F"/>
                </a:solidFill>
                <a:effectLst/>
                <a:latin typeface="Liberation Sans"/>
              </a:rPr>
              <a:t>Younghoon</a:t>
            </a:r>
            <a:r>
              <a:rPr lang="en-US" altLang="ko-KR" b="0" i="1" dirty="0">
                <a:solidFill>
                  <a:srgbClr val="0F264F"/>
                </a:solidFill>
                <a:effectLst/>
                <a:latin typeface="Liberation Sans"/>
              </a:rPr>
              <a:t> Han</a:t>
            </a:r>
            <a:endParaRPr lang="ko-KR" alt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2F404F8-2AB9-4FAC-A852-A61D44B744D1}"/>
              </a:ext>
            </a:extLst>
          </p:cNvPr>
          <p:cNvSpPr txBox="1"/>
          <p:nvPr/>
        </p:nvSpPr>
        <p:spPr>
          <a:xfrm>
            <a:off x="7570811" y="4736126"/>
            <a:ext cx="21354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b="0" i="1" dirty="0" err="1">
                <a:solidFill>
                  <a:srgbClr val="0F264F"/>
                </a:solidFill>
                <a:effectLst/>
                <a:latin typeface="Liberation Sans"/>
              </a:rPr>
              <a:t>Kiwon</a:t>
            </a:r>
            <a:r>
              <a:rPr lang="en-US" altLang="ko-KR" b="0" i="1" dirty="0">
                <a:solidFill>
                  <a:srgbClr val="0F264F"/>
                </a:solidFill>
                <a:effectLst/>
                <a:latin typeface="Liberation Sans"/>
              </a:rPr>
              <a:t> </a:t>
            </a:r>
            <a:r>
              <a:rPr lang="en-US" altLang="ko-KR" b="0" i="1" dirty="0" err="1">
                <a:solidFill>
                  <a:srgbClr val="0F264F"/>
                </a:solidFill>
                <a:effectLst/>
                <a:latin typeface="Liberation Sans"/>
              </a:rPr>
              <a:t>seo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982193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406FDF-2F69-464E-A24A-E8467160D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Outline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575B14-1E8F-4D9A-AA44-96A977CB3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</a:p>
          <a:p>
            <a:pPr lvl="1"/>
            <a:r>
              <a:rPr lang="en-US" altLang="ko-KR" dirty="0"/>
              <a:t>ITS3 detector concept</a:t>
            </a:r>
          </a:p>
          <a:p>
            <a:pPr lvl="1"/>
            <a:r>
              <a:rPr lang="en-US" altLang="ko-KR" dirty="0"/>
              <a:t>ITS3 timeline</a:t>
            </a:r>
          </a:p>
          <a:p>
            <a:r>
              <a:rPr lang="en-US" altLang="ko-KR" dirty="0"/>
              <a:t>MLR1</a:t>
            </a:r>
          </a:p>
          <a:p>
            <a:pPr lvl="1"/>
            <a:r>
              <a:rPr lang="en-US" altLang="ko-KR" dirty="0"/>
              <a:t>Chip production</a:t>
            </a:r>
          </a:p>
          <a:p>
            <a:pPr lvl="1"/>
            <a:r>
              <a:rPr lang="en-US" altLang="ko-KR" dirty="0"/>
              <a:t>TTS Measurement</a:t>
            </a:r>
          </a:p>
          <a:p>
            <a:r>
              <a:rPr lang="en-US" altLang="ko-KR" dirty="0"/>
              <a:t>ER1</a:t>
            </a:r>
          </a:p>
          <a:p>
            <a:pPr lvl="1"/>
            <a:r>
              <a:rPr lang="en-US" altLang="ko-KR" dirty="0"/>
              <a:t>MOSS Monolithic Stitched Sensor</a:t>
            </a:r>
          </a:p>
          <a:p>
            <a:pPr lvl="1"/>
            <a:r>
              <a:rPr lang="en-US" altLang="ko-KR" dirty="0"/>
              <a:t>Digital pixel implementation</a:t>
            </a:r>
          </a:p>
          <a:p>
            <a:r>
              <a:rPr lang="en-US" altLang="ko-KR" dirty="0"/>
              <a:t>Next generation sensor design for LS3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7F4B14F-DDE4-4271-B0A5-FA97DE098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B67894-3948-43D3-AC62-BE87887B5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423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BD18E5B-A520-4776-B69F-302D46584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78346E0-D7A8-428D-9158-D4A64520B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4218651"/>
            <a:ext cx="10972800" cy="1862594"/>
          </a:xfrm>
        </p:spPr>
        <p:txBody>
          <a:bodyPr/>
          <a:lstStyle/>
          <a:p>
            <a:r>
              <a:rPr lang="en-US" altLang="ko-KR" dirty="0"/>
              <a:t>ITS3 detector concept</a:t>
            </a:r>
          </a:p>
          <a:p>
            <a:pPr lvl="1"/>
            <a:r>
              <a:rPr lang="en-US" altLang="ko-KR" dirty="0"/>
              <a:t>The inner barrel in ITS2 is ultra-light but rather packed and irregular</a:t>
            </a:r>
          </a:p>
          <a:p>
            <a:pPr lvl="1"/>
            <a:r>
              <a:rPr lang="en-US" altLang="ko-KR" dirty="0"/>
              <a:t>circuit board (</a:t>
            </a:r>
            <a:r>
              <a:rPr lang="en-US" altLang="ko-KR" dirty="0" err="1"/>
              <a:t>power&amp;data</a:t>
            </a:r>
            <a:r>
              <a:rPr lang="en-US" altLang="ko-KR" dirty="0"/>
              <a:t>) / mechanical support / water cooling</a:t>
            </a:r>
          </a:p>
          <a:p>
            <a:pPr marL="457207" lvl="1" indent="0">
              <a:buNone/>
            </a:pP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en-US" altLang="ko-KR" dirty="0"/>
              <a:t>Integrating on chip / Rolling Si Wafer / power consumption below 20mW/cm</a:t>
            </a:r>
            <a:r>
              <a:rPr lang="en-US" altLang="ko-KR" baseline="30000" dirty="0"/>
              <a:t>2</a:t>
            </a:r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C84ED33-9FB1-4F99-A752-7DD9EC3E3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6BAAE9C-D8AC-4247-A459-F317B60D1C5B}"/>
              </a:ext>
            </a:extLst>
          </p:cNvPr>
          <p:cNvSpPr/>
          <p:nvPr/>
        </p:nvSpPr>
        <p:spPr>
          <a:xfrm>
            <a:off x="1065320" y="6312078"/>
            <a:ext cx="1064432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https://indico.cern.ch/event/932973/contributions/4073514/attachments/2141373/3608219/2020-11-12_FCC_ALICE_MAPS.pdf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896EB813-29DC-42B8-BB84-BF372E5E9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37" y="1467854"/>
            <a:ext cx="3625686" cy="2286513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F43155DA-2A0C-47AC-BD8F-A803D8883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379" y="1296978"/>
            <a:ext cx="4869985" cy="2240602"/>
          </a:xfrm>
          <a:prstGeom prst="rect">
            <a:avLst/>
          </a:prstGeom>
        </p:spPr>
      </p:pic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39C4CA2F-35A0-4325-AC25-D7B1F76444A1}"/>
              </a:ext>
            </a:extLst>
          </p:cNvPr>
          <p:cNvSpPr/>
          <p:nvPr/>
        </p:nvSpPr>
        <p:spPr>
          <a:xfrm>
            <a:off x="4731798" y="2085564"/>
            <a:ext cx="1003762" cy="387662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7FC83FA2-2904-4960-8398-554E20040894}"/>
              </a:ext>
            </a:extLst>
          </p:cNvPr>
          <p:cNvSpPr/>
          <p:nvPr/>
        </p:nvSpPr>
        <p:spPr>
          <a:xfrm>
            <a:off x="281821" y="3684129"/>
            <a:ext cx="45730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“</a:t>
            </a:r>
            <a:r>
              <a:rPr lang="ko-KR" altLang="en-US" sz="1100" dirty="0" err="1">
                <a:solidFill>
                  <a:srgbClr val="080808"/>
                </a:solidFill>
              </a:rPr>
              <a:t>Technical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Design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Report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for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the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Upgrade</a:t>
            </a:r>
            <a:r>
              <a:rPr lang="ko-KR" altLang="en-US" sz="1100" dirty="0">
                <a:solidFill>
                  <a:srgbClr val="080808"/>
                </a:solidFill>
              </a:rPr>
              <a:t> of </a:t>
            </a:r>
            <a:r>
              <a:rPr lang="ko-KR" altLang="en-US" sz="1100" dirty="0" err="1">
                <a:solidFill>
                  <a:srgbClr val="080808"/>
                </a:solidFill>
              </a:rPr>
              <a:t>the</a:t>
            </a:r>
            <a:r>
              <a:rPr lang="ko-KR" altLang="en-US" sz="1100" dirty="0">
                <a:solidFill>
                  <a:srgbClr val="080808"/>
                </a:solidFill>
              </a:rPr>
              <a:t> ALICE </a:t>
            </a:r>
            <a:r>
              <a:rPr lang="ko-KR" altLang="en-US" sz="1100" dirty="0" err="1">
                <a:solidFill>
                  <a:srgbClr val="080808"/>
                </a:solidFill>
              </a:rPr>
              <a:t>Inner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Tracking</a:t>
            </a:r>
            <a:r>
              <a:rPr lang="ko-KR" altLang="en-US" sz="1100" dirty="0">
                <a:solidFill>
                  <a:srgbClr val="080808"/>
                </a:solidFill>
              </a:rPr>
              <a:t>”. ALICE </a:t>
            </a:r>
            <a:r>
              <a:rPr lang="ko-KR" altLang="en-US" sz="1100" dirty="0" err="1">
                <a:solidFill>
                  <a:srgbClr val="080808"/>
                </a:solidFill>
              </a:rPr>
              <a:t>Collaboration</a:t>
            </a:r>
            <a:r>
              <a:rPr lang="ko-KR" altLang="en-US" sz="1100" dirty="0">
                <a:solidFill>
                  <a:srgbClr val="080808"/>
                </a:solidFill>
              </a:rPr>
              <a:t>, </a:t>
            </a:r>
            <a:r>
              <a:rPr lang="ko-KR" altLang="en-US" sz="1100" dirty="0" err="1">
                <a:solidFill>
                  <a:srgbClr val="080808"/>
                </a:solidFill>
              </a:rPr>
              <a:t>B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Abelev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et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al</a:t>
            </a:r>
            <a:r>
              <a:rPr lang="ko-KR" altLang="en-US" sz="1100" dirty="0">
                <a:solidFill>
                  <a:srgbClr val="080808"/>
                </a:solidFill>
              </a:rPr>
              <a:t>. System. </a:t>
            </a:r>
            <a:r>
              <a:rPr lang="ko-KR" altLang="en-US" sz="1100" dirty="0" err="1">
                <a:solidFill>
                  <a:srgbClr val="080808"/>
                </a:solidFill>
              </a:rPr>
              <a:t>J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Phys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G</a:t>
            </a:r>
            <a:r>
              <a:rPr lang="ko-KR" altLang="en-US" sz="1100" dirty="0">
                <a:solidFill>
                  <a:srgbClr val="080808"/>
                </a:solidFill>
              </a:rPr>
              <a:t> 41, 087002 (2014).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E5C15F4A-F8F7-4925-9772-F30436B76EE9}"/>
              </a:ext>
            </a:extLst>
          </p:cNvPr>
          <p:cNvSpPr/>
          <p:nvPr/>
        </p:nvSpPr>
        <p:spPr>
          <a:xfrm>
            <a:off x="5735560" y="3694968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https://indico.ph.liv.ac.uk/event/2/contributions/144/attachments/94/125/MBuckland_ALICE_HEPXmasMeeting.pdf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721C7658-AE59-4953-95CA-F546286FBCE2}"/>
              </a:ext>
            </a:extLst>
          </p:cNvPr>
          <p:cNvSpPr/>
          <p:nvPr/>
        </p:nvSpPr>
        <p:spPr>
          <a:xfrm>
            <a:off x="4537672" y="2411082"/>
            <a:ext cx="13020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/>
              <a:t>Inner Barrel</a:t>
            </a:r>
          </a:p>
        </p:txBody>
      </p:sp>
      <p:sp>
        <p:nvSpPr>
          <p:cNvPr id="13" name="바닥글 개체 틀 3">
            <a:extLst>
              <a:ext uri="{FF2B5EF4-FFF2-40B4-BE49-F238E27FC236}">
                <a16:creationId xmlns:a16="http://schemas.microsoft.com/office/drawing/2014/main" id="{288C2BE1-3D17-4E4C-AAC0-8C4780731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6180" y="6545586"/>
            <a:ext cx="6839643" cy="274324"/>
          </a:xfrm>
        </p:spPr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</p:spTree>
    <p:extLst>
      <p:ext uri="{BB962C8B-B14F-4D97-AF65-F5344CB8AC3E}">
        <p14:creationId xmlns:p14="http://schemas.microsoft.com/office/powerpoint/2010/main" val="383699133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51BCCF-E7BF-4856-A981-D175A0E2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ITS3 detector concept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F1BC37C-059C-4876-AC19-D53BD6BFB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4136993"/>
            <a:ext cx="10972800" cy="2028549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Chip size is traditionally limited by CMOS manufacturing (“reticle size”) </a:t>
            </a:r>
          </a:p>
          <a:p>
            <a:pPr lvl="1"/>
            <a:r>
              <a:rPr lang="en-US" altLang="ko-KR" dirty="0"/>
              <a:t>typical sizes of few cm</a:t>
            </a:r>
            <a:r>
              <a:rPr lang="en-US" altLang="ko-KR" baseline="30000" dirty="0"/>
              <a:t>2</a:t>
            </a:r>
          </a:p>
          <a:p>
            <a:pPr lvl="1"/>
            <a:r>
              <a:rPr lang="en-US" altLang="ko-KR" dirty="0"/>
              <a:t>modules are tiled with chips connected to a flexible printed circuit board</a:t>
            </a:r>
          </a:p>
          <a:p>
            <a:r>
              <a:rPr lang="en-US" altLang="ko-KR" dirty="0"/>
              <a:t>New option: </a:t>
            </a:r>
            <a:r>
              <a:rPr lang="en-US" altLang="ko-KR" dirty="0">
                <a:solidFill>
                  <a:srgbClr val="FF0000"/>
                </a:solidFill>
              </a:rPr>
              <a:t>stitching</a:t>
            </a:r>
            <a:r>
              <a:rPr lang="en-US" altLang="ko-KR" dirty="0"/>
              <a:t>, i.e. aligned exposures of a reticle to produce larger circuits</a:t>
            </a:r>
          </a:p>
          <a:p>
            <a:pPr lvl="1"/>
            <a:r>
              <a:rPr lang="en-US" altLang="ko-KR" dirty="0"/>
              <a:t>actively used in industry</a:t>
            </a:r>
          </a:p>
          <a:p>
            <a:pPr lvl="1"/>
            <a:r>
              <a:rPr lang="en-US" altLang="ko-KR" dirty="0"/>
              <a:t>a 300 mm wafer can house a chip to equip a full half-layer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C80F41-2012-40EA-BADE-D79919CC3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3444758C-B30C-40DE-BDBE-BCC2A893FAC8}"/>
              </a:ext>
            </a:extLst>
          </p:cNvPr>
          <p:cNvSpPr/>
          <p:nvPr/>
        </p:nvSpPr>
        <p:spPr>
          <a:xfrm>
            <a:off x="1023891" y="6211540"/>
            <a:ext cx="110941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https://indico.cern.ch/event/813597/contributions/3727803/attachments/1989307/3315951/2020-02-18_Trento2020_ITS3.pdf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8EBDA6D7-1976-4BEC-9498-51FC9BAB5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892" y="980729"/>
            <a:ext cx="6839643" cy="284865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80F165A8-887F-499F-A4A6-790ACF59975A}"/>
              </a:ext>
            </a:extLst>
          </p:cNvPr>
          <p:cNvSpPr/>
          <p:nvPr/>
        </p:nvSpPr>
        <p:spPr>
          <a:xfrm>
            <a:off x="3080552" y="1829166"/>
            <a:ext cx="1012054" cy="1864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7367607F-3AE5-40BF-A2AE-3A92893014D2}"/>
              </a:ext>
            </a:extLst>
          </p:cNvPr>
          <p:cNvSpPr/>
          <p:nvPr/>
        </p:nvSpPr>
        <p:spPr>
          <a:xfrm>
            <a:off x="5093827" y="1829166"/>
            <a:ext cx="1875143" cy="1864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28DAF6D-EDA0-4F68-AAEE-78F2EC6737C4}"/>
              </a:ext>
            </a:extLst>
          </p:cNvPr>
          <p:cNvSpPr/>
          <p:nvPr/>
        </p:nvSpPr>
        <p:spPr>
          <a:xfrm>
            <a:off x="1023892" y="3763983"/>
            <a:ext cx="77206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https://indico.cern.ch/event/813597/contributions/3727803/attachments/1989307/3315951/2020-02-18_Trento2020_ITS3.pdf</a:t>
            </a:r>
          </a:p>
        </p:txBody>
      </p:sp>
      <p:sp>
        <p:nvSpPr>
          <p:cNvPr id="16" name="바닥글 개체 틀 3">
            <a:extLst>
              <a:ext uri="{FF2B5EF4-FFF2-40B4-BE49-F238E27FC236}">
                <a16:creationId xmlns:a16="http://schemas.microsoft.com/office/drawing/2014/main" id="{4C2C9214-80D9-4A2F-8E30-38D1F771D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6180" y="6545586"/>
            <a:ext cx="6839643" cy="274324"/>
          </a:xfrm>
        </p:spPr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</p:spTree>
    <p:extLst>
      <p:ext uri="{BB962C8B-B14F-4D97-AF65-F5344CB8AC3E}">
        <p14:creationId xmlns:p14="http://schemas.microsoft.com/office/powerpoint/2010/main" val="355915396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8FAAB7-9BC6-4A1A-BD4F-7F687AF72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ITS3 detector concept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28DA267-2FC7-418F-B9D2-2B78EE083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4055612"/>
            <a:ext cx="10972800" cy="2413917"/>
          </a:xfrm>
        </p:spPr>
        <p:txBody>
          <a:bodyPr>
            <a:normAutofit fontScale="77500" lnSpcReduction="20000"/>
          </a:bodyPr>
          <a:lstStyle/>
          <a:p>
            <a:r>
              <a:rPr lang="en-US" altLang="ko-KR" dirty="0"/>
              <a:t>Key ingredients: </a:t>
            </a:r>
          </a:p>
          <a:p>
            <a:pPr lvl="1"/>
            <a:r>
              <a:rPr lang="en-US" altLang="ko-KR" dirty="0"/>
              <a:t>300 mm wafer-scale chips, fabricated using stitching</a:t>
            </a:r>
          </a:p>
          <a:p>
            <a:pPr lvl="1"/>
            <a:r>
              <a:rPr lang="en-US" altLang="ko-KR" dirty="0"/>
              <a:t>thinned down to 20-40 </a:t>
            </a:r>
            <a:r>
              <a:rPr lang="en-US" altLang="ko-KR" dirty="0" err="1"/>
              <a:t>μm</a:t>
            </a:r>
            <a:r>
              <a:rPr lang="en-US" altLang="ko-KR" dirty="0"/>
              <a:t> (0.02-0.04% X0), making them flexible</a:t>
            </a:r>
          </a:p>
          <a:p>
            <a:pPr lvl="1"/>
            <a:r>
              <a:rPr lang="en-US" altLang="ko-KR" dirty="0"/>
              <a:t>bent to the target radii</a:t>
            </a:r>
          </a:p>
          <a:p>
            <a:pPr lvl="1"/>
            <a:r>
              <a:rPr lang="en-US" altLang="ko-KR" dirty="0"/>
              <a:t>mechanically hold in place by carbon foam ribs </a:t>
            </a:r>
          </a:p>
          <a:p>
            <a:r>
              <a:rPr lang="en-US" altLang="ko-KR" dirty="0"/>
              <a:t>Key benefits:</a:t>
            </a:r>
          </a:p>
          <a:p>
            <a:pPr lvl="1"/>
            <a:r>
              <a:rPr lang="en-US" altLang="ko-KR" dirty="0"/>
              <a:t>extremely low material budget: 0.02-0.04% X0 (beampipe: 500 </a:t>
            </a:r>
            <a:r>
              <a:rPr lang="en-US" altLang="ko-KR" dirty="0" err="1"/>
              <a:t>μm</a:t>
            </a:r>
            <a:r>
              <a:rPr lang="en-US" altLang="ko-KR" dirty="0"/>
              <a:t> Be: 0.14% X0) </a:t>
            </a:r>
          </a:p>
          <a:p>
            <a:pPr lvl="1"/>
            <a:r>
              <a:rPr lang="en-US" altLang="ko-KR" dirty="0"/>
              <a:t>homogeneous material distribution: essentially zero systematic error from material distribution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B9A3FBF-DC25-44D7-9536-E0C72FB08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CFB1D3E-B806-4F3A-AC2B-9212D817F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337" y="1015257"/>
            <a:ext cx="3625686" cy="2286513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899918E3-874F-4990-93C0-A78F7FA67941}"/>
              </a:ext>
            </a:extLst>
          </p:cNvPr>
          <p:cNvSpPr/>
          <p:nvPr/>
        </p:nvSpPr>
        <p:spPr>
          <a:xfrm>
            <a:off x="281821" y="3401239"/>
            <a:ext cx="45730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“</a:t>
            </a:r>
            <a:r>
              <a:rPr lang="ko-KR" altLang="en-US" sz="1100" dirty="0" err="1">
                <a:solidFill>
                  <a:srgbClr val="080808"/>
                </a:solidFill>
              </a:rPr>
              <a:t>Technical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Design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Report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for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the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Upgrade</a:t>
            </a:r>
            <a:r>
              <a:rPr lang="ko-KR" altLang="en-US" sz="1100" dirty="0">
                <a:solidFill>
                  <a:srgbClr val="080808"/>
                </a:solidFill>
              </a:rPr>
              <a:t> of </a:t>
            </a:r>
            <a:r>
              <a:rPr lang="ko-KR" altLang="en-US" sz="1100" dirty="0" err="1">
                <a:solidFill>
                  <a:srgbClr val="080808"/>
                </a:solidFill>
              </a:rPr>
              <a:t>the</a:t>
            </a:r>
            <a:r>
              <a:rPr lang="ko-KR" altLang="en-US" sz="1100" dirty="0">
                <a:solidFill>
                  <a:srgbClr val="080808"/>
                </a:solidFill>
              </a:rPr>
              <a:t> ALICE </a:t>
            </a:r>
            <a:r>
              <a:rPr lang="ko-KR" altLang="en-US" sz="1100" dirty="0" err="1">
                <a:solidFill>
                  <a:srgbClr val="080808"/>
                </a:solidFill>
              </a:rPr>
              <a:t>Inner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Tracking</a:t>
            </a:r>
            <a:r>
              <a:rPr lang="ko-KR" altLang="en-US" sz="1100" dirty="0">
                <a:solidFill>
                  <a:srgbClr val="080808"/>
                </a:solidFill>
              </a:rPr>
              <a:t>”. ALICE </a:t>
            </a:r>
            <a:r>
              <a:rPr lang="ko-KR" altLang="en-US" sz="1100" dirty="0" err="1">
                <a:solidFill>
                  <a:srgbClr val="080808"/>
                </a:solidFill>
              </a:rPr>
              <a:t>Collaboration</a:t>
            </a:r>
            <a:r>
              <a:rPr lang="ko-KR" altLang="en-US" sz="1100" dirty="0">
                <a:solidFill>
                  <a:srgbClr val="080808"/>
                </a:solidFill>
              </a:rPr>
              <a:t>, </a:t>
            </a:r>
            <a:r>
              <a:rPr lang="ko-KR" altLang="en-US" sz="1100" dirty="0" err="1">
                <a:solidFill>
                  <a:srgbClr val="080808"/>
                </a:solidFill>
              </a:rPr>
              <a:t>B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Abelev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et</a:t>
            </a:r>
            <a:r>
              <a:rPr lang="ko-KR" altLang="en-US" sz="1100" dirty="0">
                <a:solidFill>
                  <a:srgbClr val="080808"/>
                </a:solidFill>
              </a:rPr>
              <a:t> </a:t>
            </a:r>
            <a:r>
              <a:rPr lang="ko-KR" altLang="en-US" sz="1100" dirty="0" err="1">
                <a:solidFill>
                  <a:srgbClr val="080808"/>
                </a:solidFill>
              </a:rPr>
              <a:t>al</a:t>
            </a:r>
            <a:r>
              <a:rPr lang="ko-KR" altLang="en-US" sz="1100" dirty="0">
                <a:solidFill>
                  <a:srgbClr val="080808"/>
                </a:solidFill>
              </a:rPr>
              <a:t>. System. </a:t>
            </a:r>
            <a:r>
              <a:rPr lang="ko-KR" altLang="en-US" sz="1100" dirty="0" err="1">
                <a:solidFill>
                  <a:srgbClr val="080808"/>
                </a:solidFill>
              </a:rPr>
              <a:t>J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Phys</a:t>
            </a:r>
            <a:r>
              <a:rPr lang="ko-KR" altLang="en-US" sz="1100" dirty="0">
                <a:solidFill>
                  <a:srgbClr val="080808"/>
                </a:solidFill>
              </a:rPr>
              <a:t>. </a:t>
            </a:r>
            <a:r>
              <a:rPr lang="ko-KR" altLang="en-US" sz="1100" dirty="0" err="1">
                <a:solidFill>
                  <a:srgbClr val="080808"/>
                </a:solidFill>
              </a:rPr>
              <a:t>G</a:t>
            </a:r>
            <a:r>
              <a:rPr lang="ko-KR" altLang="en-US" sz="1100" dirty="0">
                <a:solidFill>
                  <a:srgbClr val="080808"/>
                </a:solidFill>
              </a:rPr>
              <a:t> 41, 087002 (2014).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E0D43EE-A827-4A9A-A702-70607093E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379" y="844381"/>
            <a:ext cx="4869985" cy="2240602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D90FD935-8793-4391-BCDE-BF69D156E07D}"/>
              </a:ext>
            </a:extLst>
          </p:cNvPr>
          <p:cNvSpPr/>
          <p:nvPr/>
        </p:nvSpPr>
        <p:spPr>
          <a:xfrm>
            <a:off x="5735560" y="3412078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100" dirty="0">
                <a:solidFill>
                  <a:srgbClr val="080808"/>
                </a:solidFill>
              </a:rPr>
              <a:t>https://indico.ph.liv.ac.uk/event/2/contributions/144/attachments/94/125/MBuckland_ALICE_HEPXmasMeeting.pdf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00B486D-D061-48DE-8CDE-97DF307E7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8019" y="4018078"/>
            <a:ext cx="1886296" cy="2635526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C8B87A13-7C34-4644-8495-CAD0992EDD88}"/>
              </a:ext>
            </a:extLst>
          </p:cNvPr>
          <p:cNvSpPr/>
          <p:nvPr/>
        </p:nvSpPr>
        <p:spPr>
          <a:xfrm>
            <a:off x="1344813" y="6389023"/>
            <a:ext cx="923399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solidFill>
                  <a:srgbClr val="080808"/>
                </a:solidFill>
              </a:rPr>
              <a:t>https://indico.cern.ch/event/974424/contributions/4158313/attachments/2185864/3693273/2021-02-08_DAQFEET-ITS3sensor.pdf</a:t>
            </a:r>
          </a:p>
        </p:txBody>
      </p:sp>
      <p:sp>
        <p:nvSpPr>
          <p:cNvPr id="15" name="화살표: 오른쪽 14">
            <a:extLst>
              <a:ext uri="{FF2B5EF4-FFF2-40B4-BE49-F238E27FC236}">
                <a16:creationId xmlns:a16="http://schemas.microsoft.com/office/drawing/2014/main" id="{3A8FE2B5-0968-42D7-A21C-831EC4441562}"/>
              </a:ext>
            </a:extLst>
          </p:cNvPr>
          <p:cNvSpPr/>
          <p:nvPr/>
        </p:nvSpPr>
        <p:spPr>
          <a:xfrm>
            <a:off x="4731798" y="1813861"/>
            <a:ext cx="1003762" cy="387662"/>
          </a:xfrm>
          <a:prstGeom prst="rightArrow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BE859B11-7078-49E9-AC9F-153B8A545079}"/>
              </a:ext>
            </a:extLst>
          </p:cNvPr>
          <p:cNvSpPr/>
          <p:nvPr/>
        </p:nvSpPr>
        <p:spPr>
          <a:xfrm>
            <a:off x="4537672" y="2139379"/>
            <a:ext cx="13020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/>
              <a:t>Inner Barrel</a:t>
            </a:r>
          </a:p>
        </p:txBody>
      </p:sp>
      <p:sp>
        <p:nvSpPr>
          <p:cNvPr id="17" name="바닥글 개체 틀 3">
            <a:extLst>
              <a:ext uri="{FF2B5EF4-FFF2-40B4-BE49-F238E27FC236}">
                <a16:creationId xmlns:a16="http://schemas.microsoft.com/office/drawing/2014/main" id="{299E73D7-FDCB-4CDB-AE1D-F6DBEF06F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6180" y="6545586"/>
            <a:ext cx="6839643" cy="274324"/>
          </a:xfrm>
        </p:spPr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</p:spTree>
    <p:extLst>
      <p:ext uri="{BB962C8B-B14F-4D97-AF65-F5344CB8AC3E}">
        <p14:creationId xmlns:p14="http://schemas.microsoft.com/office/powerpoint/2010/main" val="3075047287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E2606F-68D7-49DD-B6CC-050C79BA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DD751C-8915-44D9-9D09-5AC5A2672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03BC180-56BB-4E17-8C4D-FA0CB373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20220106 | </a:t>
            </a:r>
            <a:r>
              <a:rPr lang="en-GB" altLang="ko-KR" dirty="0" err="1">
                <a:solidFill>
                  <a:srgbClr val="0055A0">
                    <a:tint val="75000"/>
                  </a:srgbClr>
                </a:solidFill>
              </a:rPr>
              <a:t>KoALICE</a:t>
            </a:r>
            <a:r>
              <a:rPr lang="en-GB" altLang="ko-KR" dirty="0">
                <a:solidFill>
                  <a:srgbClr val="0055A0">
                    <a:tint val="75000"/>
                  </a:srgbClr>
                </a:solidFill>
              </a:rPr>
              <a:t> National Workshop</a:t>
            </a: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3A1C811-07DE-4635-B514-C6A0FCA27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1FDEEBC-1A08-4A78-A6BE-752EDFFE6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46" y="147842"/>
            <a:ext cx="11530148" cy="6434799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0AA97ADD-5CD8-4086-B362-DDDEC2BFC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606" y="911060"/>
            <a:ext cx="3736142" cy="2206608"/>
          </a:xfrm>
          <a:prstGeom prst="rect">
            <a:avLst/>
          </a:prstGeom>
          <a:ln w="1905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500333556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A61FAF-DA04-45F8-AC1C-1AFD3B3A5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MLR1 production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F2F2624-D662-40A0-B000-513005CF3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5097288"/>
            <a:ext cx="10972800" cy="1284040"/>
          </a:xfrm>
        </p:spPr>
        <p:txBody>
          <a:bodyPr/>
          <a:lstStyle/>
          <a:p>
            <a:r>
              <a:rPr lang="en-US" altLang="ko-KR" dirty="0"/>
              <a:t>GDS submission in Dec 2020</a:t>
            </a:r>
          </a:p>
          <a:p>
            <a:r>
              <a:rPr lang="en-US" altLang="ko-KR" dirty="0"/>
              <a:t>Chip delivery in July 2021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8F644D7-AD75-4514-B6D7-C8B15C6D8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8C6CA11-0A28-418E-AF2D-840706282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24BA946-FF21-451E-B6CC-8E7F3164C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069" y="1760712"/>
            <a:ext cx="2640798" cy="333657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2F07AB74-40A6-4A7D-895E-75A7A2C11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34" y="1220064"/>
            <a:ext cx="8938020" cy="387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8180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198915-90E0-4654-9EAA-83EB22BAC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05D167-FAD8-4268-9BB0-941AE916D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37A2E51-2915-4467-8B6E-F4B29136C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4790C78-CBBF-49FE-96CD-86054F59A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BAEAFB31-E69A-4158-8F17-6CD69B19A8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10" y="61384"/>
            <a:ext cx="11489827" cy="648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D920F9-3246-4D56-964B-168B2C2D3B8C}"/>
              </a:ext>
            </a:extLst>
          </p:cNvPr>
          <p:cNvSpPr txBox="1"/>
          <p:nvPr/>
        </p:nvSpPr>
        <p:spPr>
          <a:xfrm>
            <a:off x="325935" y="6322857"/>
            <a:ext cx="292893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rgbClr val="080808"/>
                </a:solidFill>
              </a:rPr>
              <a:t>https://indico.cern.ch/event/1071914/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590186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3DC533-205E-41DE-AD8E-84E3BB09A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Stitched sensor development</a:t>
            </a:r>
            <a:endParaRPr lang="ko-KR" altLang="en-US" dirty="0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42B91C3-67E8-48B1-9617-01627006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ko-KR">
                <a:solidFill>
                  <a:srgbClr val="0055A0">
                    <a:tint val="75000"/>
                  </a:srgbClr>
                </a:solidFill>
              </a:rPr>
              <a:t>20220106 | KoALICE National Workshop</a:t>
            </a:r>
            <a:endParaRPr lang="en-GB" altLang="ko-KR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268A25A-8936-43F9-901A-CD4BEF530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ECE7-1F46-4EE3-8281-CA3ECF044EE9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006E569-1EF9-4F37-BFD4-249DA2BF9CCD}"/>
              </a:ext>
            </a:extLst>
          </p:cNvPr>
          <p:cNvSpPr/>
          <p:nvPr/>
        </p:nvSpPr>
        <p:spPr>
          <a:xfrm>
            <a:off x="3604171" y="3757962"/>
            <a:ext cx="8358312" cy="23378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EE118A3E-8187-4565-B00A-FA7D7DFAABE3}"/>
              </a:ext>
            </a:extLst>
          </p:cNvPr>
          <p:cNvSpPr/>
          <p:nvPr/>
        </p:nvSpPr>
        <p:spPr>
          <a:xfrm>
            <a:off x="370843" y="1345268"/>
            <a:ext cx="505097" cy="492290"/>
          </a:xfrm>
          <a:prstGeom prst="ellipse">
            <a:avLst/>
          </a:prstGeom>
          <a:solidFill>
            <a:srgbClr val="FF80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457E4-4058-448F-AA45-2FB9EC44FB18}"/>
              </a:ext>
            </a:extLst>
          </p:cNvPr>
          <p:cNvSpPr txBox="1"/>
          <p:nvPr/>
        </p:nvSpPr>
        <p:spPr>
          <a:xfrm>
            <a:off x="279974" y="1398038"/>
            <a:ext cx="72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80808"/>
                </a:solidFill>
              </a:rPr>
              <a:t>MLR1</a:t>
            </a:r>
            <a:endParaRPr lang="ko-KR" altLang="en-US" dirty="0">
              <a:solidFill>
                <a:srgbClr val="080808"/>
              </a:solidFill>
            </a:endParaRPr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EB261DD8-DA9A-474F-9FB7-27CC3F1E24FC}"/>
              </a:ext>
            </a:extLst>
          </p:cNvPr>
          <p:cNvSpPr/>
          <p:nvPr/>
        </p:nvSpPr>
        <p:spPr>
          <a:xfrm>
            <a:off x="370843" y="2538715"/>
            <a:ext cx="505097" cy="492290"/>
          </a:xfrm>
          <a:prstGeom prst="ellipse">
            <a:avLst/>
          </a:prstGeom>
          <a:solidFill>
            <a:srgbClr val="FF80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0DCB05-96B0-439A-A3D5-1886E8F29E29}"/>
              </a:ext>
            </a:extLst>
          </p:cNvPr>
          <p:cNvSpPr txBox="1"/>
          <p:nvPr/>
        </p:nvSpPr>
        <p:spPr>
          <a:xfrm>
            <a:off x="349646" y="2591485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80808"/>
                </a:solidFill>
              </a:rPr>
              <a:t>ER1</a:t>
            </a:r>
            <a:endParaRPr lang="ko-KR" altLang="en-US" dirty="0">
              <a:solidFill>
                <a:srgbClr val="080808"/>
              </a:solidFill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D6BAFCAE-B07A-4FBA-A1A5-10183F3D883D}"/>
              </a:ext>
            </a:extLst>
          </p:cNvPr>
          <p:cNvSpPr/>
          <p:nvPr/>
        </p:nvSpPr>
        <p:spPr>
          <a:xfrm>
            <a:off x="370843" y="4596190"/>
            <a:ext cx="505097" cy="492290"/>
          </a:xfrm>
          <a:prstGeom prst="ellipse">
            <a:avLst/>
          </a:prstGeom>
          <a:solidFill>
            <a:srgbClr val="FF80FF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AB8AFE-C080-422B-AA1F-3A30DF373AD2}"/>
              </a:ext>
            </a:extLst>
          </p:cNvPr>
          <p:cNvSpPr txBox="1"/>
          <p:nvPr/>
        </p:nvSpPr>
        <p:spPr>
          <a:xfrm>
            <a:off x="349646" y="463546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80808"/>
                </a:solidFill>
              </a:rPr>
              <a:t>ER2</a:t>
            </a:r>
            <a:endParaRPr lang="ko-KR" altLang="en-US" dirty="0">
              <a:solidFill>
                <a:srgbClr val="080808"/>
              </a:solidFill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B613B41-E50B-4650-9548-5497A39E9651}"/>
              </a:ext>
            </a:extLst>
          </p:cNvPr>
          <p:cNvSpPr/>
          <p:nvPr/>
        </p:nvSpPr>
        <p:spPr>
          <a:xfrm>
            <a:off x="3604171" y="2509350"/>
            <a:ext cx="8358312" cy="612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6F7D00D5-EBD7-4948-A299-E91BFB33E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170" y="1273814"/>
            <a:ext cx="505097" cy="6351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A03FA23-EC6F-4AB1-A5BF-29570EDF6869}"/>
              </a:ext>
            </a:extLst>
          </p:cNvPr>
          <p:cNvSpPr txBox="1"/>
          <p:nvPr/>
        </p:nvSpPr>
        <p:spPr>
          <a:xfrm flipH="1">
            <a:off x="3408965" y="1860009"/>
            <a:ext cx="96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~12mm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06E099-D938-4726-98BD-F3A5C9BB74C4}"/>
              </a:ext>
            </a:extLst>
          </p:cNvPr>
          <p:cNvSpPr txBox="1"/>
          <p:nvPr/>
        </p:nvSpPr>
        <p:spPr>
          <a:xfrm flipH="1">
            <a:off x="2676181" y="1406747"/>
            <a:ext cx="96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~16mm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D9865C-D959-4FEE-B95E-949D51A45AA6}"/>
              </a:ext>
            </a:extLst>
          </p:cNvPr>
          <p:cNvSpPr txBox="1"/>
          <p:nvPr/>
        </p:nvSpPr>
        <p:spPr>
          <a:xfrm flipH="1">
            <a:off x="7427232" y="3136665"/>
            <a:ext cx="126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~260mm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F41D96-CB3F-445F-9C9D-FFBA4B857D6E}"/>
              </a:ext>
            </a:extLst>
          </p:cNvPr>
          <p:cNvSpPr txBox="1"/>
          <p:nvPr/>
        </p:nvSpPr>
        <p:spPr>
          <a:xfrm flipH="1">
            <a:off x="2767624" y="2630498"/>
            <a:ext cx="96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~14mm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098530-BD56-4ED2-86B7-DBE3451DCD7E}"/>
              </a:ext>
            </a:extLst>
          </p:cNvPr>
          <p:cNvSpPr txBox="1"/>
          <p:nvPr/>
        </p:nvSpPr>
        <p:spPr>
          <a:xfrm flipH="1">
            <a:off x="7427232" y="6071310"/>
            <a:ext cx="126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~280mm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3A79B8-3B1B-490D-AC1C-480DFFD2A5CF}"/>
              </a:ext>
            </a:extLst>
          </p:cNvPr>
          <p:cNvSpPr txBox="1"/>
          <p:nvPr/>
        </p:nvSpPr>
        <p:spPr>
          <a:xfrm flipH="1">
            <a:off x="2676180" y="4657669"/>
            <a:ext cx="115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~100mm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BC2617-7596-4661-98E6-D25D773E0BFB}"/>
              </a:ext>
            </a:extLst>
          </p:cNvPr>
          <p:cNvSpPr txBox="1"/>
          <p:nvPr/>
        </p:nvSpPr>
        <p:spPr>
          <a:xfrm flipH="1">
            <a:off x="4094497" y="1438205"/>
            <a:ext cx="203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ym typeface="Wingdings" panose="05000000000000000000" pitchFamily="2" charset="2"/>
              </a:rPr>
              <a:t> </a:t>
            </a:r>
            <a:r>
              <a:rPr lang="en-US" altLang="ko-KR" dirty="0"/>
              <a:t>70 chips inside</a:t>
            </a:r>
            <a:endParaRPr lang="ko-KR" altLang="en-US" dirty="0"/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8C8D4D33-9F1C-4EC6-8619-41C176CB191E}"/>
              </a:ext>
            </a:extLst>
          </p:cNvPr>
          <p:cNvSpPr/>
          <p:nvPr/>
        </p:nvSpPr>
        <p:spPr>
          <a:xfrm>
            <a:off x="3604170" y="2412274"/>
            <a:ext cx="141775" cy="792480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77F77F0-2BB5-445D-9B5B-ED608491D76E}"/>
              </a:ext>
            </a:extLst>
          </p:cNvPr>
          <p:cNvSpPr/>
          <p:nvPr/>
        </p:nvSpPr>
        <p:spPr>
          <a:xfrm>
            <a:off x="11810675" y="2412274"/>
            <a:ext cx="152401" cy="792480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220C7AFC-74D5-4E7F-9CB5-C1BAA14E7A2E}"/>
              </a:ext>
            </a:extLst>
          </p:cNvPr>
          <p:cNvSpPr/>
          <p:nvPr/>
        </p:nvSpPr>
        <p:spPr>
          <a:xfrm>
            <a:off x="3745945" y="2412274"/>
            <a:ext cx="966651" cy="79248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EC7DF7-37A9-421C-A2D9-87DA3A79665C}"/>
              </a:ext>
            </a:extLst>
          </p:cNvPr>
          <p:cNvSpPr txBox="1"/>
          <p:nvPr/>
        </p:nvSpPr>
        <p:spPr>
          <a:xfrm flipH="1">
            <a:off x="3741062" y="3136665"/>
            <a:ext cx="97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92D050"/>
                </a:solidFill>
              </a:rPr>
              <a:t>25.5mm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3C93F3-9374-49B2-A71A-A7028EEC1404}"/>
              </a:ext>
            </a:extLst>
          </p:cNvPr>
          <p:cNvSpPr txBox="1"/>
          <p:nvPr/>
        </p:nvSpPr>
        <p:spPr>
          <a:xfrm flipH="1">
            <a:off x="4713783" y="2630498"/>
            <a:ext cx="96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92D050"/>
                </a:solidFill>
              </a:rPr>
              <a:t>x10</a:t>
            </a:r>
            <a:endParaRPr lang="ko-KR" altLang="en-US" dirty="0">
              <a:solidFill>
                <a:srgbClr val="92D05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45DA91-5798-4BF7-90A0-DF047770EF32}"/>
              </a:ext>
            </a:extLst>
          </p:cNvPr>
          <p:cNvSpPr txBox="1"/>
          <p:nvPr/>
        </p:nvSpPr>
        <p:spPr>
          <a:xfrm flipH="1">
            <a:off x="7427232" y="4657669"/>
            <a:ext cx="115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Full-scale Prototype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9122E6FF-790E-4102-BE75-6B3AF04E8625}"/>
              </a:ext>
            </a:extLst>
          </p:cNvPr>
          <p:cNvSpPr/>
          <p:nvPr/>
        </p:nvSpPr>
        <p:spPr>
          <a:xfrm>
            <a:off x="3604170" y="3666219"/>
            <a:ext cx="141775" cy="209575"/>
          </a:xfrm>
          <a:prstGeom prst="rect">
            <a:avLst/>
          </a:prstGeom>
          <a:noFill/>
          <a:ln>
            <a:solidFill>
              <a:srgbClr val="00FB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7DA2D142-AEED-490B-9C39-FED7216A120A}"/>
              </a:ext>
            </a:extLst>
          </p:cNvPr>
          <p:cNvSpPr/>
          <p:nvPr/>
        </p:nvSpPr>
        <p:spPr>
          <a:xfrm>
            <a:off x="11810675" y="3666219"/>
            <a:ext cx="152401" cy="209575"/>
          </a:xfrm>
          <a:prstGeom prst="rect">
            <a:avLst/>
          </a:prstGeom>
          <a:noFill/>
          <a:ln>
            <a:solidFill>
              <a:srgbClr val="FFD3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FDE4D660-1715-498F-BE0E-8A71D3810336}"/>
              </a:ext>
            </a:extLst>
          </p:cNvPr>
          <p:cNvSpPr/>
          <p:nvPr/>
        </p:nvSpPr>
        <p:spPr>
          <a:xfrm>
            <a:off x="3745945" y="3666219"/>
            <a:ext cx="966651" cy="2095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82D3960E-3146-4CFC-BA3B-3EC50B4778BD}"/>
              </a:ext>
            </a:extLst>
          </p:cNvPr>
          <p:cNvSpPr/>
          <p:nvPr/>
        </p:nvSpPr>
        <p:spPr>
          <a:xfrm>
            <a:off x="3604170" y="3873897"/>
            <a:ext cx="141775" cy="654721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41EA73C9-FF8F-4E17-B909-66B532977A31}"/>
              </a:ext>
            </a:extLst>
          </p:cNvPr>
          <p:cNvSpPr/>
          <p:nvPr/>
        </p:nvSpPr>
        <p:spPr>
          <a:xfrm>
            <a:off x="11810675" y="3873897"/>
            <a:ext cx="152401" cy="654721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224DED9E-48AD-4F68-9AE3-262934205AC7}"/>
              </a:ext>
            </a:extLst>
          </p:cNvPr>
          <p:cNvSpPr/>
          <p:nvPr/>
        </p:nvSpPr>
        <p:spPr>
          <a:xfrm>
            <a:off x="3745945" y="3873897"/>
            <a:ext cx="966651" cy="65472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A6FA355E-9544-4185-A19A-465725A9708A}"/>
              </a:ext>
            </a:extLst>
          </p:cNvPr>
          <p:cNvSpPr/>
          <p:nvPr/>
        </p:nvSpPr>
        <p:spPr>
          <a:xfrm>
            <a:off x="3604170" y="5966098"/>
            <a:ext cx="141775" cy="2095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837E471-7389-4586-B328-1CBA699808BA}"/>
              </a:ext>
            </a:extLst>
          </p:cNvPr>
          <p:cNvSpPr/>
          <p:nvPr/>
        </p:nvSpPr>
        <p:spPr>
          <a:xfrm>
            <a:off x="11810675" y="5966098"/>
            <a:ext cx="152401" cy="2095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348376E3-0A7B-439D-84B1-DBA8838F0AD5}"/>
              </a:ext>
            </a:extLst>
          </p:cNvPr>
          <p:cNvSpPr/>
          <p:nvPr/>
        </p:nvSpPr>
        <p:spPr>
          <a:xfrm>
            <a:off x="3745945" y="5966098"/>
            <a:ext cx="966651" cy="2095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6A5CB00-FB19-4592-AB62-21DDD5FE8D10}"/>
              </a:ext>
            </a:extLst>
          </p:cNvPr>
          <p:cNvSpPr txBox="1"/>
          <p:nvPr/>
        </p:nvSpPr>
        <p:spPr>
          <a:xfrm flipH="1">
            <a:off x="7427231" y="2623848"/>
            <a:ext cx="150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1-D stitching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34334AC4-B4AC-4EF2-920E-1CBFEF86EE6A}"/>
              </a:ext>
            </a:extLst>
          </p:cNvPr>
          <p:cNvSpPr/>
          <p:nvPr/>
        </p:nvSpPr>
        <p:spPr>
          <a:xfrm>
            <a:off x="1064291" y="2412274"/>
            <a:ext cx="141775" cy="792480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05531731-B84E-49D7-B520-D8AEF678A968}"/>
              </a:ext>
            </a:extLst>
          </p:cNvPr>
          <p:cNvSpPr/>
          <p:nvPr/>
        </p:nvSpPr>
        <p:spPr>
          <a:xfrm>
            <a:off x="2282730" y="2412274"/>
            <a:ext cx="152401" cy="792480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01522C41-6EE9-4553-A5CE-E3219FF1B105}"/>
              </a:ext>
            </a:extLst>
          </p:cNvPr>
          <p:cNvSpPr/>
          <p:nvPr/>
        </p:nvSpPr>
        <p:spPr>
          <a:xfrm>
            <a:off x="1264257" y="2412274"/>
            <a:ext cx="966651" cy="79248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3D01310-95C5-49CF-AF68-F7481DC06415}"/>
              </a:ext>
            </a:extLst>
          </p:cNvPr>
          <p:cNvSpPr/>
          <p:nvPr/>
        </p:nvSpPr>
        <p:spPr>
          <a:xfrm>
            <a:off x="3597010" y="1257458"/>
            <a:ext cx="497488" cy="635198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E940C228-E7B6-4C9C-8A68-66E5F43706F2}"/>
              </a:ext>
            </a:extLst>
          </p:cNvPr>
          <p:cNvSpPr/>
          <p:nvPr/>
        </p:nvSpPr>
        <p:spPr>
          <a:xfrm>
            <a:off x="1506527" y="1257458"/>
            <a:ext cx="497488" cy="635198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2E7BEE2E-1ABA-4E6A-A543-A3E576957328}"/>
              </a:ext>
            </a:extLst>
          </p:cNvPr>
          <p:cNvSpPr/>
          <p:nvPr/>
        </p:nvSpPr>
        <p:spPr>
          <a:xfrm>
            <a:off x="1064291" y="4319043"/>
            <a:ext cx="141775" cy="209575"/>
          </a:xfrm>
          <a:prstGeom prst="rect">
            <a:avLst/>
          </a:prstGeom>
          <a:noFill/>
          <a:ln>
            <a:solidFill>
              <a:srgbClr val="00FB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63C9E68A-AB7C-44DF-9376-D645EC31CD3F}"/>
              </a:ext>
            </a:extLst>
          </p:cNvPr>
          <p:cNvSpPr/>
          <p:nvPr/>
        </p:nvSpPr>
        <p:spPr>
          <a:xfrm>
            <a:off x="2289990" y="4319043"/>
            <a:ext cx="152401" cy="209575"/>
          </a:xfrm>
          <a:prstGeom prst="rect">
            <a:avLst/>
          </a:prstGeom>
          <a:noFill/>
          <a:ln>
            <a:solidFill>
              <a:srgbClr val="FFD3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1C2F1EE1-8A7C-4349-BEAF-4BB090B0855F}"/>
              </a:ext>
            </a:extLst>
          </p:cNvPr>
          <p:cNvSpPr/>
          <p:nvPr/>
        </p:nvSpPr>
        <p:spPr>
          <a:xfrm>
            <a:off x="1263112" y="4319043"/>
            <a:ext cx="966651" cy="2095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F075909A-A3B7-4953-984A-7C7E4F444404}"/>
              </a:ext>
            </a:extLst>
          </p:cNvPr>
          <p:cNvSpPr/>
          <p:nvPr/>
        </p:nvSpPr>
        <p:spPr>
          <a:xfrm>
            <a:off x="1064291" y="4601538"/>
            <a:ext cx="141775" cy="654721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252BD93-66B9-429B-AE44-D4388AA6B343}"/>
              </a:ext>
            </a:extLst>
          </p:cNvPr>
          <p:cNvSpPr/>
          <p:nvPr/>
        </p:nvSpPr>
        <p:spPr>
          <a:xfrm>
            <a:off x="2289990" y="4601538"/>
            <a:ext cx="152401" cy="654721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AE15005C-3ADA-47D1-860C-22F718DE5F97}"/>
              </a:ext>
            </a:extLst>
          </p:cNvPr>
          <p:cNvSpPr/>
          <p:nvPr/>
        </p:nvSpPr>
        <p:spPr>
          <a:xfrm>
            <a:off x="1263112" y="4601538"/>
            <a:ext cx="966651" cy="65472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A6EBCA0-4327-4988-ADB8-0C64E35307A9}"/>
              </a:ext>
            </a:extLst>
          </p:cNvPr>
          <p:cNvSpPr/>
          <p:nvPr/>
        </p:nvSpPr>
        <p:spPr>
          <a:xfrm>
            <a:off x="1064291" y="5330270"/>
            <a:ext cx="141775" cy="2095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BE75B4FD-F3C4-45C5-80E1-E5F42EB08B93}"/>
              </a:ext>
            </a:extLst>
          </p:cNvPr>
          <p:cNvSpPr/>
          <p:nvPr/>
        </p:nvSpPr>
        <p:spPr>
          <a:xfrm>
            <a:off x="2289990" y="5330270"/>
            <a:ext cx="152401" cy="2095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F8B6F90E-D45D-4D15-A3CE-B2A43FD30D0E}"/>
              </a:ext>
            </a:extLst>
          </p:cNvPr>
          <p:cNvSpPr/>
          <p:nvPr/>
        </p:nvSpPr>
        <p:spPr>
          <a:xfrm>
            <a:off x="1263112" y="5330270"/>
            <a:ext cx="966651" cy="2095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B19F7DCC-5821-4D76-8883-265245C89112}"/>
              </a:ext>
            </a:extLst>
          </p:cNvPr>
          <p:cNvSpPr/>
          <p:nvPr/>
        </p:nvSpPr>
        <p:spPr>
          <a:xfrm>
            <a:off x="965191" y="2338922"/>
            <a:ext cx="1561755" cy="960554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7639CD69-A246-443F-AB43-8DACC04017EE}"/>
              </a:ext>
            </a:extLst>
          </p:cNvPr>
          <p:cNvSpPr/>
          <p:nvPr/>
        </p:nvSpPr>
        <p:spPr>
          <a:xfrm>
            <a:off x="965191" y="4212615"/>
            <a:ext cx="1561755" cy="1440000"/>
          </a:xfrm>
          <a:prstGeom prst="rect">
            <a:avLst/>
          </a:prstGeom>
          <a:noFill/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91687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0151102-template">
  <a:themeElements>
    <a:clrScheme name="CERN-Blue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18975</TotalTime>
  <Words>1112</Words>
  <Application>Microsoft Office PowerPoint</Application>
  <PresentationFormat>와이드스크린</PresentationFormat>
  <Paragraphs>187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Liberation Sans</vt:lpstr>
      <vt:lpstr>맑은 고딕</vt:lpstr>
      <vt:lpstr>Arial</vt:lpstr>
      <vt:lpstr>Calibri</vt:lpstr>
      <vt:lpstr>Cambria Math</vt:lpstr>
      <vt:lpstr>20151102-template</vt:lpstr>
      <vt:lpstr>Design activities towards stitched sensor</vt:lpstr>
      <vt:lpstr>Outline</vt:lpstr>
      <vt:lpstr>Introduction</vt:lpstr>
      <vt:lpstr>ITS3 detector concept</vt:lpstr>
      <vt:lpstr>ITS3 detector concept</vt:lpstr>
      <vt:lpstr>PowerPoint 프레젠테이션</vt:lpstr>
      <vt:lpstr>MLR1 production</vt:lpstr>
      <vt:lpstr>PowerPoint 프레젠테이션</vt:lpstr>
      <vt:lpstr>Stitched sensor development</vt:lpstr>
      <vt:lpstr>MOSS Monolithic Stitched Sensor Prototype</vt:lpstr>
      <vt:lpstr>Concept for Pixels Readout in a Region</vt:lpstr>
      <vt:lpstr>Digital pixel logic</vt:lpstr>
      <vt:lpstr>Signal Regeneration</vt:lpstr>
      <vt:lpstr>PowerPoint 프레젠테이션</vt:lpstr>
      <vt:lpstr>Pre-mock submission – Dec 2021</vt:lpstr>
      <vt:lpstr>Next generation sensor design for LS3</vt:lpstr>
      <vt:lpstr>Digital pixel coupled with low gain APD</vt:lpstr>
      <vt:lpstr>Publications of interest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 Main FPGA Firmware Work</dc:title>
  <dc:creator>Microsoft Office User</dc:creator>
  <cp:lastModifiedBy> </cp:lastModifiedBy>
  <cp:revision>398</cp:revision>
  <cp:lastPrinted>2020-07-09T15:22:50Z</cp:lastPrinted>
  <dcterms:created xsi:type="dcterms:W3CDTF">2020-03-20T16:02:07Z</dcterms:created>
  <dcterms:modified xsi:type="dcterms:W3CDTF">2022-01-05T16:33:33Z</dcterms:modified>
</cp:coreProperties>
</file>