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0" r:id="rId3"/>
    <p:sldId id="265" r:id="rId4"/>
    <p:sldId id="266" r:id="rId5"/>
    <p:sldId id="261" r:id="rId6"/>
    <p:sldId id="257" r:id="rId7"/>
    <p:sldId id="267" r:id="rId8"/>
    <p:sldId id="262" r:id="rId9"/>
    <p:sldId id="273" r:id="rId10"/>
    <p:sldId id="263" r:id="rId11"/>
    <p:sldId id="268" r:id="rId12"/>
    <p:sldId id="269" r:id="rId13"/>
    <p:sldId id="272" r:id="rId14"/>
    <p:sldId id="271" r:id="rId15"/>
    <p:sldId id="274" r:id="rId16"/>
    <p:sldId id="264" r:id="rId17"/>
    <p:sldId id="270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1" r:id="rId26"/>
    <p:sldId id="283" r:id="rId27"/>
    <p:sldId id="284" r:id="rId28"/>
    <p:sldId id="285" r:id="rId29"/>
    <p:sldId id="258" r:id="rId3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A395"/>
    <a:srgbClr val="052B3D"/>
    <a:srgbClr val="5F7783"/>
    <a:srgbClr val="375564"/>
    <a:srgbClr val="7ED6C1"/>
    <a:srgbClr val="33574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787" autoAdjust="0"/>
  </p:normalViewPr>
  <p:slideViewPr>
    <p:cSldViewPr snapToGrid="0">
      <p:cViewPr varScale="1">
        <p:scale>
          <a:sx n="90" d="100"/>
          <a:sy n="90" d="100"/>
        </p:scale>
        <p:origin x="13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항목 1</c:v>
                </c:pt>
                <c:pt idx="1">
                  <c:v>항목 2</c:v>
                </c:pt>
                <c:pt idx="2">
                  <c:v>항목 3</c:v>
                </c:pt>
                <c:pt idx="3">
                  <c:v>항목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4.5</c:v>
                </c:pt>
                <c:pt idx="3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17-4096-88F8-FBF1BFEA6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539589200"/>
        <c:axId val="539590480"/>
      </c:lineChart>
      <c:catAx>
        <c:axId val="5395892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9590480"/>
        <c:crosses val="autoZero"/>
        <c:auto val="1"/>
        <c:lblAlgn val="ctr"/>
        <c:lblOffset val="100"/>
        <c:noMultiLvlLbl val="0"/>
      </c:catAx>
      <c:valAx>
        <c:axId val="539590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9589200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144AE-D8FA-4324-9F5D-EFF9C5D2A3F5}" type="datetimeFigureOut">
              <a:rPr lang="ko-KR" altLang="en-US" smtClean="0"/>
              <a:t>2022-01-06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58371-8F41-4DFF-9C04-BCC1960A08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7590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5179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6820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034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861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3474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8223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스마트몬으로 확인할 수 있는 어트리뷰트들 중에서 디스크의 성능이나 에러에 실제로 영향을 주는 값들이 무엇인지 자료조사와 회의를 통해 결정했습니다</a:t>
            </a:r>
            <a:r>
              <a:rPr lang="en-US" altLang="ko-KR"/>
              <a:t>.</a:t>
            </a:r>
          </a:p>
          <a:p>
            <a:r>
              <a:rPr lang="ko-KR" altLang="en-US"/>
              <a:t>그 결과 총 다섯 개의 어트리뷰트가 디스크의 에러를 예측하는데 지표로 쓰일 수 있다고 결정했습니다</a:t>
            </a:r>
            <a:r>
              <a:rPr lang="en-US" altLang="ko-KR"/>
              <a:t>.</a:t>
            </a:r>
          </a:p>
          <a:p>
            <a:r>
              <a:rPr lang="en-US" altLang="ko-KR"/>
              <a:t>5</a:t>
            </a:r>
            <a:r>
              <a:rPr lang="ko-KR" altLang="en-US"/>
              <a:t>번 어트리뷰트는 섹터에 문제가 생겨서 스페어영역의 대체 스페어영역으로 이동한 값을 의미합니다</a:t>
            </a:r>
            <a:r>
              <a:rPr lang="en-US" altLang="ko-KR"/>
              <a:t>. </a:t>
            </a:r>
            <a:r>
              <a:rPr lang="ko-KR" altLang="en-US"/>
              <a:t>정상일 경우 값이 </a:t>
            </a:r>
            <a:r>
              <a:rPr lang="en-US" altLang="ko-KR"/>
              <a:t>0</a:t>
            </a:r>
            <a:r>
              <a:rPr lang="ko-KR" altLang="en-US"/>
              <a:t>입니다</a:t>
            </a:r>
            <a:r>
              <a:rPr lang="en-US" altLang="ko-KR"/>
              <a:t>.</a:t>
            </a:r>
          </a:p>
          <a:p>
            <a:r>
              <a:rPr lang="en-US" altLang="ko-KR"/>
              <a:t>187</a:t>
            </a:r>
            <a:r>
              <a:rPr lang="ko-KR" altLang="en-US"/>
              <a:t>번의 경우 언콜렉터블 에러가 몇번 발생했는지를 의미합니다</a:t>
            </a:r>
            <a:r>
              <a:rPr lang="en-US" altLang="ko-KR"/>
              <a:t>. </a:t>
            </a:r>
            <a:r>
              <a:rPr lang="ko-KR" altLang="en-US"/>
              <a:t>이또한 정상일 경우 값이 </a:t>
            </a:r>
            <a:r>
              <a:rPr lang="en-US" altLang="ko-KR"/>
              <a:t>0</a:t>
            </a:r>
            <a:r>
              <a:rPr lang="ko-KR" altLang="en-US"/>
              <a:t>입니다</a:t>
            </a:r>
            <a:r>
              <a:rPr lang="en-US" altLang="ko-KR"/>
              <a:t>.</a:t>
            </a:r>
          </a:p>
          <a:p>
            <a:r>
              <a:rPr lang="en-US" altLang="ko-KR"/>
              <a:t>188</a:t>
            </a:r>
            <a:r>
              <a:rPr lang="ko-KR" altLang="en-US"/>
              <a:t>번의 경우 중단된 동작의 개수입니다</a:t>
            </a:r>
            <a:r>
              <a:rPr lang="en-US" altLang="ko-KR"/>
              <a:t>. </a:t>
            </a:r>
            <a:r>
              <a:rPr lang="ko-KR" altLang="en-US"/>
              <a:t>이것도 정상일 경우 값이 </a:t>
            </a:r>
            <a:r>
              <a:rPr lang="en-US" altLang="ko-KR"/>
              <a:t>0 </a:t>
            </a:r>
            <a:r>
              <a:rPr lang="ko-KR" altLang="en-US"/>
              <a:t>입니다</a:t>
            </a:r>
            <a:r>
              <a:rPr lang="en-US" altLang="ko-KR"/>
              <a:t>.</a:t>
            </a:r>
          </a:p>
          <a:p>
            <a:r>
              <a:rPr lang="en-US" altLang="ko-KR"/>
              <a:t>197</a:t>
            </a:r>
            <a:r>
              <a:rPr lang="ko-KR" altLang="en-US"/>
              <a:t>번의 경우 불안정한 섹터의 개수입니다</a:t>
            </a:r>
            <a:r>
              <a:rPr lang="en-US" altLang="ko-KR"/>
              <a:t>. </a:t>
            </a:r>
            <a:r>
              <a:rPr lang="ko-KR" altLang="en-US"/>
              <a:t>이미 읽기에 실패한 경우에도 카운트가 되는 값으로</a:t>
            </a:r>
            <a:r>
              <a:rPr lang="en-US" altLang="ko-KR"/>
              <a:t>, 0</a:t>
            </a:r>
            <a:r>
              <a:rPr lang="ko-KR" altLang="en-US"/>
              <a:t>이어야 정삽값입니다</a:t>
            </a:r>
            <a:r>
              <a:rPr lang="en-US" altLang="ko-KR"/>
              <a:t>.</a:t>
            </a:r>
          </a:p>
          <a:p>
            <a:r>
              <a:rPr lang="en-US" altLang="ko-KR"/>
              <a:t>198</a:t>
            </a:r>
            <a:r>
              <a:rPr lang="ko-KR" altLang="en-US"/>
              <a:t>번의 경우 리드와 라이트에 모두 실패한 섹터의 개수를 의미합니다</a:t>
            </a:r>
            <a:r>
              <a:rPr lang="en-US" altLang="ko-KR"/>
              <a:t>. </a:t>
            </a:r>
            <a:r>
              <a:rPr lang="ko-KR" altLang="en-US"/>
              <a:t>이또한 </a:t>
            </a:r>
            <a:r>
              <a:rPr lang="en-US" altLang="ko-KR"/>
              <a:t>0</a:t>
            </a:r>
            <a:r>
              <a:rPr lang="ko-KR" altLang="en-US"/>
              <a:t>이어야 정상 값입니다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6133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스마트데몬은 에러가 발생하면 로그 메시지를 남깁니다</a:t>
            </a:r>
            <a:r>
              <a:rPr lang="en-US" altLang="ko-KR"/>
              <a:t>. </a:t>
            </a:r>
            <a:r>
              <a:rPr lang="ko-KR" altLang="en-US"/>
              <a:t>하지만 에러가 언제 발생할지는 완벽하게 예측하는게 불가능 하고</a:t>
            </a:r>
            <a:r>
              <a:rPr lang="en-US" altLang="ko-KR"/>
              <a:t>, </a:t>
            </a:r>
            <a:r>
              <a:rPr lang="ko-KR" altLang="en-US"/>
              <a:t>에러가 발생하기 전의 상태도 저장할 필요가 있습니다</a:t>
            </a:r>
            <a:r>
              <a:rPr lang="en-US" altLang="ko-KR"/>
              <a:t>.</a:t>
            </a:r>
          </a:p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0925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스마트데몬은 에러가 발생하면 로그 메시지를 남깁니다</a:t>
            </a:r>
            <a:r>
              <a:rPr lang="en-US" altLang="ko-KR"/>
              <a:t>. </a:t>
            </a:r>
            <a:r>
              <a:rPr lang="ko-KR" altLang="en-US"/>
              <a:t>하지만 에러가 언제 발생할지는 완벽하게 예측하는게 불가능 하고</a:t>
            </a:r>
            <a:r>
              <a:rPr lang="en-US" altLang="ko-KR"/>
              <a:t>, </a:t>
            </a:r>
            <a:r>
              <a:rPr lang="ko-KR" altLang="en-US"/>
              <a:t>에러가 발생하기 전의 상태도 저장할 필요가 있습니다</a:t>
            </a:r>
            <a:r>
              <a:rPr lang="en-US" altLang="ko-KR"/>
              <a:t>.</a:t>
            </a:r>
          </a:p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707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5549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079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104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D58371-8F41-4DFF-9C04-BCC1960A085F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9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51;p1">
            <a:extLst>
              <a:ext uri="{FF2B5EF4-FFF2-40B4-BE49-F238E27FC236}">
                <a16:creationId xmlns:a16="http://schemas.microsoft.com/office/drawing/2014/main" id="{394B337F-541F-4D52-AEE8-2C72C94D53C2}"/>
              </a:ext>
            </a:extLst>
          </p:cNvPr>
          <p:cNvSpPr/>
          <p:nvPr userDrawn="1"/>
        </p:nvSpPr>
        <p:spPr>
          <a:xfrm>
            <a:off x="3735025" y="3531000"/>
            <a:ext cx="1051500" cy="525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16;p7">
            <a:extLst>
              <a:ext uri="{FF2B5EF4-FFF2-40B4-BE49-F238E27FC236}">
                <a16:creationId xmlns:a16="http://schemas.microsoft.com/office/drawing/2014/main" id="{EA88CB5B-607D-4926-BCF3-6621B2324502}"/>
              </a:ext>
            </a:extLst>
          </p:cNvPr>
          <p:cNvGrpSpPr/>
          <p:nvPr userDrawn="1"/>
        </p:nvGrpSpPr>
        <p:grpSpPr>
          <a:xfrm>
            <a:off x="0" y="1571483"/>
            <a:ext cx="8123583" cy="5286516"/>
            <a:chOff x="0" y="1649895"/>
            <a:chExt cx="8123583" cy="5208105"/>
          </a:xfrm>
        </p:grpSpPr>
        <p:sp>
          <p:nvSpPr>
            <p:cNvPr id="29" name="Google Shape;17;p7">
              <a:extLst>
                <a:ext uri="{FF2B5EF4-FFF2-40B4-BE49-F238E27FC236}">
                  <a16:creationId xmlns:a16="http://schemas.microsoft.com/office/drawing/2014/main" id="{A23B9F7F-6B4D-4603-9611-FB495F49ED72}"/>
                </a:ext>
              </a:extLst>
            </p:cNvPr>
            <p:cNvSpPr/>
            <p:nvPr/>
          </p:nvSpPr>
          <p:spPr>
            <a:xfrm>
              <a:off x="0" y="1649895"/>
              <a:ext cx="8123583" cy="5208105"/>
            </a:xfrm>
            <a:prstGeom prst="rtTriangle">
              <a:avLst/>
            </a:prstGeom>
            <a:solidFill>
              <a:srgbClr val="7ED6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30" name="Google Shape;18;p7">
              <a:extLst>
                <a:ext uri="{FF2B5EF4-FFF2-40B4-BE49-F238E27FC236}">
                  <a16:creationId xmlns:a16="http://schemas.microsoft.com/office/drawing/2014/main" id="{C0719347-1983-4798-9586-A540A60AB1F1}"/>
                </a:ext>
              </a:extLst>
            </p:cNvPr>
            <p:cNvSpPr/>
            <p:nvPr/>
          </p:nvSpPr>
          <p:spPr>
            <a:xfrm>
              <a:off x="0" y="4545496"/>
              <a:ext cx="8123583" cy="2312504"/>
            </a:xfrm>
            <a:prstGeom prst="rtTriangle">
              <a:avLst/>
            </a:prstGeom>
            <a:solidFill>
              <a:schemeClr val="l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31" name="Google Shape;19;p7">
            <a:extLst>
              <a:ext uri="{FF2B5EF4-FFF2-40B4-BE49-F238E27FC236}">
                <a16:creationId xmlns:a16="http://schemas.microsoft.com/office/drawing/2014/main" id="{128E1BC4-A770-4AD6-8B44-7083713815C4}"/>
              </a:ext>
            </a:extLst>
          </p:cNvPr>
          <p:cNvSpPr/>
          <p:nvPr userDrawn="1"/>
        </p:nvSpPr>
        <p:spPr>
          <a:xfrm>
            <a:off x="0" y="0"/>
            <a:ext cx="4770783" cy="6858000"/>
          </a:xfrm>
          <a:custGeom>
            <a:avLst/>
            <a:gdLst/>
            <a:ahLst/>
            <a:cxnLst/>
            <a:rect l="l" t="t" r="r" b="b"/>
            <a:pathLst>
              <a:path w="4770783" h="6858000" extrusionOk="0">
                <a:moveTo>
                  <a:pt x="0" y="0"/>
                </a:moveTo>
                <a:lnTo>
                  <a:pt x="4770783" y="0"/>
                </a:lnTo>
                <a:lnTo>
                  <a:pt x="302149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52B3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32" name="Google Shape;20;p7">
            <a:extLst>
              <a:ext uri="{FF2B5EF4-FFF2-40B4-BE49-F238E27FC236}">
                <a16:creationId xmlns:a16="http://schemas.microsoft.com/office/drawing/2014/main" id="{E37D81AC-4ABE-4B58-8D87-903EFB240780}"/>
              </a:ext>
            </a:extLst>
          </p:cNvPr>
          <p:cNvSpPr/>
          <p:nvPr userDrawn="1"/>
        </p:nvSpPr>
        <p:spPr>
          <a:xfrm rot="5400000" flipH="1">
            <a:off x="-1924052" y="1924050"/>
            <a:ext cx="6858000" cy="3009897"/>
          </a:xfrm>
          <a:prstGeom prst="rtTriangle">
            <a:avLst/>
          </a:pr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grpSp>
        <p:nvGrpSpPr>
          <p:cNvPr id="33" name="Google Shape;21;p7">
            <a:extLst>
              <a:ext uri="{FF2B5EF4-FFF2-40B4-BE49-F238E27FC236}">
                <a16:creationId xmlns:a16="http://schemas.microsoft.com/office/drawing/2014/main" id="{9BF6C789-7DCA-4F89-8125-971E27B1281E}"/>
              </a:ext>
            </a:extLst>
          </p:cNvPr>
          <p:cNvGrpSpPr/>
          <p:nvPr userDrawn="1"/>
        </p:nvGrpSpPr>
        <p:grpSpPr>
          <a:xfrm>
            <a:off x="2909605" y="2533233"/>
            <a:ext cx="2612284" cy="2612284"/>
            <a:chOff x="2909605" y="2533233"/>
            <a:chExt cx="2612284" cy="2612284"/>
          </a:xfrm>
        </p:grpSpPr>
        <p:sp>
          <p:nvSpPr>
            <p:cNvPr id="34" name="Google Shape;22;p7">
              <a:extLst>
                <a:ext uri="{FF2B5EF4-FFF2-40B4-BE49-F238E27FC236}">
                  <a16:creationId xmlns:a16="http://schemas.microsoft.com/office/drawing/2014/main" id="{9741F9DA-F66D-4F7E-A2B7-B77BD77E0230}"/>
                </a:ext>
              </a:extLst>
            </p:cNvPr>
            <p:cNvSpPr/>
            <p:nvPr/>
          </p:nvSpPr>
          <p:spPr>
            <a:xfrm>
              <a:off x="2909605" y="2533233"/>
              <a:ext cx="2612284" cy="2612284"/>
            </a:xfrm>
            <a:prstGeom prst="ellipse">
              <a:avLst/>
            </a:prstGeom>
            <a:solidFill>
              <a:schemeClr val="lt1">
                <a:alpha val="44705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35" name="Google Shape;23;p7">
              <a:extLst>
                <a:ext uri="{FF2B5EF4-FFF2-40B4-BE49-F238E27FC236}">
                  <a16:creationId xmlns:a16="http://schemas.microsoft.com/office/drawing/2014/main" id="{85647C19-FA03-4F75-AD33-1AE05A9FE37D}"/>
                </a:ext>
              </a:extLst>
            </p:cNvPr>
            <p:cNvSpPr/>
            <p:nvPr/>
          </p:nvSpPr>
          <p:spPr>
            <a:xfrm>
              <a:off x="3136291" y="2759919"/>
              <a:ext cx="2158913" cy="2158913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endParaRPr sz="2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6" name="Google Shape;24;p7">
            <a:extLst>
              <a:ext uri="{FF2B5EF4-FFF2-40B4-BE49-F238E27FC236}">
                <a16:creationId xmlns:a16="http://schemas.microsoft.com/office/drawing/2014/main" id="{D438962B-D43A-4523-A613-D2DBC3197E36}"/>
              </a:ext>
            </a:extLst>
          </p:cNvPr>
          <p:cNvCxnSpPr/>
          <p:nvPr userDrawn="1"/>
        </p:nvCxnSpPr>
        <p:spPr>
          <a:xfrm flipH="1">
            <a:off x="4356100" y="0"/>
            <a:ext cx="609600" cy="2366682"/>
          </a:xfrm>
          <a:prstGeom prst="straightConnector1">
            <a:avLst/>
          </a:prstGeom>
          <a:noFill/>
          <a:ln w="9525" cap="flat" cmpd="sng">
            <a:solidFill>
              <a:srgbClr val="052B3D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7" name="Google Shape;25;p7">
            <a:extLst>
              <a:ext uri="{FF2B5EF4-FFF2-40B4-BE49-F238E27FC236}">
                <a16:creationId xmlns:a16="http://schemas.microsoft.com/office/drawing/2014/main" id="{F7FC7830-C6CE-40B9-B20D-AE5460FA59E4}"/>
              </a:ext>
            </a:extLst>
          </p:cNvPr>
          <p:cNvCxnSpPr/>
          <p:nvPr userDrawn="1"/>
        </p:nvCxnSpPr>
        <p:spPr>
          <a:xfrm>
            <a:off x="5179085" y="4723201"/>
            <a:ext cx="3356312" cy="2179777"/>
          </a:xfrm>
          <a:prstGeom prst="straightConnector1">
            <a:avLst/>
          </a:prstGeom>
          <a:noFill/>
          <a:ln w="9525" cap="flat" cmpd="sng">
            <a:solidFill>
              <a:srgbClr val="7ED6C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" name="Google Shape;26;p7">
            <a:extLst>
              <a:ext uri="{FF2B5EF4-FFF2-40B4-BE49-F238E27FC236}">
                <a16:creationId xmlns:a16="http://schemas.microsoft.com/office/drawing/2014/main" id="{A212ADCA-D322-4ADC-8498-E5EFCAD1B1EA}"/>
              </a:ext>
            </a:extLst>
          </p:cNvPr>
          <p:cNvSpPr/>
          <p:nvPr userDrawn="1"/>
        </p:nvSpPr>
        <p:spPr>
          <a:xfrm rot="10800000" flipH="1">
            <a:off x="0" y="-3"/>
            <a:ext cx="12192000" cy="3429001"/>
          </a:xfrm>
          <a:prstGeom prst="rtTriangle">
            <a:avLst/>
          </a:pr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39" name="Google Shape;27;p7">
            <a:extLst>
              <a:ext uri="{FF2B5EF4-FFF2-40B4-BE49-F238E27FC236}">
                <a16:creationId xmlns:a16="http://schemas.microsoft.com/office/drawing/2014/main" id="{B9E94C4C-F70C-4D43-B5F7-C4BB3E67E1A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53;p1">
            <a:extLst>
              <a:ext uri="{FF2B5EF4-FFF2-40B4-BE49-F238E27FC236}">
                <a16:creationId xmlns:a16="http://schemas.microsoft.com/office/drawing/2014/main" id="{62883236-DDFA-46B6-A9CF-D0DE8AF1D721}"/>
              </a:ext>
            </a:extLst>
          </p:cNvPr>
          <p:cNvSpPr txBox="1"/>
          <p:nvPr userDrawn="1"/>
        </p:nvSpPr>
        <p:spPr>
          <a:xfrm>
            <a:off x="0" y="6457921"/>
            <a:ext cx="58629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2021 KoALICE WORKSHOP</a:t>
            </a:r>
            <a:endParaRPr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1" name="Google Shape;52;p1">
            <a:extLst>
              <a:ext uri="{FF2B5EF4-FFF2-40B4-BE49-F238E27FC236}">
                <a16:creationId xmlns:a16="http://schemas.microsoft.com/office/drawing/2014/main" id="{72C57ABC-7DA4-4368-937C-BD2DB8C0BD3F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42775" y="3182850"/>
            <a:ext cx="1447700" cy="14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649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59C765-2400-41A7-87D3-19691FCAB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115871"/>
            <a:ext cx="10515600" cy="626257"/>
          </a:xfrm>
          <a:prstGeom prst="rect">
            <a:avLst/>
          </a:prstGeom>
        </p:spPr>
        <p:txBody>
          <a:bodyPr/>
          <a:lstStyle>
            <a:lvl1pPr algn="ctr"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spcBef>
                <a:spcPts val="0"/>
              </a:spcBef>
              <a:buSzPts val="3600"/>
            </a:pPr>
            <a:r>
              <a:rPr lang="en-US" altLang="ko-KR" sz="4400">
                <a:solidFill>
                  <a:schemeClr val="dk1"/>
                </a:solidFill>
              </a:rPr>
              <a:t>subject</a:t>
            </a:r>
            <a:endParaRPr lang="en-US" altLang="ko-KR">
              <a:solidFill>
                <a:schemeClr val="dk1"/>
              </a:solidFill>
            </a:endParaRPr>
          </a:p>
        </p:txBody>
      </p:sp>
      <p:grpSp>
        <p:nvGrpSpPr>
          <p:cNvPr id="5" name="Google Shape;29;p8">
            <a:extLst>
              <a:ext uri="{FF2B5EF4-FFF2-40B4-BE49-F238E27FC236}">
                <a16:creationId xmlns:a16="http://schemas.microsoft.com/office/drawing/2014/main" id="{B94FAD79-049C-49A3-AC73-BC731F208EF3}"/>
              </a:ext>
            </a:extLst>
          </p:cNvPr>
          <p:cNvGrpSpPr/>
          <p:nvPr userDrawn="1"/>
        </p:nvGrpSpPr>
        <p:grpSpPr>
          <a:xfrm>
            <a:off x="0" y="6076950"/>
            <a:ext cx="12192000" cy="786039"/>
            <a:chOff x="0" y="6076950"/>
            <a:chExt cx="12192000" cy="786039"/>
          </a:xfrm>
        </p:grpSpPr>
        <p:sp>
          <p:nvSpPr>
            <p:cNvPr id="6" name="Google Shape;30;p8">
              <a:extLst>
                <a:ext uri="{FF2B5EF4-FFF2-40B4-BE49-F238E27FC236}">
                  <a16:creationId xmlns:a16="http://schemas.microsoft.com/office/drawing/2014/main" id="{B2FF291F-3A10-4996-936A-202727B4AC6B}"/>
                </a:ext>
              </a:extLst>
            </p:cNvPr>
            <p:cNvSpPr/>
            <p:nvPr/>
          </p:nvSpPr>
          <p:spPr>
            <a:xfrm flipH="1">
              <a:off x="1905000" y="6332467"/>
              <a:ext cx="10287000" cy="525534"/>
            </a:xfrm>
            <a:custGeom>
              <a:avLst/>
              <a:gdLst/>
              <a:ahLst/>
              <a:cxnLst/>
              <a:rect l="l" t="t" r="r" b="b"/>
              <a:pathLst>
                <a:path w="8382000" h="525534" extrusionOk="0">
                  <a:moveTo>
                    <a:pt x="1322303" y="0"/>
                  </a:moveTo>
                  <a:lnTo>
                    <a:pt x="0" y="522771"/>
                  </a:lnTo>
                  <a:lnTo>
                    <a:pt x="0" y="525534"/>
                  </a:lnTo>
                  <a:lnTo>
                    <a:pt x="8382000" y="525534"/>
                  </a:lnTo>
                  <a:lnTo>
                    <a:pt x="1322303" y="0"/>
                  </a:lnTo>
                  <a:close/>
                </a:path>
              </a:pathLst>
            </a:custGeom>
            <a:solidFill>
              <a:srgbClr val="7ED6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7" name="Google Shape;31;p8">
              <a:extLst>
                <a:ext uri="{FF2B5EF4-FFF2-40B4-BE49-F238E27FC236}">
                  <a16:creationId xmlns:a16="http://schemas.microsoft.com/office/drawing/2014/main" id="{F66F5E1C-A393-4045-BB78-69EFD972E813}"/>
                </a:ext>
              </a:extLst>
            </p:cNvPr>
            <p:cNvSpPr/>
            <p:nvPr/>
          </p:nvSpPr>
          <p:spPr>
            <a:xfrm>
              <a:off x="0" y="6076950"/>
              <a:ext cx="10287000" cy="781050"/>
            </a:xfrm>
            <a:prstGeom prst="rtTriangle">
              <a:avLst/>
            </a:prstGeom>
            <a:solidFill>
              <a:srgbClr val="052B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" name="Google Shape;32;p8">
              <a:extLst>
                <a:ext uri="{FF2B5EF4-FFF2-40B4-BE49-F238E27FC236}">
                  <a16:creationId xmlns:a16="http://schemas.microsoft.com/office/drawing/2014/main" id="{A791668A-01A4-41E5-8DA9-3F7E7F125D46}"/>
                </a:ext>
              </a:extLst>
            </p:cNvPr>
            <p:cNvSpPr/>
            <p:nvPr/>
          </p:nvSpPr>
          <p:spPr>
            <a:xfrm flipH="1">
              <a:off x="10287000" y="6081939"/>
              <a:ext cx="1905000" cy="781050"/>
            </a:xfrm>
            <a:prstGeom prst="rtTriangle">
              <a:avLst/>
            </a:prstGeom>
            <a:solidFill>
              <a:srgbClr val="65A39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9" name="Google Shape;33;p8">
            <a:extLst>
              <a:ext uri="{FF2B5EF4-FFF2-40B4-BE49-F238E27FC236}">
                <a16:creationId xmlns:a16="http://schemas.microsoft.com/office/drawing/2014/main" id="{9A4D36D1-3803-4CCB-BCDA-4952F97E227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" name="Google Shape;53;p1">
            <a:extLst>
              <a:ext uri="{FF2B5EF4-FFF2-40B4-BE49-F238E27FC236}">
                <a16:creationId xmlns:a16="http://schemas.microsoft.com/office/drawing/2014/main" id="{4F7F1C93-6028-42A5-8558-A998055BDC85}"/>
              </a:ext>
            </a:extLst>
          </p:cNvPr>
          <p:cNvSpPr txBox="1"/>
          <p:nvPr userDrawn="1"/>
        </p:nvSpPr>
        <p:spPr>
          <a:xfrm>
            <a:off x="0" y="6457921"/>
            <a:ext cx="58629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2021 KoALICE WORKSHOP</a:t>
            </a:r>
            <a:endParaRPr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4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0E1522-2376-4834-9580-257496DDD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629" y="217527"/>
            <a:ext cx="10515600" cy="612709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357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ko-KR"/>
              <a:t>subject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EDF32B-DEEE-4323-BD53-4A23E3615FD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6324" y="1071675"/>
            <a:ext cx="10515600" cy="4351338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914400" indent="-457200"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457200"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ko-KR"/>
              <a:t>first</a:t>
            </a:r>
            <a:endParaRPr lang="ko-KR" altLang="en-US"/>
          </a:p>
          <a:p>
            <a:pPr lvl="1"/>
            <a:r>
              <a:rPr lang="en-US" altLang="ko-KR"/>
              <a:t>second</a:t>
            </a:r>
            <a:endParaRPr lang="ko-KR" altLang="en-US"/>
          </a:p>
          <a:p>
            <a:pPr lvl="2"/>
            <a:r>
              <a:rPr lang="en-US" altLang="ko-KR"/>
              <a:t>third</a:t>
            </a:r>
            <a:endParaRPr lang="ko-KR" altLang="en-US"/>
          </a:p>
          <a:p>
            <a:pPr lvl="3"/>
            <a:r>
              <a:rPr lang="en-US" altLang="ko-KR"/>
              <a:t>fourth</a:t>
            </a:r>
            <a:endParaRPr lang="ko-KR" altLang="en-US"/>
          </a:p>
          <a:p>
            <a:pPr lvl="4"/>
            <a:r>
              <a:rPr lang="en-US" altLang="ko-KR"/>
              <a:t>fifth</a:t>
            </a:r>
            <a:endParaRPr lang="ko-KR" altLang="en-US"/>
          </a:p>
        </p:txBody>
      </p:sp>
      <p:sp>
        <p:nvSpPr>
          <p:cNvPr id="8" name="Google Shape;78;g109eb5f973f_0_6">
            <a:extLst>
              <a:ext uri="{FF2B5EF4-FFF2-40B4-BE49-F238E27FC236}">
                <a16:creationId xmlns:a16="http://schemas.microsoft.com/office/drawing/2014/main" id="{55EC708B-F5C2-4781-BAEF-68070BC7C0C2}"/>
              </a:ext>
            </a:extLst>
          </p:cNvPr>
          <p:cNvSpPr/>
          <p:nvPr userDrawn="1"/>
        </p:nvSpPr>
        <p:spPr>
          <a:xfrm>
            <a:off x="0" y="835224"/>
            <a:ext cx="4683600" cy="45600"/>
          </a:xfrm>
          <a:prstGeom prst="rect">
            <a:avLst/>
          </a:prstGeom>
          <a:solidFill>
            <a:srgbClr val="7ED6C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61BC99E-5615-4F3B-AB41-42ACFBBDC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34195" y="-13016"/>
            <a:ext cx="819264" cy="3458058"/>
          </a:xfrm>
          <a:prstGeom prst="rect">
            <a:avLst/>
          </a:prstGeom>
        </p:spPr>
      </p:pic>
      <p:grpSp>
        <p:nvGrpSpPr>
          <p:cNvPr id="13" name="Google Shape;29;p8">
            <a:extLst>
              <a:ext uri="{FF2B5EF4-FFF2-40B4-BE49-F238E27FC236}">
                <a16:creationId xmlns:a16="http://schemas.microsoft.com/office/drawing/2014/main" id="{701353C6-0A8C-4AB5-B4C2-A9926CF4D9D6}"/>
              </a:ext>
            </a:extLst>
          </p:cNvPr>
          <p:cNvGrpSpPr/>
          <p:nvPr userDrawn="1"/>
        </p:nvGrpSpPr>
        <p:grpSpPr>
          <a:xfrm>
            <a:off x="0" y="6076950"/>
            <a:ext cx="12192000" cy="786039"/>
            <a:chOff x="0" y="6076950"/>
            <a:chExt cx="12192000" cy="786039"/>
          </a:xfrm>
        </p:grpSpPr>
        <p:sp>
          <p:nvSpPr>
            <p:cNvPr id="14" name="Google Shape;30;p8">
              <a:extLst>
                <a:ext uri="{FF2B5EF4-FFF2-40B4-BE49-F238E27FC236}">
                  <a16:creationId xmlns:a16="http://schemas.microsoft.com/office/drawing/2014/main" id="{3A7653C4-493F-42D1-9DA2-2A454EFC9AE9}"/>
                </a:ext>
              </a:extLst>
            </p:cNvPr>
            <p:cNvSpPr/>
            <p:nvPr/>
          </p:nvSpPr>
          <p:spPr>
            <a:xfrm flipH="1">
              <a:off x="1905000" y="6332467"/>
              <a:ext cx="10287000" cy="525534"/>
            </a:xfrm>
            <a:custGeom>
              <a:avLst/>
              <a:gdLst/>
              <a:ahLst/>
              <a:cxnLst/>
              <a:rect l="l" t="t" r="r" b="b"/>
              <a:pathLst>
                <a:path w="8382000" h="525534" extrusionOk="0">
                  <a:moveTo>
                    <a:pt x="1322303" y="0"/>
                  </a:moveTo>
                  <a:lnTo>
                    <a:pt x="0" y="522771"/>
                  </a:lnTo>
                  <a:lnTo>
                    <a:pt x="0" y="525534"/>
                  </a:lnTo>
                  <a:lnTo>
                    <a:pt x="8382000" y="525534"/>
                  </a:lnTo>
                  <a:lnTo>
                    <a:pt x="1322303" y="0"/>
                  </a:lnTo>
                  <a:close/>
                </a:path>
              </a:pathLst>
            </a:custGeom>
            <a:solidFill>
              <a:srgbClr val="7ED6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5" name="Google Shape;31;p8">
              <a:extLst>
                <a:ext uri="{FF2B5EF4-FFF2-40B4-BE49-F238E27FC236}">
                  <a16:creationId xmlns:a16="http://schemas.microsoft.com/office/drawing/2014/main" id="{DF5130DC-EB2F-4C5B-A2E9-2692EA690B86}"/>
                </a:ext>
              </a:extLst>
            </p:cNvPr>
            <p:cNvSpPr/>
            <p:nvPr/>
          </p:nvSpPr>
          <p:spPr>
            <a:xfrm>
              <a:off x="0" y="6076950"/>
              <a:ext cx="10287000" cy="781050"/>
            </a:xfrm>
            <a:prstGeom prst="rtTriangle">
              <a:avLst/>
            </a:prstGeom>
            <a:solidFill>
              <a:srgbClr val="052B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6" name="Google Shape;32;p8">
              <a:extLst>
                <a:ext uri="{FF2B5EF4-FFF2-40B4-BE49-F238E27FC236}">
                  <a16:creationId xmlns:a16="http://schemas.microsoft.com/office/drawing/2014/main" id="{D2454494-5405-4A62-B49C-2ECE5BAF79B2}"/>
                </a:ext>
              </a:extLst>
            </p:cNvPr>
            <p:cNvSpPr/>
            <p:nvPr/>
          </p:nvSpPr>
          <p:spPr>
            <a:xfrm flipH="1">
              <a:off x="10287000" y="6081939"/>
              <a:ext cx="1905000" cy="781050"/>
            </a:xfrm>
            <a:prstGeom prst="rtTriangle">
              <a:avLst/>
            </a:prstGeom>
            <a:solidFill>
              <a:srgbClr val="65A39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7" name="Google Shape;33;p8">
            <a:extLst>
              <a:ext uri="{FF2B5EF4-FFF2-40B4-BE49-F238E27FC236}">
                <a16:creationId xmlns:a16="http://schemas.microsoft.com/office/drawing/2014/main" id="{E3C283C1-3D08-4B96-9934-316EDAA9F6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53;p1">
            <a:extLst>
              <a:ext uri="{FF2B5EF4-FFF2-40B4-BE49-F238E27FC236}">
                <a16:creationId xmlns:a16="http://schemas.microsoft.com/office/drawing/2014/main" id="{7B29EE13-3FA5-48AE-914C-4441C8CA6000}"/>
              </a:ext>
            </a:extLst>
          </p:cNvPr>
          <p:cNvSpPr txBox="1"/>
          <p:nvPr userDrawn="1"/>
        </p:nvSpPr>
        <p:spPr>
          <a:xfrm>
            <a:off x="0" y="6457921"/>
            <a:ext cx="58629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2021 KoALICE WORKSHOP</a:t>
            </a:r>
            <a:endParaRPr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283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0E1522-2376-4834-9580-257496DDD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629" y="217527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357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ko-KR"/>
              <a:t>subject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EDF32B-DEEE-4323-BD53-4A23E3615FD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6324" y="107167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altLang="ko-KR"/>
              <a:t>first</a:t>
            </a:r>
            <a:endParaRPr lang="ko-KR" altLang="en-US"/>
          </a:p>
          <a:p>
            <a:pPr lvl="1"/>
            <a:r>
              <a:rPr lang="en-US" altLang="ko-KR"/>
              <a:t>second</a:t>
            </a:r>
            <a:endParaRPr lang="ko-KR" altLang="en-US"/>
          </a:p>
          <a:p>
            <a:pPr lvl="2"/>
            <a:r>
              <a:rPr lang="en-US" altLang="ko-KR"/>
              <a:t>third</a:t>
            </a:r>
            <a:endParaRPr lang="ko-KR" altLang="en-US"/>
          </a:p>
          <a:p>
            <a:pPr lvl="3"/>
            <a:r>
              <a:rPr lang="en-US" altLang="ko-KR"/>
              <a:t>fourth</a:t>
            </a:r>
            <a:endParaRPr lang="ko-KR" altLang="en-US"/>
          </a:p>
          <a:p>
            <a:pPr lvl="4"/>
            <a:r>
              <a:rPr lang="en-US" altLang="ko-KR"/>
              <a:t>fifth</a:t>
            </a:r>
            <a:endParaRPr lang="ko-KR" altLang="en-US"/>
          </a:p>
        </p:txBody>
      </p:sp>
      <p:sp>
        <p:nvSpPr>
          <p:cNvPr id="8" name="Google Shape;78;g109eb5f973f_0_6">
            <a:extLst>
              <a:ext uri="{FF2B5EF4-FFF2-40B4-BE49-F238E27FC236}">
                <a16:creationId xmlns:a16="http://schemas.microsoft.com/office/drawing/2014/main" id="{55EC708B-F5C2-4781-BAEF-68070BC7C0C2}"/>
              </a:ext>
            </a:extLst>
          </p:cNvPr>
          <p:cNvSpPr/>
          <p:nvPr userDrawn="1"/>
        </p:nvSpPr>
        <p:spPr>
          <a:xfrm>
            <a:off x="0" y="835224"/>
            <a:ext cx="4683600" cy="45600"/>
          </a:xfrm>
          <a:prstGeom prst="rect">
            <a:avLst/>
          </a:prstGeom>
          <a:solidFill>
            <a:srgbClr val="7ED6C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61BC99E-5615-4F3B-AB41-42ACFBBDC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34195" y="-13016"/>
            <a:ext cx="819264" cy="3458058"/>
          </a:xfrm>
          <a:prstGeom prst="rect">
            <a:avLst/>
          </a:prstGeom>
        </p:spPr>
      </p:pic>
      <p:grpSp>
        <p:nvGrpSpPr>
          <p:cNvPr id="13" name="Google Shape;29;p8">
            <a:extLst>
              <a:ext uri="{FF2B5EF4-FFF2-40B4-BE49-F238E27FC236}">
                <a16:creationId xmlns:a16="http://schemas.microsoft.com/office/drawing/2014/main" id="{701353C6-0A8C-4AB5-B4C2-A9926CF4D9D6}"/>
              </a:ext>
            </a:extLst>
          </p:cNvPr>
          <p:cNvGrpSpPr/>
          <p:nvPr userDrawn="1"/>
        </p:nvGrpSpPr>
        <p:grpSpPr>
          <a:xfrm>
            <a:off x="0" y="6076950"/>
            <a:ext cx="12192000" cy="786039"/>
            <a:chOff x="0" y="6076950"/>
            <a:chExt cx="12192000" cy="786039"/>
          </a:xfrm>
        </p:grpSpPr>
        <p:sp>
          <p:nvSpPr>
            <p:cNvPr id="14" name="Google Shape;30;p8">
              <a:extLst>
                <a:ext uri="{FF2B5EF4-FFF2-40B4-BE49-F238E27FC236}">
                  <a16:creationId xmlns:a16="http://schemas.microsoft.com/office/drawing/2014/main" id="{3A7653C4-493F-42D1-9DA2-2A454EFC9AE9}"/>
                </a:ext>
              </a:extLst>
            </p:cNvPr>
            <p:cNvSpPr/>
            <p:nvPr/>
          </p:nvSpPr>
          <p:spPr>
            <a:xfrm flipH="1">
              <a:off x="1905000" y="6332467"/>
              <a:ext cx="10287000" cy="525534"/>
            </a:xfrm>
            <a:custGeom>
              <a:avLst/>
              <a:gdLst/>
              <a:ahLst/>
              <a:cxnLst/>
              <a:rect l="l" t="t" r="r" b="b"/>
              <a:pathLst>
                <a:path w="8382000" h="525534" extrusionOk="0">
                  <a:moveTo>
                    <a:pt x="1322303" y="0"/>
                  </a:moveTo>
                  <a:lnTo>
                    <a:pt x="0" y="522771"/>
                  </a:lnTo>
                  <a:lnTo>
                    <a:pt x="0" y="525534"/>
                  </a:lnTo>
                  <a:lnTo>
                    <a:pt x="8382000" y="525534"/>
                  </a:lnTo>
                  <a:lnTo>
                    <a:pt x="1322303" y="0"/>
                  </a:lnTo>
                  <a:close/>
                </a:path>
              </a:pathLst>
            </a:custGeom>
            <a:solidFill>
              <a:srgbClr val="7ED6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5" name="Google Shape;31;p8">
              <a:extLst>
                <a:ext uri="{FF2B5EF4-FFF2-40B4-BE49-F238E27FC236}">
                  <a16:creationId xmlns:a16="http://schemas.microsoft.com/office/drawing/2014/main" id="{DF5130DC-EB2F-4C5B-A2E9-2692EA690B86}"/>
                </a:ext>
              </a:extLst>
            </p:cNvPr>
            <p:cNvSpPr/>
            <p:nvPr/>
          </p:nvSpPr>
          <p:spPr>
            <a:xfrm>
              <a:off x="0" y="6076950"/>
              <a:ext cx="10287000" cy="781050"/>
            </a:xfrm>
            <a:prstGeom prst="rtTriangle">
              <a:avLst/>
            </a:prstGeom>
            <a:solidFill>
              <a:srgbClr val="052B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6" name="Google Shape;32;p8">
              <a:extLst>
                <a:ext uri="{FF2B5EF4-FFF2-40B4-BE49-F238E27FC236}">
                  <a16:creationId xmlns:a16="http://schemas.microsoft.com/office/drawing/2014/main" id="{D2454494-5405-4A62-B49C-2ECE5BAF79B2}"/>
                </a:ext>
              </a:extLst>
            </p:cNvPr>
            <p:cNvSpPr/>
            <p:nvPr/>
          </p:nvSpPr>
          <p:spPr>
            <a:xfrm flipH="1">
              <a:off x="10287000" y="6081939"/>
              <a:ext cx="1905000" cy="781050"/>
            </a:xfrm>
            <a:prstGeom prst="rtTriangle">
              <a:avLst/>
            </a:prstGeom>
            <a:solidFill>
              <a:srgbClr val="65A39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7" name="Google Shape;33;p8">
            <a:extLst>
              <a:ext uri="{FF2B5EF4-FFF2-40B4-BE49-F238E27FC236}">
                <a16:creationId xmlns:a16="http://schemas.microsoft.com/office/drawing/2014/main" id="{E3C283C1-3D08-4B96-9934-316EDAA9F6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53;p1">
            <a:extLst>
              <a:ext uri="{FF2B5EF4-FFF2-40B4-BE49-F238E27FC236}">
                <a16:creationId xmlns:a16="http://schemas.microsoft.com/office/drawing/2014/main" id="{7B29EE13-3FA5-48AE-914C-4441C8CA6000}"/>
              </a:ext>
            </a:extLst>
          </p:cNvPr>
          <p:cNvSpPr txBox="1"/>
          <p:nvPr userDrawn="1"/>
        </p:nvSpPr>
        <p:spPr>
          <a:xfrm>
            <a:off x="0" y="6457921"/>
            <a:ext cx="58629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2021 KoALICE WORKSHOP</a:t>
            </a:r>
            <a:endParaRPr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1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38;p9">
            <a:extLst>
              <a:ext uri="{FF2B5EF4-FFF2-40B4-BE49-F238E27FC236}">
                <a16:creationId xmlns:a16="http://schemas.microsoft.com/office/drawing/2014/main" id="{8850DA16-82B8-4B7A-84B6-625904F63E95}"/>
              </a:ext>
            </a:extLst>
          </p:cNvPr>
          <p:cNvGrpSpPr/>
          <p:nvPr userDrawn="1"/>
        </p:nvGrpSpPr>
        <p:grpSpPr>
          <a:xfrm>
            <a:off x="2242059" y="5560697"/>
            <a:ext cx="8774682" cy="1332876"/>
            <a:chOff x="991306" y="5560697"/>
            <a:chExt cx="8774682" cy="1332876"/>
          </a:xfrm>
        </p:grpSpPr>
        <p:sp>
          <p:nvSpPr>
            <p:cNvPr id="7" name="Google Shape;39;p9">
              <a:extLst>
                <a:ext uri="{FF2B5EF4-FFF2-40B4-BE49-F238E27FC236}">
                  <a16:creationId xmlns:a16="http://schemas.microsoft.com/office/drawing/2014/main" id="{22259242-A451-4A40-913A-2B6A6C8B5145}"/>
                </a:ext>
              </a:extLst>
            </p:cNvPr>
            <p:cNvSpPr/>
            <p:nvPr/>
          </p:nvSpPr>
          <p:spPr>
            <a:xfrm>
              <a:off x="2817708" y="5572459"/>
              <a:ext cx="6948280" cy="1321114"/>
            </a:xfrm>
            <a:prstGeom prst="triangle">
              <a:avLst>
                <a:gd name="adj" fmla="val 50000"/>
              </a:avLst>
            </a:prstGeom>
            <a:solidFill>
              <a:srgbClr val="052B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" name="Google Shape;40;p9">
              <a:extLst>
                <a:ext uri="{FF2B5EF4-FFF2-40B4-BE49-F238E27FC236}">
                  <a16:creationId xmlns:a16="http://schemas.microsoft.com/office/drawing/2014/main" id="{8A92C26D-9EDD-4808-9EC4-80C6B9C58218}"/>
                </a:ext>
              </a:extLst>
            </p:cNvPr>
            <p:cNvSpPr/>
            <p:nvPr/>
          </p:nvSpPr>
          <p:spPr>
            <a:xfrm>
              <a:off x="2426012" y="5560697"/>
              <a:ext cx="4079456" cy="1332876"/>
            </a:xfrm>
            <a:prstGeom prst="triangle">
              <a:avLst>
                <a:gd name="adj" fmla="val 94396"/>
              </a:avLst>
            </a:prstGeom>
            <a:solidFill>
              <a:schemeClr val="lt1">
                <a:alpha val="44705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9" name="Google Shape;41;p9">
              <a:extLst>
                <a:ext uri="{FF2B5EF4-FFF2-40B4-BE49-F238E27FC236}">
                  <a16:creationId xmlns:a16="http://schemas.microsoft.com/office/drawing/2014/main" id="{7613EEDA-76B9-4A5A-9F05-5389187257DF}"/>
                </a:ext>
              </a:extLst>
            </p:cNvPr>
            <p:cNvSpPr/>
            <p:nvPr/>
          </p:nvSpPr>
          <p:spPr>
            <a:xfrm>
              <a:off x="991306" y="5572459"/>
              <a:ext cx="2829390" cy="1321114"/>
            </a:xfrm>
            <a:custGeom>
              <a:avLst/>
              <a:gdLst/>
              <a:ahLst/>
              <a:cxnLst/>
              <a:rect l="l" t="t" r="r" b="b"/>
              <a:pathLst>
                <a:path w="2829390" h="1321114" extrusionOk="0">
                  <a:moveTo>
                    <a:pt x="2829390" y="1321114"/>
                  </a:moveTo>
                  <a:lnTo>
                    <a:pt x="0" y="1321114"/>
                  </a:lnTo>
                  <a:lnTo>
                    <a:pt x="2437694" y="0"/>
                  </a:lnTo>
                  <a:lnTo>
                    <a:pt x="2481804" y="23906"/>
                  </a:lnTo>
                  <a:lnTo>
                    <a:pt x="2829390" y="1321114"/>
                  </a:lnTo>
                  <a:close/>
                </a:path>
              </a:pathLst>
            </a:custGeom>
            <a:solidFill>
              <a:srgbClr val="65A39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10" name="Google Shape;42;p9">
              <a:extLst>
                <a:ext uri="{FF2B5EF4-FFF2-40B4-BE49-F238E27FC236}">
                  <a16:creationId xmlns:a16="http://schemas.microsoft.com/office/drawing/2014/main" id="{3A6EB09C-FD32-43AC-937C-1A2F51A8007B}"/>
                </a:ext>
              </a:extLst>
            </p:cNvPr>
            <p:cNvSpPr/>
            <p:nvPr/>
          </p:nvSpPr>
          <p:spPr>
            <a:xfrm>
              <a:off x="3473110" y="5596365"/>
              <a:ext cx="2393584" cy="1297208"/>
            </a:xfrm>
            <a:custGeom>
              <a:avLst/>
              <a:gdLst/>
              <a:ahLst/>
              <a:cxnLst/>
              <a:rect l="l" t="t" r="r" b="b"/>
              <a:pathLst>
                <a:path w="2393584" h="1297208" extrusionOk="0">
                  <a:moveTo>
                    <a:pt x="2393584" y="1297208"/>
                  </a:moveTo>
                  <a:lnTo>
                    <a:pt x="347586" y="1297208"/>
                  </a:lnTo>
                  <a:lnTo>
                    <a:pt x="0" y="0"/>
                  </a:lnTo>
                  <a:lnTo>
                    <a:pt x="2393584" y="1297208"/>
                  </a:lnTo>
                  <a:close/>
                </a:path>
              </a:pathLst>
            </a:custGeom>
            <a:solidFill>
              <a:srgbClr val="7ED6C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sp>
        <p:nvSpPr>
          <p:cNvPr id="12" name="Google Shape;176;p5">
            <a:extLst>
              <a:ext uri="{FF2B5EF4-FFF2-40B4-BE49-F238E27FC236}">
                <a16:creationId xmlns:a16="http://schemas.microsoft.com/office/drawing/2014/main" id="{94160C19-FFA3-40C9-91D2-845C9933447B}"/>
              </a:ext>
            </a:extLst>
          </p:cNvPr>
          <p:cNvSpPr txBox="1"/>
          <p:nvPr userDrawn="1"/>
        </p:nvSpPr>
        <p:spPr>
          <a:xfrm>
            <a:off x="4656550" y="2926213"/>
            <a:ext cx="28788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rgbClr val="052B3D"/>
                </a:solidFill>
                <a:latin typeface="Arial"/>
                <a:ea typeface="Arial"/>
                <a:cs typeface="Arial"/>
                <a:sym typeface="Arial"/>
              </a:rPr>
              <a:t>Thank you</a:t>
            </a:r>
            <a:endParaRPr sz="3600" b="0" i="0" u="none" strike="noStrike" cap="none">
              <a:solidFill>
                <a:srgbClr val="052B3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77;p5">
            <a:extLst>
              <a:ext uri="{FF2B5EF4-FFF2-40B4-BE49-F238E27FC236}">
                <a16:creationId xmlns:a16="http://schemas.microsoft.com/office/drawing/2014/main" id="{BF2AE29E-52D0-4D67-9B15-39D86702D7CC}"/>
              </a:ext>
            </a:extLst>
          </p:cNvPr>
          <p:cNvSpPr txBox="1"/>
          <p:nvPr userDrawn="1"/>
        </p:nvSpPr>
        <p:spPr>
          <a:xfrm>
            <a:off x="4034849" y="3531588"/>
            <a:ext cx="412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kimkyeongjun273@gmail.com</a:t>
            </a:r>
            <a:endParaRPr sz="2000" b="0" i="0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701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9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5" r:id="rId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47;p1">
            <a:extLst>
              <a:ext uri="{FF2B5EF4-FFF2-40B4-BE49-F238E27FC236}">
                <a16:creationId xmlns:a16="http://schemas.microsoft.com/office/drawing/2014/main" id="{C070A74C-421B-4FFD-B1E9-EF48D3BFBC49}"/>
              </a:ext>
            </a:extLst>
          </p:cNvPr>
          <p:cNvSpPr txBox="1"/>
          <p:nvPr/>
        </p:nvSpPr>
        <p:spPr>
          <a:xfrm>
            <a:off x="332120" y="2330400"/>
            <a:ext cx="115605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JBOD disk monitoring </a:t>
            </a:r>
            <a:r>
              <a:rPr lang="en-US" sz="3600">
                <a:solidFill>
                  <a:srgbClr val="3F3F3F"/>
                </a:solidFill>
              </a:rPr>
              <a:t>system</a:t>
            </a:r>
            <a:endParaRPr sz="3600">
              <a:solidFill>
                <a:srgbClr val="3F3F3F"/>
              </a:solidFill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3F3F3F"/>
                </a:solidFill>
              </a:rPr>
              <a:t>using smartmon</a:t>
            </a:r>
            <a:endParaRPr sz="3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48;p1">
            <a:extLst>
              <a:ext uri="{FF2B5EF4-FFF2-40B4-BE49-F238E27FC236}">
                <a16:creationId xmlns:a16="http://schemas.microsoft.com/office/drawing/2014/main" id="{52B2D5D6-FD5F-472C-BA4B-F8661B1A95D1}"/>
              </a:ext>
            </a:extLst>
          </p:cNvPr>
          <p:cNvSpPr txBox="1"/>
          <p:nvPr/>
        </p:nvSpPr>
        <p:spPr>
          <a:xfrm>
            <a:off x="7064695" y="4945234"/>
            <a:ext cx="4769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Chungbuk National University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chemeClr val="dk1"/>
                </a:solidFill>
              </a:rPr>
              <a:t>Data Computing Laboratory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Kyeong-Jun Kim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9;p1">
            <a:extLst>
              <a:ext uri="{FF2B5EF4-FFF2-40B4-BE49-F238E27FC236}">
                <a16:creationId xmlns:a16="http://schemas.microsoft.com/office/drawing/2014/main" id="{F9A8B626-C01C-4ABE-BDAC-40B8EECB814B}"/>
              </a:ext>
            </a:extLst>
          </p:cNvPr>
          <p:cNvSpPr txBox="1"/>
          <p:nvPr/>
        </p:nvSpPr>
        <p:spPr>
          <a:xfrm>
            <a:off x="9584095" y="3577950"/>
            <a:ext cx="2250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2022. 1. 7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51;p1">
            <a:extLst>
              <a:ext uri="{FF2B5EF4-FFF2-40B4-BE49-F238E27FC236}">
                <a16:creationId xmlns:a16="http://schemas.microsoft.com/office/drawing/2014/main" id="{DA0C1ECF-2969-4230-8C6D-DB579116835B}"/>
              </a:ext>
            </a:extLst>
          </p:cNvPr>
          <p:cNvSpPr/>
          <p:nvPr/>
        </p:nvSpPr>
        <p:spPr>
          <a:xfrm>
            <a:off x="3735025" y="3531000"/>
            <a:ext cx="1051500" cy="525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52;p1">
            <a:extLst>
              <a:ext uri="{FF2B5EF4-FFF2-40B4-BE49-F238E27FC236}">
                <a16:creationId xmlns:a16="http://schemas.microsoft.com/office/drawing/2014/main" id="{E3B05470-723F-4F4B-B786-4D6EA98D6B4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42775" y="3182850"/>
            <a:ext cx="1447700" cy="14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3;p1">
            <a:extLst>
              <a:ext uri="{FF2B5EF4-FFF2-40B4-BE49-F238E27FC236}">
                <a16:creationId xmlns:a16="http://schemas.microsoft.com/office/drawing/2014/main" id="{41622120-BE3D-41EF-B97E-EA302F32B822}"/>
              </a:ext>
            </a:extLst>
          </p:cNvPr>
          <p:cNvSpPr txBox="1"/>
          <p:nvPr/>
        </p:nvSpPr>
        <p:spPr>
          <a:xfrm>
            <a:off x="0" y="6457921"/>
            <a:ext cx="58629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bg1">
                    <a:lumMod val="85000"/>
                  </a:schemeClr>
                </a:solidFill>
              </a:rPr>
              <a:t>2021 KoALICE WORKSHOP</a:t>
            </a:r>
            <a:endParaRPr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" name="Google Shape;47;p1">
            <a:extLst>
              <a:ext uri="{FF2B5EF4-FFF2-40B4-BE49-F238E27FC236}">
                <a16:creationId xmlns:a16="http://schemas.microsoft.com/office/drawing/2014/main" id="{7DE8B895-0278-4C18-A3DF-792653CAAD09}"/>
              </a:ext>
            </a:extLst>
          </p:cNvPr>
          <p:cNvSpPr txBox="1"/>
          <p:nvPr/>
        </p:nvSpPr>
        <p:spPr>
          <a:xfrm>
            <a:off x="332120" y="1337490"/>
            <a:ext cx="115605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>
                <a:solidFill>
                  <a:srgbClr val="3F3F3F"/>
                </a:solidFill>
              </a:rPr>
              <a:t>KoALICE</a:t>
            </a:r>
            <a:r>
              <a:rPr lang="ko-KR" altLang="en-US" sz="3600">
                <a:solidFill>
                  <a:srgbClr val="3F3F3F"/>
                </a:solidFill>
              </a:rPr>
              <a:t> </a:t>
            </a:r>
            <a:r>
              <a:rPr lang="en-US" altLang="ko-KR" sz="3600">
                <a:solidFill>
                  <a:srgbClr val="3F3F3F"/>
                </a:solidFill>
              </a:rPr>
              <a:t>National Workshop </a:t>
            </a:r>
            <a:r>
              <a:rPr lang="en-US" altLang="ko-KR" sz="3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36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355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Prometheus is used in monitoring system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Prometheus, node_exporter, Grafana</a:t>
            </a:r>
            <a:endParaRPr lang="ko-KR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E1878FE-0C55-4312-85FA-5BA02254B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973" y="2445766"/>
            <a:ext cx="6380054" cy="382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62;g10a6250aac8_0_0">
            <a:extLst>
              <a:ext uri="{FF2B5EF4-FFF2-40B4-BE49-F238E27FC236}">
                <a16:creationId xmlns:a16="http://schemas.microsoft.com/office/drawing/2014/main" id="{AE959739-9408-42D3-821C-F4D840795C1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9992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prom file : metric, label, value</a:t>
            </a: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example</a:t>
            </a:r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2CD0A-0631-44B7-904F-843D2A89C995}"/>
              </a:ext>
            </a:extLst>
          </p:cNvPr>
          <p:cNvSpPr txBox="1"/>
          <p:nvPr/>
        </p:nvSpPr>
        <p:spPr>
          <a:xfrm>
            <a:off x="2336801" y="4007912"/>
            <a:ext cx="751840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400"/>
              <a:t>disk</a:t>
            </a:r>
            <a:r>
              <a:rPr lang="ko-KR" altLang="en-US" sz="2400"/>
              <a:t>{ </a:t>
            </a:r>
            <a:r>
              <a:rPr lang="en-US" altLang="ko-KR" sz="2400"/>
              <a:t>attr</a:t>
            </a:r>
            <a:r>
              <a:rPr lang="ko-KR" altLang="en-US" sz="2400"/>
              <a:t>= "</a:t>
            </a:r>
            <a:r>
              <a:rPr lang="en-US" altLang="ko-KR" sz="2400"/>
              <a:t>1</a:t>
            </a:r>
            <a:r>
              <a:rPr lang="ko-KR" altLang="en-US" sz="2400"/>
              <a:t>" } </a:t>
            </a:r>
            <a:r>
              <a:rPr lang="en-US" altLang="ko-KR" sz="2400"/>
              <a:t>	</a:t>
            </a:r>
            <a:r>
              <a:rPr lang="ko-KR" altLang="en-US" sz="2400"/>
              <a:t>2</a:t>
            </a:r>
          </a:p>
          <a:p>
            <a:r>
              <a:rPr lang="en-US" altLang="ko-KR" sz="2400"/>
              <a:t>disk</a:t>
            </a:r>
            <a:r>
              <a:rPr lang="ko-KR" altLang="en-US" sz="2400"/>
              <a:t>{ </a:t>
            </a:r>
            <a:r>
              <a:rPr lang="en-US" altLang="ko-KR" sz="2400"/>
              <a:t>attr</a:t>
            </a:r>
            <a:r>
              <a:rPr lang="ko-KR" altLang="en-US" sz="2400"/>
              <a:t>= "</a:t>
            </a:r>
            <a:r>
              <a:rPr lang="en-US" altLang="ko-KR" sz="2400"/>
              <a:t>2</a:t>
            </a:r>
            <a:r>
              <a:rPr lang="ko-KR" altLang="en-US" sz="2400"/>
              <a:t>" } </a:t>
            </a:r>
            <a:r>
              <a:rPr lang="en-US" altLang="ko-KR" sz="2400"/>
              <a:t>	</a:t>
            </a:r>
            <a:r>
              <a:rPr lang="ko-KR" altLang="en-US" sz="2400"/>
              <a:t>1</a:t>
            </a:r>
            <a:endParaRPr lang="en-US" altLang="ko-KR" sz="2400"/>
          </a:p>
          <a:p>
            <a:r>
              <a:rPr lang="en-US" altLang="ko-KR" sz="2400"/>
              <a:t>disk</a:t>
            </a:r>
            <a:r>
              <a:rPr lang="ko-KR" altLang="en-US" sz="2400"/>
              <a:t>{ </a:t>
            </a:r>
            <a:r>
              <a:rPr lang="en-US" altLang="ko-KR" sz="2400"/>
              <a:t>attr</a:t>
            </a:r>
            <a:r>
              <a:rPr lang="ko-KR" altLang="en-US" sz="2400"/>
              <a:t>= "</a:t>
            </a:r>
            <a:r>
              <a:rPr lang="en-US" altLang="ko-KR" sz="2400"/>
              <a:t>3</a:t>
            </a:r>
            <a:r>
              <a:rPr lang="ko-KR" altLang="en-US" sz="2400"/>
              <a:t>" } </a:t>
            </a:r>
            <a:r>
              <a:rPr lang="en-US" altLang="ko-KR" sz="2400"/>
              <a:t>	</a:t>
            </a:r>
            <a:r>
              <a:rPr lang="ko-KR" altLang="en-US" sz="2400"/>
              <a:t>1</a:t>
            </a:r>
          </a:p>
          <a:p>
            <a:r>
              <a:rPr lang="en-US" altLang="ko-KR" sz="2400"/>
              <a:t>disk</a:t>
            </a:r>
            <a:r>
              <a:rPr lang="ko-KR" altLang="en-US" sz="2400"/>
              <a:t>{ </a:t>
            </a:r>
            <a:r>
              <a:rPr lang="en-US" altLang="ko-KR" sz="2400"/>
              <a:t>attr</a:t>
            </a:r>
            <a:r>
              <a:rPr lang="ko-KR" altLang="en-US" sz="2400"/>
              <a:t>= "</a:t>
            </a:r>
            <a:r>
              <a:rPr lang="en-US" altLang="ko-KR" sz="2400"/>
              <a:t>4</a:t>
            </a:r>
            <a:r>
              <a:rPr lang="ko-KR" altLang="en-US" sz="2400"/>
              <a:t>" } </a:t>
            </a:r>
            <a:r>
              <a:rPr lang="en-US" altLang="ko-KR" sz="2400"/>
              <a:t>	</a:t>
            </a:r>
            <a:r>
              <a:rPr lang="ko-KR" altLang="en-US" sz="2400"/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94ABC4-BAC1-4F41-A5E4-50AB7AF4E29D}"/>
              </a:ext>
            </a:extLst>
          </p:cNvPr>
          <p:cNvSpPr txBox="1"/>
          <p:nvPr/>
        </p:nvSpPr>
        <p:spPr>
          <a:xfrm>
            <a:off x="2336800" y="2140110"/>
            <a:ext cx="75184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ko-KR" altLang="en-US" sz="3200"/>
              <a:t>http_requests_total{ method="GET"} 2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2CE884ED-E35F-47E4-9110-C53330C75A56}"/>
              </a:ext>
            </a:extLst>
          </p:cNvPr>
          <p:cNvCxnSpPr/>
          <p:nvPr/>
        </p:nvCxnSpPr>
        <p:spPr>
          <a:xfrm>
            <a:off x="2569634" y="2724885"/>
            <a:ext cx="352636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FD18C903-D4B6-4D9B-B723-0D72A192BE2E}"/>
              </a:ext>
            </a:extLst>
          </p:cNvPr>
          <p:cNvCxnSpPr>
            <a:cxnSpLocks/>
          </p:cNvCxnSpPr>
          <p:nvPr/>
        </p:nvCxnSpPr>
        <p:spPr>
          <a:xfrm>
            <a:off x="6358467" y="2724885"/>
            <a:ext cx="27432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76950FCF-C7C3-4D24-AE33-C6B2108B9377}"/>
              </a:ext>
            </a:extLst>
          </p:cNvPr>
          <p:cNvCxnSpPr>
            <a:cxnSpLocks/>
          </p:cNvCxnSpPr>
          <p:nvPr/>
        </p:nvCxnSpPr>
        <p:spPr>
          <a:xfrm>
            <a:off x="4386703" y="2724885"/>
            <a:ext cx="0" cy="3107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F77A9807-777A-4056-A7BC-95397A71D921}"/>
              </a:ext>
            </a:extLst>
          </p:cNvPr>
          <p:cNvCxnSpPr>
            <a:cxnSpLocks/>
          </p:cNvCxnSpPr>
          <p:nvPr/>
        </p:nvCxnSpPr>
        <p:spPr>
          <a:xfrm>
            <a:off x="7679314" y="2724885"/>
            <a:ext cx="0" cy="310787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D09DC4A-786D-4A1A-94A0-E1BFCF6BF7C4}"/>
              </a:ext>
            </a:extLst>
          </p:cNvPr>
          <p:cNvSpPr txBox="1"/>
          <p:nvPr/>
        </p:nvSpPr>
        <p:spPr>
          <a:xfrm>
            <a:off x="3804652" y="2974791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>
                <a:latin typeface="Arial" panose="020B0604020202020204" pitchFamily="34" charset="0"/>
                <a:cs typeface="Arial" panose="020B0604020202020204" pitchFamily="34" charset="0"/>
              </a:rPr>
              <a:t>metric</a:t>
            </a:r>
            <a:endParaRPr lang="ko-KR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315FF5-BCA2-407F-921B-6893A13EC347}"/>
              </a:ext>
            </a:extLst>
          </p:cNvPr>
          <p:cNvSpPr txBox="1"/>
          <p:nvPr/>
        </p:nvSpPr>
        <p:spPr>
          <a:xfrm>
            <a:off x="7206267" y="2974791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>
                <a:latin typeface="Arial" panose="020B0604020202020204" pitchFamily="34" charset="0"/>
                <a:cs typeface="Arial" panose="020B0604020202020204" pitchFamily="34" charset="0"/>
              </a:rPr>
              <a:t>label</a:t>
            </a:r>
            <a:endParaRPr lang="ko-KR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08F7302A-54BC-4F0B-81C0-3604B7DC0B14}"/>
              </a:ext>
            </a:extLst>
          </p:cNvPr>
          <p:cNvCxnSpPr>
            <a:cxnSpLocks/>
          </p:cNvCxnSpPr>
          <p:nvPr/>
        </p:nvCxnSpPr>
        <p:spPr>
          <a:xfrm>
            <a:off x="9303488" y="2724885"/>
            <a:ext cx="40403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A073028E-E983-4E6B-BFDF-C2E127B85CF4}"/>
              </a:ext>
            </a:extLst>
          </p:cNvPr>
          <p:cNvCxnSpPr>
            <a:cxnSpLocks/>
          </p:cNvCxnSpPr>
          <p:nvPr/>
        </p:nvCxnSpPr>
        <p:spPr>
          <a:xfrm>
            <a:off x="9474548" y="2724885"/>
            <a:ext cx="0" cy="310787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30E154E-530A-4537-B793-9C78CB57DA58}"/>
              </a:ext>
            </a:extLst>
          </p:cNvPr>
          <p:cNvSpPr txBox="1"/>
          <p:nvPr/>
        </p:nvSpPr>
        <p:spPr>
          <a:xfrm>
            <a:off x="9001501" y="2974791"/>
            <a:ext cx="1045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endParaRPr lang="ko-KR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Google Shape;62;g10a6250aac8_0_0">
            <a:extLst>
              <a:ext uri="{FF2B5EF4-FFF2-40B4-BE49-F238E27FC236}">
                <a16:creationId xmlns:a16="http://schemas.microsoft.com/office/drawing/2014/main" id="{28A37086-7FE1-4A87-9E8E-575E2B6A59D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9526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Issue : more cardinality, causes performance problem of Prometheus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cardinality of disk : attr(14) X name(13) X serial(13) = </a:t>
            </a:r>
            <a:r>
              <a:rPr lang="en-US" altLang="ko-KR">
                <a:solidFill>
                  <a:srgbClr val="FF0000"/>
                </a:solidFill>
                <a:ea typeface="Malgun Gothic"/>
                <a:sym typeface="Malgun Gothic"/>
              </a:rPr>
              <a:t>2,366</a:t>
            </a:r>
          </a:p>
        </p:txBody>
      </p:sp>
      <p:pic>
        <p:nvPicPr>
          <p:cNvPr id="13" name="Google Shape;185;ge6430d5bca_2_0">
            <a:extLst>
              <a:ext uri="{FF2B5EF4-FFF2-40B4-BE49-F238E27FC236}">
                <a16:creationId xmlns:a16="http://schemas.microsoft.com/office/drawing/2014/main" id="{3FA4B5E5-61DF-44E4-9CD5-6D5A34DB6F1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64009" y="2497666"/>
            <a:ext cx="4184917" cy="36004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6" name="Google Shape;71;gf5270c3cf2_0_6">
            <a:extLst>
              <a:ext uri="{FF2B5EF4-FFF2-40B4-BE49-F238E27FC236}">
                <a16:creationId xmlns:a16="http://schemas.microsoft.com/office/drawing/2014/main" id="{9E7597BC-8327-41D7-A050-314E149187D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71675" y="2497665"/>
            <a:ext cx="3114675" cy="36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57A3EE54-1B0E-4A7A-9791-24301349E3BC}"/>
              </a:ext>
            </a:extLst>
          </p:cNvPr>
          <p:cNvSpPr/>
          <p:nvPr/>
        </p:nvSpPr>
        <p:spPr>
          <a:xfrm>
            <a:off x="5963990" y="3522133"/>
            <a:ext cx="597678" cy="1667934"/>
          </a:xfrm>
          <a:prstGeom prst="rightArrow">
            <a:avLst/>
          </a:prstGeom>
          <a:solidFill>
            <a:srgbClr val="05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Google Shape;62;g10a6250aac8_0_0">
            <a:extLst>
              <a:ext uri="{FF2B5EF4-FFF2-40B4-BE49-F238E27FC236}">
                <a16:creationId xmlns:a16="http://schemas.microsoft.com/office/drawing/2014/main" id="{D77376BB-C139-4820-B998-A7D7AB02834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1824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select target attributes</a:t>
            </a:r>
            <a:endParaRPr lang="en-US" altLang="ko-KR">
              <a:solidFill>
                <a:srgbClr val="FF0000"/>
              </a:solidFill>
              <a:ea typeface="Malgun Gothic"/>
              <a:sym typeface="Malgun Gothic"/>
            </a:endParaRPr>
          </a:p>
        </p:txBody>
      </p:sp>
      <p:pic>
        <p:nvPicPr>
          <p:cNvPr id="7" name="Google Shape;108;g10a6250aac8_0_16">
            <a:extLst>
              <a:ext uri="{FF2B5EF4-FFF2-40B4-BE49-F238E27FC236}">
                <a16:creationId xmlns:a16="http://schemas.microsoft.com/office/drawing/2014/main" id="{6C092564-712F-46A0-B0AA-88BD5756719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387" y="2436462"/>
            <a:ext cx="5338420" cy="33170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EA2D48A5-72A7-46FB-AEB4-9E39A1D64BA5}"/>
              </a:ext>
            </a:extLst>
          </p:cNvPr>
          <p:cNvSpPr/>
          <p:nvPr/>
        </p:nvSpPr>
        <p:spPr>
          <a:xfrm>
            <a:off x="6096000" y="3273395"/>
            <a:ext cx="597678" cy="1667934"/>
          </a:xfrm>
          <a:prstGeom prst="rightArrow">
            <a:avLst/>
          </a:prstGeom>
          <a:solidFill>
            <a:srgbClr val="05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6243F88-2743-4C6B-A97F-83EAE1658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080" y="2880394"/>
            <a:ext cx="4715533" cy="24292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Google Shape;62;g10a6250aac8_0_0">
            <a:extLst>
              <a:ext uri="{FF2B5EF4-FFF2-40B4-BE49-F238E27FC236}">
                <a16:creationId xmlns:a16="http://schemas.microsoft.com/office/drawing/2014/main" id="{419CC6DD-DB8D-450C-8A50-C45E06BAF71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2786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323" y="1071675"/>
            <a:ext cx="11494671" cy="4351338"/>
          </a:xfrm>
        </p:spPr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process 1 : checking attribute raw values using csv log file instead of smartctl</a:t>
            </a: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update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status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0(normal)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to 2(target attribute’s raw value &gt; 0)</a:t>
            </a:r>
          </a:p>
        </p:txBody>
      </p:sp>
      <p:sp>
        <p:nvSpPr>
          <p:cNvPr id="7" name="Google Shape;138;g10a6250aac8_0_49">
            <a:extLst>
              <a:ext uri="{FF2B5EF4-FFF2-40B4-BE49-F238E27FC236}">
                <a16:creationId xmlns:a16="http://schemas.microsoft.com/office/drawing/2014/main" id="{F8E51FC0-1C42-4739-A9B4-05ABBB0B183B}"/>
              </a:ext>
            </a:extLst>
          </p:cNvPr>
          <p:cNvSpPr txBox="1"/>
          <p:nvPr/>
        </p:nvSpPr>
        <p:spPr>
          <a:xfrm>
            <a:off x="2169042" y="2109865"/>
            <a:ext cx="7853916" cy="55396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onsolas"/>
                <a:ea typeface="Consolas"/>
                <a:cs typeface="Consolas"/>
                <a:sym typeface="Consolas"/>
              </a:rPr>
              <a:t>smartd -</a:t>
            </a:r>
            <a:r>
              <a:rPr lang="en-US" sz="2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A</a:t>
            </a:r>
            <a:r>
              <a:rPr lang="en-US" sz="2400">
                <a:latin typeface="Consolas"/>
                <a:ea typeface="Consolas"/>
                <a:cs typeface="Consolas"/>
                <a:sym typeface="Consolas"/>
              </a:rPr>
              <a:t> /var/log/smartd/attributes/ -i </a:t>
            </a:r>
            <a:r>
              <a:rPr lang="en-US" sz="2400">
                <a:solidFill>
                  <a:schemeClr val="accent1"/>
                </a:solidFill>
                <a:latin typeface="Consolas"/>
                <a:ea typeface="Consolas"/>
                <a:cs typeface="Consolas"/>
                <a:sym typeface="Consolas"/>
              </a:rPr>
              <a:t>60</a:t>
            </a:r>
            <a:endParaRPr sz="2400">
              <a:solidFill>
                <a:schemeClr val="accent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" name="Google Shape;139;g10a6250aac8_0_49">
            <a:extLst>
              <a:ext uri="{FF2B5EF4-FFF2-40B4-BE49-F238E27FC236}">
                <a16:creationId xmlns:a16="http://schemas.microsoft.com/office/drawing/2014/main" id="{DE4F4084-85FA-410F-8422-1E225C868137}"/>
              </a:ext>
            </a:extLst>
          </p:cNvPr>
          <p:cNvSpPr txBox="1"/>
          <p:nvPr/>
        </p:nvSpPr>
        <p:spPr>
          <a:xfrm>
            <a:off x="955674" y="4212793"/>
            <a:ext cx="10053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smartd</a:t>
            </a:r>
            <a:endParaRPr sz="1500"/>
          </a:p>
        </p:txBody>
      </p:sp>
      <p:pic>
        <p:nvPicPr>
          <p:cNvPr id="9" name="Google Shape;140;g10a6250aac8_0_49">
            <a:extLst>
              <a:ext uri="{FF2B5EF4-FFF2-40B4-BE49-F238E27FC236}">
                <a16:creationId xmlns:a16="http://schemas.microsoft.com/office/drawing/2014/main" id="{ADC5210B-E7E0-4E2D-ADE4-9F8CDE6BDA4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97053" y="3880888"/>
            <a:ext cx="4758659" cy="107931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41;g10a6250aac8_0_49">
            <a:extLst>
              <a:ext uri="{FF2B5EF4-FFF2-40B4-BE49-F238E27FC236}">
                <a16:creationId xmlns:a16="http://schemas.microsoft.com/office/drawing/2014/main" id="{549824BB-F70D-47DE-890F-7D5460D4EFD9}"/>
              </a:ext>
            </a:extLst>
          </p:cNvPr>
          <p:cNvSpPr txBox="1"/>
          <p:nvPr/>
        </p:nvSpPr>
        <p:spPr>
          <a:xfrm>
            <a:off x="719775" y="5044286"/>
            <a:ext cx="180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1. run smartd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42;g10a6250aac8_0_49">
            <a:extLst>
              <a:ext uri="{FF2B5EF4-FFF2-40B4-BE49-F238E27FC236}">
                <a16:creationId xmlns:a16="http://schemas.microsoft.com/office/drawing/2014/main" id="{B2EC2516-2DCD-4C04-AA55-7C1716B35DC8}"/>
              </a:ext>
            </a:extLst>
          </p:cNvPr>
          <p:cNvSpPr txBox="1"/>
          <p:nvPr/>
        </p:nvSpPr>
        <p:spPr>
          <a:xfrm>
            <a:off x="7709056" y="4212793"/>
            <a:ext cx="11802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python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43;g10a6250aac8_0_49">
            <a:extLst>
              <a:ext uri="{FF2B5EF4-FFF2-40B4-BE49-F238E27FC236}">
                <a16:creationId xmlns:a16="http://schemas.microsoft.com/office/drawing/2014/main" id="{6B247863-827A-460D-80C0-52DE9A37E38D}"/>
              </a:ext>
            </a:extLst>
          </p:cNvPr>
          <p:cNvSpPr txBox="1"/>
          <p:nvPr/>
        </p:nvSpPr>
        <p:spPr>
          <a:xfrm>
            <a:off x="3312982" y="5044286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write attr per </a:t>
            </a:r>
            <a:r>
              <a:rPr lang="en-US">
                <a:solidFill>
                  <a:schemeClr val="accent1"/>
                </a:solidFill>
              </a:rPr>
              <a:t>60</a:t>
            </a:r>
            <a:r>
              <a:rPr lang="en-US"/>
              <a:t> sec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4;g10a6250aac8_0_49">
            <a:extLst>
              <a:ext uri="{FF2B5EF4-FFF2-40B4-BE49-F238E27FC236}">
                <a16:creationId xmlns:a16="http://schemas.microsoft.com/office/drawing/2014/main" id="{0F112E08-2673-49D9-934A-97DC1DB6F757}"/>
              </a:ext>
            </a:extLst>
          </p:cNvPr>
          <p:cNvSpPr txBox="1"/>
          <p:nvPr/>
        </p:nvSpPr>
        <p:spPr>
          <a:xfrm>
            <a:off x="9325335" y="3981943"/>
            <a:ext cx="2119424" cy="877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disk{name=“sda”} </a:t>
            </a:r>
            <a:r>
              <a:rPr lang="en-US" sz="1500">
                <a:solidFill>
                  <a:srgbClr val="FF0000"/>
                </a:solidFill>
              </a:rPr>
              <a:t>2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</a:rPr>
              <a:t>name=“sdb”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} </a:t>
            </a:r>
            <a:r>
              <a:rPr lang="en-US" sz="1500">
                <a:solidFill>
                  <a:srgbClr val="FF0000"/>
                </a:solidFill>
              </a:rPr>
              <a:t>3</a:t>
            </a:r>
            <a:endParaRPr sz="15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</a:rPr>
              <a:t>name=“sdc”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} 0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45;g10a6250aac8_0_49">
            <a:extLst>
              <a:ext uri="{FF2B5EF4-FFF2-40B4-BE49-F238E27FC236}">
                <a16:creationId xmlns:a16="http://schemas.microsoft.com/office/drawing/2014/main" id="{66297119-639D-4AA1-A986-4E3CBCB0852A}"/>
              </a:ext>
            </a:extLst>
          </p:cNvPr>
          <p:cNvSpPr txBox="1"/>
          <p:nvPr/>
        </p:nvSpPr>
        <p:spPr>
          <a:xfrm>
            <a:off x="7633594" y="5044286"/>
            <a:ext cx="3611363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read attr per 60 sec from csv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3. parse attr</a:t>
            </a:r>
            <a:endParaRPr/>
          </a:p>
        </p:txBody>
      </p:sp>
      <p:cxnSp>
        <p:nvCxnSpPr>
          <p:cNvPr id="17" name="Google Shape;147;g10a6250aac8_0_49">
            <a:extLst>
              <a:ext uri="{FF2B5EF4-FFF2-40B4-BE49-F238E27FC236}">
                <a16:creationId xmlns:a16="http://schemas.microsoft.com/office/drawing/2014/main" id="{E60FCEAE-FAA1-43EC-8007-4D75B13936E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1960974" y="4420543"/>
            <a:ext cx="436079" cy="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148;g10a6250aac8_0_49">
            <a:extLst>
              <a:ext uri="{FF2B5EF4-FFF2-40B4-BE49-F238E27FC236}">
                <a16:creationId xmlns:a16="http://schemas.microsoft.com/office/drawing/2014/main" id="{CA5B4490-3D54-47EC-BBD3-511C41996D1F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 flipV="1">
            <a:off x="7155712" y="4420543"/>
            <a:ext cx="553344" cy="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49;g10a6250aac8_0_49">
            <a:extLst>
              <a:ext uri="{FF2B5EF4-FFF2-40B4-BE49-F238E27FC236}">
                <a16:creationId xmlns:a16="http://schemas.microsoft.com/office/drawing/2014/main" id="{D1EE87E3-EF1B-495F-9CF9-889CBEBE93E5}"/>
              </a:ext>
            </a:extLst>
          </p:cNvPr>
          <p:cNvCxnSpPr>
            <a:cxnSpLocks/>
            <a:stCxn id="11" idx="3"/>
            <a:endCxn id="14" idx="1"/>
          </p:cNvCxnSpPr>
          <p:nvPr/>
        </p:nvCxnSpPr>
        <p:spPr>
          <a:xfrm>
            <a:off x="8889256" y="4420543"/>
            <a:ext cx="43607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" name="Google Shape;62;g10a6250aac8_0_0">
            <a:extLst>
              <a:ext uri="{FF2B5EF4-FFF2-40B4-BE49-F238E27FC236}">
                <a16:creationId xmlns:a16="http://schemas.microsoft.com/office/drawing/2014/main" id="{626ED079-0451-4F00-9BB1-38B5399839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1401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D57147-850D-47D6-A5F9-90E363527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28D09D-0C97-44C0-B8F2-7AE0D664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altLang="ko-KR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process 2 : checking overall status using smartd instead of smartctl</a:t>
            </a: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update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status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0(normal)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to 1(error message includes disk name)</a:t>
            </a:r>
          </a:p>
        </p:txBody>
      </p:sp>
      <p:sp>
        <p:nvSpPr>
          <p:cNvPr id="7" name="Google Shape;138;g10a6250aac8_0_49">
            <a:extLst>
              <a:ext uri="{FF2B5EF4-FFF2-40B4-BE49-F238E27FC236}">
                <a16:creationId xmlns:a16="http://schemas.microsoft.com/office/drawing/2014/main" id="{F8E51FC0-1C42-4739-A9B4-05ABBB0B183B}"/>
              </a:ext>
            </a:extLst>
          </p:cNvPr>
          <p:cNvSpPr txBox="1"/>
          <p:nvPr/>
        </p:nvSpPr>
        <p:spPr>
          <a:xfrm>
            <a:off x="850605" y="2109865"/>
            <a:ext cx="10490790" cy="55396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altLang="ko-KR" sz="240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DEVICESCAN </a:t>
            </a:r>
            <a:r>
              <a:rPr lang="en-US" altLang="ko-KR" sz="2400" i="0" u="none" strike="noStrike" cap="none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-H</a:t>
            </a:r>
            <a:r>
              <a:rPr lang="en-US" altLang="ko-KR" sz="2400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-US" altLang="ko-KR" sz="2400" i="0" u="none" strike="noStrike" cap="none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-M exec </a:t>
            </a:r>
            <a:r>
              <a:rPr lang="en-US" altLang="ko-KR" sz="2400" i="0" u="none" strike="noStrike" cap="none">
                <a:solidFill>
                  <a:srgbClr val="0000FF"/>
                </a:solidFill>
                <a:latin typeface="Consolas"/>
                <a:ea typeface="Consolas"/>
                <a:cs typeface="Consolas"/>
                <a:sym typeface="Consolas"/>
              </a:rPr>
              <a:t>/usr/libexec/smartmontools/smartdnotify</a:t>
            </a:r>
          </a:p>
        </p:txBody>
      </p:sp>
      <p:sp>
        <p:nvSpPr>
          <p:cNvPr id="8" name="Google Shape;139;g10a6250aac8_0_49">
            <a:extLst>
              <a:ext uri="{FF2B5EF4-FFF2-40B4-BE49-F238E27FC236}">
                <a16:creationId xmlns:a16="http://schemas.microsoft.com/office/drawing/2014/main" id="{DE4F4084-85FA-410F-8422-1E225C868137}"/>
              </a:ext>
            </a:extLst>
          </p:cNvPr>
          <p:cNvSpPr txBox="1"/>
          <p:nvPr/>
        </p:nvSpPr>
        <p:spPr>
          <a:xfrm>
            <a:off x="955674" y="4212793"/>
            <a:ext cx="10053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smartd</a:t>
            </a:r>
            <a:endParaRPr sz="1500"/>
          </a:p>
        </p:txBody>
      </p:sp>
      <p:sp>
        <p:nvSpPr>
          <p:cNvPr id="10" name="Google Shape;141;g10a6250aac8_0_49">
            <a:extLst>
              <a:ext uri="{FF2B5EF4-FFF2-40B4-BE49-F238E27FC236}">
                <a16:creationId xmlns:a16="http://schemas.microsoft.com/office/drawing/2014/main" id="{549824BB-F70D-47DE-890F-7D5460D4EFD9}"/>
              </a:ext>
            </a:extLst>
          </p:cNvPr>
          <p:cNvSpPr txBox="1"/>
          <p:nvPr/>
        </p:nvSpPr>
        <p:spPr>
          <a:xfrm>
            <a:off x="719775" y="4874158"/>
            <a:ext cx="180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1. run smartd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42;g10a6250aac8_0_49">
            <a:extLst>
              <a:ext uri="{FF2B5EF4-FFF2-40B4-BE49-F238E27FC236}">
                <a16:creationId xmlns:a16="http://schemas.microsoft.com/office/drawing/2014/main" id="{B2EC2516-2DCD-4C04-AA55-7C1716B35DC8}"/>
              </a:ext>
            </a:extLst>
          </p:cNvPr>
          <p:cNvSpPr txBox="1"/>
          <p:nvPr/>
        </p:nvSpPr>
        <p:spPr>
          <a:xfrm>
            <a:off x="7646590" y="4212793"/>
            <a:ext cx="11802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python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43;g10a6250aac8_0_49">
            <a:extLst>
              <a:ext uri="{FF2B5EF4-FFF2-40B4-BE49-F238E27FC236}">
                <a16:creationId xmlns:a16="http://schemas.microsoft.com/office/drawing/2014/main" id="{6B247863-827A-460D-80C0-52DE9A37E38D}"/>
              </a:ext>
            </a:extLst>
          </p:cNvPr>
          <p:cNvSpPr txBox="1"/>
          <p:nvPr/>
        </p:nvSpPr>
        <p:spPr>
          <a:xfrm>
            <a:off x="1960974" y="4872304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error occured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4;g10a6250aac8_0_49">
            <a:extLst>
              <a:ext uri="{FF2B5EF4-FFF2-40B4-BE49-F238E27FC236}">
                <a16:creationId xmlns:a16="http://schemas.microsoft.com/office/drawing/2014/main" id="{0F112E08-2673-49D9-934A-97DC1DB6F757}"/>
              </a:ext>
            </a:extLst>
          </p:cNvPr>
          <p:cNvSpPr txBox="1"/>
          <p:nvPr/>
        </p:nvSpPr>
        <p:spPr>
          <a:xfrm>
            <a:off x="9325335" y="3981943"/>
            <a:ext cx="2119424" cy="877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500">
                <a:solidFill>
                  <a:schemeClr val="dk1"/>
                </a:solidFill>
              </a:rPr>
              <a:t>disk{name=“sda”} </a:t>
            </a:r>
            <a:r>
              <a:rPr lang="en-US" sz="1500">
                <a:solidFill>
                  <a:srgbClr val="FF0000"/>
                </a:solidFill>
              </a:rPr>
              <a:t>1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</a:rPr>
              <a:t>name=“sdb”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} </a:t>
            </a:r>
            <a:r>
              <a:rPr lang="en-US" sz="1500">
                <a:solidFill>
                  <a:srgbClr val="FF0000"/>
                </a:solidFill>
              </a:rPr>
              <a:t>3</a:t>
            </a:r>
            <a:endParaRPr sz="15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</a:rPr>
              <a:t>name=“sdc”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} 0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47;g10a6250aac8_0_49">
            <a:extLst>
              <a:ext uri="{FF2B5EF4-FFF2-40B4-BE49-F238E27FC236}">
                <a16:creationId xmlns:a16="http://schemas.microsoft.com/office/drawing/2014/main" id="{E60FCEAE-FAA1-43EC-8007-4D75B13936E2}"/>
              </a:ext>
            </a:extLst>
          </p:cNvPr>
          <p:cNvCxnSpPr>
            <a:cxnSpLocks/>
            <a:stCxn id="8" idx="3"/>
            <a:endCxn id="16" idx="1"/>
          </p:cNvCxnSpPr>
          <p:nvPr/>
        </p:nvCxnSpPr>
        <p:spPr>
          <a:xfrm flipV="1">
            <a:off x="1960974" y="4420527"/>
            <a:ext cx="594708" cy="1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148;g10a6250aac8_0_49">
            <a:extLst>
              <a:ext uri="{FF2B5EF4-FFF2-40B4-BE49-F238E27FC236}">
                <a16:creationId xmlns:a16="http://schemas.microsoft.com/office/drawing/2014/main" id="{CA5B4490-3D54-47EC-BBD3-511C41996D1F}"/>
              </a:ext>
            </a:extLst>
          </p:cNvPr>
          <p:cNvCxnSpPr>
            <a:cxnSpLocks/>
            <a:stCxn id="20" idx="3"/>
            <a:endCxn id="11" idx="1"/>
          </p:cNvCxnSpPr>
          <p:nvPr/>
        </p:nvCxnSpPr>
        <p:spPr>
          <a:xfrm>
            <a:off x="6535142" y="4420527"/>
            <a:ext cx="1111448" cy="1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49;g10a6250aac8_0_49">
            <a:extLst>
              <a:ext uri="{FF2B5EF4-FFF2-40B4-BE49-F238E27FC236}">
                <a16:creationId xmlns:a16="http://schemas.microsoft.com/office/drawing/2014/main" id="{D1EE87E3-EF1B-495F-9CF9-889CBEBE93E5}"/>
              </a:ext>
            </a:extLst>
          </p:cNvPr>
          <p:cNvCxnSpPr>
            <a:cxnSpLocks/>
            <a:stCxn id="11" idx="3"/>
            <a:endCxn id="14" idx="1"/>
          </p:cNvCxnSpPr>
          <p:nvPr/>
        </p:nvCxnSpPr>
        <p:spPr>
          <a:xfrm>
            <a:off x="8826790" y="4420543"/>
            <a:ext cx="498545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" name="Google Shape;139;g10a6250aac8_0_49">
            <a:extLst>
              <a:ext uri="{FF2B5EF4-FFF2-40B4-BE49-F238E27FC236}">
                <a16:creationId xmlns:a16="http://schemas.microsoft.com/office/drawing/2014/main" id="{C1E9EA5C-EA53-43B8-8212-117C6CCE9EA9}"/>
              </a:ext>
            </a:extLst>
          </p:cNvPr>
          <p:cNvSpPr txBox="1"/>
          <p:nvPr/>
        </p:nvSpPr>
        <p:spPr>
          <a:xfrm>
            <a:off x="2555682" y="4212793"/>
            <a:ext cx="1399630" cy="41546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disk error</a:t>
            </a:r>
            <a:endParaRPr sz="1500"/>
          </a:p>
        </p:txBody>
      </p:sp>
      <p:sp>
        <p:nvSpPr>
          <p:cNvPr id="20" name="Google Shape;139;g10a6250aac8_0_49">
            <a:extLst>
              <a:ext uri="{FF2B5EF4-FFF2-40B4-BE49-F238E27FC236}">
                <a16:creationId xmlns:a16="http://schemas.microsoft.com/office/drawing/2014/main" id="{DA92B2B4-CCB2-4AFC-9818-67F87D962318}"/>
              </a:ext>
            </a:extLst>
          </p:cNvPr>
          <p:cNvSpPr txBox="1"/>
          <p:nvPr/>
        </p:nvSpPr>
        <p:spPr>
          <a:xfrm>
            <a:off x="5135512" y="4212793"/>
            <a:ext cx="1399630" cy="41546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/>
              <a:t>run script</a:t>
            </a:r>
            <a:endParaRPr sz="1500"/>
          </a:p>
        </p:txBody>
      </p:sp>
      <p:cxnSp>
        <p:nvCxnSpPr>
          <p:cNvPr id="21" name="Google Shape;147;g10a6250aac8_0_49">
            <a:extLst>
              <a:ext uri="{FF2B5EF4-FFF2-40B4-BE49-F238E27FC236}">
                <a16:creationId xmlns:a16="http://schemas.microsoft.com/office/drawing/2014/main" id="{F200DDF1-4712-46AC-8668-1FD2BCE0E544}"/>
              </a:ext>
            </a:extLst>
          </p:cNvPr>
          <p:cNvCxnSpPr>
            <a:cxnSpLocks/>
            <a:stCxn id="16" idx="3"/>
            <a:endCxn id="20" idx="1"/>
          </p:cNvCxnSpPr>
          <p:nvPr/>
        </p:nvCxnSpPr>
        <p:spPr>
          <a:xfrm>
            <a:off x="3955312" y="4420527"/>
            <a:ext cx="1180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143;g10a6250aac8_0_49">
            <a:extLst>
              <a:ext uri="{FF2B5EF4-FFF2-40B4-BE49-F238E27FC236}">
                <a16:creationId xmlns:a16="http://schemas.microsoft.com/office/drawing/2014/main" id="{5709EEF5-F44F-4EF2-AE84-457E2C3155A0}"/>
              </a:ext>
            </a:extLst>
          </p:cNvPr>
          <p:cNvSpPr txBox="1"/>
          <p:nvPr/>
        </p:nvSpPr>
        <p:spPr>
          <a:xfrm>
            <a:off x="4527418" y="4874158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3. run smartdnotify script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143;g10a6250aac8_0_49">
            <a:extLst>
              <a:ext uri="{FF2B5EF4-FFF2-40B4-BE49-F238E27FC236}">
                <a16:creationId xmlns:a16="http://schemas.microsoft.com/office/drawing/2014/main" id="{741EBA3E-534C-4504-AB63-46402020006A}"/>
              </a:ext>
            </a:extLst>
          </p:cNvPr>
          <p:cNvSpPr txBox="1"/>
          <p:nvPr/>
        </p:nvSpPr>
        <p:spPr>
          <a:xfrm>
            <a:off x="7646590" y="4874158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4. run python process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105;gf5270c3cf2_0_38">
            <a:extLst>
              <a:ext uri="{FF2B5EF4-FFF2-40B4-BE49-F238E27FC236}">
                <a16:creationId xmlns:a16="http://schemas.microsoft.com/office/drawing/2014/main" id="{3EF0FE7F-3C4C-43F4-A2A3-A1CDD5E9169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45823" y="5751170"/>
            <a:ext cx="10300354" cy="22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06;gf5270c3cf2_0_38">
            <a:extLst>
              <a:ext uri="{FF2B5EF4-FFF2-40B4-BE49-F238E27FC236}">
                <a16:creationId xmlns:a16="http://schemas.microsoft.com/office/drawing/2014/main" id="{6E9A9F3E-D93E-4E15-8893-D2A18A2641D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5823" y="5526598"/>
            <a:ext cx="10300354" cy="22457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62;g10a6250aac8_0_0">
            <a:extLst>
              <a:ext uri="{FF2B5EF4-FFF2-40B4-BE49-F238E27FC236}">
                <a16:creationId xmlns:a16="http://schemas.microsoft.com/office/drawing/2014/main" id="{17943947-597A-4E85-A29A-5D10748F6F5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158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3"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add log backup function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smartd leaves a log message when an error occurs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storing all logs is inefficient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storing message and attr logs is important before the error occured</a:t>
            </a:r>
          </a:p>
          <a:p>
            <a:pPr marL="800100" lvl="1" indent="-342900">
              <a:buFontTx/>
              <a:buChar char="-"/>
            </a:pPr>
            <a:endParaRPr lang="ko-KR" altLang="en-US"/>
          </a:p>
        </p:txBody>
      </p:sp>
      <p:pic>
        <p:nvPicPr>
          <p:cNvPr id="4" name="Google Shape;105;gf5270c3cf2_0_38">
            <a:extLst>
              <a:ext uri="{FF2B5EF4-FFF2-40B4-BE49-F238E27FC236}">
                <a16:creationId xmlns:a16="http://schemas.microsoft.com/office/drawing/2014/main" id="{6C4B3928-234E-4748-8E0F-C42773C899C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5823" y="3133218"/>
            <a:ext cx="10300354" cy="22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06;gf5270c3cf2_0_38">
            <a:extLst>
              <a:ext uri="{FF2B5EF4-FFF2-40B4-BE49-F238E27FC236}">
                <a16:creationId xmlns:a16="http://schemas.microsoft.com/office/drawing/2014/main" id="{4CAD9089-A880-402B-8F49-EC49EB776B4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5823" y="2908646"/>
            <a:ext cx="10300354" cy="22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16;gf16fedee88_0_6">
            <a:extLst>
              <a:ext uri="{FF2B5EF4-FFF2-40B4-BE49-F238E27FC236}">
                <a16:creationId xmlns:a16="http://schemas.microsoft.com/office/drawing/2014/main" id="{1BEE6A49-45E5-4A3C-9219-898D8CED1FE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07457" y="3423152"/>
            <a:ext cx="3276164" cy="28713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662D5D2B-07E4-4004-BAF5-BE38BD3F4C7E}"/>
              </a:ext>
            </a:extLst>
          </p:cNvPr>
          <p:cNvSpPr/>
          <p:nvPr/>
        </p:nvSpPr>
        <p:spPr>
          <a:xfrm>
            <a:off x="2232840" y="3923414"/>
            <a:ext cx="3150781" cy="195639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1A9BA23F-A745-445E-8398-B683CC516360}"/>
              </a:ext>
            </a:extLst>
          </p:cNvPr>
          <p:cNvSpPr/>
          <p:nvPr/>
        </p:nvSpPr>
        <p:spPr>
          <a:xfrm>
            <a:off x="5570366" y="4374827"/>
            <a:ext cx="446568" cy="96797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CA183-AA93-423C-BB43-D4A3045E7E48}"/>
              </a:ext>
            </a:extLst>
          </p:cNvPr>
          <p:cNvSpPr txBox="1"/>
          <p:nvPr/>
        </p:nvSpPr>
        <p:spPr>
          <a:xfrm>
            <a:off x="6076385" y="4443313"/>
            <a:ext cx="5166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attributes log files of disks</a:t>
            </a:r>
          </a:p>
          <a:p>
            <a:pPr algn="ctr"/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(manufacturer-serialnumber-ata.csv)</a:t>
            </a:r>
            <a:endParaRPr lang="ko-K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Google Shape;62;g10a6250aac8_0_0">
            <a:extLst>
              <a:ext uri="{FF2B5EF4-FFF2-40B4-BE49-F238E27FC236}">
                <a16:creationId xmlns:a16="http://schemas.microsoft.com/office/drawing/2014/main" id="{46F2C4CE-9B21-4448-9A2F-A140B5E1307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2041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 startAt="3"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add log backup function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when an error occurs, backup starts</a:t>
            </a: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save error message</a:t>
            </a:r>
          </a:p>
          <a:p>
            <a:pPr marL="800100" lvl="1" indent="-342900">
              <a:buFontTx/>
              <a:buChar char="-"/>
            </a:pPr>
            <a:endParaRPr lang="ko-KR" altLang="en-US"/>
          </a:p>
        </p:txBody>
      </p:sp>
      <p:pic>
        <p:nvPicPr>
          <p:cNvPr id="7" name="Google Shape;115;gf16fedee88_0_6">
            <a:extLst>
              <a:ext uri="{FF2B5EF4-FFF2-40B4-BE49-F238E27FC236}">
                <a16:creationId xmlns:a16="http://schemas.microsoft.com/office/drawing/2014/main" id="{F4BA13F3-EA0A-4B64-A3AA-3EE87A0C792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9023" y="4133255"/>
            <a:ext cx="9485137" cy="1140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420D83D-BC04-4A9F-B400-F131AABA1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023" y="2209309"/>
            <a:ext cx="9513952" cy="1031816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07DF6ED4-3238-4ACB-8B7C-D23DF5606772}"/>
              </a:ext>
            </a:extLst>
          </p:cNvPr>
          <p:cNvSpPr/>
          <p:nvPr/>
        </p:nvSpPr>
        <p:spPr>
          <a:xfrm>
            <a:off x="3955315" y="4901610"/>
            <a:ext cx="6868845" cy="4202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10328A39-1D0C-4EDF-BCFD-A3A1194333D1}"/>
              </a:ext>
            </a:extLst>
          </p:cNvPr>
          <p:cNvSpPr/>
          <p:nvPr/>
        </p:nvSpPr>
        <p:spPr>
          <a:xfrm rot="5400000">
            <a:off x="5490839" y="5210433"/>
            <a:ext cx="446568" cy="967971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B04136-1E11-410D-82FE-39B7FB1D23A9}"/>
              </a:ext>
            </a:extLst>
          </p:cNvPr>
          <p:cNvSpPr txBox="1"/>
          <p:nvPr/>
        </p:nvSpPr>
        <p:spPr>
          <a:xfrm>
            <a:off x="3941816" y="5917703"/>
            <a:ext cx="3538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>
                <a:latin typeface="Arial" panose="020B0604020202020204" pitchFamily="34" charset="0"/>
                <a:cs typeface="Arial" panose="020B0604020202020204" pitchFamily="34" charset="0"/>
              </a:rPr>
              <a:t>error message of smartd</a:t>
            </a:r>
            <a:endParaRPr lang="ko-KR" alt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oogle Shape;62;g10a6250aac8_0_0">
            <a:extLst>
              <a:ext uri="{FF2B5EF4-FFF2-40B4-BE49-F238E27FC236}">
                <a16:creationId xmlns:a16="http://schemas.microsoft.com/office/drawing/2014/main" id="{5DE21F7B-185A-4DF3-9602-77C0B28DE4E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4906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D7B75-D673-44CB-A2D9-0E386C0D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Workflow and Issue</a:t>
            </a:r>
            <a:endParaRPr lang="ko-KR" altLang="en-US"/>
          </a:p>
        </p:txBody>
      </p:sp>
      <p:sp>
        <p:nvSpPr>
          <p:cNvPr id="3" name="Google Shape;62;g10a6250aac8_0_0">
            <a:extLst>
              <a:ext uri="{FF2B5EF4-FFF2-40B4-BE49-F238E27FC236}">
                <a16:creationId xmlns:a16="http://schemas.microsoft.com/office/drawing/2014/main" id="{BB2D2A52-3E50-47E1-838E-EE0F4C2D89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4162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Workflow and Issue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Workflow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process 1, process 2 update prom file</a:t>
            </a:r>
            <a:endParaRPr lang="ko-KR" altLang="en-US"/>
          </a:p>
        </p:txBody>
      </p:sp>
      <p:sp>
        <p:nvSpPr>
          <p:cNvPr id="13" name="Google Shape;139;g10a6250aac8_0_49">
            <a:extLst>
              <a:ext uri="{FF2B5EF4-FFF2-40B4-BE49-F238E27FC236}">
                <a16:creationId xmlns:a16="http://schemas.microsoft.com/office/drawing/2014/main" id="{8DAC531E-F867-4152-8137-127FA7747582}"/>
              </a:ext>
            </a:extLst>
          </p:cNvPr>
          <p:cNvSpPr txBox="1"/>
          <p:nvPr/>
        </p:nvSpPr>
        <p:spPr>
          <a:xfrm>
            <a:off x="1083644" y="3110136"/>
            <a:ext cx="10053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smartd</a:t>
            </a:r>
            <a:endParaRPr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Google Shape;141;g10a6250aac8_0_49">
            <a:extLst>
              <a:ext uri="{FF2B5EF4-FFF2-40B4-BE49-F238E27FC236}">
                <a16:creationId xmlns:a16="http://schemas.microsoft.com/office/drawing/2014/main" id="{EB4ECA1C-B2A1-478D-A83D-D432DF886BEA}"/>
              </a:ext>
            </a:extLst>
          </p:cNvPr>
          <p:cNvSpPr txBox="1"/>
          <p:nvPr/>
        </p:nvSpPr>
        <p:spPr>
          <a:xfrm>
            <a:off x="681494" y="3609576"/>
            <a:ext cx="18096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1. run smartd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5" name="Google Shape;142;g10a6250aac8_0_49">
            <a:extLst>
              <a:ext uri="{FF2B5EF4-FFF2-40B4-BE49-F238E27FC236}">
                <a16:creationId xmlns:a16="http://schemas.microsoft.com/office/drawing/2014/main" id="{943F4724-F4AE-4BDD-AFFF-4512A60D0F6A}"/>
              </a:ext>
            </a:extLst>
          </p:cNvPr>
          <p:cNvSpPr txBox="1"/>
          <p:nvPr/>
        </p:nvSpPr>
        <p:spPr>
          <a:xfrm>
            <a:off x="6677544" y="3957605"/>
            <a:ext cx="11802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  <a:endParaRPr sz="15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17" name="Google Shape;144;g10a6250aac8_0_49">
            <a:extLst>
              <a:ext uri="{FF2B5EF4-FFF2-40B4-BE49-F238E27FC236}">
                <a16:creationId xmlns:a16="http://schemas.microsoft.com/office/drawing/2014/main" id="{80D89A07-2CDF-4314-8592-C6A66806397F}"/>
              </a:ext>
            </a:extLst>
          </p:cNvPr>
          <p:cNvSpPr txBox="1"/>
          <p:nvPr/>
        </p:nvSpPr>
        <p:spPr>
          <a:xfrm>
            <a:off x="8197933" y="2879286"/>
            <a:ext cx="2119424" cy="877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5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disk{name=“sda”} </a:t>
            </a:r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sz="15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name=“sdb”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 </a:t>
            </a:r>
            <a:r>
              <a:rPr lang="en-US" sz="15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sz="1500" b="0" i="0" u="none" strike="noStrike" cap="none">
              <a:solidFill>
                <a:srgbClr val="FF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disk{</a:t>
            </a:r>
            <a:r>
              <a:rPr lang="en-US" altLang="ko-KR" sz="150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name=“sdc”</a:t>
            </a:r>
            <a:r>
              <a:rPr lang="en-US" sz="1500" b="0" i="0" u="none" strike="noStrike" cap="none">
                <a:solidFill>
                  <a:srgbClr val="00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 0</a:t>
            </a:r>
            <a:endParaRPr sz="15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18" name="Google Shape;147;g10a6250aac8_0_49">
            <a:extLst>
              <a:ext uri="{FF2B5EF4-FFF2-40B4-BE49-F238E27FC236}">
                <a16:creationId xmlns:a16="http://schemas.microsoft.com/office/drawing/2014/main" id="{48DF3CB5-FC8B-4EB7-BC3A-DE89851E944B}"/>
              </a:ext>
            </a:extLst>
          </p:cNvPr>
          <p:cNvCxnSpPr>
            <a:cxnSpLocks/>
            <a:stCxn id="13" idx="3"/>
            <a:endCxn id="21" idx="1"/>
          </p:cNvCxnSpPr>
          <p:nvPr/>
        </p:nvCxnSpPr>
        <p:spPr>
          <a:xfrm>
            <a:off x="2088944" y="3317886"/>
            <a:ext cx="1094058" cy="84745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48;g10a6250aac8_0_49">
            <a:extLst>
              <a:ext uri="{FF2B5EF4-FFF2-40B4-BE49-F238E27FC236}">
                <a16:creationId xmlns:a16="http://schemas.microsoft.com/office/drawing/2014/main" id="{2F074AE8-A99C-4B7D-A511-E8FE2E56E3B7}"/>
              </a:ext>
            </a:extLst>
          </p:cNvPr>
          <p:cNvCxnSpPr>
            <a:cxnSpLocks/>
            <a:stCxn id="22" idx="3"/>
            <a:endCxn id="15" idx="1"/>
          </p:cNvCxnSpPr>
          <p:nvPr/>
        </p:nvCxnSpPr>
        <p:spPr>
          <a:xfrm>
            <a:off x="6365985" y="4165339"/>
            <a:ext cx="311559" cy="1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149;g10a6250aac8_0_49">
            <a:extLst>
              <a:ext uri="{FF2B5EF4-FFF2-40B4-BE49-F238E27FC236}">
                <a16:creationId xmlns:a16="http://schemas.microsoft.com/office/drawing/2014/main" id="{A86BDD3F-A21D-42DB-8244-896747C60D17}"/>
              </a:ext>
            </a:extLst>
          </p:cNvPr>
          <p:cNvCxnSpPr>
            <a:cxnSpLocks/>
            <a:stCxn id="15" idx="3"/>
            <a:endCxn id="17" idx="1"/>
          </p:cNvCxnSpPr>
          <p:nvPr/>
        </p:nvCxnSpPr>
        <p:spPr>
          <a:xfrm flipV="1">
            <a:off x="7857744" y="3317886"/>
            <a:ext cx="340189" cy="84746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139;g10a6250aac8_0_49">
            <a:extLst>
              <a:ext uri="{FF2B5EF4-FFF2-40B4-BE49-F238E27FC236}">
                <a16:creationId xmlns:a16="http://schemas.microsoft.com/office/drawing/2014/main" id="{3A126747-9F94-48BC-A06D-FC5FA2514760}"/>
              </a:ext>
            </a:extLst>
          </p:cNvPr>
          <p:cNvSpPr txBox="1"/>
          <p:nvPr/>
        </p:nvSpPr>
        <p:spPr>
          <a:xfrm>
            <a:off x="3183002" y="3957605"/>
            <a:ext cx="1399630" cy="41546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error occured</a:t>
            </a:r>
            <a:endParaRPr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Google Shape;139;g10a6250aac8_0_49">
            <a:extLst>
              <a:ext uri="{FF2B5EF4-FFF2-40B4-BE49-F238E27FC236}">
                <a16:creationId xmlns:a16="http://schemas.microsoft.com/office/drawing/2014/main" id="{33A57AA5-4E69-4EB0-A773-4939FC077649}"/>
              </a:ext>
            </a:extLst>
          </p:cNvPr>
          <p:cNvSpPr txBox="1"/>
          <p:nvPr/>
        </p:nvSpPr>
        <p:spPr>
          <a:xfrm>
            <a:off x="4966355" y="3957605"/>
            <a:ext cx="1399630" cy="41546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run script</a:t>
            </a:r>
            <a:endParaRPr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Google Shape;147;g10a6250aac8_0_49">
            <a:extLst>
              <a:ext uri="{FF2B5EF4-FFF2-40B4-BE49-F238E27FC236}">
                <a16:creationId xmlns:a16="http://schemas.microsoft.com/office/drawing/2014/main" id="{73DCAC8D-71EC-4ECD-94FC-C4081CF0B007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>
            <a:off x="4582632" y="4165339"/>
            <a:ext cx="383723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9" name="Google Shape;140;g10a6250aac8_0_49">
            <a:extLst>
              <a:ext uri="{FF2B5EF4-FFF2-40B4-BE49-F238E27FC236}">
                <a16:creationId xmlns:a16="http://schemas.microsoft.com/office/drawing/2014/main" id="{4226399D-B318-4311-8961-00C768B1A66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24374" y="2191904"/>
            <a:ext cx="2926800" cy="663827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142;g10a6250aac8_0_49">
            <a:extLst>
              <a:ext uri="{FF2B5EF4-FFF2-40B4-BE49-F238E27FC236}">
                <a16:creationId xmlns:a16="http://schemas.microsoft.com/office/drawing/2014/main" id="{E8ADDDF1-F050-4B74-AAF6-744764C4FAED}"/>
              </a:ext>
            </a:extLst>
          </p:cNvPr>
          <p:cNvSpPr txBox="1"/>
          <p:nvPr/>
        </p:nvSpPr>
        <p:spPr>
          <a:xfrm>
            <a:off x="6677544" y="2311894"/>
            <a:ext cx="1180200" cy="4155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  <a:endParaRPr sz="15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35" name="Google Shape;147;g10a6250aac8_0_49">
            <a:extLst>
              <a:ext uri="{FF2B5EF4-FFF2-40B4-BE49-F238E27FC236}">
                <a16:creationId xmlns:a16="http://schemas.microsoft.com/office/drawing/2014/main" id="{C7A4A336-CD16-4DB7-88A8-1E91881B7F78}"/>
              </a:ext>
            </a:extLst>
          </p:cNvPr>
          <p:cNvCxnSpPr>
            <a:cxnSpLocks/>
            <a:stCxn id="13" idx="3"/>
            <a:endCxn id="29" idx="1"/>
          </p:cNvCxnSpPr>
          <p:nvPr/>
        </p:nvCxnSpPr>
        <p:spPr>
          <a:xfrm flipV="1">
            <a:off x="2088944" y="2523818"/>
            <a:ext cx="935430" cy="79406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" name="Google Shape;148;g10a6250aac8_0_49">
            <a:extLst>
              <a:ext uri="{FF2B5EF4-FFF2-40B4-BE49-F238E27FC236}">
                <a16:creationId xmlns:a16="http://schemas.microsoft.com/office/drawing/2014/main" id="{3632EA06-CF66-42BE-B954-22FEA4C57232}"/>
              </a:ext>
            </a:extLst>
          </p:cNvPr>
          <p:cNvCxnSpPr>
            <a:cxnSpLocks/>
            <a:stCxn id="29" idx="3"/>
            <a:endCxn id="31" idx="1"/>
          </p:cNvCxnSpPr>
          <p:nvPr/>
        </p:nvCxnSpPr>
        <p:spPr>
          <a:xfrm flipV="1">
            <a:off x="5951174" y="2519644"/>
            <a:ext cx="726370" cy="41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" name="Google Shape;149;g10a6250aac8_0_49">
            <a:extLst>
              <a:ext uri="{FF2B5EF4-FFF2-40B4-BE49-F238E27FC236}">
                <a16:creationId xmlns:a16="http://schemas.microsoft.com/office/drawing/2014/main" id="{A94A1030-7F15-41A1-A0DF-F520AC0F22B0}"/>
              </a:ext>
            </a:extLst>
          </p:cNvPr>
          <p:cNvCxnSpPr>
            <a:cxnSpLocks/>
            <a:stCxn id="31" idx="3"/>
            <a:endCxn id="17" idx="1"/>
          </p:cNvCxnSpPr>
          <p:nvPr/>
        </p:nvCxnSpPr>
        <p:spPr>
          <a:xfrm>
            <a:off x="7857744" y="2519644"/>
            <a:ext cx="340189" cy="79824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4" name="Google Shape;143;g10a6250aac8_0_49">
            <a:extLst>
              <a:ext uri="{FF2B5EF4-FFF2-40B4-BE49-F238E27FC236}">
                <a16:creationId xmlns:a16="http://schemas.microsoft.com/office/drawing/2014/main" id="{B2C7DF59-CD47-4AB4-8014-A97E00CA3B83}"/>
              </a:ext>
            </a:extLst>
          </p:cNvPr>
          <p:cNvSpPr txBox="1"/>
          <p:nvPr/>
        </p:nvSpPr>
        <p:spPr>
          <a:xfrm>
            <a:off x="7794245" y="3692210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2. update prom file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4" name="Google Shape;225;ge6430d5bca_0_26">
            <a:extLst>
              <a:ext uri="{FF2B5EF4-FFF2-40B4-BE49-F238E27FC236}">
                <a16:creationId xmlns:a16="http://schemas.microsoft.com/office/drawing/2014/main" id="{5146D0B3-4140-4497-B229-4F07CBE8EFA6}"/>
              </a:ext>
            </a:extLst>
          </p:cNvPr>
          <p:cNvSpPr txBox="1"/>
          <p:nvPr/>
        </p:nvSpPr>
        <p:spPr>
          <a:xfrm>
            <a:off x="8196086" y="5171650"/>
            <a:ext cx="2121271" cy="46163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node exporter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752D0D78-2699-4783-B44A-8643B23A57C9}"/>
              </a:ext>
            </a:extLst>
          </p:cNvPr>
          <p:cNvCxnSpPr>
            <a:cxnSpLocks/>
            <a:stCxn id="17" idx="3"/>
            <a:endCxn id="24" idx="3"/>
          </p:cNvCxnSpPr>
          <p:nvPr/>
        </p:nvCxnSpPr>
        <p:spPr>
          <a:xfrm>
            <a:off x="10317357" y="3317886"/>
            <a:ext cx="12700" cy="2084582"/>
          </a:xfrm>
          <a:prstGeom prst="bent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Google Shape;143;g10a6250aac8_0_49">
            <a:extLst>
              <a:ext uri="{FF2B5EF4-FFF2-40B4-BE49-F238E27FC236}">
                <a16:creationId xmlns:a16="http://schemas.microsoft.com/office/drawing/2014/main" id="{4296C578-47E7-411B-9078-E071249BAAA1}"/>
              </a:ext>
            </a:extLst>
          </p:cNvPr>
          <p:cNvSpPr txBox="1"/>
          <p:nvPr/>
        </p:nvSpPr>
        <p:spPr>
          <a:xfrm>
            <a:off x="7920418" y="5892967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3. collect prom file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1026" name="Picture 2" descr="mblogthumb-phinf.pstatic.net/MjAxOTA1MTFfMTIz/M...">
            <a:extLst>
              <a:ext uri="{FF2B5EF4-FFF2-40B4-BE49-F238E27FC236}">
                <a16:creationId xmlns:a16="http://schemas.microsoft.com/office/drawing/2014/main" id="{BD67C43D-DE07-44D8-8EA9-CA67E9A6B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590" y="4924446"/>
            <a:ext cx="2774369" cy="9633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6687043B-4AD4-4502-8F37-68F5268EEA9F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959960" y="5398802"/>
            <a:ext cx="236126" cy="3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Google Shape;143;g10a6250aac8_0_49">
            <a:extLst>
              <a:ext uri="{FF2B5EF4-FFF2-40B4-BE49-F238E27FC236}">
                <a16:creationId xmlns:a16="http://schemas.microsoft.com/office/drawing/2014/main" id="{9153146F-0A13-4180-9C1A-36624793CE81}"/>
              </a:ext>
            </a:extLst>
          </p:cNvPr>
          <p:cNvSpPr txBox="1"/>
          <p:nvPr/>
        </p:nvSpPr>
        <p:spPr>
          <a:xfrm>
            <a:off x="5109374" y="5892967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4. collect data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28" name="Google Shape;227;ge6430d5bca_0_26">
            <a:extLst>
              <a:ext uri="{FF2B5EF4-FFF2-40B4-BE49-F238E27FC236}">
                <a16:creationId xmlns:a16="http://schemas.microsoft.com/office/drawing/2014/main" id="{8FB2F9C7-8F76-4275-9B16-261FE22C0A3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91589" y="4919768"/>
            <a:ext cx="1930800" cy="965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0" name="Google Shape;143;g10a6250aac8_0_49">
            <a:extLst>
              <a:ext uri="{FF2B5EF4-FFF2-40B4-BE49-F238E27FC236}">
                <a16:creationId xmlns:a16="http://schemas.microsoft.com/office/drawing/2014/main" id="{6182D335-F6E7-4221-AA45-77096D171E3A}"/>
              </a:ext>
            </a:extLst>
          </p:cNvPr>
          <p:cNvSpPr txBox="1"/>
          <p:nvPr/>
        </p:nvSpPr>
        <p:spPr>
          <a:xfrm>
            <a:off x="2098878" y="5892967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5. monitoring</a:t>
            </a:r>
            <a:endParaRPr sz="1400" b="0" i="0" u="none" strike="noStrike" cap="none">
              <a:solidFill>
                <a:srgbClr val="000000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EE475C42-DBB3-4CA6-AE65-D7886C57E6AF}"/>
              </a:ext>
            </a:extLst>
          </p:cNvPr>
          <p:cNvCxnSpPr>
            <a:stCxn id="1026" idx="1"/>
            <a:endCxn id="28" idx="3"/>
          </p:cNvCxnSpPr>
          <p:nvPr/>
        </p:nvCxnSpPr>
        <p:spPr>
          <a:xfrm flipH="1" flipV="1">
            <a:off x="4522389" y="5402468"/>
            <a:ext cx="663201" cy="3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91D88E1E-E4E2-4885-B02A-29C8F9263FEB}"/>
              </a:ext>
            </a:extLst>
          </p:cNvPr>
          <p:cNvSpPr/>
          <p:nvPr/>
        </p:nvSpPr>
        <p:spPr>
          <a:xfrm>
            <a:off x="6572774" y="2191904"/>
            <a:ext cx="1430898" cy="23463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EB1398-1F50-4BBC-B1DF-3EE8EBB2A029}"/>
              </a:ext>
            </a:extLst>
          </p:cNvPr>
          <p:cNvSpPr txBox="1"/>
          <p:nvPr/>
        </p:nvSpPr>
        <p:spPr>
          <a:xfrm>
            <a:off x="7092165" y="1786434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: two process access to one prom file</a:t>
            </a:r>
            <a:endParaRPr lang="ko-KR" altLang="en-US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2A998EE-7459-42DF-AC70-11CB78F1079F}"/>
              </a:ext>
            </a:extLst>
          </p:cNvPr>
          <p:cNvSpPr/>
          <p:nvPr/>
        </p:nvSpPr>
        <p:spPr>
          <a:xfrm>
            <a:off x="843256" y="4836139"/>
            <a:ext cx="7192918" cy="113586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2" descr="Docker 기본 개념 - 발자취">
            <a:extLst>
              <a:ext uri="{FF2B5EF4-FFF2-40B4-BE49-F238E27FC236}">
                <a16:creationId xmlns:a16="http://schemas.microsoft.com/office/drawing/2014/main" id="{CA8354AF-1485-456F-A303-FC2492AA8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56" y="4866101"/>
            <a:ext cx="1346643" cy="111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Google Shape;62;g10a6250aac8_0_0">
            <a:extLst>
              <a:ext uri="{FF2B5EF4-FFF2-40B4-BE49-F238E27FC236}">
                <a16:creationId xmlns:a16="http://schemas.microsoft.com/office/drawing/2014/main" id="{A9987663-FAB8-4E44-AFF8-A1554B9CB55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818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27D66F-2F9F-4415-82A8-EB8E1A759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Contents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957B89-6987-4C5B-A50D-BDC74124B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3200"/>
              <a:t>Meetings in 2021</a:t>
            </a:r>
          </a:p>
          <a:p>
            <a:pPr>
              <a:lnSpc>
                <a:spcPct val="150000"/>
              </a:lnSpc>
            </a:pPr>
            <a:r>
              <a:rPr lang="en-US" altLang="ko-KR" sz="3200"/>
              <a:t>Purpose</a:t>
            </a:r>
          </a:p>
          <a:p>
            <a:pPr>
              <a:lnSpc>
                <a:spcPct val="150000"/>
              </a:lnSpc>
            </a:pPr>
            <a:r>
              <a:rPr lang="en-US" altLang="ko-KR" sz="3200"/>
              <a:t>Workflow and Issue</a:t>
            </a:r>
          </a:p>
          <a:p>
            <a:pPr>
              <a:lnSpc>
                <a:spcPct val="150000"/>
              </a:lnSpc>
            </a:pPr>
            <a:r>
              <a:rPr lang="en-US" altLang="ko-KR" sz="3200"/>
              <a:t>Result</a:t>
            </a:r>
          </a:p>
          <a:p>
            <a:pPr>
              <a:lnSpc>
                <a:spcPct val="150000"/>
              </a:lnSpc>
            </a:pPr>
            <a:r>
              <a:rPr lang="en-US" altLang="ko-KR" sz="3200"/>
              <a:t>Summary and Plan</a:t>
            </a:r>
          </a:p>
        </p:txBody>
      </p:sp>
      <p:sp>
        <p:nvSpPr>
          <p:cNvPr id="5" name="Google Shape;62;g10a6250aac8_0_0">
            <a:extLst>
              <a:ext uri="{FF2B5EF4-FFF2-40B4-BE49-F238E27FC236}">
                <a16:creationId xmlns:a16="http://schemas.microsoft.com/office/drawing/2014/main" id="{71565DE6-FBCF-4B36-9F25-1E6791A2F8F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3760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Workflow and Issue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Issue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solution : using fileLock </a:t>
            </a:r>
            <a:endParaRPr lang="ko-KR" altLang="en-US"/>
          </a:p>
        </p:txBody>
      </p:sp>
      <p:sp>
        <p:nvSpPr>
          <p:cNvPr id="32" name="Google Shape;254;g109eb5f973f_0_209">
            <a:extLst>
              <a:ext uri="{FF2B5EF4-FFF2-40B4-BE49-F238E27FC236}">
                <a16:creationId xmlns:a16="http://schemas.microsoft.com/office/drawing/2014/main" id="{B0DAF2A5-DCAD-4B53-9288-2BD1C2C8C34D}"/>
              </a:ext>
            </a:extLst>
          </p:cNvPr>
          <p:cNvSpPr txBox="1"/>
          <p:nvPr/>
        </p:nvSpPr>
        <p:spPr>
          <a:xfrm>
            <a:off x="2569513" y="2150452"/>
            <a:ext cx="21345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Process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255;g109eb5f973f_0_209">
            <a:extLst>
              <a:ext uri="{FF2B5EF4-FFF2-40B4-BE49-F238E27FC236}">
                <a16:creationId xmlns:a16="http://schemas.microsoft.com/office/drawing/2014/main" id="{FE4D58C0-9A6E-4796-815D-7420B28BDB55}"/>
              </a:ext>
            </a:extLst>
          </p:cNvPr>
          <p:cNvSpPr txBox="1"/>
          <p:nvPr/>
        </p:nvSpPr>
        <p:spPr>
          <a:xfrm>
            <a:off x="7487988" y="2150452"/>
            <a:ext cx="2134500" cy="400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Process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256;g109eb5f973f_0_209">
            <a:extLst>
              <a:ext uri="{FF2B5EF4-FFF2-40B4-BE49-F238E27FC236}">
                <a16:creationId xmlns:a16="http://schemas.microsoft.com/office/drawing/2014/main" id="{EA2C1F5E-8BDD-4266-A75F-5832DFDBC57B}"/>
              </a:ext>
            </a:extLst>
          </p:cNvPr>
          <p:cNvSpPr txBox="1"/>
          <p:nvPr/>
        </p:nvSpPr>
        <p:spPr>
          <a:xfrm>
            <a:off x="964075" y="2547737"/>
            <a:ext cx="53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creates fileLock instance of file ‘hello.txt’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257;g109eb5f973f_0_209">
            <a:extLst>
              <a:ext uri="{FF2B5EF4-FFF2-40B4-BE49-F238E27FC236}">
                <a16:creationId xmlns:a16="http://schemas.microsoft.com/office/drawing/2014/main" id="{5C0E6071-23E8-41B1-A233-6199AC7DE24E}"/>
              </a:ext>
            </a:extLst>
          </p:cNvPr>
          <p:cNvSpPr txBox="1"/>
          <p:nvPr/>
        </p:nvSpPr>
        <p:spPr>
          <a:xfrm>
            <a:off x="712525" y="3423112"/>
            <a:ext cx="5848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 lock file of ‘hello.txt’ named ‘hello.txt.lock’ and write Process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258;g109eb5f973f_0_209">
            <a:extLst>
              <a:ext uri="{FF2B5EF4-FFF2-40B4-BE49-F238E27FC236}">
                <a16:creationId xmlns:a16="http://schemas.microsoft.com/office/drawing/2014/main" id="{B38A298F-9FE9-4CE4-ACA0-95911B61AAC0}"/>
              </a:ext>
            </a:extLst>
          </p:cNvPr>
          <p:cNvSpPr txBox="1"/>
          <p:nvPr/>
        </p:nvSpPr>
        <p:spPr>
          <a:xfrm>
            <a:off x="5882550" y="2547737"/>
            <a:ext cx="53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creates fileLock instance of file ‘hello.txt’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259;g109eb5f973f_0_209">
            <a:extLst>
              <a:ext uri="{FF2B5EF4-FFF2-40B4-BE49-F238E27FC236}">
                <a16:creationId xmlns:a16="http://schemas.microsoft.com/office/drawing/2014/main" id="{238FD6B8-3529-432F-9EE6-52F380AFBBE3}"/>
              </a:ext>
            </a:extLst>
          </p:cNvPr>
          <p:cNvSpPr txBox="1"/>
          <p:nvPr/>
        </p:nvSpPr>
        <p:spPr>
          <a:xfrm>
            <a:off x="2136775" y="30859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acquire()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260;g109eb5f973f_0_209">
            <a:extLst>
              <a:ext uri="{FF2B5EF4-FFF2-40B4-BE49-F238E27FC236}">
                <a16:creationId xmlns:a16="http://schemas.microsoft.com/office/drawing/2014/main" id="{F77ED41E-8C07-4B78-A6A0-C5E27B4DF38E}"/>
              </a:ext>
            </a:extLst>
          </p:cNvPr>
          <p:cNvSpPr txBox="1"/>
          <p:nvPr/>
        </p:nvSpPr>
        <p:spPr>
          <a:xfrm>
            <a:off x="7055250" y="395049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acquire()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261;g109eb5f973f_0_209">
            <a:extLst>
              <a:ext uri="{FF2B5EF4-FFF2-40B4-BE49-F238E27FC236}">
                <a16:creationId xmlns:a16="http://schemas.microsoft.com/office/drawing/2014/main" id="{5ED1372E-9C56-49B7-9F4F-F3D1D9F5EAE2}"/>
              </a:ext>
            </a:extLst>
          </p:cNvPr>
          <p:cNvSpPr txBox="1"/>
          <p:nvPr/>
        </p:nvSpPr>
        <p:spPr>
          <a:xfrm>
            <a:off x="6503325" y="4262245"/>
            <a:ext cx="410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owner exists in ‘hello.txt.lock’, wait until release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262;g109eb5f973f_0_209">
            <a:extLst>
              <a:ext uri="{FF2B5EF4-FFF2-40B4-BE49-F238E27FC236}">
                <a16:creationId xmlns:a16="http://schemas.microsoft.com/office/drawing/2014/main" id="{12B82E1C-C7C9-4B71-9106-CD6CAA216915}"/>
              </a:ext>
            </a:extLst>
          </p:cNvPr>
          <p:cNvSpPr txBox="1"/>
          <p:nvPr/>
        </p:nvSpPr>
        <p:spPr>
          <a:xfrm>
            <a:off x="2136775" y="4822998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release()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263;g109eb5f973f_0_209">
            <a:extLst>
              <a:ext uri="{FF2B5EF4-FFF2-40B4-BE49-F238E27FC236}">
                <a16:creationId xmlns:a16="http://schemas.microsoft.com/office/drawing/2014/main" id="{1CC71CF6-E0E1-4632-9481-03061DCE9E10}"/>
              </a:ext>
            </a:extLst>
          </p:cNvPr>
          <p:cNvSpPr txBox="1"/>
          <p:nvPr/>
        </p:nvSpPr>
        <p:spPr>
          <a:xfrm>
            <a:off x="964075" y="5158260"/>
            <a:ext cx="53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delete Process 1 from ‘hello.txt.lock’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264;g109eb5f973f_0_209">
            <a:extLst>
              <a:ext uri="{FF2B5EF4-FFF2-40B4-BE49-F238E27FC236}">
                <a16:creationId xmlns:a16="http://schemas.microsoft.com/office/drawing/2014/main" id="{E61CD52D-F749-48AD-9C9F-E6F266BC0F92}"/>
              </a:ext>
            </a:extLst>
          </p:cNvPr>
          <p:cNvSpPr txBox="1"/>
          <p:nvPr/>
        </p:nvSpPr>
        <p:spPr>
          <a:xfrm>
            <a:off x="7055250" y="5717924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acquire()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265;g109eb5f973f_0_209">
            <a:extLst>
              <a:ext uri="{FF2B5EF4-FFF2-40B4-BE49-F238E27FC236}">
                <a16:creationId xmlns:a16="http://schemas.microsoft.com/office/drawing/2014/main" id="{616A5125-ED69-453E-82B1-58666AE2B365}"/>
              </a:ext>
            </a:extLst>
          </p:cNvPr>
          <p:cNvSpPr txBox="1"/>
          <p:nvPr/>
        </p:nvSpPr>
        <p:spPr>
          <a:xfrm>
            <a:off x="6503325" y="6009499"/>
            <a:ext cx="4104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write Process 2 in ‘hello.txt.lock’, </a:t>
            </a:r>
            <a:r>
              <a:rPr lang="en-US">
                <a:solidFill>
                  <a:schemeClr val="dk1"/>
                </a:solidFill>
              </a:rPr>
              <a:t>get lock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266;g109eb5f973f_0_209">
            <a:extLst>
              <a:ext uri="{FF2B5EF4-FFF2-40B4-BE49-F238E27FC236}">
                <a16:creationId xmlns:a16="http://schemas.microsoft.com/office/drawing/2014/main" id="{6C9E317E-B1F1-4E00-8950-4E63F20355E6}"/>
              </a:ext>
            </a:extLst>
          </p:cNvPr>
          <p:cNvCxnSpPr>
            <a:stCxn id="34" idx="2"/>
            <a:endCxn id="40" idx="0"/>
          </p:cNvCxnSpPr>
          <p:nvPr/>
        </p:nvCxnSpPr>
        <p:spPr>
          <a:xfrm>
            <a:off x="3636775" y="2947937"/>
            <a:ext cx="0" cy="13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" name="Google Shape;267;g109eb5f973f_0_209">
            <a:extLst>
              <a:ext uri="{FF2B5EF4-FFF2-40B4-BE49-F238E27FC236}">
                <a16:creationId xmlns:a16="http://schemas.microsoft.com/office/drawing/2014/main" id="{AD677127-3D80-4507-9A31-F2F11212C5EB}"/>
              </a:ext>
            </a:extLst>
          </p:cNvPr>
          <p:cNvCxnSpPr>
            <a:stCxn id="42" idx="2"/>
            <a:endCxn id="43" idx="0"/>
          </p:cNvCxnSpPr>
          <p:nvPr/>
        </p:nvCxnSpPr>
        <p:spPr>
          <a:xfrm flipH="1">
            <a:off x="3636775" y="4662445"/>
            <a:ext cx="4918550" cy="16055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9" name="Google Shape;268;g109eb5f973f_0_209">
            <a:extLst>
              <a:ext uri="{FF2B5EF4-FFF2-40B4-BE49-F238E27FC236}">
                <a16:creationId xmlns:a16="http://schemas.microsoft.com/office/drawing/2014/main" id="{7214CB86-B436-4021-91A1-1DEF4E9CCF2F}"/>
              </a:ext>
            </a:extLst>
          </p:cNvPr>
          <p:cNvCxnSpPr>
            <a:stCxn id="44" idx="2"/>
            <a:endCxn id="45" idx="0"/>
          </p:cNvCxnSpPr>
          <p:nvPr/>
        </p:nvCxnSpPr>
        <p:spPr>
          <a:xfrm>
            <a:off x="3636775" y="5558460"/>
            <a:ext cx="4918475" cy="15946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" name="Google Shape;269;g109eb5f973f_0_209">
            <a:extLst>
              <a:ext uri="{FF2B5EF4-FFF2-40B4-BE49-F238E27FC236}">
                <a16:creationId xmlns:a16="http://schemas.microsoft.com/office/drawing/2014/main" id="{A3F69D18-B408-4426-A93A-E6D26EF6E553}"/>
              </a:ext>
            </a:extLst>
          </p:cNvPr>
          <p:cNvCxnSpPr>
            <a:stCxn id="38" idx="2"/>
            <a:endCxn id="41" idx="0"/>
          </p:cNvCxnSpPr>
          <p:nvPr/>
        </p:nvCxnSpPr>
        <p:spPr>
          <a:xfrm>
            <a:off x="3636775" y="3823312"/>
            <a:ext cx="4918475" cy="12718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62;g10a6250aac8_0_0">
            <a:extLst>
              <a:ext uri="{FF2B5EF4-FFF2-40B4-BE49-F238E27FC236}">
                <a16:creationId xmlns:a16="http://schemas.microsoft.com/office/drawing/2014/main" id="{C09F6978-AD7E-4B6B-8F23-37E757A95C8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7271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Workflow and Issue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Issue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solution : result of fileLock added </a:t>
            </a:r>
            <a:endParaRPr lang="ko-KR" altLang="en-US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249B9A96-CC33-4819-8225-000C03B78F13}"/>
              </a:ext>
            </a:extLst>
          </p:cNvPr>
          <p:cNvGrpSpPr/>
          <p:nvPr/>
        </p:nvGrpSpPr>
        <p:grpSpPr>
          <a:xfrm>
            <a:off x="576039" y="2553776"/>
            <a:ext cx="11039922" cy="2836363"/>
            <a:chOff x="456324" y="2553776"/>
            <a:chExt cx="11039922" cy="2836363"/>
          </a:xfrm>
        </p:grpSpPr>
        <p:pic>
          <p:nvPicPr>
            <p:cNvPr id="20" name="Google Shape;232;g109eb5f973f_0_149">
              <a:extLst>
                <a:ext uri="{FF2B5EF4-FFF2-40B4-BE49-F238E27FC236}">
                  <a16:creationId xmlns:a16="http://schemas.microsoft.com/office/drawing/2014/main" id="{C258F4DD-41EC-4B50-8660-C6E0AA789E9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6324" y="3081371"/>
              <a:ext cx="6038850" cy="1781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312;g109eb5f973f_0_330">
              <a:extLst>
                <a:ext uri="{FF2B5EF4-FFF2-40B4-BE49-F238E27FC236}">
                  <a16:creationId xmlns:a16="http://schemas.microsoft.com/office/drawing/2014/main" id="{0098EF67-179D-45E2-A83A-BEC135F714CE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436796" y="2553776"/>
              <a:ext cx="4059450" cy="28363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화살표: 오른쪽 21">
              <a:extLst>
                <a:ext uri="{FF2B5EF4-FFF2-40B4-BE49-F238E27FC236}">
                  <a16:creationId xmlns:a16="http://schemas.microsoft.com/office/drawing/2014/main" id="{42C82670-69A0-48EB-B8B2-D896478DC7B5}"/>
                </a:ext>
              </a:extLst>
            </p:cNvPr>
            <p:cNvSpPr/>
            <p:nvPr/>
          </p:nvSpPr>
          <p:spPr>
            <a:xfrm>
              <a:off x="6667146" y="3137991"/>
              <a:ext cx="597678" cy="1667934"/>
            </a:xfrm>
            <a:prstGeom prst="rightArrow">
              <a:avLst/>
            </a:prstGeom>
            <a:solidFill>
              <a:srgbClr val="052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Google Shape;62;g10a6250aac8_0_0">
            <a:extLst>
              <a:ext uri="{FF2B5EF4-FFF2-40B4-BE49-F238E27FC236}">
                <a16:creationId xmlns:a16="http://schemas.microsoft.com/office/drawing/2014/main" id="{166F3C78-4F6A-4F42-92DA-2BFC2529E21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0894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D7B75-D673-44CB-A2D9-0E386C0D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Result</a:t>
            </a:r>
            <a:endParaRPr lang="ko-KR" altLang="en-US"/>
          </a:p>
        </p:txBody>
      </p:sp>
      <p:sp>
        <p:nvSpPr>
          <p:cNvPr id="3" name="Google Shape;62;g10a6250aac8_0_0">
            <a:extLst>
              <a:ext uri="{FF2B5EF4-FFF2-40B4-BE49-F238E27FC236}">
                <a16:creationId xmlns:a16="http://schemas.microsoft.com/office/drawing/2014/main" id="{BB2D2A52-3E50-47E1-838E-EE0F4C2D89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4183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Result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Node exporter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collect prom file</a:t>
            </a:r>
            <a:endParaRPr lang="ko-KR" altLang="en-US"/>
          </a:p>
        </p:txBody>
      </p:sp>
      <p:pic>
        <p:nvPicPr>
          <p:cNvPr id="32" name="Google Shape;185;ge6430d5bca_2_0">
            <a:extLst>
              <a:ext uri="{FF2B5EF4-FFF2-40B4-BE49-F238E27FC236}">
                <a16:creationId xmlns:a16="http://schemas.microsoft.com/office/drawing/2014/main" id="{431C90A1-215F-4BAC-8756-C74A4AA7998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1329" y="2059935"/>
            <a:ext cx="4689342" cy="4227917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3" name="Google Shape;62;g10a6250aac8_0_0">
            <a:extLst>
              <a:ext uri="{FF2B5EF4-FFF2-40B4-BE49-F238E27FC236}">
                <a16:creationId xmlns:a16="http://schemas.microsoft.com/office/drawing/2014/main" id="{F4A801C4-70F9-4F01-8EFB-F5B4A91749D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97143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Result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Prometheus</a:t>
            </a:r>
            <a:endParaRPr lang="en-US" altLang="ko-KR" sz="2800" b="0" i="0" u="none" strike="noStrike" cap="none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collect data</a:t>
            </a:r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857382F-2084-4B13-B757-6C12BDCDD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925" y="2187758"/>
            <a:ext cx="6460150" cy="37912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Google Shape;62;g10a6250aac8_0_0">
            <a:extLst>
              <a:ext uri="{FF2B5EF4-FFF2-40B4-BE49-F238E27FC236}">
                <a16:creationId xmlns:a16="http://schemas.microsoft.com/office/drawing/2014/main" id="{6AB8D583-095E-4D6D-A0F1-C3314E94729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818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Result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Grafana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monitoring, alerting on slack</a:t>
            </a:r>
            <a:endParaRPr lang="ko-KR" altLang="en-US"/>
          </a:p>
        </p:txBody>
      </p:sp>
      <p:pic>
        <p:nvPicPr>
          <p:cNvPr id="5" name="Google Shape;195;ge65a812e20_0_0">
            <a:extLst>
              <a:ext uri="{FF2B5EF4-FFF2-40B4-BE49-F238E27FC236}">
                <a16:creationId xmlns:a16="http://schemas.microsoft.com/office/drawing/2014/main" id="{E38C12F0-8949-4E80-8E41-6DB84BAEF70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3651" y="2021815"/>
            <a:ext cx="4170473" cy="4212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43;ge65a812e20_0_56">
            <a:extLst>
              <a:ext uri="{FF2B5EF4-FFF2-40B4-BE49-F238E27FC236}">
                <a16:creationId xmlns:a16="http://schemas.microsoft.com/office/drawing/2014/main" id="{3060079C-0DAB-417B-882A-B5D18C12C25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4040" y="2021815"/>
            <a:ext cx="4588236" cy="14869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55;ge65a812e20_0_22">
            <a:extLst>
              <a:ext uri="{FF2B5EF4-FFF2-40B4-BE49-F238E27FC236}">
                <a16:creationId xmlns:a16="http://schemas.microsoft.com/office/drawing/2014/main" id="{E55427C0-4804-450C-A346-3F757D838DE5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54039" y="3672206"/>
            <a:ext cx="4268155" cy="25620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504D98A2-1A54-4BB4-A273-FE6C28FE4C2B}"/>
              </a:ext>
            </a:extLst>
          </p:cNvPr>
          <p:cNvSpPr/>
          <p:nvPr/>
        </p:nvSpPr>
        <p:spPr>
          <a:xfrm>
            <a:off x="10122194" y="1850065"/>
            <a:ext cx="691118" cy="1822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Google Shape;62;g10a6250aac8_0_0">
            <a:extLst>
              <a:ext uri="{FF2B5EF4-FFF2-40B4-BE49-F238E27FC236}">
                <a16:creationId xmlns:a16="http://schemas.microsoft.com/office/drawing/2014/main" id="{5BAF11BA-EFEA-435E-ABAA-BF8A9B73D1E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4717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Result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Source code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To get prom file</a:t>
            </a:r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04D98A2-1A54-4BB4-A273-FE6C28FE4C2B}"/>
              </a:ext>
            </a:extLst>
          </p:cNvPr>
          <p:cNvSpPr/>
          <p:nvPr/>
        </p:nvSpPr>
        <p:spPr>
          <a:xfrm>
            <a:off x="10122194" y="1850065"/>
            <a:ext cx="691118" cy="18221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AA63122-AB5A-4826-8C65-FDB8F885F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811" y="2159961"/>
            <a:ext cx="10964378" cy="3800742"/>
          </a:xfrm>
          <a:prstGeom prst="rect">
            <a:avLst/>
          </a:prstGeom>
        </p:spPr>
      </p:pic>
      <p:sp>
        <p:nvSpPr>
          <p:cNvPr id="10" name="Google Shape;62;g10a6250aac8_0_0">
            <a:extLst>
              <a:ext uri="{FF2B5EF4-FFF2-40B4-BE49-F238E27FC236}">
                <a16:creationId xmlns:a16="http://schemas.microsoft.com/office/drawing/2014/main" id="{C9DF11FD-D111-4D56-8FF2-7D8CE815DB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95464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D7B75-D673-44CB-A2D9-0E386C0D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Summary and Plan</a:t>
            </a:r>
            <a:endParaRPr lang="ko-KR" altLang="en-US"/>
          </a:p>
        </p:txBody>
      </p:sp>
      <p:sp>
        <p:nvSpPr>
          <p:cNvPr id="3" name="Google Shape;62;g10a6250aac8_0_0">
            <a:extLst>
              <a:ext uri="{FF2B5EF4-FFF2-40B4-BE49-F238E27FC236}">
                <a16:creationId xmlns:a16="http://schemas.microsoft.com/office/drawing/2014/main" id="{BB2D2A52-3E50-47E1-838E-EE0F4C2D89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57470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27DB58-D58B-40A3-AE92-94891EC03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Summary and Plan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4BAE0A-B95E-43A7-9CC3-471C3DF5D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324" y="1071675"/>
            <a:ext cx="10515600" cy="2437069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Summary</a:t>
            </a:r>
          </a:p>
          <a:p>
            <a:pPr lvl="1"/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implementation of monitoring system without smartctl command</a:t>
            </a:r>
          </a:p>
          <a:p>
            <a:pPr lvl="1"/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create a prom file with minimal attributes label</a:t>
            </a:r>
          </a:p>
          <a:p>
            <a:pPr lvl="1"/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To add log backup function</a:t>
            </a:r>
          </a:p>
          <a:p>
            <a:pPr lvl="1"/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implementation of monitoring pipeline</a:t>
            </a:r>
          </a:p>
          <a:p>
            <a:pPr marL="914400" lvl="2" indent="0"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- </a:t>
            </a:r>
            <a:r>
              <a:rPr lang="en-US" altLang="ko-KR" sz="20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node exporter, Prometheus, Grafana</a:t>
            </a: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457200" lvl="1" indent="0">
              <a:buNone/>
            </a:pPr>
            <a:endParaRPr lang="en-US" altLang="ko-KR" sz="2400" b="0" i="0" u="none" strike="noStrike" cap="none">
              <a:solidFill>
                <a:srgbClr val="000000"/>
              </a:solidFill>
              <a:ea typeface="Malgun Gothic"/>
              <a:sym typeface="Malgun Gothic"/>
            </a:endParaRPr>
          </a:p>
        </p:txBody>
      </p:sp>
      <p:sp>
        <p:nvSpPr>
          <p:cNvPr id="33" name="Google Shape;62;g10a6250aac8_0_0">
            <a:extLst>
              <a:ext uri="{FF2B5EF4-FFF2-40B4-BE49-F238E27FC236}">
                <a16:creationId xmlns:a16="http://schemas.microsoft.com/office/drawing/2014/main" id="{F4A801C4-70F9-4F01-8EFB-F5B4A91749D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99246486-9B3C-4CA1-8606-EE8B2B7AEDFC}"/>
              </a:ext>
            </a:extLst>
          </p:cNvPr>
          <p:cNvSpPr txBox="1">
            <a:spLocks/>
          </p:cNvSpPr>
          <p:nvPr/>
        </p:nvSpPr>
        <p:spPr>
          <a:xfrm>
            <a:off x="456324" y="3714012"/>
            <a:ext cx="10515600" cy="2437069"/>
          </a:xfrm>
          <a:prstGeom prst="rect">
            <a:avLst/>
          </a:prstGeom>
        </p:spPr>
        <p:txBody>
          <a:bodyPr/>
          <a:lstStyle>
            <a:lvl1pPr marL="514350" indent="-51435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914400" indent="-4572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371600" indent="-4572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14500" indent="-3429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71700" indent="-3429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Plan</a:t>
            </a:r>
          </a:p>
          <a:p>
            <a:pPr lvl="1">
              <a:buFont typeface="+mj-lt"/>
              <a:buAutoNum type="arabicPeriod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expecting disk failure using attribute data and machine learning</a:t>
            </a:r>
          </a:p>
          <a:p>
            <a:pPr lvl="1">
              <a:buFont typeface="+mj-lt"/>
              <a:buAutoNum type="arabicPeriod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data backup </a:t>
            </a:r>
          </a:p>
          <a:p>
            <a:pPr lvl="1"/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applying Fswatch to python script</a:t>
            </a:r>
          </a:p>
        </p:txBody>
      </p:sp>
    </p:spTree>
    <p:extLst>
      <p:ext uri="{BB962C8B-B14F-4D97-AF65-F5344CB8AC3E}">
        <p14:creationId xmlns:p14="http://schemas.microsoft.com/office/powerpoint/2010/main" val="2795898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66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D7B75-D673-44CB-A2D9-0E386C0D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Meetings in 2021</a:t>
            </a:r>
            <a:endParaRPr lang="ko-KR" altLang="en-US"/>
          </a:p>
        </p:txBody>
      </p:sp>
      <p:sp>
        <p:nvSpPr>
          <p:cNvPr id="3" name="Google Shape;62;g10a6250aac8_0_0">
            <a:extLst>
              <a:ext uri="{FF2B5EF4-FFF2-40B4-BE49-F238E27FC236}">
                <a16:creationId xmlns:a16="http://schemas.microsoft.com/office/drawing/2014/main" id="{BB2D2A52-3E50-47E1-838E-EE0F4C2D89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571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75765EAA-DC01-44EB-A677-373E592A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Meetings in 2021</a:t>
            </a:r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9E1FC7B-FF00-435D-BE19-8982D0ADA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890" y="1071675"/>
            <a:ext cx="10515600" cy="4351338"/>
          </a:xfrm>
        </p:spPr>
        <p:txBody>
          <a:bodyPr/>
          <a:lstStyle/>
          <a:p>
            <a:r>
              <a:rPr lang="en-US" altLang="ko-KR" sz="2800">
                <a:ea typeface="Malgun Gothic"/>
                <a:sym typeface="Malgun Gothic"/>
              </a:rPr>
              <a:t>with KISTI, CERN - Latchezar</a:t>
            </a:r>
          </a:p>
        </p:txBody>
      </p:sp>
      <p:sp>
        <p:nvSpPr>
          <p:cNvPr id="7" name="Google Shape;62;g10a6250aac8_0_0">
            <a:extLst>
              <a:ext uri="{FF2B5EF4-FFF2-40B4-BE49-F238E27FC236}">
                <a16:creationId xmlns:a16="http://schemas.microsoft.com/office/drawing/2014/main" id="{C9CB0915-45EA-4FBB-96F9-2427552F19E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215E7FD-04DC-48D6-9FB2-D8C82EB3AA30}"/>
              </a:ext>
            </a:extLst>
          </p:cNvPr>
          <p:cNvSpPr/>
          <p:nvPr/>
        </p:nvSpPr>
        <p:spPr>
          <a:xfrm>
            <a:off x="1507067" y="3953859"/>
            <a:ext cx="9846733" cy="220132"/>
          </a:xfrm>
          <a:prstGeom prst="roundRect">
            <a:avLst>
              <a:gd name="adj" fmla="val 50000"/>
            </a:avLst>
          </a:prstGeom>
          <a:solidFill>
            <a:srgbClr val="5F77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ACDEAFE-FDBB-45B6-A837-0F08EA255CE0}"/>
              </a:ext>
            </a:extLst>
          </p:cNvPr>
          <p:cNvSpPr/>
          <p:nvPr/>
        </p:nvSpPr>
        <p:spPr>
          <a:xfrm rot="5400000" flipV="1">
            <a:off x="1579033" y="3174927"/>
            <a:ext cx="1477433" cy="80440"/>
          </a:xfrm>
          <a:prstGeom prst="rect">
            <a:avLst/>
          </a:prstGeom>
          <a:solidFill>
            <a:srgbClr val="5F77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BC6DB2-A399-4908-8AFD-A0DF7C999E6C}"/>
              </a:ext>
            </a:extLst>
          </p:cNvPr>
          <p:cNvSpPr txBox="1"/>
          <p:nvPr/>
        </p:nvSpPr>
        <p:spPr>
          <a:xfrm>
            <a:off x="1654747" y="1771500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3. 29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73DA1A-3D7F-4FA1-A9B5-4BF9DA08ABEB}"/>
              </a:ext>
            </a:extLst>
          </p:cNvPr>
          <p:cNvSpPr txBox="1"/>
          <p:nvPr/>
        </p:nvSpPr>
        <p:spPr>
          <a:xfrm>
            <a:off x="175199" y="3709982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830CB2A2-FC47-4BF2-9A1A-1877A71FA67B}"/>
              </a:ext>
            </a:extLst>
          </p:cNvPr>
          <p:cNvSpPr/>
          <p:nvPr/>
        </p:nvSpPr>
        <p:spPr>
          <a:xfrm rot="5400000" flipV="1">
            <a:off x="2511822" y="4758284"/>
            <a:ext cx="1477433" cy="80440"/>
          </a:xfrm>
          <a:prstGeom prst="rect">
            <a:avLst/>
          </a:prstGeom>
          <a:solidFill>
            <a:srgbClr val="5F77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82C689-FA9C-453C-9AD7-6CB37AEBFE2B}"/>
              </a:ext>
            </a:extLst>
          </p:cNvPr>
          <p:cNvSpPr txBox="1"/>
          <p:nvPr/>
        </p:nvSpPr>
        <p:spPr>
          <a:xfrm>
            <a:off x="2587536" y="5530731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4. 15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7788F32-A17E-4D89-B55E-AD7AA14BDD4B}"/>
              </a:ext>
            </a:extLst>
          </p:cNvPr>
          <p:cNvSpPr/>
          <p:nvPr/>
        </p:nvSpPr>
        <p:spPr>
          <a:xfrm rot="5400000" flipV="1">
            <a:off x="3805768" y="3174927"/>
            <a:ext cx="1477433" cy="80440"/>
          </a:xfrm>
          <a:prstGeom prst="rect">
            <a:avLst/>
          </a:prstGeom>
          <a:solidFill>
            <a:srgbClr val="375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68D371-1FA7-4583-AC34-1F0A72FF8580}"/>
              </a:ext>
            </a:extLst>
          </p:cNvPr>
          <p:cNvSpPr txBox="1"/>
          <p:nvPr/>
        </p:nvSpPr>
        <p:spPr>
          <a:xfrm>
            <a:off x="3881482" y="1768544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4. 27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9DEA0C25-17B1-4CC5-8ED4-9FE74E621C51}"/>
              </a:ext>
            </a:extLst>
          </p:cNvPr>
          <p:cNvSpPr/>
          <p:nvPr/>
        </p:nvSpPr>
        <p:spPr>
          <a:xfrm rot="5400000" flipV="1">
            <a:off x="5047194" y="4758285"/>
            <a:ext cx="1477433" cy="80440"/>
          </a:xfrm>
          <a:prstGeom prst="rect">
            <a:avLst/>
          </a:prstGeom>
          <a:solidFill>
            <a:srgbClr val="375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91F9F5-64C0-48FB-B962-DA74C99C8D9D}"/>
              </a:ext>
            </a:extLst>
          </p:cNvPr>
          <p:cNvSpPr txBox="1"/>
          <p:nvPr/>
        </p:nvSpPr>
        <p:spPr>
          <a:xfrm>
            <a:off x="5265576" y="5530733"/>
            <a:ext cx="1040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6. 2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837D9122-544F-4F8D-A789-927DA6DD9DC6}"/>
              </a:ext>
            </a:extLst>
          </p:cNvPr>
          <p:cNvSpPr/>
          <p:nvPr/>
        </p:nvSpPr>
        <p:spPr>
          <a:xfrm rot="5400000" flipV="1">
            <a:off x="6596543" y="3174928"/>
            <a:ext cx="1477433" cy="80440"/>
          </a:xfrm>
          <a:prstGeom prst="rect">
            <a:avLst/>
          </a:prstGeom>
          <a:solidFill>
            <a:srgbClr val="65A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0212AD-5A3D-4DAC-9E1F-0BDC3DDAA302}"/>
              </a:ext>
            </a:extLst>
          </p:cNvPr>
          <p:cNvSpPr txBox="1"/>
          <p:nvPr/>
        </p:nvSpPr>
        <p:spPr>
          <a:xfrm>
            <a:off x="6672257" y="1768545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6. 30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2B46338-48EB-4AE0-9EA0-B3677112D827}"/>
              </a:ext>
            </a:extLst>
          </p:cNvPr>
          <p:cNvSpPr/>
          <p:nvPr/>
        </p:nvSpPr>
        <p:spPr>
          <a:xfrm rot="5400000" flipV="1">
            <a:off x="8187837" y="4758289"/>
            <a:ext cx="1477433" cy="80440"/>
          </a:xfrm>
          <a:prstGeom prst="rect">
            <a:avLst/>
          </a:prstGeom>
          <a:solidFill>
            <a:srgbClr val="05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01C7E4-8AAA-43A9-80F3-061175B78BAF}"/>
              </a:ext>
            </a:extLst>
          </p:cNvPr>
          <p:cNvSpPr txBox="1"/>
          <p:nvPr/>
        </p:nvSpPr>
        <p:spPr>
          <a:xfrm>
            <a:off x="8263551" y="5530735"/>
            <a:ext cx="1326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7. 30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3A97160-6D35-4ACE-B071-BB5900E5FBA2}"/>
              </a:ext>
            </a:extLst>
          </p:cNvPr>
          <p:cNvSpPr/>
          <p:nvPr/>
        </p:nvSpPr>
        <p:spPr>
          <a:xfrm rot="5400000" flipV="1">
            <a:off x="9529986" y="3174929"/>
            <a:ext cx="1477433" cy="80440"/>
          </a:xfrm>
          <a:prstGeom prst="rect">
            <a:avLst/>
          </a:prstGeom>
          <a:solidFill>
            <a:srgbClr val="05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CFE411-711C-4DDD-AD44-4E13052E9398}"/>
              </a:ext>
            </a:extLst>
          </p:cNvPr>
          <p:cNvSpPr txBox="1"/>
          <p:nvPr/>
        </p:nvSpPr>
        <p:spPr>
          <a:xfrm>
            <a:off x="9463033" y="1768545"/>
            <a:ext cx="1611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000">
                <a:latin typeface="Arial" panose="020B0604020202020204" pitchFamily="34" charset="0"/>
                <a:cs typeface="Arial" panose="020B0604020202020204" pitchFamily="34" charset="0"/>
              </a:rPr>
              <a:t>12. 27</a:t>
            </a:r>
            <a:endParaRPr lang="ko-KR" alt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6F3451-B8C2-447B-AF30-2F813BFBA3B9}"/>
              </a:ext>
            </a:extLst>
          </p:cNvPr>
          <p:cNvSpPr txBox="1"/>
          <p:nvPr/>
        </p:nvSpPr>
        <p:spPr>
          <a:xfrm>
            <a:off x="4563932" y="2434214"/>
            <a:ext cx="2323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  <a:r>
              <a:rPr lang="ko-KR" altLang="en-US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CEBC817C-E864-4D99-A79F-FDE81BF658BA}"/>
              </a:ext>
            </a:extLst>
          </p:cNvPr>
          <p:cNvSpPr/>
          <p:nvPr/>
        </p:nvSpPr>
        <p:spPr>
          <a:xfrm>
            <a:off x="3840654" y="3959370"/>
            <a:ext cx="2537952" cy="211665"/>
          </a:xfrm>
          <a:prstGeom prst="roundRect">
            <a:avLst>
              <a:gd name="adj" fmla="val 0"/>
            </a:avLst>
          </a:prstGeom>
          <a:solidFill>
            <a:srgbClr val="375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E3EE1C8F-D66E-4CDD-AFE1-434855DD5ADA}"/>
              </a:ext>
            </a:extLst>
          </p:cNvPr>
          <p:cNvSpPr/>
          <p:nvPr/>
        </p:nvSpPr>
        <p:spPr>
          <a:xfrm>
            <a:off x="6378606" y="3959369"/>
            <a:ext cx="2761108" cy="211666"/>
          </a:xfrm>
          <a:prstGeom prst="roundRect">
            <a:avLst>
              <a:gd name="adj" fmla="val 0"/>
            </a:avLst>
          </a:prstGeom>
          <a:solidFill>
            <a:srgbClr val="5F77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28EB7D70-840E-4356-864C-1D9568DAD3B7}"/>
              </a:ext>
            </a:extLst>
          </p:cNvPr>
          <p:cNvSpPr/>
          <p:nvPr/>
        </p:nvSpPr>
        <p:spPr>
          <a:xfrm>
            <a:off x="8076170" y="3958963"/>
            <a:ext cx="3277630" cy="205392"/>
          </a:xfrm>
          <a:prstGeom prst="roundRect">
            <a:avLst>
              <a:gd name="adj" fmla="val 50000"/>
            </a:avLst>
          </a:prstGeom>
          <a:solidFill>
            <a:srgbClr val="052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5FD4B3DE-35C9-4064-97FB-7B52E9FE0646}"/>
              </a:ext>
            </a:extLst>
          </p:cNvPr>
          <p:cNvSpPr/>
          <p:nvPr/>
        </p:nvSpPr>
        <p:spPr>
          <a:xfrm>
            <a:off x="6378606" y="3957225"/>
            <a:ext cx="1947170" cy="214216"/>
          </a:xfrm>
          <a:prstGeom prst="roundRect">
            <a:avLst>
              <a:gd name="adj" fmla="val 0"/>
            </a:avLst>
          </a:prstGeom>
          <a:solidFill>
            <a:srgbClr val="65A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E56D4B71-FF8A-4577-88D8-5F17C0D57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419" y="291117"/>
            <a:ext cx="2051136" cy="115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>
            <a:extLst>
              <a:ext uri="{FF2B5EF4-FFF2-40B4-BE49-F238E27FC236}">
                <a16:creationId xmlns:a16="http://schemas.microsoft.com/office/drawing/2014/main" id="{18CC88C8-FA9F-48B5-8249-095147FC24CF}"/>
              </a:ext>
            </a:extLst>
          </p:cNvPr>
          <p:cNvSpPr/>
          <p:nvPr/>
        </p:nvSpPr>
        <p:spPr>
          <a:xfrm>
            <a:off x="8431618" y="1233376"/>
            <a:ext cx="1088048" cy="166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5" name="Picture 7" descr="CERN - 나무위키">
            <a:extLst>
              <a:ext uri="{FF2B5EF4-FFF2-40B4-BE49-F238E27FC236}">
                <a16:creationId xmlns:a16="http://schemas.microsoft.com/office/drawing/2014/main" id="{A643D3AC-7396-4C7C-93AD-1287F0ED5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9340" y="283223"/>
            <a:ext cx="1284460" cy="125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65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3D7B75-D673-44CB-A2D9-0E386C0D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3" name="Google Shape;62;g10a6250aac8_0_0">
            <a:extLst>
              <a:ext uri="{FF2B5EF4-FFF2-40B4-BE49-F238E27FC236}">
                <a16:creationId xmlns:a16="http://schemas.microsoft.com/office/drawing/2014/main" id="{BB2D2A52-3E50-47E1-838E-EE0F4C2D89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732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75765EAA-DC01-44EB-A677-373E592A1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9E1FC7B-FF00-435D-BE19-8982D0ADA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>
                <a:ea typeface="Malgun Gothic"/>
                <a:sym typeface="Malgun Gothic"/>
              </a:rPr>
              <a:t>Establishment of monitoring system</a:t>
            </a:r>
          </a:p>
          <a:p>
            <a:pPr marL="457200" lvl="1" indent="0">
              <a:buNone/>
            </a:pPr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1. implementation of monitoring system without smartctl command</a:t>
            </a:r>
          </a:p>
          <a:p>
            <a:pPr marL="457200" lvl="1" indent="0">
              <a:buNone/>
            </a:pPr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2. To create a prom file with minimal attributes label</a:t>
            </a:r>
          </a:p>
          <a:p>
            <a:pPr marL="457200" lvl="1" indent="0">
              <a:buNone/>
            </a:pPr>
            <a:r>
              <a:rPr lang="en-US" altLang="ko-KR" sz="24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3. To add log backup function</a:t>
            </a:r>
          </a:p>
          <a:p>
            <a:pPr marL="457200" lvl="1" indent="0"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4. To expect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disk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failure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–</a:t>
            </a:r>
            <a:r>
              <a:rPr lang="ko-KR" altLang="en-US">
                <a:solidFill>
                  <a:srgbClr val="000000"/>
                </a:solidFill>
                <a:ea typeface="Malgun Gothic"/>
                <a:sym typeface="Malgun Gothic"/>
              </a:rPr>
              <a:t> </a:t>
            </a:r>
            <a:r>
              <a:rPr lang="en-US" altLang="ko-KR">
                <a:solidFill>
                  <a:schemeClr val="accent1"/>
                </a:solidFill>
                <a:ea typeface="Malgun Gothic"/>
                <a:sym typeface="Malgun Gothic"/>
              </a:rPr>
              <a:t>next work</a:t>
            </a:r>
            <a:endParaRPr lang="en-US" altLang="ko-KR" sz="2400" b="0" i="0" u="none" strike="noStrike" cap="none">
              <a:solidFill>
                <a:schemeClr val="accent1"/>
              </a:solidFill>
              <a:ea typeface="Malgun Gothic"/>
              <a:sym typeface="Malgun Gothic"/>
            </a:endParaRPr>
          </a:p>
          <a:p>
            <a:pPr lvl="1"/>
            <a:endParaRPr lang="ko-KR" altLang="en-US"/>
          </a:p>
        </p:txBody>
      </p:sp>
      <p:sp>
        <p:nvSpPr>
          <p:cNvPr id="7" name="Google Shape;62;g10a6250aac8_0_0">
            <a:extLst>
              <a:ext uri="{FF2B5EF4-FFF2-40B4-BE49-F238E27FC236}">
                <a16:creationId xmlns:a16="http://schemas.microsoft.com/office/drawing/2014/main" id="{C9CB0915-45EA-4FBB-96F9-2427552F19E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B263BBE-FDDB-4D88-A733-7AC020777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944" y="3126051"/>
            <a:ext cx="5127056" cy="2945140"/>
          </a:xfrm>
          <a:prstGeom prst="rect">
            <a:avLst/>
          </a:prstGeom>
        </p:spPr>
      </p:pic>
      <p:pic>
        <p:nvPicPr>
          <p:cNvPr id="1026" name="Picture 2" descr="Mobirise">
            <a:extLst>
              <a:ext uri="{FF2B5EF4-FFF2-40B4-BE49-F238E27FC236}">
                <a16:creationId xmlns:a16="http://schemas.microsoft.com/office/drawing/2014/main" id="{E4D2D7C8-F310-4626-860D-5B7148D22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201" y="2562438"/>
            <a:ext cx="4656723" cy="341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1F0D29B4-E5A3-407A-90B9-72EC8A7477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5201" y="4913747"/>
            <a:ext cx="2475454" cy="106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279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749551-2612-4860-9975-CA4B0662C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3BF1ADB-1BA5-4BB7-A8EE-712D35401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324" y="1071675"/>
            <a:ext cx="11165062" cy="4351338"/>
          </a:xfrm>
        </p:spPr>
        <p:txBody>
          <a:bodyPr/>
          <a:lstStyle/>
          <a:p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implementation of monitoring system without smartctl command</a:t>
            </a:r>
          </a:p>
          <a:p>
            <a:pPr marL="457200" lvl="1" indent="0"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- using smartctl is simple and easy but can’t be used in production level</a:t>
            </a:r>
            <a:endParaRPr lang="ko-KR" altLang="en-US"/>
          </a:p>
        </p:txBody>
      </p:sp>
      <p:sp>
        <p:nvSpPr>
          <p:cNvPr id="19" name="Google Shape;62;g10a6250aac8_0_0">
            <a:extLst>
              <a:ext uri="{FF2B5EF4-FFF2-40B4-BE49-F238E27FC236}">
                <a16:creationId xmlns:a16="http://schemas.microsoft.com/office/drawing/2014/main" id="{0735A938-8CCC-4AB7-A677-5150912506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0" name="Google Shape;108;g10a6250aac8_0_16">
            <a:extLst>
              <a:ext uri="{FF2B5EF4-FFF2-40B4-BE49-F238E27FC236}">
                <a16:creationId xmlns:a16="http://schemas.microsoft.com/office/drawing/2014/main" id="{D15C5901-9F9B-401C-9A6F-74673F2D562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89297" y="1990575"/>
            <a:ext cx="6813407" cy="423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952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749551-2612-4860-9975-CA4B0662C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3BF1ADB-1BA5-4BB7-A8EE-712D35401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324" y="1071675"/>
            <a:ext cx="11590364" cy="4351338"/>
          </a:xfrm>
        </p:spPr>
        <p:txBody>
          <a:bodyPr/>
          <a:lstStyle/>
          <a:p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implementation of monitoring system without smartctl command</a:t>
            </a:r>
          </a:p>
          <a:p>
            <a:pPr marL="457200" lvl="1" indent="0">
              <a:buNone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- running smartctl command per disks consumes much time</a:t>
            </a:r>
            <a:endParaRPr lang="ko-KR" altLang="en-US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69A77BC2-3144-4B5D-9CCF-295A9F77AE4D}"/>
              </a:ext>
            </a:extLst>
          </p:cNvPr>
          <p:cNvGrpSpPr/>
          <p:nvPr/>
        </p:nvGrpSpPr>
        <p:grpSpPr>
          <a:xfrm>
            <a:off x="1127098" y="2107948"/>
            <a:ext cx="4736157" cy="3789405"/>
            <a:chOff x="665433" y="1690381"/>
            <a:chExt cx="5477289" cy="4391638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E60CE673-C8D2-4445-880F-56A1BE788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433" y="1690381"/>
              <a:ext cx="3715268" cy="439163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870E6A-2480-45D2-B8CF-EC9906D4F2D5}"/>
                </a:ext>
              </a:extLst>
            </p:cNvPr>
            <p:cNvSpPr txBox="1"/>
            <p:nvPr/>
          </p:nvSpPr>
          <p:spPr>
            <a:xfrm>
              <a:off x="4380701" y="4123267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>
                  <a:latin typeface="Arial" panose="020B0604020202020204" pitchFamily="34" charset="0"/>
                  <a:cs typeface="Arial" panose="020B0604020202020204" pitchFamily="34" charset="0"/>
                </a:rPr>
                <a:t>JBOD</a:t>
              </a:r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55463CB5-6AED-4343-B711-703F5C93A655}"/>
                </a:ext>
              </a:extLst>
            </p:cNvPr>
            <p:cNvSpPr/>
            <p:nvPr/>
          </p:nvSpPr>
          <p:spPr>
            <a:xfrm>
              <a:off x="3665176" y="3396528"/>
              <a:ext cx="80021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CF4C6835-E4EE-4A57-945C-C0FFD5AD4122}"/>
                </a:ext>
              </a:extLst>
            </p:cNvPr>
            <p:cNvSpPr/>
            <p:nvPr/>
          </p:nvSpPr>
          <p:spPr>
            <a:xfrm>
              <a:off x="3580482" y="3279595"/>
              <a:ext cx="80021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E5A7AAB-3FFA-4998-8793-909FDE4A473F}"/>
                </a:ext>
              </a:extLst>
            </p:cNvPr>
            <p:cNvSpPr txBox="1"/>
            <p:nvPr/>
          </p:nvSpPr>
          <p:spPr>
            <a:xfrm>
              <a:off x="4380701" y="3027196"/>
              <a:ext cx="1762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>
                  <a:latin typeface="Arial" panose="020B0604020202020204" pitchFamily="34" charset="0"/>
                  <a:cs typeface="Arial" panose="020B0604020202020204" pitchFamily="34" charset="0"/>
                </a:rPr>
                <a:t>EOS FE NODE</a:t>
              </a:r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DB427993-9842-4479-BD3C-8EEAC00480C7}"/>
              </a:ext>
            </a:extLst>
          </p:cNvPr>
          <p:cNvGrpSpPr/>
          <p:nvPr/>
        </p:nvGrpSpPr>
        <p:grpSpPr>
          <a:xfrm>
            <a:off x="6302392" y="2215476"/>
            <a:ext cx="4706149" cy="3741170"/>
            <a:chOff x="6474884" y="2107948"/>
            <a:chExt cx="4706149" cy="3741170"/>
          </a:xfrm>
        </p:grpSpPr>
        <p:graphicFrame>
          <p:nvGraphicFramePr>
            <p:cNvPr id="14" name="차트 13">
              <a:extLst>
                <a:ext uri="{FF2B5EF4-FFF2-40B4-BE49-F238E27FC236}">
                  <a16:creationId xmlns:a16="http://schemas.microsoft.com/office/drawing/2014/main" id="{D6963D46-3F26-49A0-AEB7-976AB5F2F7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32037307"/>
                </p:ext>
              </p:extLst>
            </p:nvPr>
          </p:nvGraphicFramePr>
          <p:xfrm>
            <a:off x="6790411" y="2107948"/>
            <a:ext cx="4390622" cy="35565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D6FD37-F7DA-4187-984C-9C9ADD6ED1CD}"/>
                </a:ext>
              </a:extLst>
            </p:cNvPr>
            <p:cNvSpPr txBox="1"/>
            <p:nvPr/>
          </p:nvSpPr>
          <p:spPr>
            <a:xfrm>
              <a:off x="9587580" y="5479786"/>
              <a:ext cx="1556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>
                  <a:latin typeface="Arial" panose="020B0604020202020204" pitchFamily="34" charset="0"/>
                  <a:cs typeface="Arial" panose="020B0604020202020204" pitchFamily="34" charset="0"/>
                </a:rPr>
                <a:t>disk numbers</a:t>
              </a:r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3BEB6ED-8EBE-44AC-9C5E-84EAA33338C9}"/>
                </a:ext>
              </a:extLst>
            </p:cNvPr>
            <p:cNvSpPr txBox="1"/>
            <p:nvPr/>
          </p:nvSpPr>
          <p:spPr>
            <a:xfrm>
              <a:off x="6474884" y="2348107"/>
              <a:ext cx="461665" cy="52835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ko-KR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  <a:endParaRPr lang="ko-KR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Google Shape;62;g10a6250aac8_0_0">
            <a:extLst>
              <a:ext uri="{FF2B5EF4-FFF2-40B4-BE49-F238E27FC236}">
                <a16:creationId xmlns:a16="http://schemas.microsoft.com/office/drawing/2014/main" id="{0735A938-8CCC-4AB7-A677-5150912506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43592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749551-2612-4860-9975-CA4B0662C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Purpose</a:t>
            </a:r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3BF1ADB-1BA5-4BB7-A8EE-712D35401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324" y="1071675"/>
            <a:ext cx="11590364" cy="4351338"/>
          </a:xfrm>
        </p:spPr>
        <p:txBody>
          <a:bodyPr/>
          <a:lstStyle/>
          <a:p>
            <a:r>
              <a:rPr lang="en-US" altLang="ko-KR" sz="2800" b="0" i="0" u="none" strike="noStrike" cap="none">
                <a:solidFill>
                  <a:srgbClr val="000000"/>
                </a:solidFill>
                <a:ea typeface="Malgun Gothic"/>
                <a:sym typeface="Malgun Gothic"/>
              </a:rPr>
              <a:t>implementation of monitoring system without smartctl command</a:t>
            </a: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solution : using smartd</a:t>
            </a: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b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</a:br>
            <a:endParaRPr lang="en-US" altLang="ko-KR">
              <a:solidFill>
                <a:srgbClr val="000000"/>
              </a:solidFill>
              <a:ea typeface="Malgun Gothic"/>
              <a:sym typeface="Malgun Gothic"/>
            </a:endParaRPr>
          </a:p>
          <a:p>
            <a:pPr marL="800100" lvl="1" indent="-342900">
              <a:buFontTx/>
              <a:buChar char="-"/>
            </a:pPr>
            <a:r>
              <a:rPr lang="en-US" altLang="ko-KR">
                <a:solidFill>
                  <a:srgbClr val="000000"/>
                </a:solidFill>
                <a:ea typeface="Malgun Gothic"/>
                <a:sym typeface="Malgun Gothic"/>
              </a:rPr>
              <a:t>smartd adds per disks attributes every 60 second</a:t>
            </a:r>
            <a:endParaRPr lang="ko-KR" altLang="en-US"/>
          </a:p>
        </p:txBody>
      </p:sp>
      <p:sp>
        <p:nvSpPr>
          <p:cNvPr id="19" name="Google Shape;62;g10a6250aac8_0_0">
            <a:extLst>
              <a:ext uri="{FF2B5EF4-FFF2-40B4-BE49-F238E27FC236}">
                <a16:creationId xmlns:a16="http://schemas.microsoft.com/office/drawing/2014/main" id="{0735A938-8CCC-4AB7-A677-5150912506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20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0" name="Google Shape;138;g10a6250aac8_0_49">
            <a:extLst>
              <a:ext uri="{FF2B5EF4-FFF2-40B4-BE49-F238E27FC236}">
                <a16:creationId xmlns:a16="http://schemas.microsoft.com/office/drawing/2014/main" id="{692B350E-D524-4A4B-9DC4-EA7A9DBF0963}"/>
              </a:ext>
            </a:extLst>
          </p:cNvPr>
          <p:cNvSpPr txBox="1"/>
          <p:nvPr/>
        </p:nvSpPr>
        <p:spPr>
          <a:xfrm>
            <a:off x="2169042" y="2109865"/>
            <a:ext cx="7853916" cy="553968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onsolas"/>
                <a:ea typeface="Consolas"/>
                <a:cs typeface="Consolas"/>
                <a:sym typeface="Consolas"/>
              </a:rPr>
              <a:t>smartd -</a:t>
            </a:r>
            <a:r>
              <a:rPr lang="en-US" sz="2400">
                <a:solidFill>
                  <a:srgbClr val="FF0000"/>
                </a:solidFill>
                <a:latin typeface="Consolas"/>
                <a:ea typeface="Consolas"/>
                <a:cs typeface="Consolas"/>
                <a:sym typeface="Consolas"/>
              </a:rPr>
              <a:t>A</a:t>
            </a:r>
            <a:r>
              <a:rPr lang="en-US" sz="2400">
                <a:latin typeface="Consolas"/>
                <a:ea typeface="Consolas"/>
                <a:cs typeface="Consolas"/>
                <a:sym typeface="Consolas"/>
              </a:rPr>
              <a:t> /var/log/smartd/attributes/ -i </a:t>
            </a:r>
            <a:r>
              <a:rPr lang="en-US" sz="2400">
                <a:solidFill>
                  <a:schemeClr val="accent1"/>
                </a:solidFill>
                <a:latin typeface="Consolas"/>
                <a:ea typeface="Consolas"/>
                <a:cs typeface="Consolas"/>
                <a:sym typeface="Consolas"/>
              </a:rPr>
              <a:t>60</a:t>
            </a:r>
            <a:endParaRPr sz="2400">
              <a:solidFill>
                <a:schemeClr val="accent1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21" name="Google Shape;139;g10a6250aac8_0_49">
            <a:extLst>
              <a:ext uri="{FF2B5EF4-FFF2-40B4-BE49-F238E27FC236}">
                <a16:creationId xmlns:a16="http://schemas.microsoft.com/office/drawing/2014/main" id="{67CA2B80-D48D-463C-B4CD-196687E85DC7}"/>
              </a:ext>
            </a:extLst>
          </p:cNvPr>
          <p:cNvSpPr txBox="1"/>
          <p:nvPr/>
        </p:nvSpPr>
        <p:spPr>
          <a:xfrm>
            <a:off x="2163785" y="4143560"/>
            <a:ext cx="1801862" cy="55396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/>
              <a:t>smartd</a:t>
            </a:r>
            <a:endParaRPr sz="2400"/>
          </a:p>
        </p:txBody>
      </p:sp>
      <p:pic>
        <p:nvPicPr>
          <p:cNvPr id="22" name="Google Shape;140;g10a6250aac8_0_49">
            <a:extLst>
              <a:ext uri="{FF2B5EF4-FFF2-40B4-BE49-F238E27FC236}">
                <a16:creationId xmlns:a16="http://schemas.microsoft.com/office/drawing/2014/main" id="{0C40AE47-857D-4680-B48C-26B9A975A1A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64299" y="3880888"/>
            <a:ext cx="4758659" cy="107931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141;g10a6250aac8_0_49">
            <a:extLst>
              <a:ext uri="{FF2B5EF4-FFF2-40B4-BE49-F238E27FC236}">
                <a16:creationId xmlns:a16="http://schemas.microsoft.com/office/drawing/2014/main" id="{A52A76C3-700C-4DC1-98F2-C9F212C5CD15}"/>
              </a:ext>
            </a:extLst>
          </p:cNvPr>
          <p:cNvSpPr txBox="1"/>
          <p:nvPr/>
        </p:nvSpPr>
        <p:spPr>
          <a:xfrm>
            <a:off x="2156047" y="5044286"/>
            <a:ext cx="1809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1. run smartd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43;g10a6250aac8_0_49">
            <a:extLst>
              <a:ext uri="{FF2B5EF4-FFF2-40B4-BE49-F238E27FC236}">
                <a16:creationId xmlns:a16="http://schemas.microsoft.com/office/drawing/2014/main" id="{52A56861-1D54-4310-9CCE-03DFF8F5438E}"/>
              </a:ext>
            </a:extLst>
          </p:cNvPr>
          <p:cNvSpPr txBox="1"/>
          <p:nvPr/>
        </p:nvSpPr>
        <p:spPr>
          <a:xfrm>
            <a:off x="6180228" y="5044286"/>
            <a:ext cx="29268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2. write attr per </a:t>
            </a:r>
            <a:r>
              <a:rPr lang="en-US">
                <a:solidFill>
                  <a:schemeClr val="accent1"/>
                </a:solidFill>
              </a:rPr>
              <a:t>60</a:t>
            </a:r>
            <a:r>
              <a:rPr lang="en-US"/>
              <a:t> sec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147;g10a6250aac8_0_49">
            <a:extLst>
              <a:ext uri="{FF2B5EF4-FFF2-40B4-BE49-F238E27FC236}">
                <a16:creationId xmlns:a16="http://schemas.microsoft.com/office/drawing/2014/main" id="{29DFCE11-22EA-41A4-BA9C-95B21FCEA2DA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>
            <a:off x="3965647" y="4420544"/>
            <a:ext cx="1298652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220133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1110</Words>
  <Application>Microsoft Office PowerPoint</Application>
  <PresentationFormat>와이드스크린</PresentationFormat>
  <Paragraphs>227</Paragraphs>
  <Slides>29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4" baseType="lpstr">
      <vt:lpstr>Malgun Gothic</vt:lpstr>
      <vt:lpstr>Malgun Gothic</vt:lpstr>
      <vt:lpstr>Arial</vt:lpstr>
      <vt:lpstr>Consolas</vt:lpstr>
      <vt:lpstr>Office 테마</vt:lpstr>
      <vt:lpstr>PowerPoint 프레젠테이션</vt:lpstr>
      <vt:lpstr>Contents</vt:lpstr>
      <vt:lpstr>Meetings in 2021</vt:lpstr>
      <vt:lpstr>Meetings in 2021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Purpose</vt:lpstr>
      <vt:lpstr>Workflow and Issue</vt:lpstr>
      <vt:lpstr>Workflow and Issue</vt:lpstr>
      <vt:lpstr>Workflow and Issue</vt:lpstr>
      <vt:lpstr>Workflow and Issue</vt:lpstr>
      <vt:lpstr>Result</vt:lpstr>
      <vt:lpstr>Result</vt:lpstr>
      <vt:lpstr>Result</vt:lpstr>
      <vt:lpstr>Result</vt:lpstr>
      <vt:lpstr>Result</vt:lpstr>
      <vt:lpstr>Summary and Plan</vt:lpstr>
      <vt:lpstr>Summary and Plan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경준</dc:creator>
  <cp:lastModifiedBy>김 경준</cp:lastModifiedBy>
  <cp:revision>118</cp:revision>
  <dcterms:created xsi:type="dcterms:W3CDTF">2022-01-04T08:50:18Z</dcterms:created>
  <dcterms:modified xsi:type="dcterms:W3CDTF">2022-01-06T03:05:22Z</dcterms:modified>
</cp:coreProperties>
</file>