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5143500" cy="9144000"/>
  <p:embeddedFontLst>
    <p:embeddedFont>
      <p:font typeface="Belleza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Belleza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5892bb680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5892bb680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15892bb680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00ebf45dc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100ebf45dc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1100ebf45dc_0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15892bb680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15892bb680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15892bb680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100ebf45dc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100ebf45dc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100ebf45dc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15892bb680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15892bb680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115892bb680_0_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05cdbd1f1b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05cdbd1f1b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05cdbd1f1b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0c86960c3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00c86960c3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100c86960c3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00ebf45d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00ebf45d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1100ebf45dc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5892bb68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5892bb68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15892bb68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b3bd16593_0_1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b3bd16593_0_1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cb3bd16593_0_1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5892bb68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5892bb68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15892bb680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100ebf45dc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100ebf45dc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100ebf45dc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15892bb680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15892bb680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115892bb680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00ebf45dc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00ebf45dc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100ebf45dc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2" type="body"/>
          </p:nvPr>
        </p:nvSpPr>
        <p:spPr>
          <a:xfrm>
            <a:off x="457200" y="952333"/>
            <a:ext cx="4040188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3" type="body"/>
          </p:nvPr>
        </p:nvSpPr>
        <p:spPr>
          <a:xfrm>
            <a:off x="4645026" y="952333"/>
            <a:ext cx="4041775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8" name="Google Shape;7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4640" lvl="0" marL="457200" algn="l">
              <a:spcBef>
                <a:spcPts val="0"/>
              </a:spcBef>
              <a:spcAft>
                <a:spcPts val="0"/>
              </a:spcAft>
              <a:buSzPts val="1040"/>
              <a:buChar char="•"/>
              <a:defRPr sz="2400"/>
            </a:lvl1pPr>
            <a:lvl2pPr indent="-306069" lvl="1" marL="914400" algn="l">
              <a:spcBef>
                <a:spcPts val="0"/>
              </a:spcBef>
              <a:spcAft>
                <a:spcPts val="0"/>
              </a:spcAft>
              <a:buSzPts val="1220"/>
              <a:buChar char="•"/>
              <a:defRPr sz="2000"/>
            </a:lvl2pPr>
            <a:lvl3pPr indent="-313055" lvl="2" marL="1371600" algn="l">
              <a:spcBef>
                <a:spcPts val="0"/>
              </a:spcBef>
              <a:spcAft>
                <a:spcPts val="0"/>
              </a:spcAft>
              <a:buSzPts val="1330"/>
              <a:buChar char="•"/>
              <a:defRPr sz="1800"/>
            </a:lvl3pPr>
            <a:lvl4pPr indent="-318769" lvl="3" marL="1828800" algn="l">
              <a:spcBef>
                <a:spcPts val="0"/>
              </a:spcBef>
              <a:spcAft>
                <a:spcPts val="0"/>
              </a:spcAft>
              <a:buSzPts val="142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7" name="Google Shape;3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44" name="Google Shape;4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47" name="Google Shape;47;p9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178626" y="46523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bande-01.eps"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22" name="Google Shape;22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/>
        </p:nvSpPr>
        <p:spPr>
          <a:xfrm>
            <a:off x="861000" y="4620675"/>
            <a:ext cx="3460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Measurement Collection Update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6" name="Google Shape;26;p3"/>
          <p:cNvSpPr txBox="1"/>
          <p:nvPr/>
        </p:nvSpPr>
        <p:spPr>
          <a:xfrm>
            <a:off x="7096950" y="4691925"/>
            <a:ext cx="979800" cy="2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16</a:t>
            </a:r>
            <a:r>
              <a:rPr lang="en-US" sz="1200">
                <a:solidFill>
                  <a:srgbClr val="8897BD"/>
                </a:solidFill>
              </a:rPr>
              <a:t>/02</a:t>
            </a:r>
            <a:r>
              <a:rPr lang="en-US" sz="1200">
                <a:solidFill>
                  <a:srgbClr val="8897BD"/>
                </a:solidFill>
              </a:rPr>
              <a:t>/</a:t>
            </a:r>
            <a:r>
              <a:rPr lang="en-US" sz="1200">
                <a:solidFill>
                  <a:srgbClr val="8897BD"/>
                </a:solidFill>
              </a:rPr>
              <a:t>2022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es-hep-bmk.cern.ch/kibana/app/visualize?security_tenant=global#/edit/519f4740-754c-11ec-a6d6-295796e835c6?_g=(filters%3A!()%2CrefreshInterval%3A(pause%3A!t%2Cvalue%3A0)%2Ctime%3A(from%3Anow-90d%2Cto%3Anow))" TargetMode="External"/><Relationship Id="rId4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indico.cern.ch/event/1067904/contributions/4636597/attachments/2357013/4022563/2021-12-01_Infrastructure_Status%40TF.pdf" TargetMode="External"/><Relationship Id="rId4" Type="http://schemas.openxmlformats.org/officeDocument/2006/relationships/hyperlink" Target="https://es-hep-bmk.cern.ch/kibana/app/dashboards?security_tenant=global#/view/3cff6d30-5132-11ec-8fa4-2b12aa91981e?_g=(filters%3A!()%2CrefreshInterval%3A(pause%3A!t%2Cvalue%3A0)%2Ctime%3A(from%3Anow-1M%2Cto%3Anow))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(Now)</a:t>
            </a:r>
            <a:endParaRPr sz="3400"/>
          </a:p>
        </p:txBody>
      </p:sp>
      <p:sp>
        <p:nvSpPr>
          <p:cNvPr id="155" name="Google Shape;155;p2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6" name="Google Shape;15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550" y="880420"/>
            <a:ext cx="8340900" cy="34772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(Last)</a:t>
            </a:r>
            <a:endParaRPr sz="3400"/>
          </a:p>
        </p:txBody>
      </p:sp>
      <p:sp>
        <p:nvSpPr>
          <p:cNvPr id="163" name="Google Shape;163;p26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4" name="Google Shape;1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4350" y="407852"/>
            <a:ext cx="4638770" cy="3712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(Now)</a:t>
            </a:r>
            <a:endParaRPr sz="3400"/>
          </a:p>
        </p:txBody>
      </p:sp>
      <p:sp>
        <p:nvSpPr>
          <p:cNvPr id="171" name="Google Shape;171;p2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2" name="Google Shape;17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975" y="880420"/>
            <a:ext cx="8328047" cy="3477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Configurations (Last)</a:t>
            </a:r>
            <a:endParaRPr sz="3400"/>
          </a:p>
        </p:txBody>
      </p:sp>
      <p:sp>
        <p:nvSpPr>
          <p:cNvPr id="179" name="Google Shape;179;p28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0" name="Google Shape;18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750" y="888613"/>
            <a:ext cx="8640500" cy="336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Configurations (</a:t>
            </a:r>
            <a:r>
              <a:rPr lang="en-US" sz="3400" u="sng">
                <a:solidFill>
                  <a:schemeClr val="hlink"/>
                </a:solidFill>
                <a:hlinkClick r:id="rId3"/>
              </a:rPr>
              <a:t>New</a:t>
            </a:r>
            <a:r>
              <a:rPr lang="en-US" sz="3400"/>
              <a:t>)</a:t>
            </a:r>
            <a:endParaRPr sz="3400"/>
          </a:p>
        </p:txBody>
      </p:sp>
      <p:sp>
        <p:nvSpPr>
          <p:cNvPr id="187" name="Google Shape;187;p29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8" name="Google Shape;18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1675" y="915500"/>
            <a:ext cx="6879575" cy="3404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/>
          <p:nvPr>
            <p:ph idx="1" type="body"/>
          </p:nvPr>
        </p:nvSpPr>
        <p:spPr>
          <a:xfrm>
            <a:off x="457200" y="809550"/>
            <a:ext cx="8229600" cy="3524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Follow the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instructions</a:t>
            </a:r>
            <a:r>
              <a:rPr lang="en-US"/>
              <a:t> from Dec 1, 2021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Check the benchmark configurations available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Table added to the end of the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dashboard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Benchmark any machine configuration missing here!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If the number of sites per configuration is low,</a:t>
            </a:r>
            <a:br>
              <a:rPr lang="en-US"/>
            </a:br>
            <a:r>
              <a:rPr lang="en-US"/>
              <a:t>more runs are also helpful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Working on fixing scripts 🛠️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Thanks to everyone who reported errors (e.g. cryptography)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Fix expected in the upcoming days</a:t>
            </a:r>
            <a:endParaRPr/>
          </a:p>
        </p:txBody>
      </p:sp>
      <p:sp>
        <p:nvSpPr>
          <p:cNvPr id="195" name="Google Shape;195;p30"/>
          <p:cNvSpPr txBox="1"/>
          <p:nvPr>
            <p:ph type="title"/>
          </p:nvPr>
        </p:nvSpPr>
        <p:spPr>
          <a:xfrm>
            <a:off x="457200" y="175125"/>
            <a:ext cx="58653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Contributing</a:t>
            </a:r>
            <a:endParaRPr sz="3400"/>
          </a:p>
        </p:txBody>
      </p:sp>
      <p:sp>
        <p:nvSpPr>
          <p:cNvPr id="196" name="Google Shape;196;p30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/>
          <p:nvPr/>
        </p:nvSpPr>
        <p:spPr>
          <a:xfrm>
            <a:off x="3783000" y="2081175"/>
            <a:ext cx="15780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00">
                <a:solidFill>
                  <a:schemeClr val="dk1"/>
                </a:solidFill>
              </a:rPr>
              <a:t>Q&amp;A</a:t>
            </a:r>
            <a:endParaRPr sz="4600">
              <a:solidFill>
                <a:schemeClr val="dk1"/>
              </a:solidFill>
            </a:endParaRPr>
          </a:p>
        </p:txBody>
      </p:sp>
      <p:sp>
        <p:nvSpPr>
          <p:cNvPr id="203" name="Google Shape;203;p31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458550" y="174286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rPr lang="en-US" sz="4100"/>
              <a:t>Measurement Collection Update</a:t>
            </a:r>
            <a:endParaRPr b="0" i="0" sz="4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458550" y="2498903"/>
            <a:ext cx="27432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Gonzalo Menéndez Borge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IT-SC-POF</a:t>
            </a:r>
            <a:endParaRPr/>
          </a:p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Progress (Last)</a:t>
            </a:r>
            <a:endParaRPr sz="3400"/>
          </a:p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475" y="880420"/>
            <a:ext cx="7536362" cy="3477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Progress (Now)</a:t>
            </a:r>
            <a:endParaRPr sz="3400"/>
          </a:p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6125" y="880425"/>
            <a:ext cx="7329045" cy="347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(Last)</a:t>
            </a:r>
            <a:endParaRPr sz="3400"/>
          </a:p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050" y="869570"/>
            <a:ext cx="8839200" cy="340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(Now)</a:t>
            </a:r>
            <a:endParaRPr sz="3400"/>
          </a:p>
        </p:txBody>
      </p:sp>
      <p:sp>
        <p:nvSpPr>
          <p:cNvPr id="121" name="Google Shape;121;p21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63" y="869575"/>
            <a:ext cx="8531871" cy="340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# Contributions (Last)</a:t>
            </a:r>
            <a:endParaRPr sz="3400"/>
          </a:p>
        </p:txBody>
      </p:sp>
      <p:sp>
        <p:nvSpPr>
          <p:cNvPr id="129" name="Google Shape;129;p22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675" y="935249"/>
            <a:ext cx="3469774" cy="347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4605" y="933370"/>
            <a:ext cx="3469782" cy="3477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# Contributions (Now)</a:t>
            </a:r>
            <a:endParaRPr sz="3400"/>
          </a:p>
        </p:txBody>
      </p:sp>
      <p:sp>
        <p:nvSpPr>
          <p:cNvPr id="138" name="Google Shape;138;p2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9" name="Google Shape;13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427" y="935250"/>
            <a:ext cx="3436855" cy="347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7" y="933370"/>
            <a:ext cx="3949934" cy="3477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(Last)</a:t>
            </a:r>
            <a:endParaRPr sz="3400"/>
          </a:p>
        </p:txBody>
      </p:sp>
      <p:sp>
        <p:nvSpPr>
          <p:cNvPr id="147" name="Google Shape;147;p2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8913" y="266200"/>
            <a:ext cx="4187742" cy="395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