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4"/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5143500" cy="9144000"/>
  <p:embeddedFontLst>
    <p:embeddedFont>
      <p:font typeface="Belleza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schemas.openxmlformats.org/officeDocument/2006/relationships/font" Target="fonts/Belleza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05cdbd1f1b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05cdbd1f1b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105cdbd1f1b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00c86960c3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00c86960c3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100c86960c3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5892bb68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5892bb68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115892bb68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7f4355299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7f4355299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17f4355299_0_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5892bb680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15892bb680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115892bb680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7f4355299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17f4355299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117f4355299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15892bb680_0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15892bb680_0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15892bb680_0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17f4355299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17f4355299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117f4355299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15892bb680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15892bb680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15892bb680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2" type="body"/>
          </p:nvPr>
        </p:nvSpPr>
        <p:spPr>
          <a:xfrm>
            <a:off x="457200" y="952333"/>
            <a:ext cx="4040188" cy="2764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spcBef>
                <a:spcPts val="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3" type="body"/>
          </p:nvPr>
        </p:nvSpPr>
        <p:spPr>
          <a:xfrm>
            <a:off x="4645026" y="952333"/>
            <a:ext cx="4041775" cy="2764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spcBef>
                <a:spcPts val="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4"/>
          <p:cNvSpPr/>
          <p:nvPr>
            <p:ph idx="2" type="pic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6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4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78" name="Google Shape;7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4640" lvl="0" marL="457200" algn="l">
              <a:spcBef>
                <a:spcPts val="0"/>
              </a:spcBef>
              <a:spcAft>
                <a:spcPts val="0"/>
              </a:spcAft>
              <a:buSzPts val="1040"/>
              <a:buChar char="•"/>
              <a:defRPr sz="2400"/>
            </a:lvl1pPr>
            <a:lvl2pPr indent="-306069" lvl="1" marL="914400" algn="l">
              <a:spcBef>
                <a:spcPts val="0"/>
              </a:spcBef>
              <a:spcAft>
                <a:spcPts val="0"/>
              </a:spcAft>
              <a:buSzPts val="1220"/>
              <a:buChar char="•"/>
              <a:defRPr sz="2000"/>
            </a:lvl2pPr>
            <a:lvl3pPr indent="-313055" lvl="2" marL="1371600" algn="l">
              <a:spcBef>
                <a:spcPts val="0"/>
              </a:spcBef>
              <a:spcAft>
                <a:spcPts val="0"/>
              </a:spcAft>
              <a:buSzPts val="1330"/>
              <a:buChar char="•"/>
              <a:defRPr sz="1800"/>
            </a:lvl3pPr>
            <a:lvl4pPr indent="-318769" lvl="3" marL="1828800" algn="l">
              <a:spcBef>
                <a:spcPts val="0"/>
              </a:spcBef>
              <a:spcAft>
                <a:spcPts val="0"/>
              </a:spcAft>
              <a:buSzPts val="142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7" name="Google Shape;3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41" name="Google Shape;4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44" name="Google Shape;4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1315400"/>
            <a:ext cx="252000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47" name="Google Shape;47;p9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9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spcBef>
                <a:spcPts val="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spcBef>
                <a:spcPts val="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11"/>
          <p:cNvSpPr txBox="1"/>
          <p:nvPr>
            <p:ph idx="12" type="sldNum"/>
          </p:nvPr>
        </p:nvSpPr>
        <p:spPr>
          <a:xfrm>
            <a:off x="8178626" y="46523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bande-01.eps"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22" name="Google Shape;22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/>
        </p:nvSpPr>
        <p:spPr>
          <a:xfrm>
            <a:off x="861000" y="4620675"/>
            <a:ext cx="3460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897BD"/>
                </a:solidFill>
              </a:rPr>
              <a:t>Measurement Collection Update</a:t>
            </a:r>
            <a:endParaRPr sz="1200">
              <a:solidFill>
                <a:srgbClr val="8897BD"/>
              </a:solidFill>
            </a:endParaRPr>
          </a:p>
        </p:txBody>
      </p:sp>
      <p:sp>
        <p:nvSpPr>
          <p:cNvPr id="26" name="Google Shape;26;p3"/>
          <p:cNvSpPr txBox="1"/>
          <p:nvPr/>
        </p:nvSpPr>
        <p:spPr>
          <a:xfrm>
            <a:off x="7096950" y="4691925"/>
            <a:ext cx="979800" cy="2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897BD"/>
                </a:solidFill>
              </a:rPr>
              <a:t>16</a:t>
            </a:r>
            <a:r>
              <a:rPr lang="en-US" sz="1200">
                <a:solidFill>
                  <a:srgbClr val="8897BD"/>
                </a:solidFill>
              </a:rPr>
              <a:t>/03</a:t>
            </a:r>
            <a:r>
              <a:rPr lang="en-US" sz="1200">
                <a:solidFill>
                  <a:srgbClr val="8897BD"/>
                </a:solidFill>
              </a:rPr>
              <a:t>/</a:t>
            </a:r>
            <a:r>
              <a:rPr lang="en-US" sz="1200">
                <a:solidFill>
                  <a:srgbClr val="8897BD"/>
                </a:solidFill>
              </a:rPr>
              <a:t>2022</a:t>
            </a:r>
            <a:endParaRPr sz="1200">
              <a:solidFill>
                <a:srgbClr val="8897BD"/>
              </a:solidFill>
            </a:endParaRPr>
          </a:p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indico.cern.ch/event/1067904/contributions/4636597/attachments/2357013/4022563/2021-12-01_Infrastructure_Status%40TF.pdf" TargetMode="External"/><Relationship Id="rId4" Type="http://schemas.openxmlformats.org/officeDocument/2006/relationships/hyperlink" Target="https://es-hep-bmk.cern.ch/kibana/app/dashboards?security_tenant=global#/view/3cff6d30-5132-11ec-8fa4-2b12aa91981e?_g=(filters%3A!()%2CrefreshInterval%3A(pause%3A!t%2Cvalue%3A0)%2Ctime%3A(from%3Anow-1M%2Cto%3Anow))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idx="1" type="body"/>
          </p:nvPr>
        </p:nvSpPr>
        <p:spPr>
          <a:xfrm>
            <a:off x="457200" y="809550"/>
            <a:ext cx="8229600" cy="3524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Follow the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instructions</a:t>
            </a:r>
            <a:r>
              <a:rPr lang="en-US"/>
              <a:t> from Dec 1, 2021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Check the benchmark configurations available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Table added to the end of the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dashboard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Runs are especially appreciated on</a:t>
            </a:r>
            <a:endParaRPr/>
          </a:p>
          <a:p>
            <a:pPr indent="-313055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30"/>
              <a:buChar char="•"/>
            </a:pPr>
            <a:r>
              <a:rPr lang="en-US"/>
              <a:t>Missing machine configuration</a:t>
            </a:r>
            <a:endParaRPr/>
          </a:p>
          <a:p>
            <a:pPr indent="-313055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30"/>
              <a:buChar char="•"/>
            </a:pPr>
            <a:r>
              <a:rPr lang="en-US"/>
              <a:t>Configurations with low number of runs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Machine models available will be cross-checked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HW information from monitoring activities (ATLAS &amp; CMS)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Contact email: hep-benchmarks-support@cern.ch</a:t>
            </a:r>
            <a:endParaRPr/>
          </a:p>
        </p:txBody>
      </p:sp>
      <p:sp>
        <p:nvSpPr>
          <p:cNvPr id="153" name="Google Shape;153;p25"/>
          <p:cNvSpPr txBox="1"/>
          <p:nvPr>
            <p:ph type="title"/>
          </p:nvPr>
        </p:nvSpPr>
        <p:spPr>
          <a:xfrm>
            <a:off x="457200" y="175125"/>
            <a:ext cx="58653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Contributing</a:t>
            </a:r>
            <a:endParaRPr sz="3400"/>
          </a:p>
        </p:txBody>
      </p:sp>
      <p:sp>
        <p:nvSpPr>
          <p:cNvPr id="154" name="Google Shape;154;p25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/>
          <p:nvPr/>
        </p:nvSpPr>
        <p:spPr>
          <a:xfrm>
            <a:off x="3783000" y="2081175"/>
            <a:ext cx="1578000" cy="9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00">
                <a:solidFill>
                  <a:schemeClr val="dk1"/>
                </a:solidFill>
              </a:rPr>
              <a:t>Q&amp;A</a:t>
            </a:r>
            <a:endParaRPr sz="4600">
              <a:solidFill>
                <a:schemeClr val="dk1"/>
              </a:solidFill>
            </a:endParaRPr>
          </a:p>
        </p:txBody>
      </p:sp>
      <p:sp>
        <p:nvSpPr>
          <p:cNvPr id="161" name="Google Shape;161;p26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458550" y="174286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r>
              <a:rPr lang="en-US" sz="4100"/>
              <a:t>Measurement Collection Update</a:t>
            </a:r>
            <a:endParaRPr b="0" i="0" sz="4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458550" y="2498903"/>
            <a:ext cx="27432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Gonzalo Menéndez Borge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IT-SC-POF</a:t>
            </a:r>
            <a:endParaRPr/>
          </a:p>
        </p:txBody>
      </p:sp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Benchmark Progress</a:t>
            </a:r>
            <a:endParaRPr sz="3400"/>
          </a:p>
        </p:txBody>
      </p:sp>
      <p:sp>
        <p:nvSpPr>
          <p:cNvPr id="97" name="Google Shape;97;p18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288" y="947549"/>
            <a:ext cx="7982737" cy="32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Contributions (Last)</a:t>
            </a:r>
            <a:endParaRPr sz="3400"/>
          </a:p>
        </p:txBody>
      </p:sp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725" y="929276"/>
            <a:ext cx="8531848" cy="3284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Contributions (New)</a:t>
            </a:r>
            <a:endParaRPr sz="3400"/>
          </a:p>
        </p:txBody>
      </p:sp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913" y="913000"/>
            <a:ext cx="8863465" cy="340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HS06 (Last)</a:t>
            </a:r>
            <a:endParaRPr sz="3400"/>
          </a:p>
        </p:txBody>
      </p:sp>
      <p:sp>
        <p:nvSpPr>
          <p:cNvPr id="121" name="Google Shape;121;p21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880425"/>
            <a:ext cx="8226900" cy="34533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HS06 (Now)</a:t>
            </a:r>
            <a:endParaRPr sz="3400"/>
          </a:p>
        </p:txBody>
      </p:sp>
      <p:sp>
        <p:nvSpPr>
          <p:cNvPr id="129" name="Google Shape;129;p22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200" y="880426"/>
            <a:ext cx="8340899" cy="3504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SPEC17 (Last)</a:t>
            </a:r>
            <a:endParaRPr sz="3400"/>
          </a:p>
        </p:txBody>
      </p:sp>
      <p:sp>
        <p:nvSpPr>
          <p:cNvPr id="137" name="Google Shape;137;p2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8" name="Google Shape;138;p23"/>
          <p:cNvPicPr preferRelativeResize="0"/>
          <p:nvPr/>
        </p:nvPicPr>
        <p:blipFill rotWithShape="1">
          <a:blip r:embed="rId3">
            <a:alphaModFix/>
          </a:blip>
          <a:srcRect b="0" l="0" r="0" t="1273"/>
          <a:stretch/>
        </p:blipFill>
        <p:spPr>
          <a:xfrm>
            <a:off x="406625" y="840887"/>
            <a:ext cx="8328052" cy="346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SPEC17 (Now)</a:t>
            </a:r>
            <a:endParaRPr sz="3400"/>
          </a:p>
        </p:txBody>
      </p:sp>
      <p:sp>
        <p:nvSpPr>
          <p:cNvPr id="145" name="Google Shape;145;p24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6" name="Google Shape;14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375" y="833099"/>
            <a:ext cx="8234542" cy="347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