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4"/>
  </p:notesMasterIdLst>
  <p:sldIdLst>
    <p:sldId id="256" r:id="rId2"/>
    <p:sldId id="276" r:id="rId3"/>
    <p:sldId id="312" r:id="rId4"/>
    <p:sldId id="336" r:id="rId5"/>
    <p:sldId id="335" r:id="rId6"/>
    <p:sldId id="305" r:id="rId7"/>
    <p:sldId id="304" r:id="rId8"/>
    <p:sldId id="308" r:id="rId9"/>
    <p:sldId id="311" r:id="rId10"/>
    <p:sldId id="309" r:id="rId11"/>
    <p:sldId id="327" r:id="rId12"/>
    <p:sldId id="291" r:id="rId13"/>
    <p:sldId id="286" r:id="rId14"/>
    <p:sldId id="337" r:id="rId15"/>
    <p:sldId id="338" r:id="rId16"/>
    <p:sldId id="339" r:id="rId17"/>
    <p:sldId id="321" r:id="rId18"/>
    <p:sldId id="310" r:id="rId19"/>
    <p:sldId id="287" r:id="rId20"/>
    <p:sldId id="316" r:id="rId21"/>
    <p:sldId id="300" r:id="rId22"/>
    <p:sldId id="313" r:id="rId23"/>
    <p:sldId id="314" r:id="rId24"/>
    <p:sldId id="302" r:id="rId25"/>
    <p:sldId id="315" r:id="rId26"/>
    <p:sldId id="299" r:id="rId27"/>
    <p:sldId id="322" r:id="rId28"/>
    <p:sldId id="330" r:id="rId29"/>
    <p:sldId id="331" r:id="rId30"/>
    <p:sldId id="332" r:id="rId31"/>
    <p:sldId id="333" r:id="rId32"/>
    <p:sldId id="306" r:id="rId33"/>
    <p:sldId id="334" r:id="rId34"/>
    <p:sldId id="323" r:id="rId35"/>
    <p:sldId id="329" r:id="rId36"/>
    <p:sldId id="298" r:id="rId37"/>
    <p:sldId id="326" r:id="rId38"/>
    <p:sldId id="307" r:id="rId39"/>
    <p:sldId id="318" r:id="rId40"/>
    <p:sldId id="328" r:id="rId41"/>
    <p:sldId id="324" r:id="rId42"/>
    <p:sldId id="31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2309E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8" autoAdjust="0"/>
    <p:restoredTop sz="94660"/>
  </p:normalViewPr>
  <p:slideViewPr>
    <p:cSldViewPr snapToGrid="0">
      <p:cViewPr>
        <p:scale>
          <a:sx n="80" d="100"/>
          <a:sy n="80" d="100"/>
        </p:scale>
        <p:origin x="-18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7D373-E5F0-4EED-ACBC-8FFE4EC4D5DD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C21A7-EACA-4014-884B-17B518B339C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B4EDD-B9B4-48F5-AE1B-5B6EE8CB3CB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72B489-69AC-4EE5-87AE-2429FE6E2931}" type="datetimeFigureOut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gif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550" y="2466355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sz="4800" b="0" dirty="0" smtClean="0"/>
              <a:t>CRIS: collinear resonance ionization </a:t>
            </a:r>
            <a:r>
              <a:rPr lang="en-US" sz="4800" b="0" dirty="0" smtClean="0"/>
              <a:t>spectroscopy </a:t>
            </a:r>
            <a:r>
              <a:rPr lang="en-US" sz="4800" b="0" dirty="0" smtClean="0"/>
              <a:t>physics </a:t>
            </a:r>
            <a:r>
              <a:rPr lang="en-US" sz="4800" b="0" dirty="0" smtClean="0"/>
              <a:t>and progress at ISOLDE</a:t>
            </a:r>
            <a:endParaRPr lang="en-GB" sz="48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257" y="5399315"/>
            <a:ext cx="46185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Kieran Flanagan </a:t>
            </a:r>
          </a:p>
          <a:p>
            <a:r>
              <a:rPr lang="en-GB" sz="3200" b="1" dirty="0" smtClean="0"/>
              <a:t>University of Manchester</a:t>
            </a:r>
            <a:endParaRPr lang="en-GB" sz="3200" b="1" dirty="0"/>
          </a:p>
        </p:txBody>
      </p:sp>
      <p:pic>
        <p:nvPicPr>
          <p:cNvPr id="5" name="Picture 2" descr="\\cern.ch\dfs\Users\o\olevinkr\Documents\CRIS documents\cris logo 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822" y="5593278"/>
            <a:ext cx="1300623" cy="74814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 descr="cris logo 2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36427" y="5660897"/>
            <a:ext cx="2493817" cy="677641"/>
          </a:xfrm>
          <a:prstGeom prst="rect">
            <a:avLst/>
          </a:prstGeom>
        </p:spPr>
      </p:pic>
    </p:spTree>
  </p:cSld>
  <p:clrMapOvr>
    <a:masterClrMapping/>
  </p:clrMapOvr>
  <p:transition advTm="1232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Resonant Ionization Spectroscopy (CRIS) @ ISOLDE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229600" cy="261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2500330" cy="2646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428736"/>
            <a:ext cx="39878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4071942"/>
            <a:ext cx="3074297" cy="252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29322" y="4143380"/>
            <a:ext cx="30364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Combining high resolution</a:t>
            </a:r>
          </a:p>
          <a:p>
            <a:r>
              <a:rPr lang="en-GB" b="1" dirty="0" smtClean="0"/>
              <a:t>nature of collinear beams</a:t>
            </a:r>
          </a:p>
          <a:p>
            <a:r>
              <a:rPr lang="en-GB" b="1" dirty="0" smtClean="0"/>
              <a:t>method with high sensitivity</a:t>
            </a:r>
          </a:p>
          <a:p>
            <a:r>
              <a:rPr lang="en-GB" b="1" dirty="0" smtClean="0"/>
              <a:t>of in-source spectroscopy.</a:t>
            </a:r>
          </a:p>
          <a:p>
            <a:r>
              <a:rPr lang="en-GB" b="1" dirty="0" smtClean="0"/>
              <a:t>Allowing extraction of </a:t>
            </a:r>
          </a:p>
          <a:p>
            <a:r>
              <a:rPr lang="en-GB" b="1" dirty="0" smtClean="0"/>
              <a:t>B factors and </a:t>
            </a:r>
            <a:r>
              <a:rPr lang="en-GB" b="1" dirty="0" err="1" smtClean="0"/>
              <a:t>quadrupole</a:t>
            </a:r>
            <a:r>
              <a:rPr lang="en-GB" b="1" dirty="0" smtClean="0"/>
              <a:t> </a:t>
            </a:r>
          </a:p>
          <a:p>
            <a:r>
              <a:rPr lang="en-GB" b="1" dirty="0" smtClean="0"/>
              <a:t>moments.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488" y="6417254"/>
            <a:ext cx="3071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 Relative Frequency (GHz)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16" y="442913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chemeClr val="bg1"/>
                </a:solidFill>
              </a:rPr>
              <a:t>68</a:t>
            </a:r>
            <a:r>
              <a:rPr lang="en-GB" dirty="0" smtClean="0">
                <a:solidFill>
                  <a:schemeClr val="bg1"/>
                </a:solidFill>
              </a:rPr>
              <a:t>Cu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614364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071802" y="6215082"/>
            <a:ext cx="271464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00364" y="614364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84916" y="614364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658289" y="614591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52145" y="6155015"/>
            <a:ext cx="4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794078" y="5472753"/>
            <a:ext cx="566382" cy="2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903480" y="4224783"/>
            <a:ext cx="303744" cy="1889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261816" y="498825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4GHz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 rot="16200000" flipV="1">
            <a:off x="4694830" y="4974609"/>
            <a:ext cx="450376" cy="45037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374108" y="4715302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30MHz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000750" y="6177379"/>
            <a:ext cx="2948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 sz="1400" dirty="0" smtClean="0"/>
              <a:t>Yu. A. Kudriavtsev and V. S. Letokhov, </a:t>
            </a:r>
          </a:p>
          <a:p>
            <a:r>
              <a:rPr lang="en-US" sz="1400" i="1" dirty="0" smtClean="0"/>
              <a:t>Appl. Phys.</a:t>
            </a:r>
            <a:r>
              <a:rPr lang="en-US" sz="1400" dirty="0" smtClean="0"/>
              <a:t> </a:t>
            </a:r>
            <a:r>
              <a:rPr lang="en-US" sz="1400" b="1" dirty="0" smtClean="0"/>
              <a:t>B29</a:t>
            </a:r>
            <a:r>
              <a:rPr lang="en-US" sz="1400" dirty="0" smtClean="0"/>
              <a:t>  219 (1982)</a:t>
            </a:r>
            <a:endParaRPr lang="en-US" sz="1400" dirty="0"/>
          </a:p>
        </p:txBody>
      </p:sp>
    </p:spTree>
  </p:cSld>
  <p:clrMapOvr>
    <a:masterClrMapping/>
  </p:clrMapOvr>
  <p:transition advTm="2006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000760" y="4500570"/>
            <a:ext cx="250033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Previous CRIS of </a:t>
            </a:r>
            <a:r>
              <a:rPr lang="en-GB" dirty="0" err="1" smtClean="0"/>
              <a:t>Yb</a:t>
            </a:r>
            <a:r>
              <a:rPr lang="en-GB" dirty="0" smtClean="0"/>
              <a:t> at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18133"/>
            <a:ext cx="8229600" cy="179668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Charge exchange efficiency into meta stable states</a:t>
            </a:r>
          </a:p>
          <a:p>
            <a:r>
              <a:rPr lang="en-GB" dirty="0" smtClean="0"/>
              <a:t>Below saturation on second step</a:t>
            </a:r>
          </a:p>
          <a:p>
            <a:r>
              <a:rPr lang="en-GB" dirty="0" smtClean="0"/>
              <a:t>Duty cycle losses due to lasers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4167083"/>
            <a:ext cx="5612283" cy="233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>
            <a:off x="5000628" y="4929198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072198" y="4520877"/>
            <a:ext cx="25054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Total efficiency </a:t>
            </a:r>
          </a:p>
          <a:p>
            <a:r>
              <a:rPr lang="en-GB" sz="2800" dirty="0" smtClean="0"/>
              <a:t>1:100 000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102390" y="1643050"/>
            <a:ext cx="732726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/>
              <a:t>Ch. Schulz </a:t>
            </a:r>
            <a:r>
              <a:rPr lang="en-GB" sz="3200" i="1" dirty="0" smtClean="0"/>
              <a:t>et al., </a:t>
            </a:r>
            <a:r>
              <a:rPr lang="en-GB" sz="3200" dirty="0" smtClean="0"/>
              <a:t>J. Phys. B, </a:t>
            </a:r>
            <a:r>
              <a:rPr lang="en-GB" sz="3200" b="1" dirty="0" smtClean="0"/>
              <a:t>24</a:t>
            </a:r>
            <a:r>
              <a:rPr lang="en-GB" sz="3200" dirty="0" smtClean="0"/>
              <a:t> (1991) 4831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Off-line CRIS test at the IGISOL</a:t>
            </a:r>
            <a:endParaRPr lang="en-US" dirty="0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1526592"/>
            <a:ext cx="5464175" cy="4841875"/>
            <a:chOff x="186" y="903"/>
            <a:chExt cx="3442" cy="305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5" y="903"/>
              <a:ext cx="3413" cy="3050"/>
            </a:xfrm>
            <a:prstGeom prst="rect">
              <a:avLst/>
            </a:prstGeom>
            <a:noFill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894" y="3633"/>
              <a:ext cx="2261" cy="28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GB" sz="2400" dirty="0"/>
                <a:t>Relative frequency (MHz)</a:t>
              </a:r>
              <a:endParaRPr lang="en-US" sz="2400" dirty="0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722" y="3521"/>
              <a:ext cx="2294" cy="1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282" y="3503"/>
              <a:ext cx="444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2000</a:t>
              </a:r>
              <a:endParaRPr lang="en-US" sz="2000" dirty="0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187" y="3504"/>
              <a:ext cx="449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4000</a:t>
              </a:r>
              <a:endParaRPr lang="en-US" sz="2000" dirty="0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 rot="5400000">
              <a:off x="-663" y="2356"/>
              <a:ext cx="2294" cy="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 rot="16200000">
              <a:off x="-206" y="2320"/>
              <a:ext cx="107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GB" sz="2400" dirty="0"/>
                <a:t>Ion Counts</a:t>
              </a:r>
              <a:endParaRPr lang="en-US" sz="2400" dirty="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372" y="1917"/>
              <a:ext cx="274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50</a:t>
              </a:r>
              <a:endParaRPr lang="en-US" sz="2000" dirty="0"/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358" y="2817"/>
              <a:ext cx="273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30</a:t>
              </a:r>
              <a:endParaRPr lang="en-US" sz="2000" dirty="0"/>
            </a:p>
          </p:txBody>
        </p:sp>
      </p:grpSp>
      <p:sp>
        <p:nvSpPr>
          <p:cNvPr id="14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5066523" y="1753733"/>
            <a:ext cx="4077477" cy="22929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2800" dirty="0"/>
              <a:t>200 ions per bunch</a:t>
            </a:r>
          </a:p>
          <a:p>
            <a:r>
              <a:rPr lang="en-GB" sz="2800" dirty="0"/>
              <a:t>6 scans</a:t>
            </a:r>
          </a:p>
          <a:p>
            <a:r>
              <a:rPr lang="en-GB" sz="2800" dirty="0"/>
              <a:t>1:30 efficiency</a:t>
            </a:r>
          </a:p>
          <a:p>
            <a:r>
              <a:rPr lang="en-GB" sz="2800" dirty="0"/>
              <a:t>Factor of 1000 increase in detection efficiency.</a:t>
            </a:r>
            <a:endParaRPr lang="en-US" sz="2800" dirty="0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5075464" y="4180344"/>
            <a:ext cx="4068536" cy="26776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2800" dirty="0"/>
              <a:t>Background due to non-resonant </a:t>
            </a:r>
            <a:r>
              <a:rPr lang="en-GB" sz="2800" dirty="0" err="1"/>
              <a:t>collisional</a:t>
            </a:r>
            <a:r>
              <a:rPr lang="en-GB" sz="2800" dirty="0"/>
              <a:t> ionization in poor vacuum (10</a:t>
            </a:r>
            <a:r>
              <a:rPr lang="en-GB" sz="2800" baseline="30000" dirty="0"/>
              <a:t>-5</a:t>
            </a:r>
            <a:r>
              <a:rPr lang="en-GB" sz="2800" dirty="0"/>
              <a:t> mbar)</a:t>
            </a:r>
          </a:p>
          <a:p>
            <a:r>
              <a:rPr lang="en-GB" sz="2800" dirty="0"/>
              <a:t>~5 </a:t>
            </a:r>
            <a:r>
              <a:rPr lang="en-GB" sz="2800" dirty="0" smtClean="0"/>
              <a:t>non-resonant ions </a:t>
            </a:r>
            <a:r>
              <a:rPr lang="en-GB" sz="2800" dirty="0"/>
              <a:t>per bunch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214942" y="4286256"/>
            <a:ext cx="364333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resonant ionization laser spectroscopy (CRIS)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RIS performed on a fast atomic bunched beam.</a:t>
            </a:r>
          </a:p>
          <a:p>
            <a:r>
              <a:rPr lang="en-GB" sz="2400" dirty="0" smtClean="0"/>
              <a:t>Pulsed Amplified CW laser has a resolution which is Fourier limited.</a:t>
            </a:r>
          </a:p>
          <a:p>
            <a:r>
              <a:rPr lang="en-GB" sz="2400" dirty="0" smtClean="0"/>
              <a:t>Background events are due to non-resonant collisonal ionization, which is directly related to the vacuum</a:t>
            </a:r>
          </a:p>
          <a:p>
            <a:r>
              <a:rPr lang="en-GB" sz="2400" dirty="0" smtClean="0"/>
              <a:t> Very high total experimental efficiency</a:t>
            </a:r>
          </a:p>
          <a:p>
            <a:pPr lvl="1"/>
            <a:r>
              <a:rPr lang="en-GB" sz="1800" dirty="0" smtClean="0"/>
              <a:t>Neutralization (element dependent)</a:t>
            </a:r>
          </a:p>
          <a:p>
            <a:pPr lvl="1"/>
            <a:r>
              <a:rPr lang="en-GB" sz="1800" dirty="0" smtClean="0"/>
              <a:t>Ionization efficiency 50-100% (no HFS)</a:t>
            </a:r>
          </a:p>
          <a:p>
            <a:pPr lvl="1"/>
            <a:r>
              <a:rPr lang="en-GB" sz="1800" dirty="0" smtClean="0"/>
              <a:t>Detection  efficiency almost 100%</a:t>
            </a:r>
          </a:p>
          <a:p>
            <a:pPr lvl="1"/>
            <a:r>
              <a:rPr lang="en-GB" sz="1800" dirty="0" smtClean="0"/>
              <a:t>Transport through ISCOOL 70%</a:t>
            </a:r>
          </a:p>
          <a:p>
            <a:pPr lvl="1"/>
            <a:r>
              <a:rPr lang="en-GB" sz="1800" dirty="0" smtClean="0"/>
              <a:t>Transport to experiment 80-90%</a:t>
            </a:r>
          </a:p>
          <a:p>
            <a:pPr lvl="1">
              <a:buNone/>
            </a:pPr>
            <a:endParaRPr lang="en-GB" sz="1800" dirty="0" smtClean="0"/>
          </a:p>
          <a:p>
            <a:pPr lvl="1">
              <a:buNone/>
            </a:pP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357818" y="4357694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1:30 From Jyvaskyla off-line tests </a:t>
            </a:r>
          </a:p>
          <a:p>
            <a:r>
              <a:rPr lang="en-GB" sz="2800" dirty="0" smtClean="0"/>
              <a:t>( K. Flanagan, PhD)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870" y="1618240"/>
            <a:ext cx="4032917" cy="478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12492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Re-ordering of quantum states in Francium  </a:t>
            </a:r>
            <a:endParaRPr lang="en-GB" sz="3600" dirty="0"/>
          </a:p>
        </p:txBody>
      </p:sp>
      <p:sp>
        <p:nvSpPr>
          <p:cNvPr id="19" name="Rectangle 18"/>
          <p:cNvSpPr/>
          <p:nvPr/>
        </p:nvSpPr>
        <p:spPr>
          <a:xfrm>
            <a:off x="214282" y="264318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/>
              <a:t> </a:t>
            </a:r>
            <a:r>
              <a:rPr lang="el-GR" sz="2000" i="1" dirty="0" smtClean="0"/>
              <a:t>π</a:t>
            </a:r>
            <a:r>
              <a:rPr lang="en-GB" sz="2000" i="1" dirty="0" smtClean="0"/>
              <a:t>(1/2+) proton intruder state </a:t>
            </a:r>
            <a:r>
              <a:rPr lang="en-GB" sz="2000" dirty="0" smtClean="0"/>
              <a:t>becomes the ground state in 195At and 185Bi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60" y="1643050"/>
            <a:ext cx="4200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Systematic reduction in energy of the </a:t>
            </a:r>
          </a:p>
          <a:p>
            <a:r>
              <a:rPr lang="en-GB" sz="2000" dirty="0" smtClean="0"/>
              <a:t>deformed  </a:t>
            </a:r>
            <a:r>
              <a:rPr lang="el-GR" sz="2000" i="1" dirty="0" smtClean="0"/>
              <a:t>π</a:t>
            </a:r>
            <a:r>
              <a:rPr lang="en-GB" sz="2000" i="1" dirty="0" smtClean="0"/>
              <a:t>(1/2+)  </a:t>
            </a:r>
            <a:r>
              <a:rPr lang="en-GB" sz="2000" dirty="0" smtClean="0"/>
              <a:t>in isotopes in this </a:t>
            </a:r>
          </a:p>
          <a:p>
            <a:r>
              <a:rPr lang="en-GB" sz="2000" dirty="0" smtClean="0"/>
              <a:t>region of the chart</a:t>
            </a:r>
            <a:endParaRPr lang="en-GB" sz="2000" dirty="0"/>
          </a:p>
        </p:txBody>
      </p:sp>
      <p:grpSp>
        <p:nvGrpSpPr>
          <p:cNvPr id="3" name="Group 29"/>
          <p:cNvGrpSpPr/>
          <p:nvPr/>
        </p:nvGrpSpPr>
        <p:grpSpPr>
          <a:xfrm>
            <a:off x="4674870" y="1783080"/>
            <a:ext cx="3966210" cy="4777740"/>
            <a:chOff x="4674870" y="1783080"/>
            <a:chExt cx="3966210" cy="4777740"/>
          </a:xfrm>
        </p:grpSpPr>
        <p:sp>
          <p:nvSpPr>
            <p:cNvPr id="29" name="Rectangle 28"/>
            <p:cNvSpPr/>
            <p:nvPr/>
          </p:nvSpPr>
          <p:spPr>
            <a:xfrm>
              <a:off x="4674870" y="1783080"/>
              <a:ext cx="3966210" cy="47777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72066" y="4786322"/>
              <a:ext cx="340029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Suggestion that </a:t>
              </a:r>
              <a:r>
                <a:rPr lang="en-GB" sz="2400" baseline="30000" dirty="0" smtClean="0"/>
                <a:t>199</a:t>
              </a:r>
              <a:r>
                <a:rPr lang="en-GB" sz="2400" dirty="0" smtClean="0"/>
                <a:t>Fr has </a:t>
              </a:r>
            </a:p>
            <a:p>
              <a:r>
                <a:rPr lang="en-GB" sz="2400" dirty="0" smtClean="0"/>
                <a:t>I=1/2</a:t>
              </a:r>
              <a:r>
                <a:rPr lang="en-GB" sz="2400" baseline="30000" dirty="0" smtClean="0"/>
                <a:t>+</a:t>
              </a:r>
              <a:r>
                <a:rPr lang="en-GB" sz="2400" dirty="0" smtClean="0"/>
                <a:t> ground state spin </a:t>
              </a:r>
            </a:p>
            <a:p>
              <a:r>
                <a:rPr lang="en-GB" sz="2400" dirty="0" smtClean="0"/>
                <a:t>with an associated  large</a:t>
              </a:r>
            </a:p>
            <a:p>
              <a:r>
                <a:rPr lang="en-GB" sz="2400" dirty="0" smtClean="0"/>
                <a:t>oblate deformation.</a:t>
              </a:r>
              <a:endParaRPr lang="en-GB" sz="24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14456" y="2039257"/>
              <a:ext cx="1190172" cy="2467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731657" y="2612571"/>
              <a:ext cx="1190172" cy="2467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6872530" y="214311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858016" y="2714620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858016" y="328453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786314" y="214311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86314" y="2714620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786314" y="328453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920830" y="1928802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1/2</a:t>
              </a:r>
              <a:r>
                <a:rPr lang="en-GB" baseline="30000" dirty="0" smtClean="0"/>
                <a:t>+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01690" y="2488164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7/2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06316" y="3059668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9/2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2510" y="2488164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1/2</a:t>
              </a:r>
              <a:r>
                <a:rPr lang="en-GB" baseline="30000" dirty="0" smtClean="0"/>
                <a:t>+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10600" y="1916660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7/2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25114" y="3014886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9/2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00628" y="3324525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aseline="30000" dirty="0" smtClean="0"/>
                <a:t>201</a:t>
              </a:r>
              <a:r>
                <a:rPr lang="en-GB" sz="2400" dirty="0" smtClean="0"/>
                <a:t>Fr</a:t>
              </a:r>
              <a:endParaRPr lang="en-GB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43501" y="3357562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aseline="30000" dirty="0" smtClean="0"/>
                <a:t>203</a:t>
              </a:r>
              <a:r>
                <a:rPr lang="en-GB" sz="2400" dirty="0" smtClean="0"/>
                <a:t>Fr</a:t>
              </a:r>
              <a:endParaRPr lang="en-GB" sz="2400" dirty="0"/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6000760" y="3714752"/>
              <a:ext cx="928694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285720" y="3396041"/>
            <a:ext cx="5155001" cy="2912787"/>
            <a:chOff x="285720" y="3396041"/>
            <a:chExt cx="5155001" cy="2912787"/>
          </a:xfrm>
        </p:grpSpPr>
        <p:sp>
          <p:nvSpPr>
            <p:cNvPr id="24" name="Down Arrow 23"/>
            <p:cNvSpPr/>
            <p:nvPr/>
          </p:nvSpPr>
          <p:spPr>
            <a:xfrm rot="2307856">
              <a:off x="3508939" y="3396041"/>
              <a:ext cx="857256" cy="7858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5720" y="4000504"/>
              <a:ext cx="515500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The isomer shifts of </a:t>
              </a:r>
              <a:r>
                <a:rPr lang="en-GB" sz="2400" baseline="30000" dirty="0" smtClean="0"/>
                <a:t>201,203</a:t>
              </a:r>
              <a:r>
                <a:rPr lang="en-GB" sz="2400" dirty="0" smtClean="0"/>
                <a:t>Fr </a:t>
              </a:r>
            </a:p>
            <a:p>
              <a:r>
                <a:rPr lang="en-GB" sz="2400" dirty="0" smtClean="0"/>
                <a:t>and their magnetic moments </a:t>
              </a:r>
            </a:p>
            <a:p>
              <a:r>
                <a:rPr lang="en-GB" sz="2400" dirty="0" smtClean="0"/>
                <a:t>will provide important </a:t>
              </a:r>
            </a:p>
            <a:p>
              <a:r>
                <a:rPr lang="en-GB" sz="2400" dirty="0" smtClean="0"/>
                <a:t>information to better </a:t>
              </a:r>
            </a:p>
            <a:p>
              <a:r>
                <a:rPr lang="en-GB" sz="2400" dirty="0" smtClean="0"/>
                <a:t>understand the evolution of </a:t>
              </a:r>
            </a:p>
            <a:p>
              <a:r>
                <a:rPr lang="en-GB" sz="2400" dirty="0" smtClean="0"/>
                <a:t>nuclear structure in this region</a:t>
              </a:r>
              <a:r>
                <a:rPr lang="en-GB" sz="2000" dirty="0" smtClean="0"/>
                <a:t>. </a:t>
              </a:r>
            </a:p>
          </p:txBody>
        </p:sp>
      </p:grpSp>
    </p:spTree>
    <p:custDataLst>
      <p:tags r:id="rId1"/>
    </p:custDataLst>
  </p:cSld>
  <p:clrMapOvr>
    <a:masterClrMapping/>
  </p:clrMapOvr>
  <p:transition advTm="854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Border </a:t>
            </a:r>
            <a:r>
              <a:rPr lang="en-GB" dirty="0" smtClean="0"/>
              <a:t>of the region of reflection asymmetry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Region characterised by reversal in odd-even staggering, which is attributed to presence of </a:t>
            </a:r>
            <a:r>
              <a:rPr lang="en-GB" dirty="0" err="1" smtClean="0"/>
              <a:t>octupole-quadrupole</a:t>
            </a:r>
            <a:r>
              <a:rPr lang="en-GB" dirty="0" smtClean="0"/>
              <a:t> deformation.</a:t>
            </a:r>
          </a:p>
          <a:p>
            <a:r>
              <a:rPr lang="en-GB" dirty="0" smtClean="0"/>
              <a:t>Also characterised in the interleaving alternating band structure connected by enhance E1 transitions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4067193" cy="498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626" y="1714115"/>
            <a:ext cx="416210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Previous and proposed isotopes  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1000100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00166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00232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00298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00364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00430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000496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00562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00628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500694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00826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8367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201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48374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202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203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48387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204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98394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205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48400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206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8407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207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484140" y="2071678"/>
            <a:ext cx="49641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208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8420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209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48427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210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98433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211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48440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212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7000892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984470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213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7500958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48453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214</a:t>
            </a:r>
            <a:endParaRPr lang="en-GB" sz="1600" dirty="0"/>
          </a:p>
        </p:txBody>
      </p:sp>
      <p:cxnSp>
        <p:nvCxnSpPr>
          <p:cNvPr id="49" name="Straight Arrow Connector 48"/>
          <p:cNvCxnSpPr/>
          <p:nvPr/>
        </p:nvCxnSpPr>
        <p:spPr>
          <a:xfrm rot="5400000">
            <a:off x="965175" y="2678107"/>
            <a:ext cx="500066" cy="1588"/>
          </a:xfrm>
          <a:prstGeom prst="straightConnector1">
            <a:avLst/>
          </a:prstGeom>
          <a:ln w="47625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28662" y="3000372"/>
            <a:ext cx="1619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intruder 1/2+</a:t>
            </a:r>
          </a:p>
          <a:p>
            <a:r>
              <a:rPr lang="en-GB" dirty="0" smtClean="0"/>
              <a:t>isomer</a:t>
            </a:r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1963719" y="2678107"/>
            <a:ext cx="500066" cy="1588"/>
          </a:xfrm>
          <a:prstGeom prst="straightConnector1">
            <a:avLst/>
          </a:prstGeom>
          <a:ln w="47625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214414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000" dirty="0"/>
          </a:p>
        </p:txBody>
      </p:sp>
      <p:sp>
        <p:nvSpPr>
          <p:cNvPr id="56" name="Rectangle 55"/>
          <p:cNvSpPr/>
          <p:nvPr/>
        </p:nvSpPr>
        <p:spPr>
          <a:xfrm>
            <a:off x="1714480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214546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714612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214678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714744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214810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4876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14942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715008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6215074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6715140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7215206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19799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218</a:t>
            </a:r>
            <a:endParaRPr lang="en-GB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169805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219</a:t>
            </a:r>
            <a:endParaRPr lang="en-GB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219812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220</a:t>
            </a:r>
            <a:endParaRPr lang="en-GB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271461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221</a:t>
            </a:r>
            <a:endParaRPr lang="en-GB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3198256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222</a:t>
            </a:r>
            <a:endParaRPr lang="en-GB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369832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223</a:t>
            </a:r>
            <a:endParaRPr lang="en-GB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419838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224</a:t>
            </a:r>
            <a:endParaRPr lang="en-GB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469845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225</a:t>
            </a:r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5198520" y="5000636"/>
            <a:ext cx="49141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226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98586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227</a:t>
            </a:r>
            <a:endParaRPr lang="en-GB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619865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228</a:t>
            </a:r>
            <a:endParaRPr lang="en-GB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669871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229</a:t>
            </a:r>
            <a:endParaRPr lang="en-GB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719878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230</a:t>
            </a:r>
            <a:endParaRPr lang="en-GB" sz="1600" dirty="0"/>
          </a:p>
        </p:txBody>
      </p:sp>
      <p:sp>
        <p:nvSpPr>
          <p:cNvPr id="91" name="Left Brace 90"/>
          <p:cNvSpPr/>
          <p:nvPr/>
        </p:nvSpPr>
        <p:spPr>
          <a:xfrm rot="16200000">
            <a:off x="4214810" y="3643314"/>
            <a:ext cx="428628" cy="4143404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2428860" y="6000768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Region of reflection asymmetry</a:t>
            </a:r>
            <a:endParaRPr lang="en-GB" sz="2000" dirty="0"/>
          </a:p>
        </p:txBody>
      </p:sp>
      <p:sp>
        <p:nvSpPr>
          <p:cNvPr id="94" name="Left Brace 93"/>
          <p:cNvSpPr/>
          <p:nvPr/>
        </p:nvSpPr>
        <p:spPr>
          <a:xfrm rot="16200000">
            <a:off x="5536413" y="1107266"/>
            <a:ext cx="428628" cy="3357586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Left Brace 94"/>
          <p:cNvSpPr/>
          <p:nvPr/>
        </p:nvSpPr>
        <p:spPr>
          <a:xfrm rot="5400000">
            <a:off x="4214810" y="2500306"/>
            <a:ext cx="428628" cy="4143404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/>
          <p:cNvSpPr txBox="1"/>
          <p:nvPr/>
        </p:nvSpPr>
        <p:spPr>
          <a:xfrm>
            <a:off x="3357554" y="3500438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Previous measurements</a:t>
            </a:r>
            <a:endParaRPr lang="en-GB" sz="3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3482405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2982339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7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1982207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5</a:t>
            </a:r>
            <a:endParaRPr lang="en-GB" dirty="0"/>
          </a:p>
        </p:txBody>
      </p:sp>
      <p:sp>
        <p:nvSpPr>
          <p:cNvPr id="100" name="TextBox 99"/>
          <p:cNvSpPr txBox="1"/>
          <p:nvPr/>
        </p:nvSpPr>
        <p:spPr>
          <a:xfrm>
            <a:off x="2500298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1482141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2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1047590" y="170234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1196389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1696455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4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7429520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7" name="TextBox 106"/>
          <p:cNvSpPr txBox="1"/>
          <p:nvPr/>
        </p:nvSpPr>
        <p:spPr>
          <a:xfrm>
            <a:off x="7215206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6697115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611742"/>
            <a:ext cx="7086599" cy="355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5" name="Freeform 4"/>
          <p:cNvSpPr/>
          <p:nvPr/>
        </p:nvSpPr>
        <p:spPr>
          <a:xfrm>
            <a:off x="3533775" y="4191000"/>
            <a:ext cx="4695825" cy="2524125"/>
          </a:xfrm>
          <a:custGeom>
            <a:avLst/>
            <a:gdLst>
              <a:gd name="connsiteX0" fmla="*/ 4638675 w 4638675"/>
              <a:gd name="connsiteY0" fmla="*/ 9525 h 2505075"/>
              <a:gd name="connsiteX1" fmla="*/ 352425 w 4638675"/>
              <a:gd name="connsiteY1" fmla="*/ 0 h 2505075"/>
              <a:gd name="connsiteX2" fmla="*/ 333375 w 4638675"/>
              <a:gd name="connsiteY2" fmla="*/ 495300 h 2505075"/>
              <a:gd name="connsiteX3" fmla="*/ 9525 w 4638675"/>
              <a:gd name="connsiteY3" fmla="*/ 866775 h 2505075"/>
              <a:gd name="connsiteX4" fmla="*/ 0 w 4638675"/>
              <a:gd name="connsiteY4" fmla="*/ 1076325 h 2505075"/>
              <a:gd name="connsiteX5" fmla="*/ 38100 w 4638675"/>
              <a:gd name="connsiteY5" fmla="*/ 1304925 h 2505075"/>
              <a:gd name="connsiteX6" fmla="*/ 28575 w 4638675"/>
              <a:gd name="connsiteY6" fmla="*/ 2495550 h 2505075"/>
              <a:gd name="connsiteX7" fmla="*/ 4600575 w 4638675"/>
              <a:gd name="connsiteY7" fmla="*/ 2505075 h 2505075"/>
              <a:gd name="connsiteX8" fmla="*/ 4638675 w 4638675"/>
              <a:gd name="connsiteY8" fmla="*/ 323850 h 250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38675" h="2505075">
                <a:moveTo>
                  <a:pt x="4638675" y="9525"/>
                </a:moveTo>
                <a:lnTo>
                  <a:pt x="352425" y="0"/>
                </a:lnTo>
                <a:lnTo>
                  <a:pt x="333375" y="495300"/>
                </a:lnTo>
                <a:lnTo>
                  <a:pt x="9525" y="866775"/>
                </a:lnTo>
                <a:lnTo>
                  <a:pt x="0" y="1076325"/>
                </a:lnTo>
                <a:lnTo>
                  <a:pt x="38100" y="1304925"/>
                </a:lnTo>
                <a:lnTo>
                  <a:pt x="28575" y="2495550"/>
                </a:lnTo>
                <a:lnTo>
                  <a:pt x="4600575" y="2505075"/>
                </a:lnTo>
                <a:lnTo>
                  <a:pt x="4638675" y="323850"/>
                </a:lnTo>
              </a:path>
            </a:pathLst>
          </a:cu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 Beam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609599"/>
          </a:xfrm>
        </p:spPr>
        <p:txBody>
          <a:bodyPr>
            <a:normAutofit/>
          </a:bodyPr>
          <a:lstStyle/>
          <a:p>
            <a:r>
              <a:rPr lang="en-US" sz="2600" dirty="0" smtClean="0"/>
              <a:t>Bunched, accelerated ions focused and steered</a:t>
            </a:r>
          </a:p>
        </p:txBody>
      </p:sp>
      <p:sp useBgFill="1">
        <p:nvSpPr>
          <p:cNvPr id="7" name="Freeform 6"/>
          <p:cNvSpPr/>
          <p:nvPr/>
        </p:nvSpPr>
        <p:spPr>
          <a:xfrm>
            <a:off x="4000500" y="4743450"/>
            <a:ext cx="4267200" cy="1885950"/>
          </a:xfrm>
          <a:custGeom>
            <a:avLst/>
            <a:gdLst>
              <a:gd name="connsiteX0" fmla="*/ 4267200 w 4267200"/>
              <a:gd name="connsiteY0" fmla="*/ 0 h 1885950"/>
              <a:gd name="connsiteX1" fmla="*/ 219075 w 4267200"/>
              <a:gd name="connsiteY1" fmla="*/ 38100 h 1885950"/>
              <a:gd name="connsiteX2" fmla="*/ 180975 w 4267200"/>
              <a:gd name="connsiteY2" fmla="*/ 228600 h 1885950"/>
              <a:gd name="connsiteX3" fmla="*/ 85725 w 4267200"/>
              <a:gd name="connsiteY3" fmla="*/ 276225 h 1885950"/>
              <a:gd name="connsiteX4" fmla="*/ 0 w 4267200"/>
              <a:gd name="connsiteY4" fmla="*/ 704850 h 1885950"/>
              <a:gd name="connsiteX5" fmla="*/ 323850 w 4267200"/>
              <a:gd name="connsiteY5" fmla="*/ 695325 h 1885950"/>
              <a:gd name="connsiteX6" fmla="*/ 323850 w 4267200"/>
              <a:gd name="connsiteY6" fmla="*/ 1343025 h 1885950"/>
              <a:gd name="connsiteX7" fmla="*/ 2343150 w 4267200"/>
              <a:gd name="connsiteY7" fmla="*/ 1857375 h 1885950"/>
              <a:gd name="connsiteX8" fmla="*/ 4219575 w 4267200"/>
              <a:gd name="connsiteY8" fmla="*/ 1885950 h 1885950"/>
              <a:gd name="connsiteX9" fmla="*/ 4219575 w 4267200"/>
              <a:gd name="connsiteY9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67200" h="1885950">
                <a:moveTo>
                  <a:pt x="4267200" y="0"/>
                </a:moveTo>
                <a:lnTo>
                  <a:pt x="219075" y="38100"/>
                </a:lnTo>
                <a:lnTo>
                  <a:pt x="180975" y="228600"/>
                </a:lnTo>
                <a:lnTo>
                  <a:pt x="85725" y="276225"/>
                </a:lnTo>
                <a:lnTo>
                  <a:pt x="0" y="704850"/>
                </a:lnTo>
                <a:lnTo>
                  <a:pt x="323850" y="695325"/>
                </a:lnTo>
                <a:lnTo>
                  <a:pt x="323850" y="1343025"/>
                </a:lnTo>
                <a:lnTo>
                  <a:pt x="2343150" y="1857375"/>
                </a:lnTo>
                <a:lnTo>
                  <a:pt x="4219575" y="1885950"/>
                </a:lnTo>
                <a:lnTo>
                  <a:pt x="4219575" y="1885950"/>
                </a:lnTo>
              </a:path>
            </a:pathLst>
          </a:cu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57401"/>
            <a:ext cx="9296400" cy="990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Ions accelerated to scanned velocity and neutralized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 smtClean="0"/>
              <a:t>Remaining ions deflected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2971801"/>
            <a:ext cx="8534400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Pulsed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lasers </a:t>
            </a:r>
            <a:r>
              <a:rPr lang="en-US" sz="2600" dirty="0" smtClean="0"/>
              <a:t>ionize studied atom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9" name="Freeform 8"/>
          <p:cNvSpPr/>
          <p:nvPr/>
        </p:nvSpPr>
        <p:spPr>
          <a:xfrm>
            <a:off x="6162675" y="5095875"/>
            <a:ext cx="2105025" cy="1543050"/>
          </a:xfrm>
          <a:custGeom>
            <a:avLst/>
            <a:gdLst>
              <a:gd name="connsiteX0" fmla="*/ 2105025 w 2105025"/>
              <a:gd name="connsiteY0" fmla="*/ 9525 h 1543050"/>
              <a:gd name="connsiteX1" fmla="*/ 247650 w 2105025"/>
              <a:gd name="connsiteY1" fmla="*/ 0 h 1543050"/>
              <a:gd name="connsiteX2" fmla="*/ 333375 w 2105025"/>
              <a:gd name="connsiteY2" fmla="*/ 1228725 h 1543050"/>
              <a:gd name="connsiteX3" fmla="*/ 0 w 2105025"/>
              <a:gd name="connsiteY3" fmla="*/ 1371600 h 1543050"/>
              <a:gd name="connsiteX4" fmla="*/ 28575 w 2105025"/>
              <a:gd name="connsiteY4" fmla="*/ 1504950 h 1543050"/>
              <a:gd name="connsiteX5" fmla="*/ 2085975 w 2105025"/>
              <a:gd name="connsiteY5" fmla="*/ 154305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5025" h="1543050">
                <a:moveTo>
                  <a:pt x="2105025" y="9525"/>
                </a:moveTo>
                <a:lnTo>
                  <a:pt x="247650" y="0"/>
                </a:lnTo>
                <a:lnTo>
                  <a:pt x="333375" y="1228725"/>
                </a:lnTo>
                <a:lnTo>
                  <a:pt x="0" y="1371600"/>
                </a:lnTo>
                <a:lnTo>
                  <a:pt x="28575" y="1504950"/>
                </a:lnTo>
                <a:lnTo>
                  <a:pt x="2085975" y="1543050"/>
                </a:lnTo>
              </a:path>
            </a:pathLst>
          </a:cu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429001"/>
            <a:ext cx="8382000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Resulting ions steered and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focused to detector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124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Resonant Ionization Spectroscopy (CRIS)</a:t>
            </a:r>
            <a:endParaRPr lang="en-GB" dirty="0"/>
          </a:p>
        </p:txBody>
      </p:sp>
      <p:pic>
        <p:nvPicPr>
          <p:cNvPr id="23" name="Content Placeholder 22" descr="cris-poster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666504"/>
            <a:ext cx="9064877" cy="4948051"/>
          </a:xfrm>
        </p:spPr>
      </p:pic>
    </p:spTree>
  </p:cSld>
  <p:clrMapOvr>
    <a:masterClrMapping/>
  </p:clrMapOvr>
  <p:transition advTm="2006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857224" y="2643182"/>
            <a:ext cx="7429552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Limiting </a:t>
            </a:r>
            <a:r>
              <a:rPr lang="en-GB" dirty="0" err="1" smtClean="0"/>
              <a:t>factors:Efficiency</a:t>
            </a:r>
            <a:r>
              <a:rPr lang="en-GB" dirty="0" smtClean="0"/>
              <a:t> and isobaric contamination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From the ISCOOL tests a limit of 10</a:t>
            </a:r>
            <a:r>
              <a:rPr lang="en-GB" sz="2400" b="1" baseline="30000" dirty="0" smtClean="0"/>
              <a:t>7 </a:t>
            </a:r>
            <a:r>
              <a:rPr lang="en-GB" sz="2400" b="1" dirty="0" smtClean="0"/>
              <a:t>per bunch were trapped and measured on an MCP. </a:t>
            </a:r>
          </a:p>
          <a:p>
            <a:r>
              <a:rPr lang="en-GB" sz="2400" dirty="0" smtClean="0"/>
              <a:t> Conservative efficiency of 1:30 (number from Jyvaskyla work) and a pressure of 10</a:t>
            </a:r>
            <a:r>
              <a:rPr lang="en-GB" sz="2400" baseline="30000" dirty="0" smtClean="0"/>
              <a:t>-9</a:t>
            </a:r>
            <a:r>
              <a:rPr lang="en-GB" sz="2400" dirty="0" smtClean="0"/>
              <a:t> mbar  and a high isobaric contamination of  10</a:t>
            </a:r>
            <a:r>
              <a:rPr lang="en-GB" sz="2400" baseline="30000" dirty="0" smtClean="0"/>
              <a:t>7 </a:t>
            </a:r>
            <a:r>
              <a:rPr lang="en-GB" sz="2400" dirty="0" smtClean="0"/>
              <a:t>(expect much lower).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714752"/>
            <a:ext cx="50719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Background suppression:</a:t>
            </a:r>
          </a:p>
          <a:p>
            <a:r>
              <a:rPr lang="en-GB" sz="2000" b="1" dirty="0" smtClean="0"/>
              <a:t>Pressure 10</a:t>
            </a:r>
            <a:r>
              <a:rPr lang="en-GB" sz="2000" b="1" baseline="30000" dirty="0" smtClean="0"/>
              <a:t>-9</a:t>
            </a:r>
            <a:r>
              <a:rPr lang="en-GB" sz="2000" b="1" dirty="0" smtClean="0"/>
              <a:t> mbar  = 1:200 000</a:t>
            </a:r>
          </a:p>
          <a:p>
            <a:r>
              <a:rPr lang="en-GB" sz="2000" b="1" dirty="0" smtClean="0"/>
              <a:t>Detection of secondary electrons by MCP</a:t>
            </a:r>
          </a:p>
          <a:p>
            <a:endParaRPr lang="en-GB" sz="2000" dirty="0" smtClean="0"/>
          </a:p>
          <a:p>
            <a:r>
              <a:rPr lang="en-GB" sz="2000" b="1" dirty="0" smtClean="0"/>
              <a:t>Alpha decay detection allows discrimination </a:t>
            </a:r>
          </a:p>
          <a:p>
            <a:r>
              <a:rPr lang="en-GB" sz="2000" b="1" dirty="0" smtClean="0"/>
              <a:t>of isobaric contamination (50-100cts/s)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5" name="Right Arrow 4"/>
          <p:cNvSpPr/>
          <p:nvPr/>
        </p:nvSpPr>
        <p:spPr>
          <a:xfrm>
            <a:off x="5214942" y="3857628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012141" y="4038905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Limited to  ~ 100pps</a:t>
            </a:r>
            <a:endParaRPr lang="en-GB" sz="2400" dirty="0"/>
          </a:p>
        </p:txBody>
      </p:sp>
      <p:sp>
        <p:nvSpPr>
          <p:cNvPr id="7" name="Right Arrow 6"/>
          <p:cNvSpPr/>
          <p:nvPr/>
        </p:nvSpPr>
        <p:spPr>
          <a:xfrm>
            <a:off x="5214942" y="4786322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31322" y="5072074"/>
            <a:ext cx="1988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Limited ~5pps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89809" y="5572140"/>
            <a:ext cx="9039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F0"/>
                </a:solidFill>
              </a:rPr>
              <a:t>With 50% efficiency and signal limited noise regime = 0.3pps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l="790" t="6841" r="2048" b="47419"/>
          <a:stretch>
            <a:fillRect/>
          </a:stretch>
        </p:blipFill>
        <p:spPr bwMode="auto">
          <a:xfrm>
            <a:off x="382979" y="1496291"/>
            <a:ext cx="8042564" cy="536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Status of laser spectroscopy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4560" y="2285992"/>
            <a:ext cx="285752" cy="285752"/>
          </a:xfrm>
          <a:prstGeom prst="rect">
            <a:avLst/>
          </a:prstGeom>
          <a:solidFill>
            <a:srgbClr val="230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4560" y="2857496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90312" y="2285992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Since 1995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4195" y="2857496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Before 1995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4643446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Z</a:t>
            </a:r>
            <a:endParaRPr lang="en-GB" sz="3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86182" y="6191704"/>
            <a:ext cx="1714512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7686" y="6118846"/>
            <a:ext cx="470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N</a:t>
            </a:r>
            <a:endParaRPr lang="en-GB" sz="3200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-393735" y="4964917"/>
            <a:ext cx="192882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16" y="4000504"/>
            <a:ext cx="21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Key questions </a:t>
            </a:r>
            <a:endParaRPr lang="en-GB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4429124" y="5643578"/>
            <a:ext cx="4758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Does the ordering of quantum states change?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5126554" y="4917056"/>
            <a:ext cx="4017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Do new forms of nuclear matter exist? 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5246779" y="4559866"/>
            <a:ext cx="3897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What are limits of nuclear existence?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786314" y="5286388"/>
            <a:ext cx="433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Are there new forms of collective motion?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61273" y="1627425"/>
            <a:ext cx="578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Laser spectroscopy measurements to date</a:t>
            </a:r>
            <a:endParaRPr lang="en-GB" sz="2400" b="1" dirty="0"/>
          </a:p>
        </p:txBody>
      </p:sp>
      <p:sp>
        <p:nvSpPr>
          <p:cNvPr id="24" name="Rectangle 23"/>
          <p:cNvSpPr/>
          <p:nvPr/>
        </p:nvSpPr>
        <p:spPr>
          <a:xfrm>
            <a:off x="3912612" y="5559261"/>
            <a:ext cx="69217" cy="80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flipH="1" flipV="1">
            <a:off x="3832465" y="5581118"/>
            <a:ext cx="120220" cy="120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723174" y="5504615"/>
            <a:ext cx="3786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latin typeface="Arial" pitchFamily="34" charset="0"/>
                <a:cs typeface="Arial" pitchFamily="34" charset="0"/>
              </a:rPr>
              <a:t>77,78</a:t>
            </a:r>
            <a:endParaRPr 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27235" y="6488668"/>
            <a:ext cx="691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B. </a:t>
            </a:r>
            <a:r>
              <a:rPr lang="en-US" i="1" dirty="0" err="1" smtClean="0"/>
              <a:t>Cheal</a:t>
            </a:r>
            <a:r>
              <a:rPr lang="en-US" i="1" dirty="0" smtClean="0"/>
              <a:t> and K.T. Flanagan, J</a:t>
            </a:r>
            <a:r>
              <a:rPr lang="en-US" i="1" dirty="0" smtClean="0"/>
              <a:t>. Phys. G: </a:t>
            </a:r>
            <a:r>
              <a:rPr lang="en-US" i="1" dirty="0" err="1" smtClean="0"/>
              <a:t>Nucl</a:t>
            </a:r>
            <a:r>
              <a:rPr lang="en-US" i="1" dirty="0" smtClean="0"/>
              <a:t>. Part. Phys. </a:t>
            </a:r>
            <a:r>
              <a:rPr lang="en-US" b="1" i="1" dirty="0" smtClean="0"/>
              <a:t>37</a:t>
            </a:r>
            <a:r>
              <a:rPr lang="en-US" i="1" dirty="0" smtClean="0"/>
              <a:t> 1131101 (</a:t>
            </a:r>
            <a:r>
              <a:rPr lang="en-US" i="1" dirty="0" smtClean="0"/>
              <a:t>2010</a:t>
            </a:r>
            <a:r>
              <a:rPr lang="en-US" i="1" dirty="0" smtClean="0"/>
              <a:t>)</a:t>
            </a:r>
            <a:endParaRPr lang="en-US" dirty="0"/>
          </a:p>
        </p:txBody>
      </p:sp>
    </p:spTree>
  </p:cSld>
  <p:clrMapOvr>
    <a:masterClrMapping/>
  </p:clrMapOvr>
  <p:transition advTm="5204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446"/>
            <a:ext cx="8229600" cy="1252728"/>
          </a:xfrm>
        </p:spPr>
        <p:txBody>
          <a:bodyPr>
            <a:noAutofit/>
          </a:bodyPr>
          <a:lstStyle/>
          <a:p>
            <a:pPr lvl="0" algn="ctr"/>
            <a:r>
              <a:rPr lang="en-GB" sz="4000" dirty="0" smtClean="0"/>
              <a:t>Isomer Selection</a:t>
            </a:r>
            <a:br>
              <a:rPr lang="en-GB" sz="4000" dirty="0" smtClean="0"/>
            </a:br>
            <a:endParaRPr lang="en-GB" sz="4000"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373063" y="1655763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Hyperfine Structure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450850" y="2285992"/>
            <a:ext cx="3082925" cy="1397008"/>
            <a:chOff x="439266" y="1916419"/>
            <a:chExt cx="5259388" cy="2247807"/>
          </a:xfrm>
        </p:grpSpPr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5313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 Box 30"/>
            <p:cNvSpPr txBox="1">
              <a:spLocks noChangeArrowheads="1"/>
            </p:cNvSpPr>
            <p:nvPr/>
          </p:nvSpPr>
          <p:spPr bwMode="auto">
            <a:xfrm>
              <a:off x="439266" y="3070354"/>
              <a:ext cx="49847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3s</a:t>
              </a:r>
              <a:endParaRPr lang="en-US"/>
            </a:p>
          </p:txBody>
        </p:sp>
        <p:sp>
          <p:nvSpPr>
            <p:cNvPr id="10" name="Text Box 31"/>
            <p:cNvSpPr txBox="1">
              <a:spLocks noChangeArrowheads="1"/>
            </p:cNvSpPr>
            <p:nvPr/>
          </p:nvSpPr>
          <p:spPr bwMode="auto">
            <a:xfrm>
              <a:off x="439266" y="2079754"/>
              <a:ext cx="5476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dirty="0"/>
                <a:t>3p</a:t>
              </a:r>
              <a:endParaRPr lang="en-US" dirty="0"/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1826741" y="1916419"/>
              <a:ext cx="874712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 dirty="0"/>
                <a:t>2</a:t>
              </a:r>
              <a:r>
                <a:rPr lang="en-GB" dirty="0"/>
                <a:t>P</a:t>
              </a:r>
              <a:r>
                <a:rPr lang="en-GB" baseline="-25000" dirty="0"/>
                <a:t>3/2</a:t>
              </a:r>
              <a:endParaRPr lang="en-US" baseline="30000" dirty="0"/>
            </a:p>
          </p:txBody>
        </p:sp>
        <p:sp>
          <p:nvSpPr>
            <p:cNvPr id="12" name="Text Box 35"/>
            <p:cNvSpPr txBox="1">
              <a:spLocks noChangeArrowheads="1"/>
            </p:cNvSpPr>
            <p:nvPr/>
          </p:nvSpPr>
          <p:spPr bwMode="auto">
            <a:xfrm>
              <a:off x="1826741" y="2757616"/>
              <a:ext cx="857250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P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auto">
            <a:xfrm>
              <a:off x="6075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auto">
            <a:xfrm>
              <a:off x="28173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auto">
            <a:xfrm>
              <a:off x="2817341" y="29100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>
              <a:off x="28173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 flipV="1">
              <a:off x="1369541" y="2452816"/>
              <a:ext cx="1371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41"/>
            <p:cNvSpPr>
              <a:spLocks noChangeShapeType="1"/>
            </p:cNvSpPr>
            <p:nvPr/>
          </p:nvSpPr>
          <p:spPr bwMode="auto">
            <a:xfrm>
              <a:off x="1369541" y="2681416"/>
              <a:ext cx="14478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42"/>
            <p:cNvSpPr>
              <a:spLocks noChangeShapeType="1"/>
            </p:cNvSpPr>
            <p:nvPr/>
          </p:nvSpPr>
          <p:spPr bwMode="auto">
            <a:xfrm>
              <a:off x="1445741" y="3519616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1742303" y="3645114"/>
              <a:ext cx="819150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S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21" name="Line 48"/>
            <p:cNvSpPr>
              <a:spLocks noChangeShapeType="1"/>
            </p:cNvSpPr>
            <p:nvPr/>
          </p:nvSpPr>
          <p:spPr bwMode="auto">
            <a:xfrm>
              <a:off x="4341341" y="3824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50"/>
            <p:cNvSpPr>
              <a:spLocks noChangeShapeType="1"/>
            </p:cNvSpPr>
            <p:nvPr/>
          </p:nvSpPr>
          <p:spPr bwMode="auto">
            <a:xfrm>
              <a:off x="3655541" y="3519616"/>
              <a:ext cx="6858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51"/>
            <p:cNvSpPr>
              <a:spLocks noChangeShapeType="1"/>
            </p:cNvSpPr>
            <p:nvPr/>
          </p:nvSpPr>
          <p:spPr bwMode="auto">
            <a:xfrm>
              <a:off x="4341341" y="3367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52"/>
            <p:cNvSpPr>
              <a:spLocks noChangeShapeType="1"/>
            </p:cNvSpPr>
            <p:nvPr/>
          </p:nvSpPr>
          <p:spPr bwMode="auto">
            <a:xfrm flipV="1">
              <a:off x="3655541" y="3367216"/>
              <a:ext cx="6858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53"/>
            <p:cNvSpPr>
              <a:spLocks noChangeShapeType="1"/>
            </p:cNvSpPr>
            <p:nvPr/>
          </p:nvSpPr>
          <p:spPr bwMode="auto">
            <a:xfrm>
              <a:off x="4265141" y="2224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54"/>
            <p:cNvSpPr>
              <a:spLocks noChangeShapeType="1"/>
            </p:cNvSpPr>
            <p:nvPr/>
          </p:nvSpPr>
          <p:spPr bwMode="auto">
            <a:xfrm>
              <a:off x="42651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55"/>
            <p:cNvSpPr>
              <a:spLocks noChangeShapeType="1"/>
            </p:cNvSpPr>
            <p:nvPr/>
          </p:nvSpPr>
          <p:spPr bwMode="auto">
            <a:xfrm>
              <a:off x="42651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56"/>
            <p:cNvSpPr>
              <a:spLocks noChangeShapeType="1"/>
            </p:cNvSpPr>
            <p:nvPr/>
          </p:nvSpPr>
          <p:spPr bwMode="auto">
            <a:xfrm>
              <a:off x="4265141" y="1995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57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Line 58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59"/>
            <p:cNvSpPr>
              <a:spLocks noChangeShapeType="1"/>
            </p:cNvSpPr>
            <p:nvPr/>
          </p:nvSpPr>
          <p:spPr bwMode="auto">
            <a:xfrm flipV="1">
              <a:off x="3655541" y="1995616"/>
              <a:ext cx="6096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60"/>
            <p:cNvSpPr>
              <a:spLocks noChangeShapeType="1"/>
            </p:cNvSpPr>
            <p:nvPr/>
          </p:nvSpPr>
          <p:spPr bwMode="auto">
            <a:xfrm flipV="1">
              <a:off x="3655541" y="22242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Text Box 62"/>
            <p:cNvSpPr txBox="1">
              <a:spLocks noChangeArrowheads="1"/>
            </p:cNvSpPr>
            <p:nvPr/>
          </p:nvSpPr>
          <p:spPr bwMode="auto">
            <a:xfrm>
              <a:off x="5227166" y="2067054"/>
              <a:ext cx="46672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j</a:t>
              </a:r>
              <a:endParaRPr lang="en-US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5227166" y="3349754"/>
              <a:ext cx="4714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i</a:t>
              </a:r>
              <a:endParaRPr lang="en-US"/>
            </a:p>
          </p:txBody>
        </p:sp>
      </p:grpSp>
      <p:sp>
        <p:nvSpPr>
          <p:cNvPr id="35" name="Notched Right Arrow 34"/>
          <p:cNvSpPr/>
          <p:nvPr/>
        </p:nvSpPr>
        <p:spPr>
          <a:xfrm>
            <a:off x="3793525" y="2582561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TextBox 44"/>
          <p:cNvSpPr txBox="1">
            <a:spLocks noChangeArrowheads="1"/>
          </p:cNvSpPr>
          <p:nvPr/>
        </p:nvSpPr>
        <p:spPr bwMode="auto">
          <a:xfrm>
            <a:off x="4745038" y="2174875"/>
            <a:ext cx="40110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Spin, magnetic and electric</a:t>
            </a:r>
          </a:p>
          <a:p>
            <a:r>
              <a:rPr lang="en-GB" sz="2400" dirty="0"/>
              <a:t>moments </a:t>
            </a:r>
            <a:r>
              <a:rPr lang="en-GB" sz="2400" dirty="0" smtClean="0"/>
              <a:t> can dramatically </a:t>
            </a:r>
          </a:p>
          <a:p>
            <a:r>
              <a:rPr lang="en-GB" sz="2400" dirty="0" smtClean="0"/>
              <a:t>change for the isomeric state. </a:t>
            </a:r>
            <a:endParaRPr lang="en-GB" sz="2400" dirty="0"/>
          </a:p>
        </p:txBody>
      </p:sp>
      <p:sp>
        <p:nvSpPr>
          <p:cNvPr id="37" name="Notched Right Arrow 36"/>
          <p:cNvSpPr/>
          <p:nvPr/>
        </p:nvSpPr>
        <p:spPr>
          <a:xfrm>
            <a:off x="3797643" y="5292856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49250" y="6059488"/>
            <a:ext cx="3754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3600" dirty="0" err="1"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latin typeface="+mn-lt"/>
                <a:cs typeface="+mn-cs"/>
              </a:rPr>
              <a:t>IS</a:t>
            </a:r>
            <a:r>
              <a:rPr lang="en-US" sz="3600" dirty="0">
                <a:latin typeface="+mn-lt"/>
                <a:cs typeface="+mn-cs"/>
              </a:rPr>
              <a:t> =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MS</a:t>
            </a:r>
            <a:r>
              <a:rPr lang="en-US" sz="3600" dirty="0">
                <a:latin typeface="+mn-lt"/>
                <a:cs typeface="+mn-cs"/>
              </a:rPr>
              <a:t> +</a:t>
            </a:r>
            <a:r>
              <a:rPr lang="de-DE" sz="3600" dirty="0">
                <a:latin typeface="+mn-lt"/>
                <a:cs typeface="+mn-cs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FS</a:t>
            </a:r>
            <a:r>
              <a:rPr lang="en-US" sz="3600" dirty="0">
                <a:latin typeface="+mn-lt"/>
                <a:cs typeface="+mn-cs"/>
              </a:rPr>
              <a:t> </a:t>
            </a: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381000" y="5954713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>
            <a:off x="409575" y="4810125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1176338" y="5959475"/>
            <a:ext cx="49053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2" name="Line 36"/>
          <p:cNvSpPr>
            <a:spLocks noChangeShapeType="1"/>
          </p:cNvSpPr>
          <p:nvPr/>
        </p:nvSpPr>
        <p:spPr bwMode="auto">
          <a:xfrm>
            <a:off x="1181100" y="4529138"/>
            <a:ext cx="490538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3" name="Notched Right Arrow 42"/>
          <p:cNvSpPr/>
          <p:nvPr/>
        </p:nvSpPr>
        <p:spPr>
          <a:xfrm rot="16200000">
            <a:off x="111125" y="5270501"/>
            <a:ext cx="1031875" cy="2286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4" name="Straight Connector 43"/>
          <p:cNvCxnSpPr>
            <a:stCxn id="40" idx="1"/>
          </p:cNvCxnSpPr>
          <p:nvPr/>
        </p:nvCxnSpPr>
        <p:spPr>
          <a:xfrm rot="5400000" flipH="1" flipV="1">
            <a:off x="1574006" y="4134644"/>
            <a:ext cx="3175" cy="1347788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646238" y="4554538"/>
            <a:ext cx="603250" cy="476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Notched Right Arrow 45"/>
          <p:cNvSpPr/>
          <p:nvPr/>
        </p:nvSpPr>
        <p:spPr>
          <a:xfrm rot="16200000">
            <a:off x="765969" y="5150644"/>
            <a:ext cx="1308100" cy="2238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7" name="Straight Arrow Connector 46"/>
          <p:cNvCxnSpPr/>
          <p:nvPr/>
        </p:nvCxnSpPr>
        <p:spPr>
          <a:xfrm rot="5400000">
            <a:off x="2305051" y="4702175"/>
            <a:ext cx="284162" cy="158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61"/>
          <p:cNvSpPr>
            <a:spLocks noChangeArrowheads="1"/>
          </p:cNvSpPr>
          <p:nvPr/>
        </p:nvSpPr>
        <p:spPr bwMode="auto">
          <a:xfrm>
            <a:off x="574675" y="3748088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Isotope Shift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" name="TextBox 75"/>
          <p:cNvSpPr txBox="1">
            <a:spLocks noChangeArrowheads="1"/>
          </p:cNvSpPr>
          <p:nvPr/>
        </p:nvSpPr>
        <p:spPr bwMode="auto">
          <a:xfrm>
            <a:off x="2582863" y="4510088"/>
            <a:ext cx="1223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ppm shift</a:t>
            </a:r>
          </a:p>
        </p:txBody>
      </p:sp>
      <p:sp>
        <p:nvSpPr>
          <p:cNvPr id="50" name="TextBox 76"/>
          <p:cNvSpPr txBox="1">
            <a:spLocks noChangeArrowheads="1"/>
          </p:cNvSpPr>
          <p:nvPr/>
        </p:nvSpPr>
        <p:spPr bwMode="auto">
          <a:xfrm>
            <a:off x="4632759" y="4024441"/>
            <a:ext cx="43449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 smtClean="0"/>
              <a:t>large shift in the transition frequency for the isomeric state compared to the ground state </a:t>
            </a:r>
            <a:endParaRPr lang="en-GB" sz="2400" dirty="0"/>
          </a:p>
        </p:txBody>
      </p:sp>
      <p:pic>
        <p:nvPicPr>
          <p:cNvPr id="51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0938" y="5965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Notched Right Arrow 51"/>
          <p:cNvSpPr/>
          <p:nvPr/>
        </p:nvSpPr>
        <p:spPr>
          <a:xfrm>
            <a:off x="5704703" y="6038381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3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6091238"/>
            <a:ext cx="12874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914" y="3291197"/>
            <a:ext cx="3832266" cy="110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Selectivity 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5" y="1448788"/>
            <a:ext cx="6838201" cy="209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29296" y="6434405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6788" y="4106850"/>
            <a:ext cx="1332017" cy="405746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95643" y="4441346"/>
            <a:ext cx="109253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7"/>
          <p:cNvSpPr/>
          <p:nvPr/>
        </p:nvSpPr>
        <p:spPr>
          <a:xfrm>
            <a:off x="985649" y="5842646"/>
            <a:ext cx="249391" cy="581891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Up Arrow 8"/>
          <p:cNvSpPr/>
          <p:nvPr/>
        </p:nvSpPr>
        <p:spPr>
          <a:xfrm>
            <a:off x="1233052" y="5011373"/>
            <a:ext cx="215744" cy="68679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19396" y="5712012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911923" y="628203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969320" y="553191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971300" y="415635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81791" y="4878760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967341" y="472240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20" name="Up Arrow 19"/>
          <p:cNvSpPr/>
          <p:nvPr/>
        </p:nvSpPr>
        <p:spPr>
          <a:xfrm>
            <a:off x="1349826" y="4178121"/>
            <a:ext cx="215744" cy="686790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392387" y="6420554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49879" y="4092999"/>
            <a:ext cx="1332017" cy="405746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358734" y="4427495"/>
            <a:ext cx="109253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Up Arrow 24"/>
          <p:cNvSpPr/>
          <p:nvPr/>
        </p:nvSpPr>
        <p:spPr>
          <a:xfrm>
            <a:off x="3548740" y="5640779"/>
            <a:ext cx="298872" cy="769907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Up Arrow 25"/>
          <p:cNvSpPr/>
          <p:nvPr/>
        </p:nvSpPr>
        <p:spPr>
          <a:xfrm>
            <a:off x="3796142" y="4797631"/>
            <a:ext cx="265226" cy="700643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382487" y="5484405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4475014" y="6268183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532411" y="5518059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1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534391" y="41425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4783784" y="5816921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</a:t>
            </a:r>
            <a:r>
              <a:rPr lang="en-GB" sz="2800" b="1" baseline="-25000" dirty="0" smtClean="0"/>
              <a:t>1</a:t>
            </a:r>
            <a:endParaRPr lang="en-GB" sz="2800" b="1" dirty="0"/>
          </a:p>
        </p:txBody>
      </p:sp>
      <p:sp>
        <p:nvSpPr>
          <p:cNvPr id="34" name="Rectangle 33"/>
          <p:cNvSpPr/>
          <p:nvPr/>
        </p:nvSpPr>
        <p:spPr>
          <a:xfrm>
            <a:off x="3344882" y="4651154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530432" y="470855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36" name="Up Arrow 35"/>
          <p:cNvSpPr/>
          <p:nvPr/>
        </p:nvSpPr>
        <p:spPr>
          <a:xfrm>
            <a:off x="3912917" y="4164270"/>
            <a:ext cx="255328" cy="526483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793681" y="4948043"/>
            <a:ext cx="511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</a:t>
            </a:r>
            <a:r>
              <a:rPr lang="en-GB" sz="2800" b="1" baseline="-25000" dirty="0" smtClean="0"/>
              <a:t>2</a:t>
            </a:r>
            <a:endParaRPr lang="en-GB" sz="2800" b="1" dirty="0"/>
          </a:p>
        </p:txBody>
      </p:sp>
      <p:cxnSp>
        <p:nvCxnSpPr>
          <p:cNvPr id="39" name="Straight Connector 38"/>
          <p:cNvCxnSpPr>
            <a:stCxn id="13" idx="3"/>
          </p:cNvCxnSpPr>
          <p:nvPr/>
        </p:nvCxnSpPr>
        <p:spPr>
          <a:xfrm flipV="1">
            <a:off x="2392834" y="5557653"/>
            <a:ext cx="932263" cy="158923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319603" y="4712525"/>
            <a:ext cx="932263" cy="158923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8142" y="6222670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A</a:t>
            </a:r>
            <a:endParaRPr lang="en-US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871857" y="6208816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B</a:t>
            </a:r>
            <a:endParaRPr lang="en-US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700155" y="4239490"/>
            <a:ext cx="3017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Book Antiqua" pitchFamily="18" charset="0"/>
                <a:cs typeface="Arial" pitchFamily="34" charset="0"/>
              </a:rPr>
              <a:t>S=</a:t>
            </a:r>
            <a:r>
              <a:rPr lang="el-GR" sz="3600" dirty="0" smtClean="0">
                <a:latin typeface="Book Antiqua" pitchFamily="18" charset="0"/>
                <a:cs typeface="Arial" pitchFamily="34" charset="0"/>
              </a:rPr>
              <a:t>Π</a:t>
            </a:r>
            <a:r>
              <a:rPr lang="en-US" sz="3600" dirty="0" smtClean="0">
                <a:latin typeface="Book Antiqua" pitchFamily="18" charset="0"/>
                <a:cs typeface="Arial" pitchFamily="34" charset="0"/>
              </a:rPr>
              <a:t>S</a:t>
            </a:r>
            <a:r>
              <a:rPr lang="en-US" sz="3600" baseline="-25000" dirty="0" smtClean="0">
                <a:latin typeface="Book Antiqua" pitchFamily="18" charset="0"/>
                <a:cs typeface="Arial" pitchFamily="34" charset="0"/>
              </a:rPr>
              <a:t>i</a:t>
            </a:r>
            <a:r>
              <a:rPr lang="en-US" sz="3600" dirty="0" smtClean="0">
                <a:latin typeface="Book Antiqua" pitchFamily="18" charset="0"/>
                <a:cs typeface="Arial" pitchFamily="34" charset="0"/>
              </a:rPr>
              <a:t> = S</a:t>
            </a:r>
            <a:r>
              <a:rPr lang="en-US" sz="3600" baseline="-25000" dirty="0" smtClean="0">
                <a:latin typeface="Book Antiqua" pitchFamily="18" charset="0"/>
                <a:cs typeface="Arial" pitchFamily="34" charset="0"/>
              </a:rPr>
              <a:t>1</a:t>
            </a:r>
            <a:r>
              <a:rPr lang="en-US" sz="3600" dirty="0" smtClean="0">
                <a:latin typeface="Book Antiqua" pitchFamily="18" charset="0"/>
                <a:cs typeface="Arial" pitchFamily="34" charset="0"/>
              </a:rPr>
              <a:t>*S</a:t>
            </a:r>
            <a:r>
              <a:rPr lang="en-US" sz="3600" baseline="-25000" dirty="0" smtClean="0">
                <a:latin typeface="Book Antiqua" pitchFamily="18" charset="0"/>
                <a:cs typeface="Arial" pitchFamily="34" charset="0"/>
              </a:rPr>
              <a:t>2</a:t>
            </a:r>
            <a:r>
              <a:rPr lang="en-GB" sz="3600" baseline="-25000" dirty="0" smtClean="0">
                <a:latin typeface="Book Antiqua" pitchFamily="18" charset="0"/>
                <a:cs typeface="Arial" pitchFamily="34" charset="0"/>
              </a:rPr>
              <a:t> </a:t>
            </a:r>
            <a:endParaRPr lang="en-US" sz="3600" dirty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60768" y="5652655"/>
            <a:ext cx="3656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With more than three steps</a:t>
            </a:r>
          </a:p>
          <a:p>
            <a:r>
              <a:rPr lang="en-GB" sz="2400" dirty="0" smtClean="0"/>
              <a:t> S can reach 10</a:t>
            </a:r>
            <a:r>
              <a:rPr lang="en-GB" sz="2400" baseline="30000" dirty="0" smtClean="0"/>
              <a:t>14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5682352" y="4993565"/>
            <a:ext cx="3134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</a:t>
            </a:r>
            <a:r>
              <a:rPr lang="en-GB" sz="2800" b="1" baseline="-25000" dirty="0" smtClean="0"/>
              <a:t>i</a:t>
            </a:r>
            <a:r>
              <a:rPr lang="en-GB" sz="2800" b="1" dirty="0" smtClean="0"/>
              <a:t> of 10</a:t>
            </a:r>
            <a:r>
              <a:rPr lang="en-GB" sz="2800" b="1" baseline="30000" dirty="0" smtClean="0"/>
              <a:t>4</a:t>
            </a:r>
            <a:r>
              <a:rPr lang="en-GB" sz="2800" b="1" dirty="0" smtClean="0"/>
              <a:t> is possible 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Post accelerated Isomeric Beams at ISOLDE: </a:t>
            </a:r>
            <a:r>
              <a:rPr lang="en-GB" baseline="30000" dirty="0" smtClean="0"/>
              <a:t>68</a:t>
            </a:r>
            <a:r>
              <a:rPr lang="en-GB" dirty="0" smtClean="0"/>
              <a:t>Cu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26" y="1610530"/>
            <a:ext cx="75628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376795" y="6211669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(</a:t>
            </a:r>
            <a:r>
              <a:rPr lang="en-US" sz="1600" dirty="0">
                <a:latin typeface="Calibri" pitchFamily="34" charset="0"/>
                <a:cs typeface="Times New Roman" pitchFamily="18" charset="0"/>
              </a:rPr>
              <a:t>Ü. </a:t>
            </a:r>
            <a:r>
              <a:rPr lang="en-US" sz="1600" dirty="0" err="1">
                <a:latin typeface="Calibri" pitchFamily="34" charset="0"/>
                <a:cs typeface="Times New Roman" pitchFamily="18" charset="0"/>
              </a:rPr>
              <a:t>Köster</a:t>
            </a:r>
            <a:r>
              <a:rPr lang="en-US" sz="1600" dirty="0">
                <a:latin typeface="Calibri" pitchFamily="34" charset="0"/>
                <a:cs typeface="Times New Roman" pitchFamily="18" charset="0"/>
              </a:rPr>
              <a:t> et al., NIM B, 160, 528(2000);  L. </a:t>
            </a:r>
            <a:r>
              <a:rPr lang="en-US" sz="1600" dirty="0" err="1">
                <a:latin typeface="Calibri" pitchFamily="34" charset="0"/>
                <a:cs typeface="Times New Roman" pitchFamily="18" charset="0"/>
              </a:rPr>
              <a:t>Weissman</a:t>
            </a:r>
            <a:r>
              <a:rPr lang="en-US" sz="1600" dirty="0">
                <a:latin typeface="Calibri" pitchFamily="34" charset="0"/>
                <a:cs typeface="Times New Roman" pitchFamily="18" charset="0"/>
              </a:rPr>
              <a:t> et al., PRC65, 024315(2000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)), I. </a:t>
            </a:r>
            <a:r>
              <a:rPr lang="en-US" sz="1600" dirty="0" err="1" smtClean="0">
                <a:latin typeface="Calibri" pitchFamily="34" charset="0"/>
                <a:cs typeface="Times New Roman" pitchFamily="18" charset="0"/>
              </a:rPr>
              <a:t>Stefanescu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 PRL 98, 122701 (2007))</a:t>
            </a:r>
            <a:endParaRPr lang="en-US" sz="2000" dirty="0">
              <a:latin typeface="Calibri" pitchFamily="34" charset="0"/>
            </a:endParaRP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419600" y="3323112"/>
            <a:ext cx="4724400" cy="2895600"/>
            <a:chOff x="2784" y="1824"/>
            <a:chExt cx="2976" cy="1824"/>
          </a:xfrm>
        </p:grpSpPr>
        <p:pic>
          <p:nvPicPr>
            <p:cNvPr id="95238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4" y="1824"/>
              <a:ext cx="2976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239" name="Freeform 7"/>
            <p:cNvSpPr>
              <a:spLocks/>
            </p:cNvSpPr>
            <p:nvPr/>
          </p:nvSpPr>
          <p:spPr bwMode="auto">
            <a:xfrm>
              <a:off x="3430" y="2078"/>
              <a:ext cx="1721" cy="1177"/>
            </a:xfrm>
            <a:custGeom>
              <a:avLst/>
              <a:gdLst/>
              <a:ahLst/>
              <a:cxnLst>
                <a:cxn ang="0">
                  <a:pos x="0" y="688"/>
                </a:cxn>
                <a:cxn ang="0">
                  <a:pos x="135" y="655"/>
                </a:cxn>
                <a:cxn ang="0">
                  <a:pos x="270" y="619"/>
                </a:cxn>
                <a:cxn ang="0">
                  <a:pos x="354" y="499"/>
                </a:cxn>
                <a:cxn ang="0">
                  <a:pos x="438" y="241"/>
                </a:cxn>
                <a:cxn ang="0">
                  <a:pos x="516" y="37"/>
                </a:cxn>
                <a:cxn ang="0">
                  <a:pos x="606" y="16"/>
                </a:cxn>
                <a:cxn ang="0">
                  <a:pos x="696" y="43"/>
                </a:cxn>
                <a:cxn ang="0">
                  <a:pos x="765" y="46"/>
                </a:cxn>
                <a:cxn ang="0">
                  <a:pos x="855" y="76"/>
                </a:cxn>
                <a:cxn ang="0">
                  <a:pos x="921" y="163"/>
                </a:cxn>
                <a:cxn ang="0">
                  <a:pos x="1011" y="400"/>
                </a:cxn>
                <a:cxn ang="0">
                  <a:pos x="1095" y="571"/>
                </a:cxn>
                <a:cxn ang="0">
                  <a:pos x="1173" y="652"/>
                </a:cxn>
                <a:cxn ang="0">
                  <a:pos x="1254" y="676"/>
                </a:cxn>
                <a:cxn ang="0">
                  <a:pos x="1341" y="685"/>
                </a:cxn>
              </a:cxnLst>
              <a:rect l="0" t="0" r="r" b="b"/>
              <a:pathLst>
                <a:path w="1341" h="688">
                  <a:moveTo>
                    <a:pt x="0" y="688"/>
                  </a:moveTo>
                  <a:cubicBezTo>
                    <a:pt x="22" y="683"/>
                    <a:pt x="90" y="666"/>
                    <a:pt x="135" y="655"/>
                  </a:cubicBezTo>
                  <a:cubicBezTo>
                    <a:pt x="180" y="644"/>
                    <a:pt x="234" y="645"/>
                    <a:pt x="270" y="619"/>
                  </a:cubicBezTo>
                  <a:cubicBezTo>
                    <a:pt x="306" y="593"/>
                    <a:pt x="326" y="562"/>
                    <a:pt x="354" y="499"/>
                  </a:cubicBezTo>
                  <a:cubicBezTo>
                    <a:pt x="382" y="436"/>
                    <a:pt x="411" y="318"/>
                    <a:pt x="438" y="241"/>
                  </a:cubicBezTo>
                  <a:cubicBezTo>
                    <a:pt x="465" y="164"/>
                    <a:pt x="488" y="74"/>
                    <a:pt x="516" y="37"/>
                  </a:cubicBezTo>
                  <a:cubicBezTo>
                    <a:pt x="544" y="0"/>
                    <a:pt x="576" y="15"/>
                    <a:pt x="606" y="16"/>
                  </a:cubicBezTo>
                  <a:cubicBezTo>
                    <a:pt x="636" y="17"/>
                    <a:pt x="670" y="38"/>
                    <a:pt x="696" y="43"/>
                  </a:cubicBezTo>
                  <a:cubicBezTo>
                    <a:pt x="722" y="48"/>
                    <a:pt x="739" y="41"/>
                    <a:pt x="765" y="46"/>
                  </a:cubicBezTo>
                  <a:cubicBezTo>
                    <a:pt x="791" y="51"/>
                    <a:pt x="829" y="56"/>
                    <a:pt x="855" y="76"/>
                  </a:cubicBezTo>
                  <a:cubicBezTo>
                    <a:pt x="881" y="96"/>
                    <a:pt x="895" y="109"/>
                    <a:pt x="921" y="163"/>
                  </a:cubicBezTo>
                  <a:cubicBezTo>
                    <a:pt x="947" y="217"/>
                    <a:pt x="982" y="332"/>
                    <a:pt x="1011" y="400"/>
                  </a:cubicBezTo>
                  <a:cubicBezTo>
                    <a:pt x="1040" y="468"/>
                    <a:pt x="1068" y="529"/>
                    <a:pt x="1095" y="571"/>
                  </a:cubicBezTo>
                  <a:cubicBezTo>
                    <a:pt x="1122" y="613"/>
                    <a:pt x="1146" y="635"/>
                    <a:pt x="1173" y="652"/>
                  </a:cubicBezTo>
                  <a:cubicBezTo>
                    <a:pt x="1200" y="669"/>
                    <a:pt x="1226" y="671"/>
                    <a:pt x="1254" y="676"/>
                  </a:cubicBezTo>
                  <a:cubicBezTo>
                    <a:pt x="1282" y="681"/>
                    <a:pt x="1323" y="683"/>
                    <a:pt x="1341" y="685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40" name="Freeform 8"/>
            <p:cNvSpPr>
              <a:spLocks/>
            </p:cNvSpPr>
            <p:nvPr/>
          </p:nvSpPr>
          <p:spPr bwMode="auto">
            <a:xfrm>
              <a:off x="3257" y="2149"/>
              <a:ext cx="2129" cy="1126"/>
            </a:xfrm>
            <a:custGeom>
              <a:avLst/>
              <a:gdLst/>
              <a:ahLst/>
              <a:cxnLst>
                <a:cxn ang="0">
                  <a:pos x="0" y="638"/>
                </a:cxn>
                <a:cxn ang="0">
                  <a:pos x="135" y="620"/>
                </a:cxn>
                <a:cxn ang="0">
                  <a:pos x="273" y="404"/>
                </a:cxn>
                <a:cxn ang="0">
                  <a:pos x="399" y="98"/>
                </a:cxn>
                <a:cxn ang="0">
                  <a:pos x="492" y="251"/>
                </a:cxn>
                <a:cxn ang="0">
                  <a:pos x="576" y="458"/>
                </a:cxn>
                <a:cxn ang="0">
                  <a:pos x="651" y="524"/>
                </a:cxn>
                <a:cxn ang="0">
                  <a:pos x="729" y="545"/>
                </a:cxn>
                <a:cxn ang="0">
                  <a:pos x="816" y="557"/>
                </a:cxn>
                <a:cxn ang="0">
                  <a:pos x="894" y="419"/>
                </a:cxn>
                <a:cxn ang="0">
                  <a:pos x="981" y="317"/>
                </a:cxn>
                <a:cxn ang="0">
                  <a:pos x="1071" y="98"/>
                </a:cxn>
                <a:cxn ang="0">
                  <a:pos x="1146" y="2"/>
                </a:cxn>
                <a:cxn ang="0">
                  <a:pos x="1221" y="113"/>
                </a:cxn>
                <a:cxn ang="0">
                  <a:pos x="1308" y="401"/>
                </a:cxn>
                <a:cxn ang="0">
                  <a:pos x="1386" y="560"/>
                </a:cxn>
                <a:cxn ang="0">
                  <a:pos x="1476" y="623"/>
                </a:cxn>
                <a:cxn ang="0">
                  <a:pos x="1584" y="623"/>
                </a:cxn>
                <a:cxn ang="0">
                  <a:pos x="1659" y="641"/>
                </a:cxn>
              </a:cxnLst>
              <a:rect l="0" t="0" r="r" b="b"/>
              <a:pathLst>
                <a:path w="1659" h="659">
                  <a:moveTo>
                    <a:pt x="0" y="638"/>
                  </a:moveTo>
                  <a:cubicBezTo>
                    <a:pt x="22" y="635"/>
                    <a:pt x="90" y="659"/>
                    <a:pt x="135" y="620"/>
                  </a:cubicBezTo>
                  <a:cubicBezTo>
                    <a:pt x="180" y="581"/>
                    <a:pt x="229" y="491"/>
                    <a:pt x="273" y="404"/>
                  </a:cubicBezTo>
                  <a:cubicBezTo>
                    <a:pt x="317" y="317"/>
                    <a:pt x="363" y="123"/>
                    <a:pt x="399" y="98"/>
                  </a:cubicBezTo>
                  <a:cubicBezTo>
                    <a:pt x="435" y="73"/>
                    <a:pt x="462" y="191"/>
                    <a:pt x="492" y="251"/>
                  </a:cubicBezTo>
                  <a:cubicBezTo>
                    <a:pt x="522" y="311"/>
                    <a:pt x="549" y="412"/>
                    <a:pt x="576" y="458"/>
                  </a:cubicBezTo>
                  <a:cubicBezTo>
                    <a:pt x="603" y="504"/>
                    <a:pt x="626" y="510"/>
                    <a:pt x="651" y="524"/>
                  </a:cubicBezTo>
                  <a:cubicBezTo>
                    <a:pt x="676" y="538"/>
                    <a:pt x="702" y="540"/>
                    <a:pt x="729" y="545"/>
                  </a:cubicBezTo>
                  <a:cubicBezTo>
                    <a:pt x="756" y="550"/>
                    <a:pt x="789" y="578"/>
                    <a:pt x="816" y="557"/>
                  </a:cubicBezTo>
                  <a:cubicBezTo>
                    <a:pt x="843" y="536"/>
                    <a:pt x="867" y="459"/>
                    <a:pt x="894" y="419"/>
                  </a:cubicBezTo>
                  <a:cubicBezTo>
                    <a:pt x="921" y="379"/>
                    <a:pt x="952" y="370"/>
                    <a:pt x="981" y="317"/>
                  </a:cubicBezTo>
                  <a:cubicBezTo>
                    <a:pt x="1010" y="264"/>
                    <a:pt x="1044" y="150"/>
                    <a:pt x="1071" y="98"/>
                  </a:cubicBezTo>
                  <a:cubicBezTo>
                    <a:pt x="1098" y="46"/>
                    <a:pt x="1121" y="0"/>
                    <a:pt x="1146" y="2"/>
                  </a:cubicBezTo>
                  <a:cubicBezTo>
                    <a:pt x="1171" y="4"/>
                    <a:pt x="1194" y="47"/>
                    <a:pt x="1221" y="113"/>
                  </a:cubicBezTo>
                  <a:cubicBezTo>
                    <a:pt x="1248" y="179"/>
                    <a:pt x="1281" y="326"/>
                    <a:pt x="1308" y="401"/>
                  </a:cubicBezTo>
                  <a:cubicBezTo>
                    <a:pt x="1335" y="476"/>
                    <a:pt x="1358" y="523"/>
                    <a:pt x="1386" y="560"/>
                  </a:cubicBezTo>
                  <a:cubicBezTo>
                    <a:pt x="1414" y="597"/>
                    <a:pt x="1443" y="613"/>
                    <a:pt x="1476" y="623"/>
                  </a:cubicBezTo>
                  <a:cubicBezTo>
                    <a:pt x="1509" y="633"/>
                    <a:pt x="1554" y="620"/>
                    <a:pt x="1584" y="623"/>
                  </a:cubicBezTo>
                  <a:cubicBezTo>
                    <a:pt x="1614" y="626"/>
                    <a:pt x="1644" y="637"/>
                    <a:pt x="1659" y="641"/>
                  </a:cubicBezTo>
                </a:path>
              </a:pathLst>
            </a:custGeom>
            <a:noFill/>
            <a:ln w="2540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41" name="Freeform 9"/>
            <p:cNvSpPr>
              <a:spLocks/>
            </p:cNvSpPr>
            <p:nvPr/>
          </p:nvSpPr>
          <p:spPr bwMode="auto">
            <a:xfrm>
              <a:off x="3462" y="2735"/>
              <a:ext cx="1827" cy="535"/>
            </a:xfrm>
            <a:custGeom>
              <a:avLst/>
              <a:gdLst/>
              <a:ahLst/>
              <a:cxnLst>
                <a:cxn ang="0">
                  <a:pos x="0" y="283"/>
                </a:cxn>
                <a:cxn ang="0">
                  <a:pos x="114" y="295"/>
                </a:cxn>
                <a:cxn ang="0">
                  <a:pos x="252" y="298"/>
                </a:cxn>
                <a:cxn ang="0">
                  <a:pos x="330" y="205"/>
                </a:cxn>
                <a:cxn ang="0">
                  <a:pos x="414" y="64"/>
                </a:cxn>
                <a:cxn ang="0">
                  <a:pos x="492" y="37"/>
                </a:cxn>
                <a:cxn ang="0">
                  <a:pos x="573" y="22"/>
                </a:cxn>
                <a:cxn ang="0">
                  <a:pos x="663" y="169"/>
                </a:cxn>
                <a:cxn ang="0">
                  <a:pos x="741" y="211"/>
                </a:cxn>
                <a:cxn ang="0">
                  <a:pos x="816" y="235"/>
                </a:cxn>
                <a:cxn ang="0">
                  <a:pos x="912" y="187"/>
                </a:cxn>
                <a:cxn ang="0">
                  <a:pos x="981" y="142"/>
                </a:cxn>
                <a:cxn ang="0">
                  <a:pos x="1056" y="187"/>
                </a:cxn>
                <a:cxn ang="0">
                  <a:pos x="1140" y="262"/>
                </a:cxn>
                <a:cxn ang="0">
                  <a:pos x="1227" y="274"/>
                </a:cxn>
                <a:cxn ang="0">
                  <a:pos x="1344" y="283"/>
                </a:cxn>
                <a:cxn ang="0">
                  <a:pos x="1425" y="298"/>
                </a:cxn>
              </a:cxnLst>
              <a:rect l="0" t="0" r="r" b="b"/>
              <a:pathLst>
                <a:path w="1425" h="313">
                  <a:moveTo>
                    <a:pt x="0" y="283"/>
                  </a:moveTo>
                  <a:cubicBezTo>
                    <a:pt x="19" y="285"/>
                    <a:pt x="72" y="293"/>
                    <a:pt x="114" y="295"/>
                  </a:cubicBezTo>
                  <a:cubicBezTo>
                    <a:pt x="156" y="297"/>
                    <a:pt x="216" y="313"/>
                    <a:pt x="252" y="298"/>
                  </a:cubicBezTo>
                  <a:cubicBezTo>
                    <a:pt x="288" y="283"/>
                    <a:pt x="303" y="244"/>
                    <a:pt x="330" y="205"/>
                  </a:cubicBezTo>
                  <a:cubicBezTo>
                    <a:pt x="357" y="166"/>
                    <a:pt x="387" y="92"/>
                    <a:pt x="414" y="64"/>
                  </a:cubicBezTo>
                  <a:cubicBezTo>
                    <a:pt x="441" y="36"/>
                    <a:pt x="466" y="44"/>
                    <a:pt x="492" y="37"/>
                  </a:cubicBezTo>
                  <a:cubicBezTo>
                    <a:pt x="518" y="30"/>
                    <a:pt x="545" y="0"/>
                    <a:pt x="573" y="22"/>
                  </a:cubicBezTo>
                  <a:cubicBezTo>
                    <a:pt x="601" y="44"/>
                    <a:pt x="635" y="137"/>
                    <a:pt x="663" y="169"/>
                  </a:cubicBezTo>
                  <a:cubicBezTo>
                    <a:pt x="691" y="201"/>
                    <a:pt x="716" y="200"/>
                    <a:pt x="741" y="211"/>
                  </a:cubicBezTo>
                  <a:cubicBezTo>
                    <a:pt x="766" y="222"/>
                    <a:pt x="788" y="239"/>
                    <a:pt x="816" y="235"/>
                  </a:cubicBezTo>
                  <a:cubicBezTo>
                    <a:pt x="844" y="231"/>
                    <a:pt x="884" y="203"/>
                    <a:pt x="912" y="187"/>
                  </a:cubicBezTo>
                  <a:cubicBezTo>
                    <a:pt x="940" y="171"/>
                    <a:pt x="957" y="142"/>
                    <a:pt x="981" y="142"/>
                  </a:cubicBezTo>
                  <a:cubicBezTo>
                    <a:pt x="1005" y="142"/>
                    <a:pt x="1030" y="167"/>
                    <a:pt x="1056" y="187"/>
                  </a:cubicBezTo>
                  <a:cubicBezTo>
                    <a:pt x="1082" y="207"/>
                    <a:pt x="1112" y="248"/>
                    <a:pt x="1140" y="262"/>
                  </a:cubicBezTo>
                  <a:cubicBezTo>
                    <a:pt x="1168" y="276"/>
                    <a:pt x="1193" y="271"/>
                    <a:pt x="1227" y="274"/>
                  </a:cubicBezTo>
                  <a:cubicBezTo>
                    <a:pt x="1261" y="277"/>
                    <a:pt x="1311" y="279"/>
                    <a:pt x="1344" y="283"/>
                  </a:cubicBezTo>
                  <a:cubicBezTo>
                    <a:pt x="1377" y="287"/>
                    <a:pt x="1408" y="295"/>
                    <a:pt x="1425" y="298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42" name="Text Box 10"/>
            <p:cNvSpPr txBox="1">
              <a:spLocks noChangeArrowheads="1"/>
            </p:cNvSpPr>
            <p:nvPr/>
          </p:nvSpPr>
          <p:spPr bwMode="auto">
            <a:xfrm>
              <a:off x="4105" y="1863"/>
              <a:ext cx="485" cy="20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8000" tIns="10800" rIns="18000" bIns="10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3300"/>
                  </a:solidFill>
                  <a:latin typeface="Calibri" pitchFamily="34" charset="0"/>
                </a:rPr>
                <a:t>6</a:t>
              </a:r>
              <a:r>
                <a:rPr lang="en-US" sz="2000" b="1" baseline="30000">
                  <a:solidFill>
                    <a:srgbClr val="FF3300"/>
                  </a:solidFill>
                  <a:latin typeface="Calibri" pitchFamily="34" charset="0"/>
                </a:rPr>
                <a:t>- </a:t>
              </a:r>
              <a:r>
                <a:rPr lang="en-US" sz="2000" b="1">
                  <a:solidFill>
                    <a:srgbClr val="FF3300"/>
                  </a:solidFill>
                  <a:latin typeface="Calibri" pitchFamily="34" charset="0"/>
                </a:rPr>
                <a:t>(g.s.)</a:t>
              </a:r>
              <a:endParaRPr lang="en-GB" sz="2000" b="1">
                <a:solidFill>
                  <a:srgbClr val="FF3300"/>
                </a:solidFill>
                <a:latin typeface="Calibri" pitchFamily="34" charset="0"/>
              </a:endParaRPr>
            </a:p>
          </p:txBody>
        </p:sp>
        <p:sp>
          <p:nvSpPr>
            <p:cNvPr id="95243" name="Text Box 11"/>
            <p:cNvSpPr txBox="1">
              <a:spLocks noChangeArrowheads="1"/>
            </p:cNvSpPr>
            <p:nvPr/>
          </p:nvSpPr>
          <p:spPr bwMode="auto">
            <a:xfrm>
              <a:off x="4754" y="1990"/>
              <a:ext cx="3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339933"/>
                </a:solidFill>
                <a:latin typeface="Calibri" pitchFamily="34" charset="0"/>
              </a:endParaRPr>
            </a:p>
          </p:txBody>
        </p:sp>
        <p:sp>
          <p:nvSpPr>
            <p:cNvPr id="95244" name="Text Box 12"/>
            <p:cNvSpPr txBox="1">
              <a:spLocks noChangeArrowheads="1"/>
            </p:cNvSpPr>
            <p:nvPr/>
          </p:nvSpPr>
          <p:spPr bwMode="auto">
            <a:xfrm>
              <a:off x="3985" y="2377"/>
              <a:ext cx="3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latin typeface="Calibri" pitchFamily="34" charset="0"/>
                </a:rPr>
                <a:t>1</a:t>
              </a:r>
              <a:r>
                <a:rPr lang="en-US" sz="2000" b="1" baseline="30000">
                  <a:solidFill>
                    <a:srgbClr val="0000FF"/>
                  </a:solidFill>
                  <a:latin typeface="Calibri" pitchFamily="34" charset="0"/>
                </a:rPr>
                <a:t>+</a:t>
              </a:r>
              <a:endParaRPr lang="en-GB" sz="2000" b="1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95245" name="Text Box 13"/>
            <p:cNvSpPr txBox="1">
              <a:spLocks noChangeArrowheads="1"/>
            </p:cNvSpPr>
            <p:nvPr/>
          </p:nvSpPr>
          <p:spPr bwMode="auto">
            <a:xfrm>
              <a:off x="3097" y="1990"/>
              <a:ext cx="67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baseline="30000">
                  <a:latin typeface="Calibri" pitchFamily="34" charset="0"/>
                </a:rPr>
                <a:t>70</a:t>
              </a:r>
              <a:r>
                <a:rPr lang="en-US" sz="2000" b="1">
                  <a:latin typeface="Calibri" pitchFamily="34" charset="0"/>
                </a:rPr>
                <a:t>Cu</a:t>
              </a:r>
              <a:endParaRPr lang="en-GB" sz="2000" b="1" baseline="30000">
                <a:latin typeface="Calibri" pitchFamily="34" charset="0"/>
              </a:endParaRPr>
            </a:p>
          </p:txBody>
        </p:sp>
        <p:sp>
          <p:nvSpPr>
            <p:cNvPr id="95246" name="Rectangle 14"/>
            <p:cNvSpPr>
              <a:spLocks noChangeArrowheads="1"/>
            </p:cNvSpPr>
            <p:nvPr/>
          </p:nvSpPr>
          <p:spPr bwMode="auto">
            <a:xfrm>
              <a:off x="4200" y="2103"/>
              <a:ext cx="185" cy="1181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9525">
              <a:solidFill>
                <a:srgbClr val="FF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47" name="Rectangle 15"/>
            <p:cNvSpPr>
              <a:spLocks noChangeArrowheads="1"/>
            </p:cNvSpPr>
            <p:nvPr/>
          </p:nvSpPr>
          <p:spPr bwMode="auto">
            <a:xfrm>
              <a:off x="3696" y="2304"/>
              <a:ext cx="184" cy="983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48" name="Text Box 16"/>
            <p:cNvSpPr txBox="1">
              <a:spLocks noChangeArrowheads="1"/>
            </p:cNvSpPr>
            <p:nvPr/>
          </p:nvSpPr>
          <p:spPr bwMode="auto">
            <a:xfrm>
              <a:off x="3600" y="1920"/>
              <a:ext cx="3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339933"/>
                  </a:solidFill>
                  <a:latin typeface="Calibri" pitchFamily="34" charset="0"/>
                </a:rPr>
                <a:t>3</a:t>
              </a:r>
              <a:r>
                <a:rPr lang="en-US" sz="2000" b="1" baseline="30000">
                  <a:solidFill>
                    <a:srgbClr val="339933"/>
                  </a:solidFill>
                  <a:latin typeface="Calibri" pitchFamily="34" charset="0"/>
                </a:rPr>
                <a:t>-</a:t>
              </a:r>
              <a:endParaRPr lang="en-GB" sz="2000" b="1">
                <a:solidFill>
                  <a:srgbClr val="339933"/>
                </a:solidFill>
                <a:latin typeface="Calibri" pitchFamily="34" charset="0"/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4944" y="1968"/>
              <a:ext cx="816" cy="644"/>
              <a:chOff x="4944" y="1968"/>
              <a:chExt cx="816" cy="644"/>
            </a:xfrm>
          </p:grpSpPr>
          <p:sp>
            <p:nvSpPr>
              <p:cNvPr id="95250" name="Line 18"/>
              <p:cNvSpPr>
                <a:spLocks noChangeShapeType="1"/>
              </p:cNvSpPr>
              <p:nvPr/>
            </p:nvSpPr>
            <p:spPr bwMode="auto">
              <a:xfrm>
                <a:off x="5040" y="2448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51" name="Line 19"/>
              <p:cNvSpPr>
                <a:spLocks noChangeShapeType="1"/>
              </p:cNvSpPr>
              <p:nvPr/>
            </p:nvSpPr>
            <p:spPr bwMode="auto">
              <a:xfrm>
                <a:off x="5040" y="2160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52" name="Text Box 20"/>
              <p:cNvSpPr txBox="1">
                <a:spLocks noChangeArrowheads="1"/>
              </p:cNvSpPr>
              <p:nvPr/>
            </p:nvSpPr>
            <p:spPr bwMode="auto">
              <a:xfrm>
                <a:off x="4944" y="2279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>
                    <a:solidFill>
                      <a:srgbClr val="FF0000"/>
                    </a:solidFill>
                    <a:latin typeface="Calibri" pitchFamily="34" charset="0"/>
                  </a:rPr>
                  <a:t>6</a:t>
                </a:r>
                <a:r>
                  <a:rPr lang="en-US" sz="1400" b="1" baseline="30000">
                    <a:solidFill>
                      <a:srgbClr val="FF0000"/>
                    </a:solidFill>
                    <a:latin typeface="Calibri" pitchFamily="34" charset="0"/>
                  </a:rPr>
                  <a:t>-</a:t>
                </a:r>
                <a:endParaRPr lang="en-GB" sz="1400" b="1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95253" name="Text Box 21"/>
              <p:cNvSpPr txBox="1">
                <a:spLocks noChangeArrowheads="1"/>
              </p:cNvSpPr>
              <p:nvPr/>
            </p:nvSpPr>
            <p:spPr bwMode="auto">
              <a:xfrm>
                <a:off x="4944" y="1968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>
                    <a:solidFill>
                      <a:srgbClr val="0000CC"/>
                    </a:solidFill>
                    <a:latin typeface="Calibri" pitchFamily="34" charset="0"/>
                  </a:rPr>
                  <a:t>1</a:t>
                </a:r>
                <a:r>
                  <a:rPr lang="en-US" sz="1400" b="1" baseline="30000">
                    <a:solidFill>
                      <a:srgbClr val="0000CC"/>
                    </a:solidFill>
                    <a:latin typeface="Calibri" pitchFamily="34" charset="0"/>
                  </a:rPr>
                  <a:t>+</a:t>
                </a:r>
                <a:endParaRPr lang="en-GB" sz="1400" b="1">
                  <a:solidFill>
                    <a:srgbClr val="0000CC"/>
                  </a:solidFill>
                  <a:latin typeface="Calibri" pitchFamily="34" charset="0"/>
                </a:endParaRPr>
              </a:p>
            </p:txBody>
          </p:sp>
          <p:sp>
            <p:nvSpPr>
              <p:cNvPr id="95254" name="Text Box 22"/>
              <p:cNvSpPr txBox="1">
                <a:spLocks noChangeArrowheads="1"/>
              </p:cNvSpPr>
              <p:nvPr/>
            </p:nvSpPr>
            <p:spPr bwMode="auto">
              <a:xfrm>
                <a:off x="5209" y="2281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i="1">
                    <a:latin typeface="Calibri" pitchFamily="34" charset="0"/>
                  </a:rPr>
                  <a:t>0</a:t>
                </a:r>
                <a:endParaRPr lang="en-GB" sz="1400" b="1" i="1">
                  <a:latin typeface="Calibri" pitchFamily="34" charset="0"/>
                </a:endParaRPr>
              </a:p>
            </p:txBody>
          </p:sp>
          <p:sp>
            <p:nvSpPr>
              <p:cNvPr id="95255" name="Text Box 23"/>
              <p:cNvSpPr txBox="1">
                <a:spLocks noChangeArrowheads="1"/>
              </p:cNvSpPr>
              <p:nvPr/>
            </p:nvSpPr>
            <p:spPr bwMode="auto">
              <a:xfrm>
                <a:off x="5136" y="1992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i="1">
                    <a:latin typeface="Calibri" pitchFamily="34" charset="0"/>
                  </a:rPr>
                  <a:t>242</a:t>
                </a:r>
                <a:endParaRPr lang="en-GB" sz="1400" b="1" i="1">
                  <a:latin typeface="Calibri" pitchFamily="34" charset="0"/>
                </a:endParaRPr>
              </a:p>
            </p:txBody>
          </p:sp>
          <p:sp>
            <p:nvSpPr>
              <p:cNvPr id="95256" name="Line 24"/>
              <p:cNvSpPr>
                <a:spLocks noChangeShapeType="1"/>
              </p:cNvSpPr>
              <p:nvPr/>
            </p:nvSpPr>
            <p:spPr bwMode="auto">
              <a:xfrm>
                <a:off x="5328" y="2160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57" name="Line 25"/>
              <p:cNvSpPr>
                <a:spLocks noChangeShapeType="1"/>
              </p:cNvSpPr>
              <p:nvPr/>
            </p:nvSpPr>
            <p:spPr bwMode="auto">
              <a:xfrm>
                <a:off x="5328" y="2448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58" name="Text Box 26"/>
              <p:cNvSpPr txBox="1">
                <a:spLocks noChangeArrowheads="1"/>
              </p:cNvSpPr>
              <p:nvPr/>
            </p:nvSpPr>
            <p:spPr bwMode="auto">
              <a:xfrm>
                <a:off x="5424" y="2400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 b="1">
                    <a:latin typeface="Calibri" pitchFamily="34" charset="0"/>
                    <a:sym typeface="Symbol" pitchFamily="18" charset="2"/>
                  </a:rPr>
                  <a:t></a:t>
                </a:r>
                <a:endParaRPr lang="en-GB" sz="1600" b="1">
                  <a:latin typeface="Calibri" pitchFamily="34" charset="0"/>
                </a:endParaRPr>
              </a:p>
            </p:txBody>
          </p:sp>
          <p:sp>
            <p:nvSpPr>
              <p:cNvPr id="95259" name="Text Box 27"/>
              <p:cNvSpPr txBox="1">
                <a:spLocks noChangeArrowheads="1"/>
              </p:cNvSpPr>
              <p:nvPr/>
            </p:nvSpPr>
            <p:spPr bwMode="auto">
              <a:xfrm>
                <a:off x="5424" y="2064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 b="1">
                    <a:latin typeface="Calibri" pitchFamily="34" charset="0"/>
                    <a:sym typeface="Symbol" pitchFamily="18" charset="2"/>
                  </a:rPr>
                  <a:t></a:t>
                </a:r>
                <a:endParaRPr lang="en-GB" sz="1600" b="1">
                  <a:latin typeface="Calibri" pitchFamily="34" charset="0"/>
                </a:endParaRPr>
              </a:p>
            </p:txBody>
          </p:sp>
          <p:sp>
            <p:nvSpPr>
              <p:cNvPr id="95260" name="Rectangle 28"/>
              <p:cNvSpPr>
                <a:spLocks noChangeArrowheads="1"/>
              </p:cNvSpPr>
              <p:nvPr/>
            </p:nvSpPr>
            <p:spPr bwMode="auto">
              <a:xfrm>
                <a:off x="4944" y="1968"/>
                <a:ext cx="672" cy="6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61" name="Line 29"/>
              <p:cNvSpPr>
                <a:spLocks noChangeShapeType="1"/>
              </p:cNvSpPr>
              <p:nvPr/>
            </p:nvSpPr>
            <p:spPr bwMode="auto">
              <a:xfrm>
                <a:off x="5040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66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2" name="Text Box 30"/>
              <p:cNvSpPr txBox="1">
                <a:spLocks noChangeArrowheads="1"/>
              </p:cNvSpPr>
              <p:nvPr/>
            </p:nvSpPr>
            <p:spPr bwMode="auto">
              <a:xfrm>
                <a:off x="4944" y="2160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>
                    <a:solidFill>
                      <a:srgbClr val="669900"/>
                    </a:solidFill>
                    <a:latin typeface="Calibri" pitchFamily="34" charset="0"/>
                  </a:rPr>
                  <a:t>3</a:t>
                </a:r>
                <a:r>
                  <a:rPr lang="en-US" sz="1400" b="1" baseline="30000">
                    <a:solidFill>
                      <a:srgbClr val="669900"/>
                    </a:solidFill>
                    <a:latin typeface="Calibri" pitchFamily="34" charset="0"/>
                  </a:rPr>
                  <a:t>-</a:t>
                </a:r>
                <a:endParaRPr lang="en-GB" sz="1400" b="1">
                  <a:solidFill>
                    <a:srgbClr val="669900"/>
                  </a:solidFill>
                  <a:latin typeface="Calibri" pitchFamily="34" charset="0"/>
                </a:endParaRPr>
              </a:p>
            </p:txBody>
          </p:sp>
          <p:sp>
            <p:nvSpPr>
              <p:cNvPr id="95263" name="Line 31"/>
              <p:cNvSpPr>
                <a:spLocks noChangeShapeType="1"/>
              </p:cNvSpPr>
              <p:nvPr/>
            </p:nvSpPr>
            <p:spPr bwMode="auto">
              <a:xfrm>
                <a:off x="5328" y="2304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4" name="Text Box 32"/>
              <p:cNvSpPr txBox="1">
                <a:spLocks noChangeArrowheads="1"/>
              </p:cNvSpPr>
              <p:nvPr/>
            </p:nvSpPr>
            <p:spPr bwMode="auto">
              <a:xfrm>
                <a:off x="5424" y="225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 b="1">
                    <a:latin typeface="Calibri" pitchFamily="34" charset="0"/>
                    <a:sym typeface="Symbol" pitchFamily="18" charset="2"/>
                  </a:rPr>
                  <a:t></a:t>
                </a:r>
                <a:endParaRPr lang="en-GB" sz="1600" b="1">
                  <a:latin typeface="Calibri" pitchFamily="34" charset="0"/>
                </a:endParaRPr>
              </a:p>
            </p:txBody>
          </p:sp>
          <p:sp>
            <p:nvSpPr>
              <p:cNvPr id="95265" name="Text Box 33"/>
              <p:cNvSpPr txBox="1">
                <a:spLocks noChangeArrowheads="1"/>
              </p:cNvSpPr>
              <p:nvPr/>
            </p:nvSpPr>
            <p:spPr bwMode="auto">
              <a:xfrm>
                <a:off x="5130" y="2140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i="1">
                    <a:latin typeface="Calibri" pitchFamily="34" charset="0"/>
                  </a:rPr>
                  <a:t>101</a:t>
                </a:r>
                <a:endParaRPr lang="en-GB" sz="1400" b="1" i="1">
                  <a:latin typeface="Calibri" pitchFamily="34" charset="0"/>
                </a:endParaRPr>
              </a:p>
            </p:txBody>
          </p:sp>
        </p:grpSp>
      </p:grpSp>
      <p:sp>
        <p:nvSpPr>
          <p:cNvPr id="95266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Isomeric beams (</a:t>
            </a:r>
            <a:r>
              <a:rPr lang="en-US" sz="3200" baseline="30000"/>
              <a:t>68,70</a:t>
            </a:r>
            <a:r>
              <a:rPr lang="en-US" sz="3200"/>
              <a:t>Cu) from REX-Isolde</a:t>
            </a:r>
          </a:p>
        </p:txBody>
      </p: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0" y="3294413"/>
            <a:ext cx="4467225" cy="2971800"/>
            <a:chOff x="0" y="1776"/>
            <a:chExt cx="2814" cy="1872"/>
          </a:xfrm>
        </p:grpSpPr>
        <p:pic>
          <p:nvPicPr>
            <p:cNvPr id="95268" name="Picture 36" descr="scan00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821"/>
              <a:ext cx="2784" cy="1827"/>
            </a:xfrm>
            <a:prstGeom prst="rect">
              <a:avLst/>
            </a:prstGeom>
            <a:noFill/>
          </p:spPr>
        </p:pic>
        <p:sp>
          <p:nvSpPr>
            <p:cNvPr id="95269" name="Text Box 37"/>
            <p:cNvSpPr txBox="1">
              <a:spLocks noChangeArrowheads="1"/>
            </p:cNvSpPr>
            <p:nvPr/>
          </p:nvSpPr>
          <p:spPr bwMode="auto">
            <a:xfrm>
              <a:off x="1499" y="1776"/>
              <a:ext cx="3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Calibri" pitchFamily="34" charset="0"/>
                </a:rPr>
                <a:t>6</a:t>
              </a:r>
              <a:r>
                <a:rPr lang="en-US" sz="2000" b="1" baseline="30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  <a:endParaRPr lang="en-GB" sz="2000" b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95270" name="Text Box 38"/>
            <p:cNvSpPr txBox="1">
              <a:spLocks noChangeArrowheads="1"/>
            </p:cNvSpPr>
            <p:nvPr/>
          </p:nvSpPr>
          <p:spPr bwMode="auto">
            <a:xfrm>
              <a:off x="2064" y="2592"/>
              <a:ext cx="7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latin typeface="Calibri" pitchFamily="34" charset="0"/>
                </a:rPr>
                <a:t>1</a:t>
              </a:r>
              <a:r>
                <a:rPr lang="en-US" sz="2000" b="1" baseline="30000">
                  <a:solidFill>
                    <a:srgbClr val="0000FF"/>
                  </a:solidFill>
                  <a:latin typeface="Calibri" pitchFamily="34" charset="0"/>
                </a:rPr>
                <a:t>+ </a:t>
              </a:r>
              <a:r>
                <a:rPr lang="en-US" sz="2000" b="1">
                  <a:solidFill>
                    <a:srgbClr val="0000FF"/>
                  </a:solidFill>
                  <a:latin typeface="Calibri" pitchFamily="34" charset="0"/>
                </a:rPr>
                <a:t>(g.s.)</a:t>
              </a:r>
              <a:endParaRPr lang="en-GB" sz="2000" b="1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95271" name="Freeform 39"/>
            <p:cNvSpPr>
              <a:spLocks/>
            </p:cNvSpPr>
            <p:nvPr/>
          </p:nvSpPr>
          <p:spPr bwMode="auto">
            <a:xfrm>
              <a:off x="726" y="2136"/>
              <a:ext cx="1772" cy="1139"/>
            </a:xfrm>
            <a:custGeom>
              <a:avLst/>
              <a:gdLst/>
              <a:ahLst/>
              <a:cxnLst>
                <a:cxn ang="0">
                  <a:pos x="0" y="944"/>
                </a:cxn>
                <a:cxn ang="0">
                  <a:pos x="48" y="930"/>
                </a:cxn>
                <a:cxn ang="0">
                  <a:pos x="96" y="914"/>
                </a:cxn>
                <a:cxn ang="0">
                  <a:pos x="146" y="894"/>
                </a:cxn>
                <a:cxn ang="0">
                  <a:pos x="170" y="878"/>
                </a:cxn>
                <a:cxn ang="0">
                  <a:pos x="200" y="834"/>
                </a:cxn>
                <a:cxn ang="0">
                  <a:pos x="242" y="746"/>
                </a:cxn>
                <a:cxn ang="0">
                  <a:pos x="302" y="558"/>
                </a:cxn>
                <a:cxn ang="0">
                  <a:pos x="338" y="396"/>
                </a:cxn>
                <a:cxn ang="0">
                  <a:pos x="382" y="186"/>
                </a:cxn>
                <a:cxn ang="0">
                  <a:pos x="414" y="70"/>
                </a:cxn>
                <a:cxn ang="0">
                  <a:pos x="442" y="10"/>
                </a:cxn>
                <a:cxn ang="0">
                  <a:pos x="456" y="0"/>
                </a:cxn>
                <a:cxn ang="0">
                  <a:pos x="470" y="18"/>
                </a:cxn>
                <a:cxn ang="0">
                  <a:pos x="498" y="86"/>
                </a:cxn>
                <a:cxn ang="0">
                  <a:pos x="524" y="220"/>
                </a:cxn>
                <a:cxn ang="0">
                  <a:pos x="602" y="540"/>
                </a:cxn>
                <a:cxn ang="0">
                  <a:pos x="674" y="828"/>
                </a:cxn>
                <a:cxn ang="0">
                  <a:pos x="710" y="886"/>
                </a:cxn>
                <a:cxn ang="0">
                  <a:pos x="748" y="912"/>
                </a:cxn>
                <a:cxn ang="0">
                  <a:pos x="796" y="916"/>
                </a:cxn>
                <a:cxn ang="0">
                  <a:pos x="828" y="888"/>
                </a:cxn>
                <a:cxn ang="0">
                  <a:pos x="864" y="860"/>
                </a:cxn>
                <a:cxn ang="0">
                  <a:pos x="904" y="774"/>
                </a:cxn>
                <a:cxn ang="0">
                  <a:pos x="960" y="600"/>
                </a:cxn>
                <a:cxn ang="0">
                  <a:pos x="988" y="522"/>
                </a:cxn>
                <a:cxn ang="0">
                  <a:pos x="1032" y="426"/>
                </a:cxn>
                <a:cxn ang="0">
                  <a:pos x="1052" y="392"/>
                </a:cxn>
                <a:cxn ang="0">
                  <a:pos x="1080" y="404"/>
                </a:cxn>
                <a:cxn ang="0">
                  <a:pos x="1120" y="458"/>
                </a:cxn>
                <a:cxn ang="0">
                  <a:pos x="1142" y="516"/>
                </a:cxn>
                <a:cxn ang="0">
                  <a:pos x="1200" y="752"/>
                </a:cxn>
                <a:cxn ang="0">
                  <a:pos x="1228" y="820"/>
                </a:cxn>
                <a:cxn ang="0">
                  <a:pos x="1276" y="884"/>
                </a:cxn>
                <a:cxn ang="0">
                  <a:pos x="1330" y="926"/>
                </a:cxn>
                <a:cxn ang="0">
                  <a:pos x="1400" y="940"/>
                </a:cxn>
                <a:cxn ang="0">
                  <a:pos x="1462" y="946"/>
                </a:cxn>
                <a:cxn ang="0">
                  <a:pos x="1552" y="956"/>
                </a:cxn>
              </a:cxnLst>
              <a:rect l="0" t="0" r="r" b="b"/>
              <a:pathLst>
                <a:path w="1552" h="956">
                  <a:moveTo>
                    <a:pt x="0" y="944"/>
                  </a:moveTo>
                  <a:lnTo>
                    <a:pt x="48" y="930"/>
                  </a:lnTo>
                  <a:lnTo>
                    <a:pt x="96" y="914"/>
                  </a:lnTo>
                  <a:lnTo>
                    <a:pt x="146" y="894"/>
                  </a:lnTo>
                  <a:lnTo>
                    <a:pt x="170" y="878"/>
                  </a:lnTo>
                  <a:lnTo>
                    <a:pt x="200" y="834"/>
                  </a:lnTo>
                  <a:lnTo>
                    <a:pt x="242" y="746"/>
                  </a:lnTo>
                  <a:lnTo>
                    <a:pt x="302" y="558"/>
                  </a:lnTo>
                  <a:lnTo>
                    <a:pt x="338" y="396"/>
                  </a:lnTo>
                  <a:lnTo>
                    <a:pt x="382" y="186"/>
                  </a:lnTo>
                  <a:lnTo>
                    <a:pt x="414" y="70"/>
                  </a:lnTo>
                  <a:lnTo>
                    <a:pt x="442" y="10"/>
                  </a:lnTo>
                  <a:lnTo>
                    <a:pt x="456" y="0"/>
                  </a:lnTo>
                  <a:lnTo>
                    <a:pt x="470" y="18"/>
                  </a:lnTo>
                  <a:lnTo>
                    <a:pt x="498" y="86"/>
                  </a:lnTo>
                  <a:lnTo>
                    <a:pt x="524" y="220"/>
                  </a:lnTo>
                  <a:lnTo>
                    <a:pt x="602" y="540"/>
                  </a:lnTo>
                  <a:lnTo>
                    <a:pt x="674" y="828"/>
                  </a:lnTo>
                  <a:lnTo>
                    <a:pt x="710" y="886"/>
                  </a:lnTo>
                  <a:lnTo>
                    <a:pt x="748" y="912"/>
                  </a:lnTo>
                  <a:lnTo>
                    <a:pt x="796" y="916"/>
                  </a:lnTo>
                  <a:lnTo>
                    <a:pt x="828" y="888"/>
                  </a:lnTo>
                  <a:lnTo>
                    <a:pt x="864" y="860"/>
                  </a:lnTo>
                  <a:lnTo>
                    <a:pt x="904" y="774"/>
                  </a:lnTo>
                  <a:lnTo>
                    <a:pt x="960" y="600"/>
                  </a:lnTo>
                  <a:lnTo>
                    <a:pt x="988" y="522"/>
                  </a:lnTo>
                  <a:lnTo>
                    <a:pt x="1032" y="426"/>
                  </a:lnTo>
                  <a:lnTo>
                    <a:pt x="1052" y="392"/>
                  </a:lnTo>
                  <a:lnTo>
                    <a:pt x="1080" y="404"/>
                  </a:lnTo>
                  <a:lnTo>
                    <a:pt x="1120" y="458"/>
                  </a:lnTo>
                  <a:lnTo>
                    <a:pt x="1142" y="516"/>
                  </a:lnTo>
                  <a:lnTo>
                    <a:pt x="1200" y="752"/>
                  </a:lnTo>
                  <a:lnTo>
                    <a:pt x="1228" y="820"/>
                  </a:lnTo>
                  <a:lnTo>
                    <a:pt x="1276" y="884"/>
                  </a:lnTo>
                  <a:lnTo>
                    <a:pt x="1330" y="926"/>
                  </a:lnTo>
                  <a:lnTo>
                    <a:pt x="1400" y="940"/>
                  </a:lnTo>
                  <a:lnTo>
                    <a:pt x="1462" y="946"/>
                  </a:lnTo>
                  <a:lnTo>
                    <a:pt x="1552" y="956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72" name="Freeform 40"/>
            <p:cNvSpPr>
              <a:spLocks/>
            </p:cNvSpPr>
            <p:nvPr/>
          </p:nvSpPr>
          <p:spPr bwMode="auto">
            <a:xfrm>
              <a:off x="727" y="2062"/>
              <a:ext cx="1741" cy="1213"/>
            </a:xfrm>
            <a:custGeom>
              <a:avLst/>
              <a:gdLst/>
              <a:ahLst/>
              <a:cxnLst>
                <a:cxn ang="0">
                  <a:pos x="0" y="1005"/>
                </a:cxn>
                <a:cxn ang="0">
                  <a:pos x="98" y="1005"/>
                </a:cxn>
                <a:cxn ang="0">
                  <a:pos x="198" y="993"/>
                </a:cxn>
                <a:cxn ang="0">
                  <a:pos x="264" y="979"/>
                </a:cxn>
                <a:cxn ang="0">
                  <a:pos x="300" y="953"/>
                </a:cxn>
                <a:cxn ang="0">
                  <a:pos x="346" y="909"/>
                </a:cxn>
                <a:cxn ang="0">
                  <a:pos x="382" y="837"/>
                </a:cxn>
                <a:cxn ang="0">
                  <a:pos x="460" y="507"/>
                </a:cxn>
                <a:cxn ang="0">
                  <a:pos x="528" y="213"/>
                </a:cxn>
                <a:cxn ang="0">
                  <a:pos x="580" y="57"/>
                </a:cxn>
                <a:cxn ang="0">
                  <a:pos x="598" y="19"/>
                </a:cxn>
                <a:cxn ang="0">
                  <a:pos x="620" y="19"/>
                </a:cxn>
                <a:cxn ang="0">
                  <a:pos x="670" y="135"/>
                </a:cxn>
                <a:cxn ang="0">
                  <a:pos x="704" y="157"/>
                </a:cxn>
                <a:cxn ang="0">
                  <a:pos x="748" y="185"/>
                </a:cxn>
                <a:cxn ang="0">
                  <a:pos x="794" y="289"/>
                </a:cxn>
                <a:cxn ang="0">
                  <a:pos x="830" y="425"/>
                </a:cxn>
                <a:cxn ang="0">
                  <a:pos x="900" y="597"/>
                </a:cxn>
                <a:cxn ang="0">
                  <a:pos x="970" y="819"/>
                </a:cxn>
                <a:cxn ang="0">
                  <a:pos x="1024" y="909"/>
                </a:cxn>
                <a:cxn ang="0">
                  <a:pos x="1064" y="957"/>
                </a:cxn>
                <a:cxn ang="0">
                  <a:pos x="1126" y="989"/>
                </a:cxn>
                <a:cxn ang="0">
                  <a:pos x="1208" y="1007"/>
                </a:cxn>
                <a:cxn ang="0">
                  <a:pos x="1292" y="1007"/>
                </a:cxn>
                <a:cxn ang="0">
                  <a:pos x="1364" y="1011"/>
                </a:cxn>
                <a:cxn ang="0">
                  <a:pos x="1472" y="1017"/>
                </a:cxn>
                <a:cxn ang="0">
                  <a:pos x="1524" y="1017"/>
                </a:cxn>
              </a:cxnLst>
              <a:rect l="0" t="0" r="r" b="b"/>
              <a:pathLst>
                <a:path w="1524" h="1018">
                  <a:moveTo>
                    <a:pt x="0" y="1005"/>
                  </a:moveTo>
                  <a:cubicBezTo>
                    <a:pt x="32" y="1006"/>
                    <a:pt x="65" y="1007"/>
                    <a:pt x="98" y="1005"/>
                  </a:cubicBezTo>
                  <a:cubicBezTo>
                    <a:pt x="131" y="1003"/>
                    <a:pt x="170" y="997"/>
                    <a:pt x="198" y="993"/>
                  </a:cubicBezTo>
                  <a:cubicBezTo>
                    <a:pt x="226" y="989"/>
                    <a:pt x="247" y="986"/>
                    <a:pt x="264" y="979"/>
                  </a:cubicBezTo>
                  <a:cubicBezTo>
                    <a:pt x="281" y="972"/>
                    <a:pt x="286" y="965"/>
                    <a:pt x="300" y="953"/>
                  </a:cubicBezTo>
                  <a:cubicBezTo>
                    <a:pt x="314" y="941"/>
                    <a:pt x="332" y="928"/>
                    <a:pt x="346" y="909"/>
                  </a:cubicBezTo>
                  <a:cubicBezTo>
                    <a:pt x="360" y="890"/>
                    <a:pt x="363" y="904"/>
                    <a:pt x="382" y="837"/>
                  </a:cubicBezTo>
                  <a:cubicBezTo>
                    <a:pt x="401" y="770"/>
                    <a:pt x="436" y="611"/>
                    <a:pt x="460" y="507"/>
                  </a:cubicBezTo>
                  <a:cubicBezTo>
                    <a:pt x="484" y="403"/>
                    <a:pt x="508" y="288"/>
                    <a:pt x="528" y="213"/>
                  </a:cubicBezTo>
                  <a:cubicBezTo>
                    <a:pt x="548" y="138"/>
                    <a:pt x="568" y="89"/>
                    <a:pt x="580" y="57"/>
                  </a:cubicBezTo>
                  <a:cubicBezTo>
                    <a:pt x="592" y="25"/>
                    <a:pt x="591" y="25"/>
                    <a:pt x="598" y="19"/>
                  </a:cubicBezTo>
                  <a:cubicBezTo>
                    <a:pt x="605" y="13"/>
                    <a:pt x="608" y="0"/>
                    <a:pt x="620" y="19"/>
                  </a:cubicBezTo>
                  <a:cubicBezTo>
                    <a:pt x="632" y="38"/>
                    <a:pt x="656" y="112"/>
                    <a:pt x="670" y="135"/>
                  </a:cubicBezTo>
                  <a:cubicBezTo>
                    <a:pt x="684" y="158"/>
                    <a:pt x="691" y="149"/>
                    <a:pt x="704" y="157"/>
                  </a:cubicBezTo>
                  <a:cubicBezTo>
                    <a:pt x="717" y="165"/>
                    <a:pt x="733" y="163"/>
                    <a:pt x="748" y="185"/>
                  </a:cubicBezTo>
                  <a:cubicBezTo>
                    <a:pt x="763" y="207"/>
                    <a:pt x="780" y="249"/>
                    <a:pt x="794" y="289"/>
                  </a:cubicBezTo>
                  <a:cubicBezTo>
                    <a:pt x="808" y="329"/>
                    <a:pt x="812" y="374"/>
                    <a:pt x="830" y="425"/>
                  </a:cubicBezTo>
                  <a:cubicBezTo>
                    <a:pt x="848" y="476"/>
                    <a:pt x="877" y="531"/>
                    <a:pt x="900" y="597"/>
                  </a:cubicBezTo>
                  <a:cubicBezTo>
                    <a:pt x="923" y="663"/>
                    <a:pt x="949" y="767"/>
                    <a:pt x="970" y="819"/>
                  </a:cubicBezTo>
                  <a:cubicBezTo>
                    <a:pt x="991" y="871"/>
                    <a:pt x="1008" y="886"/>
                    <a:pt x="1024" y="909"/>
                  </a:cubicBezTo>
                  <a:cubicBezTo>
                    <a:pt x="1040" y="932"/>
                    <a:pt x="1047" y="944"/>
                    <a:pt x="1064" y="957"/>
                  </a:cubicBezTo>
                  <a:cubicBezTo>
                    <a:pt x="1081" y="970"/>
                    <a:pt x="1102" y="981"/>
                    <a:pt x="1126" y="989"/>
                  </a:cubicBezTo>
                  <a:cubicBezTo>
                    <a:pt x="1150" y="997"/>
                    <a:pt x="1180" y="1004"/>
                    <a:pt x="1208" y="1007"/>
                  </a:cubicBezTo>
                  <a:cubicBezTo>
                    <a:pt x="1236" y="1010"/>
                    <a:pt x="1266" y="1006"/>
                    <a:pt x="1292" y="1007"/>
                  </a:cubicBezTo>
                  <a:cubicBezTo>
                    <a:pt x="1318" y="1008"/>
                    <a:pt x="1334" y="1009"/>
                    <a:pt x="1364" y="1011"/>
                  </a:cubicBezTo>
                  <a:cubicBezTo>
                    <a:pt x="1394" y="1013"/>
                    <a:pt x="1445" y="1016"/>
                    <a:pt x="1472" y="1017"/>
                  </a:cubicBezTo>
                  <a:cubicBezTo>
                    <a:pt x="1499" y="1018"/>
                    <a:pt x="1511" y="1017"/>
                    <a:pt x="1524" y="1017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73" name="Rectangle 41"/>
            <p:cNvSpPr>
              <a:spLocks noChangeArrowheads="1"/>
            </p:cNvSpPr>
            <p:nvPr/>
          </p:nvSpPr>
          <p:spPr bwMode="auto">
            <a:xfrm>
              <a:off x="1540" y="2054"/>
              <a:ext cx="178" cy="1195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9525">
              <a:solidFill>
                <a:srgbClr val="FF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74" name="Rectangle 42"/>
            <p:cNvSpPr>
              <a:spLocks noChangeArrowheads="1"/>
            </p:cNvSpPr>
            <p:nvPr/>
          </p:nvSpPr>
          <p:spPr bwMode="auto">
            <a:xfrm>
              <a:off x="1836" y="2585"/>
              <a:ext cx="178" cy="664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>
              <a:solidFill>
                <a:srgbClr val="99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75" name="Text Box 43"/>
            <p:cNvSpPr txBox="1">
              <a:spLocks noChangeArrowheads="1"/>
            </p:cNvSpPr>
            <p:nvPr/>
          </p:nvSpPr>
          <p:spPr bwMode="auto">
            <a:xfrm>
              <a:off x="535" y="2051"/>
              <a:ext cx="593" cy="2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baseline="30000">
                  <a:latin typeface="Calibri" pitchFamily="34" charset="0"/>
                </a:rPr>
                <a:t>68</a:t>
              </a:r>
              <a:r>
                <a:rPr lang="en-US" sz="2000" b="1">
                  <a:latin typeface="Calibri" pitchFamily="34" charset="0"/>
                </a:rPr>
                <a:t>Cu</a:t>
              </a:r>
              <a:endParaRPr lang="en-GB" sz="2000" b="1" baseline="30000">
                <a:latin typeface="Calibri" pitchFamily="34" charset="0"/>
              </a:endParaRPr>
            </a:p>
          </p:txBody>
        </p:sp>
        <p:sp>
          <p:nvSpPr>
            <p:cNvPr id="95276" name="Line 44"/>
            <p:cNvSpPr>
              <a:spLocks noChangeShapeType="1"/>
            </p:cNvSpPr>
            <p:nvPr/>
          </p:nvSpPr>
          <p:spPr bwMode="auto">
            <a:xfrm>
              <a:off x="2016" y="2304"/>
              <a:ext cx="288" cy="0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77" name="Line 45"/>
            <p:cNvSpPr>
              <a:spLocks noChangeShapeType="1"/>
            </p:cNvSpPr>
            <p:nvPr/>
          </p:nvSpPr>
          <p:spPr bwMode="auto">
            <a:xfrm>
              <a:off x="2016" y="2016"/>
              <a:ext cx="28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78" name="Text Box 46"/>
            <p:cNvSpPr txBox="1">
              <a:spLocks noChangeArrowheads="1"/>
            </p:cNvSpPr>
            <p:nvPr/>
          </p:nvSpPr>
          <p:spPr bwMode="auto">
            <a:xfrm>
              <a:off x="1967" y="2162"/>
              <a:ext cx="9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CC"/>
                  </a:solidFill>
                  <a:latin typeface="Calibri" pitchFamily="34" charset="0"/>
                </a:rPr>
                <a:t>1</a:t>
              </a:r>
              <a:r>
                <a:rPr lang="en-US" sz="1400" b="1" baseline="30000">
                  <a:solidFill>
                    <a:srgbClr val="0000CC"/>
                  </a:solidFill>
                  <a:latin typeface="Calibri" pitchFamily="34" charset="0"/>
                </a:rPr>
                <a:t>+</a:t>
              </a:r>
              <a:endParaRPr lang="en-GB" sz="1400" b="1">
                <a:solidFill>
                  <a:srgbClr val="0000CC"/>
                </a:solidFill>
                <a:latin typeface="Calibri" pitchFamily="34" charset="0"/>
              </a:endParaRPr>
            </a:p>
          </p:txBody>
        </p:sp>
        <p:sp>
          <p:nvSpPr>
            <p:cNvPr id="95279" name="Text Box 47"/>
            <p:cNvSpPr txBox="1">
              <a:spLocks noChangeArrowheads="1"/>
            </p:cNvSpPr>
            <p:nvPr/>
          </p:nvSpPr>
          <p:spPr bwMode="auto">
            <a:xfrm>
              <a:off x="1973" y="1888"/>
              <a:ext cx="80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0800" rIns="0" bIns="10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  <a:latin typeface="Calibri" pitchFamily="34" charset="0"/>
                </a:rPr>
                <a:t>6</a:t>
              </a:r>
              <a:r>
                <a:rPr lang="en-US" sz="1400" b="1" baseline="30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  <a:endParaRPr lang="en-GB" sz="1400" b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95280" name="Text Box 48"/>
            <p:cNvSpPr txBox="1">
              <a:spLocks noChangeArrowheads="1"/>
            </p:cNvSpPr>
            <p:nvPr/>
          </p:nvSpPr>
          <p:spPr bwMode="auto">
            <a:xfrm>
              <a:off x="2208" y="213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i="1">
                  <a:latin typeface="Calibri" pitchFamily="34" charset="0"/>
                </a:rPr>
                <a:t>0</a:t>
              </a:r>
              <a:endParaRPr lang="en-GB" sz="1400" b="1" i="1">
                <a:latin typeface="Calibri" pitchFamily="34" charset="0"/>
              </a:endParaRPr>
            </a:p>
          </p:txBody>
        </p:sp>
        <p:sp>
          <p:nvSpPr>
            <p:cNvPr id="95281" name="Text Box 49"/>
            <p:cNvSpPr txBox="1">
              <a:spLocks noChangeArrowheads="1"/>
            </p:cNvSpPr>
            <p:nvPr/>
          </p:nvSpPr>
          <p:spPr bwMode="auto">
            <a:xfrm>
              <a:off x="2168" y="1890"/>
              <a:ext cx="17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i="1">
                  <a:latin typeface="Calibri" pitchFamily="34" charset="0"/>
                </a:rPr>
                <a:t>722</a:t>
              </a:r>
              <a:endParaRPr lang="en-GB" sz="1400" b="1" i="1">
                <a:latin typeface="Calibri" pitchFamily="34" charset="0"/>
              </a:endParaRPr>
            </a:p>
          </p:txBody>
        </p:sp>
        <p:sp>
          <p:nvSpPr>
            <p:cNvPr id="95282" name="Line 50"/>
            <p:cNvSpPr>
              <a:spLocks noChangeShapeType="1"/>
            </p:cNvSpPr>
            <p:nvPr/>
          </p:nvSpPr>
          <p:spPr bwMode="auto">
            <a:xfrm>
              <a:off x="2304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3" name="Line 51"/>
            <p:cNvSpPr>
              <a:spLocks noChangeShapeType="1"/>
            </p:cNvSpPr>
            <p:nvPr/>
          </p:nvSpPr>
          <p:spPr bwMode="auto">
            <a:xfrm>
              <a:off x="2304" y="2304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4" name="Text Box 52"/>
            <p:cNvSpPr txBox="1">
              <a:spLocks noChangeArrowheads="1"/>
            </p:cNvSpPr>
            <p:nvPr/>
          </p:nvSpPr>
          <p:spPr bwMode="auto">
            <a:xfrm>
              <a:off x="2472" y="1961"/>
              <a:ext cx="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Calibri" pitchFamily="34" charset="0"/>
                  <a:sym typeface="Symbol" pitchFamily="18" charset="2"/>
                </a:rPr>
                <a:t></a:t>
              </a:r>
              <a:endParaRPr lang="en-GB" sz="1600" b="1">
                <a:latin typeface="Calibri" pitchFamily="34" charset="0"/>
              </a:endParaRPr>
            </a:p>
          </p:txBody>
        </p:sp>
        <p:sp>
          <p:nvSpPr>
            <p:cNvPr id="95285" name="Rectangle 53"/>
            <p:cNvSpPr>
              <a:spLocks noChangeArrowheads="1"/>
            </p:cNvSpPr>
            <p:nvPr/>
          </p:nvSpPr>
          <p:spPr bwMode="auto">
            <a:xfrm>
              <a:off x="1920" y="1872"/>
              <a:ext cx="672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86" name="Text Box 54"/>
            <p:cNvSpPr txBox="1">
              <a:spLocks noChangeArrowheads="1"/>
            </p:cNvSpPr>
            <p:nvPr/>
          </p:nvSpPr>
          <p:spPr bwMode="auto">
            <a:xfrm>
              <a:off x="2472" y="2233"/>
              <a:ext cx="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Calibri" pitchFamily="34" charset="0"/>
                  <a:sym typeface="Symbol" pitchFamily="18" charset="2"/>
                </a:rPr>
                <a:t></a:t>
              </a:r>
              <a:endParaRPr lang="en-GB" sz="1600" b="1">
                <a:latin typeface="Calibri" pitchFamily="34" charset="0"/>
              </a:endParaRPr>
            </a:p>
          </p:txBody>
        </p:sp>
      </p:grpSp>
      <p:sp>
        <p:nvSpPr>
          <p:cNvPr id="55" name="Text Box 6"/>
          <p:cNvSpPr txBox="1">
            <a:spLocks noChangeArrowheads="1"/>
          </p:cNvSpPr>
          <p:nvPr/>
        </p:nvSpPr>
        <p:spPr bwMode="auto">
          <a:xfrm>
            <a:off x="883405" y="1545112"/>
            <a:ext cx="8260595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 baseline="30000" dirty="0"/>
              <a:t>70</a:t>
            </a:r>
            <a:r>
              <a:rPr lang="en-US" sz="3200" dirty="0"/>
              <a:t>Cu/</a:t>
            </a:r>
            <a:r>
              <a:rPr lang="en-US" sz="3200" baseline="30000" dirty="0"/>
              <a:t>70</a:t>
            </a:r>
            <a:r>
              <a:rPr lang="en-US" sz="3200" dirty="0"/>
              <a:t>Ga = </a:t>
            </a:r>
            <a:r>
              <a:rPr lang="en-US" sz="3200" b="1" dirty="0">
                <a:solidFill>
                  <a:srgbClr val="FF0000"/>
                </a:solidFill>
              </a:rPr>
              <a:t>50</a:t>
            </a:r>
            <a:r>
              <a:rPr lang="en-US" sz="3200" dirty="0"/>
              <a:t>%/</a:t>
            </a:r>
            <a:r>
              <a:rPr lang="en-US" sz="3200" b="1" dirty="0">
                <a:solidFill>
                  <a:srgbClr val="0000CC"/>
                </a:solidFill>
              </a:rPr>
              <a:t>50</a:t>
            </a:r>
            <a:r>
              <a:rPr lang="en-US" sz="3200" dirty="0"/>
              <a:t>% </a:t>
            </a:r>
            <a:r>
              <a:rPr lang="en-US" sz="3200" dirty="0">
                <a:sym typeface="Wingdings" pitchFamily="2" charset="2"/>
              </a:rPr>
              <a:t> lasers ON vs.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lasers OFF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6" name="Text Box 7"/>
          <p:cNvSpPr txBox="1">
            <a:spLocks noChangeArrowheads="1"/>
          </p:cNvSpPr>
          <p:nvPr/>
        </p:nvSpPr>
        <p:spPr bwMode="auto">
          <a:xfrm>
            <a:off x="3335771" y="1985035"/>
            <a:ext cx="5593775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 baseline="30000" dirty="0"/>
              <a:t>70</a:t>
            </a:r>
            <a:r>
              <a:rPr lang="en-US" sz="2400" dirty="0"/>
              <a:t>Cu:		</a:t>
            </a:r>
          </a:p>
          <a:p>
            <a:r>
              <a:rPr lang="en-US" sz="2400" dirty="0"/>
              <a:t>	6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65%  </a:t>
            </a:r>
          </a:p>
          <a:p>
            <a:r>
              <a:rPr lang="en-US" sz="2400" dirty="0"/>
              <a:t>	</a:t>
            </a:r>
            <a:r>
              <a:rPr lang="en-US" sz="2400" dirty="0">
                <a:solidFill>
                  <a:srgbClr val="FF0000"/>
                </a:solidFill>
              </a:rPr>
              <a:t>3</a:t>
            </a:r>
            <a:r>
              <a:rPr lang="en-US" sz="2400" baseline="30000" dirty="0">
                <a:solidFill>
                  <a:srgbClr val="FF0000"/>
                </a:solidFill>
              </a:rPr>
              <a:t>-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 23% </a:t>
            </a:r>
            <a:r>
              <a:rPr lang="en-US" sz="2400" dirty="0">
                <a:solidFill>
                  <a:srgbClr val="0000CC"/>
                </a:solidFill>
                <a:sym typeface="Wingdings" pitchFamily="2" charset="2"/>
              </a:rPr>
              <a:t>~12% of the total beam</a:t>
            </a:r>
          </a:p>
          <a:p>
            <a:r>
              <a:rPr lang="en-US" sz="2400" dirty="0">
                <a:sym typeface="Wingdings" pitchFamily="2" charset="2"/>
              </a:rPr>
              <a:t>	1</a:t>
            </a:r>
            <a:r>
              <a:rPr lang="en-US" sz="2400" baseline="30000" dirty="0">
                <a:sym typeface="Wingdings" pitchFamily="2" charset="2"/>
              </a:rPr>
              <a:t>+</a:t>
            </a:r>
            <a:r>
              <a:rPr lang="en-US" sz="2400" dirty="0">
                <a:sym typeface="Wingdings" pitchFamily="2" charset="2"/>
              </a:rPr>
              <a:t> 12%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 smtClean="0"/>
              <a:t>Collinear </a:t>
            </a:r>
            <a:r>
              <a:rPr lang="en-GB" baseline="30000" dirty="0" smtClean="0"/>
              <a:t>68</a:t>
            </a:r>
            <a:r>
              <a:rPr lang="en-GB" dirty="0" smtClean="0"/>
              <a:t>Cu and </a:t>
            </a:r>
            <a:r>
              <a:rPr lang="en-GB" baseline="30000" dirty="0" smtClean="0"/>
              <a:t>70</a:t>
            </a:r>
            <a:r>
              <a:rPr lang="en-GB" dirty="0" smtClean="0"/>
              <a:t>Cu (2008 data)</a:t>
            </a:r>
            <a:endParaRPr lang="en-GB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319588" y="2252663"/>
          <a:ext cx="4645025" cy="3662362"/>
        </p:xfrm>
        <a:graphic>
          <a:graphicData uri="http://schemas.openxmlformats.org/presentationml/2006/ole">
            <p:oleObj spid="_x0000_s36866" name="Graph" r:id="rId3" imgW="3807360" imgH="3000960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0" y="2388569"/>
          <a:ext cx="4965700" cy="3690937"/>
        </p:xfrm>
        <a:graphic>
          <a:graphicData uri="http://schemas.openxmlformats.org/presentationml/2006/ole">
            <p:oleObj spid="_x0000_s36867" name="Graph" r:id="rId4" imgW="3932640" imgH="2923200" progId="">
              <p:embed/>
            </p:oleObj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030413" y="2470150"/>
            <a:ext cx="1020762" cy="1111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787526" y="4203700"/>
            <a:ext cx="119062" cy="15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969294" y="2528094"/>
            <a:ext cx="1190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TextBox 20"/>
          <p:cNvSpPr txBox="1">
            <a:spLocks noChangeArrowheads="1"/>
          </p:cNvSpPr>
          <p:nvPr/>
        </p:nvSpPr>
        <p:spPr bwMode="auto">
          <a:xfrm>
            <a:off x="2238375" y="2149475"/>
            <a:ext cx="36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6</a:t>
            </a:r>
            <a:r>
              <a:rPr lang="en-GB" baseline="30000"/>
              <a:t>-</a:t>
            </a:r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839913" y="4121150"/>
            <a:ext cx="188912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992438" y="2552700"/>
            <a:ext cx="119062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663951" y="4197350"/>
            <a:ext cx="119062" cy="15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246188" y="4417621"/>
            <a:ext cx="2755796" cy="1150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TextBox 27"/>
          <p:cNvSpPr txBox="1">
            <a:spLocks noChangeArrowheads="1"/>
          </p:cNvSpPr>
          <p:nvPr/>
        </p:nvSpPr>
        <p:spPr bwMode="auto">
          <a:xfrm>
            <a:off x="2284413" y="3697288"/>
            <a:ext cx="401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</a:t>
            </a:r>
            <a:r>
              <a:rPr lang="en-GB" baseline="30000"/>
              <a:t>+</a:t>
            </a:r>
            <a:endParaRPr lang="en-GB"/>
          </a:p>
        </p:txBody>
      </p:sp>
      <p:sp>
        <p:nvSpPr>
          <p:cNvPr id="2062" name="TextBox 28"/>
          <p:cNvSpPr txBox="1">
            <a:spLocks noChangeArrowheads="1"/>
          </p:cNvSpPr>
          <p:nvPr/>
        </p:nvSpPr>
        <p:spPr bwMode="auto">
          <a:xfrm>
            <a:off x="1203325" y="4017963"/>
            <a:ext cx="36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3</a:t>
            </a:r>
            <a:r>
              <a:rPr lang="en-GB" baseline="30000"/>
              <a:t>-</a:t>
            </a:r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>
            <a:off x="6316663" y="2622550"/>
            <a:ext cx="879475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6261894" y="2685257"/>
            <a:ext cx="117475" cy="15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5" name="TextBox 35"/>
          <p:cNvSpPr txBox="1">
            <a:spLocks noChangeArrowheads="1"/>
          </p:cNvSpPr>
          <p:nvPr/>
        </p:nvSpPr>
        <p:spPr bwMode="auto">
          <a:xfrm>
            <a:off x="6665913" y="2301875"/>
            <a:ext cx="365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6</a:t>
            </a:r>
            <a:r>
              <a:rPr lang="en-GB" baseline="30000"/>
              <a:t>-</a:t>
            </a:r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7142162" y="2693988"/>
            <a:ext cx="1174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903913" y="3214688"/>
            <a:ext cx="2479675" cy="2063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5843587" y="3271838"/>
            <a:ext cx="1174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8320882" y="3315494"/>
            <a:ext cx="1190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0" name="TextBox 44"/>
          <p:cNvSpPr txBox="1">
            <a:spLocks noChangeArrowheads="1"/>
          </p:cNvSpPr>
          <p:nvPr/>
        </p:nvSpPr>
        <p:spPr bwMode="auto">
          <a:xfrm>
            <a:off x="7394575" y="2798763"/>
            <a:ext cx="403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</a:t>
            </a:r>
            <a:r>
              <a:rPr lang="en-GB" baseline="30000"/>
              <a:t>+</a:t>
            </a:r>
            <a:endParaRPr lang="en-GB"/>
          </a:p>
        </p:txBody>
      </p:sp>
      <p:sp>
        <p:nvSpPr>
          <p:cNvPr id="2073" name="Rectangle 49"/>
          <p:cNvSpPr>
            <a:spLocks noChangeArrowheads="1"/>
          </p:cNvSpPr>
          <p:nvPr/>
        </p:nvSpPr>
        <p:spPr bwMode="auto">
          <a:xfrm>
            <a:off x="6275388" y="1693863"/>
            <a:ext cx="909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aseline="30000"/>
              <a:t>68</a:t>
            </a:r>
            <a:r>
              <a:rPr lang="en-GB" sz="2800"/>
              <a:t>Cu</a:t>
            </a:r>
          </a:p>
        </p:txBody>
      </p:sp>
      <p:sp>
        <p:nvSpPr>
          <p:cNvPr id="2074" name="Rectangle 50"/>
          <p:cNvSpPr>
            <a:spLocks noChangeArrowheads="1"/>
          </p:cNvSpPr>
          <p:nvPr/>
        </p:nvSpPr>
        <p:spPr bwMode="auto">
          <a:xfrm>
            <a:off x="2073275" y="1706563"/>
            <a:ext cx="91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aseline="30000"/>
              <a:t>70</a:t>
            </a:r>
            <a:r>
              <a:rPr lang="en-GB" sz="2800"/>
              <a:t>Cu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48841" y="6008914"/>
            <a:ext cx="311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P. </a:t>
            </a:r>
            <a:r>
              <a:rPr lang="en-GB" dirty="0" err="1" smtClean="0"/>
              <a:t>Vingerhoets</a:t>
            </a:r>
            <a:r>
              <a:rPr lang="en-GB" dirty="0" smtClean="0"/>
              <a:t> in preparation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857224" y="2643182"/>
            <a:ext cx="7429552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Limiting </a:t>
            </a:r>
            <a:r>
              <a:rPr lang="en-GB" dirty="0" err="1" smtClean="0"/>
              <a:t>factors:yield</a:t>
            </a:r>
            <a:r>
              <a:rPr lang="en-GB" dirty="0" smtClean="0"/>
              <a:t> and isobaric contamination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From the ISCOOL tests limit of 10</a:t>
            </a:r>
            <a:r>
              <a:rPr lang="en-GB" sz="2400" baseline="30000" dirty="0" smtClean="0"/>
              <a:t>7 </a:t>
            </a:r>
            <a:r>
              <a:rPr lang="en-GB" sz="2400" dirty="0" smtClean="0"/>
              <a:t>per bunch were trapped and measured on an MCP. </a:t>
            </a:r>
          </a:p>
          <a:p>
            <a:r>
              <a:rPr lang="en-GB" sz="2400" dirty="0" smtClean="0"/>
              <a:t> Conservative efficiency of 1:30 (number from Jyvaskyla work) and a pressure of 10</a:t>
            </a:r>
            <a:r>
              <a:rPr lang="en-GB" sz="2400" baseline="30000" dirty="0" smtClean="0"/>
              <a:t>-9</a:t>
            </a:r>
            <a:r>
              <a:rPr lang="en-GB" sz="2400" dirty="0" smtClean="0"/>
              <a:t> mbar  and a high isobaric contamination of  </a:t>
            </a:r>
            <a:r>
              <a:rPr lang="en-GB" sz="2400" b="1" dirty="0" smtClean="0"/>
              <a:t>10</a:t>
            </a:r>
            <a:r>
              <a:rPr lang="en-GB" sz="2400" b="1" baseline="30000" dirty="0" smtClean="0"/>
              <a:t>7</a:t>
            </a:r>
            <a:r>
              <a:rPr lang="en-GB" sz="2400" baseline="30000" dirty="0" smtClean="0"/>
              <a:t> </a:t>
            </a:r>
            <a:r>
              <a:rPr lang="en-GB" sz="2400" dirty="0" smtClean="0"/>
              <a:t>(expect much lower).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>
              <a:buNone/>
            </a:pPr>
            <a:endParaRPr lang="en-GB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20" y="3964135"/>
            <a:ext cx="5071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Isobar suppression:</a:t>
            </a:r>
          </a:p>
          <a:p>
            <a:r>
              <a:rPr lang="en-GB" sz="2800" b="1" dirty="0" smtClean="0"/>
              <a:t>Pressure 10</a:t>
            </a:r>
            <a:r>
              <a:rPr lang="en-GB" sz="2800" b="1" baseline="30000" dirty="0" smtClean="0"/>
              <a:t>-9</a:t>
            </a:r>
            <a:r>
              <a:rPr lang="en-GB" sz="2800" b="1" dirty="0" smtClean="0"/>
              <a:t> mbar  = 1:200 000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214942" y="3857628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012141" y="3932027"/>
            <a:ext cx="29434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10</a:t>
            </a:r>
            <a:r>
              <a:rPr lang="en-GB" sz="2800" b="1" baseline="30000" dirty="0" smtClean="0"/>
              <a:t>7 </a:t>
            </a:r>
            <a:r>
              <a:rPr lang="en-GB" sz="2800" b="1" dirty="0" err="1" smtClean="0"/>
              <a:t>pps</a:t>
            </a:r>
            <a:r>
              <a:rPr lang="en-GB" sz="2800" b="1" dirty="0" smtClean="0"/>
              <a:t> reduces to</a:t>
            </a:r>
          </a:p>
          <a:p>
            <a:r>
              <a:rPr lang="en-GB" sz="2800" b="1" dirty="0" smtClean="0"/>
              <a:t> less than 100pps</a:t>
            </a:r>
            <a:endParaRPr lang="en-GB" sz="2800" b="1" dirty="0"/>
          </a:p>
        </p:txBody>
      </p:sp>
      <p:sp>
        <p:nvSpPr>
          <p:cNvPr id="7" name="Right Arrow 6"/>
          <p:cNvSpPr/>
          <p:nvPr/>
        </p:nvSpPr>
        <p:spPr>
          <a:xfrm>
            <a:off x="5226818" y="5130707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301340" y="4370119"/>
            <a:ext cx="1840675" cy="581891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5197191"/>
            <a:ext cx="5498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Typical selection per transition: </a:t>
            </a:r>
          </a:p>
          <a:p>
            <a:r>
              <a:rPr lang="en-GB" sz="2800" b="1" dirty="0" smtClean="0"/>
              <a:t>S</a:t>
            </a:r>
            <a:r>
              <a:rPr lang="en-GB" sz="2800" b="1" baseline="-25000" dirty="0" smtClean="0"/>
              <a:t>i </a:t>
            </a:r>
            <a:r>
              <a:rPr lang="en-GB" sz="2800" b="1" dirty="0" smtClean="0"/>
              <a:t>=10</a:t>
            </a:r>
            <a:r>
              <a:rPr lang="en-GB" sz="2800" b="1" baseline="30000" dirty="0" smtClean="0"/>
              <a:t>3</a:t>
            </a:r>
            <a:r>
              <a:rPr lang="en-GB" sz="2800" b="1" dirty="0" smtClean="0"/>
              <a:t>-10</a:t>
            </a:r>
            <a:r>
              <a:rPr lang="en-GB" sz="2800" b="1" baseline="30000" dirty="0" smtClean="0"/>
              <a:t>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57927" y="5120636"/>
            <a:ext cx="29001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/>
              <a:t>For two resonant </a:t>
            </a:r>
          </a:p>
          <a:p>
            <a:r>
              <a:rPr lang="en-GB" sz="2800" b="1" dirty="0" smtClean="0"/>
              <a:t>steps  S</a:t>
            </a:r>
            <a:r>
              <a:rPr lang="en-GB" sz="2800" b="1" baseline="-25000" dirty="0" smtClean="0"/>
              <a:t>i </a:t>
            </a:r>
            <a:r>
              <a:rPr lang="en-GB" sz="2800" b="1" dirty="0" smtClean="0"/>
              <a:t>~10</a:t>
            </a:r>
            <a:r>
              <a:rPr lang="en-GB" sz="2800" b="1" baseline="30000" dirty="0" smtClean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Ion Resonant Ionization Spectroscopy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229600" cy="261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428736"/>
            <a:ext cx="39878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910559" y="4500546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chemeClr val="bg1"/>
                </a:solidFill>
              </a:rPr>
              <a:t>68</a:t>
            </a:r>
            <a:r>
              <a:rPr lang="en-GB" dirty="0" smtClean="0">
                <a:solidFill>
                  <a:schemeClr val="bg1"/>
                </a:solidFill>
              </a:rPr>
              <a:t>Cu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27923" y="4296197"/>
            <a:ext cx="303744" cy="1889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63138" y="6334780"/>
            <a:ext cx="2948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B. </a:t>
            </a:r>
            <a:r>
              <a:rPr lang="en-GB" sz="2800" dirty="0" err="1" smtClean="0"/>
              <a:t>Cheal</a:t>
            </a:r>
            <a:r>
              <a:rPr lang="en-GB" sz="2800" dirty="0" smtClean="0"/>
              <a:t> </a:t>
            </a:r>
            <a:endParaRPr lang="en-US" sz="28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83771" y="6008914"/>
            <a:ext cx="1235034" cy="11876"/>
          </a:xfrm>
          <a:prstGeom prst="line">
            <a:avLst/>
          </a:prstGeom>
          <a:ln w="762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93668" y="5306291"/>
            <a:ext cx="1235034" cy="11876"/>
          </a:xfrm>
          <a:prstGeom prst="line">
            <a:avLst/>
          </a:prstGeom>
          <a:ln w="762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803564" y="4734296"/>
            <a:ext cx="1235034" cy="11876"/>
          </a:xfrm>
          <a:prstGeom prst="line">
            <a:avLst/>
          </a:prstGeom>
          <a:ln w="762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Times New Roman" pitchFamily="18" charset="0"/>
              </a:rPr>
              <a:t>455.4029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78182" y="5486399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455 nm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076202" y="4819402"/>
            <a:ext cx="112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223 nm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016826" y="3857499"/>
            <a:ext cx="2472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Second IP 10.1eV</a:t>
            </a:r>
            <a:endParaRPr lang="en-US" sz="2400" b="1" dirty="0"/>
          </a:p>
        </p:txBody>
      </p:sp>
      <p:sp>
        <p:nvSpPr>
          <p:cNvPr id="35" name="Rectangle 34"/>
          <p:cNvSpPr/>
          <p:nvPr/>
        </p:nvSpPr>
        <p:spPr>
          <a:xfrm>
            <a:off x="831273" y="3930733"/>
            <a:ext cx="1175657" cy="24938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062348" y="4259281"/>
            <a:ext cx="118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680 nm</a:t>
            </a:r>
            <a:endParaRPr lang="en-US" sz="2400" b="1" dirty="0"/>
          </a:p>
        </p:txBody>
      </p:sp>
      <p:sp>
        <p:nvSpPr>
          <p:cNvPr id="37" name="Up Arrow 36"/>
          <p:cNvSpPr/>
          <p:nvPr/>
        </p:nvSpPr>
        <p:spPr>
          <a:xfrm>
            <a:off x="1187532" y="5438899"/>
            <a:ext cx="201881" cy="486888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Up Arrow 37"/>
          <p:cNvSpPr/>
          <p:nvPr/>
        </p:nvSpPr>
        <p:spPr>
          <a:xfrm>
            <a:off x="1387434" y="4783777"/>
            <a:ext cx="201881" cy="486888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 Arrow 38"/>
          <p:cNvSpPr/>
          <p:nvPr/>
        </p:nvSpPr>
        <p:spPr>
          <a:xfrm>
            <a:off x="1516084" y="4061361"/>
            <a:ext cx="182087" cy="613558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66254" y="5769429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/>
              <a:t>Ba</a:t>
            </a:r>
            <a:r>
              <a:rPr lang="en-GB" sz="2400" b="1" baseline="30000" dirty="0" smtClean="0"/>
              <a:t>+</a:t>
            </a:r>
            <a:endParaRPr 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0" y="3950525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Ba</a:t>
            </a:r>
            <a:r>
              <a:rPr lang="en-GB" sz="2400" b="1" baseline="30000" dirty="0" smtClean="0"/>
              <a:t>2+</a:t>
            </a:r>
            <a:endParaRPr lang="en-US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429990" y="4344388"/>
            <a:ext cx="57374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No need to neutralise and therefore more </a:t>
            </a:r>
          </a:p>
          <a:p>
            <a:r>
              <a:rPr lang="en-GB" sz="2400" b="1" dirty="0" smtClean="0"/>
              <a:t>efficient. </a:t>
            </a:r>
          </a:p>
          <a:p>
            <a:r>
              <a:rPr lang="en-GB" sz="2400" b="1" dirty="0" smtClean="0"/>
              <a:t>Non-resonant 2+ production rate should</a:t>
            </a:r>
          </a:p>
          <a:p>
            <a:r>
              <a:rPr lang="en-GB" sz="2400" b="1" dirty="0" smtClean="0"/>
              <a:t>be very low</a:t>
            </a:r>
          </a:p>
          <a:p>
            <a:r>
              <a:rPr lang="en-GB" sz="2400" b="1" dirty="0" smtClean="0"/>
              <a:t>Many step schemes possible (2 step </a:t>
            </a:r>
          </a:p>
          <a:p>
            <a:r>
              <a:rPr lang="en-GB" sz="2400" b="1" dirty="0" smtClean="0"/>
              <a:t>scheme  shown here would have S</a:t>
            </a:r>
            <a:r>
              <a:rPr lang="en-GB" sz="2400" b="1" baseline="-25000" dirty="0" smtClean="0"/>
              <a:t>i </a:t>
            </a:r>
            <a:r>
              <a:rPr lang="en-GB" sz="2400" b="1" dirty="0" smtClean="0"/>
              <a:t>~10</a:t>
            </a:r>
            <a:r>
              <a:rPr lang="en-GB" sz="2400" b="1" baseline="30000" dirty="0" smtClean="0"/>
              <a:t>7</a:t>
            </a:r>
            <a:endParaRPr lang="en-GB" sz="2400" b="1" dirty="0" smtClean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4963886" y="2541319"/>
            <a:ext cx="961901" cy="58189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963886" y="2541319"/>
            <a:ext cx="985652" cy="5462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006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50" y="1639483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resonance ionization cases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150" y="2185036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50" y="2722928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773" y="326234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50" y="3802966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50" y="4311648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2449" y="2722928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Mg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32449" y="2174171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180507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649634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118761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587888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057015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8526142" y="1627633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7587888" y="270776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057015" y="269700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Cl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242253" y="324082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587888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057015" y="323169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Br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8057015" y="3766385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057015" y="4301073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481064" y="324082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Sc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950191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Ti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419318" y="324082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2896618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Cr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3365745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Mn</a:t>
            </a:r>
            <a:endParaRPr lang="en-US" sz="1600" dirty="0"/>
          </a:p>
        </p:txBody>
      </p:sp>
      <p:sp>
        <p:nvSpPr>
          <p:cNvPr id="46" name="Rectangle 45"/>
          <p:cNvSpPr/>
          <p:nvPr/>
        </p:nvSpPr>
        <p:spPr>
          <a:xfrm>
            <a:off x="3834872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481064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303999" y="3247106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4773126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Ni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587888" y="377816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5711380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Zn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427491" y="377816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Nb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1958364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Zr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958364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Hf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834872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773126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Pd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242253" y="3766385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Ag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5711380" y="378129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Cd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1481064" y="5590914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La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1950191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Ce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958364" y="613085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Th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2896618" y="5590914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Nd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2419318" y="5590914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303998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Eu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3834871" y="559616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Sm</a:t>
            </a:r>
            <a:endParaRPr lang="en-US" sz="1600" dirty="0"/>
          </a:p>
        </p:txBody>
      </p:sp>
      <p:sp>
        <p:nvSpPr>
          <p:cNvPr id="74" name="Rectangle 73"/>
          <p:cNvSpPr/>
          <p:nvPr/>
        </p:nvSpPr>
        <p:spPr>
          <a:xfrm>
            <a:off x="4773126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Gd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5242253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Tb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711380" y="5590912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Dy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6180507" y="5590914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Ho</a:t>
            </a: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6649634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Er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7587888" y="559616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Yb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7118761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Tm</a:t>
            </a:r>
            <a:endParaRPr lang="en-US" sz="1600" dirty="0"/>
          </a:p>
        </p:txBody>
      </p:sp>
      <p:sp>
        <p:nvSpPr>
          <p:cNvPr id="82" name="Rectangle 81"/>
          <p:cNvSpPr/>
          <p:nvPr/>
        </p:nvSpPr>
        <p:spPr>
          <a:xfrm>
            <a:off x="3365745" y="559091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Pm</a:t>
            </a:r>
            <a:endParaRPr lang="en-US" sz="1600" dirty="0"/>
          </a:p>
        </p:txBody>
      </p:sp>
      <p:sp>
        <p:nvSpPr>
          <p:cNvPr id="83" name="Rectangle 82"/>
          <p:cNvSpPr/>
          <p:nvPr/>
        </p:nvSpPr>
        <p:spPr>
          <a:xfrm>
            <a:off x="1481064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Lu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2896618" y="377551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</a:t>
            </a:r>
            <a:endParaRPr lang="en-US" sz="1600" dirty="0"/>
          </a:p>
        </p:txBody>
      </p:sp>
      <p:sp>
        <p:nvSpPr>
          <p:cNvPr id="87" name="Rectangle 86"/>
          <p:cNvSpPr/>
          <p:nvPr/>
        </p:nvSpPr>
        <p:spPr>
          <a:xfrm>
            <a:off x="5711380" y="431285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Hg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773126" y="4301073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Pt</a:t>
            </a:r>
            <a:endParaRPr lang="en-US" dirty="0"/>
          </a:p>
        </p:txBody>
      </p:sp>
      <p:sp>
        <p:nvSpPr>
          <p:cNvPr id="90" name="Rectangle 89"/>
          <p:cNvSpPr/>
          <p:nvPr/>
        </p:nvSpPr>
        <p:spPr>
          <a:xfrm>
            <a:off x="5242253" y="4301073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7587888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</a:t>
            </a:r>
            <a:endParaRPr lang="en-US" dirty="0"/>
          </a:p>
        </p:txBody>
      </p:sp>
      <p:sp>
        <p:nvSpPr>
          <p:cNvPr id="97" name="Rectangle 96"/>
          <p:cNvSpPr/>
          <p:nvPr/>
        </p:nvSpPr>
        <p:spPr>
          <a:xfrm>
            <a:off x="3834872" y="4315002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Os</a:t>
            </a:r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3365745" y="4315002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2896618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2427491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2449" y="3267601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2449" y="3802966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2449" y="4311648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Ba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773" y="4842065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Fr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32449" y="484206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4303999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Rh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80507" y="269700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Al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6180507" y="323800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Ga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180507" y="3772689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</a:t>
            </a:r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>
            <a:off x="6180507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Tl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649634" y="269700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649634" y="323169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Ge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6649634" y="3766385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Sn</a:t>
            </a:r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6649634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Pb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118761" y="269700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118761" y="323169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7118761" y="3766385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Sb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7118761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Bi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526142" y="216232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526142" y="2697009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Ar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8526142" y="323169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Kr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526142" y="3766385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Xe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8526142" y="4307377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Rn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303999" y="4315002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Ir</a:t>
            </a:r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3365745" y="3860491"/>
            <a:ext cx="399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/>
              <a:t>Tc</a:t>
            </a:r>
            <a:endParaRPr lang="en-US" dirty="0"/>
          </a:p>
        </p:txBody>
      </p:sp>
      <p:sp>
        <p:nvSpPr>
          <p:cNvPr id="103" name="Rectangle 102"/>
          <p:cNvSpPr/>
          <p:nvPr/>
        </p:nvSpPr>
        <p:spPr>
          <a:xfrm>
            <a:off x="1464906" y="6224961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Ac</a:t>
            </a:r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2465891" y="6192695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Pa</a:t>
            </a:r>
            <a:endParaRPr lang="en-US" dirty="0"/>
          </a:p>
        </p:txBody>
      </p:sp>
      <p:sp>
        <p:nvSpPr>
          <p:cNvPr id="106" name="Rectangle 105"/>
          <p:cNvSpPr/>
          <p:nvPr/>
        </p:nvSpPr>
        <p:spPr>
          <a:xfrm>
            <a:off x="1896434" y="1544955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2412927" y="1627633"/>
            <a:ext cx="2360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Possible Scheme exists</a:t>
            </a:r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896434" y="2079643"/>
            <a:ext cx="469127" cy="53468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2465891" y="2162321"/>
            <a:ext cx="3564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Accessible Ground state transitions 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1896434" y="2614331"/>
            <a:ext cx="469127" cy="5346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2465891" y="2722928"/>
            <a:ext cx="210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Scheme possible</a:t>
            </a:r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2894535" y="6140752"/>
            <a:ext cx="469127" cy="5346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in Spring 2008</a:t>
            </a:r>
            <a:endParaRPr lang="en-US" dirty="0"/>
          </a:p>
        </p:txBody>
      </p:sp>
      <p:pic>
        <p:nvPicPr>
          <p:cNvPr id="1026" name="Picture 2" descr="C:\Documents and Settings\Kieran Flanagan\My Documents\_Copy of WD Sync 07-31-2009\C\Users\ktf\Documents\COMPLIS Photos\P3260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488" y="1709771"/>
            <a:ext cx="5627745" cy="42109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66460" y="2160270"/>
            <a:ext cx="31775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COMPLIS experiment</a:t>
            </a:r>
          </a:p>
          <a:p>
            <a:r>
              <a:rPr lang="en-GB" sz="2400" dirty="0" smtClean="0"/>
              <a:t>beam line.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Quadrupole</a:t>
            </a:r>
            <a:r>
              <a:rPr lang="en-GB" sz="2400" dirty="0" smtClean="0"/>
              <a:t> Triplet and</a:t>
            </a:r>
          </a:p>
          <a:p>
            <a:r>
              <a:rPr lang="en-GB" sz="2400" dirty="0" smtClean="0"/>
              <a:t>34 degree bend retained for CRIS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Evolution of design during 2008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3629025"/>
            <a:ext cx="71437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97014"/>
            <a:ext cx="3793067" cy="272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840480" y="1577340"/>
            <a:ext cx="4926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Basic scheme went through several iterations before converging on the final design.</a:t>
            </a:r>
          </a:p>
          <a:p>
            <a:r>
              <a:rPr lang="en-GB" sz="2400" dirty="0" smtClean="0"/>
              <a:t>UHV requirements constrained the design and forced the beam line to be ~3m in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446"/>
            <a:ext cx="8229600" cy="1252728"/>
          </a:xfrm>
        </p:spPr>
        <p:txBody>
          <a:bodyPr>
            <a:noAutofit/>
          </a:bodyPr>
          <a:lstStyle/>
          <a:p>
            <a:pPr lvl="0"/>
            <a:r>
              <a:rPr lang="en-GB" sz="3600" dirty="0" smtClean="0"/>
              <a:t>Nuclear moment and radii measurements with laser spectroscopy </a:t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6" name="Rectangle 61"/>
          <p:cNvSpPr>
            <a:spLocks noChangeArrowheads="1"/>
          </p:cNvSpPr>
          <p:nvPr/>
        </p:nvSpPr>
        <p:spPr bwMode="auto">
          <a:xfrm>
            <a:off x="373063" y="1655763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Hyperfine Structure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450850" y="2285992"/>
            <a:ext cx="3082925" cy="1397008"/>
            <a:chOff x="439266" y="1916419"/>
            <a:chExt cx="5259388" cy="2247807"/>
          </a:xfrm>
        </p:grpSpPr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5313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 Box 30"/>
            <p:cNvSpPr txBox="1">
              <a:spLocks noChangeArrowheads="1"/>
            </p:cNvSpPr>
            <p:nvPr/>
          </p:nvSpPr>
          <p:spPr bwMode="auto">
            <a:xfrm>
              <a:off x="439266" y="3070354"/>
              <a:ext cx="49847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3s</a:t>
              </a:r>
              <a:endParaRPr lang="en-US"/>
            </a:p>
          </p:txBody>
        </p:sp>
        <p:sp>
          <p:nvSpPr>
            <p:cNvPr id="10" name="Text Box 31"/>
            <p:cNvSpPr txBox="1">
              <a:spLocks noChangeArrowheads="1"/>
            </p:cNvSpPr>
            <p:nvPr/>
          </p:nvSpPr>
          <p:spPr bwMode="auto">
            <a:xfrm>
              <a:off x="439266" y="2079754"/>
              <a:ext cx="5476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dirty="0"/>
                <a:t>3p</a:t>
              </a:r>
              <a:endParaRPr lang="en-US" dirty="0"/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1826741" y="1916419"/>
              <a:ext cx="874712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 dirty="0"/>
                <a:t>2</a:t>
              </a:r>
              <a:r>
                <a:rPr lang="en-GB" dirty="0"/>
                <a:t>P</a:t>
              </a:r>
              <a:r>
                <a:rPr lang="en-GB" baseline="-25000" dirty="0"/>
                <a:t>3/2</a:t>
              </a:r>
              <a:endParaRPr lang="en-US" baseline="30000" dirty="0"/>
            </a:p>
          </p:txBody>
        </p:sp>
        <p:sp>
          <p:nvSpPr>
            <p:cNvPr id="12" name="Text Box 35"/>
            <p:cNvSpPr txBox="1">
              <a:spLocks noChangeArrowheads="1"/>
            </p:cNvSpPr>
            <p:nvPr/>
          </p:nvSpPr>
          <p:spPr bwMode="auto">
            <a:xfrm>
              <a:off x="1826741" y="2757616"/>
              <a:ext cx="857250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P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auto">
            <a:xfrm>
              <a:off x="6075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auto">
            <a:xfrm>
              <a:off x="28173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auto">
            <a:xfrm>
              <a:off x="2817341" y="29100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>
              <a:off x="28173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 flipV="1">
              <a:off x="1369541" y="2452816"/>
              <a:ext cx="1371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41"/>
            <p:cNvSpPr>
              <a:spLocks noChangeShapeType="1"/>
            </p:cNvSpPr>
            <p:nvPr/>
          </p:nvSpPr>
          <p:spPr bwMode="auto">
            <a:xfrm>
              <a:off x="1369541" y="2681416"/>
              <a:ext cx="14478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42"/>
            <p:cNvSpPr>
              <a:spLocks noChangeShapeType="1"/>
            </p:cNvSpPr>
            <p:nvPr/>
          </p:nvSpPr>
          <p:spPr bwMode="auto">
            <a:xfrm>
              <a:off x="1445741" y="3519616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1742303" y="3645114"/>
              <a:ext cx="819150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S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21" name="Line 48"/>
            <p:cNvSpPr>
              <a:spLocks noChangeShapeType="1"/>
            </p:cNvSpPr>
            <p:nvPr/>
          </p:nvSpPr>
          <p:spPr bwMode="auto">
            <a:xfrm>
              <a:off x="4341341" y="3824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50"/>
            <p:cNvSpPr>
              <a:spLocks noChangeShapeType="1"/>
            </p:cNvSpPr>
            <p:nvPr/>
          </p:nvSpPr>
          <p:spPr bwMode="auto">
            <a:xfrm>
              <a:off x="3655541" y="3519616"/>
              <a:ext cx="6858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51"/>
            <p:cNvSpPr>
              <a:spLocks noChangeShapeType="1"/>
            </p:cNvSpPr>
            <p:nvPr/>
          </p:nvSpPr>
          <p:spPr bwMode="auto">
            <a:xfrm>
              <a:off x="4341341" y="3367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52"/>
            <p:cNvSpPr>
              <a:spLocks noChangeShapeType="1"/>
            </p:cNvSpPr>
            <p:nvPr/>
          </p:nvSpPr>
          <p:spPr bwMode="auto">
            <a:xfrm flipV="1">
              <a:off x="3655541" y="3367216"/>
              <a:ext cx="6858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53"/>
            <p:cNvSpPr>
              <a:spLocks noChangeShapeType="1"/>
            </p:cNvSpPr>
            <p:nvPr/>
          </p:nvSpPr>
          <p:spPr bwMode="auto">
            <a:xfrm>
              <a:off x="4265141" y="2224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54"/>
            <p:cNvSpPr>
              <a:spLocks noChangeShapeType="1"/>
            </p:cNvSpPr>
            <p:nvPr/>
          </p:nvSpPr>
          <p:spPr bwMode="auto">
            <a:xfrm>
              <a:off x="42651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55"/>
            <p:cNvSpPr>
              <a:spLocks noChangeShapeType="1"/>
            </p:cNvSpPr>
            <p:nvPr/>
          </p:nvSpPr>
          <p:spPr bwMode="auto">
            <a:xfrm>
              <a:off x="42651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56"/>
            <p:cNvSpPr>
              <a:spLocks noChangeShapeType="1"/>
            </p:cNvSpPr>
            <p:nvPr/>
          </p:nvSpPr>
          <p:spPr bwMode="auto">
            <a:xfrm>
              <a:off x="4265141" y="1995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57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Line 58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59"/>
            <p:cNvSpPr>
              <a:spLocks noChangeShapeType="1"/>
            </p:cNvSpPr>
            <p:nvPr/>
          </p:nvSpPr>
          <p:spPr bwMode="auto">
            <a:xfrm flipV="1">
              <a:off x="3655541" y="1995616"/>
              <a:ext cx="6096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60"/>
            <p:cNvSpPr>
              <a:spLocks noChangeShapeType="1"/>
            </p:cNvSpPr>
            <p:nvPr/>
          </p:nvSpPr>
          <p:spPr bwMode="auto">
            <a:xfrm flipV="1">
              <a:off x="3655541" y="22242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Text Box 62"/>
            <p:cNvSpPr txBox="1">
              <a:spLocks noChangeArrowheads="1"/>
            </p:cNvSpPr>
            <p:nvPr/>
          </p:nvSpPr>
          <p:spPr bwMode="auto">
            <a:xfrm>
              <a:off x="5227166" y="2067054"/>
              <a:ext cx="46672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j</a:t>
              </a:r>
              <a:endParaRPr lang="en-US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5227166" y="3349754"/>
              <a:ext cx="4714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i</a:t>
              </a:r>
              <a:endParaRPr lang="en-US"/>
            </a:p>
          </p:txBody>
        </p:sp>
      </p:grpSp>
      <p:sp>
        <p:nvSpPr>
          <p:cNvPr id="35" name="Notched Right Arrow 34"/>
          <p:cNvSpPr/>
          <p:nvPr/>
        </p:nvSpPr>
        <p:spPr>
          <a:xfrm>
            <a:off x="3793525" y="2582561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TextBox 44"/>
          <p:cNvSpPr txBox="1">
            <a:spLocks noChangeArrowheads="1"/>
          </p:cNvSpPr>
          <p:nvPr/>
        </p:nvSpPr>
        <p:spPr bwMode="auto">
          <a:xfrm>
            <a:off x="4745038" y="2174875"/>
            <a:ext cx="403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Spin, magnetic and electric</a:t>
            </a:r>
          </a:p>
          <a:p>
            <a:r>
              <a:rPr lang="en-GB" sz="2400"/>
              <a:t>moments , all nuclear </a:t>
            </a:r>
          </a:p>
          <a:p>
            <a:r>
              <a:rPr lang="en-GB" sz="2400"/>
              <a:t>observables are extracted </a:t>
            </a:r>
          </a:p>
          <a:p>
            <a:r>
              <a:rPr lang="en-GB" sz="2400"/>
              <a:t>without model dependence. </a:t>
            </a:r>
          </a:p>
        </p:txBody>
      </p:sp>
      <p:sp>
        <p:nvSpPr>
          <p:cNvPr id="37" name="Notched Right Arrow 36"/>
          <p:cNvSpPr/>
          <p:nvPr/>
        </p:nvSpPr>
        <p:spPr>
          <a:xfrm>
            <a:off x="3797643" y="5292856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49250" y="6059488"/>
            <a:ext cx="3754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3600" dirty="0" err="1"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latin typeface="+mn-lt"/>
                <a:cs typeface="+mn-cs"/>
              </a:rPr>
              <a:t>IS</a:t>
            </a:r>
            <a:r>
              <a:rPr lang="en-US" sz="3600" dirty="0">
                <a:latin typeface="+mn-lt"/>
                <a:cs typeface="+mn-cs"/>
              </a:rPr>
              <a:t> =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MS</a:t>
            </a:r>
            <a:r>
              <a:rPr lang="en-US" sz="3600" dirty="0">
                <a:latin typeface="+mn-lt"/>
                <a:cs typeface="+mn-cs"/>
              </a:rPr>
              <a:t> +</a:t>
            </a:r>
            <a:r>
              <a:rPr lang="de-DE" sz="3600" dirty="0">
                <a:latin typeface="+mn-lt"/>
                <a:cs typeface="+mn-cs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FS</a:t>
            </a:r>
            <a:r>
              <a:rPr lang="en-US" sz="3600" dirty="0">
                <a:latin typeface="+mn-lt"/>
                <a:cs typeface="+mn-cs"/>
              </a:rPr>
              <a:t> </a:t>
            </a: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381000" y="5954713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>
            <a:off x="409575" y="4810125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1176338" y="5959475"/>
            <a:ext cx="49053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2" name="Line 36"/>
          <p:cNvSpPr>
            <a:spLocks noChangeShapeType="1"/>
          </p:cNvSpPr>
          <p:nvPr/>
        </p:nvSpPr>
        <p:spPr bwMode="auto">
          <a:xfrm>
            <a:off x="1181100" y="4529138"/>
            <a:ext cx="490538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3" name="Notched Right Arrow 42"/>
          <p:cNvSpPr/>
          <p:nvPr/>
        </p:nvSpPr>
        <p:spPr>
          <a:xfrm rot="16200000">
            <a:off x="111125" y="5270501"/>
            <a:ext cx="1031875" cy="2286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4" name="Straight Connector 43"/>
          <p:cNvCxnSpPr>
            <a:stCxn id="40" idx="1"/>
          </p:cNvCxnSpPr>
          <p:nvPr/>
        </p:nvCxnSpPr>
        <p:spPr>
          <a:xfrm rot="5400000" flipH="1" flipV="1">
            <a:off x="1574006" y="4134644"/>
            <a:ext cx="3175" cy="1347788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646238" y="4554538"/>
            <a:ext cx="603250" cy="476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Notched Right Arrow 45"/>
          <p:cNvSpPr/>
          <p:nvPr/>
        </p:nvSpPr>
        <p:spPr>
          <a:xfrm rot="16200000">
            <a:off x="765969" y="5150644"/>
            <a:ext cx="1308100" cy="2238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7" name="Straight Arrow Connector 46"/>
          <p:cNvCxnSpPr/>
          <p:nvPr/>
        </p:nvCxnSpPr>
        <p:spPr>
          <a:xfrm rot="5400000">
            <a:off x="2305051" y="4702175"/>
            <a:ext cx="284162" cy="158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61"/>
          <p:cNvSpPr>
            <a:spLocks noChangeArrowheads="1"/>
          </p:cNvSpPr>
          <p:nvPr/>
        </p:nvSpPr>
        <p:spPr bwMode="auto">
          <a:xfrm>
            <a:off x="574675" y="3748088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Isotope Shift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" name="TextBox 75"/>
          <p:cNvSpPr txBox="1">
            <a:spLocks noChangeArrowheads="1"/>
          </p:cNvSpPr>
          <p:nvPr/>
        </p:nvSpPr>
        <p:spPr bwMode="auto">
          <a:xfrm>
            <a:off x="2582863" y="4510088"/>
            <a:ext cx="1223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ppm shift</a:t>
            </a:r>
          </a:p>
        </p:txBody>
      </p:sp>
      <p:sp>
        <p:nvSpPr>
          <p:cNvPr id="50" name="TextBox 76"/>
          <p:cNvSpPr txBox="1">
            <a:spLocks noChangeArrowheads="1"/>
          </p:cNvSpPr>
          <p:nvPr/>
        </p:nvSpPr>
        <p:spPr bwMode="auto">
          <a:xfrm>
            <a:off x="4799013" y="4071942"/>
            <a:ext cx="43449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/>
              <a:t>Changes in nuclear charge</a:t>
            </a:r>
          </a:p>
          <a:p>
            <a:r>
              <a:rPr lang="en-GB" sz="2400" dirty="0"/>
              <a:t>radii and sensitive to changes in dynamic nature and deformation as well as volume.</a:t>
            </a:r>
          </a:p>
        </p:txBody>
      </p:sp>
      <p:pic>
        <p:nvPicPr>
          <p:cNvPr id="51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0938" y="5965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Notched Right Arrow 51"/>
          <p:cNvSpPr/>
          <p:nvPr/>
        </p:nvSpPr>
        <p:spPr>
          <a:xfrm>
            <a:off x="5704703" y="6038381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3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6091238"/>
            <a:ext cx="12874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November 2008</a:t>
            </a:r>
            <a:endParaRPr lang="en-US" dirty="0"/>
          </a:p>
        </p:txBody>
      </p:sp>
      <p:pic>
        <p:nvPicPr>
          <p:cNvPr id="2054" name="Picture 6" descr="C:\Documents and Settings\Kieran Flanagan\My Documents\_Copy of WD Sync 07-31-2009\C\Users\ktf\Documents\CRIS\Photos\CERN- 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886" y="1626055"/>
            <a:ext cx="4376057" cy="3011438"/>
          </a:xfrm>
          <a:prstGeom prst="rect">
            <a:avLst/>
          </a:prstGeom>
          <a:noFill/>
        </p:spPr>
      </p:pic>
      <p:pic>
        <p:nvPicPr>
          <p:cNvPr id="2055" name="Picture 7" descr="C:\Documents and Settings\Kieran Flanagan\My Documents\_Copy of WD Sync 07-31-2009\C\Users\ktf\Documents\CRIS\Photos\CERN- 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4846" y="3340113"/>
            <a:ext cx="4369154" cy="351788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63490" y="1897380"/>
            <a:ext cx="360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“Railway track” installation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" y="5067300"/>
            <a:ext cx="4065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Allows one person to open the vacuum system and move chambers.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April 2009</a:t>
            </a:r>
            <a:endParaRPr lang="en-US" dirty="0"/>
          </a:p>
        </p:txBody>
      </p:sp>
      <p:pic>
        <p:nvPicPr>
          <p:cNvPr id="3074" name="Picture 2" descr="C:\Documents and Settings\Kieran Flanagan\My Documents\_Copy of WD Sync 07-31-2009\C\Users\ktf\Documents\CRIS\Photos\P4210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2986"/>
            <a:ext cx="4069080" cy="3044696"/>
          </a:xfrm>
          <a:prstGeom prst="rect">
            <a:avLst/>
          </a:prstGeom>
          <a:noFill/>
        </p:spPr>
      </p:pic>
      <p:pic>
        <p:nvPicPr>
          <p:cNvPr id="3075" name="Picture 3" descr="C:\Documents and Settings\Kieran Flanagan\My Documents\_Copy of WD Sync 07-31-2009\C\Users\ktf\Documents\CRIS\Photos\P4240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520" y="1447800"/>
            <a:ext cx="3398520" cy="2542949"/>
          </a:xfrm>
          <a:prstGeom prst="rect">
            <a:avLst/>
          </a:prstGeom>
          <a:noFill/>
        </p:spPr>
      </p:pic>
      <p:pic>
        <p:nvPicPr>
          <p:cNvPr id="3076" name="Picture 4" descr="C:\Documents and Settings\Kieran Flanagan\My Documents\_Copy of WD Sync 07-31-2009\C\Users\ktf\Documents\CRIS\Photos\P4210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73830" y="3755620"/>
            <a:ext cx="3764280" cy="28166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766310"/>
            <a:ext cx="39090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Delivery of vacuum chambers,</a:t>
            </a:r>
            <a:r>
              <a:rPr lang="en-US" sz="2400" dirty="0" smtClean="0"/>
              <a:t> Faraday cage, charge exchange cell and installation of pumps.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July 2009</a:t>
            </a:r>
            <a:endParaRPr lang="en-US" dirty="0"/>
          </a:p>
        </p:txBody>
      </p:sp>
      <p:pic>
        <p:nvPicPr>
          <p:cNvPr id="4098" name="Picture 2" descr="C:\Documents and Settings\Kieran Flanagan\My Documents\My Pictures\ISOLDE Summer 2009\_7050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06" y="1588271"/>
            <a:ext cx="4417620" cy="3313215"/>
          </a:xfrm>
          <a:prstGeom prst="rect">
            <a:avLst/>
          </a:prstGeom>
          <a:noFill/>
        </p:spPr>
      </p:pic>
      <p:pic>
        <p:nvPicPr>
          <p:cNvPr id="4099" name="Picture 3" descr="C:\Documents and Settings\Kieran Flanagan\My Documents\My Pictures\ISOLDE Summer 2009\_70408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4309" y="2446018"/>
            <a:ext cx="4639691" cy="34797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460" y="5189220"/>
            <a:ext cx="4069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testing, initial bake-out of UHV section reached &lt;5e-9mbar (limit of the gauge) in the interaction region.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November 2009</a:t>
            </a:r>
            <a:endParaRPr lang="en-US" dirty="0"/>
          </a:p>
        </p:txBody>
      </p:sp>
      <p:pic>
        <p:nvPicPr>
          <p:cNvPr id="5122" name="Picture 2" descr="C:\Documents and Settings\Kieran Flanagan\My Documents\My Pictures\ISOLDE Oct2009\_A153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6071"/>
            <a:ext cx="6663478" cy="4997609"/>
          </a:xfrm>
          <a:prstGeom prst="rect">
            <a:avLst/>
          </a:prstGeom>
          <a:noFill/>
        </p:spPr>
      </p:pic>
      <p:sp>
        <p:nvSpPr>
          <p:cNvPr id="4" name="Right Arrow 3"/>
          <p:cNvSpPr/>
          <p:nvPr/>
        </p:nvSpPr>
        <p:spPr>
          <a:xfrm rot="11635522">
            <a:off x="5085458" y="4831063"/>
            <a:ext cx="1700322" cy="23705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09410" y="5040630"/>
            <a:ext cx="2434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Laser launch direction into the beam line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9661037">
            <a:off x="6770669" y="3582534"/>
            <a:ext cx="1099658" cy="284511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9410" y="2987040"/>
            <a:ext cx="2434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ISOLDE beam from HRS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Summer 2010</a:t>
            </a:r>
            <a:endParaRPr lang="en-US" dirty="0"/>
          </a:p>
        </p:txBody>
      </p:sp>
      <p:pic>
        <p:nvPicPr>
          <p:cNvPr id="3" name="Picture 2" descr="IMAG01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4083" y="1434661"/>
            <a:ext cx="3615559" cy="5423339"/>
          </a:xfrm>
          <a:prstGeom prst="rect">
            <a:avLst/>
          </a:prstGeom>
        </p:spPr>
      </p:pic>
      <p:pic>
        <p:nvPicPr>
          <p:cNvPr id="4" name="Picture 3" descr="IMAG01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47697" y="1434660"/>
            <a:ext cx="2916620" cy="4374931"/>
          </a:xfrm>
          <a:prstGeom prst="rect">
            <a:avLst/>
          </a:prstGeom>
        </p:spPr>
      </p:pic>
      <p:pic>
        <p:nvPicPr>
          <p:cNvPr id="5" name="Picture 4" descr="IMAG01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33697" y="1434662"/>
            <a:ext cx="3610304" cy="5415457"/>
          </a:xfrm>
          <a:prstGeom prst="rect">
            <a:avLst/>
          </a:prstGeom>
        </p:spPr>
      </p:pic>
      <p:pic>
        <p:nvPicPr>
          <p:cNvPr id="6" name="Picture 5" descr="IMAG00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26525" y="4692869"/>
            <a:ext cx="3247696" cy="216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Pulse width from Be tests</a:t>
            </a:r>
            <a:endParaRPr lang="en-US" dirty="0"/>
          </a:p>
        </p:txBody>
      </p:sp>
      <p:graphicFrame>
        <p:nvGraphicFramePr>
          <p:cNvPr id="8194" name="Object 8"/>
          <p:cNvGraphicFramePr>
            <a:graphicFrameLocks noChangeAspect="1"/>
          </p:cNvGraphicFramePr>
          <p:nvPr/>
        </p:nvGraphicFramePr>
        <p:xfrm>
          <a:off x="-228600" y="1214575"/>
          <a:ext cx="8341567" cy="6021568"/>
        </p:xfrm>
        <a:graphic>
          <a:graphicData uri="http://schemas.openxmlformats.org/presentationml/2006/ole">
            <p:oleObj spid="_x0000_s104450" name="Graph" r:id="rId3" imgW="4642560" imgH="3350880" progId="">
              <p:embed/>
            </p:oleObj>
          </a:graphicData>
        </a:graphic>
      </p:graphicFrame>
      <p:sp>
        <p:nvSpPr>
          <p:cNvPr id="4" name="Fußzeilenplatzhalter 7"/>
          <p:cNvSpPr txBox="1">
            <a:spLocks noGrp="1"/>
          </p:cNvSpPr>
          <p:nvPr/>
        </p:nvSpPr>
        <p:spPr bwMode="auto">
          <a:xfrm>
            <a:off x="3348038" y="6570663"/>
            <a:ext cx="54006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de-DE" sz="1000" b="0" dirty="0">
                <a:latin typeface="Arial" pitchFamily="34" charset="0"/>
              </a:rPr>
              <a:t>Andreas Krieger, </a:t>
            </a:r>
            <a:r>
              <a:rPr lang="en-GB" sz="1000" b="0" dirty="0">
                <a:latin typeface="Arial" pitchFamily="34" charset="0"/>
              </a:rPr>
              <a:t>Institute of Nuclear Chemistry - University of Mainz</a:t>
            </a:r>
            <a:endParaRPr lang="de-DE" sz="1000" b="0" dirty="0">
              <a:latin typeface="Arial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87674" y="3573463"/>
            <a:ext cx="2155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800" b="1" dirty="0">
                <a:cs typeface="Arial" pitchFamily="34" charset="0"/>
              </a:rPr>
              <a:t>Peak width</a:t>
            </a:r>
            <a:r>
              <a:rPr lang="de-DE" sz="28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2800" b="1" dirty="0">
                <a:latin typeface="Arial" pitchFamily="34" charset="0"/>
                <a:cs typeface="Arial" pitchFamily="34" charset="0"/>
              </a:rPr>
              <a:t>0,8</a:t>
            </a:r>
            <a:r>
              <a:rPr lang="de-DE" sz="2800" b="1" dirty="0">
                <a:latin typeface="Symbol" pitchFamily="18" charset="2"/>
                <a:cs typeface="Arial" pitchFamily="34" charset="0"/>
              </a:rPr>
              <a:t>m</a:t>
            </a:r>
            <a:r>
              <a:rPr lang="de-DE" sz="2800" b="1" dirty="0"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675120" y="3405823"/>
            <a:ext cx="2468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b="1" dirty="0" smtClean="0">
                <a:latin typeface="Arial" pitchFamily="34" charset="0"/>
                <a:cs typeface="Arial" pitchFamily="34" charset="0"/>
              </a:rPr>
              <a:t>~20cm spatial bunch length at A~200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Vacuum tests</a:t>
            </a:r>
            <a:endParaRPr lang="en-GB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779" y="1491615"/>
            <a:ext cx="71437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5840" y="5429250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9.11e-9 mbar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64130" y="545592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&lt;5e-9 mbar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96690" y="5448300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7.24e-8mbar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52110" y="5440680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9.64e-7mbar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21830" y="5433060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7.5e-7mbar</a:t>
            </a:r>
            <a:endParaRPr lang="en-US" b="1" dirty="0"/>
          </a:p>
        </p:txBody>
      </p:sp>
      <p:sp>
        <p:nvSpPr>
          <p:cNvPr id="12" name="Up Arrow 11"/>
          <p:cNvSpPr/>
          <p:nvPr/>
        </p:nvSpPr>
        <p:spPr>
          <a:xfrm>
            <a:off x="1874520" y="2857500"/>
            <a:ext cx="228600" cy="257175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3284220" y="2895600"/>
            <a:ext cx="228600" cy="257175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4168140" y="2899410"/>
            <a:ext cx="228600" cy="257175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5863590" y="2868930"/>
            <a:ext cx="228600" cy="257175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7319010" y="2838450"/>
            <a:ext cx="228600" cy="2571750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46020" y="6092190"/>
            <a:ext cx="3297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Results from ISOLDE</a:t>
            </a:r>
            <a:endParaRPr lang="en-US" sz="2800" dirty="0"/>
          </a:p>
        </p:txBody>
      </p:sp>
    </p:spTree>
  </p:cSld>
  <p:clrMapOvr>
    <a:masterClrMapping/>
  </p:clrMapOvr>
  <p:transition advTm="2006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63" y="2295896"/>
            <a:ext cx="9104274" cy="456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 Beam optics - Results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 rot="1609872">
            <a:off x="1577812" y="3041378"/>
            <a:ext cx="245666" cy="115747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24396" y="271206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3505200" y="3048242"/>
            <a:ext cx="152400" cy="826289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40974" y="275303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20795474">
            <a:off x="4639513" y="3173469"/>
            <a:ext cx="194657" cy="11811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204856" y="284389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&gt;70%</a:t>
            </a:r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1548660">
            <a:off x="6763238" y="3142527"/>
            <a:ext cx="201700" cy="126468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330538" y="305393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7404140" y="3669475"/>
            <a:ext cx="219817" cy="71177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84249" y="3695204"/>
            <a:ext cx="66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2443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2010-2011 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6" y="1842654"/>
            <a:ext cx="8778479" cy="440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955030" y="5189220"/>
            <a:ext cx="30060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Off-line ion source, HV platform and site for future off-line RFQ trap for technique development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4310" y="2137410"/>
            <a:ext cx="3669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Alpha detection chamber</a:t>
            </a:r>
          </a:p>
          <a:p>
            <a:r>
              <a:rPr lang="en-GB" dirty="0" smtClean="0"/>
              <a:t>Windmill design for UHV application 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51510" y="2891790"/>
            <a:ext cx="377190" cy="77724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2460481">
            <a:off x="6861810" y="4472939"/>
            <a:ext cx="377190" cy="77724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 rot="20964529">
            <a:off x="1662545" y="5609685"/>
            <a:ext cx="3823855" cy="510639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33848" y="5902037"/>
            <a:ext cx="101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~3m</a:t>
            </a:r>
            <a:endParaRPr lang="en-US" sz="3600" dirty="0"/>
          </a:p>
        </p:txBody>
      </p:sp>
      <p:sp>
        <p:nvSpPr>
          <p:cNvPr id="11" name="Left-Right Arrow 10"/>
          <p:cNvSpPr/>
          <p:nvPr/>
        </p:nvSpPr>
        <p:spPr>
          <a:xfrm rot="19430152">
            <a:off x="213016" y="5932841"/>
            <a:ext cx="1571635" cy="510639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24295" y="6211669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~2m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Laser Assisted Decay </a:t>
            </a:r>
            <a:r>
              <a:rPr lang="en-GB" dirty="0" err="1" smtClean="0"/>
              <a:t>Spectroscopy:LADS</a:t>
            </a:r>
            <a:endParaRPr lang="en-US" dirty="0"/>
          </a:p>
        </p:txBody>
      </p:sp>
      <p:pic>
        <p:nvPicPr>
          <p:cNvPr id="5" name="Picture 4" descr="2_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506" y="1811605"/>
            <a:ext cx="7707086" cy="5046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6384" y="5903893"/>
            <a:ext cx="37625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Kara Lynch, PhD Project</a:t>
            </a:r>
          </a:p>
          <a:p>
            <a:r>
              <a:rPr lang="en-GB" sz="2800" dirty="0" smtClean="0"/>
              <a:t> Starting 2010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97446" y="1653041"/>
            <a:ext cx="71297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Possible option: 3 EUROGAM / EUROBALL detectors</a:t>
            </a:r>
          </a:p>
          <a:p>
            <a:r>
              <a:rPr lang="en-GB" sz="2400" b="1" dirty="0" smtClean="0"/>
              <a:t>Fast timing measurement of isomeric </a:t>
            </a:r>
          </a:p>
          <a:p>
            <a:r>
              <a:rPr lang="en-GB" sz="2400" b="1" dirty="0" smtClean="0"/>
              <a:t>states</a:t>
            </a:r>
            <a:endParaRPr lang="en-US" sz="2400" b="1" dirty="0"/>
          </a:p>
        </p:txBody>
      </p:sp>
      <p:sp>
        <p:nvSpPr>
          <p:cNvPr id="8" name="Left-Right Arrow 7"/>
          <p:cNvSpPr/>
          <p:nvPr/>
        </p:nvSpPr>
        <p:spPr>
          <a:xfrm rot="20089884">
            <a:off x="2615262" y="5964913"/>
            <a:ext cx="1912553" cy="510639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72493" y="6211669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~2m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Production: Isotope Separation</a:t>
            </a:r>
            <a:endParaRPr lang="en-GB" dirty="0"/>
          </a:p>
        </p:txBody>
      </p:sp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879632" y="1828800"/>
            <a:ext cx="762000" cy="1143000"/>
          </a:xfrm>
          <a:prstGeom prst="cube">
            <a:avLst>
              <a:gd name="adj" fmla="val 4765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1270032" y="2362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2794032" y="2362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AutoShape 17"/>
          <p:cNvSpPr>
            <a:spLocks noChangeArrowheads="1"/>
          </p:cNvSpPr>
          <p:nvPr/>
        </p:nvSpPr>
        <p:spPr bwMode="auto">
          <a:xfrm rot="5400000">
            <a:off x="3651282" y="2038350"/>
            <a:ext cx="571500" cy="914400"/>
          </a:xfrm>
          <a:prstGeom prst="can">
            <a:avLst>
              <a:gd name="adj" fmla="val 45274"/>
            </a:avLst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PubTriangle"/>
          <p:cNvSpPr>
            <a:spLocks noEditPoints="1" noChangeArrowheads="1"/>
          </p:cNvSpPr>
          <p:nvPr/>
        </p:nvSpPr>
        <p:spPr bwMode="auto">
          <a:xfrm rot="20173420">
            <a:off x="5232432" y="1828800"/>
            <a:ext cx="838200" cy="990600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 rot="10800000" flipH="1">
            <a:off x="6146832" y="2438400"/>
            <a:ext cx="990600" cy="685800"/>
          </a:xfrm>
          <a:custGeom>
            <a:avLst/>
            <a:gdLst>
              <a:gd name="T0" fmla="*/ 654025 w 21600"/>
              <a:gd name="T1" fmla="*/ 0 h 21600"/>
              <a:gd name="T2" fmla="*/ 654025 w 21600"/>
              <a:gd name="T3" fmla="*/ 386016 h 21600"/>
              <a:gd name="T4" fmla="*/ 111534 w 21600"/>
              <a:gd name="T5" fmla="*/ 685800 h 21600"/>
              <a:gd name="T6" fmla="*/ 990600 w 21600"/>
              <a:gd name="T7" fmla="*/ 19300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700 h 21600"/>
              <a:gd name="T14" fmla="*/ 18728 w 21600"/>
              <a:gd name="T15" fmla="*/ 845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261" y="0"/>
                </a:lnTo>
                <a:lnTo>
                  <a:pt x="14261" y="3700"/>
                </a:lnTo>
                <a:lnTo>
                  <a:pt x="12427" y="3700"/>
                </a:lnTo>
                <a:cubicBezTo>
                  <a:pt x="5564" y="3700"/>
                  <a:pt x="0" y="7487"/>
                  <a:pt x="0" y="12158"/>
                </a:cubicBezTo>
                <a:lnTo>
                  <a:pt x="0" y="21600"/>
                </a:lnTo>
                <a:lnTo>
                  <a:pt x="4863" y="21600"/>
                </a:lnTo>
                <a:lnTo>
                  <a:pt x="4863" y="12158"/>
                </a:lnTo>
                <a:cubicBezTo>
                  <a:pt x="4863" y="10115"/>
                  <a:pt x="8250" y="8458"/>
                  <a:pt x="12427" y="8458"/>
                </a:cubicBezTo>
                <a:lnTo>
                  <a:pt x="14261" y="8458"/>
                </a:lnTo>
                <a:lnTo>
                  <a:pt x="14261" y="12158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4546632" y="23622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94232" y="1447800"/>
            <a:ext cx="1021433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800" b="1" dirty="0"/>
              <a:t>ISOL</a:t>
            </a:r>
            <a:endParaRPr lang="en-US" sz="2800" b="1" dirty="0"/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431832" y="2028825"/>
            <a:ext cx="1425524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sz="2400" dirty="0"/>
              <a:t>Primary</a:t>
            </a:r>
          </a:p>
          <a:p>
            <a:r>
              <a:rPr lang="en-GB" sz="2400" dirty="0"/>
              <a:t>Beam</a:t>
            </a:r>
          </a:p>
          <a:p>
            <a:r>
              <a:rPr lang="en-GB" sz="2400" dirty="0" smtClean="0"/>
              <a:t>Light ion</a:t>
            </a:r>
          </a:p>
          <a:p>
            <a:r>
              <a:rPr lang="en-GB" sz="2400" dirty="0" smtClean="0"/>
              <a:t>(1.4GeV protons)</a:t>
            </a:r>
            <a:endParaRPr lang="en-US" sz="2400" dirty="0"/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4394232" y="2743200"/>
            <a:ext cx="989758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60keV</a:t>
            </a:r>
            <a:endParaRPr lang="en-US" sz="24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098832" y="1800225"/>
            <a:ext cx="1194558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800" dirty="0"/>
              <a:t>Ionizer</a:t>
            </a:r>
            <a:endParaRPr lang="en-US" sz="2800" dirty="0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4546632" y="2028825"/>
            <a:ext cx="710451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Ions</a:t>
            </a:r>
            <a:endParaRPr lang="en-US" sz="2400" dirty="0"/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6070632" y="1600200"/>
            <a:ext cx="25908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GB" sz="2400" dirty="0"/>
              <a:t>Electromagnetic </a:t>
            </a:r>
          </a:p>
          <a:p>
            <a:r>
              <a:rPr lang="en-GB" sz="2400" dirty="0"/>
              <a:t>separator</a:t>
            </a:r>
            <a:endParaRPr lang="en-US" sz="2400" dirty="0"/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7289832" y="2362200"/>
            <a:ext cx="1762021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Low-energy</a:t>
            </a:r>
          </a:p>
          <a:p>
            <a:r>
              <a:rPr lang="en-GB" sz="2400" dirty="0"/>
              <a:t>High-quality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4290332" y="3200400"/>
            <a:ext cx="2060179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/>
              <a:t>1/2 </a:t>
            </a:r>
            <a:r>
              <a:rPr lang="en-GB" dirty="0"/>
              <a:t>~ ms</a:t>
            </a:r>
          </a:p>
          <a:p>
            <a:r>
              <a:rPr lang="en-GB" dirty="0"/>
              <a:t>chemical properties</a:t>
            </a:r>
            <a:endParaRPr lang="en-US" dirty="0"/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3629257" y="3322125"/>
            <a:ext cx="77457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dirty="0"/>
              <a:t>Limits</a:t>
            </a:r>
            <a:endParaRPr lang="en-US" dirty="0"/>
          </a:p>
        </p:txBody>
      </p:sp>
      <p:sp>
        <p:nvSpPr>
          <p:cNvPr id="21" name="AutoShape 36"/>
          <p:cNvSpPr>
            <a:spLocks noChangeArrowheads="1"/>
          </p:cNvSpPr>
          <p:nvPr/>
        </p:nvSpPr>
        <p:spPr bwMode="auto">
          <a:xfrm>
            <a:off x="1955832" y="4876800"/>
            <a:ext cx="381000" cy="1066800"/>
          </a:xfrm>
          <a:prstGeom prst="cube">
            <a:avLst>
              <a:gd name="adj" fmla="val 8958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AutoShape 37"/>
          <p:cNvSpPr>
            <a:spLocks noChangeArrowheads="1"/>
          </p:cNvSpPr>
          <p:nvPr/>
        </p:nvSpPr>
        <p:spPr bwMode="auto">
          <a:xfrm>
            <a:off x="1270032" y="507365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AutoShape 38"/>
          <p:cNvSpPr>
            <a:spLocks noChangeArrowheads="1"/>
          </p:cNvSpPr>
          <p:nvPr/>
        </p:nvSpPr>
        <p:spPr bwMode="auto">
          <a:xfrm>
            <a:off x="2794032" y="5105400"/>
            <a:ext cx="1066800" cy="273050"/>
          </a:xfrm>
          <a:prstGeom prst="rightArrow">
            <a:avLst>
              <a:gd name="adj1" fmla="val 50000"/>
              <a:gd name="adj2" fmla="val 9767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PubTriangle"/>
          <p:cNvSpPr>
            <a:spLocks noEditPoints="1" noChangeArrowheads="1"/>
          </p:cNvSpPr>
          <p:nvPr/>
        </p:nvSpPr>
        <p:spPr bwMode="auto">
          <a:xfrm rot="20173420">
            <a:off x="3784632" y="4724400"/>
            <a:ext cx="838200" cy="990600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" name="AutoShape 41"/>
          <p:cNvSpPr>
            <a:spLocks noChangeArrowheads="1"/>
          </p:cNvSpPr>
          <p:nvPr/>
        </p:nvSpPr>
        <p:spPr bwMode="auto">
          <a:xfrm rot="10800000" flipH="1">
            <a:off x="4622832" y="5181600"/>
            <a:ext cx="663548" cy="685800"/>
          </a:xfrm>
          <a:custGeom>
            <a:avLst/>
            <a:gdLst>
              <a:gd name="T0" fmla="*/ 754645 w 21600"/>
              <a:gd name="T1" fmla="*/ 0 h 21600"/>
              <a:gd name="T2" fmla="*/ 754645 w 21600"/>
              <a:gd name="T3" fmla="*/ 386016 h 21600"/>
              <a:gd name="T4" fmla="*/ 128693 w 21600"/>
              <a:gd name="T5" fmla="*/ 685800 h 21600"/>
              <a:gd name="T6" fmla="*/ 1143000 w 21600"/>
              <a:gd name="T7" fmla="*/ 19300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700 h 21600"/>
              <a:gd name="T14" fmla="*/ 18728 w 21600"/>
              <a:gd name="T15" fmla="*/ 845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261" y="0"/>
                </a:lnTo>
                <a:lnTo>
                  <a:pt x="14261" y="3700"/>
                </a:lnTo>
                <a:lnTo>
                  <a:pt x="12427" y="3700"/>
                </a:lnTo>
                <a:cubicBezTo>
                  <a:pt x="5564" y="3700"/>
                  <a:pt x="0" y="7487"/>
                  <a:pt x="0" y="12158"/>
                </a:cubicBezTo>
                <a:lnTo>
                  <a:pt x="0" y="21600"/>
                </a:lnTo>
                <a:lnTo>
                  <a:pt x="4863" y="21600"/>
                </a:lnTo>
                <a:lnTo>
                  <a:pt x="4863" y="12158"/>
                </a:lnTo>
                <a:cubicBezTo>
                  <a:pt x="4863" y="10115"/>
                  <a:pt x="8250" y="8458"/>
                  <a:pt x="12427" y="8458"/>
                </a:cubicBezTo>
                <a:lnTo>
                  <a:pt x="14261" y="8458"/>
                </a:lnTo>
                <a:lnTo>
                  <a:pt x="14261" y="12158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2549607" y="3929066"/>
            <a:ext cx="4435830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b="1" dirty="0"/>
              <a:t>In-Flight </a:t>
            </a:r>
            <a:r>
              <a:rPr lang="en-GB" sz="2400" b="1" dirty="0" smtClean="0"/>
              <a:t>Fragmentation (GSI)</a:t>
            </a:r>
            <a:endParaRPr lang="en-US" sz="2400" b="1" dirty="0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31832" y="4740275"/>
            <a:ext cx="1245854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Primary</a:t>
            </a:r>
          </a:p>
          <a:p>
            <a:r>
              <a:rPr lang="en-GB" sz="2400" dirty="0" smtClean="0"/>
              <a:t>Beam</a:t>
            </a:r>
            <a:endParaRPr lang="en-US" sz="2400" dirty="0"/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2565432" y="5334000"/>
            <a:ext cx="1161665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1 </a:t>
            </a:r>
            <a:r>
              <a:rPr lang="en-GB" sz="2400" dirty="0" err="1"/>
              <a:t>GeV</a:t>
            </a:r>
            <a:r>
              <a:rPr lang="en-GB" sz="2400" dirty="0"/>
              <a:t>/u</a:t>
            </a:r>
            <a:endParaRPr lang="en-US" sz="2400" dirty="0"/>
          </a:p>
        </p:txBody>
      </p:sp>
      <p:sp>
        <p:nvSpPr>
          <p:cNvPr id="29" name="Text Box 48"/>
          <p:cNvSpPr txBox="1">
            <a:spLocks noChangeArrowheads="1"/>
          </p:cNvSpPr>
          <p:nvPr/>
        </p:nvSpPr>
        <p:spPr bwMode="auto">
          <a:xfrm>
            <a:off x="4357686" y="4286256"/>
            <a:ext cx="2601254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sz="2400" dirty="0"/>
              <a:t>Electromagnetic </a:t>
            </a:r>
          </a:p>
          <a:p>
            <a:r>
              <a:rPr lang="en-GB" sz="2400" dirty="0"/>
              <a:t>Separator</a:t>
            </a:r>
            <a:endParaRPr lang="en-US" sz="2400" dirty="0"/>
          </a:p>
        </p:txBody>
      </p:sp>
      <p:sp>
        <p:nvSpPr>
          <p:cNvPr id="30" name="Text Box 49"/>
          <p:cNvSpPr txBox="1">
            <a:spLocks noChangeArrowheads="1"/>
          </p:cNvSpPr>
          <p:nvPr/>
        </p:nvSpPr>
        <p:spPr bwMode="auto">
          <a:xfrm>
            <a:off x="5654675" y="5073650"/>
            <a:ext cx="1774845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High-energy</a:t>
            </a:r>
          </a:p>
          <a:p>
            <a:r>
              <a:rPr lang="en-GB" sz="2400" dirty="0"/>
              <a:t>Low-quality</a:t>
            </a:r>
          </a:p>
          <a:p>
            <a:r>
              <a:rPr lang="en-GB" sz="2400" dirty="0"/>
              <a:t>All elements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 Box 50"/>
          <p:cNvSpPr txBox="1">
            <a:spLocks noChangeArrowheads="1"/>
          </p:cNvSpPr>
          <p:nvPr/>
        </p:nvSpPr>
        <p:spPr bwMode="auto">
          <a:xfrm>
            <a:off x="4124082" y="5911850"/>
            <a:ext cx="1710725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/>
              <a:t>1/2 </a:t>
            </a:r>
            <a:r>
              <a:rPr lang="en-GB" dirty="0"/>
              <a:t>~ </a:t>
            </a:r>
            <a:r>
              <a:rPr lang="el-GR" dirty="0"/>
              <a:t>μ</a:t>
            </a:r>
            <a:r>
              <a:rPr lang="en-GB" dirty="0"/>
              <a:t>s</a:t>
            </a:r>
          </a:p>
          <a:p>
            <a:r>
              <a:rPr lang="en-GB" dirty="0" smtClean="0"/>
              <a:t>Low intensities</a:t>
            </a:r>
            <a:endParaRPr lang="en-US" dirty="0"/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3415507" y="6057325"/>
            <a:ext cx="77457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dirty="0"/>
              <a:t>Limits</a:t>
            </a:r>
            <a:endParaRPr lang="en-US" dirty="0"/>
          </a:p>
        </p:txBody>
      </p:sp>
      <p:sp>
        <p:nvSpPr>
          <p:cNvPr id="33" name="Text Box 52"/>
          <p:cNvSpPr txBox="1">
            <a:spLocks noChangeArrowheads="1"/>
          </p:cNvSpPr>
          <p:nvPr/>
        </p:nvSpPr>
        <p:spPr bwMode="auto">
          <a:xfrm>
            <a:off x="508032" y="5715000"/>
            <a:ext cx="1401346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heavy ion</a:t>
            </a:r>
          </a:p>
          <a:p>
            <a:r>
              <a:rPr lang="en-GB" sz="2400" dirty="0"/>
              <a:t>1 </a:t>
            </a:r>
            <a:r>
              <a:rPr lang="en-GB" sz="2400" dirty="0" err="1"/>
              <a:t>GeV</a:t>
            </a:r>
            <a:r>
              <a:rPr lang="en-GB" sz="2400" dirty="0"/>
              <a:t>/u</a:t>
            </a:r>
            <a:endParaRPr lang="en-US" sz="2400" dirty="0"/>
          </a:p>
        </p:txBody>
      </p:sp>
      <p:sp>
        <p:nvSpPr>
          <p:cNvPr id="34" name="Text Box 53"/>
          <p:cNvSpPr txBox="1">
            <a:spLocks noChangeArrowheads="1"/>
          </p:cNvSpPr>
          <p:nvPr/>
        </p:nvSpPr>
        <p:spPr bwMode="auto">
          <a:xfrm>
            <a:off x="1214414" y="1392735"/>
            <a:ext cx="199971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800" dirty="0" smtClean="0"/>
              <a:t>Thick </a:t>
            </a:r>
            <a:r>
              <a:rPr lang="en-GB" sz="2800" dirty="0"/>
              <a:t>Target</a:t>
            </a:r>
            <a:endParaRPr lang="en-US" sz="2800" dirty="0"/>
          </a:p>
        </p:txBody>
      </p:sp>
      <p:sp>
        <p:nvSpPr>
          <p:cNvPr id="35" name="Text Box 54"/>
          <p:cNvSpPr txBox="1">
            <a:spLocks noChangeArrowheads="1"/>
          </p:cNvSpPr>
          <p:nvPr/>
        </p:nvSpPr>
        <p:spPr bwMode="auto">
          <a:xfrm>
            <a:off x="1498632" y="4495800"/>
            <a:ext cx="16414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2400" dirty="0"/>
              <a:t>Thin target</a:t>
            </a:r>
            <a:endParaRPr lang="en-US" sz="2400" dirty="0"/>
          </a:p>
        </p:txBody>
      </p:sp>
      <p:sp>
        <p:nvSpPr>
          <p:cNvPr id="36" name="Rectangle 35"/>
          <p:cNvSpPr/>
          <p:nvPr/>
        </p:nvSpPr>
        <p:spPr>
          <a:xfrm>
            <a:off x="5308272" y="5159136"/>
            <a:ext cx="2067492" cy="10279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dirty="0" smtClean="0"/>
              <a:t>Gas Catcher+ RFQ Cooler </a:t>
            </a:r>
            <a:r>
              <a:rPr lang="en-GB" dirty="0" err="1" smtClean="0"/>
              <a:t>Buncher</a:t>
            </a:r>
            <a:endParaRPr lang="en-GB" dirty="0" smtClean="0"/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7429520" y="4786322"/>
            <a:ext cx="1857388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sz="2400" dirty="0"/>
              <a:t>Low-energy</a:t>
            </a:r>
          </a:p>
          <a:p>
            <a:r>
              <a:rPr lang="en-GB" sz="2400" dirty="0"/>
              <a:t>High-quality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AutoShape 21"/>
          <p:cNvSpPr>
            <a:spLocks noChangeArrowheads="1"/>
          </p:cNvSpPr>
          <p:nvPr/>
        </p:nvSpPr>
        <p:spPr bwMode="auto">
          <a:xfrm>
            <a:off x="7429520" y="5572140"/>
            <a:ext cx="285752" cy="285752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 animBg="1"/>
      <p:bldP spid="37" grpId="0"/>
      <p:bldP spid="3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2011:Novel Laser System for on-line radioactive beam research.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165026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M. Hori and A. </a:t>
            </a:r>
            <a:r>
              <a:rPr lang="en-US" sz="2400" b="1" dirty="0" err="1" smtClean="0"/>
              <a:t>Dax</a:t>
            </a:r>
            <a:r>
              <a:rPr lang="en-US" sz="2400" b="1" dirty="0" smtClean="0"/>
              <a:t> </a:t>
            </a:r>
            <a:r>
              <a:rPr lang="en-US" sz="2400" dirty="0" smtClean="0"/>
              <a:t>OPTICS LETTERS  </a:t>
            </a:r>
            <a:r>
              <a:rPr lang="en-US" sz="2400" b="1" dirty="0" smtClean="0"/>
              <a:t>34, </a:t>
            </a:r>
            <a:r>
              <a:rPr lang="en-US" sz="2400" dirty="0" smtClean="0"/>
              <a:t>1273 (2009)</a:t>
            </a:r>
            <a:endParaRPr lang="en-US" sz="2400" dirty="0"/>
          </a:p>
        </p:txBody>
      </p:sp>
      <p:grpSp>
        <p:nvGrpSpPr>
          <p:cNvPr id="5" name="Group 9"/>
          <p:cNvGrpSpPr/>
          <p:nvPr/>
        </p:nvGrpSpPr>
        <p:grpSpPr>
          <a:xfrm>
            <a:off x="0" y="2242166"/>
            <a:ext cx="5055925" cy="4615834"/>
            <a:chOff x="0" y="2242166"/>
            <a:chExt cx="5055925" cy="4615834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242166"/>
              <a:ext cx="5055925" cy="4615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909947" y="2251265"/>
              <a:ext cx="1555667" cy="7006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388870" y="2800350"/>
              <a:ext cx="125730" cy="457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4903471" y="1985632"/>
            <a:ext cx="4389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Tested tuning range 726–941 nm</a:t>
            </a:r>
          </a:p>
          <a:p>
            <a:r>
              <a:rPr lang="en-GB" sz="2400" dirty="0" smtClean="0"/>
              <a:t>Line width ~6MHz</a:t>
            </a:r>
          </a:p>
          <a:p>
            <a:r>
              <a:rPr lang="en-US" sz="2400" dirty="0" smtClean="0"/>
              <a:t>E=50–100 </a:t>
            </a:r>
            <a:r>
              <a:rPr lang="en-US" sz="2400" dirty="0" err="1" smtClean="0"/>
              <a:t>mJ</a:t>
            </a:r>
            <a:endParaRPr lang="en-US" sz="2400" dirty="0" smtClean="0"/>
          </a:p>
          <a:p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269230" y="3726180"/>
            <a:ext cx="365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Replacing CW </a:t>
            </a:r>
            <a:r>
              <a:rPr lang="en-GB" sz="2000" dirty="0" err="1" smtClean="0"/>
              <a:t>TiSa</a:t>
            </a:r>
            <a:r>
              <a:rPr lang="en-GB" sz="2000" dirty="0" smtClean="0"/>
              <a:t> with a diode laser system (845nm, 300mW) </a:t>
            </a:r>
          </a:p>
          <a:p>
            <a:endParaRPr lang="en-GB" sz="2000" dirty="0" smtClean="0"/>
          </a:p>
          <a:p>
            <a:r>
              <a:rPr lang="en-GB" sz="2000" dirty="0" smtClean="0"/>
              <a:t>Turn key table top system with minimal interventions during operation.</a:t>
            </a:r>
          </a:p>
          <a:p>
            <a:endParaRPr lang="en-GB" sz="2000" dirty="0" smtClean="0"/>
          </a:p>
          <a:p>
            <a:r>
              <a:rPr lang="en-GB" sz="2000" dirty="0" smtClean="0"/>
              <a:t>Novel laser system for radioactive ion beam facilities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CRIS team at ISOLDE </a:t>
            </a:r>
            <a:endParaRPr lang="en-US" dirty="0"/>
          </a:p>
        </p:txBody>
      </p:sp>
      <p:pic>
        <p:nvPicPr>
          <p:cNvPr id="5" name="Picture 4" descr="IMAG0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50427"/>
            <a:ext cx="2806262" cy="4209393"/>
          </a:xfrm>
          <a:prstGeom prst="rect">
            <a:avLst/>
          </a:prstGeom>
        </p:spPr>
      </p:pic>
      <p:pic>
        <p:nvPicPr>
          <p:cNvPr id="8" name="Picture 7" descr="IMAG01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8097" y="1324305"/>
            <a:ext cx="2354318" cy="3531477"/>
          </a:xfrm>
          <a:prstGeom prst="rect">
            <a:avLst/>
          </a:prstGeom>
        </p:spPr>
      </p:pic>
      <p:pic>
        <p:nvPicPr>
          <p:cNvPr id="9" name="Picture 8" descr="IMAG01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37793" y="1492470"/>
            <a:ext cx="3574831" cy="2383220"/>
          </a:xfrm>
          <a:prstGeom prst="rect">
            <a:avLst/>
          </a:prstGeom>
        </p:spPr>
      </p:pic>
      <p:pic>
        <p:nvPicPr>
          <p:cNvPr id="102402" name="Picture 2" descr="http://sphotos.ak.fbcdn.net/hphotos-ak-ash2/hs325.ash2/60490_792905843307_13614733_45091024_7399257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0374" y="3757762"/>
            <a:ext cx="2273507" cy="3100238"/>
          </a:xfrm>
          <a:prstGeom prst="rect">
            <a:avLst/>
          </a:prstGeom>
          <a:noFill/>
        </p:spPr>
      </p:pic>
      <p:pic>
        <p:nvPicPr>
          <p:cNvPr id="102404" name="Picture 4" descr="http://sphotos.ak.fbcdn.net/hphotos-ak-ash2/hs337.ash2/61697_797191409997_13614733_45236140_6354782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5374" y="3736428"/>
            <a:ext cx="2219785" cy="3121572"/>
          </a:xfrm>
          <a:prstGeom prst="rect">
            <a:avLst/>
          </a:prstGeom>
          <a:noFill/>
        </p:spPr>
      </p:pic>
      <p:pic>
        <p:nvPicPr>
          <p:cNvPr id="12" name="Picture 11" descr="IMAG0184.jpg"/>
          <p:cNvPicPr>
            <a:picLocks noChangeAspect="1"/>
          </p:cNvPicPr>
          <p:nvPr/>
        </p:nvPicPr>
        <p:blipFill>
          <a:blip r:embed="rId7" cstate="print"/>
          <a:srcRect l="20216" t="25786" r="27763" b="38634"/>
          <a:stretch>
            <a:fillRect/>
          </a:stretch>
        </p:blipFill>
        <p:spPr>
          <a:xfrm>
            <a:off x="6101255" y="3736428"/>
            <a:ext cx="3042745" cy="3121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427" y="5191191"/>
            <a:ext cx="1829752" cy="61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"/>
          <p:cNvGrpSpPr/>
          <p:nvPr/>
        </p:nvGrpSpPr>
        <p:grpSpPr>
          <a:xfrm>
            <a:off x="2533650" y="4956810"/>
            <a:ext cx="1466850" cy="1718310"/>
            <a:chOff x="4133850" y="4705350"/>
            <a:chExt cx="2027180" cy="215265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4858" y="4705350"/>
              <a:ext cx="1586172" cy="54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33850" y="5256014"/>
              <a:ext cx="438150" cy="160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789" y="5936736"/>
            <a:ext cx="1428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7435" y="4618508"/>
            <a:ext cx="2251710" cy="40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"/>
          <p:cNvGrpSpPr/>
          <p:nvPr/>
        </p:nvGrpSpPr>
        <p:grpSpPr>
          <a:xfrm>
            <a:off x="6338822" y="6054353"/>
            <a:ext cx="1783080" cy="457200"/>
            <a:chOff x="6055043" y="5577840"/>
            <a:chExt cx="1783080" cy="457200"/>
          </a:xfrm>
        </p:grpSpPr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95098" y="5598795"/>
              <a:ext cx="1343025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55043" y="5577840"/>
              <a:ext cx="371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1785" y="3956685"/>
            <a:ext cx="3057525" cy="98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36100" y="5281777"/>
            <a:ext cx="1714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88005" y="5520690"/>
            <a:ext cx="2718647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40030" y="2125980"/>
            <a:ext cx="8903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J. </a:t>
            </a:r>
            <a:r>
              <a:rPr lang="en-US" sz="2400" dirty="0" err="1" smtClean="0"/>
              <a:t>Billowes</a:t>
            </a:r>
            <a:r>
              <a:rPr lang="en-US" sz="2400" dirty="0" smtClean="0"/>
              <a:t>, B. </a:t>
            </a:r>
            <a:r>
              <a:rPr lang="en-US" sz="2400" dirty="0" err="1" smtClean="0"/>
              <a:t>Cheal</a:t>
            </a:r>
            <a:r>
              <a:rPr lang="en-US" sz="2400" dirty="0" smtClean="0"/>
              <a:t>, T.E. </a:t>
            </a:r>
            <a:r>
              <a:rPr lang="en-US" sz="2400" dirty="0" err="1" smtClean="0"/>
              <a:t>Cocolios</a:t>
            </a:r>
            <a:r>
              <a:rPr lang="en-US" sz="2400" dirty="0" smtClean="0"/>
              <a:t>, K.T. Flanagan, D.H. Forest,               R. </a:t>
            </a:r>
            <a:r>
              <a:rPr lang="en-US" sz="2400" dirty="0" err="1" smtClean="0"/>
              <a:t>Hayano</a:t>
            </a:r>
            <a:r>
              <a:rPr lang="en-US" sz="2400" dirty="0" smtClean="0"/>
              <a:t>,  M. Hori, T. Kobayashi, F. Le Blanc, O. </a:t>
            </a:r>
            <a:r>
              <a:rPr lang="en-US" sz="2400" dirty="0" err="1" smtClean="0"/>
              <a:t>Levinkron</a:t>
            </a:r>
            <a:r>
              <a:rPr lang="en-US" sz="2400" dirty="0" smtClean="0"/>
              <a:t>,                 D. </a:t>
            </a:r>
            <a:r>
              <a:rPr lang="en-US" sz="2400" dirty="0" err="1" smtClean="0"/>
              <a:t>Lunney</a:t>
            </a:r>
            <a:r>
              <a:rPr lang="en-US" sz="2400" dirty="0" smtClean="0"/>
              <a:t>, K.M. Lynch, G. </a:t>
            </a:r>
            <a:r>
              <a:rPr lang="en-US" sz="2400" dirty="0" err="1" smtClean="0"/>
              <a:t>Neyens</a:t>
            </a:r>
            <a:r>
              <a:rPr lang="en-US" sz="2400" dirty="0" smtClean="0"/>
              <a:t>, T. Procter,  M. </a:t>
            </a:r>
            <a:r>
              <a:rPr lang="en-US" sz="2400" dirty="0" err="1" smtClean="0"/>
              <a:t>Rajabali</a:t>
            </a:r>
            <a:r>
              <a:rPr lang="en-US" sz="2400" dirty="0" smtClean="0"/>
              <a:t>, S. </a:t>
            </a:r>
            <a:r>
              <a:rPr lang="en-US" sz="2400" dirty="0" err="1" smtClean="0"/>
              <a:t>Rothe</a:t>
            </a:r>
            <a:r>
              <a:rPr lang="en-US" sz="2400" dirty="0" smtClean="0"/>
              <a:t>, </a:t>
            </a:r>
            <a:r>
              <a:rPr lang="en-US" sz="2400" dirty="0" smtClean="0"/>
              <a:t>A.J. Smith, </a:t>
            </a:r>
            <a:r>
              <a:rPr lang="en-US" sz="2400" dirty="0" smtClean="0"/>
              <a:t>H.H Stroke, G. </a:t>
            </a:r>
            <a:r>
              <a:rPr lang="en-US" sz="2400" dirty="0" err="1" smtClean="0"/>
              <a:t>Tungate</a:t>
            </a:r>
            <a:r>
              <a:rPr lang="en-US" sz="2400" dirty="0" smtClean="0"/>
              <a:t>, W. </a:t>
            </a:r>
            <a:r>
              <a:rPr lang="en-US" sz="2400" dirty="0" err="1" smtClean="0"/>
              <a:t>Vanderheijden</a:t>
            </a:r>
            <a:r>
              <a:rPr lang="en-US" sz="2400" dirty="0" smtClean="0"/>
              <a:t>, P. </a:t>
            </a:r>
            <a:r>
              <a:rPr lang="en-US" sz="2400" dirty="0" err="1" smtClean="0"/>
              <a:t>Vingerhoets</a:t>
            </a:r>
            <a:r>
              <a:rPr lang="en-US" sz="2400" dirty="0" smtClean="0"/>
              <a:t>, K. Wendt. 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990600" y="1619250"/>
            <a:ext cx="1911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Collaboration</a:t>
            </a:r>
            <a:endParaRPr lang="en-US" sz="2400" dirty="0"/>
          </a:p>
        </p:txBody>
      </p:sp>
      <p:pic>
        <p:nvPicPr>
          <p:cNvPr id="94210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7466" y="4045598"/>
            <a:ext cx="2004300" cy="957053"/>
          </a:xfrm>
          <a:prstGeom prst="rect">
            <a:avLst/>
          </a:prstGeom>
          <a:noFill/>
        </p:spPr>
      </p:pic>
      <p:pic>
        <p:nvPicPr>
          <p:cNvPr id="94212" name="Picture 4" descr="Centre de Spectrométrie Nucléaire et de Spectrométrie de Masse (CSNSM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8360" y="3783725"/>
            <a:ext cx="1786195" cy="762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RILIS: The ISOLDE laser ion source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500" y="1531910"/>
            <a:ext cx="7244381" cy="531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0968" y="1520037"/>
            <a:ext cx="5431776" cy="1398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78286" y="6488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B.A. Marsh (RILIS website)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ight Arrow 70"/>
          <p:cNvSpPr/>
          <p:nvPr/>
        </p:nvSpPr>
        <p:spPr>
          <a:xfrm>
            <a:off x="4560125" y="1935677"/>
            <a:ext cx="1246909" cy="866899"/>
          </a:xfrm>
          <a:prstGeom prst="rightArrow">
            <a:avLst/>
          </a:prstGeom>
          <a:effectLst>
            <a:softEdge rad="63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1007419" y="3714969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853036" y="1850566"/>
            <a:ext cx="1332017" cy="405746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961890" y="2125684"/>
            <a:ext cx="109253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Up Arrow 50"/>
          <p:cNvSpPr/>
          <p:nvPr/>
        </p:nvSpPr>
        <p:spPr>
          <a:xfrm>
            <a:off x="1163772" y="2850078"/>
            <a:ext cx="225632" cy="855023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Up Arrow 51"/>
          <p:cNvSpPr/>
          <p:nvPr/>
        </p:nvSpPr>
        <p:spPr>
          <a:xfrm>
            <a:off x="1280546" y="1850572"/>
            <a:ext cx="225632" cy="855023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Up Arrow 52"/>
          <p:cNvSpPr/>
          <p:nvPr/>
        </p:nvSpPr>
        <p:spPr>
          <a:xfrm rot="8220205">
            <a:off x="1863614" y="2672464"/>
            <a:ext cx="280656" cy="891854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997519" y="2707569"/>
            <a:ext cx="1080655" cy="1187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2090046" y="3562598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076191" y="2444339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1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2161298" y="185255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sp>
        <p:nvSpPr>
          <p:cNvPr id="60" name="Can 59"/>
          <p:cNvSpPr/>
          <p:nvPr/>
        </p:nvSpPr>
        <p:spPr>
          <a:xfrm rot="16200000">
            <a:off x="6234543" y="1508166"/>
            <a:ext cx="748146" cy="1721922"/>
          </a:xfrm>
          <a:prstGeom prst="can">
            <a:avLst>
              <a:gd name="adj" fmla="val 378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Arrow 64"/>
          <p:cNvSpPr/>
          <p:nvPr/>
        </p:nvSpPr>
        <p:spPr>
          <a:xfrm rot="13329746">
            <a:off x="6567145" y="2434204"/>
            <a:ext cx="308575" cy="11922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Arrow 65"/>
          <p:cNvSpPr/>
          <p:nvPr/>
        </p:nvSpPr>
        <p:spPr>
          <a:xfrm rot="8839319">
            <a:off x="6660169" y="2182843"/>
            <a:ext cx="308575" cy="11922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ight Arrow 66"/>
          <p:cNvSpPr/>
          <p:nvPr/>
        </p:nvSpPr>
        <p:spPr>
          <a:xfrm>
            <a:off x="7002574" y="2406495"/>
            <a:ext cx="308575" cy="11922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Arrow 67"/>
          <p:cNvSpPr/>
          <p:nvPr/>
        </p:nvSpPr>
        <p:spPr>
          <a:xfrm rot="11790849">
            <a:off x="6978822" y="2548999"/>
            <a:ext cx="308575" cy="11922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826332" y="2076202"/>
            <a:ext cx="201881" cy="20188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6703621" y="2499756"/>
            <a:ext cx="201881" cy="20188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7148945" y="2541319"/>
            <a:ext cx="201881" cy="20188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919356" y="2359231"/>
            <a:ext cx="201881" cy="20188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 fontScale="900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Considerations for in</a:t>
            </a:r>
            <a:r>
              <a:rPr lang="en-GB" sz="4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-</a:t>
            </a:r>
            <a:r>
              <a:rPr kumimoji="0" lang="en-GB" sz="45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source</a:t>
            </a:r>
            <a:r>
              <a:rPr kumimoji="0" lang="en-GB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laser </a:t>
            </a:r>
            <a:r>
              <a:rPr lang="en-GB" sz="4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spectroscopy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" name="Right Arrow 69"/>
          <p:cNvSpPr/>
          <p:nvPr/>
        </p:nvSpPr>
        <p:spPr>
          <a:xfrm>
            <a:off x="4762008" y="2101932"/>
            <a:ext cx="914399" cy="534390"/>
          </a:xfrm>
          <a:prstGeom prst="rightArrow">
            <a:avLst/>
          </a:prstGeom>
          <a:effectLst>
            <a:softEdge rad="63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997039" y="2968831"/>
            <a:ext cx="1282535" cy="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735782" y="3051959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Length of ionizer</a:t>
            </a:r>
            <a:endParaRPr lang="en-GB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635835" y="2161314"/>
            <a:ext cx="123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T=~2000</a:t>
            </a:r>
            <a:r>
              <a:rPr lang="en-GB" b="1" dirty="0" smtClean="0">
                <a:latin typeface="Calibri"/>
              </a:rPr>
              <a:t>⁰C</a:t>
            </a:r>
            <a:endParaRPr lang="en-GB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173185" y="2873829"/>
            <a:ext cx="1640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Decay losses </a:t>
            </a:r>
            <a:endParaRPr lang="en-GB" sz="20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15638" y="3087584"/>
            <a:ext cx="63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J</a:t>
            </a:r>
            <a:r>
              <a:rPr lang="en-GB" dirty="0" smtClean="0">
                <a:latin typeface="Calibri"/>
              </a:rPr>
              <a:t>,</a:t>
            </a:r>
            <a:r>
              <a:rPr lang="az-Cyrl-AZ" dirty="0" smtClean="0">
                <a:latin typeface="Calibri"/>
              </a:rPr>
              <a:t>ћ</a:t>
            </a:r>
            <a:r>
              <a:rPr lang="el-GR" dirty="0" smtClean="0">
                <a:latin typeface="Calibri"/>
              </a:rPr>
              <a:t>ω</a:t>
            </a:r>
            <a:r>
              <a:rPr lang="en-GB" baseline="-25000" dirty="0" err="1">
                <a:latin typeface="Calibri"/>
              </a:rPr>
              <a:t>i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437413" y="2135579"/>
            <a:ext cx="63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/>
              </a:rPr>
              <a:t>J,</a:t>
            </a:r>
            <a:r>
              <a:rPr lang="az-Cyrl-AZ" dirty="0" smtClean="0">
                <a:latin typeface="Calibri"/>
              </a:rPr>
              <a:t>ћ</a:t>
            </a:r>
            <a:r>
              <a:rPr lang="el-GR" dirty="0" smtClean="0">
                <a:latin typeface="Calibri"/>
              </a:rPr>
              <a:t>ω</a:t>
            </a:r>
            <a:r>
              <a:rPr lang="en-GB" baseline="-25000" dirty="0" err="1" smtClean="0">
                <a:latin typeface="Calibri"/>
              </a:rPr>
              <a:t>j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106879" y="3990109"/>
            <a:ext cx="47501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b="1" dirty="0" smtClean="0"/>
              <a:t>Need to satisfy the Flux and </a:t>
            </a:r>
            <a:r>
              <a:rPr lang="en-GB" sz="2000" b="1" dirty="0" err="1" smtClean="0"/>
              <a:t>Fluence</a:t>
            </a:r>
            <a:r>
              <a:rPr lang="en-GB" sz="2000" b="1" dirty="0" smtClean="0"/>
              <a:t> conditions in order to saturate transitions and maximise efficiency. 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/>
              <a:t>Short duration pulsed lasers (10-20ns) with ~1-10mJ per pulse.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/>
              <a:t>CW Laser&gt; 500W (and tight focus) just </a:t>
            </a:r>
          </a:p>
          <a:p>
            <a:r>
              <a:rPr lang="en-GB" sz="2000" b="1" dirty="0" smtClean="0"/>
              <a:t>to saturate the first step!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62014" y="3491341"/>
            <a:ext cx="41440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Evacuation time ~100</a:t>
            </a:r>
            <a:r>
              <a:rPr lang="el-GR" sz="2000" b="1" dirty="0" smtClean="0"/>
              <a:t>μ</a:t>
            </a:r>
            <a:r>
              <a:rPr lang="en-GB" sz="2000" b="1" dirty="0" smtClean="0"/>
              <a:t>s </a:t>
            </a:r>
          </a:p>
          <a:p>
            <a:r>
              <a:rPr lang="en-GB" sz="2000" b="1" dirty="0" smtClean="0"/>
              <a:t>Therefore a repetition rate of 10kHz</a:t>
            </a:r>
          </a:p>
          <a:p>
            <a:r>
              <a:rPr lang="en-GB" sz="2000" b="1" dirty="0" smtClean="0"/>
              <a:t>is required for maximum efficiency. </a:t>
            </a:r>
            <a:endParaRPr lang="en-GB" sz="2000" b="1" dirty="0"/>
          </a:p>
        </p:txBody>
      </p:sp>
      <p:sp>
        <p:nvSpPr>
          <p:cNvPr id="84" name="Right Arrow 83"/>
          <p:cNvSpPr/>
          <p:nvPr/>
        </p:nvSpPr>
        <p:spPr>
          <a:xfrm>
            <a:off x="3918857" y="5913912"/>
            <a:ext cx="629392" cy="26125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ight Arrow 84"/>
          <p:cNvSpPr/>
          <p:nvPr/>
        </p:nvSpPr>
        <p:spPr>
          <a:xfrm rot="5400000">
            <a:off x="6137563" y="4653150"/>
            <a:ext cx="629392" cy="26125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4538252" y="5213270"/>
            <a:ext cx="46057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~100mW at 10kHz for resonant steps</a:t>
            </a:r>
          </a:p>
          <a:p>
            <a:r>
              <a:rPr lang="en-GB" sz="2000" b="1" dirty="0" smtClean="0"/>
              <a:t>~1-5W at 10kHz for quasi resonant steps</a:t>
            </a:r>
          </a:p>
          <a:p>
            <a:r>
              <a:rPr lang="en-GB" sz="2000" b="1" dirty="0" smtClean="0"/>
              <a:t>~10-20W at 10kHz for non-resonant </a:t>
            </a:r>
          </a:p>
          <a:p>
            <a:r>
              <a:rPr lang="en-GB" sz="2000" b="1" dirty="0" smtClean="0"/>
              <a:t>steps 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352" y="393731"/>
            <a:ext cx="7772400" cy="68350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 resolution 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vs</a:t>
            </a:r>
            <a:r>
              <a:rPr kumimoji="0" lang="en-GB" sz="4400" b="1" i="0" u="none" strike="noStrike" kern="1200" cap="none" spc="0" normalizeH="0" noProof="0" dirty="0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high sensitivity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FFC8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67" y="3527425"/>
            <a:ext cx="3859212" cy="316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69008" y="6488112"/>
            <a:ext cx="384760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Rockwell" pitchFamily="18" charset="0"/>
              </a:rPr>
              <a:t>  Relative Frequency (GHz)</a:t>
            </a: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955192" y="4273550"/>
            <a:ext cx="777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aseline="30000">
                <a:solidFill>
                  <a:schemeClr val="bg1"/>
                </a:solidFill>
                <a:latin typeface="Rockwell" pitchFamily="18" charset="0"/>
              </a:rPr>
              <a:t>68</a:t>
            </a:r>
            <a:r>
              <a:rPr lang="en-GB">
                <a:solidFill>
                  <a:schemeClr val="bg1"/>
                </a:solidFill>
                <a:latin typeface="Rockwell" pitchFamily="18" charset="0"/>
              </a:rPr>
              <a:t>Cu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3578087" y="2032552"/>
            <a:ext cx="486768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E=const=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(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1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/</a:t>
            </a:r>
            <a:r>
              <a:rPr lang="en-GB" sz="2800" baseline="-25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)≈</a:t>
            </a:r>
            <a:r>
              <a:rPr lang="en-GB" sz="2800" dirty="0" err="1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v</a:t>
            </a:r>
            <a:endParaRPr lang="el-GR" sz="28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536092" y="6251575"/>
            <a:ext cx="22050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1526692" y="6251575"/>
            <a:ext cx="6429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0  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2455379" y="6251575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3312629" y="6251575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20  </a:t>
            </a: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4418496" y="1629603"/>
            <a:ext cx="26356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Collinear Concept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440886" y="2934534"/>
            <a:ext cx="642938" cy="857250"/>
          </a:xfrm>
          <a:prstGeom prst="rect">
            <a:avLst/>
          </a:prstGeom>
          <a:solidFill>
            <a:srgbClr val="0F6FC6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372"/>
          <p:cNvGrpSpPr>
            <a:grpSpLocks/>
          </p:cNvGrpSpPr>
          <p:nvPr/>
        </p:nvGrpSpPr>
        <p:grpSpPr bwMode="auto">
          <a:xfrm>
            <a:off x="6512449" y="4077534"/>
            <a:ext cx="500062" cy="714375"/>
            <a:chOff x="2571736" y="3827012"/>
            <a:chExt cx="1928826" cy="2245194"/>
          </a:xfrm>
        </p:grpSpPr>
        <p:sp>
          <p:nvSpPr>
            <p:cNvPr id="21" name="Rectangle 20"/>
            <p:cNvSpPr/>
            <p:nvPr/>
          </p:nvSpPr>
          <p:spPr>
            <a:xfrm>
              <a:off x="3355514" y="5428582"/>
              <a:ext cx="361271" cy="643624"/>
            </a:xfrm>
            <a:prstGeom prst="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59527" y="3827012"/>
              <a:ext cx="1353243" cy="1317180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571736" y="4929650"/>
              <a:ext cx="1928826" cy="498932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45215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26885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14677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02472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84142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359729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71934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6583886" y="3934659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583886" y="3791784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5619480" y="3041690"/>
            <a:ext cx="285750" cy="64293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4585253" y="3291721"/>
            <a:ext cx="2927322" cy="193601"/>
          </a:xfrm>
          <a:prstGeom prst="rightArrow">
            <a:avLst>
              <a:gd name="adj1" fmla="val 50000"/>
              <a:gd name="adj2" fmla="val 133026"/>
            </a:avLst>
          </a:prstGeom>
          <a:solidFill>
            <a:srgbClr val="0F6FC6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512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55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798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9409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0838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2266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3695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5124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655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798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941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6543405" y="3608428"/>
            <a:ext cx="223837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rot="5400000">
            <a:off x="669501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 rot="5400000">
            <a:off x="682836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6369574" y="2934534"/>
            <a:ext cx="785812" cy="1071562"/>
          </a:xfrm>
          <a:prstGeom prst="rect">
            <a:avLst/>
          </a:prstGeom>
          <a:noFill/>
          <a:ln w="25400" cap="flat" cmpd="sng" algn="ctr">
            <a:solidFill>
              <a:srgbClr val="0F6FC6">
                <a:shade val="50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5513117" y="4005303"/>
            <a:ext cx="428625" cy="1588"/>
          </a:xfrm>
          <a:prstGeom prst="line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 flipV="1">
            <a:off x="5583761" y="3863221"/>
            <a:ext cx="357188" cy="214313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52" name="TextBox 403"/>
          <p:cNvSpPr txBox="1">
            <a:spLocks noChangeArrowheads="1"/>
          </p:cNvSpPr>
          <p:nvPr/>
        </p:nvSpPr>
        <p:spPr bwMode="auto">
          <a:xfrm>
            <a:off x="5083699" y="4148971"/>
            <a:ext cx="1316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Doppler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tuning voltage</a:t>
            </a:r>
          </a:p>
        </p:txBody>
      </p:sp>
      <p:sp>
        <p:nvSpPr>
          <p:cNvPr id="53" name="TextBox 404"/>
          <p:cNvSpPr txBox="1">
            <a:spLocks noChangeArrowheads="1"/>
          </p:cNvSpPr>
          <p:nvPr/>
        </p:nvSpPr>
        <p:spPr bwMode="auto">
          <a:xfrm>
            <a:off x="7155386" y="2696471"/>
            <a:ext cx="18970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For ionic spectroscopy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Doppler  tuning voltage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to light collection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       region</a:t>
            </a:r>
          </a:p>
        </p:txBody>
      </p:sp>
      <p:sp>
        <p:nvSpPr>
          <p:cNvPr id="54" name="TextBox 405"/>
          <p:cNvSpPr txBox="1">
            <a:spLocks noChangeArrowheads="1"/>
          </p:cNvSpPr>
          <p:nvPr/>
        </p:nvSpPr>
        <p:spPr bwMode="auto">
          <a:xfrm>
            <a:off x="6512449" y="4149534"/>
            <a:ext cx="5095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PMT</a:t>
            </a:r>
          </a:p>
        </p:txBody>
      </p:sp>
      <p:sp>
        <p:nvSpPr>
          <p:cNvPr id="55" name="TextBox 406"/>
          <p:cNvSpPr txBox="1">
            <a:spLocks noChangeArrowheads="1"/>
          </p:cNvSpPr>
          <p:nvPr/>
        </p:nvSpPr>
        <p:spPr bwMode="auto">
          <a:xfrm>
            <a:off x="5369449" y="2505909"/>
            <a:ext cx="892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exchange</a:t>
            </a:r>
          </a:p>
        </p:txBody>
      </p:sp>
      <p:sp>
        <p:nvSpPr>
          <p:cNvPr id="56" name="Cloud 55"/>
          <p:cNvSpPr/>
          <p:nvPr/>
        </p:nvSpPr>
        <p:spPr>
          <a:xfrm>
            <a:off x="4081670" y="3101008"/>
            <a:ext cx="503582" cy="569844"/>
          </a:xfrm>
          <a:prstGeom prst="cloud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406"/>
          <p:cNvSpPr txBox="1">
            <a:spLocks noChangeArrowheads="1"/>
          </p:cNvSpPr>
          <p:nvPr/>
        </p:nvSpPr>
        <p:spPr bwMode="auto">
          <a:xfrm>
            <a:off x="3997868" y="2684814"/>
            <a:ext cx="670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Ion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Source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" name="TextBox 406"/>
          <p:cNvSpPr txBox="1">
            <a:spLocks noChangeArrowheads="1"/>
          </p:cNvSpPr>
          <p:nvPr/>
        </p:nvSpPr>
        <p:spPr bwMode="auto">
          <a:xfrm>
            <a:off x="4402060" y="3473318"/>
            <a:ext cx="10534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Separator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electrostatic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 acceleration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421824"/>
            <a:ext cx="2395538" cy="2151747"/>
            <a:chOff x="-28" y="3822"/>
            <a:chExt cx="1391" cy="1061"/>
          </a:xfrm>
        </p:grpSpPr>
        <p:sp>
          <p:nvSpPr>
            <p:cNvPr id="83" name="Rectangle 7"/>
            <p:cNvSpPr>
              <a:spLocks noChangeArrowheads="1"/>
            </p:cNvSpPr>
            <p:nvPr/>
          </p:nvSpPr>
          <p:spPr bwMode="auto">
            <a:xfrm rot="16200000">
              <a:off x="-270" y="4099"/>
              <a:ext cx="7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Energy (</a:t>
              </a:r>
              <a:r>
                <a:rPr lang="en-GB" sz="2000" dirty="0" err="1">
                  <a:latin typeface="Times New Roman" pitchFamily="18" charset="0"/>
                </a:rPr>
                <a:t>eV</a:t>
              </a:r>
              <a:r>
                <a:rPr lang="en-GB" sz="200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>
              <a:off x="547" y="4830"/>
              <a:ext cx="81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9"/>
            <p:cNvSpPr>
              <a:spLocks noChangeShapeType="1"/>
            </p:cNvSpPr>
            <p:nvPr/>
          </p:nvSpPr>
          <p:spPr bwMode="auto">
            <a:xfrm>
              <a:off x="547" y="4459"/>
              <a:ext cx="816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en-GB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47" y="3966"/>
              <a:ext cx="816" cy="102"/>
              <a:chOff x="547" y="3966"/>
              <a:chExt cx="816" cy="102"/>
            </a:xfrm>
          </p:grpSpPr>
          <p:sp>
            <p:nvSpPr>
              <p:cNvPr id="94" name="Line 11"/>
              <p:cNvSpPr>
                <a:spLocks noChangeShapeType="1"/>
              </p:cNvSpPr>
              <p:nvPr/>
            </p:nvSpPr>
            <p:spPr bwMode="auto">
              <a:xfrm>
                <a:off x="547" y="4068"/>
                <a:ext cx="8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Rectangle 12"/>
              <p:cNvSpPr>
                <a:spLocks noChangeArrowheads="1"/>
              </p:cNvSpPr>
              <p:nvPr/>
            </p:nvSpPr>
            <p:spPr bwMode="auto">
              <a:xfrm>
                <a:off x="547" y="3966"/>
                <a:ext cx="816" cy="9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87" name="Line 15"/>
            <p:cNvSpPr>
              <a:spLocks noChangeShapeType="1"/>
            </p:cNvSpPr>
            <p:nvPr/>
          </p:nvSpPr>
          <p:spPr bwMode="auto">
            <a:xfrm>
              <a:off x="403" y="3822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Line 16"/>
            <p:cNvSpPr>
              <a:spLocks noChangeShapeType="1"/>
            </p:cNvSpPr>
            <p:nvPr/>
          </p:nvSpPr>
          <p:spPr bwMode="auto">
            <a:xfrm>
              <a:off x="403" y="483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17"/>
            <p:cNvSpPr>
              <a:spLocks noChangeShapeType="1"/>
            </p:cNvSpPr>
            <p:nvPr/>
          </p:nvSpPr>
          <p:spPr bwMode="auto">
            <a:xfrm>
              <a:off x="403" y="459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Line 18"/>
            <p:cNvSpPr>
              <a:spLocks noChangeShapeType="1"/>
            </p:cNvSpPr>
            <p:nvPr/>
          </p:nvSpPr>
          <p:spPr bwMode="auto">
            <a:xfrm>
              <a:off x="403" y="435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403" y="411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201" y="4685"/>
              <a:ext cx="18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3" name="Rectangle 21"/>
            <p:cNvSpPr>
              <a:spLocks noChangeArrowheads="1"/>
            </p:cNvSpPr>
            <p:nvPr/>
          </p:nvSpPr>
          <p:spPr bwMode="auto">
            <a:xfrm>
              <a:off x="201" y="4235"/>
              <a:ext cx="18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5</a:t>
              </a:r>
            </a:p>
          </p:txBody>
        </p:sp>
      </p:grpSp>
      <p:sp>
        <p:nvSpPr>
          <p:cNvPr id="96" name="TextBox 43"/>
          <p:cNvSpPr txBox="1">
            <a:spLocks noChangeArrowheads="1"/>
          </p:cNvSpPr>
          <p:nvPr/>
        </p:nvSpPr>
        <p:spPr bwMode="auto">
          <a:xfrm>
            <a:off x="1492734" y="2969385"/>
            <a:ext cx="1285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Constantia" pitchFamily="18" charset="0"/>
              </a:rPr>
              <a:t>327.4nm</a:t>
            </a:r>
          </a:p>
        </p:txBody>
      </p:sp>
      <p:sp>
        <p:nvSpPr>
          <p:cNvPr id="97" name="TextBox 44"/>
          <p:cNvSpPr txBox="1">
            <a:spLocks noChangeArrowheads="1"/>
          </p:cNvSpPr>
          <p:nvPr/>
        </p:nvSpPr>
        <p:spPr bwMode="auto">
          <a:xfrm>
            <a:off x="1504191" y="2041318"/>
            <a:ext cx="1214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Constantia" pitchFamily="18" charset="0"/>
              </a:rPr>
              <a:t>287.9nm</a:t>
            </a:r>
          </a:p>
        </p:txBody>
      </p:sp>
      <p:sp>
        <p:nvSpPr>
          <p:cNvPr id="102" name="TextBox 112"/>
          <p:cNvSpPr txBox="1">
            <a:spLocks noChangeArrowheads="1"/>
          </p:cNvSpPr>
          <p:nvPr/>
        </p:nvSpPr>
        <p:spPr bwMode="auto">
          <a:xfrm>
            <a:off x="1457325" y="889000"/>
            <a:ext cx="481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Cu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rot="5400000" flipH="1" flipV="1">
            <a:off x="947257" y="3036749"/>
            <a:ext cx="741362" cy="11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16200000" flipV="1">
            <a:off x="968513" y="2185504"/>
            <a:ext cx="976934" cy="249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2688" y="4821383"/>
            <a:ext cx="2716159" cy="2036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98825" y="5003800"/>
            <a:ext cx="5734050" cy="1854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8625" y="1630363"/>
            <a:ext cx="642938" cy="8572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30595" y="306073"/>
            <a:ext cx="7772400" cy="67895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 smtClean="0">
                <a:solidFill>
                  <a:srgbClr val="FFC800"/>
                </a:solidFill>
                <a:latin typeface="+mj-lt"/>
                <a:ea typeface="+mj-ea"/>
                <a:cs typeface="+mj-cs"/>
              </a:rPr>
              <a:t>Innovations in 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fluorescence detection 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C8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372"/>
          <p:cNvGrpSpPr>
            <a:grpSpLocks/>
          </p:cNvGrpSpPr>
          <p:nvPr/>
        </p:nvGrpSpPr>
        <p:grpSpPr bwMode="auto">
          <a:xfrm>
            <a:off x="1500188" y="2773363"/>
            <a:ext cx="500062" cy="714375"/>
            <a:chOff x="2571736" y="3827012"/>
            <a:chExt cx="1928826" cy="2245194"/>
          </a:xfrm>
        </p:grpSpPr>
        <p:sp>
          <p:nvSpPr>
            <p:cNvPr id="7" name="Rectangle 6"/>
            <p:cNvSpPr/>
            <p:nvPr/>
          </p:nvSpPr>
          <p:spPr>
            <a:xfrm>
              <a:off x="3355514" y="5428582"/>
              <a:ext cx="361271" cy="6436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859527" y="3827012"/>
              <a:ext cx="1353243" cy="13171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71736" y="4929650"/>
              <a:ext cx="1928826" cy="4989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645215" y="5428582"/>
              <a:ext cx="67354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26885" y="5428582"/>
              <a:ext cx="73479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14677" y="5428582"/>
              <a:ext cx="73479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02472" y="5428582"/>
              <a:ext cx="67354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84142" y="5428582"/>
              <a:ext cx="73479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59729" y="5428582"/>
              <a:ext cx="67354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71934" y="5428582"/>
              <a:ext cx="73479" cy="28439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7" name="Oval 16"/>
          <p:cNvSpPr/>
          <p:nvPr/>
        </p:nvSpPr>
        <p:spPr>
          <a:xfrm>
            <a:off x="1571625" y="2630488"/>
            <a:ext cx="357188" cy="714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571625" y="2487613"/>
            <a:ext cx="357188" cy="714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/>
          <p:cNvSpPr/>
          <p:nvPr/>
        </p:nvSpPr>
        <p:spPr>
          <a:xfrm rot="5400000">
            <a:off x="607219" y="1737519"/>
            <a:ext cx="285750" cy="64293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285750" y="1987550"/>
            <a:ext cx="2214563" cy="214313"/>
          </a:xfrm>
          <a:prstGeom prst="rightArrow">
            <a:avLst>
              <a:gd name="adj1" fmla="val 50000"/>
              <a:gd name="adj2" fmla="val 133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0006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42938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8581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928688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07156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214438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35731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1500188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64306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785938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928813" y="2058988"/>
            <a:ext cx="71437" cy="7143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1531144" y="2304257"/>
            <a:ext cx="223837" cy="0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1682750" y="2314576"/>
            <a:ext cx="225425" cy="0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1816100" y="2314576"/>
            <a:ext cx="225425" cy="0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357313" y="1630363"/>
            <a:ext cx="785812" cy="10715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500062" y="2701926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71500" y="2559050"/>
            <a:ext cx="357188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403"/>
          <p:cNvSpPr txBox="1">
            <a:spLocks noChangeArrowheads="1"/>
          </p:cNvSpPr>
          <p:nvPr/>
        </p:nvSpPr>
        <p:spPr bwMode="auto">
          <a:xfrm>
            <a:off x="71438" y="2844800"/>
            <a:ext cx="1316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Applied Doppler </a:t>
            </a:r>
          </a:p>
          <a:p>
            <a:r>
              <a:rPr lang="en-GB" sz="1200"/>
              <a:t>tuning voltage</a:t>
            </a:r>
          </a:p>
        </p:txBody>
      </p:sp>
      <p:sp>
        <p:nvSpPr>
          <p:cNvPr id="39" name="TextBox 404"/>
          <p:cNvSpPr txBox="1">
            <a:spLocks noChangeArrowheads="1"/>
          </p:cNvSpPr>
          <p:nvPr/>
        </p:nvSpPr>
        <p:spPr bwMode="auto">
          <a:xfrm>
            <a:off x="2214563" y="2344738"/>
            <a:ext cx="1471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Background due to</a:t>
            </a:r>
          </a:p>
          <a:p>
            <a:r>
              <a:rPr lang="en-GB" sz="1200"/>
              <a:t>scattered light</a:t>
            </a:r>
          </a:p>
        </p:txBody>
      </p:sp>
      <p:sp>
        <p:nvSpPr>
          <p:cNvPr id="40" name="TextBox 405"/>
          <p:cNvSpPr txBox="1">
            <a:spLocks noChangeArrowheads="1"/>
          </p:cNvSpPr>
          <p:nvPr/>
        </p:nvSpPr>
        <p:spPr bwMode="auto">
          <a:xfrm>
            <a:off x="1500188" y="3059113"/>
            <a:ext cx="5095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PMT</a:t>
            </a:r>
          </a:p>
        </p:txBody>
      </p:sp>
      <p:sp>
        <p:nvSpPr>
          <p:cNvPr id="41" name="TextBox 406"/>
          <p:cNvSpPr txBox="1">
            <a:spLocks noChangeArrowheads="1"/>
          </p:cNvSpPr>
          <p:nvPr/>
        </p:nvSpPr>
        <p:spPr bwMode="auto">
          <a:xfrm>
            <a:off x="357188" y="1201738"/>
            <a:ext cx="892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Charge</a:t>
            </a:r>
          </a:p>
          <a:p>
            <a:r>
              <a:rPr lang="en-GB" sz="1200"/>
              <a:t> exchange</a:t>
            </a:r>
          </a:p>
        </p:txBody>
      </p:sp>
      <p:cxnSp>
        <p:nvCxnSpPr>
          <p:cNvPr id="42" name="Straight Arrow Connector 41"/>
          <p:cNvCxnSpPr>
            <a:endCxn id="18" idx="2"/>
          </p:cNvCxnSpPr>
          <p:nvPr/>
        </p:nvCxnSpPr>
        <p:spPr>
          <a:xfrm>
            <a:off x="1143000" y="2201863"/>
            <a:ext cx="428625" cy="322262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1071563" y="1916113"/>
            <a:ext cx="428625" cy="428625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000250" y="2166938"/>
            <a:ext cx="428625" cy="320675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2000250" y="1916113"/>
            <a:ext cx="428625" cy="428625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50"/>
          <p:cNvSpPr txBox="1">
            <a:spLocks noChangeArrowheads="1"/>
          </p:cNvSpPr>
          <p:nvPr/>
        </p:nvSpPr>
        <p:spPr bwMode="auto">
          <a:xfrm>
            <a:off x="3286125" y="1109594"/>
            <a:ext cx="5661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Relatively low detection efficiency ~ 1:1000-10 000</a:t>
            </a:r>
          </a:p>
          <a:p>
            <a:r>
              <a:rPr lang="en-GB" dirty="0"/>
              <a:t>Large background  due to scattered light 1000-5000/s</a:t>
            </a:r>
          </a:p>
          <a:p>
            <a:r>
              <a:rPr lang="en-GB" dirty="0"/>
              <a:t>Typical lower limit on yield is 10</a:t>
            </a:r>
            <a:r>
              <a:rPr lang="en-GB" baseline="30000" dirty="0"/>
              <a:t>6</a:t>
            </a:r>
            <a:r>
              <a:rPr lang="en-GB" dirty="0"/>
              <a:t>/s (with a couple of</a:t>
            </a:r>
          </a:p>
          <a:p>
            <a:r>
              <a:rPr lang="en-GB" dirty="0"/>
              <a:t>exceptions)</a:t>
            </a:r>
          </a:p>
        </p:txBody>
      </p: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038" y="2068513"/>
            <a:ext cx="3746500" cy="185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8" name="TextBox 152"/>
          <p:cNvSpPr txBox="1">
            <a:spLocks noChangeArrowheads="1"/>
          </p:cNvSpPr>
          <p:nvPr/>
        </p:nvSpPr>
        <p:spPr bwMode="auto">
          <a:xfrm>
            <a:off x="3763963" y="2505075"/>
            <a:ext cx="1057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ISCOOL</a:t>
            </a:r>
          </a:p>
        </p:txBody>
      </p:sp>
      <p:sp>
        <p:nvSpPr>
          <p:cNvPr id="49" name="AutoShape 121"/>
          <p:cNvSpPr>
            <a:spLocks noChangeArrowheads="1"/>
          </p:cNvSpPr>
          <p:nvPr/>
        </p:nvSpPr>
        <p:spPr bwMode="auto">
          <a:xfrm>
            <a:off x="4432300" y="3932238"/>
            <a:ext cx="669925" cy="231775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6" name="Group 287"/>
          <p:cNvGrpSpPr>
            <a:grpSpLocks/>
          </p:cNvGrpSpPr>
          <p:nvPr/>
        </p:nvGrpSpPr>
        <p:grpSpPr bwMode="auto">
          <a:xfrm>
            <a:off x="0" y="3271838"/>
            <a:ext cx="3214688" cy="1928812"/>
            <a:chOff x="3929058" y="3357562"/>
            <a:chExt cx="3214710" cy="1928826"/>
          </a:xfrm>
        </p:grpSpPr>
        <p:grpSp>
          <p:nvGrpSpPr>
            <p:cNvPr id="50" name="Group 39"/>
            <p:cNvGrpSpPr>
              <a:grpSpLocks/>
            </p:cNvGrpSpPr>
            <p:nvPr/>
          </p:nvGrpSpPr>
          <p:grpSpPr bwMode="auto">
            <a:xfrm>
              <a:off x="3929058" y="3357553"/>
              <a:ext cx="3214711" cy="1928806"/>
              <a:chOff x="-136" y="731"/>
              <a:chExt cx="2700" cy="1606"/>
            </a:xfrm>
          </p:grpSpPr>
          <p:sp>
            <p:nvSpPr>
              <p:cNvPr id="54" name="Line 40"/>
              <p:cNvSpPr>
                <a:spLocks noChangeShapeType="1"/>
              </p:cNvSpPr>
              <p:nvPr/>
            </p:nvSpPr>
            <p:spPr bwMode="auto">
              <a:xfrm>
                <a:off x="137" y="2336"/>
                <a:ext cx="2295" cy="1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176" y="1157"/>
                <a:ext cx="972" cy="145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Line 42"/>
              <p:cNvSpPr>
                <a:spLocks noChangeShapeType="1"/>
              </p:cNvSpPr>
              <p:nvPr/>
            </p:nvSpPr>
            <p:spPr bwMode="auto">
              <a:xfrm>
                <a:off x="1139" y="1299"/>
                <a:ext cx="41" cy="14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Line 43"/>
              <p:cNvSpPr>
                <a:spLocks noChangeShapeType="1"/>
              </p:cNvSpPr>
              <p:nvPr/>
            </p:nvSpPr>
            <p:spPr bwMode="auto">
              <a:xfrm>
                <a:off x="1172" y="1309"/>
                <a:ext cx="73" cy="38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Line 44"/>
              <p:cNvSpPr>
                <a:spLocks noChangeShapeType="1"/>
              </p:cNvSpPr>
              <p:nvPr/>
            </p:nvSpPr>
            <p:spPr bwMode="auto">
              <a:xfrm>
                <a:off x="1234" y="1341"/>
                <a:ext cx="47" cy="44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Line 45"/>
              <p:cNvSpPr>
                <a:spLocks noChangeShapeType="1"/>
              </p:cNvSpPr>
              <p:nvPr/>
            </p:nvSpPr>
            <p:spPr bwMode="auto">
              <a:xfrm>
                <a:off x="1271" y="1375"/>
                <a:ext cx="219" cy="257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46"/>
              <p:cNvSpPr>
                <a:spLocks noChangeShapeType="1"/>
              </p:cNvSpPr>
              <p:nvPr/>
            </p:nvSpPr>
            <p:spPr bwMode="auto">
              <a:xfrm>
                <a:off x="1485" y="1626"/>
                <a:ext cx="40" cy="32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Line 47"/>
              <p:cNvSpPr>
                <a:spLocks noChangeShapeType="1"/>
              </p:cNvSpPr>
              <p:nvPr/>
            </p:nvSpPr>
            <p:spPr bwMode="auto">
              <a:xfrm>
                <a:off x="1519" y="1657"/>
                <a:ext cx="45" cy="1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Line 48"/>
              <p:cNvSpPr>
                <a:spLocks noChangeShapeType="1"/>
              </p:cNvSpPr>
              <p:nvPr/>
            </p:nvSpPr>
            <p:spPr bwMode="auto">
              <a:xfrm flipV="1">
                <a:off x="1558" y="1601"/>
                <a:ext cx="36" cy="70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Line 49"/>
              <p:cNvSpPr>
                <a:spLocks noChangeShapeType="1"/>
              </p:cNvSpPr>
              <p:nvPr/>
            </p:nvSpPr>
            <p:spPr bwMode="auto">
              <a:xfrm flipV="1">
                <a:off x="1592" y="1523"/>
                <a:ext cx="43" cy="107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" name="Line 50"/>
              <p:cNvSpPr>
                <a:spLocks noChangeShapeType="1"/>
              </p:cNvSpPr>
              <p:nvPr/>
            </p:nvSpPr>
            <p:spPr bwMode="auto">
              <a:xfrm flipV="1">
                <a:off x="1631" y="1249"/>
                <a:ext cx="70" cy="307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Line 51"/>
              <p:cNvSpPr>
                <a:spLocks noChangeShapeType="1"/>
              </p:cNvSpPr>
              <p:nvPr/>
            </p:nvSpPr>
            <p:spPr bwMode="auto">
              <a:xfrm flipV="1">
                <a:off x="1699" y="939"/>
                <a:ext cx="77" cy="344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Line 52"/>
              <p:cNvSpPr>
                <a:spLocks noChangeShapeType="1"/>
              </p:cNvSpPr>
              <p:nvPr/>
            </p:nvSpPr>
            <p:spPr bwMode="auto">
              <a:xfrm flipV="1">
                <a:off x="1773" y="892"/>
                <a:ext cx="23" cy="83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" name="Line 53"/>
              <p:cNvSpPr>
                <a:spLocks noChangeShapeType="1"/>
              </p:cNvSpPr>
              <p:nvPr/>
            </p:nvSpPr>
            <p:spPr bwMode="auto">
              <a:xfrm flipV="1">
                <a:off x="1794" y="888"/>
                <a:ext cx="18" cy="32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Line 54"/>
              <p:cNvSpPr>
                <a:spLocks noChangeShapeType="1"/>
              </p:cNvSpPr>
              <p:nvPr/>
            </p:nvSpPr>
            <p:spPr bwMode="auto">
              <a:xfrm>
                <a:off x="1805" y="900"/>
                <a:ext cx="21" cy="14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Line 55"/>
              <p:cNvSpPr>
                <a:spLocks noChangeShapeType="1"/>
              </p:cNvSpPr>
              <p:nvPr/>
            </p:nvSpPr>
            <p:spPr bwMode="auto">
              <a:xfrm>
                <a:off x="1822" y="906"/>
                <a:ext cx="15" cy="80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" name="Line 56"/>
              <p:cNvSpPr>
                <a:spLocks noChangeShapeType="1"/>
              </p:cNvSpPr>
              <p:nvPr/>
            </p:nvSpPr>
            <p:spPr bwMode="auto">
              <a:xfrm>
                <a:off x="1837" y="978"/>
                <a:ext cx="16" cy="199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" name="Line 57"/>
              <p:cNvSpPr>
                <a:spLocks noChangeShapeType="1"/>
              </p:cNvSpPr>
              <p:nvPr/>
            </p:nvSpPr>
            <p:spPr bwMode="auto">
              <a:xfrm>
                <a:off x="1852" y="1168"/>
                <a:ext cx="20" cy="261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" name="Line 58"/>
              <p:cNvSpPr>
                <a:spLocks noChangeShapeType="1"/>
              </p:cNvSpPr>
              <p:nvPr/>
            </p:nvSpPr>
            <p:spPr bwMode="auto">
              <a:xfrm>
                <a:off x="1870" y="1424"/>
                <a:ext cx="28" cy="472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Line 59"/>
              <p:cNvSpPr>
                <a:spLocks noChangeShapeType="1"/>
              </p:cNvSpPr>
              <p:nvPr/>
            </p:nvSpPr>
            <p:spPr bwMode="auto">
              <a:xfrm>
                <a:off x="1896" y="1883"/>
                <a:ext cx="46" cy="301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Line 60"/>
              <p:cNvSpPr>
                <a:spLocks noChangeShapeType="1"/>
              </p:cNvSpPr>
              <p:nvPr/>
            </p:nvSpPr>
            <p:spPr bwMode="auto">
              <a:xfrm>
                <a:off x="1941" y="2176"/>
                <a:ext cx="16" cy="55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5" name="Line 61"/>
              <p:cNvSpPr>
                <a:spLocks noChangeShapeType="1"/>
              </p:cNvSpPr>
              <p:nvPr/>
            </p:nvSpPr>
            <p:spPr bwMode="auto">
              <a:xfrm>
                <a:off x="1952" y="2218"/>
                <a:ext cx="36" cy="59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" name="Line 62"/>
              <p:cNvSpPr>
                <a:spLocks noChangeShapeType="1"/>
              </p:cNvSpPr>
              <p:nvPr/>
            </p:nvSpPr>
            <p:spPr bwMode="auto">
              <a:xfrm>
                <a:off x="1980" y="2273"/>
                <a:ext cx="75" cy="24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" name="Line 63"/>
              <p:cNvSpPr>
                <a:spLocks noChangeShapeType="1"/>
              </p:cNvSpPr>
              <p:nvPr/>
            </p:nvSpPr>
            <p:spPr bwMode="auto">
              <a:xfrm>
                <a:off x="2047" y="2297"/>
                <a:ext cx="195" cy="1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" name="Text Box 64"/>
              <p:cNvSpPr txBox="1">
                <a:spLocks noChangeArrowheads="1"/>
              </p:cNvSpPr>
              <p:nvPr/>
            </p:nvSpPr>
            <p:spPr bwMode="auto">
              <a:xfrm>
                <a:off x="2273" y="2019"/>
                <a:ext cx="291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3200">
                    <a:solidFill>
                      <a:srgbClr val="000000"/>
                    </a:solidFill>
                    <a:latin typeface="Times New Roman" pitchFamily="18" charset="0"/>
                    <a:ea typeface="MS PGothic" pitchFamily="34" charset="-128"/>
                  </a:rPr>
                  <a:t>z</a:t>
                </a:r>
              </a:p>
            </p:txBody>
          </p:sp>
          <p:grpSp>
            <p:nvGrpSpPr>
              <p:cNvPr id="51" name="Group 673"/>
              <p:cNvGrpSpPr>
                <a:grpSpLocks/>
              </p:cNvGrpSpPr>
              <p:nvPr/>
            </p:nvGrpSpPr>
            <p:grpSpPr bwMode="auto">
              <a:xfrm>
                <a:off x="-136" y="891"/>
                <a:ext cx="223" cy="1421"/>
                <a:chOff x="338" y="1117"/>
                <a:chExt cx="223" cy="1421"/>
              </a:xfrm>
            </p:grpSpPr>
            <p:sp>
              <p:nvSpPr>
                <p:cNvPr id="145" name="AutoShape 66"/>
                <p:cNvSpPr>
                  <a:spLocks noChangeArrowheads="1"/>
                </p:cNvSpPr>
                <p:nvPr/>
              </p:nvSpPr>
              <p:spPr bwMode="auto">
                <a:xfrm rot="-5400000">
                  <a:off x="-258" y="1719"/>
                  <a:ext cx="1415" cy="223"/>
                </a:xfrm>
                <a:prstGeom prst="roundRect">
                  <a:avLst>
                    <a:gd name="adj" fmla="val 449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9" name="Group 67"/>
                <p:cNvGrpSpPr>
                  <a:grpSpLocks/>
                </p:cNvGrpSpPr>
                <p:nvPr/>
              </p:nvGrpSpPr>
              <p:grpSpPr bwMode="auto">
                <a:xfrm>
                  <a:off x="338" y="1117"/>
                  <a:ext cx="216" cy="1408"/>
                  <a:chOff x="338" y="1117"/>
                  <a:chExt cx="216" cy="1408"/>
                </a:xfrm>
              </p:grpSpPr>
              <p:sp>
                <p:nvSpPr>
                  <p:cNvPr id="147" name="AutoShape 6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-257" y="1715"/>
                    <a:ext cx="1405" cy="216"/>
                  </a:xfrm>
                  <a:prstGeom prst="roundRect">
                    <a:avLst>
                      <a:gd name="adj" fmla="val 46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81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338" y="1117"/>
                    <a:ext cx="211" cy="1399"/>
                    <a:chOff x="338" y="1117"/>
                    <a:chExt cx="211" cy="1399"/>
                  </a:xfrm>
                </p:grpSpPr>
                <p:sp>
                  <p:nvSpPr>
                    <p:cNvPr id="149" name="AutoShape 70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-255" y="1712"/>
                      <a:ext cx="1397" cy="211"/>
                    </a:xfrm>
                    <a:prstGeom prst="roundRect">
                      <a:avLst>
                        <a:gd name="adj" fmla="val 472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82" name="Group 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8" y="1117"/>
                      <a:ext cx="206" cy="1393"/>
                      <a:chOff x="338" y="1117"/>
                      <a:chExt cx="206" cy="1393"/>
                    </a:xfrm>
                  </p:grpSpPr>
                  <p:sp>
                    <p:nvSpPr>
                      <p:cNvPr id="151" name="AutoShape 72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-256" y="1711"/>
                        <a:ext cx="1393" cy="206"/>
                      </a:xfrm>
                      <a:prstGeom prst="roundRect">
                        <a:avLst>
                          <a:gd name="adj" fmla="val 481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10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8" y="1117"/>
                        <a:ext cx="202" cy="1389"/>
                        <a:chOff x="338" y="1117"/>
                        <a:chExt cx="202" cy="1389"/>
                      </a:xfrm>
                    </p:grpSpPr>
                    <p:sp>
                      <p:nvSpPr>
                        <p:cNvPr id="153" name="AutoShape 7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5400000">
                          <a:off x="-255" y="1712"/>
                          <a:ext cx="1387" cy="202"/>
                        </a:xfrm>
                        <a:prstGeom prst="roundRect">
                          <a:avLst>
                            <a:gd name="adj" fmla="val 491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112" name="Group 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38" y="1117"/>
                          <a:ext cx="199" cy="1384"/>
                          <a:chOff x="338" y="1117"/>
                          <a:chExt cx="199" cy="1384"/>
                        </a:xfrm>
                      </p:grpSpPr>
                      <p:sp>
                        <p:nvSpPr>
                          <p:cNvPr id="155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-5400000">
                            <a:off x="-254" y="1710"/>
                            <a:ext cx="1383" cy="199"/>
                          </a:xfrm>
                          <a:prstGeom prst="roundRect">
                            <a:avLst>
                              <a:gd name="adj" fmla="val 505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114" name="Group 7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38" y="1117"/>
                            <a:ext cx="196" cy="1381"/>
                            <a:chOff x="338" y="1117"/>
                            <a:chExt cx="196" cy="1381"/>
                          </a:xfrm>
                        </p:grpSpPr>
                        <p:sp>
                          <p:nvSpPr>
                            <p:cNvPr id="157" name="AutoShape 7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rot="-5400000">
                              <a:off x="-254" y="1711"/>
                              <a:ext cx="1379" cy="196"/>
                            </a:xfrm>
                            <a:prstGeom prst="roundRect">
                              <a:avLst>
                                <a:gd name="adj" fmla="val 50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16" name="Group 7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38" y="1117"/>
                              <a:ext cx="195" cy="1377"/>
                              <a:chOff x="338" y="1117"/>
                              <a:chExt cx="195" cy="1377"/>
                            </a:xfrm>
                          </p:grpSpPr>
                          <p:sp>
                            <p:nvSpPr>
                              <p:cNvPr id="159" name="AutoShape 8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 rot="-5400000">
                                <a:off x="-253" y="1708"/>
                                <a:ext cx="1377" cy="195"/>
                              </a:xfrm>
                              <a:prstGeom prst="roundRect">
                                <a:avLst>
                                  <a:gd name="adj" fmla="val 514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118" name="Group 8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38" y="1117"/>
                                <a:ext cx="195" cy="1376"/>
                                <a:chOff x="338" y="1117"/>
                                <a:chExt cx="195" cy="1376"/>
                              </a:xfrm>
                            </p:grpSpPr>
                            <p:sp>
                              <p:nvSpPr>
                                <p:cNvPr id="161" name="AutoShape 8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 rot="-5400000">
                                  <a:off x="-252" y="1707"/>
                                  <a:ext cx="1376" cy="195"/>
                                </a:xfrm>
                                <a:prstGeom prst="roundRect">
                                  <a:avLst>
                                    <a:gd name="adj" fmla="val 514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62" name="AutoShape 8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 rot="-5400000">
                                  <a:off x="-32" y="1681"/>
                                  <a:ext cx="973" cy="155"/>
                                </a:xfrm>
                                <a:prstGeom prst="roundRect">
                                  <a:avLst>
                                    <a:gd name="adj" fmla="val 514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/>
                                    <a:buNone/>
                                    <a:tabLst>
                                      <a:tab pos="0" algn="l"/>
                                      <a:tab pos="447675" algn="l"/>
                                      <a:tab pos="896938" algn="l"/>
                                      <a:tab pos="1346200" algn="l"/>
                                      <a:tab pos="1795463" algn="l"/>
                                      <a:tab pos="2244725" algn="l"/>
                                      <a:tab pos="2693988" algn="l"/>
                                      <a:tab pos="3143250" algn="l"/>
                                      <a:tab pos="3592513" algn="l"/>
                                      <a:tab pos="4041775" algn="l"/>
                                      <a:tab pos="4491038" algn="l"/>
                                      <a:tab pos="4940300" algn="l"/>
                                      <a:tab pos="5389563" algn="l"/>
                                      <a:tab pos="5838825" algn="l"/>
                                      <a:tab pos="6288088" algn="l"/>
                                      <a:tab pos="6737350" algn="l"/>
                                      <a:tab pos="7186613" algn="l"/>
                                      <a:tab pos="7635875" algn="l"/>
                                      <a:tab pos="8085138" algn="l"/>
                                      <a:tab pos="8534400" algn="l"/>
                                      <a:tab pos="8983663" algn="l"/>
                                    </a:tabLst>
                                  </a:pPr>
                                  <a:r>
                                    <a:rPr lang="en-GB" sz="1200">
                                      <a:solidFill>
                                        <a:srgbClr val="000000"/>
                                      </a:solidFill>
                                      <a:latin typeface="Times New Roman" pitchFamily="18" charset="0"/>
                                      <a:ea typeface="MS PGothic" pitchFamily="34" charset="-128"/>
                                    </a:rPr>
                                    <a:t>End plate potential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  <p:sp>
            <p:nvSpPr>
              <p:cNvPr id="80" name="Line 84"/>
              <p:cNvSpPr>
                <a:spLocks noChangeShapeType="1"/>
              </p:cNvSpPr>
              <p:nvPr/>
            </p:nvSpPr>
            <p:spPr bwMode="auto">
              <a:xfrm>
                <a:off x="1492" y="1635"/>
                <a:ext cx="493" cy="639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20" name="Group 85"/>
              <p:cNvGrpSpPr>
                <a:grpSpLocks/>
              </p:cNvGrpSpPr>
              <p:nvPr/>
            </p:nvGrpSpPr>
            <p:grpSpPr bwMode="auto">
              <a:xfrm>
                <a:off x="535" y="731"/>
                <a:ext cx="926" cy="401"/>
                <a:chOff x="1009" y="957"/>
                <a:chExt cx="926" cy="401"/>
              </a:xfrm>
            </p:grpSpPr>
            <p:sp>
              <p:nvSpPr>
                <p:cNvPr id="127" name="AutoShape 86"/>
                <p:cNvSpPr>
                  <a:spLocks noChangeArrowheads="1"/>
                </p:cNvSpPr>
                <p:nvPr/>
              </p:nvSpPr>
              <p:spPr bwMode="auto">
                <a:xfrm>
                  <a:off x="1009" y="957"/>
                  <a:ext cx="926" cy="223"/>
                </a:xfrm>
                <a:prstGeom prst="roundRect">
                  <a:avLst>
                    <a:gd name="adj" fmla="val 449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22" name="Group 87"/>
                <p:cNvGrpSpPr>
                  <a:grpSpLocks/>
                </p:cNvGrpSpPr>
                <p:nvPr/>
              </p:nvGrpSpPr>
              <p:grpSpPr bwMode="auto">
                <a:xfrm>
                  <a:off x="1009" y="957"/>
                  <a:ext cx="919" cy="401"/>
                  <a:chOff x="1009" y="957"/>
                  <a:chExt cx="919" cy="401"/>
                </a:xfrm>
              </p:grpSpPr>
              <p:sp>
                <p:nvSpPr>
                  <p:cNvPr id="129" name="AutoShape 88"/>
                  <p:cNvSpPr>
                    <a:spLocks noChangeArrowheads="1"/>
                  </p:cNvSpPr>
                  <p:nvPr/>
                </p:nvSpPr>
                <p:spPr bwMode="auto">
                  <a:xfrm>
                    <a:off x="1009" y="957"/>
                    <a:ext cx="919" cy="216"/>
                  </a:xfrm>
                  <a:prstGeom prst="roundRect">
                    <a:avLst>
                      <a:gd name="adj" fmla="val 46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124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009" y="957"/>
                    <a:ext cx="914" cy="401"/>
                    <a:chOff x="1009" y="957"/>
                    <a:chExt cx="914" cy="401"/>
                  </a:xfrm>
                </p:grpSpPr>
                <p:sp>
                  <p:nvSpPr>
                    <p:cNvPr id="131" name="AutoShap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09" y="957"/>
                      <a:ext cx="914" cy="210"/>
                    </a:xfrm>
                    <a:prstGeom prst="roundRect">
                      <a:avLst>
                        <a:gd name="adj" fmla="val 472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28" name="Group 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09" y="957"/>
                      <a:ext cx="909" cy="401"/>
                      <a:chOff x="1009" y="957"/>
                      <a:chExt cx="909" cy="401"/>
                    </a:xfrm>
                  </p:grpSpPr>
                  <p:sp>
                    <p:nvSpPr>
                      <p:cNvPr id="133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09" y="957"/>
                        <a:ext cx="909" cy="205"/>
                      </a:xfrm>
                      <a:prstGeom prst="roundRect">
                        <a:avLst>
                          <a:gd name="adj" fmla="val 486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30" name="Group 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09" y="957"/>
                        <a:ext cx="907" cy="401"/>
                        <a:chOff x="1009" y="957"/>
                        <a:chExt cx="907" cy="401"/>
                      </a:xfrm>
                    </p:grpSpPr>
                    <p:sp>
                      <p:nvSpPr>
                        <p:cNvPr id="135" name="AutoShape 9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09" y="957"/>
                          <a:ext cx="905" cy="201"/>
                        </a:xfrm>
                        <a:prstGeom prst="roundRect">
                          <a:avLst>
                            <a:gd name="adj" fmla="val 500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132" name="Group 9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09" y="957"/>
                          <a:ext cx="907" cy="401"/>
                          <a:chOff x="1009" y="957"/>
                          <a:chExt cx="907" cy="401"/>
                        </a:xfrm>
                      </p:grpSpPr>
                      <p:sp>
                        <p:nvSpPr>
                          <p:cNvPr id="137" name="AutoShape 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009" y="957"/>
                            <a:ext cx="903" cy="198"/>
                          </a:xfrm>
                          <a:prstGeom prst="roundRect">
                            <a:avLst>
                              <a:gd name="adj" fmla="val 505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134" name="Group 9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009" y="957"/>
                            <a:ext cx="907" cy="401"/>
                            <a:chOff x="1009" y="957"/>
                            <a:chExt cx="907" cy="401"/>
                          </a:xfrm>
                        </p:grpSpPr>
                        <p:sp>
                          <p:nvSpPr>
                            <p:cNvPr id="139" name="AutoShape 9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009" y="957"/>
                              <a:ext cx="900" cy="196"/>
                            </a:xfrm>
                            <a:prstGeom prst="roundRect">
                              <a:avLst>
                                <a:gd name="adj" fmla="val 50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36" name="Group 9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009" y="957"/>
                              <a:ext cx="907" cy="401"/>
                              <a:chOff x="1009" y="957"/>
                              <a:chExt cx="907" cy="401"/>
                            </a:xfrm>
                          </p:grpSpPr>
                          <p:sp>
                            <p:nvSpPr>
                              <p:cNvPr id="141" name="AutoShape 10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009" y="957"/>
                                <a:ext cx="898" cy="195"/>
                              </a:xfrm>
                              <a:prstGeom prst="roundRect">
                                <a:avLst>
                                  <a:gd name="adj" fmla="val 514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138" name="Group 10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1009" y="957"/>
                                <a:ext cx="907" cy="401"/>
                                <a:chOff x="1009" y="957"/>
                                <a:chExt cx="907" cy="401"/>
                              </a:xfrm>
                            </p:grpSpPr>
                            <p:sp>
                              <p:nvSpPr>
                                <p:cNvPr id="143" name="AutoShape 10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009" y="957"/>
                                  <a:ext cx="898" cy="195"/>
                                </a:xfrm>
                                <a:prstGeom prst="roundRect">
                                  <a:avLst>
                                    <a:gd name="adj" fmla="val 514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44" name="AutoShape 10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289" y="1204"/>
                                  <a:ext cx="627" cy="154"/>
                                </a:xfrm>
                                <a:prstGeom prst="roundRect">
                                  <a:avLst>
                                    <a:gd name="adj" fmla="val 514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/>
                                    <a:buNone/>
                                    <a:tabLst>
                                      <a:tab pos="0" algn="l"/>
                                      <a:tab pos="447675" algn="l"/>
                                      <a:tab pos="896938" algn="l"/>
                                      <a:tab pos="1346200" algn="l"/>
                                      <a:tab pos="1795463" algn="l"/>
                                      <a:tab pos="2244725" algn="l"/>
                                      <a:tab pos="2693988" algn="l"/>
                                      <a:tab pos="3143250" algn="l"/>
                                      <a:tab pos="3592513" algn="l"/>
                                      <a:tab pos="4041775" algn="l"/>
                                      <a:tab pos="4491038" algn="l"/>
                                      <a:tab pos="4940300" algn="l"/>
                                      <a:tab pos="5389563" algn="l"/>
                                      <a:tab pos="5838825" algn="l"/>
                                      <a:tab pos="6288088" algn="l"/>
                                      <a:tab pos="6737350" algn="l"/>
                                      <a:tab pos="7186613" algn="l"/>
                                      <a:tab pos="7635875" algn="l"/>
                                      <a:tab pos="8085138" algn="l"/>
                                      <a:tab pos="8534400" algn="l"/>
                                      <a:tab pos="8983663" algn="l"/>
                                    </a:tabLst>
                                  </a:pPr>
                                  <a:r>
                                    <a:rPr lang="en-GB" sz="1200">
                                      <a:solidFill>
                                        <a:srgbClr val="000000"/>
                                      </a:solidFill>
                                      <a:latin typeface="Times New Roman" pitchFamily="18" charset="0"/>
                                      <a:ea typeface="MS PGothic" pitchFamily="34" charset="-128"/>
                                    </a:rPr>
                                    <a:t>Accumulate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  <p:grpSp>
            <p:nvGrpSpPr>
              <p:cNvPr id="140" name="Group 104"/>
              <p:cNvGrpSpPr>
                <a:grpSpLocks/>
              </p:cNvGrpSpPr>
              <p:nvPr/>
            </p:nvGrpSpPr>
            <p:grpSpPr bwMode="auto">
              <a:xfrm>
                <a:off x="650" y="1326"/>
                <a:ext cx="1877" cy="681"/>
                <a:chOff x="1124" y="1552"/>
                <a:chExt cx="1877" cy="681"/>
              </a:xfrm>
            </p:grpSpPr>
            <p:sp>
              <p:nvSpPr>
                <p:cNvPr id="109" name="AutoShape 105"/>
                <p:cNvSpPr>
                  <a:spLocks noChangeArrowheads="1"/>
                </p:cNvSpPr>
                <p:nvPr/>
              </p:nvSpPr>
              <p:spPr bwMode="auto">
                <a:xfrm>
                  <a:off x="1124" y="2010"/>
                  <a:ext cx="592" cy="223"/>
                </a:xfrm>
                <a:prstGeom prst="roundRect">
                  <a:avLst>
                    <a:gd name="adj" fmla="val 449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42" name="Group 106"/>
                <p:cNvGrpSpPr>
                  <a:grpSpLocks/>
                </p:cNvGrpSpPr>
                <p:nvPr/>
              </p:nvGrpSpPr>
              <p:grpSpPr bwMode="auto">
                <a:xfrm>
                  <a:off x="1124" y="1552"/>
                  <a:ext cx="1877" cy="674"/>
                  <a:chOff x="1124" y="1552"/>
                  <a:chExt cx="1877" cy="674"/>
                </a:xfrm>
              </p:grpSpPr>
              <p:sp>
                <p:nvSpPr>
                  <p:cNvPr id="111" name="AutoShape 107"/>
                  <p:cNvSpPr>
                    <a:spLocks noChangeArrowheads="1"/>
                  </p:cNvSpPr>
                  <p:nvPr/>
                </p:nvSpPr>
                <p:spPr bwMode="auto">
                  <a:xfrm>
                    <a:off x="1124" y="2010"/>
                    <a:ext cx="585" cy="216"/>
                  </a:xfrm>
                  <a:prstGeom prst="roundRect">
                    <a:avLst>
                      <a:gd name="adj" fmla="val 46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146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1124" y="1552"/>
                    <a:ext cx="1877" cy="668"/>
                    <a:chOff x="1124" y="1552"/>
                    <a:chExt cx="1877" cy="668"/>
                  </a:xfrm>
                </p:grpSpPr>
                <p:sp>
                  <p:nvSpPr>
                    <p:cNvPr id="113" name="AutoShap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4" y="2010"/>
                      <a:ext cx="579" cy="210"/>
                    </a:xfrm>
                    <a:prstGeom prst="roundRect">
                      <a:avLst>
                        <a:gd name="adj" fmla="val 472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48" name="Group 1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24" y="1552"/>
                      <a:ext cx="1877" cy="663"/>
                      <a:chOff x="1124" y="1552"/>
                      <a:chExt cx="1877" cy="663"/>
                    </a:xfrm>
                  </p:grpSpPr>
                  <p:sp>
                    <p:nvSpPr>
                      <p:cNvPr id="115" name="AutoShape 1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24" y="2010"/>
                        <a:ext cx="574" cy="205"/>
                      </a:xfrm>
                      <a:prstGeom prst="roundRect">
                        <a:avLst>
                          <a:gd name="adj" fmla="val 486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50" name="Group 1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24" y="1552"/>
                        <a:ext cx="1877" cy="658"/>
                        <a:chOff x="1124" y="1552"/>
                        <a:chExt cx="1877" cy="658"/>
                      </a:xfrm>
                    </p:grpSpPr>
                    <p:sp>
                      <p:nvSpPr>
                        <p:cNvPr id="117" name="AutoShape 11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24" y="2010"/>
                          <a:ext cx="571" cy="200"/>
                        </a:xfrm>
                        <a:prstGeom prst="roundRect">
                          <a:avLst>
                            <a:gd name="adj" fmla="val 500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152" name="Group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124" y="1552"/>
                          <a:ext cx="1877" cy="655"/>
                          <a:chOff x="1124" y="1552"/>
                          <a:chExt cx="1877" cy="655"/>
                        </a:xfrm>
                      </p:grpSpPr>
                      <p:sp>
                        <p:nvSpPr>
                          <p:cNvPr id="119" name="AutoShape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124" y="2010"/>
                            <a:ext cx="568" cy="197"/>
                          </a:xfrm>
                          <a:prstGeom prst="roundRect">
                            <a:avLst>
                              <a:gd name="adj" fmla="val 509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154" name="Group 11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24" y="1552"/>
                            <a:ext cx="1877" cy="653"/>
                            <a:chOff x="1124" y="1552"/>
                            <a:chExt cx="1877" cy="653"/>
                          </a:xfrm>
                        </p:grpSpPr>
                        <p:sp>
                          <p:nvSpPr>
                            <p:cNvPr id="121" name="AutoShape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124" y="2010"/>
                              <a:ext cx="566" cy="195"/>
                            </a:xfrm>
                            <a:prstGeom prst="roundRect">
                              <a:avLst>
                                <a:gd name="adj" fmla="val 514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56" name="Group 11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124" y="1552"/>
                              <a:ext cx="1877" cy="652"/>
                              <a:chOff x="1124" y="1552"/>
                              <a:chExt cx="1877" cy="652"/>
                            </a:xfrm>
                          </p:grpSpPr>
                          <p:sp>
                            <p:nvSpPr>
                              <p:cNvPr id="123" name="AutoShape 11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124" y="2010"/>
                                <a:ext cx="564" cy="194"/>
                              </a:xfrm>
                              <a:prstGeom prst="roundRect">
                                <a:avLst>
                                  <a:gd name="adj" fmla="val 514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158" name="Group 120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2438" y="1552"/>
                                <a:ext cx="563" cy="213"/>
                                <a:chOff x="2438" y="1552"/>
                                <a:chExt cx="563" cy="213"/>
                              </a:xfrm>
                            </p:grpSpPr>
                            <p:sp>
                              <p:nvSpPr>
                                <p:cNvPr id="125" name="AutoShape 12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438" y="1552"/>
                                  <a:ext cx="563" cy="193"/>
                                </a:xfrm>
                                <a:prstGeom prst="roundRect">
                                  <a:avLst>
                                    <a:gd name="adj" fmla="val 519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26" name="AutoShape 12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498" y="1611"/>
                                  <a:ext cx="404" cy="154"/>
                                </a:xfrm>
                                <a:prstGeom prst="roundRect">
                                  <a:avLst>
                                    <a:gd name="adj" fmla="val 519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/>
                                    <a:buNone/>
                                    <a:tabLst>
                                      <a:tab pos="0" algn="l"/>
                                      <a:tab pos="447675" algn="l"/>
                                      <a:tab pos="896938" algn="l"/>
                                      <a:tab pos="1346200" algn="l"/>
                                      <a:tab pos="1795463" algn="l"/>
                                      <a:tab pos="2244725" algn="l"/>
                                      <a:tab pos="2693988" algn="l"/>
                                      <a:tab pos="3143250" algn="l"/>
                                      <a:tab pos="3592513" algn="l"/>
                                      <a:tab pos="4041775" algn="l"/>
                                      <a:tab pos="4491038" algn="l"/>
                                      <a:tab pos="4940300" algn="l"/>
                                      <a:tab pos="5389563" algn="l"/>
                                      <a:tab pos="5838825" algn="l"/>
                                      <a:tab pos="6288088" algn="l"/>
                                      <a:tab pos="6737350" algn="l"/>
                                      <a:tab pos="7186613" algn="l"/>
                                      <a:tab pos="7635875" algn="l"/>
                                      <a:tab pos="8085138" algn="l"/>
                                      <a:tab pos="8534400" algn="l"/>
                                      <a:tab pos="8983663" algn="l"/>
                                    </a:tabLst>
                                  </a:pPr>
                                  <a:r>
                                    <a:rPr lang="en-GB" sz="1200">
                                      <a:solidFill>
                                        <a:srgbClr val="000000"/>
                                      </a:solidFill>
                                      <a:latin typeface="Times New Roman" pitchFamily="18" charset="0"/>
                                      <a:ea typeface="MS PGothic" pitchFamily="34" charset="-128"/>
                                    </a:rPr>
                                    <a:t>Release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  <p:sp>
            <p:nvSpPr>
              <p:cNvPr id="83" name="Line 123"/>
              <p:cNvSpPr>
                <a:spLocks noChangeShapeType="1"/>
              </p:cNvSpPr>
              <p:nvPr/>
            </p:nvSpPr>
            <p:spPr bwMode="auto">
              <a:xfrm flipV="1">
                <a:off x="1483" y="1007"/>
                <a:ext cx="268" cy="45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Line 124"/>
              <p:cNvSpPr>
                <a:spLocks noChangeShapeType="1"/>
              </p:cNvSpPr>
              <p:nvPr/>
            </p:nvSpPr>
            <p:spPr bwMode="auto">
              <a:xfrm flipH="1">
                <a:off x="1724" y="1564"/>
                <a:ext cx="420" cy="119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" name="Oval 125"/>
              <p:cNvSpPr>
                <a:spLocks noChangeArrowheads="1"/>
              </p:cNvSpPr>
              <p:nvPr/>
            </p:nvSpPr>
            <p:spPr bwMode="auto">
              <a:xfrm>
                <a:off x="1623" y="1688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Oval 126"/>
              <p:cNvSpPr>
                <a:spLocks noChangeArrowheads="1"/>
              </p:cNvSpPr>
              <p:nvPr/>
            </p:nvSpPr>
            <p:spPr bwMode="auto">
              <a:xfrm>
                <a:off x="1671" y="1739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Oval 127"/>
              <p:cNvSpPr>
                <a:spLocks noChangeArrowheads="1"/>
              </p:cNvSpPr>
              <p:nvPr/>
            </p:nvSpPr>
            <p:spPr bwMode="auto">
              <a:xfrm>
                <a:off x="1629" y="1736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Oval 128"/>
              <p:cNvSpPr>
                <a:spLocks noChangeArrowheads="1"/>
              </p:cNvSpPr>
              <p:nvPr/>
            </p:nvSpPr>
            <p:spPr bwMode="auto">
              <a:xfrm>
                <a:off x="1668" y="1696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Oval 129"/>
              <p:cNvSpPr>
                <a:spLocks noChangeArrowheads="1"/>
              </p:cNvSpPr>
              <p:nvPr/>
            </p:nvSpPr>
            <p:spPr bwMode="auto">
              <a:xfrm>
                <a:off x="1710" y="1716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Oval 130"/>
              <p:cNvSpPr>
                <a:spLocks noChangeArrowheads="1"/>
              </p:cNvSpPr>
              <p:nvPr/>
            </p:nvSpPr>
            <p:spPr bwMode="auto">
              <a:xfrm>
                <a:off x="1659" y="1777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1" name="Oval 131"/>
              <p:cNvSpPr>
                <a:spLocks noChangeArrowheads="1"/>
              </p:cNvSpPr>
              <p:nvPr/>
            </p:nvSpPr>
            <p:spPr bwMode="auto">
              <a:xfrm>
                <a:off x="1708" y="1761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" name="Line 132"/>
              <p:cNvSpPr>
                <a:spLocks noChangeShapeType="1"/>
              </p:cNvSpPr>
              <p:nvPr/>
            </p:nvSpPr>
            <p:spPr bwMode="auto">
              <a:xfrm>
                <a:off x="1713" y="1822"/>
                <a:ext cx="174" cy="242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" name="Line 133"/>
              <p:cNvSpPr>
                <a:spLocks noChangeShapeType="1"/>
              </p:cNvSpPr>
              <p:nvPr/>
            </p:nvSpPr>
            <p:spPr bwMode="auto">
              <a:xfrm>
                <a:off x="179" y="1097"/>
                <a:ext cx="1482" cy="207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" name="Line 134"/>
              <p:cNvSpPr>
                <a:spLocks noChangeShapeType="1"/>
              </p:cNvSpPr>
              <p:nvPr/>
            </p:nvSpPr>
            <p:spPr bwMode="auto">
              <a:xfrm flipH="1">
                <a:off x="1328" y="1319"/>
                <a:ext cx="339" cy="96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Line 135"/>
              <p:cNvSpPr>
                <a:spLocks noChangeShapeType="1"/>
              </p:cNvSpPr>
              <p:nvPr/>
            </p:nvSpPr>
            <p:spPr bwMode="auto">
              <a:xfrm>
                <a:off x="1344" y="1432"/>
                <a:ext cx="273" cy="52"/>
              </a:xfrm>
              <a:prstGeom prst="line">
                <a:avLst/>
              </a:prstGeom>
              <a:noFill/>
              <a:ln w="14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" name="Oval 136"/>
              <p:cNvSpPr>
                <a:spLocks noChangeArrowheads="1"/>
              </p:cNvSpPr>
              <p:nvPr/>
            </p:nvSpPr>
            <p:spPr bwMode="auto">
              <a:xfrm>
                <a:off x="1469" y="1515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7" name="Oval 137"/>
              <p:cNvSpPr>
                <a:spLocks noChangeArrowheads="1"/>
              </p:cNvSpPr>
              <p:nvPr/>
            </p:nvSpPr>
            <p:spPr bwMode="auto">
              <a:xfrm>
                <a:off x="1516" y="1565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8" name="Oval 138"/>
              <p:cNvSpPr>
                <a:spLocks noChangeArrowheads="1"/>
              </p:cNvSpPr>
              <p:nvPr/>
            </p:nvSpPr>
            <p:spPr bwMode="auto">
              <a:xfrm>
                <a:off x="1475" y="1562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9" name="Oval 139"/>
              <p:cNvSpPr>
                <a:spLocks noChangeArrowheads="1"/>
              </p:cNvSpPr>
              <p:nvPr/>
            </p:nvSpPr>
            <p:spPr bwMode="auto">
              <a:xfrm>
                <a:off x="1513" y="1522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0" name="Oval 140"/>
              <p:cNvSpPr>
                <a:spLocks noChangeArrowheads="1"/>
              </p:cNvSpPr>
              <p:nvPr/>
            </p:nvSpPr>
            <p:spPr bwMode="auto">
              <a:xfrm>
                <a:off x="1555" y="1542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1" name="Oval 141"/>
              <p:cNvSpPr>
                <a:spLocks noChangeArrowheads="1"/>
              </p:cNvSpPr>
              <p:nvPr/>
            </p:nvSpPr>
            <p:spPr bwMode="auto">
              <a:xfrm>
                <a:off x="1505" y="1603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" name="Oval 142"/>
              <p:cNvSpPr>
                <a:spLocks noChangeArrowheads="1"/>
              </p:cNvSpPr>
              <p:nvPr/>
            </p:nvSpPr>
            <p:spPr bwMode="auto">
              <a:xfrm>
                <a:off x="1553" y="1587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" name="Oval 143"/>
              <p:cNvSpPr>
                <a:spLocks noChangeArrowheads="1"/>
              </p:cNvSpPr>
              <p:nvPr/>
            </p:nvSpPr>
            <p:spPr bwMode="auto">
              <a:xfrm>
                <a:off x="1403" y="1432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4" name="Oval 144"/>
              <p:cNvSpPr>
                <a:spLocks noChangeArrowheads="1"/>
              </p:cNvSpPr>
              <p:nvPr/>
            </p:nvSpPr>
            <p:spPr bwMode="auto">
              <a:xfrm>
                <a:off x="1544" y="1333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5" name="Oval 145"/>
              <p:cNvSpPr>
                <a:spLocks noChangeArrowheads="1"/>
              </p:cNvSpPr>
              <p:nvPr/>
            </p:nvSpPr>
            <p:spPr bwMode="auto">
              <a:xfrm>
                <a:off x="1371" y="1251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6" name="Oval 146"/>
              <p:cNvSpPr>
                <a:spLocks noChangeArrowheads="1"/>
              </p:cNvSpPr>
              <p:nvPr/>
            </p:nvSpPr>
            <p:spPr bwMode="auto">
              <a:xfrm>
                <a:off x="460" y="1120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7" name="Oval 147"/>
              <p:cNvSpPr>
                <a:spLocks noChangeArrowheads="1"/>
              </p:cNvSpPr>
              <p:nvPr/>
            </p:nvSpPr>
            <p:spPr bwMode="auto">
              <a:xfrm>
                <a:off x="793" y="1170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8" name="Oval 148"/>
              <p:cNvSpPr>
                <a:spLocks noChangeArrowheads="1"/>
              </p:cNvSpPr>
              <p:nvPr/>
            </p:nvSpPr>
            <p:spPr bwMode="auto">
              <a:xfrm>
                <a:off x="1094" y="1212"/>
                <a:ext cx="32" cy="34"/>
              </a:xfrm>
              <a:prstGeom prst="ellipse">
                <a:avLst/>
              </a:prstGeom>
              <a:solidFill>
                <a:srgbClr val="CC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cxnSp>
          <p:nvCxnSpPr>
            <p:cNvPr id="52" name="Straight Arrow Connector 51"/>
            <p:cNvCxnSpPr>
              <a:stCxn id="80" idx="0"/>
            </p:cNvCxnSpPr>
            <p:nvPr/>
          </p:nvCxnSpPr>
          <p:spPr>
            <a:xfrm rot="5400000">
              <a:off x="5441163" y="4860141"/>
              <a:ext cx="842968" cy="9525"/>
            </a:xfrm>
            <a:prstGeom prst="straightConnector1">
              <a:avLst/>
            </a:prstGeom>
            <a:ln>
              <a:solidFill>
                <a:schemeClr val="tx2">
                  <a:lumMod val="1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122"/>
            <p:cNvSpPr>
              <a:spLocks noChangeArrowheads="1"/>
            </p:cNvSpPr>
            <p:nvPr/>
          </p:nvSpPr>
          <p:spPr bwMode="auto">
            <a:xfrm>
              <a:off x="5000628" y="4786322"/>
              <a:ext cx="920124" cy="36933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rPr>
                <a:t>Reacceleration</a:t>
              </a:r>
            </a:p>
            <a:p>
              <a:pPr>
                <a:buClr>
                  <a:srgbClr val="000000"/>
                </a:buClr>
                <a:buSzPct val="45000"/>
                <a:buFont typeface="StarSymbol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2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rPr>
                <a:t>potential</a:t>
              </a:r>
            </a:p>
          </p:txBody>
        </p:sp>
      </p:grpSp>
      <p:sp>
        <p:nvSpPr>
          <p:cNvPr id="163" name="Line 5"/>
          <p:cNvSpPr>
            <a:spLocks noChangeShapeType="1"/>
          </p:cNvSpPr>
          <p:nvPr/>
        </p:nvSpPr>
        <p:spPr bwMode="auto">
          <a:xfrm flipH="1">
            <a:off x="2500313" y="6130925"/>
            <a:ext cx="75882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" name="Line 6"/>
          <p:cNvSpPr>
            <a:spLocks noChangeShapeType="1"/>
          </p:cNvSpPr>
          <p:nvPr/>
        </p:nvSpPr>
        <p:spPr bwMode="auto">
          <a:xfrm>
            <a:off x="2519363" y="6130925"/>
            <a:ext cx="1587" cy="3603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5" name="Line 7"/>
          <p:cNvSpPr>
            <a:spLocks noChangeShapeType="1"/>
          </p:cNvSpPr>
          <p:nvPr/>
        </p:nvSpPr>
        <p:spPr bwMode="auto">
          <a:xfrm flipH="1">
            <a:off x="1600200" y="6491288"/>
            <a:ext cx="938213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6" name="Line 8"/>
          <p:cNvSpPr>
            <a:spLocks noChangeShapeType="1"/>
          </p:cNvSpPr>
          <p:nvPr/>
        </p:nvSpPr>
        <p:spPr bwMode="auto">
          <a:xfrm flipV="1">
            <a:off x="1619250" y="6111875"/>
            <a:ext cx="1588" cy="3984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7" name="Oval 10"/>
          <p:cNvSpPr>
            <a:spLocks noChangeArrowheads="1"/>
          </p:cNvSpPr>
          <p:nvPr/>
        </p:nvSpPr>
        <p:spPr bwMode="auto">
          <a:xfrm>
            <a:off x="1790700" y="5951538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8" name="Oval 11"/>
          <p:cNvSpPr>
            <a:spLocks noChangeArrowheads="1"/>
          </p:cNvSpPr>
          <p:nvPr/>
        </p:nvSpPr>
        <p:spPr bwMode="auto">
          <a:xfrm>
            <a:off x="1939925" y="6100763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9" name="Oval 12"/>
          <p:cNvSpPr>
            <a:spLocks noChangeArrowheads="1"/>
          </p:cNvSpPr>
          <p:nvPr/>
        </p:nvSpPr>
        <p:spPr bwMode="auto">
          <a:xfrm>
            <a:off x="1809750" y="6089650"/>
            <a:ext cx="100013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0" name="Oval 13"/>
          <p:cNvSpPr>
            <a:spLocks noChangeArrowheads="1"/>
          </p:cNvSpPr>
          <p:nvPr/>
        </p:nvSpPr>
        <p:spPr bwMode="auto">
          <a:xfrm>
            <a:off x="1930400" y="5973763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1" name="Oval 14"/>
          <p:cNvSpPr>
            <a:spLocks noChangeArrowheads="1"/>
          </p:cNvSpPr>
          <p:nvPr/>
        </p:nvSpPr>
        <p:spPr bwMode="auto">
          <a:xfrm>
            <a:off x="2060575" y="6032500"/>
            <a:ext cx="100013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2" name="Oval 15"/>
          <p:cNvSpPr>
            <a:spLocks noChangeArrowheads="1"/>
          </p:cNvSpPr>
          <p:nvPr/>
        </p:nvSpPr>
        <p:spPr bwMode="auto">
          <a:xfrm>
            <a:off x="1905000" y="6211888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3" name="Oval 16"/>
          <p:cNvSpPr>
            <a:spLocks noChangeArrowheads="1"/>
          </p:cNvSpPr>
          <p:nvPr/>
        </p:nvSpPr>
        <p:spPr bwMode="auto">
          <a:xfrm>
            <a:off x="2054225" y="6165850"/>
            <a:ext cx="100013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" name="Oval 17"/>
          <p:cNvSpPr>
            <a:spLocks noChangeArrowheads="1"/>
          </p:cNvSpPr>
          <p:nvPr/>
        </p:nvSpPr>
        <p:spPr bwMode="auto">
          <a:xfrm>
            <a:off x="1792288" y="5951538"/>
            <a:ext cx="100012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5" name="Oval 18"/>
          <p:cNvSpPr>
            <a:spLocks noChangeArrowheads="1"/>
          </p:cNvSpPr>
          <p:nvPr/>
        </p:nvSpPr>
        <p:spPr bwMode="auto">
          <a:xfrm>
            <a:off x="1939925" y="6100763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6" name="Oval 19"/>
          <p:cNvSpPr>
            <a:spLocks noChangeArrowheads="1"/>
          </p:cNvSpPr>
          <p:nvPr/>
        </p:nvSpPr>
        <p:spPr bwMode="auto">
          <a:xfrm>
            <a:off x="1811338" y="60896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7" name="Oval 20"/>
          <p:cNvSpPr>
            <a:spLocks noChangeArrowheads="1"/>
          </p:cNvSpPr>
          <p:nvPr/>
        </p:nvSpPr>
        <p:spPr bwMode="auto">
          <a:xfrm>
            <a:off x="1930400" y="5973763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8" name="Oval 21"/>
          <p:cNvSpPr>
            <a:spLocks noChangeArrowheads="1"/>
          </p:cNvSpPr>
          <p:nvPr/>
        </p:nvSpPr>
        <p:spPr bwMode="auto">
          <a:xfrm>
            <a:off x="2060575" y="6032500"/>
            <a:ext cx="100013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9" name="Oval 22"/>
          <p:cNvSpPr>
            <a:spLocks noChangeArrowheads="1"/>
          </p:cNvSpPr>
          <p:nvPr/>
        </p:nvSpPr>
        <p:spPr bwMode="auto">
          <a:xfrm>
            <a:off x="1905000" y="6211888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0" name="Oval 23"/>
          <p:cNvSpPr>
            <a:spLocks noChangeArrowheads="1"/>
          </p:cNvSpPr>
          <p:nvPr/>
        </p:nvSpPr>
        <p:spPr bwMode="auto">
          <a:xfrm>
            <a:off x="2055813" y="61658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1" name="Oval 24"/>
          <p:cNvSpPr>
            <a:spLocks noChangeArrowheads="1"/>
          </p:cNvSpPr>
          <p:nvPr/>
        </p:nvSpPr>
        <p:spPr bwMode="auto">
          <a:xfrm>
            <a:off x="544513" y="5673725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2" name="Oval 25"/>
          <p:cNvSpPr>
            <a:spLocks noChangeArrowheads="1"/>
          </p:cNvSpPr>
          <p:nvPr/>
        </p:nvSpPr>
        <p:spPr bwMode="auto">
          <a:xfrm>
            <a:off x="693738" y="58229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3" name="Oval 26"/>
          <p:cNvSpPr>
            <a:spLocks noChangeArrowheads="1"/>
          </p:cNvSpPr>
          <p:nvPr/>
        </p:nvSpPr>
        <p:spPr bwMode="auto">
          <a:xfrm>
            <a:off x="563563" y="5811838"/>
            <a:ext cx="100012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4" name="Oval 27"/>
          <p:cNvSpPr>
            <a:spLocks noChangeArrowheads="1"/>
          </p:cNvSpPr>
          <p:nvPr/>
        </p:nvSpPr>
        <p:spPr bwMode="auto">
          <a:xfrm>
            <a:off x="684213" y="56959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5" name="Oval 28"/>
          <p:cNvSpPr>
            <a:spLocks noChangeArrowheads="1"/>
          </p:cNvSpPr>
          <p:nvPr/>
        </p:nvSpPr>
        <p:spPr bwMode="auto">
          <a:xfrm>
            <a:off x="812800" y="5754688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6" name="Oval 29"/>
          <p:cNvSpPr>
            <a:spLocks noChangeArrowheads="1"/>
          </p:cNvSpPr>
          <p:nvPr/>
        </p:nvSpPr>
        <p:spPr bwMode="auto">
          <a:xfrm>
            <a:off x="657225" y="5932488"/>
            <a:ext cx="100013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7" name="Oval 30"/>
          <p:cNvSpPr>
            <a:spLocks noChangeArrowheads="1"/>
          </p:cNvSpPr>
          <p:nvPr/>
        </p:nvSpPr>
        <p:spPr bwMode="auto">
          <a:xfrm>
            <a:off x="808038" y="58864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8" name="Oval 31"/>
          <p:cNvSpPr>
            <a:spLocks noChangeArrowheads="1"/>
          </p:cNvSpPr>
          <p:nvPr/>
        </p:nvSpPr>
        <p:spPr bwMode="auto">
          <a:xfrm>
            <a:off x="544513" y="5673725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9" name="Oval 32"/>
          <p:cNvSpPr>
            <a:spLocks noChangeArrowheads="1"/>
          </p:cNvSpPr>
          <p:nvPr/>
        </p:nvSpPr>
        <p:spPr bwMode="auto">
          <a:xfrm>
            <a:off x="693738" y="58229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Oval 33"/>
          <p:cNvSpPr>
            <a:spLocks noChangeArrowheads="1"/>
          </p:cNvSpPr>
          <p:nvPr/>
        </p:nvSpPr>
        <p:spPr bwMode="auto">
          <a:xfrm>
            <a:off x="563563" y="5811838"/>
            <a:ext cx="100012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1" name="Oval 34"/>
          <p:cNvSpPr>
            <a:spLocks noChangeArrowheads="1"/>
          </p:cNvSpPr>
          <p:nvPr/>
        </p:nvSpPr>
        <p:spPr bwMode="auto">
          <a:xfrm>
            <a:off x="684213" y="56959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2" name="Oval 35"/>
          <p:cNvSpPr>
            <a:spLocks noChangeArrowheads="1"/>
          </p:cNvSpPr>
          <p:nvPr/>
        </p:nvSpPr>
        <p:spPr bwMode="auto">
          <a:xfrm>
            <a:off x="814388" y="5754688"/>
            <a:ext cx="100012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3" name="Oval 36"/>
          <p:cNvSpPr>
            <a:spLocks noChangeArrowheads="1"/>
          </p:cNvSpPr>
          <p:nvPr/>
        </p:nvSpPr>
        <p:spPr bwMode="auto">
          <a:xfrm>
            <a:off x="658813" y="5932488"/>
            <a:ext cx="100012" cy="100012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" name="Oval 37"/>
          <p:cNvSpPr>
            <a:spLocks noChangeArrowheads="1"/>
          </p:cNvSpPr>
          <p:nvPr/>
        </p:nvSpPr>
        <p:spPr bwMode="auto">
          <a:xfrm>
            <a:off x="808038" y="5886450"/>
            <a:ext cx="100012" cy="100013"/>
          </a:xfrm>
          <a:prstGeom prst="ellipse">
            <a:avLst/>
          </a:prstGeom>
          <a:solidFill>
            <a:srgbClr val="CC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60" name="Group 402"/>
          <p:cNvGrpSpPr>
            <a:grpSpLocks/>
          </p:cNvGrpSpPr>
          <p:nvPr/>
        </p:nvGrpSpPr>
        <p:grpSpPr bwMode="auto">
          <a:xfrm>
            <a:off x="1716088" y="5411788"/>
            <a:ext cx="630237" cy="368300"/>
            <a:chOff x="5163" y="1701"/>
            <a:chExt cx="397" cy="232"/>
          </a:xfrm>
        </p:grpSpPr>
        <p:sp>
          <p:nvSpPr>
            <p:cNvPr id="196" name="AutoShape 403"/>
            <p:cNvSpPr>
              <a:spLocks noChangeArrowheads="1"/>
            </p:cNvSpPr>
            <p:nvPr/>
          </p:nvSpPr>
          <p:spPr bwMode="auto">
            <a:xfrm>
              <a:off x="5163" y="1701"/>
              <a:ext cx="384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95" name="Group 404"/>
            <p:cNvGrpSpPr>
              <a:grpSpLocks/>
            </p:cNvGrpSpPr>
            <p:nvPr/>
          </p:nvGrpSpPr>
          <p:grpSpPr bwMode="auto">
            <a:xfrm>
              <a:off x="5163" y="1701"/>
              <a:ext cx="397" cy="232"/>
              <a:chOff x="5163" y="1701"/>
              <a:chExt cx="397" cy="232"/>
            </a:xfrm>
          </p:grpSpPr>
          <p:sp>
            <p:nvSpPr>
              <p:cNvPr id="198" name="AutoShape 405"/>
              <p:cNvSpPr>
                <a:spLocks noChangeArrowheads="1"/>
              </p:cNvSpPr>
              <p:nvPr/>
            </p:nvSpPr>
            <p:spPr bwMode="auto">
              <a:xfrm>
                <a:off x="5163" y="1701"/>
                <a:ext cx="377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97" name="Group 406"/>
              <p:cNvGrpSpPr>
                <a:grpSpLocks/>
              </p:cNvGrpSpPr>
              <p:nvPr/>
            </p:nvGrpSpPr>
            <p:grpSpPr bwMode="auto">
              <a:xfrm>
                <a:off x="5163" y="1701"/>
                <a:ext cx="397" cy="232"/>
                <a:chOff x="5163" y="1701"/>
                <a:chExt cx="397" cy="232"/>
              </a:xfrm>
            </p:grpSpPr>
            <p:sp>
              <p:nvSpPr>
                <p:cNvPr id="200" name="AutoShape 407"/>
                <p:cNvSpPr>
                  <a:spLocks noChangeArrowheads="1"/>
                </p:cNvSpPr>
                <p:nvPr/>
              </p:nvSpPr>
              <p:spPr bwMode="auto">
                <a:xfrm>
                  <a:off x="5163" y="1701"/>
                  <a:ext cx="372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99" name="Group 408"/>
                <p:cNvGrpSpPr>
                  <a:grpSpLocks/>
                </p:cNvGrpSpPr>
                <p:nvPr/>
              </p:nvGrpSpPr>
              <p:grpSpPr bwMode="auto">
                <a:xfrm>
                  <a:off x="5163" y="1701"/>
                  <a:ext cx="397" cy="232"/>
                  <a:chOff x="5163" y="1701"/>
                  <a:chExt cx="397" cy="232"/>
                </a:xfrm>
              </p:grpSpPr>
              <p:sp>
                <p:nvSpPr>
                  <p:cNvPr id="202" name="AutoShape 409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1701"/>
                    <a:ext cx="367" cy="206"/>
                  </a:xfrm>
                  <a:prstGeom prst="roundRect">
                    <a:avLst>
                      <a:gd name="adj" fmla="val 48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201" name="Group 410"/>
                  <p:cNvGrpSpPr>
                    <a:grpSpLocks/>
                  </p:cNvGrpSpPr>
                  <p:nvPr/>
                </p:nvGrpSpPr>
                <p:grpSpPr bwMode="auto">
                  <a:xfrm>
                    <a:off x="5163" y="1701"/>
                    <a:ext cx="397" cy="232"/>
                    <a:chOff x="5163" y="1701"/>
                    <a:chExt cx="397" cy="232"/>
                  </a:xfrm>
                </p:grpSpPr>
                <p:sp>
                  <p:nvSpPr>
                    <p:cNvPr id="204" name="AutoShape 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63" y="1701"/>
                      <a:ext cx="364" cy="202"/>
                    </a:xfrm>
                    <a:prstGeom prst="roundRect">
                      <a:avLst>
                        <a:gd name="adj" fmla="val 49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03" name="Group 4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63" y="1701"/>
                      <a:ext cx="397" cy="232"/>
                      <a:chOff x="5163" y="1701"/>
                      <a:chExt cx="397" cy="232"/>
                    </a:xfrm>
                  </p:grpSpPr>
                  <p:sp>
                    <p:nvSpPr>
                      <p:cNvPr id="206" name="AutoShape 4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63" y="1701"/>
                        <a:ext cx="361" cy="200"/>
                      </a:xfrm>
                      <a:prstGeom prst="roundRect">
                        <a:avLst>
                          <a:gd name="adj" fmla="val 500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205" name="Group 4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63" y="1701"/>
                        <a:ext cx="397" cy="232"/>
                        <a:chOff x="5163" y="1701"/>
                        <a:chExt cx="397" cy="232"/>
                      </a:xfrm>
                    </p:grpSpPr>
                    <p:sp>
                      <p:nvSpPr>
                        <p:cNvPr id="208" name="AutoShape 4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63" y="1701"/>
                          <a:ext cx="358" cy="198"/>
                        </a:xfrm>
                        <a:prstGeom prst="roundRect">
                          <a:avLst>
                            <a:gd name="adj" fmla="val 50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207" name="Group 41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163" y="1701"/>
                          <a:ext cx="397" cy="232"/>
                          <a:chOff x="5163" y="1701"/>
                          <a:chExt cx="397" cy="232"/>
                        </a:xfrm>
                      </p:grpSpPr>
                      <p:sp>
                        <p:nvSpPr>
                          <p:cNvPr id="210" name="AutoShape 4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63" y="1701"/>
                            <a:ext cx="356" cy="195"/>
                          </a:xfrm>
                          <a:prstGeom prst="roundRect">
                            <a:avLst>
                              <a:gd name="adj" fmla="val 51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209" name="Group 41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63" y="1701"/>
                            <a:ext cx="397" cy="232"/>
                            <a:chOff x="5163" y="1701"/>
                            <a:chExt cx="397" cy="232"/>
                          </a:xfrm>
                        </p:grpSpPr>
                        <p:sp>
                          <p:nvSpPr>
                            <p:cNvPr id="212" name="AutoShape 4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63" y="1701"/>
                              <a:ext cx="356" cy="195"/>
                            </a:xfrm>
                            <a:prstGeom prst="roundRect">
                              <a:avLst>
                                <a:gd name="adj" fmla="val 514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213" name="AutoShape 42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63" y="1701"/>
                              <a:ext cx="397" cy="232"/>
                            </a:xfrm>
                            <a:prstGeom prst="roundRect">
                              <a:avLst>
                                <a:gd name="adj" fmla="val 514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PMT</a:t>
                              </a: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sp>
        <p:nvSpPr>
          <p:cNvPr id="214" name="Line 421"/>
          <p:cNvSpPr>
            <a:spLocks noChangeShapeType="1"/>
          </p:cNvSpPr>
          <p:nvPr/>
        </p:nvSpPr>
        <p:spPr bwMode="auto">
          <a:xfrm>
            <a:off x="1619250" y="5772150"/>
            <a:ext cx="900113" cy="1588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211" name="Group 422"/>
          <p:cNvGrpSpPr>
            <a:grpSpLocks/>
          </p:cNvGrpSpPr>
          <p:nvPr/>
        </p:nvGrpSpPr>
        <p:grpSpPr bwMode="auto">
          <a:xfrm>
            <a:off x="1538288" y="6491288"/>
            <a:ext cx="1184275" cy="366712"/>
            <a:chOff x="5051" y="2381"/>
            <a:chExt cx="746" cy="231"/>
          </a:xfrm>
        </p:grpSpPr>
        <p:sp>
          <p:nvSpPr>
            <p:cNvPr id="216" name="AutoShape 423"/>
            <p:cNvSpPr>
              <a:spLocks noChangeArrowheads="1"/>
            </p:cNvSpPr>
            <p:nvPr/>
          </p:nvSpPr>
          <p:spPr bwMode="auto">
            <a:xfrm>
              <a:off x="5051" y="2381"/>
              <a:ext cx="713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15" name="Group 424"/>
            <p:cNvGrpSpPr>
              <a:grpSpLocks/>
            </p:cNvGrpSpPr>
            <p:nvPr/>
          </p:nvGrpSpPr>
          <p:grpSpPr bwMode="auto">
            <a:xfrm>
              <a:off x="5051" y="2381"/>
              <a:ext cx="746" cy="231"/>
              <a:chOff x="5051" y="2381"/>
              <a:chExt cx="746" cy="231"/>
            </a:xfrm>
          </p:grpSpPr>
          <p:sp>
            <p:nvSpPr>
              <p:cNvPr id="218" name="AutoShape 425"/>
              <p:cNvSpPr>
                <a:spLocks noChangeArrowheads="1"/>
              </p:cNvSpPr>
              <p:nvPr/>
            </p:nvSpPr>
            <p:spPr bwMode="auto">
              <a:xfrm>
                <a:off x="5051" y="2381"/>
                <a:ext cx="706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17" name="Group 426"/>
              <p:cNvGrpSpPr>
                <a:grpSpLocks/>
              </p:cNvGrpSpPr>
              <p:nvPr/>
            </p:nvGrpSpPr>
            <p:grpSpPr bwMode="auto">
              <a:xfrm>
                <a:off x="5051" y="2381"/>
                <a:ext cx="746" cy="231"/>
                <a:chOff x="5051" y="2381"/>
                <a:chExt cx="746" cy="231"/>
              </a:xfrm>
            </p:grpSpPr>
            <p:sp>
              <p:nvSpPr>
                <p:cNvPr id="220" name="AutoShape 427"/>
                <p:cNvSpPr>
                  <a:spLocks noChangeArrowheads="1"/>
                </p:cNvSpPr>
                <p:nvPr/>
              </p:nvSpPr>
              <p:spPr bwMode="auto">
                <a:xfrm>
                  <a:off x="5051" y="2381"/>
                  <a:ext cx="700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19" name="Group 428"/>
                <p:cNvGrpSpPr>
                  <a:grpSpLocks/>
                </p:cNvGrpSpPr>
                <p:nvPr/>
              </p:nvGrpSpPr>
              <p:grpSpPr bwMode="auto">
                <a:xfrm>
                  <a:off x="5051" y="2381"/>
                  <a:ext cx="746" cy="231"/>
                  <a:chOff x="5051" y="2381"/>
                  <a:chExt cx="746" cy="231"/>
                </a:xfrm>
              </p:grpSpPr>
              <p:sp>
                <p:nvSpPr>
                  <p:cNvPr id="222" name="AutoShape 429"/>
                  <p:cNvSpPr>
                    <a:spLocks noChangeArrowheads="1"/>
                  </p:cNvSpPr>
                  <p:nvPr/>
                </p:nvSpPr>
                <p:spPr bwMode="auto">
                  <a:xfrm>
                    <a:off x="5051" y="2381"/>
                    <a:ext cx="695" cy="205"/>
                  </a:xfrm>
                  <a:prstGeom prst="roundRect">
                    <a:avLst>
                      <a:gd name="adj" fmla="val 48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221" name="Group 430"/>
                  <p:cNvGrpSpPr>
                    <a:grpSpLocks/>
                  </p:cNvGrpSpPr>
                  <p:nvPr/>
                </p:nvGrpSpPr>
                <p:grpSpPr bwMode="auto">
                  <a:xfrm>
                    <a:off x="5051" y="2381"/>
                    <a:ext cx="746" cy="231"/>
                    <a:chOff x="5051" y="2381"/>
                    <a:chExt cx="746" cy="231"/>
                  </a:xfrm>
                </p:grpSpPr>
                <p:sp>
                  <p:nvSpPr>
                    <p:cNvPr id="224" name="AutoShape 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51" y="2381"/>
                      <a:ext cx="691" cy="200"/>
                    </a:xfrm>
                    <a:prstGeom prst="roundRect">
                      <a:avLst>
                        <a:gd name="adj" fmla="val 500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23" name="Group 4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051" y="2381"/>
                      <a:ext cx="746" cy="231"/>
                      <a:chOff x="5051" y="2381"/>
                      <a:chExt cx="746" cy="231"/>
                    </a:xfrm>
                  </p:grpSpPr>
                  <p:sp>
                    <p:nvSpPr>
                      <p:cNvPr id="226" name="AutoShape 4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51" y="2381"/>
                        <a:ext cx="687" cy="197"/>
                      </a:xfrm>
                      <a:prstGeom prst="roundRect">
                        <a:avLst>
                          <a:gd name="adj" fmla="val 50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225" name="Group 4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051" y="2381"/>
                        <a:ext cx="746" cy="231"/>
                        <a:chOff x="5051" y="2381"/>
                        <a:chExt cx="746" cy="231"/>
                      </a:xfrm>
                    </p:grpSpPr>
                    <p:sp>
                      <p:nvSpPr>
                        <p:cNvPr id="228" name="AutoShape 4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51" y="2381"/>
                          <a:ext cx="685" cy="195"/>
                        </a:xfrm>
                        <a:prstGeom prst="roundRect">
                          <a:avLst>
                            <a:gd name="adj" fmla="val 514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227" name="Group 4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051" y="2381"/>
                          <a:ext cx="746" cy="231"/>
                          <a:chOff x="5051" y="2381"/>
                          <a:chExt cx="746" cy="231"/>
                        </a:xfrm>
                      </p:grpSpPr>
                      <p:sp>
                        <p:nvSpPr>
                          <p:cNvPr id="230" name="AutoShape 43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051" y="2381"/>
                            <a:ext cx="684" cy="194"/>
                          </a:xfrm>
                          <a:prstGeom prst="roundRect">
                            <a:avLst>
                              <a:gd name="adj" fmla="val 51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229" name="Group 4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051" y="2381"/>
                            <a:ext cx="746" cy="231"/>
                            <a:chOff x="5051" y="2381"/>
                            <a:chExt cx="746" cy="231"/>
                          </a:xfrm>
                        </p:grpSpPr>
                        <p:sp>
                          <p:nvSpPr>
                            <p:cNvPr id="232" name="AutoShape 43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51" y="2381"/>
                              <a:ext cx="683" cy="193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233" name="AutoShape 4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51" y="2381"/>
                              <a:ext cx="746" cy="231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10</a:t>
                              </a: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  <a:cs typeface="Times New Roman" pitchFamily="18" charset="0"/>
                                </a:rPr>
                                <a:t>µ</a:t>
                              </a: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s gate</a:t>
                              </a: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sp>
        <p:nvSpPr>
          <p:cNvPr id="234" name="Line 441"/>
          <p:cNvSpPr>
            <a:spLocks noChangeShapeType="1"/>
          </p:cNvSpPr>
          <p:nvPr/>
        </p:nvSpPr>
        <p:spPr bwMode="auto">
          <a:xfrm>
            <a:off x="1260475" y="6311900"/>
            <a:ext cx="360363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" name="Line 442"/>
          <p:cNvSpPr>
            <a:spLocks noChangeShapeType="1"/>
          </p:cNvSpPr>
          <p:nvPr/>
        </p:nvSpPr>
        <p:spPr bwMode="auto">
          <a:xfrm flipH="1">
            <a:off x="2500313" y="6311900"/>
            <a:ext cx="398462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236" name="Straight Connector 235"/>
          <p:cNvCxnSpPr/>
          <p:nvPr/>
        </p:nvCxnSpPr>
        <p:spPr>
          <a:xfrm rot="10800000">
            <a:off x="493713" y="6099175"/>
            <a:ext cx="112553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 flipV="1">
            <a:off x="1074738" y="5851525"/>
            <a:ext cx="495300" cy="0"/>
          </a:xfrm>
          <a:prstGeom prst="straightConnector1">
            <a:avLst/>
          </a:prstGeom>
          <a:ln w="349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AutoShape 443"/>
          <p:cNvSpPr>
            <a:spLocks noChangeArrowheads="1"/>
          </p:cNvSpPr>
          <p:nvPr/>
        </p:nvSpPr>
        <p:spPr bwMode="auto">
          <a:xfrm>
            <a:off x="3263900" y="3987800"/>
            <a:ext cx="5746750" cy="892175"/>
          </a:xfrm>
          <a:prstGeom prst="roundRect">
            <a:avLst>
              <a:gd name="adj" fmla="val 176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grpSp>
        <p:nvGrpSpPr>
          <p:cNvPr id="231" name="Group 463"/>
          <p:cNvGrpSpPr>
            <a:grpSpLocks/>
          </p:cNvGrpSpPr>
          <p:nvPr/>
        </p:nvGrpSpPr>
        <p:grpSpPr bwMode="auto">
          <a:xfrm>
            <a:off x="5180013" y="4022725"/>
            <a:ext cx="2974975" cy="368300"/>
            <a:chOff x="3646" y="1134"/>
            <a:chExt cx="1949" cy="232"/>
          </a:xfrm>
        </p:grpSpPr>
        <p:sp>
          <p:nvSpPr>
            <p:cNvPr id="240" name="AutoShape 464"/>
            <p:cNvSpPr>
              <a:spLocks noChangeArrowheads="1"/>
            </p:cNvSpPr>
            <p:nvPr/>
          </p:nvSpPr>
          <p:spPr bwMode="auto">
            <a:xfrm>
              <a:off x="3646" y="1134"/>
              <a:ext cx="1842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39" name="Group 465"/>
            <p:cNvGrpSpPr>
              <a:grpSpLocks/>
            </p:cNvGrpSpPr>
            <p:nvPr/>
          </p:nvGrpSpPr>
          <p:grpSpPr bwMode="auto">
            <a:xfrm>
              <a:off x="3646" y="1134"/>
              <a:ext cx="1949" cy="232"/>
              <a:chOff x="3646" y="1134"/>
              <a:chExt cx="1949" cy="232"/>
            </a:xfrm>
          </p:grpSpPr>
          <p:sp>
            <p:nvSpPr>
              <p:cNvPr id="242" name="AutoShape 466"/>
              <p:cNvSpPr>
                <a:spLocks noChangeArrowheads="1"/>
              </p:cNvSpPr>
              <p:nvPr/>
            </p:nvSpPr>
            <p:spPr bwMode="auto">
              <a:xfrm>
                <a:off x="3646" y="1134"/>
                <a:ext cx="1835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41" name="Group 467"/>
              <p:cNvGrpSpPr>
                <a:grpSpLocks/>
              </p:cNvGrpSpPr>
              <p:nvPr/>
            </p:nvGrpSpPr>
            <p:grpSpPr bwMode="auto">
              <a:xfrm>
                <a:off x="3646" y="1134"/>
                <a:ext cx="1949" cy="232"/>
                <a:chOff x="3646" y="1134"/>
                <a:chExt cx="1949" cy="232"/>
              </a:xfrm>
            </p:grpSpPr>
            <p:sp>
              <p:nvSpPr>
                <p:cNvPr id="244" name="AutoShape 468"/>
                <p:cNvSpPr>
                  <a:spLocks noChangeArrowheads="1"/>
                </p:cNvSpPr>
                <p:nvPr/>
              </p:nvSpPr>
              <p:spPr bwMode="auto">
                <a:xfrm>
                  <a:off x="3646" y="1134"/>
                  <a:ext cx="1829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43" name="Group 469"/>
                <p:cNvGrpSpPr>
                  <a:grpSpLocks/>
                </p:cNvGrpSpPr>
                <p:nvPr/>
              </p:nvGrpSpPr>
              <p:grpSpPr bwMode="auto">
                <a:xfrm>
                  <a:off x="3646" y="1134"/>
                  <a:ext cx="1949" cy="232"/>
                  <a:chOff x="3646" y="1134"/>
                  <a:chExt cx="1949" cy="232"/>
                </a:xfrm>
              </p:grpSpPr>
              <p:sp>
                <p:nvSpPr>
                  <p:cNvPr id="246" name="AutoShape 470"/>
                  <p:cNvSpPr>
                    <a:spLocks noChangeArrowheads="1"/>
                  </p:cNvSpPr>
                  <p:nvPr/>
                </p:nvSpPr>
                <p:spPr bwMode="auto">
                  <a:xfrm>
                    <a:off x="3646" y="1134"/>
                    <a:ext cx="1824" cy="205"/>
                  </a:xfrm>
                  <a:prstGeom prst="roundRect">
                    <a:avLst>
                      <a:gd name="adj" fmla="val 48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245" name="Group 471"/>
                  <p:cNvGrpSpPr>
                    <a:grpSpLocks/>
                  </p:cNvGrpSpPr>
                  <p:nvPr/>
                </p:nvGrpSpPr>
                <p:grpSpPr bwMode="auto">
                  <a:xfrm>
                    <a:off x="3646" y="1134"/>
                    <a:ext cx="1949" cy="232"/>
                    <a:chOff x="3646" y="1134"/>
                    <a:chExt cx="1949" cy="232"/>
                  </a:xfrm>
                </p:grpSpPr>
                <p:sp>
                  <p:nvSpPr>
                    <p:cNvPr id="248" name="AutoShape 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6" y="1134"/>
                      <a:ext cx="1820" cy="200"/>
                    </a:xfrm>
                    <a:prstGeom prst="roundRect">
                      <a:avLst>
                        <a:gd name="adj" fmla="val 500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47" name="Group 4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46" y="1134"/>
                      <a:ext cx="1949" cy="232"/>
                      <a:chOff x="3646" y="1134"/>
                      <a:chExt cx="1949" cy="232"/>
                    </a:xfrm>
                  </p:grpSpPr>
                  <p:sp>
                    <p:nvSpPr>
                      <p:cNvPr id="250" name="AutoShape 4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646" y="1134"/>
                        <a:ext cx="1817" cy="197"/>
                      </a:xfrm>
                      <a:prstGeom prst="roundRect">
                        <a:avLst>
                          <a:gd name="adj" fmla="val 50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249" name="Group 4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46" y="1134"/>
                        <a:ext cx="1949" cy="232"/>
                        <a:chOff x="3646" y="1134"/>
                        <a:chExt cx="1949" cy="232"/>
                      </a:xfrm>
                    </p:grpSpPr>
                    <p:sp>
                      <p:nvSpPr>
                        <p:cNvPr id="252" name="AutoShape 47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646" y="1134"/>
                          <a:ext cx="1815" cy="195"/>
                        </a:xfrm>
                        <a:prstGeom prst="roundRect">
                          <a:avLst>
                            <a:gd name="adj" fmla="val 514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251" name="Group 47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46" y="1134"/>
                          <a:ext cx="1949" cy="232"/>
                          <a:chOff x="3646" y="1134"/>
                          <a:chExt cx="1949" cy="232"/>
                        </a:xfrm>
                      </p:grpSpPr>
                      <p:sp>
                        <p:nvSpPr>
                          <p:cNvPr id="254" name="AutoShape 4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46" y="1134"/>
                            <a:ext cx="1814" cy="193"/>
                          </a:xfrm>
                          <a:prstGeom prst="roundRect">
                            <a:avLst>
                              <a:gd name="adj" fmla="val 519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253" name="Group 47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646" y="1134"/>
                            <a:ext cx="1949" cy="232"/>
                            <a:chOff x="3646" y="1134"/>
                            <a:chExt cx="1949" cy="232"/>
                          </a:xfrm>
                        </p:grpSpPr>
                        <p:sp>
                          <p:nvSpPr>
                            <p:cNvPr id="256" name="AutoShape 48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46" y="1134"/>
                              <a:ext cx="1814" cy="193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257" name="AutoShape 48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46" y="1134"/>
                              <a:ext cx="1949" cy="232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eg. 200ms accumulation</a:t>
                              </a: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sp>
        <p:nvSpPr>
          <p:cNvPr id="258" name="Text Box 482"/>
          <p:cNvSpPr txBox="1">
            <a:spLocks noChangeArrowheads="1"/>
          </p:cNvSpPr>
          <p:nvPr/>
        </p:nvSpPr>
        <p:spPr bwMode="auto">
          <a:xfrm>
            <a:off x="4916488" y="4187825"/>
            <a:ext cx="1666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=</a:t>
            </a:r>
          </a:p>
        </p:txBody>
      </p:sp>
      <p:sp>
        <p:nvSpPr>
          <p:cNvPr id="259" name="Line 483"/>
          <p:cNvSpPr>
            <a:spLocks noChangeShapeType="1"/>
          </p:cNvSpPr>
          <p:nvPr/>
        </p:nvSpPr>
        <p:spPr bwMode="auto">
          <a:xfrm>
            <a:off x="5168900" y="4368800"/>
            <a:ext cx="29432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255" name="Group 484"/>
          <p:cNvGrpSpPr>
            <a:grpSpLocks/>
          </p:cNvGrpSpPr>
          <p:nvPr/>
        </p:nvGrpSpPr>
        <p:grpSpPr bwMode="auto">
          <a:xfrm>
            <a:off x="5600700" y="4379913"/>
            <a:ext cx="1954213" cy="366712"/>
            <a:chOff x="3911" y="1359"/>
            <a:chExt cx="1280" cy="231"/>
          </a:xfrm>
        </p:grpSpPr>
        <p:sp>
          <p:nvSpPr>
            <p:cNvPr id="261" name="AutoShape 485"/>
            <p:cNvSpPr>
              <a:spLocks noChangeArrowheads="1"/>
            </p:cNvSpPr>
            <p:nvPr/>
          </p:nvSpPr>
          <p:spPr bwMode="auto">
            <a:xfrm>
              <a:off x="3911" y="1359"/>
              <a:ext cx="1185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60" name="Group 486"/>
            <p:cNvGrpSpPr>
              <a:grpSpLocks/>
            </p:cNvGrpSpPr>
            <p:nvPr/>
          </p:nvGrpSpPr>
          <p:grpSpPr bwMode="auto">
            <a:xfrm>
              <a:off x="3911" y="1359"/>
              <a:ext cx="1280" cy="231"/>
              <a:chOff x="3911" y="1359"/>
              <a:chExt cx="1280" cy="231"/>
            </a:xfrm>
          </p:grpSpPr>
          <p:sp>
            <p:nvSpPr>
              <p:cNvPr id="263" name="AutoShape 487"/>
              <p:cNvSpPr>
                <a:spLocks noChangeArrowheads="1"/>
              </p:cNvSpPr>
              <p:nvPr/>
            </p:nvSpPr>
            <p:spPr bwMode="auto">
              <a:xfrm>
                <a:off x="3911" y="1359"/>
                <a:ext cx="1180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62" name="Group 488"/>
              <p:cNvGrpSpPr>
                <a:grpSpLocks/>
              </p:cNvGrpSpPr>
              <p:nvPr/>
            </p:nvGrpSpPr>
            <p:grpSpPr bwMode="auto">
              <a:xfrm>
                <a:off x="3911" y="1359"/>
                <a:ext cx="1280" cy="231"/>
                <a:chOff x="3911" y="1359"/>
                <a:chExt cx="1280" cy="231"/>
              </a:xfrm>
            </p:grpSpPr>
            <p:sp>
              <p:nvSpPr>
                <p:cNvPr id="265" name="AutoShape 489"/>
                <p:cNvSpPr>
                  <a:spLocks noChangeArrowheads="1"/>
                </p:cNvSpPr>
                <p:nvPr/>
              </p:nvSpPr>
              <p:spPr bwMode="auto">
                <a:xfrm>
                  <a:off x="3911" y="1359"/>
                  <a:ext cx="1173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64" name="Group 490"/>
                <p:cNvGrpSpPr>
                  <a:grpSpLocks/>
                </p:cNvGrpSpPr>
                <p:nvPr/>
              </p:nvGrpSpPr>
              <p:grpSpPr bwMode="auto">
                <a:xfrm>
                  <a:off x="3911" y="1359"/>
                  <a:ext cx="1280" cy="231"/>
                  <a:chOff x="3911" y="1359"/>
                  <a:chExt cx="1280" cy="231"/>
                </a:xfrm>
              </p:grpSpPr>
              <p:sp>
                <p:nvSpPr>
                  <p:cNvPr id="267" name="AutoShape 491"/>
                  <p:cNvSpPr>
                    <a:spLocks noChangeArrowheads="1"/>
                  </p:cNvSpPr>
                  <p:nvPr/>
                </p:nvSpPr>
                <p:spPr bwMode="auto">
                  <a:xfrm>
                    <a:off x="3911" y="1359"/>
                    <a:ext cx="1168" cy="206"/>
                  </a:xfrm>
                  <a:prstGeom prst="roundRect">
                    <a:avLst>
                      <a:gd name="adj" fmla="val 48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266" name="Group 492"/>
                  <p:cNvGrpSpPr>
                    <a:grpSpLocks/>
                  </p:cNvGrpSpPr>
                  <p:nvPr/>
                </p:nvGrpSpPr>
                <p:grpSpPr bwMode="auto">
                  <a:xfrm>
                    <a:off x="3911" y="1359"/>
                    <a:ext cx="1280" cy="231"/>
                    <a:chOff x="3911" y="1359"/>
                    <a:chExt cx="1280" cy="231"/>
                  </a:xfrm>
                </p:grpSpPr>
                <p:sp>
                  <p:nvSpPr>
                    <p:cNvPr id="269" name="AutoShape 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11" y="1359"/>
                      <a:ext cx="1164" cy="202"/>
                    </a:xfrm>
                    <a:prstGeom prst="roundRect">
                      <a:avLst>
                        <a:gd name="adj" fmla="val 49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68" name="Group 4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11" y="1359"/>
                      <a:ext cx="1280" cy="231"/>
                      <a:chOff x="3911" y="1359"/>
                      <a:chExt cx="1280" cy="231"/>
                    </a:xfrm>
                  </p:grpSpPr>
                  <p:sp>
                    <p:nvSpPr>
                      <p:cNvPr id="271" name="AutoShape 4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11" y="1359"/>
                        <a:ext cx="1160" cy="197"/>
                      </a:xfrm>
                      <a:prstGeom prst="roundRect">
                        <a:avLst>
                          <a:gd name="adj" fmla="val 50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270" name="Group 49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11" y="1359"/>
                        <a:ext cx="1280" cy="231"/>
                        <a:chOff x="3911" y="1359"/>
                        <a:chExt cx="1280" cy="231"/>
                      </a:xfrm>
                    </p:grpSpPr>
                    <p:sp>
                      <p:nvSpPr>
                        <p:cNvPr id="273" name="AutoShape 49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1" y="1359"/>
                          <a:ext cx="1158" cy="196"/>
                        </a:xfrm>
                        <a:prstGeom prst="roundRect">
                          <a:avLst>
                            <a:gd name="adj" fmla="val 50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272" name="Group 49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11" y="1359"/>
                          <a:ext cx="1280" cy="231"/>
                          <a:chOff x="3911" y="1359"/>
                          <a:chExt cx="1280" cy="231"/>
                        </a:xfrm>
                      </p:grpSpPr>
                      <p:sp>
                        <p:nvSpPr>
                          <p:cNvPr id="275" name="AutoShape 49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11" y="1359"/>
                            <a:ext cx="1156" cy="194"/>
                          </a:xfrm>
                          <a:prstGeom prst="roundRect">
                            <a:avLst>
                              <a:gd name="adj" fmla="val 51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274" name="Group 50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911" y="1359"/>
                            <a:ext cx="1280" cy="231"/>
                            <a:chOff x="3911" y="1359"/>
                            <a:chExt cx="1280" cy="231"/>
                          </a:xfrm>
                        </p:grpSpPr>
                        <p:sp>
                          <p:nvSpPr>
                            <p:cNvPr id="277" name="AutoShape 50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11" y="1359"/>
                              <a:ext cx="1156" cy="193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278" name="AutoShape 50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11" y="1359"/>
                              <a:ext cx="1280" cy="231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10</a:t>
                              </a: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  <a:cs typeface="Times New Roman" pitchFamily="18" charset="0"/>
                                </a:rPr>
                                <a:t>µ</a:t>
                              </a: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s gate width</a:t>
                              </a: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76" name="Group 503"/>
          <p:cNvGrpSpPr>
            <a:grpSpLocks/>
          </p:cNvGrpSpPr>
          <p:nvPr/>
        </p:nvGrpSpPr>
        <p:grpSpPr bwMode="auto">
          <a:xfrm>
            <a:off x="3346450" y="4073525"/>
            <a:ext cx="1504950" cy="738188"/>
            <a:chOff x="2490" y="1166"/>
            <a:chExt cx="985" cy="465"/>
          </a:xfrm>
        </p:grpSpPr>
        <p:sp>
          <p:nvSpPr>
            <p:cNvPr id="280" name="AutoShape 504"/>
            <p:cNvSpPr>
              <a:spLocks noChangeArrowheads="1"/>
            </p:cNvSpPr>
            <p:nvPr/>
          </p:nvSpPr>
          <p:spPr bwMode="auto">
            <a:xfrm>
              <a:off x="2514" y="1345"/>
              <a:ext cx="897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79" name="Group 505"/>
            <p:cNvGrpSpPr>
              <a:grpSpLocks/>
            </p:cNvGrpSpPr>
            <p:nvPr/>
          </p:nvGrpSpPr>
          <p:grpSpPr bwMode="auto">
            <a:xfrm>
              <a:off x="2490" y="1166"/>
              <a:ext cx="985" cy="465"/>
              <a:chOff x="2490" y="1166"/>
              <a:chExt cx="985" cy="465"/>
            </a:xfrm>
          </p:grpSpPr>
          <p:sp>
            <p:nvSpPr>
              <p:cNvPr id="282" name="AutoShape 506"/>
              <p:cNvSpPr>
                <a:spLocks noChangeArrowheads="1"/>
              </p:cNvSpPr>
              <p:nvPr/>
            </p:nvSpPr>
            <p:spPr bwMode="auto">
              <a:xfrm>
                <a:off x="2514" y="1345"/>
                <a:ext cx="890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81" name="Group 507"/>
              <p:cNvGrpSpPr>
                <a:grpSpLocks/>
              </p:cNvGrpSpPr>
              <p:nvPr/>
            </p:nvGrpSpPr>
            <p:grpSpPr bwMode="auto">
              <a:xfrm>
                <a:off x="2490" y="1166"/>
                <a:ext cx="985" cy="465"/>
                <a:chOff x="2490" y="1166"/>
                <a:chExt cx="985" cy="465"/>
              </a:xfrm>
            </p:grpSpPr>
            <p:sp>
              <p:nvSpPr>
                <p:cNvPr id="284" name="AutoShape 508"/>
                <p:cNvSpPr>
                  <a:spLocks noChangeArrowheads="1"/>
                </p:cNvSpPr>
                <p:nvPr/>
              </p:nvSpPr>
              <p:spPr bwMode="auto">
                <a:xfrm>
                  <a:off x="2514" y="1345"/>
                  <a:ext cx="884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83" name="Group 509"/>
                <p:cNvGrpSpPr>
                  <a:grpSpLocks/>
                </p:cNvGrpSpPr>
                <p:nvPr/>
              </p:nvGrpSpPr>
              <p:grpSpPr bwMode="auto">
                <a:xfrm>
                  <a:off x="2490" y="1166"/>
                  <a:ext cx="985" cy="465"/>
                  <a:chOff x="2490" y="1166"/>
                  <a:chExt cx="985" cy="465"/>
                </a:xfrm>
              </p:grpSpPr>
              <p:sp>
                <p:nvSpPr>
                  <p:cNvPr id="286" name="AutoShape 510"/>
                  <p:cNvSpPr>
                    <a:spLocks noChangeArrowheads="1"/>
                  </p:cNvSpPr>
                  <p:nvPr/>
                </p:nvSpPr>
                <p:spPr bwMode="auto">
                  <a:xfrm>
                    <a:off x="2514" y="1345"/>
                    <a:ext cx="879" cy="205"/>
                  </a:xfrm>
                  <a:prstGeom prst="roundRect">
                    <a:avLst>
                      <a:gd name="adj" fmla="val 48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285" name="Group 511"/>
                  <p:cNvGrpSpPr>
                    <a:grpSpLocks/>
                  </p:cNvGrpSpPr>
                  <p:nvPr/>
                </p:nvGrpSpPr>
                <p:grpSpPr bwMode="auto">
                  <a:xfrm>
                    <a:off x="2490" y="1166"/>
                    <a:ext cx="985" cy="465"/>
                    <a:chOff x="2490" y="1166"/>
                    <a:chExt cx="985" cy="465"/>
                  </a:xfrm>
                </p:grpSpPr>
                <p:sp>
                  <p:nvSpPr>
                    <p:cNvPr id="288" name="AutoShape 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14" y="1345"/>
                      <a:ext cx="875" cy="201"/>
                    </a:xfrm>
                    <a:prstGeom prst="roundRect">
                      <a:avLst>
                        <a:gd name="adj" fmla="val 500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87" name="Group 5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90" y="1166"/>
                      <a:ext cx="985" cy="465"/>
                      <a:chOff x="2490" y="1166"/>
                      <a:chExt cx="985" cy="465"/>
                    </a:xfrm>
                  </p:grpSpPr>
                  <p:sp>
                    <p:nvSpPr>
                      <p:cNvPr id="290" name="AutoShape 5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14" y="1345"/>
                        <a:ext cx="872" cy="198"/>
                      </a:xfrm>
                      <a:prstGeom prst="roundRect">
                        <a:avLst>
                          <a:gd name="adj" fmla="val 50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289" name="Group 5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90" y="1166"/>
                        <a:ext cx="985" cy="465"/>
                        <a:chOff x="2490" y="1166"/>
                        <a:chExt cx="985" cy="465"/>
                      </a:xfrm>
                    </p:grpSpPr>
                    <p:sp>
                      <p:nvSpPr>
                        <p:cNvPr id="292" name="AutoShape 51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14" y="1345"/>
                          <a:ext cx="870" cy="196"/>
                        </a:xfrm>
                        <a:prstGeom prst="roundRect">
                          <a:avLst>
                            <a:gd name="adj" fmla="val 50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291" name="Group 5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90" y="1166"/>
                          <a:ext cx="985" cy="465"/>
                          <a:chOff x="2490" y="1166"/>
                          <a:chExt cx="985" cy="465"/>
                        </a:xfrm>
                      </p:grpSpPr>
                      <p:sp>
                        <p:nvSpPr>
                          <p:cNvPr id="294" name="AutoShape 5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14" y="1345"/>
                            <a:ext cx="869" cy="195"/>
                          </a:xfrm>
                          <a:prstGeom prst="roundRect">
                            <a:avLst>
                              <a:gd name="adj" fmla="val 51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293" name="Group 51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490" y="1166"/>
                            <a:ext cx="985" cy="465"/>
                            <a:chOff x="2490" y="1166"/>
                            <a:chExt cx="985" cy="465"/>
                          </a:xfrm>
                        </p:grpSpPr>
                        <p:sp>
                          <p:nvSpPr>
                            <p:cNvPr id="296" name="AutoShape 52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514" y="1345"/>
                              <a:ext cx="869" cy="195"/>
                            </a:xfrm>
                            <a:prstGeom prst="roundRect">
                              <a:avLst>
                                <a:gd name="adj" fmla="val 514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297" name="AutoShape 52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490" y="1166"/>
                              <a:ext cx="985" cy="465"/>
                            </a:xfrm>
                            <a:prstGeom prst="roundRect">
                              <a:avLst>
                                <a:gd name="adj" fmla="val 514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 dirty="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Background</a:t>
                              </a:r>
                            </a:p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 dirty="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suppression</a:t>
                              </a: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95" name="Group 522"/>
          <p:cNvGrpSpPr>
            <a:grpSpLocks/>
          </p:cNvGrpSpPr>
          <p:nvPr/>
        </p:nvGrpSpPr>
        <p:grpSpPr bwMode="auto">
          <a:xfrm>
            <a:off x="8255000" y="4208463"/>
            <a:ext cx="577850" cy="369887"/>
            <a:chOff x="5583" y="1251"/>
            <a:chExt cx="377" cy="233"/>
          </a:xfrm>
        </p:grpSpPr>
        <p:sp>
          <p:nvSpPr>
            <p:cNvPr id="299" name="AutoShape 523"/>
            <p:cNvSpPr>
              <a:spLocks noChangeArrowheads="1"/>
            </p:cNvSpPr>
            <p:nvPr/>
          </p:nvSpPr>
          <p:spPr bwMode="auto">
            <a:xfrm>
              <a:off x="5583" y="1251"/>
              <a:ext cx="281" cy="223"/>
            </a:xfrm>
            <a:prstGeom prst="roundRect">
              <a:avLst>
                <a:gd name="adj" fmla="val 44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98" name="Group 524"/>
            <p:cNvGrpSpPr>
              <a:grpSpLocks/>
            </p:cNvGrpSpPr>
            <p:nvPr/>
          </p:nvGrpSpPr>
          <p:grpSpPr bwMode="auto">
            <a:xfrm>
              <a:off x="5583" y="1251"/>
              <a:ext cx="377" cy="233"/>
              <a:chOff x="5583" y="1251"/>
              <a:chExt cx="377" cy="233"/>
            </a:xfrm>
          </p:grpSpPr>
          <p:sp>
            <p:nvSpPr>
              <p:cNvPr id="301" name="AutoShape 525"/>
              <p:cNvSpPr>
                <a:spLocks noChangeArrowheads="1"/>
              </p:cNvSpPr>
              <p:nvPr/>
            </p:nvSpPr>
            <p:spPr bwMode="auto">
              <a:xfrm>
                <a:off x="5583" y="1251"/>
                <a:ext cx="276" cy="216"/>
              </a:xfrm>
              <a:prstGeom prst="roundRect">
                <a:avLst>
                  <a:gd name="adj" fmla="val 46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00" name="Group 526"/>
              <p:cNvGrpSpPr>
                <a:grpSpLocks/>
              </p:cNvGrpSpPr>
              <p:nvPr/>
            </p:nvGrpSpPr>
            <p:grpSpPr bwMode="auto">
              <a:xfrm>
                <a:off x="5583" y="1251"/>
                <a:ext cx="377" cy="233"/>
                <a:chOff x="5583" y="1251"/>
                <a:chExt cx="377" cy="233"/>
              </a:xfrm>
            </p:grpSpPr>
            <p:sp>
              <p:nvSpPr>
                <p:cNvPr id="303" name="AutoShape 527"/>
                <p:cNvSpPr>
                  <a:spLocks noChangeArrowheads="1"/>
                </p:cNvSpPr>
                <p:nvPr/>
              </p:nvSpPr>
              <p:spPr bwMode="auto">
                <a:xfrm>
                  <a:off x="5583" y="1251"/>
                  <a:ext cx="270" cy="210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302" name="Group 528"/>
                <p:cNvGrpSpPr>
                  <a:grpSpLocks/>
                </p:cNvGrpSpPr>
                <p:nvPr/>
              </p:nvGrpSpPr>
              <p:grpSpPr bwMode="auto">
                <a:xfrm>
                  <a:off x="5583" y="1251"/>
                  <a:ext cx="377" cy="233"/>
                  <a:chOff x="5583" y="1251"/>
                  <a:chExt cx="377" cy="233"/>
                </a:xfrm>
              </p:grpSpPr>
              <p:sp>
                <p:nvSpPr>
                  <p:cNvPr id="305" name="AutoShape 529"/>
                  <p:cNvSpPr>
                    <a:spLocks noChangeArrowheads="1"/>
                  </p:cNvSpPr>
                  <p:nvPr/>
                </p:nvSpPr>
                <p:spPr bwMode="auto">
                  <a:xfrm>
                    <a:off x="5583" y="1251"/>
                    <a:ext cx="265" cy="205"/>
                  </a:xfrm>
                  <a:prstGeom prst="roundRect">
                    <a:avLst>
                      <a:gd name="adj" fmla="val 48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304" name="Group 530"/>
                  <p:cNvGrpSpPr>
                    <a:grpSpLocks/>
                  </p:cNvGrpSpPr>
                  <p:nvPr/>
                </p:nvGrpSpPr>
                <p:grpSpPr bwMode="auto">
                  <a:xfrm>
                    <a:off x="5583" y="1251"/>
                    <a:ext cx="377" cy="233"/>
                    <a:chOff x="5583" y="1251"/>
                    <a:chExt cx="377" cy="233"/>
                  </a:xfrm>
                </p:grpSpPr>
                <p:sp>
                  <p:nvSpPr>
                    <p:cNvPr id="307" name="AutoShape 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83" y="1251"/>
                      <a:ext cx="260" cy="200"/>
                    </a:xfrm>
                    <a:prstGeom prst="roundRect">
                      <a:avLst>
                        <a:gd name="adj" fmla="val 500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306" name="Group 5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83" y="1251"/>
                      <a:ext cx="377" cy="233"/>
                      <a:chOff x="5583" y="1251"/>
                      <a:chExt cx="377" cy="233"/>
                    </a:xfrm>
                  </p:grpSpPr>
                  <p:sp>
                    <p:nvSpPr>
                      <p:cNvPr id="309" name="AutoShape 5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583" y="1251"/>
                        <a:ext cx="256" cy="197"/>
                      </a:xfrm>
                      <a:prstGeom prst="roundRect">
                        <a:avLst>
                          <a:gd name="adj" fmla="val 50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308" name="Group 5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83" y="1251"/>
                        <a:ext cx="377" cy="233"/>
                        <a:chOff x="5583" y="1251"/>
                        <a:chExt cx="377" cy="233"/>
                      </a:xfrm>
                    </p:grpSpPr>
                    <p:sp>
                      <p:nvSpPr>
                        <p:cNvPr id="311" name="AutoShape 5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583" y="1251"/>
                          <a:ext cx="254" cy="195"/>
                        </a:xfrm>
                        <a:prstGeom prst="roundRect">
                          <a:avLst>
                            <a:gd name="adj" fmla="val 514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310" name="Group 5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583" y="1251"/>
                          <a:ext cx="377" cy="233"/>
                          <a:chOff x="5583" y="1251"/>
                          <a:chExt cx="377" cy="233"/>
                        </a:xfrm>
                      </p:grpSpPr>
                      <p:sp>
                        <p:nvSpPr>
                          <p:cNvPr id="313" name="AutoShape 53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583" y="1251"/>
                            <a:ext cx="254" cy="194"/>
                          </a:xfrm>
                          <a:prstGeom prst="roundRect">
                            <a:avLst>
                              <a:gd name="adj" fmla="val 51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grpSp>
                        <p:nvGrpSpPr>
                          <p:cNvPr id="312" name="Group 5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583" y="1251"/>
                            <a:ext cx="377" cy="233"/>
                            <a:chOff x="5583" y="1251"/>
                            <a:chExt cx="377" cy="233"/>
                          </a:xfrm>
                        </p:grpSpPr>
                        <p:sp>
                          <p:nvSpPr>
                            <p:cNvPr id="315" name="AutoShape 53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583" y="1251"/>
                              <a:ext cx="253" cy="193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316" name="AutoShape 5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583" y="1251"/>
                              <a:ext cx="377" cy="233"/>
                            </a:xfrm>
                            <a:prstGeom prst="roundRect">
                              <a:avLst>
                                <a:gd name="adj" fmla="val 519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lIns="0" tIns="0" rIns="0" bIns="0">
                              <a:spAutoFit/>
                            </a:bodyPr>
                            <a:lstStyle/>
                            <a:p>
                              <a:pPr>
                                <a:buClr>
                                  <a:srgbClr val="000000"/>
                                </a:buClr>
                                <a:buSzPct val="45000"/>
                                <a:buFont typeface="StarSymbol"/>
                                <a:buNone/>
                                <a:tabLst>
                                  <a:tab pos="0" algn="l"/>
                                  <a:tab pos="447675" algn="l"/>
                                  <a:tab pos="896938" algn="l"/>
                                  <a:tab pos="1346200" algn="l"/>
                                  <a:tab pos="1795463" algn="l"/>
                                  <a:tab pos="2244725" algn="l"/>
                                  <a:tab pos="2693988" algn="l"/>
                                  <a:tab pos="3143250" algn="l"/>
                                  <a:tab pos="3592513" algn="l"/>
                                  <a:tab pos="4041775" algn="l"/>
                                  <a:tab pos="4491038" algn="l"/>
                                  <a:tab pos="4940300" algn="l"/>
                                  <a:tab pos="5389563" algn="l"/>
                                  <a:tab pos="5838825" algn="l"/>
                                  <a:tab pos="6288088" algn="l"/>
                                  <a:tab pos="6737350" algn="l"/>
                                  <a:tab pos="7186613" algn="l"/>
                                  <a:tab pos="7635875" algn="l"/>
                                  <a:tab pos="8085138" algn="l"/>
                                  <a:tab pos="8534400" algn="l"/>
                                  <a:tab pos="8983663" algn="l"/>
                                </a:tabLst>
                              </a:pPr>
                              <a:r>
                                <a:rPr lang="en-GB" sz="2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~10</a:t>
                              </a:r>
                              <a:r>
                                <a:rPr lang="en-GB" sz="2400" baseline="300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  <a:ea typeface="MS PGothic" pitchFamily="34" charset="-128"/>
                                </a:rPr>
                                <a:t>4</a:t>
                              </a:r>
                              <a:endParaRPr lang="en-GB" sz="2400">
                                <a:solidFill>
                                  <a:srgbClr val="000000"/>
                                </a:solidFill>
                                <a:latin typeface="Times New Roman" pitchFamily="18" charset="0"/>
                                <a:ea typeface="MS PGothic" pitchFamily="34" charset="-128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</p:grpSp>
        </p:grpSp>
      </p:grpSp>
      <p:graphicFrame>
        <p:nvGraphicFramePr>
          <p:cNvPr id="317" name="Object 552"/>
          <p:cNvGraphicFramePr>
            <a:graphicFrameLocks noChangeAspect="1"/>
          </p:cNvGraphicFramePr>
          <p:nvPr/>
        </p:nvGraphicFramePr>
        <p:xfrm>
          <a:off x="3448050" y="5006975"/>
          <a:ext cx="2211388" cy="1727200"/>
        </p:xfrm>
        <a:graphic>
          <a:graphicData uri="http://schemas.openxmlformats.org/presentationml/2006/ole">
            <p:oleObj spid="_x0000_s61442" name="Graph" r:id="rId4" imgW="3280320" imgH="2560320" progId="">
              <p:embed/>
            </p:oleObj>
          </a:graphicData>
        </a:graphic>
      </p:graphicFrame>
      <p:graphicFrame>
        <p:nvGraphicFramePr>
          <p:cNvPr id="318" name="Object 573"/>
          <p:cNvGraphicFramePr>
            <a:graphicFrameLocks noChangeAspect="1"/>
          </p:cNvGraphicFramePr>
          <p:nvPr/>
        </p:nvGraphicFramePr>
        <p:xfrm>
          <a:off x="6991350" y="5153025"/>
          <a:ext cx="1893888" cy="1557338"/>
        </p:xfrm>
        <a:graphic>
          <a:graphicData uri="http://schemas.openxmlformats.org/presentationml/2006/ole">
            <p:oleObj spid="_x0000_s61443" name="Graph" r:id="rId5" imgW="3204000" imgH="2636640" progId="">
              <p:embed/>
            </p:oleObj>
          </a:graphicData>
        </a:graphic>
      </p:graphicFrame>
      <p:sp>
        <p:nvSpPr>
          <p:cNvPr id="319" name="TextBox 318"/>
          <p:cNvSpPr txBox="1"/>
          <p:nvPr/>
        </p:nvSpPr>
        <p:spPr>
          <a:xfrm>
            <a:off x="7539935" y="5188364"/>
            <a:ext cx="8778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18 min</a:t>
            </a:r>
          </a:p>
        </p:txBody>
      </p:sp>
      <p:sp>
        <p:nvSpPr>
          <p:cNvPr id="320" name="Rectangle 319"/>
          <p:cNvSpPr/>
          <p:nvPr/>
        </p:nvSpPr>
        <p:spPr>
          <a:xfrm>
            <a:off x="3360738" y="5029200"/>
            <a:ext cx="482600" cy="1519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1" name="Rectangle 320"/>
          <p:cNvSpPr/>
          <p:nvPr/>
        </p:nvSpPr>
        <p:spPr>
          <a:xfrm>
            <a:off x="6788150" y="5016500"/>
            <a:ext cx="481013" cy="1508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2" name="Text Box 579"/>
          <p:cNvSpPr txBox="1">
            <a:spLocks noChangeArrowheads="1"/>
          </p:cNvSpPr>
          <p:nvPr/>
        </p:nvSpPr>
        <p:spPr bwMode="auto">
          <a:xfrm>
            <a:off x="5492750" y="5173663"/>
            <a:ext cx="1582738" cy="368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With ISCOOL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23" name="TextBox 564"/>
          <p:cNvSpPr txBox="1">
            <a:spLocks noChangeArrowheads="1"/>
          </p:cNvSpPr>
          <p:nvPr/>
        </p:nvSpPr>
        <p:spPr bwMode="auto">
          <a:xfrm>
            <a:off x="3236913" y="6240463"/>
            <a:ext cx="695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490000</a:t>
            </a:r>
          </a:p>
        </p:txBody>
      </p:sp>
      <p:sp>
        <p:nvSpPr>
          <p:cNvPr id="324" name="TextBox 565"/>
          <p:cNvSpPr txBox="1">
            <a:spLocks noChangeArrowheads="1"/>
          </p:cNvSpPr>
          <p:nvPr/>
        </p:nvSpPr>
        <p:spPr bwMode="auto">
          <a:xfrm>
            <a:off x="3241675" y="5033963"/>
            <a:ext cx="6937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500000</a:t>
            </a:r>
          </a:p>
        </p:txBody>
      </p:sp>
      <p:sp>
        <p:nvSpPr>
          <p:cNvPr id="325" name="TextBox 566"/>
          <p:cNvSpPr txBox="1">
            <a:spLocks noChangeArrowheads="1"/>
          </p:cNvSpPr>
          <p:nvPr/>
        </p:nvSpPr>
        <p:spPr bwMode="auto">
          <a:xfrm>
            <a:off x="6924675" y="5181600"/>
            <a:ext cx="438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200</a:t>
            </a:r>
          </a:p>
        </p:txBody>
      </p:sp>
      <p:sp>
        <p:nvSpPr>
          <p:cNvPr id="326" name="TextBox 567"/>
          <p:cNvSpPr txBox="1">
            <a:spLocks noChangeArrowheads="1"/>
          </p:cNvSpPr>
          <p:nvPr/>
        </p:nvSpPr>
        <p:spPr bwMode="auto">
          <a:xfrm>
            <a:off x="6915150" y="5765800"/>
            <a:ext cx="439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100</a:t>
            </a:r>
          </a:p>
        </p:txBody>
      </p:sp>
      <p:sp>
        <p:nvSpPr>
          <p:cNvPr id="327" name="TextBox 568"/>
          <p:cNvSpPr txBox="1">
            <a:spLocks noChangeArrowheads="1"/>
          </p:cNvSpPr>
          <p:nvPr/>
        </p:nvSpPr>
        <p:spPr bwMode="auto">
          <a:xfrm rot="16200000">
            <a:off x="3286919" y="5658644"/>
            <a:ext cx="6699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Counts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4125913" y="6581775"/>
            <a:ext cx="1200150" cy="276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tx1"/>
                </a:solidFill>
                <a:latin typeface="Arial" charset="0"/>
                <a:cs typeface="Arial" charset="0"/>
              </a:rPr>
              <a:t>Tuning Voltage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7440613" y="6581775"/>
            <a:ext cx="1201737" cy="276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tx1"/>
                </a:solidFill>
                <a:latin typeface="Arial" charset="0"/>
                <a:cs typeface="Arial" charset="0"/>
              </a:rPr>
              <a:t>Tuning Voltage</a:t>
            </a:r>
          </a:p>
        </p:txBody>
      </p:sp>
      <p:sp>
        <p:nvSpPr>
          <p:cNvPr id="330" name="Right Arrow 329"/>
          <p:cNvSpPr/>
          <p:nvPr/>
        </p:nvSpPr>
        <p:spPr>
          <a:xfrm>
            <a:off x="5894173" y="5943601"/>
            <a:ext cx="729048" cy="345989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2" name="TextBox 330"/>
          <p:cNvSpPr txBox="1">
            <a:spLocks noChangeArrowheads="1"/>
          </p:cNvSpPr>
          <p:nvPr/>
        </p:nvSpPr>
        <p:spPr bwMode="auto">
          <a:xfrm>
            <a:off x="6005513" y="6305550"/>
            <a:ext cx="50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aseline="30000" dirty="0"/>
              <a:t>46</a:t>
            </a:r>
            <a:r>
              <a:rPr lang="en-GB" dirty="0"/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352" y="393731"/>
            <a:ext cx="7772400" cy="68350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 resolution 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vs</a:t>
            </a:r>
            <a:r>
              <a:rPr kumimoji="0" lang="en-GB" sz="4400" b="1" i="0" u="none" strike="noStrike" kern="1200" cap="none" spc="0" normalizeH="0" noProof="0" dirty="0" smtClean="0">
                <a:ln>
                  <a:noFill/>
                </a:ln>
                <a:solidFill>
                  <a:srgbClr val="FFC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high sensitivity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FFC8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67" y="3527425"/>
            <a:ext cx="3859212" cy="316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69008" y="6488112"/>
            <a:ext cx="384760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Rockwell" pitchFamily="18" charset="0"/>
              </a:rPr>
              <a:t>  Relative Frequency (GHz)</a:t>
            </a: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955192" y="4273550"/>
            <a:ext cx="777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aseline="30000">
                <a:solidFill>
                  <a:schemeClr val="bg1"/>
                </a:solidFill>
                <a:latin typeface="Rockwell" pitchFamily="18" charset="0"/>
              </a:rPr>
              <a:t>68</a:t>
            </a:r>
            <a:r>
              <a:rPr lang="en-GB">
                <a:solidFill>
                  <a:schemeClr val="bg1"/>
                </a:solidFill>
                <a:latin typeface="Rockwell" pitchFamily="18" charset="0"/>
              </a:rPr>
              <a:t>Cu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3578087" y="2032552"/>
            <a:ext cx="486768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E=const=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(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1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/</a:t>
            </a:r>
            <a:r>
              <a:rPr lang="en-GB" sz="2800" baseline="-25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)≈</a:t>
            </a:r>
            <a:r>
              <a:rPr lang="en-GB" sz="2800" dirty="0" err="1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v</a:t>
            </a:r>
            <a:endParaRPr lang="el-GR" sz="28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536092" y="6251575"/>
            <a:ext cx="22050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1526692" y="6251575"/>
            <a:ext cx="6429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0  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2455379" y="6251575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3312629" y="6251575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20  </a:t>
            </a: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4418496" y="1629603"/>
            <a:ext cx="26356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Collinear Concept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440886" y="2934534"/>
            <a:ext cx="642938" cy="857250"/>
          </a:xfrm>
          <a:prstGeom prst="rect">
            <a:avLst/>
          </a:prstGeom>
          <a:solidFill>
            <a:srgbClr val="0F6FC6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372"/>
          <p:cNvGrpSpPr>
            <a:grpSpLocks/>
          </p:cNvGrpSpPr>
          <p:nvPr/>
        </p:nvGrpSpPr>
        <p:grpSpPr bwMode="auto">
          <a:xfrm>
            <a:off x="6512449" y="4077534"/>
            <a:ext cx="500062" cy="714375"/>
            <a:chOff x="2571736" y="3827012"/>
            <a:chExt cx="1928826" cy="2245194"/>
          </a:xfrm>
        </p:grpSpPr>
        <p:sp>
          <p:nvSpPr>
            <p:cNvPr id="21" name="Rectangle 20"/>
            <p:cNvSpPr/>
            <p:nvPr/>
          </p:nvSpPr>
          <p:spPr>
            <a:xfrm>
              <a:off x="3355514" y="5428582"/>
              <a:ext cx="361271" cy="643624"/>
            </a:xfrm>
            <a:prstGeom prst="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59527" y="3827012"/>
              <a:ext cx="1353243" cy="1317180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571736" y="4929650"/>
              <a:ext cx="1928826" cy="498932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45215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26885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14677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02472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84142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359729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71934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6583886" y="3934659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583886" y="3791784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5619480" y="3041690"/>
            <a:ext cx="285750" cy="64293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4585253" y="3291721"/>
            <a:ext cx="2927322" cy="193601"/>
          </a:xfrm>
          <a:prstGeom prst="rightArrow">
            <a:avLst>
              <a:gd name="adj1" fmla="val 50000"/>
              <a:gd name="adj2" fmla="val 133026"/>
            </a:avLst>
          </a:prstGeom>
          <a:solidFill>
            <a:srgbClr val="0F6FC6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512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55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798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9409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0838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2266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3695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5124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655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798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941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6543405" y="3608428"/>
            <a:ext cx="223837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rot="5400000">
            <a:off x="669501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 rot="5400000">
            <a:off x="682836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6369574" y="2934534"/>
            <a:ext cx="785812" cy="1071562"/>
          </a:xfrm>
          <a:prstGeom prst="rect">
            <a:avLst/>
          </a:prstGeom>
          <a:noFill/>
          <a:ln w="25400" cap="flat" cmpd="sng" algn="ctr">
            <a:solidFill>
              <a:srgbClr val="0F6FC6">
                <a:shade val="50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5513117" y="4005303"/>
            <a:ext cx="428625" cy="1588"/>
          </a:xfrm>
          <a:prstGeom prst="line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 flipV="1">
            <a:off x="5583761" y="3863221"/>
            <a:ext cx="357188" cy="214313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52" name="TextBox 403"/>
          <p:cNvSpPr txBox="1">
            <a:spLocks noChangeArrowheads="1"/>
          </p:cNvSpPr>
          <p:nvPr/>
        </p:nvSpPr>
        <p:spPr bwMode="auto">
          <a:xfrm>
            <a:off x="5083699" y="4148971"/>
            <a:ext cx="1316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Doppler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tuning voltage</a:t>
            </a:r>
          </a:p>
        </p:txBody>
      </p:sp>
      <p:sp>
        <p:nvSpPr>
          <p:cNvPr id="53" name="TextBox 404"/>
          <p:cNvSpPr txBox="1">
            <a:spLocks noChangeArrowheads="1"/>
          </p:cNvSpPr>
          <p:nvPr/>
        </p:nvSpPr>
        <p:spPr bwMode="auto">
          <a:xfrm>
            <a:off x="7155386" y="2696471"/>
            <a:ext cx="18970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For ionic spectroscopy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Doppler  tuning voltage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to light collection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       region</a:t>
            </a:r>
          </a:p>
        </p:txBody>
      </p:sp>
      <p:sp>
        <p:nvSpPr>
          <p:cNvPr id="54" name="TextBox 405"/>
          <p:cNvSpPr txBox="1">
            <a:spLocks noChangeArrowheads="1"/>
          </p:cNvSpPr>
          <p:nvPr/>
        </p:nvSpPr>
        <p:spPr bwMode="auto">
          <a:xfrm>
            <a:off x="6512449" y="4149534"/>
            <a:ext cx="5095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PMT</a:t>
            </a:r>
          </a:p>
        </p:txBody>
      </p:sp>
      <p:sp>
        <p:nvSpPr>
          <p:cNvPr id="55" name="TextBox 406"/>
          <p:cNvSpPr txBox="1">
            <a:spLocks noChangeArrowheads="1"/>
          </p:cNvSpPr>
          <p:nvPr/>
        </p:nvSpPr>
        <p:spPr bwMode="auto">
          <a:xfrm>
            <a:off x="5369449" y="2505909"/>
            <a:ext cx="892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exchange</a:t>
            </a:r>
          </a:p>
        </p:txBody>
      </p:sp>
      <p:sp>
        <p:nvSpPr>
          <p:cNvPr id="56" name="Cloud 55"/>
          <p:cNvSpPr/>
          <p:nvPr/>
        </p:nvSpPr>
        <p:spPr>
          <a:xfrm>
            <a:off x="4081670" y="3101008"/>
            <a:ext cx="503582" cy="569844"/>
          </a:xfrm>
          <a:prstGeom prst="cloud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406"/>
          <p:cNvSpPr txBox="1">
            <a:spLocks noChangeArrowheads="1"/>
          </p:cNvSpPr>
          <p:nvPr/>
        </p:nvSpPr>
        <p:spPr bwMode="auto">
          <a:xfrm>
            <a:off x="3997868" y="2684814"/>
            <a:ext cx="670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Ion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Source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" name="TextBox 406"/>
          <p:cNvSpPr txBox="1">
            <a:spLocks noChangeArrowheads="1"/>
          </p:cNvSpPr>
          <p:nvPr/>
        </p:nvSpPr>
        <p:spPr bwMode="auto">
          <a:xfrm>
            <a:off x="4402060" y="3473318"/>
            <a:ext cx="10534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Separator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electrostatic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 acceleration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421824"/>
            <a:ext cx="2395538" cy="2151747"/>
            <a:chOff x="-28" y="3822"/>
            <a:chExt cx="1391" cy="1061"/>
          </a:xfrm>
        </p:grpSpPr>
        <p:sp>
          <p:nvSpPr>
            <p:cNvPr id="83" name="Rectangle 7"/>
            <p:cNvSpPr>
              <a:spLocks noChangeArrowheads="1"/>
            </p:cNvSpPr>
            <p:nvPr/>
          </p:nvSpPr>
          <p:spPr bwMode="auto">
            <a:xfrm rot="16200000">
              <a:off x="-270" y="4099"/>
              <a:ext cx="7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Energy (</a:t>
              </a:r>
              <a:r>
                <a:rPr lang="en-GB" sz="2000" dirty="0" err="1">
                  <a:latin typeface="Times New Roman" pitchFamily="18" charset="0"/>
                </a:rPr>
                <a:t>eV</a:t>
              </a:r>
              <a:r>
                <a:rPr lang="en-GB" sz="200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>
              <a:off x="547" y="4830"/>
              <a:ext cx="81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9"/>
            <p:cNvSpPr>
              <a:spLocks noChangeShapeType="1"/>
            </p:cNvSpPr>
            <p:nvPr/>
          </p:nvSpPr>
          <p:spPr bwMode="auto">
            <a:xfrm>
              <a:off x="547" y="4459"/>
              <a:ext cx="816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en-GB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47" y="3966"/>
              <a:ext cx="816" cy="102"/>
              <a:chOff x="547" y="3966"/>
              <a:chExt cx="816" cy="102"/>
            </a:xfrm>
          </p:grpSpPr>
          <p:sp>
            <p:nvSpPr>
              <p:cNvPr id="94" name="Line 11"/>
              <p:cNvSpPr>
                <a:spLocks noChangeShapeType="1"/>
              </p:cNvSpPr>
              <p:nvPr/>
            </p:nvSpPr>
            <p:spPr bwMode="auto">
              <a:xfrm>
                <a:off x="547" y="4068"/>
                <a:ext cx="8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Rectangle 12"/>
              <p:cNvSpPr>
                <a:spLocks noChangeArrowheads="1"/>
              </p:cNvSpPr>
              <p:nvPr/>
            </p:nvSpPr>
            <p:spPr bwMode="auto">
              <a:xfrm>
                <a:off x="547" y="3966"/>
                <a:ext cx="816" cy="9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87" name="Line 15"/>
            <p:cNvSpPr>
              <a:spLocks noChangeShapeType="1"/>
            </p:cNvSpPr>
            <p:nvPr/>
          </p:nvSpPr>
          <p:spPr bwMode="auto">
            <a:xfrm>
              <a:off x="403" y="3822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Line 16"/>
            <p:cNvSpPr>
              <a:spLocks noChangeShapeType="1"/>
            </p:cNvSpPr>
            <p:nvPr/>
          </p:nvSpPr>
          <p:spPr bwMode="auto">
            <a:xfrm>
              <a:off x="403" y="483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17"/>
            <p:cNvSpPr>
              <a:spLocks noChangeShapeType="1"/>
            </p:cNvSpPr>
            <p:nvPr/>
          </p:nvSpPr>
          <p:spPr bwMode="auto">
            <a:xfrm>
              <a:off x="403" y="459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Line 18"/>
            <p:cNvSpPr>
              <a:spLocks noChangeShapeType="1"/>
            </p:cNvSpPr>
            <p:nvPr/>
          </p:nvSpPr>
          <p:spPr bwMode="auto">
            <a:xfrm>
              <a:off x="403" y="435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403" y="4110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201" y="4685"/>
              <a:ext cx="18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3" name="Rectangle 21"/>
            <p:cNvSpPr>
              <a:spLocks noChangeArrowheads="1"/>
            </p:cNvSpPr>
            <p:nvPr/>
          </p:nvSpPr>
          <p:spPr bwMode="auto">
            <a:xfrm>
              <a:off x="201" y="4235"/>
              <a:ext cx="18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n-GB" sz="2000" dirty="0">
                  <a:latin typeface="Times New Roman" pitchFamily="18" charset="0"/>
                </a:rPr>
                <a:t>5</a:t>
              </a:r>
            </a:p>
          </p:txBody>
        </p:sp>
      </p:grpSp>
      <p:sp>
        <p:nvSpPr>
          <p:cNvPr id="96" name="TextBox 43"/>
          <p:cNvSpPr txBox="1">
            <a:spLocks noChangeArrowheads="1"/>
          </p:cNvSpPr>
          <p:nvPr/>
        </p:nvSpPr>
        <p:spPr bwMode="auto">
          <a:xfrm>
            <a:off x="1492734" y="2969385"/>
            <a:ext cx="1285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Constantia" pitchFamily="18" charset="0"/>
              </a:rPr>
              <a:t>327.4nm</a:t>
            </a:r>
          </a:p>
        </p:txBody>
      </p:sp>
      <p:sp>
        <p:nvSpPr>
          <p:cNvPr id="97" name="TextBox 44"/>
          <p:cNvSpPr txBox="1">
            <a:spLocks noChangeArrowheads="1"/>
          </p:cNvSpPr>
          <p:nvPr/>
        </p:nvSpPr>
        <p:spPr bwMode="auto">
          <a:xfrm>
            <a:off x="1504191" y="2041318"/>
            <a:ext cx="1214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Constantia" pitchFamily="18" charset="0"/>
              </a:rPr>
              <a:t>287.9nm</a:t>
            </a:r>
          </a:p>
        </p:txBody>
      </p:sp>
      <p:sp>
        <p:nvSpPr>
          <p:cNvPr id="102" name="TextBox 112"/>
          <p:cNvSpPr txBox="1">
            <a:spLocks noChangeArrowheads="1"/>
          </p:cNvSpPr>
          <p:nvPr/>
        </p:nvSpPr>
        <p:spPr bwMode="auto">
          <a:xfrm>
            <a:off x="1457325" y="889000"/>
            <a:ext cx="481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Cu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rot="5400000" flipH="1" flipV="1">
            <a:off x="947257" y="3036749"/>
            <a:ext cx="741362" cy="11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16200000" flipV="1">
            <a:off x="968513" y="2185504"/>
            <a:ext cx="976934" cy="249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4386470" y="5221356"/>
            <a:ext cx="45592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In-source + collinear will dramatically </a:t>
            </a:r>
          </a:p>
          <a:p>
            <a:r>
              <a:rPr lang="en-GB" sz="2000" dirty="0" smtClean="0"/>
              <a:t>reduce the scanning region </a:t>
            </a:r>
          </a:p>
          <a:p>
            <a:r>
              <a:rPr lang="en-GB" sz="2000" dirty="0" smtClean="0"/>
              <a:t>and therefore the required time to locate </a:t>
            </a:r>
          </a:p>
          <a:p>
            <a:r>
              <a:rPr lang="en-GB" sz="2000" dirty="0" smtClean="0"/>
              <a:t>resonances.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|2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41.4|26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41.4|26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FA1A88B7AF84EB6D9E063ABA69E6A" ma:contentTypeVersion="0" ma:contentTypeDescription="Create a new document." ma:contentTypeScope="" ma:versionID="c6947cd7d74ee50f76e24d4afa2d488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C01C202-C296-42D1-A28D-82265BBBCA25}"/>
</file>

<file path=customXml/itemProps2.xml><?xml version="1.0" encoding="utf-8"?>
<ds:datastoreItem xmlns:ds="http://schemas.openxmlformats.org/officeDocument/2006/customXml" ds:itemID="{F1EC8848-DA98-4E36-875F-00541DB08CE0}"/>
</file>

<file path=customXml/itemProps3.xml><?xml version="1.0" encoding="utf-8"?>
<ds:datastoreItem xmlns:ds="http://schemas.openxmlformats.org/officeDocument/2006/customXml" ds:itemID="{52BCCDF0-36D7-44F7-A2B8-DD922A12B6C9}"/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9832</TotalTime>
  <Words>1978</Words>
  <Application>Microsoft Office PowerPoint</Application>
  <PresentationFormat>On-screen Show (4:3)</PresentationFormat>
  <Paragraphs>594</Paragraphs>
  <Slides>42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Module</vt:lpstr>
      <vt:lpstr>Graph</vt:lpstr>
      <vt:lpstr>CRIS: collinear resonance ionization spectroscopy physics and progress at ISOLDE</vt:lpstr>
      <vt:lpstr>Status of laser spectroscopy</vt:lpstr>
      <vt:lpstr>Nuclear moment and radii measurements with laser spectroscopy  </vt:lpstr>
      <vt:lpstr>Production: Isotope Separation</vt:lpstr>
      <vt:lpstr>RILIS: The ISOLDE laser ion source</vt:lpstr>
      <vt:lpstr> </vt:lpstr>
      <vt:lpstr>Slide 7</vt:lpstr>
      <vt:lpstr>Slide 8</vt:lpstr>
      <vt:lpstr>Slide 9</vt:lpstr>
      <vt:lpstr>Collinear Resonant Ionization Spectroscopy (CRIS) @ ISOLDE</vt:lpstr>
      <vt:lpstr>Previous CRIS of Yb at ISOLDE</vt:lpstr>
      <vt:lpstr>Off-line CRIS test at the IGISOL</vt:lpstr>
      <vt:lpstr>Collinear resonant ionization laser spectroscopy (CRIS)</vt:lpstr>
      <vt:lpstr>Re-ordering of quantum states in Francium  </vt:lpstr>
      <vt:lpstr>Border of the region of reflection asymmetry </vt:lpstr>
      <vt:lpstr>Previous and proposed isotopes  </vt:lpstr>
      <vt:lpstr>CRIS Beam optics</vt:lpstr>
      <vt:lpstr>Collinear Resonant Ionization Spectroscopy (CRIS)</vt:lpstr>
      <vt:lpstr>Limiting factors:Efficiency and isobaric contamination </vt:lpstr>
      <vt:lpstr>Isomer Selection </vt:lpstr>
      <vt:lpstr>Selectivity </vt:lpstr>
      <vt:lpstr>Post accelerated Isomeric Beams at ISOLDE: 68Cu</vt:lpstr>
      <vt:lpstr>Isomeric beams (68,70Cu) from REX-Isolde</vt:lpstr>
      <vt:lpstr>Collinear 68Cu and 70Cu (2008 data)</vt:lpstr>
      <vt:lpstr>Limiting factors:yield and isobaric contamination </vt:lpstr>
      <vt:lpstr>Collinear Ion Resonant Ionization Spectroscopy </vt:lpstr>
      <vt:lpstr>Ion resonance ionization cases</vt:lpstr>
      <vt:lpstr>Status in Spring 2008</vt:lpstr>
      <vt:lpstr>Evolution of design during 2008</vt:lpstr>
      <vt:lpstr>November 2008</vt:lpstr>
      <vt:lpstr>April 2009</vt:lpstr>
      <vt:lpstr>July 2009</vt:lpstr>
      <vt:lpstr>November 2009</vt:lpstr>
      <vt:lpstr>Summer 2010</vt:lpstr>
      <vt:lpstr>Pulse width from Be tests</vt:lpstr>
      <vt:lpstr>Vacuum tests</vt:lpstr>
      <vt:lpstr>CRIS Beam optics - Results</vt:lpstr>
      <vt:lpstr>2010-2011  </vt:lpstr>
      <vt:lpstr>Laser Assisted Decay Spectroscopy:LADS</vt:lpstr>
      <vt:lpstr>2011:Novel Laser System for on-line radioactive beam research. </vt:lpstr>
      <vt:lpstr>The CRIS team at ISOLDE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Collinear resonant ionization laser spectroscopy of rare francium isotopes</dc:title>
  <dc:creator>ktf</dc:creator>
  <cp:lastModifiedBy>Your User Name</cp:lastModifiedBy>
  <cp:revision>353</cp:revision>
  <dcterms:created xsi:type="dcterms:W3CDTF">2008-01-24T14:44:18Z</dcterms:created>
  <dcterms:modified xsi:type="dcterms:W3CDTF">2010-10-27T13:10:46Z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0x01010032EFA1A88B7AF84EB6D9E063ABA69E6A</vt:lpwstr>
  </property>
</Properties>
</file>