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9" r:id="rId3"/>
    <p:sldId id="291" r:id="rId4"/>
    <p:sldId id="268" r:id="rId5"/>
    <p:sldId id="263" r:id="rId6"/>
    <p:sldId id="261" r:id="rId7"/>
    <p:sldId id="264" r:id="rId8"/>
    <p:sldId id="265" r:id="rId9"/>
    <p:sldId id="266" r:id="rId10"/>
    <p:sldId id="267" r:id="rId11"/>
    <p:sldId id="294" r:id="rId12"/>
    <p:sldId id="270" r:id="rId13"/>
    <p:sldId id="269" r:id="rId14"/>
    <p:sldId id="273" r:id="rId15"/>
    <p:sldId id="293" r:id="rId16"/>
    <p:sldId id="271" r:id="rId17"/>
    <p:sldId id="272" r:id="rId18"/>
    <p:sldId id="289" r:id="rId19"/>
    <p:sldId id="284" r:id="rId20"/>
    <p:sldId id="282" r:id="rId21"/>
    <p:sldId id="283" r:id="rId22"/>
    <p:sldId id="276" r:id="rId23"/>
    <p:sldId id="277" r:id="rId24"/>
    <p:sldId id="290" r:id="rId25"/>
    <p:sldId id="286" r:id="rId26"/>
    <p:sldId id="287" r:id="rId27"/>
    <p:sldId id="288" r:id="rId28"/>
    <p:sldId id="275" r:id="rId29"/>
    <p:sldId id="278" r:id="rId30"/>
    <p:sldId id="279" r:id="rId31"/>
    <p:sldId id="280" r:id="rId32"/>
    <p:sldId id="281" r:id="rId33"/>
    <p:sldId id="295" r:id="rId3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 varScale="1">
        <p:scale>
          <a:sx n="93" d="100"/>
          <a:sy n="93" d="100"/>
        </p:scale>
        <p:origin x="24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4" Type="http://schemas.openxmlformats.org/officeDocument/2006/relationships/image" Target="../media/image7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1A396-4ED1-4ADF-8CB5-D99015F9C6BE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EFA3E-F74B-4186-91D8-B9704B2B08B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18026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356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30519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66981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5134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820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2098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1643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8118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0081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740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253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26A17E4-339D-4E41-A3AB-482825E5DABF}" type="datetimeFigureOut">
              <a:rPr lang="hr-HR" smtClean="0"/>
              <a:t>26.10.2022.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DC35C11-7961-4D13-8252-B60BBA20CC07}" type="slidenum">
              <a:rPr lang="hr-HR" smtClean="0"/>
              <a:t>‹#›</a:t>
            </a:fld>
            <a:endParaRPr lang="hr-H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0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s41598-018-28726-x/figures/5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5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2.png"/><Relationship Id="rId4" Type="http://schemas.openxmlformats.org/officeDocument/2006/relationships/image" Target="../media/image36.wmf"/><Relationship Id="rId9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6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2.wmf"/><Relationship Id="rId11" Type="http://schemas.openxmlformats.org/officeDocument/2006/relationships/image" Target="../media/image74.wmf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71.wmf"/><Relationship Id="rId9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b="1"/>
              <a:t>Time-of-flight methods in ion beam analysis</a:t>
            </a:r>
            <a:r>
              <a:rPr lang="hr-HR" sz="4800"/>
              <a:t/>
            </a:r>
            <a:br>
              <a:rPr lang="hr-HR" sz="4800"/>
            </a:br>
            <a:endParaRPr lang="hr-HR" sz="4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mtClean="0"/>
              <a:t>MARKO BRAJKOVIĆ, ZDRAVKO SIKETIĆ, MARKO BARAC, IVANČICA BOGDANOVIĆ RADOVIĆ</a:t>
            </a:r>
          </a:p>
          <a:p>
            <a:r>
              <a:rPr lang="en-US" smtClean="0"/>
              <a:t>RUĐER </a:t>
            </a:r>
            <a:r>
              <a:rPr lang="en-US"/>
              <a:t>BOŠKOVIĆ INSTITUTE, ZAGReB, </a:t>
            </a:r>
            <a:r>
              <a:rPr lang="en-US" smtClean="0"/>
              <a:t>CROATIA</a:t>
            </a:r>
          </a:p>
          <a:p>
            <a:r>
              <a:rPr lang="en-US" smtClean="0"/>
              <a:t>EUnpc22, SANTIAGO DE COMPOSTELA, OCTOBER 2022</a:t>
            </a:r>
          </a:p>
          <a:p>
            <a:endParaRPr lang="en-US"/>
          </a:p>
          <a:p>
            <a:endParaRPr lang="hr-H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462" y="4770439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13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07481" y="1191468"/>
            <a:ext cx="355623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smtClean="0">
                <a:solidFill>
                  <a:prstClr val="black"/>
                </a:solidFill>
                <a:cs typeface="Arial" pitchFamily="34" charset="0"/>
              </a:rPr>
              <a:t>Beam: 25 MeV </a:t>
            </a:r>
            <a:r>
              <a:rPr lang="en-GB" sz="1600" baseline="30000" smtClean="0">
                <a:solidFill>
                  <a:prstClr val="black"/>
                </a:solidFill>
                <a:cs typeface="Arial" pitchFamily="34" charset="0"/>
              </a:rPr>
              <a:t>127</a:t>
            </a:r>
            <a:r>
              <a:rPr lang="en-GB" sz="1600" smtClean="0">
                <a:solidFill>
                  <a:prstClr val="black"/>
                </a:solidFill>
                <a:cs typeface="Arial" pitchFamily="34" charset="0"/>
              </a:rPr>
              <a:t>I, θ</a:t>
            </a:r>
            <a:r>
              <a:rPr lang="en-GB" sz="1600" baseline="-25000" smtClean="0">
                <a:solidFill>
                  <a:prstClr val="black"/>
                </a:solidFill>
                <a:cs typeface="Arial" pitchFamily="34" charset="0"/>
              </a:rPr>
              <a:t>in</a:t>
            </a:r>
            <a:r>
              <a:rPr lang="en-GB" sz="1600" smtClean="0">
                <a:solidFill>
                  <a:prstClr val="black"/>
                </a:solidFill>
                <a:cs typeface="Arial" pitchFamily="34" charset="0"/>
              </a:rPr>
              <a:t> = 5°, θ</a:t>
            </a:r>
            <a:r>
              <a:rPr lang="en-GB" sz="1600" baseline="-25000" smtClean="0">
                <a:solidFill>
                  <a:prstClr val="black"/>
                </a:solidFill>
                <a:cs typeface="Arial" pitchFamily="34" charset="0"/>
              </a:rPr>
              <a:t>scatt.</a:t>
            </a:r>
            <a:r>
              <a:rPr lang="en-GB" sz="1600" smtClean="0">
                <a:solidFill>
                  <a:prstClr val="black"/>
                </a:solidFill>
                <a:cs typeface="Arial" pitchFamily="34" charset="0"/>
              </a:rPr>
              <a:t> = 37.5°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b="1" smtClean="0">
                <a:solidFill>
                  <a:prstClr val="black"/>
                </a:solidFill>
                <a:cs typeface="Arial" pitchFamily="34" charset="0"/>
              </a:rPr>
              <a:t>Target</a:t>
            </a:r>
            <a:r>
              <a:rPr lang="en-GB" b="1" dirty="0">
                <a:solidFill>
                  <a:prstClr val="black"/>
                </a:solidFill>
                <a:cs typeface="Arial" pitchFamily="34" charset="0"/>
              </a:rPr>
              <a:t>: 5x </a:t>
            </a:r>
            <a:r>
              <a:rPr lang="en-GB" b="1" dirty="0" err="1">
                <a:solidFill>
                  <a:prstClr val="black"/>
                </a:solidFill>
                <a:cs typeface="Arial" pitchFamily="34" charset="0"/>
              </a:rPr>
              <a:t>AlN</a:t>
            </a:r>
            <a:r>
              <a:rPr lang="en-GB" b="1" dirty="0">
                <a:solidFill>
                  <a:prstClr val="black"/>
                </a:solidFill>
                <a:cs typeface="Arial" pitchFamily="34" charset="0"/>
              </a:rPr>
              <a:t>/</a:t>
            </a:r>
            <a:r>
              <a:rPr lang="en-GB" b="1" dirty="0" err="1">
                <a:solidFill>
                  <a:prstClr val="black"/>
                </a:solidFill>
                <a:cs typeface="Arial" pitchFamily="34" charset="0"/>
              </a:rPr>
              <a:t>TiN</a:t>
            </a:r>
            <a:r>
              <a:rPr lang="en-GB" b="1" dirty="0">
                <a:solidFill>
                  <a:prstClr val="black"/>
                </a:solidFill>
                <a:cs typeface="Arial" pitchFamily="34" charset="0"/>
              </a:rPr>
              <a:t> 20 nm layers 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0" y="1807021"/>
            <a:ext cx="6400800" cy="4248471"/>
            <a:chOff x="168875" y="1610849"/>
            <a:chExt cx="6400800" cy="4248471"/>
          </a:xfrm>
        </p:grpSpPr>
        <p:pic>
          <p:nvPicPr>
            <p:cNvPr id="3" name="Picture 4" descr="904085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168875" y="1610849"/>
              <a:ext cx="6400800" cy="4143895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3081243" y="5489988"/>
              <a:ext cx="13067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hr-HR" dirty="0">
                  <a:solidFill>
                    <a:prstClr val="black"/>
                  </a:solidFill>
                  <a:latin typeface="Franklin Gothic Book"/>
                </a:rPr>
                <a:t>E (Channel)</a:t>
              </a:r>
              <a:endParaRPr lang="en-GB" dirty="0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-244580" y="3244283"/>
              <a:ext cx="154837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hr-HR" dirty="0">
                  <a:solidFill>
                    <a:prstClr val="black"/>
                  </a:solidFill>
                  <a:latin typeface="Franklin Gothic Book"/>
                </a:rPr>
                <a:t>TOF (Channel)</a:t>
              </a:r>
              <a:endParaRPr lang="en-GB" dirty="0">
                <a:solidFill>
                  <a:prstClr val="black"/>
                </a:solidFill>
                <a:latin typeface="Franklin Gothic Book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61371" y="967602"/>
            <a:ext cx="6713537" cy="5168900"/>
            <a:chOff x="4068031" y="1045119"/>
            <a:chExt cx="6713537" cy="5168900"/>
          </a:xfrm>
        </p:grpSpPr>
        <p:pic>
          <p:nvPicPr>
            <p:cNvPr id="7" name="Picture 2" descr="904085_a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68031" y="1045119"/>
              <a:ext cx="6713537" cy="5168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7065300" y="2201306"/>
              <a:ext cx="107612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2000" dirty="0">
                  <a:solidFill>
                    <a:prstClr val="black"/>
                  </a:solidFill>
                  <a:latin typeface="Franklin Gothic Book"/>
                  <a:cs typeface="Arial" pitchFamily="34" charset="0"/>
                </a:rPr>
                <a:t>Al </a:t>
              </a:r>
              <a:r>
                <a:rPr lang="hr-HR" sz="2000" dirty="0" err="1">
                  <a:solidFill>
                    <a:prstClr val="black"/>
                  </a:solidFill>
                  <a:latin typeface="Franklin Gothic Book"/>
                  <a:cs typeface="Arial" pitchFamily="34" charset="0"/>
                </a:rPr>
                <a:t>layers</a:t>
              </a:r>
              <a:endParaRPr lang="sr-Latn-CS" dirty="0">
                <a:solidFill>
                  <a:prstClr val="black"/>
                </a:solidFill>
                <a:latin typeface="Franklin Gothic Book"/>
                <a:cs typeface="Arial" pitchFamily="34" charset="0"/>
              </a:endParaRPr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 flipH="1">
              <a:off x="5957125" y="2658506"/>
              <a:ext cx="9144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 flipH="1">
              <a:off x="6414325" y="2658506"/>
              <a:ext cx="6858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 flipH="1">
              <a:off x="7100125" y="2734706"/>
              <a:ext cx="22860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>
              <a:off x="7785925" y="2658506"/>
              <a:ext cx="76200" cy="1447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8319325" y="2658506"/>
              <a:ext cx="60960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71526" y="5744579"/>
              <a:ext cx="154837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hr-HR" dirty="0">
                  <a:solidFill>
                    <a:prstClr val="black"/>
                  </a:solidFill>
                  <a:latin typeface="Franklin Gothic Book"/>
                </a:rPr>
                <a:t>TOF (Channel)</a:t>
              </a:r>
              <a:endParaRPr lang="en-GB" dirty="0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4126486" y="3350134"/>
              <a:ext cx="8659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hr-HR" dirty="0" err="1">
                  <a:solidFill>
                    <a:prstClr val="black"/>
                  </a:solidFill>
                  <a:latin typeface="Franklin Gothic Book"/>
                </a:rPr>
                <a:t>Counts</a:t>
              </a:r>
              <a:endParaRPr lang="en-GB" dirty="0">
                <a:solidFill>
                  <a:prstClr val="black"/>
                </a:solidFill>
                <a:latin typeface="Franklin Gothic Book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6000" y="598270"/>
            <a:ext cx="449812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TOF ERDA APPLICATION – </a:t>
            </a:r>
            <a:r>
              <a:rPr lang="en-GB" b="1" smtClean="0"/>
              <a:t>Multilayer samples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5485888" y="991748"/>
            <a:ext cx="322989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cs typeface="Arial" pitchFamily="34" charset="0"/>
              </a:rPr>
              <a:t>Time spectra of the Al events</a:t>
            </a:r>
            <a:endParaRPr lang="en-GB" sz="16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9117365" y="542105"/>
            <a:ext cx="23190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Franklin Gothic Book"/>
                <a:cs typeface="Arial" pitchFamily="34" charset="0"/>
              </a:rPr>
              <a:t>Result of the analysis: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prstClr val="black"/>
                </a:solidFill>
                <a:latin typeface="Franklin Gothic Book"/>
                <a:cs typeface="Arial" pitchFamily="34" charset="0"/>
              </a:rPr>
              <a:t>Al:N=1:1</a:t>
            </a:r>
            <a:r>
              <a:rPr lang="en-GB" dirty="0">
                <a:solidFill>
                  <a:prstClr val="black"/>
                </a:solidFill>
                <a:latin typeface="Franklin Gothic Book"/>
                <a:cs typeface="Arial" pitchFamily="34" charset="0"/>
              </a:rPr>
              <a:t>, d = 24 nm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prstClr val="black"/>
                </a:solidFill>
                <a:latin typeface="Franklin Gothic Book"/>
                <a:cs typeface="Arial" pitchFamily="34" charset="0"/>
              </a:rPr>
              <a:t>Ti:N=1:1</a:t>
            </a:r>
            <a:r>
              <a:rPr lang="en-GB" dirty="0">
                <a:solidFill>
                  <a:prstClr val="black"/>
                </a:solidFill>
                <a:latin typeface="Franklin Gothic Book"/>
                <a:cs typeface="Arial" pitchFamily="34" charset="0"/>
              </a:rPr>
              <a:t>, d = 40 nm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black"/>
              </a:solidFill>
              <a:latin typeface="Franklin Gothic Book"/>
              <a:cs typeface="Arial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50440" y="1678257"/>
            <a:ext cx="3857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Resolution detoriaties with a depth!</a:t>
            </a:r>
            <a:endParaRPr lang="hr-H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84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ig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316" y="726389"/>
            <a:ext cx="65246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67632" y="5108919"/>
            <a:ext cx="6524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222222"/>
                </a:solidFill>
                <a:latin typeface="-apple-system"/>
              </a:rPr>
              <a:t>TOF ERDA promoted by argon sputtering (lines + symbols) and TOF-ERDA (lines) depth profile for a 15-nm-thick Cu layer evaporated onto the Si substrate.</a:t>
            </a:r>
          </a:p>
          <a:p>
            <a:r>
              <a:rPr lang="en-US" sz="1400" b="1">
                <a:solidFill>
                  <a:srgbClr val="006699"/>
                </a:solidFill>
                <a:latin typeface="-apple-system"/>
                <a:hlinkClick r:id="rId3"/>
              </a:rPr>
              <a:t/>
            </a:r>
            <a:br>
              <a:rPr lang="en-US" sz="1400" b="1">
                <a:solidFill>
                  <a:srgbClr val="006699"/>
                </a:solidFill>
                <a:latin typeface="-apple-system"/>
                <a:hlinkClick r:id="rId3"/>
              </a:rPr>
            </a:br>
            <a:endParaRPr lang="hr-HR" sz="1400"/>
          </a:p>
        </p:txBody>
      </p:sp>
      <p:sp>
        <p:nvSpPr>
          <p:cNvPr id="4" name="TextBox 3"/>
          <p:cNvSpPr txBox="1"/>
          <p:nvPr/>
        </p:nvSpPr>
        <p:spPr>
          <a:xfrm>
            <a:off x="377806" y="614746"/>
            <a:ext cx="2851427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TOF ERDA + Ar SPUTTERING</a:t>
            </a:r>
            <a:endParaRPr lang="en-GB" b="1" smtClean="0"/>
          </a:p>
        </p:txBody>
      </p:sp>
      <p:sp>
        <p:nvSpPr>
          <p:cNvPr id="3" name="TextBox 2"/>
          <p:cNvSpPr txBox="1"/>
          <p:nvPr/>
        </p:nvSpPr>
        <p:spPr>
          <a:xfrm>
            <a:off x="568410" y="2306595"/>
            <a:ext cx="43578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TOF-ERDA </a:t>
            </a:r>
            <a:r>
              <a:rPr lang="en-US" smtClean="0"/>
              <a:t>used </a:t>
            </a:r>
            <a:r>
              <a:rPr lang="en-US"/>
              <a:t>to measure the surface elemental </a:t>
            </a:r>
            <a:r>
              <a:rPr lang="en-US" smtClean="0"/>
              <a:t>composition, Ar </a:t>
            </a:r>
            <a:r>
              <a:rPr lang="en-US"/>
              <a:t>sputtering </a:t>
            </a:r>
            <a:r>
              <a:rPr lang="en-US" smtClean="0"/>
              <a:t>to </a:t>
            </a:r>
            <a:r>
              <a:rPr lang="en-US"/>
              <a:t>extract the depth </a:t>
            </a:r>
            <a:r>
              <a:rPr lang="en-US" smtClean="0"/>
              <a:t>information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smtClean="0"/>
              <a:t>best achievable (surface) resolution of 2 nm for the entire layer </a:t>
            </a:r>
            <a:endParaRPr lang="hr-HR" b="1"/>
          </a:p>
        </p:txBody>
      </p:sp>
      <p:sp>
        <p:nvSpPr>
          <p:cNvPr id="6" name="Rectangle 5"/>
          <p:cNvSpPr/>
          <p:nvPr/>
        </p:nvSpPr>
        <p:spPr>
          <a:xfrm>
            <a:off x="189469" y="5383438"/>
            <a:ext cx="41189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200">
                <a:solidFill>
                  <a:srgbClr val="222222"/>
                </a:solidFill>
                <a:latin typeface="-apple-system"/>
              </a:rPr>
              <a:t>Siketić, Z., Bogdanović Radović, I., Sudić, I. </a:t>
            </a:r>
            <a:r>
              <a:rPr lang="hr-HR" sz="1200" i="1">
                <a:solidFill>
                  <a:srgbClr val="222222"/>
                </a:solidFill>
                <a:latin typeface="-apple-system"/>
              </a:rPr>
              <a:t>et al.</a:t>
            </a:r>
            <a:r>
              <a:rPr lang="hr-HR" sz="1200">
                <a:solidFill>
                  <a:srgbClr val="222222"/>
                </a:solidFill>
                <a:latin typeface="-apple-system"/>
              </a:rPr>
              <a:t> Surface analysis and depth profiling using time-of-flight elastic recoil detection analysis with argon sputtering. </a:t>
            </a:r>
            <a:r>
              <a:rPr lang="hr-HR" sz="1200" i="1">
                <a:solidFill>
                  <a:srgbClr val="222222"/>
                </a:solidFill>
                <a:latin typeface="-apple-system"/>
              </a:rPr>
              <a:t>Sci Rep</a:t>
            </a:r>
            <a:r>
              <a:rPr lang="hr-HR" sz="1200">
                <a:solidFill>
                  <a:srgbClr val="222222"/>
                </a:solidFill>
                <a:latin typeface="-apple-system"/>
              </a:rPr>
              <a:t> </a:t>
            </a:r>
            <a:r>
              <a:rPr lang="hr-HR" sz="1200" b="1">
                <a:solidFill>
                  <a:srgbClr val="222222"/>
                </a:solidFill>
                <a:latin typeface="-apple-system"/>
              </a:rPr>
              <a:t>8</a:t>
            </a:r>
            <a:r>
              <a:rPr lang="hr-HR" sz="1200">
                <a:solidFill>
                  <a:srgbClr val="222222"/>
                </a:solidFill>
                <a:latin typeface="-apple-system"/>
              </a:rPr>
              <a:t>, 10392 (2018).</a:t>
            </a:r>
            <a:endParaRPr lang="hr-HR" sz="12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04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4127" y="2475892"/>
            <a:ext cx="98126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mtClean="0"/>
              <a:t>MeV TOF-SIMS</a:t>
            </a:r>
          </a:p>
          <a:p>
            <a:pPr algn="ctr"/>
            <a:r>
              <a:rPr lang="hr-HR" sz="3000" smtClean="0"/>
              <a:t>Time</a:t>
            </a:r>
            <a:r>
              <a:rPr lang="en-US" sz="3000" smtClean="0"/>
              <a:t>-o</a:t>
            </a:r>
            <a:r>
              <a:rPr lang="hr-HR" sz="3000" smtClean="0"/>
              <a:t>f</a:t>
            </a:r>
            <a:r>
              <a:rPr lang="en-US" sz="3000" smtClean="0"/>
              <a:t>-</a:t>
            </a:r>
            <a:r>
              <a:rPr lang="hr-HR" sz="3000" smtClean="0"/>
              <a:t>Flight Secondary </a:t>
            </a:r>
            <a:r>
              <a:rPr lang="hr-HR" sz="3000"/>
              <a:t>Ion Mass Spectrometry</a:t>
            </a:r>
          </a:p>
          <a:p>
            <a:endParaRPr lang="hr-HR" sz="60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69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7820" y="321923"/>
            <a:ext cx="8376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mtClean="0"/>
              <a:t>= </a:t>
            </a:r>
            <a:r>
              <a:rPr lang="en-US" smtClean="0"/>
              <a:t>mass spectrometry technique used for identification of atomic and molecular species by measuring time-of-flight of the secondary ions sputtered from the sample surface</a:t>
            </a:r>
            <a:endParaRPr lang="hr-HR" dirty="0"/>
          </a:p>
        </p:txBody>
      </p:sp>
      <p:sp>
        <p:nvSpPr>
          <p:cNvPr id="3" name="Trapezoid 2"/>
          <p:cNvSpPr/>
          <p:nvPr/>
        </p:nvSpPr>
        <p:spPr>
          <a:xfrm rot="10800000" flipH="1">
            <a:off x="1621857" y="2014968"/>
            <a:ext cx="268787" cy="2667000"/>
          </a:xfrm>
          <a:prstGeom prst="trapezoid">
            <a:avLst>
              <a:gd name="adj" fmla="val 50000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 rot="2057442">
            <a:off x="571633" y="4740753"/>
            <a:ext cx="2286000" cy="406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5" name="TextBox 4"/>
          <p:cNvSpPr txBox="1"/>
          <p:nvPr/>
        </p:nvSpPr>
        <p:spPr>
          <a:xfrm>
            <a:off x="556333" y="2933955"/>
            <a:ext cx="1274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Primary</a:t>
            </a:r>
          </a:p>
          <a:p>
            <a:r>
              <a:rPr lang="en-US" smtClean="0"/>
              <a:t>ion beam</a:t>
            </a:r>
            <a:endParaRPr lang="hr-HR" dirty="0"/>
          </a:p>
        </p:txBody>
      </p:sp>
      <p:sp>
        <p:nvSpPr>
          <p:cNvPr id="6" name="TextBox 5"/>
          <p:cNvSpPr txBox="1"/>
          <p:nvPr/>
        </p:nvSpPr>
        <p:spPr>
          <a:xfrm>
            <a:off x="1191574" y="5276811"/>
            <a:ext cx="1046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Target</a:t>
            </a:r>
            <a:endParaRPr lang="hr-HR" dirty="0"/>
          </a:p>
        </p:txBody>
      </p:sp>
      <p:sp>
        <p:nvSpPr>
          <p:cNvPr id="7" name="Trapezoid 6"/>
          <p:cNvSpPr/>
          <p:nvPr/>
        </p:nvSpPr>
        <p:spPr>
          <a:xfrm rot="2110686">
            <a:off x="1980155" y="4070660"/>
            <a:ext cx="329840" cy="790418"/>
          </a:xfrm>
          <a:prstGeom prst="trapezoid">
            <a:avLst>
              <a:gd name="adj" fmla="val 5000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2182923" y="4413266"/>
            <a:ext cx="1673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Secondary ions</a:t>
            </a:r>
            <a:endParaRPr lang="hr-HR" dirty="0" smtClean="0"/>
          </a:p>
        </p:txBody>
      </p:sp>
      <p:sp>
        <p:nvSpPr>
          <p:cNvPr id="9" name="Rectangle 8"/>
          <p:cNvSpPr/>
          <p:nvPr/>
        </p:nvSpPr>
        <p:spPr>
          <a:xfrm rot="2192059">
            <a:off x="2635752" y="3183954"/>
            <a:ext cx="453203" cy="660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10" name="Trapezoid 9"/>
          <p:cNvSpPr/>
          <p:nvPr/>
        </p:nvSpPr>
        <p:spPr>
          <a:xfrm rot="13058930">
            <a:off x="2299776" y="3743602"/>
            <a:ext cx="471546" cy="431005"/>
          </a:xfrm>
          <a:prstGeom prst="trapezoid">
            <a:avLst>
              <a:gd name="adj" fmla="val 361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11" name="Rectangle 10"/>
          <p:cNvSpPr/>
          <p:nvPr/>
        </p:nvSpPr>
        <p:spPr>
          <a:xfrm>
            <a:off x="2822519" y="3869759"/>
            <a:ext cx="1034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mtClean="0"/>
              <a:t>E</a:t>
            </a:r>
            <a:r>
              <a:rPr lang="en-US" smtClean="0"/>
              <a:t>xtractor</a:t>
            </a:r>
            <a:endParaRPr lang="hr-HR" dirty="0"/>
          </a:p>
        </p:txBody>
      </p:sp>
      <p:sp>
        <p:nvSpPr>
          <p:cNvPr id="12" name="Rectangle 11"/>
          <p:cNvSpPr/>
          <p:nvPr/>
        </p:nvSpPr>
        <p:spPr>
          <a:xfrm rot="2198069">
            <a:off x="3449251" y="1376853"/>
            <a:ext cx="456622" cy="2068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13" name="Rectangle 12"/>
          <p:cNvSpPr/>
          <p:nvPr/>
        </p:nvSpPr>
        <p:spPr>
          <a:xfrm>
            <a:off x="3677562" y="2665799"/>
            <a:ext cx="1381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mtClean="0"/>
              <a:t>TOF </a:t>
            </a:r>
            <a:r>
              <a:rPr lang="en-US" smtClean="0"/>
              <a:t>analyzer</a:t>
            </a:r>
            <a:endParaRPr lang="hr-HR" dirty="0"/>
          </a:p>
        </p:txBody>
      </p:sp>
      <p:sp>
        <p:nvSpPr>
          <p:cNvPr id="14" name="TextBox 13"/>
          <p:cNvSpPr txBox="1"/>
          <p:nvPr/>
        </p:nvSpPr>
        <p:spPr>
          <a:xfrm>
            <a:off x="5030963" y="2933953"/>
            <a:ext cx="2324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Spektar pozitivnih iona</a:t>
            </a:r>
            <a:endParaRPr lang="hr-HR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806477" y="2665799"/>
            <a:ext cx="4088381" cy="3618661"/>
            <a:chOff x="3862455" y="1874609"/>
            <a:chExt cx="5123718" cy="3790658"/>
          </a:xfrm>
          <a:solidFill>
            <a:schemeClr val="bg1"/>
          </a:solidFill>
        </p:grpSpPr>
        <p:graphicFrame>
          <p:nvGraphicFramePr>
            <p:cNvPr id="16" name="Object 15"/>
            <p:cNvGraphicFramePr>
              <a:graphicFrameLocks noChangeAspect="1"/>
            </p:cNvGraphicFramePr>
            <p:nvPr>
              <p:extLst/>
            </p:nvPr>
          </p:nvGraphicFramePr>
          <p:xfrm>
            <a:off x="4032244" y="1874609"/>
            <a:ext cx="4953929" cy="37906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90" name="Graph" r:id="rId3" imgW="3921120" imgH="3000960" progId="Origin50.Graph">
                    <p:embed/>
                  </p:oleObj>
                </mc:Choice>
                <mc:Fallback>
                  <p:oleObj name="Graph" r:id="rId3" imgW="3921120" imgH="3000960" progId="Origin50.Graph">
                    <p:embed/>
                    <p:pic>
                      <p:nvPicPr>
                        <p:cNvPr id="16" name="Object 1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032244" y="1874609"/>
                          <a:ext cx="4953929" cy="379065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3862455" y="2001760"/>
              <a:ext cx="231512" cy="386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endParaRPr lang="hr-HR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406564" y="2507939"/>
            <a:ext cx="162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mtClean="0"/>
              <a:t>TOF </a:t>
            </a:r>
            <a:r>
              <a:rPr lang="en-US" smtClean="0"/>
              <a:t>spectrum</a:t>
            </a:r>
            <a:r>
              <a:rPr lang="hr-HR" smtClean="0"/>
              <a:t> </a:t>
            </a:r>
            <a:endParaRPr lang="hr-HR" dirty="0"/>
          </a:p>
        </p:txBody>
      </p:sp>
      <p:sp>
        <p:nvSpPr>
          <p:cNvPr id="19" name="TextBox 18"/>
          <p:cNvSpPr txBox="1"/>
          <p:nvPr/>
        </p:nvSpPr>
        <p:spPr>
          <a:xfrm>
            <a:off x="9918407" y="2502002"/>
            <a:ext cx="162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Mass spectrum</a:t>
            </a:r>
            <a:endParaRPr lang="hr-HR" dirty="0"/>
          </a:p>
        </p:txBody>
      </p:sp>
      <p:sp>
        <p:nvSpPr>
          <p:cNvPr id="20" name="TextBox 19"/>
          <p:cNvSpPr txBox="1"/>
          <p:nvPr/>
        </p:nvSpPr>
        <p:spPr>
          <a:xfrm>
            <a:off x="399608" y="5786340"/>
            <a:ext cx="4955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Scanning</a:t>
            </a:r>
            <a:r>
              <a:rPr lang="hr-HR" smtClean="0"/>
              <a:t> </a:t>
            </a:r>
            <a:r>
              <a:rPr lang="en-US" smtClean="0"/>
              <a:t>over the sample</a:t>
            </a:r>
            <a:endParaRPr lang="hr-HR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015063" y="5952948"/>
            <a:ext cx="520927" cy="123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635172" y="5753233"/>
            <a:ext cx="586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Imaging</a:t>
            </a:r>
            <a:r>
              <a:rPr lang="hr-HR" smtClean="0"/>
              <a:t> </a:t>
            </a:r>
            <a:r>
              <a:rPr lang="hr-HR" dirty="0" smtClean="0"/>
              <a:t>(</a:t>
            </a:r>
            <a:r>
              <a:rPr lang="hr-HR" smtClean="0"/>
              <a:t>2D </a:t>
            </a:r>
            <a:r>
              <a:rPr lang="en-US" smtClean="0"/>
              <a:t>spatial molecular distribution</a:t>
            </a:r>
            <a:r>
              <a:rPr lang="hr-HR" smtClean="0"/>
              <a:t>)</a:t>
            </a:r>
            <a:endParaRPr lang="hr-H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871593" y="1536840"/>
                <a:ext cx="4943475" cy="6840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r-HR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hr-HR" b="1" i="1" smtClean="0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hr-H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hr-H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hr-H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r-HR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r-H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num>
                        <m:den>
                          <m:r>
                            <a:rPr lang="hr-HR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hr-HR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hr-HR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r-H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r-HR" b="1" i="1" smtClean="0"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num>
                                <m:den>
                                  <m:r>
                                    <a:rPr lang="hr-HR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𝑻𝑶𝑭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hr-HR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hr-H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hr-HR" b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593" y="1536840"/>
                <a:ext cx="4943475" cy="6840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9183586" y="1585828"/>
                <a:ext cx="2218877" cy="635110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1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hr-HR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r>
                      <a:rPr lang="hr-HR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hr-HR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𝒒</m:t>
                    </m:r>
                  </m:oMath>
                </a14:m>
                <a:r>
                  <a:rPr lang="hr-HR" sz="2400" b="1" dirty="0">
                    <a:solidFill>
                      <a:srgbClr val="FF0000"/>
                    </a:solidFill>
                  </a:rPr>
                  <a:t> </a:t>
                </a:r>
                <a:r>
                  <a:rPr lang="hr-HR" sz="2400" b="1" dirty="0"/>
                  <a:t>= 2V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r-H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r-HR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hr-HR" sz="24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hr-HR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𝑻𝑶𝑭</m:t>
                                </m:r>
                              </m:num>
                              <m:den>
                                <m:r>
                                  <a:rPr lang="hr-HR" sz="2400" b="1" i="1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hr-HR" sz="24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3586" y="1585828"/>
                <a:ext cx="2218877" cy="635110"/>
              </a:xfrm>
              <a:prstGeom prst="rect">
                <a:avLst/>
              </a:prstGeom>
              <a:blipFill>
                <a:blip r:embed="rId6"/>
                <a:stretch>
                  <a:fillRect b="-13084"/>
                </a:stretch>
              </a:blipFill>
              <a:ln w="19050"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Left-Right Arrow 24"/>
          <p:cNvSpPr/>
          <p:nvPr/>
        </p:nvSpPr>
        <p:spPr>
          <a:xfrm>
            <a:off x="8940169" y="2609842"/>
            <a:ext cx="710541" cy="17733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7" name="TextBox 26"/>
          <p:cNvSpPr txBox="1"/>
          <p:nvPr/>
        </p:nvSpPr>
        <p:spPr>
          <a:xfrm>
            <a:off x="5220451" y="2083506"/>
            <a:ext cx="1979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(E</a:t>
            </a:r>
            <a:r>
              <a:rPr lang="en-US" baseline="-25000" smtClean="0"/>
              <a:t>0</a:t>
            </a:r>
            <a:r>
              <a:rPr lang="en-US" smtClean="0"/>
              <a:t> few eV)</a:t>
            </a:r>
            <a:endParaRPr lang="hr-HR"/>
          </a:p>
        </p:txBody>
      </p:sp>
      <p:sp>
        <p:nvSpPr>
          <p:cNvPr id="28" name="TextBox 27"/>
          <p:cNvSpPr txBox="1"/>
          <p:nvPr/>
        </p:nvSpPr>
        <p:spPr>
          <a:xfrm>
            <a:off x="246000" y="598270"/>
            <a:ext cx="118738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MeV SIMS</a:t>
            </a:r>
            <a:endParaRPr lang="en-GB" b="1" smtClean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50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081" y="1650247"/>
            <a:ext cx="5132944" cy="36298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1513" y="5280066"/>
            <a:ext cx="4885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Silicon beam on a leucine target: </a:t>
            </a:r>
          </a:p>
          <a:p>
            <a:r>
              <a:rPr lang="en-US" sz="1600" b="1" smtClean="0"/>
              <a:t>electronic stopping dominates for MeV energies</a:t>
            </a:r>
            <a:endParaRPr lang="hr-HR" sz="1600" b="1"/>
          </a:p>
        </p:txBody>
      </p:sp>
      <p:sp>
        <p:nvSpPr>
          <p:cNvPr id="4" name="TextBox 3"/>
          <p:cNvSpPr txBox="1"/>
          <p:nvPr/>
        </p:nvSpPr>
        <p:spPr>
          <a:xfrm>
            <a:off x="782594" y="1065472"/>
            <a:ext cx="5502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smtClean="0"/>
              <a:t>Higher SI yield </a:t>
            </a:r>
            <a:r>
              <a:rPr lang="en-US" sz="1600" smtClean="0"/>
              <a:t>for heavier molecules, and </a:t>
            </a:r>
            <a:r>
              <a:rPr lang="en-US" sz="1600" b="1" smtClean="0"/>
              <a:t>less fragmentation</a:t>
            </a:r>
            <a:r>
              <a:rPr lang="en-US" sz="1600" smtClean="0"/>
              <a:t>, than for keV counterpart</a:t>
            </a:r>
            <a:endParaRPr lang="hr-HR" sz="1600"/>
          </a:p>
        </p:txBody>
      </p:sp>
      <p:sp>
        <p:nvSpPr>
          <p:cNvPr id="8" name="TextBox 7"/>
          <p:cNvSpPr txBox="1"/>
          <p:nvPr/>
        </p:nvSpPr>
        <p:spPr>
          <a:xfrm>
            <a:off x="6727191" y="5061227"/>
            <a:ext cx="5082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TOF mass spectrometry techniques comparison</a:t>
            </a:r>
            <a:endParaRPr lang="hr-HR" sz="1600"/>
          </a:p>
        </p:txBody>
      </p:sp>
      <p:grpSp>
        <p:nvGrpSpPr>
          <p:cNvPr id="11" name="Group 10"/>
          <p:cNvGrpSpPr/>
          <p:nvPr/>
        </p:nvGrpSpPr>
        <p:grpSpPr>
          <a:xfrm>
            <a:off x="6142856" y="1281957"/>
            <a:ext cx="4649103" cy="3699873"/>
            <a:chOff x="6285469" y="1281876"/>
            <a:chExt cx="4649103" cy="369987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68983" y="1819999"/>
              <a:ext cx="4504905" cy="304157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125469" y="4673972"/>
              <a:ext cx="280910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smtClean="0"/>
                <a:t>lateral resolution (µm)</a:t>
              </a:r>
              <a:endParaRPr lang="hr-HR" sz="140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5034806" y="2532539"/>
              <a:ext cx="280910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smtClean="0"/>
                <a:t>mass resolution (Da)</a:t>
              </a:r>
              <a:endParaRPr lang="hr-HR" sz="140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999804" y="2886533"/>
            <a:ext cx="50827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commercially available, </a:t>
            </a:r>
          </a:p>
          <a:p>
            <a:r>
              <a:rPr lang="en-US" sz="1600" smtClean="0"/>
              <a:t>mostly inorganic samples</a:t>
            </a:r>
            <a:endParaRPr lang="hr-HR" sz="1600"/>
          </a:p>
        </p:txBody>
      </p:sp>
      <p:sp>
        <p:nvSpPr>
          <p:cNvPr id="6" name="TextBox 5"/>
          <p:cNvSpPr txBox="1"/>
          <p:nvPr/>
        </p:nvSpPr>
        <p:spPr>
          <a:xfrm>
            <a:off x="8478822" y="2243222"/>
            <a:ext cx="3390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MV accelerators required, </a:t>
            </a:r>
          </a:p>
          <a:p>
            <a:r>
              <a:rPr lang="en-US" sz="1600" smtClean="0"/>
              <a:t>organic samples</a:t>
            </a:r>
            <a:endParaRPr lang="hr-HR" sz="16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18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ED28E13-D7CC-BFF8-E0A5-58173963CCF4}"/>
              </a:ext>
            </a:extLst>
          </p:cNvPr>
          <p:cNvSpPr txBox="1">
            <a:spLocks/>
          </p:cNvSpPr>
          <p:nvPr/>
        </p:nvSpPr>
        <p:spPr>
          <a:xfrm>
            <a:off x="414453" y="1547718"/>
            <a:ext cx="10517157" cy="2913723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smtClean="0"/>
              <a:t>Since 2014 we published 16 papers in high IF journals on application of MeV SIMS analysis:</a:t>
            </a:r>
          </a:p>
          <a:p>
            <a:endParaRPr lang="en-GB" sz="1600" smtClean="0"/>
          </a:p>
          <a:p>
            <a:pPr lvl="1"/>
            <a:r>
              <a:rPr lang="en-GB" sz="1600" smtClean="0"/>
              <a:t>Biology (identification of lipids and fatty acids in various tissues and single cells, 2 papers published)</a:t>
            </a:r>
          </a:p>
          <a:p>
            <a:pPr lvl="1"/>
            <a:endParaRPr lang="en-GB" sz="1600" smtClean="0"/>
          </a:p>
          <a:p>
            <a:pPr lvl="1"/>
            <a:r>
              <a:rPr lang="en-GB" sz="1600" smtClean="0"/>
              <a:t>Cultural heritage (identification of pigments and binders of modern paint materials,  3 papers published)</a:t>
            </a:r>
          </a:p>
          <a:p>
            <a:pPr lvl="1"/>
            <a:endParaRPr lang="en-GB" sz="1600" smtClean="0"/>
          </a:p>
          <a:p>
            <a:pPr lvl="1"/>
            <a:r>
              <a:rPr lang="en-GB" sz="1600" smtClean="0"/>
              <a:t>Forensics (study of deposition order of crossing lines of different writing tools, 3 papers published)</a:t>
            </a:r>
          </a:p>
          <a:p>
            <a:pPr lvl="1"/>
            <a:endParaRPr lang="en-GB" sz="1600" smtClean="0"/>
          </a:p>
          <a:p>
            <a:pPr lvl="1"/>
            <a:r>
              <a:rPr lang="en-GB" sz="1600" smtClean="0"/>
              <a:t>Simultaneously analysis of organic and inorganic materials (2 papers published)</a:t>
            </a:r>
          </a:p>
          <a:p>
            <a:pPr lvl="1"/>
            <a:endParaRPr lang="en-GB" sz="1600" smtClean="0"/>
          </a:p>
          <a:p>
            <a:pPr lvl="1"/>
            <a:r>
              <a:rPr lang="en-GB" sz="1600" smtClean="0"/>
              <a:t>Development of MeV SIMS and measurements of fundamental parameters (6 pa</a:t>
            </a:r>
            <a:r>
              <a:rPr lang="hr-HR" sz="1600" smtClean="0"/>
              <a:t>p</a:t>
            </a:r>
            <a:r>
              <a:rPr lang="en-GB" sz="1600" smtClean="0"/>
              <a:t>ers published) 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93134" y="845406"/>
            <a:ext cx="326332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MeV SIMS APPLICATIONS @ RBI </a:t>
            </a:r>
            <a:endParaRPr lang="en-GB" b="1" smtClean="0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AFB6222-5C38-B9A6-9D6C-4E6A90655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8238" y="10065"/>
            <a:ext cx="4410086" cy="1444303"/>
          </a:xfrm>
          <a:prstGeom prst="rect">
            <a:avLst/>
          </a:prstGeom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371F44DE-80E6-EEA5-31CA-AC7DC5B62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5956" y="5018791"/>
            <a:ext cx="4143234" cy="1253327"/>
          </a:xfrm>
          <a:prstGeom prst="rect">
            <a:avLst/>
          </a:prstGeom>
        </p:spPr>
      </p:pic>
      <p:pic>
        <p:nvPicPr>
          <p:cNvPr id="6" name="Picture 5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95B0B886-C5D7-0886-C34D-19D3851D7E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713" y="4885037"/>
            <a:ext cx="3179465" cy="1383067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A78C77B-346F-42CC-1C4C-B8495F245E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7062" y="2674575"/>
            <a:ext cx="2475861" cy="14298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02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077" y="1196128"/>
            <a:ext cx="8376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Example</a:t>
            </a:r>
            <a:r>
              <a:rPr lang="hr-HR" b="1" smtClean="0"/>
              <a:t> </a:t>
            </a:r>
            <a:r>
              <a:rPr lang="hr-HR" b="1" dirty="0" smtClean="0"/>
              <a:t>#1</a:t>
            </a:r>
            <a:r>
              <a:rPr lang="hr-HR" b="1" smtClean="0"/>
              <a:t>: </a:t>
            </a:r>
            <a:r>
              <a:rPr lang="en-US" smtClean="0"/>
              <a:t>Molecular imaging of single CaCo-2 cancer cell</a:t>
            </a:r>
            <a:endParaRPr lang="hr-HR" dirty="0" smtClean="0"/>
          </a:p>
          <a:p>
            <a:endParaRPr lang="hr-HR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03361" y="2292444"/>
            <a:ext cx="368684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Beam</a:t>
            </a:r>
            <a:r>
              <a:rPr lang="hr-HR" smtClean="0"/>
              <a:t>: </a:t>
            </a:r>
            <a:r>
              <a:rPr lang="hr-HR" dirty="0" smtClean="0"/>
              <a:t>9 MeV O</a:t>
            </a:r>
            <a:r>
              <a:rPr lang="hr-HR" baseline="30000" dirty="0" smtClean="0"/>
              <a:t>4+</a:t>
            </a:r>
            <a:endParaRPr lang="hr-HR" dirty="0" smtClean="0"/>
          </a:p>
          <a:p>
            <a:r>
              <a:rPr lang="en-US" smtClean="0"/>
              <a:t>Scan size</a:t>
            </a:r>
            <a:r>
              <a:rPr lang="hr-HR" smtClean="0"/>
              <a:t>: </a:t>
            </a:r>
            <a:r>
              <a:rPr lang="hr-HR" dirty="0" smtClean="0"/>
              <a:t>85x85 µm</a:t>
            </a:r>
            <a:r>
              <a:rPr lang="hr-HR" baseline="30000" dirty="0" smtClean="0"/>
              <a:t>2</a:t>
            </a:r>
            <a:r>
              <a:rPr lang="hr-HR" dirty="0" smtClean="0"/>
              <a:t> (≈</a:t>
            </a:r>
            <a:r>
              <a:rPr lang="hr-HR" smtClean="0"/>
              <a:t>300 nm/pi</a:t>
            </a:r>
            <a:r>
              <a:rPr lang="en-US" smtClean="0"/>
              <a:t>x</a:t>
            </a:r>
            <a:r>
              <a:rPr lang="hr-HR" smtClean="0"/>
              <a:t>el</a:t>
            </a:r>
            <a:r>
              <a:rPr lang="hr-HR" dirty="0" smtClean="0"/>
              <a:t>)</a:t>
            </a:r>
            <a:endParaRPr lang="hr-HR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98017" y="3049040"/>
          <a:ext cx="3754594" cy="2636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8" name="Graph" r:id="rId3" imgW="4132800" imgH="2901600" progId="Origin50.Graph">
                  <p:embed/>
                </p:oleObj>
              </mc:Choice>
              <mc:Fallback>
                <p:oleObj name="Graph" r:id="rId3" imgW="4132800" imgH="2901600" progId="Origin50.Graph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8017" y="3049040"/>
                        <a:ext cx="3754594" cy="263672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725424" y="835133"/>
            <a:ext cx="2761615" cy="2213907"/>
            <a:chOff x="4928551" y="1311101"/>
            <a:chExt cx="2761615" cy="2213907"/>
          </a:xfrm>
          <a:solidFill>
            <a:schemeClr val="bg1"/>
          </a:solidFill>
        </p:grpSpPr>
        <p:grpSp>
          <p:nvGrpSpPr>
            <p:cNvPr id="6" name="Group 5"/>
            <p:cNvGrpSpPr/>
            <p:nvPr/>
          </p:nvGrpSpPr>
          <p:grpSpPr>
            <a:xfrm>
              <a:off x="4928551" y="1311101"/>
              <a:ext cx="2761615" cy="2213907"/>
              <a:chOff x="4918548" y="1285222"/>
              <a:chExt cx="2761615" cy="2213907"/>
            </a:xfrm>
            <a:grpFill/>
          </p:grpSpPr>
          <p:pic>
            <p:nvPicPr>
              <p:cNvPr id="8" name="Picture 7"/>
              <p:cNvPicPr/>
              <p:nvPr/>
            </p:nvPicPr>
            <p:blipFill rotWithShape="1">
              <a:blip r:embed="rId5"/>
              <a:srcRect l="15219" t="14322" r="24974" b="21895"/>
              <a:stretch/>
            </p:blipFill>
            <p:spPr>
              <a:xfrm>
                <a:off x="4918548" y="1288694"/>
                <a:ext cx="2761615" cy="2210435"/>
              </a:xfrm>
              <a:prstGeom prst="rect">
                <a:avLst/>
              </a:prstGeom>
              <a:grpFill/>
            </p:spPr>
          </p:pic>
          <p:sp>
            <p:nvSpPr>
              <p:cNvPr id="9" name="Rectangle 8"/>
              <p:cNvSpPr/>
              <p:nvPr/>
            </p:nvSpPr>
            <p:spPr>
              <a:xfrm>
                <a:off x="6024129" y="1285222"/>
                <a:ext cx="285069" cy="1052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6475453" y="1478648"/>
              <a:ext cx="668132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hr-HR" b="1" dirty="0" smtClean="0"/>
                <a:t>STIM</a:t>
              </a:r>
              <a:endParaRPr lang="hr-HR" b="1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87438" y="3595767"/>
            <a:ext cx="2859830" cy="2282825"/>
            <a:chOff x="8477180" y="1311101"/>
            <a:chExt cx="2828290" cy="2345690"/>
          </a:xfrm>
          <a:solidFill>
            <a:schemeClr val="bg1"/>
          </a:solidFill>
        </p:grpSpPr>
        <p:pic>
          <p:nvPicPr>
            <p:cNvPr id="11" name="Picture 10"/>
            <p:cNvPicPr/>
            <p:nvPr/>
          </p:nvPicPr>
          <p:blipFill rotWithShape="1">
            <a:blip r:embed="rId6"/>
            <a:srcRect l="13252" t="13321" r="24084" b="17428"/>
            <a:stretch/>
          </p:blipFill>
          <p:spPr>
            <a:xfrm>
              <a:off x="8477180" y="1311101"/>
              <a:ext cx="2828290" cy="2345690"/>
            </a:xfrm>
            <a:prstGeom prst="rect">
              <a:avLst/>
            </a:prstGeom>
            <a:grpFill/>
          </p:spPr>
        </p:pic>
        <p:sp>
          <p:nvSpPr>
            <p:cNvPr id="12" name="Rectangle 11"/>
            <p:cNvSpPr/>
            <p:nvPr/>
          </p:nvSpPr>
          <p:spPr>
            <a:xfrm>
              <a:off x="9631895" y="1322814"/>
              <a:ext cx="259429" cy="1310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184767" y="1503427"/>
              <a:ext cx="521889" cy="37950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hr-HR" b="1" dirty="0" smtClean="0"/>
                <a:t>Na</a:t>
              </a:r>
              <a:r>
                <a:rPr lang="hr-HR" b="1" baseline="30000" dirty="0" smtClean="0"/>
                <a:t>+</a:t>
              </a:r>
              <a:endParaRPr lang="hr-HR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04786" y="3607166"/>
            <a:ext cx="2723515" cy="2251075"/>
            <a:chOff x="1200116" y="3910387"/>
            <a:chExt cx="2723515" cy="2251075"/>
          </a:xfrm>
          <a:solidFill>
            <a:schemeClr val="bg1"/>
          </a:solidFill>
        </p:grpSpPr>
        <p:grpSp>
          <p:nvGrpSpPr>
            <p:cNvPr id="15" name="Group 14"/>
            <p:cNvGrpSpPr/>
            <p:nvPr/>
          </p:nvGrpSpPr>
          <p:grpSpPr>
            <a:xfrm>
              <a:off x="1200116" y="3910387"/>
              <a:ext cx="2723515" cy="2251075"/>
              <a:chOff x="1200116" y="3957887"/>
              <a:chExt cx="2723515" cy="2251075"/>
            </a:xfrm>
            <a:grpFill/>
          </p:grpSpPr>
          <p:pic>
            <p:nvPicPr>
              <p:cNvPr id="17" name="Picture 16"/>
              <p:cNvPicPr/>
              <p:nvPr/>
            </p:nvPicPr>
            <p:blipFill rotWithShape="1">
              <a:blip r:embed="rId7"/>
              <a:srcRect l="14996" t="14244" r="25846" b="20613"/>
              <a:stretch/>
            </p:blipFill>
            <p:spPr>
              <a:xfrm>
                <a:off x="1200116" y="3957887"/>
                <a:ext cx="2723515" cy="2251075"/>
              </a:xfrm>
              <a:prstGeom prst="rect">
                <a:avLst/>
              </a:prstGeom>
              <a:grpFill/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2307177" y="3957887"/>
                <a:ext cx="254696" cy="133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2988612" y="4081373"/>
              <a:ext cx="388248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hr-HR" b="1" dirty="0" smtClean="0"/>
                <a:t>K</a:t>
              </a:r>
              <a:r>
                <a:rPr lang="hr-HR" b="1" baseline="30000" dirty="0" smtClean="0"/>
                <a:t>+</a:t>
              </a:r>
              <a:endParaRPr lang="hr-HR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187000" y="3527068"/>
            <a:ext cx="2741930" cy="2282825"/>
            <a:chOff x="4859171" y="3836838"/>
            <a:chExt cx="2741930" cy="2282825"/>
          </a:xfrm>
          <a:solidFill>
            <a:schemeClr val="bg1"/>
          </a:solidFill>
        </p:grpSpPr>
        <p:grpSp>
          <p:nvGrpSpPr>
            <p:cNvPr id="20" name="Group 19"/>
            <p:cNvGrpSpPr/>
            <p:nvPr/>
          </p:nvGrpSpPr>
          <p:grpSpPr>
            <a:xfrm>
              <a:off x="4859171" y="3836838"/>
              <a:ext cx="2741930" cy="2282825"/>
              <a:chOff x="4938233" y="3926137"/>
              <a:chExt cx="2741930" cy="2282825"/>
            </a:xfrm>
            <a:grpFill/>
          </p:grpSpPr>
          <p:pic>
            <p:nvPicPr>
              <p:cNvPr id="22" name="Picture 21"/>
              <p:cNvPicPr/>
              <p:nvPr/>
            </p:nvPicPr>
            <p:blipFill rotWithShape="1">
              <a:blip r:embed="rId8"/>
              <a:srcRect l="13669" t="13458" r="26403" b="20053"/>
              <a:stretch/>
            </p:blipFill>
            <p:spPr>
              <a:xfrm>
                <a:off x="4938233" y="3926137"/>
                <a:ext cx="2741930" cy="2282825"/>
              </a:xfrm>
              <a:prstGeom prst="rect">
                <a:avLst/>
              </a:prstGeom>
              <a:grpFill/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5842660" y="3926137"/>
                <a:ext cx="688769" cy="16517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6416275" y="4037469"/>
              <a:ext cx="641522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hr-HR" b="1" dirty="0" smtClean="0"/>
                <a:t>Lipid</a:t>
              </a:r>
              <a:endParaRPr lang="hr-HR" b="1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588843" y="910612"/>
            <a:ext cx="2313165" cy="2062951"/>
            <a:chOff x="8549777" y="4052207"/>
            <a:chExt cx="2066925" cy="1828800"/>
          </a:xfrm>
          <a:solidFill>
            <a:schemeClr val="bg1"/>
          </a:solidFill>
        </p:grpSpPr>
        <p:pic>
          <p:nvPicPr>
            <p:cNvPr id="25" name="Picture 24" descr="C:\Users\zdravko\Documents\MATLAB\1503211_mikroskop.jpg"/>
            <p:cNvPicPr/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06" r="17544"/>
            <a:stretch/>
          </p:blipFill>
          <p:spPr bwMode="auto">
            <a:xfrm>
              <a:off x="8549777" y="4052207"/>
              <a:ext cx="2066925" cy="1828800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8902054" y="4072085"/>
              <a:ext cx="1329804" cy="32741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b="1" smtClean="0"/>
                <a:t>Optical photo</a:t>
              </a:r>
              <a:endParaRPr lang="hr-HR" b="1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445126" y="3157736"/>
            <a:ext cx="22007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Positive ion spectrum</a:t>
            </a:r>
            <a:endParaRPr lang="hr-HR" dirty="0"/>
          </a:p>
        </p:txBody>
      </p:sp>
      <p:sp>
        <p:nvSpPr>
          <p:cNvPr id="29" name="Rectangle 28"/>
          <p:cNvSpPr/>
          <p:nvPr/>
        </p:nvSpPr>
        <p:spPr>
          <a:xfrm>
            <a:off x="1460325" y="1484769"/>
            <a:ext cx="4190623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hr-HR" sz="1100" dirty="0">
                <a:ea typeface="Calibri" panose="020F0502020204030204" pitchFamily="34" charset="0"/>
                <a:cs typeface="Times New Roman" panose="02020603050405020304" pitchFamily="18" charset="0"/>
              </a:rPr>
              <a:t>Siketić, Z., Bogdanović Radović, I., Jakšić, M., Popović Hadžija, M., &amp; Hadžija, M. (2015) Applied Physics Letters, 107(9), 093702.</a:t>
            </a:r>
            <a:endParaRPr lang="en-US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5999" y="598270"/>
            <a:ext cx="266195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MeV SIMS: APPLICATIONS</a:t>
            </a:r>
            <a:endParaRPr lang="en-GB" b="1" smtClean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30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57880" y="1751956"/>
            <a:ext cx="5550628" cy="4457700"/>
            <a:chOff x="733168" y="1425146"/>
            <a:chExt cx="5550628" cy="44577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3121" y="1425146"/>
              <a:ext cx="5400675" cy="445770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33168" y="1425146"/>
              <a:ext cx="428367" cy="60136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hr-HR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90882" y="1047961"/>
            <a:ext cx="7508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Exampple</a:t>
            </a:r>
            <a:r>
              <a:rPr lang="hr-HR" b="1" smtClean="0"/>
              <a:t> </a:t>
            </a:r>
            <a:r>
              <a:rPr lang="hr-HR" b="1" dirty="0" smtClean="0"/>
              <a:t>#</a:t>
            </a:r>
            <a:r>
              <a:rPr lang="en-US" b="1" dirty="0" smtClean="0"/>
              <a:t>2</a:t>
            </a:r>
            <a:r>
              <a:rPr lang="hr-HR" b="1" smtClean="0"/>
              <a:t>: </a:t>
            </a:r>
            <a:r>
              <a:rPr lang="en-US" b="1" smtClean="0">
                <a:solidFill>
                  <a:srgbClr val="FF0000"/>
                </a:solidFill>
              </a:rPr>
              <a:t>Forensics: determination of depositioning order of inks/toners</a:t>
            </a:r>
            <a:endParaRPr lang="hr-HR" dirty="0" smtClean="0"/>
          </a:p>
          <a:p>
            <a:endParaRPr lang="hr-HR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86834" y="3152135"/>
            <a:ext cx="4440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Ink crossing imaging </a:t>
            </a:r>
            <a:r>
              <a:rPr lang="hr-HR" smtClean="0"/>
              <a:t>+ PC</a:t>
            </a:r>
            <a:r>
              <a:rPr lang="en-US" smtClean="0"/>
              <a:t>A analysis</a:t>
            </a:r>
            <a:endParaRPr lang="hr-HR" dirty="0"/>
          </a:p>
        </p:txBody>
      </p:sp>
      <p:sp>
        <p:nvSpPr>
          <p:cNvPr id="7" name="Rectangle 6"/>
          <p:cNvSpPr/>
          <p:nvPr/>
        </p:nvSpPr>
        <p:spPr>
          <a:xfrm>
            <a:off x="1623690" y="1297344"/>
            <a:ext cx="4440195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100" dirty="0"/>
              <a:t>Moore, K. L., Barac, M., Brajković, M., Bailey, M. J., Siketić, Z., &amp; Bogdanović Radović, I. (</a:t>
            </a:r>
            <a:r>
              <a:rPr lang="hr-HR" sz="1100" dirty="0" smtClean="0"/>
              <a:t>2019)</a:t>
            </a:r>
            <a:r>
              <a:rPr lang="en-US" sz="1100" dirty="0" smtClean="0"/>
              <a:t> </a:t>
            </a:r>
            <a:r>
              <a:rPr lang="hr-HR" sz="1100" dirty="0" smtClean="0"/>
              <a:t>Analytical </a:t>
            </a:r>
            <a:r>
              <a:rPr lang="hr-HR" sz="1100" dirty="0"/>
              <a:t>chemistry, 91(20), 12997-13005.</a:t>
            </a:r>
            <a:endParaRPr lang="en-US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5999" y="598270"/>
            <a:ext cx="266195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MeV SIMS: APPLICATIONS</a:t>
            </a:r>
            <a:endParaRPr lang="en-GB" b="1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83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8754555" y="965200"/>
            <a:ext cx="2638439" cy="4759186"/>
            <a:chOff x="6417755" y="803414"/>
            <a:chExt cx="2638439" cy="4759186"/>
          </a:xfrm>
        </p:grpSpPr>
        <p:pic>
          <p:nvPicPr>
            <p:cNvPr id="2" name="Picture 7" descr="C:\Users\Tonci\Documents\Tonci.12\IRB.2\CRO-JAP.projekt 2\IRB.TOF MeV SIMS\DSCN2205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7756" y="2152817"/>
              <a:ext cx="2638438" cy="340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7755" y="803414"/>
              <a:ext cx="2638438" cy="1279385"/>
            </a:xfrm>
            <a:prstGeom prst="rect">
              <a:avLst/>
            </a:prstGeom>
          </p:spPr>
        </p:pic>
        <p:sp>
          <p:nvSpPr>
            <p:cNvPr id="4" name="Right Arrow 3"/>
            <p:cNvSpPr/>
            <p:nvPr/>
          </p:nvSpPr>
          <p:spPr>
            <a:xfrm rot="16200000">
              <a:off x="7613650" y="2469620"/>
              <a:ext cx="1117600" cy="2159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57669" y="2498883"/>
            <a:ext cx="6504029" cy="2779484"/>
            <a:chOff x="0" y="2057400"/>
            <a:chExt cx="9144000" cy="3227388"/>
          </a:xfrm>
        </p:grpSpPr>
        <p:pic>
          <p:nvPicPr>
            <p:cNvPr id="6" name="Picture 67" descr="Screen shot 2013-04-09 at 16.00.4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57400"/>
              <a:ext cx="9144000" cy="322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>
              <a:spLocks/>
            </p:cNvSpPr>
            <p:nvPr/>
          </p:nvSpPr>
          <p:spPr>
            <a:xfrm>
              <a:off x="3643314" y="4357687"/>
              <a:ext cx="714374" cy="271881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lIns="0" tIns="0" rIns="0" bIns="0">
              <a:spAutoFit/>
            </a:bodyPr>
            <a:lstStyle/>
            <a:p>
              <a:pPr>
                <a:defRPr/>
              </a:pPr>
              <a:r>
                <a:rPr lang="en-GB" sz="600" b="1" dirty="0">
                  <a:latin typeface="+mj-lt"/>
                  <a:cs typeface="Arial" charset="0"/>
                </a:rPr>
                <a:t>Timing filter amplifier</a:t>
              </a:r>
            </a:p>
          </p:txBody>
        </p:sp>
        <p:sp>
          <p:nvSpPr>
            <p:cNvPr id="8" name="TextBox 7"/>
            <p:cNvSpPr txBox="1">
              <a:spLocks/>
            </p:cNvSpPr>
            <p:nvPr/>
          </p:nvSpPr>
          <p:spPr>
            <a:xfrm>
              <a:off x="3643314" y="4754562"/>
              <a:ext cx="714374" cy="271881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lIns="0" tIns="0" rIns="0" bIns="0">
              <a:spAutoFit/>
            </a:bodyPr>
            <a:lstStyle/>
            <a:p>
              <a:pPr>
                <a:defRPr/>
              </a:pPr>
              <a:r>
                <a:rPr lang="en-GB" sz="600" b="1" dirty="0">
                  <a:latin typeface="+mj-lt"/>
                  <a:cs typeface="Arial" charset="0"/>
                </a:rPr>
                <a:t>Timing filter amplifier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45999" y="598270"/>
            <a:ext cx="2347219" cy="3669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MeV SIMS: OLD SETUP</a:t>
            </a:r>
            <a:endParaRPr lang="en-GB" b="1" smtClean="0"/>
          </a:p>
        </p:txBody>
      </p:sp>
      <p:sp>
        <p:nvSpPr>
          <p:cNvPr id="12" name="TextBox 11"/>
          <p:cNvSpPr txBox="1"/>
          <p:nvPr/>
        </p:nvSpPr>
        <p:spPr>
          <a:xfrm rot="10800000" flipH="1" flipV="1">
            <a:off x="594172" y="1201245"/>
            <a:ext cx="51746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TOF START</a:t>
            </a:r>
            <a:r>
              <a:rPr lang="en-US" smtClean="0"/>
              <a:t>: Primary beam pulsing</a:t>
            </a:r>
          </a:p>
          <a:p>
            <a:r>
              <a:rPr lang="en-US" b="1" smtClean="0"/>
              <a:t>TOF STOP</a:t>
            </a:r>
            <a:r>
              <a:rPr lang="en-US" smtClean="0"/>
              <a:t>: MCP detector</a:t>
            </a:r>
          </a:p>
          <a:p>
            <a:r>
              <a:rPr lang="en-US" b="1" smtClean="0"/>
              <a:t>FOCUSING</a:t>
            </a:r>
            <a:r>
              <a:rPr lang="en-US" smtClean="0"/>
              <a:t>: magnetic lenses</a:t>
            </a:r>
          </a:p>
          <a:p>
            <a:r>
              <a:rPr lang="en-US" b="1" smtClean="0"/>
              <a:t>IMAGING</a:t>
            </a:r>
            <a:r>
              <a:rPr lang="en-US" smtClean="0"/>
              <a:t>: Primary beam scanning over the sample</a:t>
            </a:r>
            <a:endParaRPr lang="hr-HR"/>
          </a:p>
        </p:txBody>
      </p:sp>
      <p:sp>
        <p:nvSpPr>
          <p:cNvPr id="13" name="TextBox 12"/>
          <p:cNvSpPr txBox="1"/>
          <p:nvPr/>
        </p:nvSpPr>
        <p:spPr>
          <a:xfrm>
            <a:off x="4009683" y="540122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Cannot use ions heavier than Silicon!</a:t>
            </a:r>
          </a:p>
          <a:p>
            <a:r>
              <a:rPr lang="en-US" smtClean="0"/>
              <a:t>upper limit: </a:t>
            </a:r>
            <a:r>
              <a:rPr lang="hr-HR" smtClean="0"/>
              <a:t>m·E/q</a:t>
            </a:r>
            <a:r>
              <a:rPr lang="hr-HR" baseline="30000" smtClean="0"/>
              <a:t>2</a:t>
            </a:r>
            <a:r>
              <a:rPr lang="hr-HR" smtClean="0"/>
              <a:t> </a:t>
            </a:r>
            <a:r>
              <a:rPr lang="hr-HR"/>
              <a:t>&lt; 14 MeV</a:t>
            </a:r>
            <a:r>
              <a:rPr lang="en-US"/>
              <a:t> amu</a:t>
            </a:r>
            <a:endParaRPr lang="hr-HR" b="1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2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7480" y="555936"/>
            <a:ext cx="3424187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ALTERNATIVE: COLLIMATED BEAM</a:t>
            </a:r>
            <a:endParaRPr lang="hr-HR" b="1"/>
          </a:p>
        </p:txBody>
      </p:sp>
      <p:sp>
        <p:nvSpPr>
          <p:cNvPr id="9" name="TextBox 8"/>
          <p:cNvSpPr txBox="1"/>
          <p:nvPr/>
        </p:nvSpPr>
        <p:spPr>
          <a:xfrm>
            <a:off x="855132" y="1243699"/>
            <a:ext cx="46397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cheap alternative for magnetic focusing for small current (fA) application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rgbClr val="00B050"/>
                </a:solidFill>
              </a:rPr>
              <a:t>collimation independent on ion mass and energy = heavy, high energy ion can be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in principle, in-air extraction possible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/>
          </a:p>
        </p:txBody>
      </p:sp>
      <p:sp>
        <p:nvSpPr>
          <p:cNvPr id="11" name="Rectangle 10"/>
          <p:cNvSpPr/>
          <p:nvPr/>
        </p:nvSpPr>
        <p:spPr>
          <a:xfrm>
            <a:off x="4977027" y="4259022"/>
            <a:ext cx="643466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/>
              <a:t>TOF START</a:t>
            </a:r>
            <a:r>
              <a:rPr lang="en-US" smtClean="0"/>
              <a:t>: </a:t>
            </a:r>
            <a:r>
              <a:rPr lang="en-US" strike="sngStrike" smtClean="0">
                <a:solidFill>
                  <a:srgbClr val="FF0000"/>
                </a:solidFill>
              </a:rPr>
              <a:t>Primary beam pulsing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z="2000" b="1" smtClean="0">
                <a:solidFill>
                  <a:srgbClr val="FF0000"/>
                </a:solidFill>
              </a:rPr>
              <a:t>?</a:t>
            </a:r>
            <a:endParaRPr lang="en-US" b="1" strike="sngStrike" smtClean="0">
              <a:solidFill>
                <a:srgbClr val="FF0000"/>
              </a:solidFill>
            </a:endParaRPr>
          </a:p>
          <a:p>
            <a:r>
              <a:rPr lang="en-US" b="1" smtClean="0"/>
              <a:t>TOF STOP</a:t>
            </a:r>
            <a:r>
              <a:rPr lang="en-US" smtClean="0"/>
              <a:t>: MCP detector (upgraded with 10 kV postacceleration)</a:t>
            </a:r>
          </a:p>
          <a:p>
            <a:r>
              <a:rPr lang="en-US" b="1" strike="sngStrike" smtClean="0"/>
              <a:t>FOCUSING</a:t>
            </a:r>
            <a:r>
              <a:rPr lang="en-US" smtClean="0"/>
              <a:t>: </a:t>
            </a:r>
            <a:r>
              <a:rPr lang="en-US" b="1" smtClean="0">
                <a:solidFill>
                  <a:srgbClr val="00B050"/>
                </a:solidFill>
              </a:rPr>
              <a:t>COLLIMATION with micro-capillary/micro-aperture  </a:t>
            </a:r>
          </a:p>
          <a:p>
            <a:r>
              <a:rPr lang="en-US" b="1" smtClean="0"/>
              <a:t>IMAGING</a:t>
            </a:r>
            <a:r>
              <a:rPr lang="en-US" smtClean="0"/>
              <a:t>: sample placed on piezo-stage in front of fixed collimator</a:t>
            </a:r>
            <a:endParaRPr lang="hr-HR"/>
          </a:p>
        </p:txBody>
      </p:sp>
      <p:sp>
        <p:nvSpPr>
          <p:cNvPr id="12" name="TextBox 11"/>
          <p:cNvSpPr txBox="1"/>
          <p:nvPr/>
        </p:nvSpPr>
        <p:spPr>
          <a:xfrm>
            <a:off x="4977027" y="3778121"/>
            <a:ext cx="382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COLLIMATED BEAM:</a:t>
            </a:r>
            <a:endParaRPr lang="hr-HR" b="1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9"/>
          <a:stretch/>
        </p:blipFill>
        <p:spPr>
          <a:xfrm>
            <a:off x="7751806" y="193059"/>
            <a:ext cx="3783454" cy="35292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1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7834" y="1282998"/>
            <a:ext cx="7114166" cy="34290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5978901" y="783508"/>
            <a:ext cx="2319349" cy="428625"/>
          </a:xfrm>
          <a:prstGeom prst="wedgeRectCallout">
            <a:avLst>
              <a:gd name="adj1" fmla="val -22350"/>
              <a:gd name="adj2" fmla="val 8353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400" dirty="0"/>
              <a:t>1.0 MV HVE Tandetron accelerator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9192285" y="782936"/>
            <a:ext cx="2473997" cy="428625"/>
          </a:xfrm>
          <a:prstGeom prst="wedgeRectCallout">
            <a:avLst>
              <a:gd name="adj1" fmla="val -22168"/>
              <a:gd name="adj2" fmla="val 8653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400" dirty="0"/>
              <a:t>6.0 MV EN Tandem Van de Graaff accelerator</a:t>
            </a:r>
          </a:p>
        </p:txBody>
      </p:sp>
      <p:pic>
        <p:nvPicPr>
          <p:cNvPr id="5" name="Picture 5" descr="C:\Photo\IRB\equip\DSCN00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5482" y="1645522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C:\Photo\IRB\equip\2006\TOF-Zagre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7384" y="4856088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Callout 1 6"/>
          <p:cNvSpPr/>
          <p:nvPr/>
        </p:nvSpPr>
        <p:spPr>
          <a:xfrm>
            <a:off x="6857384" y="4861215"/>
            <a:ext cx="871094" cy="226637"/>
          </a:xfrm>
          <a:prstGeom prst="borderCallout1">
            <a:avLst>
              <a:gd name="adj1" fmla="val 51195"/>
              <a:gd name="adj2" fmla="val -1115"/>
              <a:gd name="adj3" fmla="val 24460"/>
              <a:gd name="adj4" fmla="val -164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 smtClean="0"/>
              <a:t>TOF-ERDA</a:t>
            </a:r>
            <a:endParaRPr lang="hr-HR" sz="1000" dirty="0"/>
          </a:p>
        </p:txBody>
      </p:sp>
      <p:pic>
        <p:nvPicPr>
          <p:cNvPr id="8" name="Picture 9" descr="C:\Users\Milko Jaksic\Pictures\Pictureb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43352" y="4830218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PB15356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29284" y="3198946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C:\AAA\A-Usluge\CHAMBER\slike\Copy of iba-es-1b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5482" y="14250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Callout 1 10"/>
          <p:cNvSpPr/>
          <p:nvPr/>
        </p:nvSpPr>
        <p:spPr>
          <a:xfrm>
            <a:off x="4214178" y="0"/>
            <a:ext cx="785812" cy="357187"/>
          </a:xfrm>
          <a:prstGeom prst="borderCallout1">
            <a:avLst>
              <a:gd name="adj1" fmla="val 3195"/>
              <a:gd name="adj2" fmla="val 100703"/>
              <a:gd name="adj3" fmla="val 1793"/>
              <a:gd name="adj4" fmla="val 99230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PIXE/RBS</a:t>
            </a:r>
          </a:p>
        </p:txBody>
      </p:sp>
      <p:sp>
        <p:nvSpPr>
          <p:cNvPr id="12" name="Line Callout 1 11"/>
          <p:cNvSpPr/>
          <p:nvPr/>
        </p:nvSpPr>
        <p:spPr>
          <a:xfrm>
            <a:off x="11169156" y="3207638"/>
            <a:ext cx="928688" cy="357187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Ion microprobe</a:t>
            </a:r>
          </a:p>
        </p:txBody>
      </p:sp>
      <p:sp>
        <p:nvSpPr>
          <p:cNvPr id="13" name="Line Callout 1 12"/>
          <p:cNvSpPr/>
          <p:nvPr/>
        </p:nvSpPr>
        <p:spPr>
          <a:xfrm>
            <a:off x="11331005" y="4789113"/>
            <a:ext cx="785813" cy="357188"/>
          </a:xfrm>
          <a:prstGeom prst="borderCallout1">
            <a:avLst>
              <a:gd name="adj1" fmla="val 51195"/>
              <a:gd name="adj2" fmla="val -1115"/>
              <a:gd name="adj3" fmla="val 55126"/>
              <a:gd name="adj4" fmla="val 1048"/>
            </a:avLst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Nuclear reactions</a:t>
            </a:r>
          </a:p>
        </p:txBody>
      </p:sp>
      <p:sp>
        <p:nvSpPr>
          <p:cNvPr id="14" name="Line Callout 1 13"/>
          <p:cNvSpPr/>
          <p:nvPr/>
        </p:nvSpPr>
        <p:spPr>
          <a:xfrm>
            <a:off x="4035957" y="1615120"/>
            <a:ext cx="964033" cy="357187"/>
          </a:xfrm>
          <a:prstGeom prst="borderCallout1">
            <a:avLst>
              <a:gd name="adj1" fmla="val 3195"/>
              <a:gd name="adj2" fmla="val 100703"/>
              <a:gd name="adj3" fmla="val 7126"/>
              <a:gd name="adj4" fmla="val 100441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In-air PIXE</a:t>
            </a:r>
          </a:p>
        </p:txBody>
      </p:sp>
      <p:cxnSp>
        <p:nvCxnSpPr>
          <p:cNvPr id="15" name="Shape 33"/>
          <p:cNvCxnSpPr/>
          <p:nvPr/>
        </p:nvCxnSpPr>
        <p:spPr>
          <a:xfrm>
            <a:off x="4956638" y="1488270"/>
            <a:ext cx="2181938" cy="1351776"/>
          </a:xfrm>
          <a:prstGeom prst="bentConnector3">
            <a:avLst>
              <a:gd name="adj1" fmla="val 50000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hape 34"/>
          <p:cNvCxnSpPr/>
          <p:nvPr/>
        </p:nvCxnSpPr>
        <p:spPr>
          <a:xfrm rot="10800000">
            <a:off x="4906329" y="3056070"/>
            <a:ext cx="2246335" cy="52388"/>
          </a:xfrm>
          <a:prstGeom prst="bentConnector3">
            <a:avLst>
              <a:gd name="adj1" fmla="val 50000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H="1" flipV="1">
            <a:off x="7424267" y="5234945"/>
            <a:ext cx="1000125" cy="785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16200000" flipH="1">
            <a:off x="8109911" y="4477964"/>
            <a:ext cx="642939" cy="85175"/>
          </a:xfrm>
          <a:prstGeom prst="bentConnector3">
            <a:avLst>
              <a:gd name="adj1" fmla="val 266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16200000" flipH="1">
            <a:off x="8748110" y="4465780"/>
            <a:ext cx="500066" cy="500066"/>
          </a:xfrm>
          <a:prstGeom prst="bentConnector3">
            <a:avLst>
              <a:gd name="adj1" fmla="val 19524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9224363" y="4346716"/>
            <a:ext cx="857256" cy="285752"/>
          </a:xfrm>
          <a:prstGeom prst="bentConnector3">
            <a:avLst>
              <a:gd name="adj1" fmla="val 35556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0800000" flipV="1">
            <a:off x="9910168" y="4003814"/>
            <a:ext cx="488950" cy="387350"/>
          </a:xfrm>
          <a:prstGeom prst="bentConnector3">
            <a:avLst>
              <a:gd name="adj1" fmla="val 79262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906328" y="4197774"/>
            <a:ext cx="1674060" cy="62790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8296" y="4850096"/>
            <a:ext cx="1687934" cy="1512275"/>
          </a:xfrm>
          <a:prstGeom prst="rect">
            <a:avLst/>
          </a:prstGeom>
        </p:spPr>
      </p:pic>
      <p:sp>
        <p:nvSpPr>
          <p:cNvPr id="24" name="Line Callout 1 23"/>
          <p:cNvSpPr/>
          <p:nvPr/>
        </p:nvSpPr>
        <p:spPr>
          <a:xfrm>
            <a:off x="3937384" y="6008447"/>
            <a:ext cx="1045139" cy="368173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 smtClean="0"/>
              <a:t>Dual </a:t>
            </a:r>
            <a:r>
              <a:rPr lang="hr-HR" sz="1000" dirty="0" err="1" smtClean="0"/>
              <a:t>beam,DiFu</a:t>
            </a:r>
            <a:endParaRPr lang="en-GB" sz="1000" dirty="0"/>
          </a:p>
        </p:txBody>
      </p:sp>
      <p:cxnSp>
        <p:nvCxnSpPr>
          <p:cNvPr id="25" name="Elbow Connector 24"/>
          <p:cNvCxnSpPr/>
          <p:nvPr/>
        </p:nvCxnSpPr>
        <p:spPr>
          <a:xfrm rot="10800000" flipV="1">
            <a:off x="4643268" y="3368288"/>
            <a:ext cx="3319229" cy="551282"/>
          </a:xfrm>
          <a:prstGeom prst="bentConnector3">
            <a:avLst>
              <a:gd name="adj1" fmla="val 50000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6" descr="C:\Photo\IRB\equip\DSCN578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655050" y="4833196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Line Callout 1 26"/>
          <p:cNvSpPr/>
          <p:nvPr/>
        </p:nvSpPr>
        <p:spPr>
          <a:xfrm>
            <a:off x="8655050" y="4843696"/>
            <a:ext cx="988240" cy="211229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 err="1" smtClean="0"/>
              <a:t>Channeling</a:t>
            </a:r>
            <a:endParaRPr lang="hr-HR" sz="10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5482" y="3228568"/>
            <a:ext cx="1670905" cy="1553203"/>
          </a:xfrm>
          <a:prstGeom prst="rect">
            <a:avLst/>
          </a:prstGeom>
        </p:spPr>
      </p:pic>
      <p:sp>
        <p:nvSpPr>
          <p:cNvPr id="29" name="Line Callout 1 28"/>
          <p:cNvSpPr/>
          <p:nvPr/>
        </p:nvSpPr>
        <p:spPr>
          <a:xfrm>
            <a:off x="3285482" y="3225777"/>
            <a:ext cx="1045139" cy="267611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 smtClean="0"/>
              <a:t>Dual µ-</a:t>
            </a:r>
            <a:r>
              <a:rPr lang="hr-HR" sz="1000" dirty="0" err="1" smtClean="0"/>
              <a:t>beam</a:t>
            </a:r>
            <a:endParaRPr lang="hr-HR" sz="1000" dirty="0" smtClean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9"/>
          <a:stretch/>
        </p:blipFill>
        <p:spPr>
          <a:xfrm>
            <a:off x="5083226" y="4842021"/>
            <a:ext cx="1657012" cy="1545692"/>
          </a:xfrm>
          <a:prstGeom prst="rect">
            <a:avLst/>
          </a:prstGeom>
        </p:spPr>
      </p:pic>
      <p:sp>
        <p:nvSpPr>
          <p:cNvPr id="31" name="Line Callout 1 30"/>
          <p:cNvSpPr/>
          <p:nvPr/>
        </p:nvSpPr>
        <p:spPr>
          <a:xfrm>
            <a:off x="5103567" y="4844703"/>
            <a:ext cx="1124116" cy="283751"/>
          </a:xfrm>
          <a:prstGeom prst="borderCallout1">
            <a:avLst>
              <a:gd name="adj1" fmla="val 51195"/>
              <a:gd name="adj2" fmla="val -1115"/>
              <a:gd name="adj3" fmla="val 24460"/>
              <a:gd name="adj4" fmla="val -164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smtClean="0"/>
              <a:t>C</a:t>
            </a:r>
            <a:r>
              <a:rPr lang="en-US" sz="1000" smtClean="0"/>
              <a:t>ollimated beam</a:t>
            </a:r>
            <a:r>
              <a:rPr lang="hr-HR" sz="1000" smtClean="0"/>
              <a:t> </a:t>
            </a:r>
            <a:r>
              <a:rPr lang="hr-HR" sz="1000" dirty="0" err="1" smtClean="0"/>
              <a:t>MeV</a:t>
            </a:r>
            <a:r>
              <a:rPr lang="hr-HR" sz="1000" dirty="0" smtClean="0"/>
              <a:t> TOF-SIMS</a:t>
            </a:r>
            <a:endParaRPr lang="hr-HR" sz="1000" dirty="0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6321542" y="4533489"/>
            <a:ext cx="1939702" cy="282662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hape 33"/>
          <p:cNvCxnSpPr/>
          <p:nvPr/>
        </p:nvCxnSpPr>
        <p:spPr>
          <a:xfrm>
            <a:off x="4951633" y="1483262"/>
            <a:ext cx="2181938" cy="1351776"/>
          </a:xfrm>
          <a:prstGeom prst="bentConnector3">
            <a:avLst>
              <a:gd name="adj1" fmla="val 50000"/>
            </a:avLst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Shape 34"/>
          <p:cNvCxnSpPr/>
          <p:nvPr/>
        </p:nvCxnSpPr>
        <p:spPr>
          <a:xfrm rot="10800000">
            <a:off x="4901324" y="3051062"/>
            <a:ext cx="2246335" cy="52388"/>
          </a:xfrm>
          <a:prstGeom prst="bentConnector3">
            <a:avLst>
              <a:gd name="adj1" fmla="val 50000"/>
            </a:avLst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 rot="10800000" flipV="1">
            <a:off x="6566629" y="3987166"/>
            <a:ext cx="1431038" cy="206906"/>
          </a:xfrm>
          <a:prstGeom prst="bentConnector3">
            <a:avLst>
              <a:gd name="adj1" fmla="val 50000"/>
            </a:avLst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endCxn id="27" idx="3"/>
          </p:cNvCxnSpPr>
          <p:nvPr/>
        </p:nvCxnSpPr>
        <p:spPr>
          <a:xfrm>
            <a:off x="8743105" y="4460772"/>
            <a:ext cx="406065" cy="382924"/>
          </a:xfrm>
          <a:prstGeom prst="bentConnector2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>
            <a:off x="9219358" y="4341708"/>
            <a:ext cx="817465" cy="399431"/>
          </a:xfrm>
          <a:prstGeom prst="bentConnector3">
            <a:avLst>
              <a:gd name="adj1" fmla="val 50000"/>
            </a:avLst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Elbow Connector 37"/>
          <p:cNvCxnSpPr/>
          <p:nvPr/>
        </p:nvCxnSpPr>
        <p:spPr>
          <a:xfrm rot="10800000" flipV="1">
            <a:off x="9905163" y="3998806"/>
            <a:ext cx="488950" cy="387350"/>
          </a:xfrm>
          <a:prstGeom prst="bentConnector3">
            <a:avLst>
              <a:gd name="adj1" fmla="val 79262"/>
            </a:avLst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4901323" y="4192766"/>
            <a:ext cx="1674060" cy="627902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 rot="10800000" flipV="1">
            <a:off x="4638263" y="3363280"/>
            <a:ext cx="3319229" cy="551282"/>
          </a:xfrm>
          <a:prstGeom prst="bentConnector3">
            <a:avLst>
              <a:gd name="adj1" fmla="val 50000"/>
            </a:avLst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6316537" y="4528481"/>
            <a:ext cx="1939702" cy="282662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731334" y="2357945"/>
            <a:ext cx="274194" cy="157913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8012425" y="3751203"/>
            <a:ext cx="72122" cy="249407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8327100" y="4248982"/>
            <a:ext cx="0" cy="20087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8264100" y="4449854"/>
            <a:ext cx="126000" cy="126000"/>
          </a:xfrm>
          <a:prstGeom prst="ellipse">
            <a:avLst/>
          </a:prstGeom>
          <a:solidFill>
            <a:srgbClr val="800000"/>
          </a:solidFill>
          <a:ln w="31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7955136" y="3937077"/>
            <a:ext cx="122400" cy="122400"/>
          </a:xfrm>
          <a:prstGeom prst="ellipse">
            <a:avLst/>
          </a:prstGeom>
          <a:solidFill>
            <a:srgbClr val="800000"/>
          </a:solidFill>
          <a:ln w="3683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>
            <a:off x="10036823" y="4742775"/>
            <a:ext cx="558520" cy="12526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8370887" y="4242160"/>
            <a:ext cx="107268" cy="573991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46000" y="598270"/>
            <a:ext cx="277000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RBI ACCELERATOR FACILITY</a:t>
            </a:r>
            <a:endParaRPr lang="hr-HR" b="1" dirty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189623" y="3244918"/>
            <a:ext cx="3178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Currenty: protons up to 8 MeV, and heavy ions up to 30 MeV from the VDG accelerator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2065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089" y="1404310"/>
            <a:ext cx="4234222" cy="14501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8799" y="499533"/>
            <a:ext cx="4827300" cy="32597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1341" y="757872"/>
            <a:ext cx="3098813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smtClean="0"/>
              <a:t>MICROCAPILLARY: TRANSMISSION</a:t>
            </a:r>
            <a:endParaRPr lang="hr-HR" sz="1600" b="1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487" y="3036134"/>
            <a:ext cx="3973697" cy="32625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03184" y="5057192"/>
            <a:ext cx="2174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energy spectra of transmitted beams</a:t>
            </a:r>
            <a:endParaRPr lang="hr-HR"/>
          </a:p>
        </p:txBody>
      </p:sp>
      <p:sp>
        <p:nvSpPr>
          <p:cNvPr id="8" name="TextBox 7"/>
          <p:cNvSpPr txBox="1"/>
          <p:nvPr/>
        </p:nvSpPr>
        <p:spPr>
          <a:xfrm>
            <a:off x="7772400" y="3853542"/>
            <a:ext cx="4030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spatial distribution of transmitted beam</a:t>
            </a:r>
            <a:endParaRPr lang="hr-HR"/>
          </a:p>
        </p:txBody>
      </p:sp>
      <p:sp>
        <p:nvSpPr>
          <p:cNvPr id="9" name="TextBox 8"/>
          <p:cNvSpPr txBox="1"/>
          <p:nvPr/>
        </p:nvSpPr>
        <p:spPr>
          <a:xfrm>
            <a:off x="3935636" y="2929823"/>
            <a:ext cx="3377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conically-shaped glass </a:t>
            </a:r>
            <a:r>
              <a:rPr lang="en-US" smtClean="0"/>
              <a:t>capillary</a:t>
            </a:r>
          </a:p>
          <a:p>
            <a:r>
              <a:rPr lang="en-US" smtClean="0"/>
              <a:t>(5 µm exit diameter)</a:t>
            </a:r>
            <a:endParaRPr lang="hr-H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452022" y="5467666"/>
            <a:ext cx="35840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1200" smtClean="0"/>
              <a:t>M</a:t>
            </a:r>
            <a:r>
              <a:rPr lang="hr-HR" sz="1200"/>
              <a:t>. Brajković, M. Barac, D. Cosic, I. Bogdanović Radović, Z. Siketić, Development of MeV TOF-SIMS capillary microprobe at the Ruđer Bošković Institute in Zagreb, Nucl. Instr. and Meth. B 461 (2019) 237-242.</a:t>
            </a:r>
          </a:p>
        </p:txBody>
      </p:sp>
    </p:spTree>
    <p:extLst>
      <p:ext uri="{BB962C8B-B14F-4D97-AF65-F5344CB8AC3E}">
        <p14:creationId xmlns:p14="http://schemas.microsoft.com/office/powerpoint/2010/main" val="268375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5035" y="3166533"/>
            <a:ext cx="3426965" cy="30432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9207" y="89948"/>
            <a:ext cx="2921795" cy="28210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3372" y="2154088"/>
            <a:ext cx="3590035" cy="335370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/>
          <a:stretch>
            <a:fillRect/>
          </a:stretch>
        </p:blipFill>
        <p:spPr>
          <a:xfrm>
            <a:off x="118949" y="1636244"/>
            <a:ext cx="5014423" cy="46492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1341" y="757872"/>
            <a:ext cx="2594961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smtClean="0"/>
              <a:t>MICROCAPILLARY: IMAGING</a:t>
            </a:r>
            <a:endParaRPr lang="hr-HR" sz="1600" b="1"/>
          </a:p>
        </p:txBody>
      </p:sp>
      <p:sp>
        <p:nvSpPr>
          <p:cNvPr id="3" name="TextBox 2"/>
          <p:cNvSpPr txBox="1"/>
          <p:nvPr/>
        </p:nvSpPr>
        <p:spPr>
          <a:xfrm>
            <a:off x="118949" y="1330181"/>
            <a:ext cx="5568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lateral resolution: leucine-evaporated copper mesh </a:t>
            </a:r>
            <a:endParaRPr lang="hr-HR"/>
          </a:p>
        </p:txBody>
      </p:sp>
      <p:sp>
        <p:nvSpPr>
          <p:cNvPr id="8" name="TextBox 7"/>
          <p:cNvSpPr txBox="1"/>
          <p:nvPr/>
        </p:nvSpPr>
        <p:spPr>
          <a:xfrm>
            <a:off x="5774725" y="1557469"/>
            <a:ext cx="3336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Imaging: ink crossing on a paper</a:t>
            </a:r>
            <a:endParaRPr lang="hr-HR"/>
          </a:p>
        </p:txBody>
      </p:sp>
      <p:sp>
        <p:nvSpPr>
          <p:cNvPr id="9" name="TextBox 8"/>
          <p:cNvSpPr txBox="1"/>
          <p:nvPr/>
        </p:nvSpPr>
        <p:spPr>
          <a:xfrm>
            <a:off x="5774725" y="5711964"/>
            <a:ext cx="3039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CONS: halo and low contrast</a:t>
            </a:r>
            <a:endParaRPr lang="hr-HR" b="1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596368" y="139831"/>
            <a:ext cx="289984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1050" smtClean="0"/>
              <a:t>M</a:t>
            </a:r>
            <a:r>
              <a:rPr lang="hr-HR" sz="1050"/>
              <a:t>. Brajković, I. Bogdanović Radović, M. Barac, D. D. Cosic, Z. Siketić, Imaging of Organic Samples with Megaelectron Volt Time-of-Flight Secondary Ion Mass Spectrometry Capillary Microprobe, J. Am. Soc. Mass Spectrom. 2021, 32, 10, 2567–2572.</a:t>
            </a:r>
          </a:p>
        </p:txBody>
      </p:sp>
    </p:spTree>
    <p:extLst>
      <p:ext uri="{BB962C8B-B14F-4D97-AF65-F5344CB8AC3E}">
        <p14:creationId xmlns:p14="http://schemas.microsoft.com/office/powerpoint/2010/main" val="39842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396424" y="1447985"/>
            <a:ext cx="4073609" cy="3977862"/>
            <a:chOff x="7043351" y="1566302"/>
            <a:chExt cx="4123551" cy="402663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43351" y="1566302"/>
              <a:ext cx="4123551" cy="402663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9424087" y="3665838"/>
              <a:ext cx="9967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smtClean="0"/>
                <a:t>0.1 mm</a:t>
              </a:r>
              <a:endParaRPr lang="hr-HR" sz="1600" b="1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198" y="1684120"/>
            <a:ext cx="4090501" cy="36852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8607" y="5388723"/>
            <a:ext cx="4588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steel, thickness 12.7 µm, aluminum frame</a:t>
            </a:r>
            <a:endParaRPr lang="hr-HR" sz="1600"/>
          </a:p>
        </p:txBody>
      </p:sp>
      <p:sp>
        <p:nvSpPr>
          <p:cNvPr id="7" name="TextBox 6"/>
          <p:cNvSpPr txBox="1"/>
          <p:nvPr/>
        </p:nvSpPr>
        <p:spPr>
          <a:xfrm>
            <a:off x="2353933" y="2010034"/>
            <a:ext cx="2415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5, 10 µm aperture opening </a:t>
            </a:r>
            <a:endParaRPr lang="hr-HR" sz="1600"/>
          </a:p>
        </p:txBody>
      </p:sp>
      <p:sp>
        <p:nvSpPr>
          <p:cNvPr id="8" name="TextBox 7"/>
          <p:cNvSpPr txBox="1"/>
          <p:nvPr/>
        </p:nvSpPr>
        <p:spPr>
          <a:xfrm>
            <a:off x="6122515" y="5462971"/>
            <a:ext cx="462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beam through the aperture on Gafchromic EBT3 film</a:t>
            </a:r>
            <a:endParaRPr lang="hr-HR" sz="1600"/>
          </a:p>
        </p:txBody>
      </p:sp>
      <p:sp>
        <p:nvSpPr>
          <p:cNvPr id="9" name="TextBox 8"/>
          <p:cNvSpPr txBox="1"/>
          <p:nvPr/>
        </p:nvSpPr>
        <p:spPr>
          <a:xfrm>
            <a:off x="941342" y="757872"/>
            <a:ext cx="160415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/>
              <a:t>5 µm </a:t>
            </a:r>
            <a:r>
              <a:rPr lang="en-US" sz="1600" b="1" smtClean="0"/>
              <a:t>APERTURE</a:t>
            </a:r>
            <a:endParaRPr lang="hr-HR" sz="1600" b="1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4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291589" y="1375718"/>
          <a:ext cx="4281945" cy="3873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8" name="PDF" r:id="rId3" imgW="0" imgH="360" progId="FoxitReader.Document">
                  <p:embed/>
                </p:oleObj>
              </mc:Choice>
              <mc:Fallback>
                <p:oleObj name="PDF" r:id="rId3" imgW="0" imgH="360" progId="FoxitReader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1589" y="1375718"/>
                        <a:ext cx="4281945" cy="38737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5996468" y="1509080"/>
          <a:ext cx="4803337" cy="374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9" name="PDF" r:id="rId5" imgW="0" imgH="360" progId="FoxitReader.Document">
                  <p:embed/>
                </p:oleObj>
              </mc:Choice>
              <mc:Fallback>
                <p:oleObj name="PDF" r:id="rId5" imgW="0" imgH="360" progId="FoxitReader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96468" y="1509080"/>
                        <a:ext cx="4803337" cy="3740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36712" y="5189591"/>
            <a:ext cx="3591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  transmission: mesh with 127 µm pitch </a:t>
            </a:r>
            <a:endParaRPr lang="hr-HR" sz="1600"/>
          </a:p>
        </p:txBody>
      </p:sp>
      <p:sp>
        <p:nvSpPr>
          <p:cNvPr id="5" name="TextBox 4"/>
          <p:cNvSpPr txBox="1"/>
          <p:nvPr/>
        </p:nvSpPr>
        <p:spPr>
          <a:xfrm>
            <a:off x="2042307" y="1097090"/>
            <a:ext cx="3591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L</a:t>
            </a:r>
            <a:r>
              <a:rPr lang="en-US" sz="1600" smtClean="0"/>
              <a:t>eucine map, 250 x 250 µm</a:t>
            </a:r>
            <a:r>
              <a:rPr lang="en-US" sz="1600" baseline="30000" smtClean="0"/>
              <a:t>2</a:t>
            </a:r>
            <a:r>
              <a:rPr lang="en-US" sz="1600" smtClean="0"/>
              <a:t> </a:t>
            </a:r>
            <a:endParaRPr lang="hr-HR" sz="1600"/>
          </a:p>
        </p:txBody>
      </p:sp>
      <p:sp>
        <p:nvSpPr>
          <p:cNvPr id="6" name="TextBox 5"/>
          <p:cNvSpPr txBox="1"/>
          <p:nvPr/>
        </p:nvSpPr>
        <p:spPr>
          <a:xfrm>
            <a:off x="6844479" y="1170526"/>
            <a:ext cx="3591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P</a:t>
            </a:r>
            <a:r>
              <a:rPr lang="en-US" sz="1600" smtClean="0"/>
              <a:t>hthalocyanine map, 1 x 0.9 mm</a:t>
            </a:r>
            <a:r>
              <a:rPr lang="en-US" sz="1600" baseline="30000" smtClean="0"/>
              <a:t>2</a:t>
            </a:r>
            <a:r>
              <a:rPr lang="en-US" sz="1600" smtClean="0"/>
              <a:t> </a:t>
            </a:r>
            <a:endParaRPr lang="hr-HR" sz="1600"/>
          </a:p>
        </p:txBody>
      </p:sp>
      <p:sp>
        <p:nvSpPr>
          <p:cNvPr id="7" name="TextBox 6"/>
          <p:cNvSpPr txBox="1"/>
          <p:nvPr/>
        </p:nvSpPr>
        <p:spPr>
          <a:xfrm>
            <a:off x="6384350" y="5215763"/>
            <a:ext cx="451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  electron start: mesh with 440 µm pitch </a:t>
            </a:r>
            <a:endParaRPr lang="hr-HR" sz="1600" smtClean="0"/>
          </a:p>
          <a:p>
            <a:endParaRPr lang="hr-HR" sz="1600"/>
          </a:p>
        </p:txBody>
      </p:sp>
      <p:sp>
        <p:nvSpPr>
          <p:cNvPr id="8" name="TextBox 7"/>
          <p:cNvSpPr txBox="1"/>
          <p:nvPr/>
        </p:nvSpPr>
        <p:spPr>
          <a:xfrm>
            <a:off x="1406130" y="5536483"/>
            <a:ext cx="4433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lateral resolution ≈ 10 µm (for 5 µm aperture)</a:t>
            </a:r>
            <a:endParaRPr lang="hr-HR" sz="1600"/>
          </a:p>
        </p:txBody>
      </p:sp>
      <p:sp>
        <p:nvSpPr>
          <p:cNvPr id="9" name="TextBox 8"/>
          <p:cNvSpPr txBox="1"/>
          <p:nvPr/>
        </p:nvSpPr>
        <p:spPr>
          <a:xfrm>
            <a:off x="999007" y="585090"/>
            <a:ext cx="1884236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smtClean="0"/>
              <a:t>IMAGING #1: MESH</a:t>
            </a:r>
            <a:endParaRPr lang="hr-HR" sz="1600" b="1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39210" y="447251"/>
            <a:ext cx="6104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MUCH </a:t>
            </a:r>
            <a:r>
              <a:rPr lang="en-US" u="sng" smtClean="0"/>
              <a:t>BETTER CONTRAST </a:t>
            </a:r>
            <a:r>
              <a:rPr lang="en-US" smtClean="0"/>
              <a:t>COMPARED TO THE CAPILLARY!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7960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40" y="1325718"/>
            <a:ext cx="4267068" cy="23714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4095" y="3844438"/>
            <a:ext cx="44752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1600" dirty="0">
              <a:solidFill>
                <a:srgbClr val="FF0000"/>
              </a:solidFill>
            </a:endParaRPr>
          </a:p>
          <a:p>
            <a:pPr marL="285730" indent="-285730">
              <a:buFont typeface="Arial" panose="020B0604020202020204" pitchFamily="34" charset="0"/>
              <a:buChar char="•"/>
            </a:pPr>
            <a:r>
              <a:rPr lang="en-US" sz="1600" smtClean="0"/>
              <a:t>Primary ion detection (by a PIN diode)</a:t>
            </a:r>
            <a:endParaRPr lang="hr-HR" sz="1600" dirty="0"/>
          </a:p>
          <a:p>
            <a:r>
              <a:rPr lang="en-US" sz="1600" smtClean="0">
                <a:solidFill>
                  <a:srgbClr val="00B050"/>
                </a:solidFill>
              </a:rPr>
              <a:t>simple setup, good mass resolution</a:t>
            </a:r>
            <a:endParaRPr lang="hr-HR" sz="1600" dirty="0">
              <a:solidFill>
                <a:srgbClr val="00B050"/>
              </a:solidFill>
            </a:endParaRPr>
          </a:p>
          <a:p>
            <a:r>
              <a:rPr lang="en-US" sz="1600" smtClean="0">
                <a:solidFill>
                  <a:srgbClr val="FF0000"/>
                </a:solidFill>
              </a:rPr>
              <a:t>thin targets only, radiation damage </a:t>
            </a:r>
            <a:endParaRPr lang="hr-HR" sz="1600" dirty="0">
              <a:solidFill>
                <a:srgbClr val="FF0000"/>
              </a:solidFill>
            </a:endParaRPr>
          </a:p>
          <a:p>
            <a:endParaRPr lang="hr-HR" sz="1600" dirty="0">
              <a:solidFill>
                <a:srgbClr val="FF0000"/>
              </a:solidFill>
            </a:endParaRPr>
          </a:p>
          <a:p>
            <a:pPr marL="285730" indent="-285730">
              <a:buFont typeface="Arial" panose="020B0604020202020204" pitchFamily="34" charset="0"/>
              <a:buChar char="•"/>
            </a:pPr>
            <a:r>
              <a:rPr lang="en-US" sz="1600" smtClean="0"/>
              <a:t>Detection of secondary electrons</a:t>
            </a:r>
            <a:endParaRPr lang="hr-HR" sz="1600" dirty="0"/>
          </a:p>
          <a:p>
            <a:r>
              <a:rPr lang="en-US" sz="1600" smtClean="0">
                <a:solidFill>
                  <a:srgbClr val="00B050"/>
                </a:solidFill>
              </a:rPr>
              <a:t>thick targets, radiation hard</a:t>
            </a:r>
            <a:endParaRPr lang="hr-HR" sz="1600" dirty="0">
              <a:solidFill>
                <a:srgbClr val="00B050"/>
              </a:solidFill>
            </a:endParaRPr>
          </a:p>
          <a:p>
            <a:r>
              <a:rPr lang="en-US" sz="1600" smtClean="0">
                <a:solidFill>
                  <a:srgbClr val="FF0000"/>
                </a:solidFill>
              </a:rPr>
              <a:t>complicated setup</a:t>
            </a:r>
            <a:endParaRPr lang="hr-HR" sz="1600" dirty="0">
              <a:solidFill>
                <a:srgbClr val="FF0000"/>
              </a:solidFill>
            </a:endParaRPr>
          </a:p>
          <a:p>
            <a:endParaRPr lang="hr-HR" sz="1600" dirty="0">
              <a:solidFill>
                <a:srgbClr val="FF0000"/>
              </a:solidFill>
            </a:endParaRPr>
          </a:p>
          <a:p>
            <a:pPr marL="285730" indent="-285730">
              <a:buFont typeface="Arial" panose="020B0604020202020204" pitchFamily="34" charset="0"/>
              <a:buChar char="•"/>
            </a:pPr>
            <a:endParaRPr lang="hr-HR" sz="1600" dirty="0"/>
          </a:p>
        </p:txBody>
      </p:sp>
      <p:sp>
        <p:nvSpPr>
          <p:cNvPr id="4" name="Rectangle 3"/>
          <p:cNvSpPr/>
          <p:nvPr/>
        </p:nvSpPr>
        <p:spPr>
          <a:xfrm>
            <a:off x="2554095" y="827785"/>
            <a:ext cx="3536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/>
              <a:t>TWO TOF </a:t>
            </a:r>
            <a:r>
              <a:rPr lang="en-US" b="1" smtClean="0">
                <a:solidFill>
                  <a:srgbClr val="FF0000"/>
                </a:solidFill>
              </a:rPr>
              <a:t>START</a:t>
            </a:r>
            <a:r>
              <a:rPr lang="en-US" b="1" smtClean="0"/>
              <a:t> TRIGGER OPTIONS</a:t>
            </a:r>
            <a:endParaRPr lang="hr-HR"/>
          </a:p>
        </p:txBody>
      </p:sp>
      <p:sp>
        <p:nvSpPr>
          <p:cNvPr id="5" name="Rectangle 4"/>
          <p:cNvSpPr/>
          <p:nvPr/>
        </p:nvSpPr>
        <p:spPr>
          <a:xfrm>
            <a:off x="2178671" y="740943"/>
            <a:ext cx="375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?</a:t>
            </a:r>
            <a:endParaRPr lang="hr-HR" sz="32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7369" y="2287134"/>
            <a:ext cx="2108189" cy="275424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468847" y="1702359"/>
            <a:ext cx="2125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/>
              <a:t>Kore </a:t>
            </a:r>
            <a:r>
              <a:rPr lang="en-US" sz="1600" smtClean="0"/>
              <a:t>detector with </a:t>
            </a:r>
            <a:r>
              <a:rPr lang="en-US" sz="1600"/>
              <a:t>10 kV </a:t>
            </a:r>
            <a:r>
              <a:rPr lang="en-US" sz="1600" smtClean="0"/>
              <a:t>postacceleration</a:t>
            </a:r>
            <a:endParaRPr lang="hr-HR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765060" y="1409125"/>
            <a:ext cx="133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STOP </a:t>
            </a:r>
            <a:r>
              <a:rPr lang="en-US" b="1" smtClean="0"/>
              <a:t>signal</a:t>
            </a:r>
            <a:endParaRPr lang="hr-HR" b="1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31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81" y="1680343"/>
            <a:ext cx="3786322" cy="43331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441502" y="-358615"/>
            <a:ext cx="3467248" cy="4626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00320" y="220883"/>
            <a:ext cx="3813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mtClean="0"/>
              <a:t>thin carbon foil (5 </a:t>
            </a:r>
            <a:r>
              <a:rPr lang="en-US" sz="1600"/>
              <a:t>nm </a:t>
            </a:r>
            <a:r>
              <a:rPr lang="en-US" sz="1600" smtClean="0"/>
              <a:t>thickness) over the aperture =  </a:t>
            </a:r>
            <a:r>
              <a:rPr lang="en-US" sz="1600" b="1" smtClean="0"/>
              <a:t>the production of secondary electrons sample-independent </a:t>
            </a:r>
            <a:r>
              <a:rPr lang="en-US" sz="1600" smtClean="0"/>
              <a:t>(for example, 7 kHz from a silicon plate but only 1 kHz from a paper</a:t>
            </a:r>
            <a:endParaRPr lang="hr-HR" sz="1600"/>
          </a:p>
        </p:txBody>
      </p:sp>
      <p:sp>
        <p:nvSpPr>
          <p:cNvPr id="5" name="TextBox 4"/>
          <p:cNvSpPr txBox="1"/>
          <p:nvPr/>
        </p:nvSpPr>
        <p:spPr>
          <a:xfrm>
            <a:off x="699081" y="598270"/>
            <a:ext cx="1269762" cy="3820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THE SETUP</a:t>
            </a:r>
            <a:endParaRPr lang="hr-HR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63041">
            <a:off x="5580125" y="3717554"/>
            <a:ext cx="6302162" cy="19041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01542" y="5644115"/>
            <a:ext cx="3763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schematics of secondary ion detection</a:t>
            </a:r>
            <a:endParaRPr lang="hr-H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09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712" y="3280143"/>
            <a:ext cx="7457348" cy="30669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037" y="0"/>
            <a:ext cx="7696699" cy="31394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9448" y="429932"/>
            <a:ext cx="2543265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smtClean="0"/>
              <a:t>THICK TARGET SETUP:</a:t>
            </a:r>
          </a:p>
          <a:p>
            <a:r>
              <a:rPr lang="en-US" sz="1600" b="1" smtClean="0"/>
              <a:t>DETECTION OF ELECTRONS</a:t>
            </a:r>
            <a:endParaRPr lang="hr-HR" sz="1600" b="1"/>
          </a:p>
        </p:txBody>
      </p:sp>
      <p:sp>
        <p:nvSpPr>
          <p:cNvPr id="6" name="TextBox 5"/>
          <p:cNvSpPr txBox="1"/>
          <p:nvPr/>
        </p:nvSpPr>
        <p:spPr>
          <a:xfrm>
            <a:off x="1801080" y="5429361"/>
            <a:ext cx="2911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electric potential distribution and electron detection with the target at zero potential</a:t>
            </a:r>
            <a:endParaRPr lang="hr-HR" sz="1600"/>
          </a:p>
        </p:txBody>
      </p:sp>
      <p:sp>
        <p:nvSpPr>
          <p:cNvPr id="7" name="TextBox 6"/>
          <p:cNvSpPr txBox="1"/>
          <p:nvPr/>
        </p:nvSpPr>
        <p:spPr>
          <a:xfrm>
            <a:off x="1483924" y="2351807"/>
            <a:ext cx="3177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electric potential and electron trajectories with the target at the extraction potential</a:t>
            </a:r>
            <a:endParaRPr lang="hr-HR" sz="1600"/>
          </a:p>
        </p:txBody>
      </p:sp>
      <p:sp>
        <p:nvSpPr>
          <p:cNvPr id="10" name="TextBox 9"/>
          <p:cNvSpPr txBox="1"/>
          <p:nvPr/>
        </p:nvSpPr>
        <p:spPr>
          <a:xfrm>
            <a:off x="461318" y="1043617"/>
            <a:ext cx="2833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COMSOL simulations</a:t>
            </a:r>
            <a:endParaRPr lang="hr-HR"/>
          </a:p>
        </p:txBody>
      </p:sp>
      <p:sp>
        <p:nvSpPr>
          <p:cNvPr id="5" name="TextBox 4"/>
          <p:cNvSpPr txBox="1"/>
          <p:nvPr/>
        </p:nvSpPr>
        <p:spPr>
          <a:xfrm>
            <a:off x="461318" y="3805881"/>
            <a:ext cx="3674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TARGET CANNOT BE HELD AT CONSTANT (EXTRACTION) VOLTAGE!</a:t>
            </a:r>
            <a:endParaRPr lang="hr-HR" b="1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1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35884" y="4670394"/>
            <a:ext cx="1461686" cy="33855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+target voltage</a:t>
            </a:r>
            <a:endParaRPr lang="hr-HR" sz="16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3182811" y="4715978"/>
            <a:ext cx="428368" cy="321275"/>
            <a:chOff x="0" y="0"/>
            <a:chExt cx="312420" cy="27432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182880"/>
              <a:ext cx="3124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68580" y="228600"/>
              <a:ext cx="1600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21920" y="274320"/>
              <a:ext cx="685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52400" y="0"/>
              <a:ext cx="0" cy="1752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Cube 8"/>
          <p:cNvSpPr/>
          <p:nvPr/>
        </p:nvSpPr>
        <p:spPr>
          <a:xfrm>
            <a:off x="2485289" y="3903637"/>
            <a:ext cx="2289223" cy="807245"/>
          </a:xfrm>
          <a:prstGeom prst="cube">
            <a:avLst>
              <a:gd name="adj" fmla="val 87612"/>
            </a:avLst>
          </a:prstGeom>
          <a:solidFill>
            <a:schemeClr val="bg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10" name="Trapezoid 9"/>
          <p:cNvSpPr/>
          <p:nvPr/>
        </p:nvSpPr>
        <p:spPr>
          <a:xfrm rot="10800000">
            <a:off x="3136871" y="2079119"/>
            <a:ext cx="912728" cy="1391200"/>
          </a:xfrm>
          <a:prstGeom prst="trapezoid">
            <a:avLst/>
          </a:prstGeom>
          <a:solidFill>
            <a:srgbClr val="BFBFBF">
              <a:alpha val="27843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11" name="Trapezoid 10"/>
          <p:cNvSpPr/>
          <p:nvPr/>
        </p:nvSpPr>
        <p:spPr>
          <a:xfrm rot="18711072" flipH="1">
            <a:off x="2929463" y="2850565"/>
            <a:ext cx="107964" cy="1577136"/>
          </a:xfrm>
          <a:prstGeom prst="trapezoid">
            <a:avLst>
              <a:gd name="adj" fmla="val 43531"/>
            </a:avLst>
          </a:prstGeom>
          <a:solidFill>
            <a:srgbClr val="B07BD7"/>
          </a:solidFill>
          <a:ln>
            <a:solidFill>
              <a:srgbClr val="B07B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2798298" y="3479285"/>
            <a:ext cx="103384" cy="9306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TextBox 12"/>
          <p:cNvSpPr txBox="1"/>
          <p:nvPr/>
        </p:nvSpPr>
        <p:spPr>
          <a:xfrm>
            <a:off x="3131566" y="2140283"/>
            <a:ext cx="1317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extractor</a:t>
            </a:r>
            <a:endParaRPr lang="hr-HR" sz="16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3348543" y="4069371"/>
            <a:ext cx="361019" cy="307777"/>
            <a:chOff x="3761547" y="1339976"/>
            <a:chExt cx="361019" cy="307777"/>
          </a:xfrm>
        </p:grpSpPr>
        <p:sp>
          <p:nvSpPr>
            <p:cNvPr id="15" name="Oval 14"/>
            <p:cNvSpPr/>
            <p:nvPr/>
          </p:nvSpPr>
          <p:spPr>
            <a:xfrm>
              <a:off x="3832334" y="1424123"/>
              <a:ext cx="142675" cy="15306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61547" y="1339976"/>
              <a:ext cx="361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+</a:t>
              </a:r>
              <a:endParaRPr lang="hr-HR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665553" y="4030621"/>
            <a:ext cx="361019" cy="307777"/>
            <a:chOff x="3761547" y="1339976"/>
            <a:chExt cx="361019" cy="307777"/>
          </a:xfrm>
        </p:grpSpPr>
        <p:sp>
          <p:nvSpPr>
            <p:cNvPr id="18" name="Oval 17"/>
            <p:cNvSpPr/>
            <p:nvPr/>
          </p:nvSpPr>
          <p:spPr>
            <a:xfrm>
              <a:off x="3832334" y="1424123"/>
              <a:ext cx="142675" cy="15306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61547" y="1339976"/>
              <a:ext cx="361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mtClean="0">
                  <a:solidFill>
                    <a:schemeClr val="bg1"/>
                  </a:solidFill>
                </a:rPr>
                <a:t>+</a:t>
              </a:r>
              <a:endParaRPr lang="hr-HR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 rot="2548469">
            <a:off x="1436802" y="2675207"/>
            <a:ext cx="103447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Rectangle 20"/>
          <p:cNvSpPr/>
          <p:nvPr/>
        </p:nvSpPr>
        <p:spPr>
          <a:xfrm rot="18890449">
            <a:off x="2277277" y="3011133"/>
            <a:ext cx="144548" cy="1124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Can 21"/>
          <p:cNvSpPr/>
          <p:nvPr/>
        </p:nvSpPr>
        <p:spPr>
          <a:xfrm rot="5400000">
            <a:off x="1603418" y="2915467"/>
            <a:ext cx="413511" cy="924753"/>
          </a:xfrm>
          <a:prstGeom prst="can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3" name="TextBox 22"/>
          <p:cNvSpPr txBox="1"/>
          <p:nvPr/>
        </p:nvSpPr>
        <p:spPr>
          <a:xfrm>
            <a:off x="1536932" y="3251647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+HV</a:t>
            </a:r>
            <a:endParaRPr lang="hr-HR" sz="1400" b="1" dirty="0"/>
          </a:p>
        </p:txBody>
      </p:sp>
      <p:sp>
        <p:nvSpPr>
          <p:cNvPr id="24" name="Oval 23"/>
          <p:cNvSpPr/>
          <p:nvPr/>
        </p:nvSpPr>
        <p:spPr>
          <a:xfrm flipV="1">
            <a:off x="2208759" y="3297885"/>
            <a:ext cx="77323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Oval 24"/>
          <p:cNvSpPr/>
          <p:nvPr/>
        </p:nvSpPr>
        <p:spPr>
          <a:xfrm flipV="1">
            <a:off x="2249948" y="3339074"/>
            <a:ext cx="77323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Oval 25"/>
          <p:cNvSpPr/>
          <p:nvPr/>
        </p:nvSpPr>
        <p:spPr>
          <a:xfrm flipV="1">
            <a:off x="2208759" y="3429694"/>
            <a:ext cx="77323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7" name="Oval 26"/>
          <p:cNvSpPr/>
          <p:nvPr/>
        </p:nvSpPr>
        <p:spPr>
          <a:xfrm flipV="1">
            <a:off x="2233472" y="3190792"/>
            <a:ext cx="77323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8" name="Oval 27"/>
          <p:cNvSpPr/>
          <p:nvPr/>
        </p:nvSpPr>
        <p:spPr>
          <a:xfrm flipV="1">
            <a:off x="2348794" y="3133127"/>
            <a:ext cx="77323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9" name="Oval 28"/>
          <p:cNvSpPr/>
          <p:nvPr/>
        </p:nvSpPr>
        <p:spPr>
          <a:xfrm flipV="1">
            <a:off x="2138733" y="3260817"/>
            <a:ext cx="77323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0" name="Oval 29"/>
          <p:cNvSpPr/>
          <p:nvPr/>
        </p:nvSpPr>
        <p:spPr>
          <a:xfrm flipV="1">
            <a:off x="2311734" y="3211384"/>
            <a:ext cx="77323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grpSp>
        <p:nvGrpSpPr>
          <p:cNvPr id="31" name="Group 30"/>
          <p:cNvGrpSpPr/>
          <p:nvPr/>
        </p:nvGrpSpPr>
        <p:grpSpPr>
          <a:xfrm>
            <a:off x="3559156" y="4130427"/>
            <a:ext cx="361019" cy="307777"/>
            <a:chOff x="3761547" y="1339976"/>
            <a:chExt cx="361019" cy="307777"/>
          </a:xfrm>
        </p:grpSpPr>
        <p:sp>
          <p:nvSpPr>
            <p:cNvPr id="32" name="Oval 31"/>
            <p:cNvSpPr/>
            <p:nvPr/>
          </p:nvSpPr>
          <p:spPr>
            <a:xfrm>
              <a:off x="3832334" y="1424123"/>
              <a:ext cx="142675" cy="15306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61547" y="1339976"/>
              <a:ext cx="361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+</a:t>
              </a:r>
              <a:endParaRPr lang="hr-HR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501167" y="4032249"/>
            <a:ext cx="361019" cy="307777"/>
            <a:chOff x="3761547" y="1339976"/>
            <a:chExt cx="361019" cy="307777"/>
          </a:xfrm>
        </p:grpSpPr>
        <p:sp>
          <p:nvSpPr>
            <p:cNvPr id="35" name="Oval 34"/>
            <p:cNvSpPr/>
            <p:nvPr/>
          </p:nvSpPr>
          <p:spPr>
            <a:xfrm>
              <a:off x="3832334" y="1424123"/>
              <a:ext cx="142675" cy="15306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761547" y="1339976"/>
              <a:ext cx="361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+</a:t>
              </a:r>
              <a:endParaRPr lang="hr-HR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296502" y="3571423"/>
            <a:ext cx="13171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electron </a:t>
            </a:r>
          </a:p>
          <a:p>
            <a:r>
              <a:rPr lang="en-US" sz="1600" b="1" dirty="0" smtClean="0"/>
              <a:t>multiplier</a:t>
            </a:r>
            <a:endParaRPr lang="hr-HR" sz="1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099728" y="2100314"/>
            <a:ext cx="13171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/>
              <a:t>C foil over aperture</a:t>
            </a:r>
            <a:endParaRPr lang="hr-HR" sz="1600" b="1" dirty="0"/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2434850" y="2626722"/>
            <a:ext cx="118803" cy="3576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335886" y="2984381"/>
            <a:ext cx="1057275" cy="77312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target voltage switch</a:t>
            </a:r>
            <a:endParaRPr lang="hr-HR" dirty="0"/>
          </a:p>
        </p:txBody>
      </p:sp>
      <p:sp>
        <p:nvSpPr>
          <p:cNvPr id="41" name="Freeform 40"/>
          <p:cNvSpPr/>
          <p:nvPr/>
        </p:nvSpPr>
        <p:spPr>
          <a:xfrm>
            <a:off x="1019712" y="1495583"/>
            <a:ext cx="4862166" cy="1837038"/>
          </a:xfrm>
          <a:custGeom>
            <a:avLst/>
            <a:gdLst>
              <a:gd name="connsiteX0" fmla="*/ 323054 w 4862166"/>
              <a:gd name="connsiteY0" fmla="*/ 1837038 h 1837038"/>
              <a:gd name="connsiteX1" fmla="*/ 290103 w 4862166"/>
              <a:gd name="connsiteY1" fmla="*/ 1795849 h 1837038"/>
              <a:gd name="connsiteX2" fmla="*/ 207725 w 4862166"/>
              <a:gd name="connsiteY2" fmla="*/ 1729946 h 1837038"/>
              <a:gd name="connsiteX3" fmla="*/ 166535 w 4862166"/>
              <a:gd name="connsiteY3" fmla="*/ 1680519 h 1837038"/>
              <a:gd name="connsiteX4" fmla="*/ 108871 w 4862166"/>
              <a:gd name="connsiteY4" fmla="*/ 1614617 h 1837038"/>
              <a:gd name="connsiteX5" fmla="*/ 75919 w 4862166"/>
              <a:gd name="connsiteY5" fmla="*/ 1565190 h 1837038"/>
              <a:gd name="connsiteX6" fmla="*/ 59444 w 4862166"/>
              <a:gd name="connsiteY6" fmla="*/ 1507525 h 1837038"/>
              <a:gd name="connsiteX7" fmla="*/ 42968 w 4862166"/>
              <a:gd name="connsiteY7" fmla="*/ 1458098 h 1837038"/>
              <a:gd name="connsiteX8" fmla="*/ 34730 w 4862166"/>
              <a:gd name="connsiteY8" fmla="*/ 1433384 h 1837038"/>
              <a:gd name="connsiteX9" fmla="*/ 26492 w 4862166"/>
              <a:gd name="connsiteY9" fmla="*/ 1383957 h 1837038"/>
              <a:gd name="connsiteX10" fmla="*/ 18254 w 4862166"/>
              <a:gd name="connsiteY10" fmla="*/ 1178011 h 1837038"/>
              <a:gd name="connsiteX11" fmla="*/ 1779 w 4862166"/>
              <a:gd name="connsiteY11" fmla="*/ 1153298 h 1837038"/>
              <a:gd name="connsiteX12" fmla="*/ 18254 w 4862166"/>
              <a:gd name="connsiteY12" fmla="*/ 939114 h 1837038"/>
              <a:gd name="connsiteX13" fmla="*/ 26492 w 4862166"/>
              <a:gd name="connsiteY13" fmla="*/ 823784 h 1837038"/>
              <a:gd name="connsiteX14" fmla="*/ 42968 w 4862166"/>
              <a:gd name="connsiteY14" fmla="*/ 774357 h 1837038"/>
              <a:gd name="connsiteX15" fmla="*/ 59444 w 4862166"/>
              <a:gd name="connsiteY15" fmla="*/ 716692 h 1837038"/>
              <a:gd name="connsiteX16" fmla="*/ 84157 w 4862166"/>
              <a:gd name="connsiteY16" fmla="*/ 634314 h 1837038"/>
              <a:gd name="connsiteX17" fmla="*/ 108871 w 4862166"/>
              <a:gd name="connsiteY17" fmla="*/ 551936 h 1837038"/>
              <a:gd name="connsiteX18" fmla="*/ 133584 w 4862166"/>
              <a:gd name="connsiteY18" fmla="*/ 510746 h 1837038"/>
              <a:gd name="connsiteX19" fmla="*/ 257152 w 4862166"/>
              <a:gd name="connsiteY19" fmla="*/ 403654 h 1837038"/>
              <a:gd name="connsiteX20" fmla="*/ 290103 w 4862166"/>
              <a:gd name="connsiteY20" fmla="*/ 387179 h 1837038"/>
              <a:gd name="connsiteX21" fmla="*/ 314817 w 4862166"/>
              <a:gd name="connsiteY21" fmla="*/ 362465 h 1837038"/>
              <a:gd name="connsiteX22" fmla="*/ 339530 w 4862166"/>
              <a:gd name="connsiteY22" fmla="*/ 354227 h 1837038"/>
              <a:gd name="connsiteX23" fmla="*/ 413671 w 4862166"/>
              <a:gd name="connsiteY23" fmla="*/ 337752 h 1837038"/>
              <a:gd name="connsiteX24" fmla="*/ 463098 w 4862166"/>
              <a:gd name="connsiteY24" fmla="*/ 321276 h 1837038"/>
              <a:gd name="connsiteX25" fmla="*/ 479573 w 4862166"/>
              <a:gd name="connsiteY25" fmla="*/ 345990 h 1837038"/>
              <a:gd name="connsiteX26" fmla="*/ 529000 w 4862166"/>
              <a:gd name="connsiteY26" fmla="*/ 313038 h 1837038"/>
              <a:gd name="connsiteX27" fmla="*/ 553714 w 4862166"/>
              <a:gd name="connsiteY27" fmla="*/ 304800 h 1837038"/>
              <a:gd name="connsiteX28" fmla="*/ 619617 w 4862166"/>
              <a:gd name="connsiteY28" fmla="*/ 271849 h 1837038"/>
              <a:gd name="connsiteX29" fmla="*/ 669044 w 4862166"/>
              <a:gd name="connsiteY29" fmla="*/ 247136 h 1837038"/>
              <a:gd name="connsiteX30" fmla="*/ 701995 w 4862166"/>
              <a:gd name="connsiteY30" fmla="*/ 230660 h 1837038"/>
              <a:gd name="connsiteX31" fmla="*/ 792611 w 4862166"/>
              <a:gd name="connsiteY31" fmla="*/ 181233 h 1837038"/>
              <a:gd name="connsiteX32" fmla="*/ 850276 w 4862166"/>
              <a:gd name="connsiteY32" fmla="*/ 156519 h 1837038"/>
              <a:gd name="connsiteX33" fmla="*/ 899703 w 4862166"/>
              <a:gd name="connsiteY33" fmla="*/ 140044 h 1837038"/>
              <a:gd name="connsiteX34" fmla="*/ 973844 w 4862166"/>
              <a:gd name="connsiteY34" fmla="*/ 98854 h 1837038"/>
              <a:gd name="connsiteX35" fmla="*/ 1039746 w 4862166"/>
              <a:gd name="connsiteY35" fmla="*/ 82379 h 1837038"/>
              <a:gd name="connsiteX36" fmla="*/ 1146838 w 4862166"/>
              <a:gd name="connsiteY36" fmla="*/ 65903 h 1837038"/>
              <a:gd name="connsiteX37" fmla="*/ 1204503 w 4862166"/>
              <a:gd name="connsiteY37" fmla="*/ 49427 h 1837038"/>
              <a:gd name="connsiteX38" fmla="*/ 1303357 w 4862166"/>
              <a:gd name="connsiteY38" fmla="*/ 41190 h 1837038"/>
              <a:gd name="connsiteX39" fmla="*/ 1451638 w 4862166"/>
              <a:gd name="connsiteY39" fmla="*/ 24714 h 1837038"/>
              <a:gd name="connsiteX40" fmla="*/ 1871768 w 4862166"/>
              <a:gd name="connsiteY40" fmla="*/ 41190 h 1837038"/>
              <a:gd name="connsiteX41" fmla="*/ 2020049 w 4862166"/>
              <a:gd name="connsiteY41" fmla="*/ 32952 h 1837038"/>
              <a:gd name="connsiteX42" fmla="*/ 2110665 w 4862166"/>
              <a:gd name="connsiteY42" fmla="*/ 16476 h 1837038"/>
              <a:gd name="connsiteX43" fmla="*/ 2225995 w 4862166"/>
              <a:gd name="connsiteY43" fmla="*/ 8238 h 1837038"/>
              <a:gd name="connsiteX44" fmla="*/ 2777930 w 4862166"/>
              <a:gd name="connsiteY44" fmla="*/ 0 h 1837038"/>
              <a:gd name="connsiteX45" fmla="*/ 3214535 w 4862166"/>
              <a:gd name="connsiteY45" fmla="*/ 24714 h 1837038"/>
              <a:gd name="connsiteX46" fmla="*/ 3313390 w 4862166"/>
              <a:gd name="connsiteY46" fmla="*/ 41190 h 1837038"/>
              <a:gd name="connsiteX47" fmla="*/ 3362817 w 4862166"/>
              <a:gd name="connsiteY47" fmla="*/ 57665 h 1837038"/>
              <a:gd name="connsiteX48" fmla="*/ 3527573 w 4862166"/>
              <a:gd name="connsiteY48" fmla="*/ 74141 h 1837038"/>
              <a:gd name="connsiteX49" fmla="*/ 3609952 w 4862166"/>
              <a:gd name="connsiteY49" fmla="*/ 98854 h 1837038"/>
              <a:gd name="connsiteX50" fmla="*/ 3667617 w 4862166"/>
              <a:gd name="connsiteY50" fmla="*/ 107092 h 1837038"/>
              <a:gd name="connsiteX51" fmla="*/ 3758233 w 4862166"/>
              <a:gd name="connsiteY51" fmla="*/ 131806 h 1837038"/>
              <a:gd name="connsiteX52" fmla="*/ 3857087 w 4862166"/>
              <a:gd name="connsiteY52" fmla="*/ 181233 h 1837038"/>
              <a:gd name="connsiteX53" fmla="*/ 3997130 w 4862166"/>
              <a:gd name="connsiteY53" fmla="*/ 238898 h 1837038"/>
              <a:gd name="connsiteX54" fmla="*/ 4095984 w 4862166"/>
              <a:gd name="connsiteY54" fmla="*/ 296563 h 1837038"/>
              <a:gd name="connsiteX55" fmla="*/ 4128935 w 4862166"/>
              <a:gd name="connsiteY55" fmla="*/ 304800 h 1837038"/>
              <a:gd name="connsiteX56" fmla="*/ 4194838 w 4862166"/>
              <a:gd name="connsiteY56" fmla="*/ 345990 h 1837038"/>
              <a:gd name="connsiteX57" fmla="*/ 4227790 w 4862166"/>
              <a:gd name="connsiteY57" fmla="*/ 362465 h 1837038"/>
              <a:gd name="connsiteX58" fmla="*/ 4244265 w 4862166"/>
              <a:gd name="connsiteY58" fmla="*/ 387179 h 1837038"/>
              <a:gd name="connsiteX59" fmla="*/ 4285454 w 4862166"/>
              <a:gd name="connsiteY59" fmla="*/ 527222 h 1837038"/>
              <a:gd name="connsiteX60" fmla="*/ 4310168 w 4862166"/>
              <a:gd name="connsiteY60" fmla="*/ 560173 h 1837038"/>
              <a:gd name="connsiteX61" fmla="*/ 4359595 w 4862166"/>
              <a:gd name="connsiteY61" fmla="*/ 634314 h 1837038"/>
              <a:gd name="connsiteX62" fmla="*/ 4392546 w 4862166"/>
              <a:gd name="connsiteY62" fmla="*/ 675503 h 1837038"/>
              <a:gd name="connsiteX63" fmla="*/ 4409022 w 4862166"/>
              <a:gd name="connsiteY63" fmla="*/ 708454 h 1837038"/>
              <a:gd name="connsiteX64" fmla="*/ 4433735 w 4862166"/>
              <a:gd name="connsiteY64" fmla="*/ 724930 h 1837038"/>
              <a:gd name="connsiteX65" fmla="*/ 4458449 w 4862166"/>
              <a:gd name="connsiteY65" fmla="*/ 749644 h 1837038"/>
              <a:gd name="connsiteX66" fmla="*/ 4499638 w 4862166"/>
              <a:gd name="connsiteY66" fmla="*/ 823784 h 1837038"/>
              <a:gd name="connsiteX67" fmla="*/ 4516114 w 4862166"/>
              <a:gd name="connsiteY67" fmla="*/ 856736 h 1837038"/>
              <a:gd name="connsiteX68" fmla="*/ 4524352 w 4862166"/>
              <a:gd name="connsiteY68" fmla="*/ 881449 h 1837038"/>
              <a:gd name="connsiteX69" fmla="*/ 4565541 w 4862166"/>
              <a:gd name="connsiteY69" fmla="*/ 930876 h 1837038"/>
              <a:gd name="connsiteX70" fmla="*/ 4606730 w 4862166"/>
              <a:gd name="connsiteY70" fmla="*/ 996779 h 1837038"/>
              <a:gd name="connsiteX71" fmla="*/ 4647919 w 4862166"/>
              <a:gd name="connsiteY71" fmla="*/ 1062681 h 1837038"/>
              <a:gd name="connsiteX72" fmla="*/ 4664395 w 4862166"/>
              <a:gd name="connsiteY72" fmla="*/ 1095633 h 1837038"/>
              <a:gd name="connsiteX73" fmla="*/ 4689108 w 4862166"/>
              <a:gd name="connsiteY73" fmla="*/ 1128584 h 1837038"/>
              <a:gd name="connsiteX74" fmla="*/ 4697346 w 4862166"/>
              <a:gd name="connsiteY74" fmla="*/ 1153298 h 1837038"/>
              <a:gd name="connsiteX75" fmla="*/ 4713822 w 4862166"/>
              <a:gd name="connsiteY75" fmla="*/ 1178011 h 1837038"/>
              <a:gd name="connsiteX76" fmla="*/ 4722060 w 4862166"/>
              <a:gd name="connsiteY76" fmla="*/ 1235676 h 1837038"/>
              <a:gd name="connsiteX77" fmla="*/ 4738535 w 4862166"/>
              <a:gd name="connsiteY77" fmla="*/ 1260390 h 1837038"/>
              <a:gd name="connsiteX78" fmla="*/ 4746773 w 4862166"/>
              <a:gd name="connsiteY78" fmla="*/ 1285103 h 1837038"/>
              <a:gd name="connsiteX79" fmla="*/ 4755011 w 4862166"/>
              <a:gd name="connsiteY79" fmla="*/ 1318054 h 1837038"/>
              <a:gd name="connsiteX80" fmla="*/ 4787962 w 4862166"/>
              <a:gd name="connsiteY80" fmla="*/ 1367481 h 1837038"/>
              <a:gd name="connsiteX81" fmla="*/ 4804438 w 4862166"/>
              <a:gd name="connsiteY81" fmla="*/ 1392195 h 1837038"/>
              <a:gd name="connsiteX82" fmla="*/ 4820914 w 4862166"/>
              <a:gd name="connsiteY82" fmla="*/ 1425146 h 1837038"/>
              <a:gd name="connsiteX83" fmla="*/ 4829152 w 4862166"/>
              <a:gd name="connsiteY83" fmla="*/ 1449860 h 1837038"/>
              <a:gd name="connsiteX84" fmla="*/ 4862103 w 4862166"/>
              <a:gd name="connsiteY84" fmla="*/ 1482811 h 1837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4862166" h="1837038">
                <a:moveTo>
                  <a:pt x="323054" y="1837038"/>
                </a:moveTo>
                <a:cubicBezTo>
                  <a:pt x="312070" y="1823308"/>
                  <a:pt x="302536" y="1808282"/>
                  <a:pt x="290103" y="1795849"/>
                </a:cubicBezTo>
                <a:cubicBezTo>
                  <a:pt x="252859" y="1758605"/>
                  <a:pt x="242576" y="1753181"/>
                  <a:pt x="207725" y="1729946"/>
                </a:cubicBezTo>
                <a:cubicBezTo>
                  <a:pt x="174004" y="1679366"/>
                  <a:pt x="210938" y="1731266"/>
                  <a:pt x="166535" y="1680519"/>
                </a:cubicBezTo>
                <a:cubicBezTo>
                  <a:pt x="96134" y="1600061"/>
                  <a:pt x="166008" y="1671754"/>
                  <a:pt x="108871" y="1614617"/>
                </a:cubicBezTo>
                <a:cubicBezTo>
                  <a:pt x="89951" y="1538939"/>
                  <a:pt x="117294" y="1616908"/>
                  <a:pt x="75919" y="1565190"/>
                </a:cubicBezTo>
                <a:cubicBezTo>
                  <a:pt x="71488" y="1559652"/>
                  <a:pt x="60155" y="1509896"/>
                  <a:pt x="59444" y="1507525"/>
                </a:cubicBezTo>
                <a:cubicBezTo>
                  <a:pt x="54454" y="1490890"/>
                  <a:pt x="48460" y="1474574"/>
                  <a:pt x="42968" y="1458098"/>
                </a:cubicBezTo>
                <a:cubicBezTo>
                  <a:pt x="40222" y="1449860"/>
                  <a:pt x="36158" y="1441949"/>
                  <a:pt x="34730" y="1433384"/>
                </a:cubicBezTo>
                <a:lnTo>
                  <a:pt x="26492" y="1383957"/>
                </a:lnTo>
                <a:cubicBezTo>
                  <a:pt x="23746" y="1315308"/>
                  <a:pt x="25573" y="1246324"/>
                  <a:pt x="18254" y="1178011"/>
                </a:cubicBezTo>
                <a:cubicBezTo>
                  <a:pt x="17199" y="1168167"/>
                  <a:pt x="2191" y="1163190"/>
                  <a:pt x="1779" y="1153298"/>
                </a:cubicBezTo>
                <a:cubicBezTo>
                  <a:pt x="-3133" y="1035403"/>
                  <a:pt x="2047" y="1020157"/>
                  <a:pt x="18254" y="939114"/>
                </a:cubicBezTo>
                <a:cubicBezTo>
                  <a:pt x="21000" y="900671"/>
                  <a:pt x="20775" y="861899"/>
                  <a:pt x="26492" y="823784"/>
                </a:cubicBezTo>
                <a:cubicBezTo>
                  <a:pt x="29068" y="806609"/>
                  <a:pt x="38756" y="791205"/>
                  <a:pt x="42968" y="774357"/>
                </a:cubicBezTo>
                <a:cubicBezTo>
                  <a:pt x="61021" y="702147"/>
                  <a:pt x="41713" y="775797"/>
                  <a:pt x="59444" y="716692"/>
                </a:cubicBezTo>
                <a:cubicBezTo>
                  <a:pt x="87732" y="622397"/>
                  <a:pt x="65502" y="690276"/>
                  <a:pt x="84157" y="634314"/>
                </a:cubicBezTo>
                <a:cubicBezTo>
                  <a:pt x="70456" y="579512"/>
                  <a:pt x="70793" y="615401"/>
                  <a:pt x="108871" y="551936"/>
                </a:cubicBezTo>
                <a:cubicBezTo>
                  <a:pt x="117109" y="538206"/>
                  <a:pt x="123445" y="523138"/>
                  <a:pt x="133584" y="510746"/>
                </a:cubicBezTo>
                <a:cubicBezTo>
                  <a:pt x="164030" y="473533"/>
                  <a:pt x="219872" y="429463"/>
                  <a:pt x="257152" y="403654"/>
                </a:cubicBezTo>
                <a:cubicBezTo>
                  <a:pt x="267249" y="396664"/>
                  <a:pt x="279119" y="392671"/>
                  <a:pt x="290103" y="387179"/>
                </a:cubicBezTo>
                <a:cubicBezTo>
                  <a:pt x="298341" y="378941"/>
                  <a:pt x="305123" y="368928"/>
                  <a:pt x="314817" y="362465"/>
                </a:cubicBezTo>
                <a:cubicBezTo>
                  <a:pt x="322042" y="357648"/>
                  <a:pt x="331106" y="356333"/>
                  <a:pt x="339530" y="354227"/>
                </a:cubicBezTo>
                <a:cubicBezTo>
                  <a:pt x="386573" y="342467"/>
                  <a:pt x="371379" y="350440"/>
                  <a:pt x="413671" y="337752"/>
                </a:cubicBezTo>
                <a:cubicBezTo>
                  <a:pt x="430305" y="332762"/>
                  <a:pt x="463098" y="321276"/>
                  <a:pt x="463098" y="321276"/>
                </a:cubicBezTo>
                <a:cubicBezTo>
                  <a:pt x="468590" y="329514"/>
                  <a:pt x="470380" y="342313"/>
                  <a:pt x="479573" y="345990"/>
                </a:cubicBezTo>
                <a:cubicBezTo>
                  <a:pt x="497937" y="353336"/>
                  <a:pt x="521494" y="318042"/>
                  <a:pt x="529000" y="313038"/>
                </a:cubicBezTo>
                <a:cubicBezTo>
                  <a:pt x="536225" y="308221"/>
                  <a:pt x="545809" y="308393"/>
                  <a:pt x="553714" y="304800"/>
                </a:cubicBezTo>
                <a:cubicBezTo>
                  <a:pt x="576073" y="294637"/>
                  <a:pt x="597649" y="282833"/>
                  <a:pt x="619617" y="271849"/>
                </a:cubicBezTo>
                <a:lnTo>
                  <a:pt x="669044" y="247136"/>
                </a:lnTo>
                <a:cubicBezTo>
                  <a:pt x="680028" y="241644"/>
                  <a:pt x="691777" y="237472"/>
                  <a:pt x="701995" y="230660"/>
                </a:cubicBezTo>
                <a:cubicBezTo>
                  <a:pt x="742122" y="203907"/>
                  <a:pt x="730308" y="210308"/>
                  <a:pt x="792611" y="181233"/>
                </a:cubicBezTo>
                <a:cubicBezTo>
                  <a:pt x="811562" y="172389"/>
                  <a:pt x="830757" y="164026"/>
                  <a:pt x="850276" y="156519"/>
                </a:cubicBezTo>
                <a:cubicBezTo>
                  <a:pt x="866485" y="150285"/>
                  <a:pt x="883965" y="147388"/>
                  <a:pt x="899703" y="140044"/>
                </a:cubicBezTo>
                <a:cubicBezTo>
                  <a:pt x="925322" y="128088"/>
                  <a:pt x="947702" y="109618"/>
                  <a:pt x="973844" y="98854"/>
                </a:cubicBezTo>
                <a:cubicBezTo>
                  <a:pt x="994782" y="90233"/>
                  <a:pt x="1017542" y="86820"/>
                  <a:pt x="1039746" y="82379"/>
                </a:cubicBezTo>
                <a:cubicBezTo>
                  <a:pt x="1085649" y="73199"/>
                  <a:pt x="1102601" y="76112"/>
                  <a:pt x="1146838" y="65903"/>
                </a:cubicBezTo>
                <a:cubicBezTo>
                  <a:pt x="1166317" y="61408"/>
                  <a:pt x="1184757" y="52545"/>
                  <a:pt x="1204503" y="49427"/>
                </a:cubicBezTo>
                <a:cubicBezTo>
                  <a:pt x="1237164" y="44270"/>
                  <a:pt x="1270456" y="44480"/>
                  <a:pt x="1303357" y="41190"/>
                </a:cubicBezTo>
                <a:cubicBezTo>
                  <a:pt x="1352841" y="36242"/>
                  <a:pt x="1402211" y="30206"/>
                  <a:pt x="1451638" y="24714"/>
                </a:cubicBezTo>
                <a:cubicBezTo>
                  <a:pt x="1591681" y="30206"/>
                  <a:pt x="1731632" y="39159"/>
                  <a:pt x="1871768" y="41190"/>
                </a:cubicBezTo>
                <a:cubicBezTo>
                  <a:pt x="1921266" y="41907"/>
                  <a:pt x="1970717" y="37063"/>
                  <a:pt x="2020049" y="32952"/>
                </a:cubicBezTo>
                <a:cubicBezTo>
                  <a:pt x="2139658" y="22984"/>
                  <a:pt x="2005843" y="27510"/>
                  <a:pt x="2110665" y="16476"/>
                </a:cubicBezTo>
                <a:cubicBezTo>
                  <a:pt x="2148995" y="12441"/>
                  <a:pt x="2187465" y="9189"/>
                  <a:pt x="2225995" y="8238"/>
                </a:cubicBezTo>
                <a:lnTo>
                  <a:pt x="2777930" y="0"/>
                </a:lnTo>
                <a:cubicBezTo>
                  <a:pt x="2922852" y="4529"/>
                  <a:pt x="3070426" y="3097"/>
                  <a:pt x="3214535" y="24714"/>
                </a:cubicBezTo>
                <a:cubicBezTo>
                  <a:pt x="3247572" y="29670"/>
                  <a:pt x="3280779" y="33943"/>
                  <a:pt x="3313390" y="41190"/>
                </a:cubicBezTo>
                <a:cubicBezTo>
                  <a:pt x="3330343" y="44957"/>
                  <a:pt x="3345652" y="55024"/>
                  <a:pt x="3362817" y="57665"/>
                </a:cubicBezTo>
                <a:cubicBezTo>
                  <a:pt x="3417368" y="66057"/>
                  <a:pt x="3527573" y="74141"/>
                  <a:pt x="3527573" y="74141"/>
                </a:cubicBezTo>
                <a:cubicBezTo>
                  <a:pt x="3555033" y="82379"/>
                  <a:pt x="3582045" y="92288"/>
                  <a:pt x="3609952" y="98854"/>
                </a:cubicBezTo>
                <a:cubicBezTo>
                  <a:pt x="3628853" y="103301"/>
                  <a:pt x="3648577" y="103284"/>
                  <a:pt x="3667617" y="107092"/>
                </a:cubicBezTo>
                <a:cubicBezTo>
                  <a:pt x="3667775" y="107124"/>
                  <a:pt x="3740480" y="123521"/>
                  <a:pt x="3758233" y="131806"/>
                </a:cubicBezTo>
                <a:cubicBezTo>
                  <a:pt x="3791617" y="147385"/>
                  <a:pt x="3823021" y="167206"/>
                  <a:pt x="3857087" y="181233"/>
                </a:cubicBezTo>
                <a:cubicBezTo>
                  <a:pt x="3903768" y="200455"/>
                  <a:pt x="3955125" y="210895"/>
                  <a:pt x="3997130" y="238898"/>
                </a:cubicBezTo>
                <a:cubicBezTo>
                  <a:pt x="4055871" y="278059"/>
                  <a:pt x="4049707" y="283341"/>
                  <a:pt x="4095984" y="296563"/>
                </a:cubicBezTo>
                <a:cubicBezTo>
                  <a:pt x="4106870" y="299673"/>
                  <a:pt x="4117951" y="302054"/>
                  <a:pt x="4128935" y="304800"/>
                </a:cubicBezTo>
                <a:cubicBezTo>
                  <a:pt x="4150903" y="318530"/>
                  <a:pt x="4172461" y="332937"/>
                  <a:pt x="4194838" y="345990"/>
                </a:cubicBezTo>
                <a:cubicBezTo>
                  <a:pt x="4205446" y="352178"/>
                  <a:pt x="4218356" y="354603"/>
                  <a:pt x="4227790" y="362465"/>
                </a:cubicBezTo>
                <a:cubicBezTo>
                  <a:pt x="4235396" y="368803"/>
                  <a:pt x="4238773" y="378941"/>
                  <a:pt x="4244265" y="387179"/>
                </a:cubicBezTo>
                <a:cubicBezTo>
                  <a:pt x="4249742" y="409087"/>
                  <a:pt x="4273504" y="511289"/>
                  <a:pt x="4285454" y="527222"/>
                </a:cubicBezTo>
                <a:cubicBezTo>
                  <a:pt x="4293692" y="538206"/>
                  <a:pt x="4302353" y="548885"/>
                  <a:pt x="4310168" y="560173"/>
                </a:cubicBezTo>
                <a:cubicBezTo>
                  <a:pt x="4327075" y="584594"/>
                  <a:pt x="4341040" y="611121"/>
                  <a:pt x="4359595" y="634314"/>
                </a:cubicBezTo>
                <a:cubicBezTo>
                  <a:pt x="4370579" y="648044"/>
                  <a:pt x="4382793" y="660873"/>
                  <a:pt x="4392546" y="675503"/>
                </a:cubicBezTo>
                <a:cubicBezTo>
                  <a:pt x="4399358" y="685721"/>
                  <a:pt x="4401160" y="699020"/>
                  <a:pt x="4409022" y="708454"/>
                </a:cubicBezTo>
                <a:cubicBezTo>
                  <a:pt x="4415360" y="716060"/>
                  <a:pt x="4426129" y="718592"/>
                  <a:pt x="4433735" y="724930"/>
                </a:cubicBezTo>
                <a:cubicBezTo>
                  <a:pt x="4442685" y="732388"/>
                  <a:pt x="4450211" y="741406"/>
                  <a:pt x="4458449" y="749644"/>
                </a:cubicBezTo>
                <a:cubicBezTo>
                  <a:pt x="4481231" y="817986"/>
                  <a:pt x="4442985" y="710478"/>
                  <a:pt x="4499638" y="823784"/>
                </a:cubicBezTo>
                <a:cubicBezTo>
                  <a:pt x="4505130" y="834768"/>
                  <a:pt x="4511276" y="845448"/>
                  <a:pt x="4516114" y="856736"/>
                </a:cubicBezTo>
                <a:cubicBezTo>
                  <a:pt x="4519535" y="864717"/>
                  <a:pt x="4520469" y="873682"/>
                  <a:pt x="4524352" y="881449"/>
                </a:cubicBezTo>
                <a:cubicBezTo>
                  <a:pt x="4535823" y="904391"/>
                  <a:pt x="4547319" y="912654"/>
                  <a:pt x="4565541" y="930876"/>
                </a:cubicBezTo>
                <a:cubicBezTo>
                  <a:pt x="4597721" y="995234"/>
                  <a:pt x="4563956" y="932618"/>
                  <a:pt x="4606730" y="996779"/>
                </a:cubicBezTo>
                <a:cubicBezTo>
                  <a:pt x="4621099" y="1018333"/>
                  <a:pt x="4636334" y="1039511"/>
                  <a:pt x="4647919" y="1062681"/>
                </a:cubicBezTo>
                <a:cubicBezTo>
                  <a:pt x="4653411" y="1073665"/>
                  <a:pt x="4657886" y="1085219"/>
                  <a:pt x="4664395" y="1095633"/>
                </a:cubicBezTo>
                <a:cubicBezTo>
                  <a:pt x="4671672" y="1107276"/>
                  <a:pt x="4680870" y="1117600"/>
                  <a:pt x="4689108" y="1128584"/>
                </a:cubicBezTo>
                <a:cubicBezTo>
                  <a:pt x="4691854" y="1136822"/>
                  <a:pt x="4693463" y="1145531"/>
                  <a:pt x="4697346" y="1153298"/>
                </a:cubicBezTo>
                <a:cubicBezTo>
                  <a:pt x="4701774" y="1162153"/>
                  <a:pt x="4710977" y="1168528"/>
                  <a:pt x="4713822" y="1178011"/>
                </a:cubicBezTo>
                <a:cubicBezTo>
                  <a:pt x="4719402" y="1196609"/>
                  <a:pt x="4716481" y="1217078"/>
                  <a:pt x="4722060" y="1235676"/>
                </a:cubicBezTo>
                <a:cubicBezTo>
                  <a:pt x="4724905" y="1245159"/>
                  <a:pt x="4734107" y="1251535"/>
                  <a:pt x="4738535" y="1260390"/>
                </a:cubicBezTo>
                <a:cubicBezTo>
                  <a:pt x="4742418" y="1268157"/>
                  <a:pt x="4744387" y="1276754"/>
                  <a:pt x="4746773" y="1285103"/>
                </a:cubicBezTo>
                <a:cubicBezTo>
                  <a:pt x="4749883" y="1295989"/>
                  <a:pt x="4749948" y="1307928"/>
                  <a:pt x="4755011" y="1318054"/>
                </a:cubicBezTo>
                <a:cubicBezTo>
                  <a:pt x="4763866" y="1335765"/>
                  <a:pt x="4776978" y="1351005"/>
                  <a:pt x="4787962" y="1367481"/>
                </a:cubicBezTo>
                <a:cubicBezTo>
                  <a:pt x="4793454" y="1375719"/>
                  <a:pt x="4800010" y="1383339"/>
                  <a:pt x="4804438" y="1392195"/>
                </a:cubicBezTo>
                <a:cubicBezTo>
                  <a:pt x="4809930" y="1403179"/>
                  <a:pt x="4816077" y="1413859"/>
                  <a:pt x="4820914" y="1425146"/>
                </a:cubicBezTo>
                <a:cubicBezTo>
                  <a:pt x="4824335" y="1433127"/>
                  <a:pt x="4824935" y="1442269"/>
                  <a:pt x="4829152" y="1449860"/>
                </a:cubicBezTo>
                <a:cubicBezTo>
                  <a:pt x="4865149" y="1514656"/>
                  <a:pt x="4862103" y="1516093"/>
                  <a:pt x="4862103" y="1482811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3138620" y="1496306"/>
            <a:ext cx="52608" cy="751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ube 42"/>
          <p:cNvSpPr/>
          <p:nvPr/>
        </p:nvSpPr>
        <p:spPr>
          <a:xfrm>
            <a:off x="8293381" y="3831363"/>
            <a:ext cx="2289223" cy="807245"/>
          </a:xfrm>
          <a:prstGeom prst="cube">
            <a:avLst>
              <a:gd name="adj" fmla="val 87612"/>
            </a:avLst>
          </a:prstGeom>
          <a:solidFill>
            <a:schemeClr val="bg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44" name="Trapezoid 43"/>
          <p:cNvSpPr/>
          <p:nvPr/>
        </p:nvSpPr>
        <p:spPr>
          <a:xfrm rot="10800000">
            <a:off x="8936001" y="1957452"/>
            <a:ext cx="912728" cy="1391200"/>
          </a:xfrm>
          <a:prstGeom prst="trapezoid">
            <a:avLst/>
          </a:prstGeom>
          <a:solidFill>
            <a:srgbClr val="BFBFBF">
              <a:alpha val="27843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grpSp>
        <p:nvGrpSpPr>
          <p:cNvPr id="45" name="Group 44"/>
          <p:cNvGrpSpPr/>
          <p:nvPr/>
        </p:nvGrpSpPr>
        <p:grpSpPr>
          <a:xfrm>
            <a:off x="9281466" y="3313089"/>
            <a:ext cx="361019" cy="307777"/>
            <a:chOff x="3761547" y="1339976"/>
            <a:chExt cx="361019" cy="307777"/>
          </a:xfrm>
        </p:grpSpPr>
        <p:sp>
          <p:nvSpPr>
            <p:cNvPr id="46" name="Oval 45"/>
            <p:cNvSpPr/>
            <p:nvPr/>
          </p:nvSpPr>
          <p:spPr>
            <a:xfrm>
              <a:off x="3832334" y="1424123"/>
              <a:ext cx="142675" cy="15306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761547" y="1339976"/>
              <a:ext cx="361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+</a:t>
              </a:r>
              <a:endParaRPr lang="hr-HR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9329029" y="3623675"/>
            <a:ext cx="361019" cy="307777"/>
            <a:chOff x="3761547" y="1339976"/>
            <a:chExt cx="361019" cy="307777"/>
          </a:xfrm>
        </p:grpSpPr>
        <p:sp>
          <p:nvSpPr>
            <p:cNvPr id="49" name="Oval 48"/>
            <p:cNvSpPr/>
            <p:nvPr/>
          </p:nvSpPr>
          <p:spPr>
            <a:xfrm>
              <a:off x="3832334" y="1424123"/>
              <a:ext cx="142675" cy="15306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761547" y="1339976"/>
              <a:ext cx="361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mtClean="0">
                  <a:solidFill>
                    <a:schemeClr val="bg1"/>
                  </a:solidFill>
                </a:rPr>
                <a:t>+</a:t>
              </a:r>
              <a:endParaRPr lang="hr-HR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 rot="2548469">
            <a:off x="7235932" y="2553540"/>
            <a:ext cx="103447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2" name="Rectangle 51"/>
          <p:cNvSpPr/>
          <p:nvPr/>
        </p:nvSpPr>
        <p:spPr>
          <a:xfrm rot="18890449">
            <a:off x="8086302" y="2913263"/>
            <a:ext cx="165751" cy="757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3" name="Can 52"/>
          <p:cNvSpPr/>
          <p:nvPr/>
        </p:nvSpPr>
        <p:spPr>
          <a:xfrm rot="5400000">
            <a:off x="7402548" y="2793800"/>
            <a:ext cx="413511" cy="924753"/>
          </a:xfrm>
          <a:prstGeom prst="can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4" name="TextBox 53"/>
          <p:cNvSpPr txBox="1"/>
          <p:nvPr/>
        </p:nvSpPr>
        <p:spPr>
          <a:xfrm>
            <a:off x="7336062" y="312998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+HV</a:t>
            </a:r>
            <a:endParaRPr lang="hr-HR" sz="1400" b="1" dirty="0"/>
          </a:p>
        </p:txBody>
      </p:sp>
      <p:grpSp>
        <p:nvGrpSpPr>
          <p:cNvPr id="55" name="Group 54"/>
          <p:cNvGrpSpPr/>
          <p:nvPr/>
        </p:nvGrpSpPr>
        <p:grpSpPr>
          <a:xfrm>
            <a:off x="9274865" y="3838384"/>
            <a:ext cx="361019" cy="307777"/>
            <a:chOff x="3761547" y="1339976"/>
            <a:chExt cx="361019" cy="307777"/>
          </a:xfrm>
        </p:grpSpPr>
        <p:sp>
          <p:nvSpPr>
            <p:cNvPr id="56" name="Oval 55"/>
            <p:cNvSpPr/>
            <p:nvPr/>
          </p:nvSpPr>
          <p:spPr>
            <a:xfrm>
              <a:off x="3832334" y="1424123"/>
              <a:ext cx="142675" cy="15306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761547" y="1339976"/>
              <a:ext cx="361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+</a:t>
              </a:r>
              <a:endParaRPr lang="hr-HR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9243080" y="3489362"/>
            <a:ext cx="361019" cy="307777"/>
            <a:chOff x="3761547" y="1339976"/>
            <a:chExt cx="361019" cy="307777"/>
          </a:xfrm>
        </p:grpSpPr>
        <p:sp>
          <p:nvSpPr>
            <p:cNvPr id="59" name="Oval 58"/>
            <p:cNvSpPr/>
            <p:nvPr/>
          </p:nvSpPr>
          <p:spPr>
            <a:xfrm>
              <a:off x="3832334" y="1424123"/>
              <a:ext cx="142675" cy="15306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761547" y="1339976"/>
              <a:ext cx="3610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+</a:t>
              </a:r>
              <a:endParaRPr lang="hr-HR" sz="14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1" name="Elbow Connector 60"/>
          <p:cNvCxnSpPr/>
          <p:nvPr/>
        </p:nvCxnSpPr>
        <p:spPr>
          <a:xfrm>
            <a:off x="9329029" y="4648215"/>
            <a:ext cx="364103" cy="189502"/>
          </a:xfrm>
          <a:prstGeom prst="bentConnector3">
            <a:avLst>
              <a:gd name="adj1" fmla="val 2487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reeform 61"/>
          <p:cNvSpPr/>
          <p:nvPr/>
        </p:nvSpPr>
        <p:spPr>
          <a:xfrm>
            <a:off x="5955956" y="3757502"/>
            <a:ext cx="2337425" cy="817313"/>
          </a:xfrm>
          <a:custGeom>
            <a:avLst/>
            <a:gdLst>
              <a:gd name="connsiteX0" fmla="*/ 0 w 2215979"/>
              <a:gd name="connsiteY0" fmla="*/ 0 h 676171"/>
              <a:gd name="connsiteX1" fmla="*/ 74141 w 2215979"/>
              <a:gd name="connsiteY1" fmla="*/ 41190 h 676171"/>
              <a:gd name="connsiteX2" fmla="*/ 123568 w 2215979"/>
              <a:gd name="connsiteY2" fmla="*/ 82379 h 676171"/>
              <a:gd name="connsiteX3" fmla="*/ 172995 w 2215979"/>
              <a:gd name="connsiteY3" fmla="*/ 98854 h 676171"/>
              <a:gd name="connsiteX4" fmla="*/ 205946 w 2215979"/>
              <a:gd name="connsiteY4" fmla="*/ 115330 h 676171"/>
              <a:gd name="connsiteX5" fmla="*/ 247136 w 2215979"/>
              <a:gd name="connsiteY5" fmla="*/ 140044 h 676171"/>
              <a:gd name="connsiteX6" fmla="*/ 271849 w 2215979"/>
              <a:gd name="connsiteY6" fmla="*/ 148282 h 676171"/>
              <a:gd name="connsiteX7" fmla="*/ 313038 w 2215979"/>
              <a:gd name="connsiteY7" fmla="*/ 172995 h 676171"/>
              <a:gd name="connsiteX8" fmla="*/ 337752 w 2215979"/>
              <a:gd name="connsiteY8" fmla="*/ 205946 h 676171"/>
              <a:gd name="connsiteX9" fmla="*/ 362465 w 2215979"/>
              <a:gd name="connsiteY9" fmla="*/ 214184 h 676171"/>
              <a:gd name="connsiteX10" fmla="*/ 395417 w 2215979"/>
              <a:gd name="connsiteY10" fmla="*/ 230660 h 676171"/>
              <a:gd name="connsiteX11" fmla="*/ 444844 w 2215979"/>
              <a:gd name="connsiteY11" fmla="*/ 263611 h 676171"/>
              <a:gd name="connsiteX12" fmla="*/ 469557 w 2215979"/>
              <a:gd name="connsiteY12" fmla="*/ 288325 h 676171"/>
              <a:gd name="connsiteX13" fmla="*/ 502509 w 2215979"/>
              <a:gd name="connsiteY13" fmla="*/ 296563 h 676171"/>
              <a:gd name="connsiteX14" fmla="*/ 543698 w 2215979"/>
              <a:gd name="connsiteY14" fmla="*/ 321276 h 676171"/>
              <a:gd name="connsiteX15" fmla="*/ 576649 w 2215979"/>
              <a:gd name="connsiteY15" fmla="*/ 337752 h 676171"/>
              <a:gd name="connsiteX16" fmla="*/ 601363 w 2215979"/>
              <a:gd name="connsiteY16" fmla="*/ 354227 h 676171"/>
              <a:gd name="connsiteX17" fmla="*/ 626076 w 2215979"/>
              <a:gd name="connsiteY17" fmla="*/ 362465 h 676171"/>
              <a:gd name="connsiteX18" fmla="*/ 675503 w 2215979"/>
              <a:gd name="connsiteY18" fmla="*/ 395417 h 676171"/>
              <a:gd name="connsiteX19" fmla="*/ 700217 w 2215979"/>
              <a:gd name="connsiteY19" fmla="*/ 420130 h 676171"/>
              <a:gd name="connsiteX20" fmla="*/ 724930 w 2215979"/>
              <a:gd name="connsiteY20" fmla="*/ 428368 h 676171"/>
              <a:gd name="connsiteX21" fmla="*/ 790833 w 2215979"/>
              <a:gd name="connsiteY21" fmla="*/ 453082 h 676171"/>
              <a:gd name="connsiteX22" fmla="*/ 856736 w 2215979"/>
              <a:gd name="connsiteY22" fmla="*/ 486033 h 676171"/>
              <a:gd name="connsiteX23" fmla="*/ 881449 w 2215979"/>
              <a:gd name="connsiteY23" fmla="*/ 502509 h 676171"/>
              <a:gd name="connsiteX24" fmla="*/ 947352 w 2215979"/>
              <a:gd name="connsiteY24" fmla="*/ 518984 h 676171"/>
              <a:gd name="connsiteX25" fmla="*/ 1013255 w 2215979"/>
              <a:gd name="connsiteY25" fmla="*/ 535460 h 676171"/>
              <a:gd name="connsiteX26" fmla="*/ 1219200 w 2215979"/>
              <a:gd name="connsiteY26" fmla="*/ 551936 h 676171"/>
              <a:gd name="connsiteX27" fmla="*/ 1285103 w 2215979"/>
              <a:gd name="connsiteY27" fmla="*/ 568411 h 676171"/>
              <a:gd name="connsiteX28" fmla="*/ 1326292 w 2215979"/>
              <a:gd name="connsiteY28" fmla="*/ 576649 h 676171"/>
              <a:gd name="connsiteX29" fmla="*/ 1392195 w 2215979"/>
              <a:gd name="connsiteY29" fmla="*/ 593125 h 676171"/>
              <a:gd name="connsiteX30" fmla="*/ 1416909 w 2215979"/>
              <a:gd name="connsiteY30" fmla="*/ 609600 h 676171"/>
              <a:gd name="connsiteX31" fmla="*/ 1515763 w 2215979"/>
              <a:gd name="connsiteY31" fmla="*/ 626076 h 676171"/>
              <a:gd name="connsiteX32" fmla="*/ 1606379 w 2215979"/>
              <a:gd name="connsiteY32" fmla="*/ 634314 h 676171"/>
              <a:gd name="connsiteX33" fmla="*/ 1754660 w 2215979"/>
              <a:gd name="connsiteY33" fmla="*/ 650790 h 676171"/>
              <a:gd name="connsiteX34" fmla="*/ 1828800 w 2215979"/>
              <a:gd name="connsiteY34" fmla="*/ 659027 h 676171"/>
              <a:gd name="connsiteX35" fmla="*/ 1960606 w 2215979"/>
              <a:gd name="connsiteY35" fmla="*/ 667265 h 676171"/>
              <a:gd name="connsiteX36" fmla="*/ 2075936 w 2215979"/>
              <a:gd name="connsiteY36" fmla="*/ 675503 h 676171"/>
              <a:gd name="connsiteX37" fmla="*/ 2215979 w 2215979"/>
              <a:gd name="connsiteY37" fmla="*/ 675503 h 67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215979" h="676171">
                <a:moveTo>
                  <a:pt x="0" y="0"/>
                </a:moveTo>
                <a:cubicBezTo>
                  <a:pt x="21041" y="10521"/>
                  <a:pt x="54118" y="24504"/>
                  <a:pt x="74141" y="41190"/>
                </a:cubicBezTo>
                <a:cubicBezTo>
                  <a:pt x="96307" y="59662"/>
                  <a:pt x="97277" y="70694"/>
                  <a:pt x="123568" y="82379"/>
                </a:cubicBezTo>
                <a:cubicBezTo>
                  <a:pt x="139438" y="89432"/>
                  <a:pt x="157462" y="91087"/>
                  <a:pt x="172995" y="98854"/>
                </a:cubicBezTo>
                <a:cubicBezTo>
                  <a:pt x="183979" y="104346"/>
                  <a:pt x="195211" y="109366"/>
                  <a:pt x="205946" y="115330"/>
                </a:cubicBezTo>
                <a:cubicBezTo>
                  <a:pt x="219943" y="123106"/>
                  <a:pt x="232815" y="132883"/>
                  <a:pt x="247136" y="140044"/>
                </a:cubicBezTo>
                <a:cubicBezTo>
                  <a:pt x="254903" y="143927"/>
                  <a:pt x="264082" y="144399"/>
                  <a:pt x="271849" y="148282"/>
                </a:cubicBezTo>
                <a:cubicBezTo>
                  <a:pt x="286170" y="155442"/>
                  <a:pt x="299308" y="164757"/>
                  <a:pt x="313038" y="172995"/>
                </a:cubicBezTo>
                <a:cubicBezTo>
                  <a:pt x="321276" y="183979"/>
                  <a:pt x="327205" y="197156"/>
                  <a:pt x="337752" y="205946"/>
                </a:cubicBezTo>
                <a:cubicBezTo>
                  <a:pt x="344423" y="211505"/>
                  <a:pt x="354484" y="210763"/>
                  <a:pt x="362465" y="214184"/>
                </a:cubicBezTo>
                <a:cubicBezTo>
                  <a:pt x="373753" y="219022"/>
                  <a:pt x="384887" y="224342"/>
                  <a:pt x="395417" y="230660"/>
                </a:cubicBezTo>
                <a:cubicBezTo>
                  <a:pt x="412396" y="240848"/>
                  <a:pt x="430843" y="249609"/>
                  <a:pt x="444844" y="263611"/>
                </a:cubicBezTo>
                <a:cubicBezTo>
                  <a:pt x="453082" y="271849"/>
                  <a:pt x="459442" y="282545"/>
                  <a:pt x="469557" y="288325"/>
                </a:cubicBezTo>
                <a:cubicBezTo>
                  <a:pt x="479387" y="293942"/>
                  <a:pt x="491525" y="293817"/>
                  <a:pt x="502509" y="296563"/>
                </a:cubicBezTo>
                <a:cubicBezTo>
                  <a:pt x="516239" y="304801"/>
                  <a:pt x="529702" y="313500"/>
                  <a:pt x="543698" y="321276"/>
                </a:cubicBezTo>
                <a:cubicBezTo>
                  <a:pt x="554433" y="327240"/>
                  <a:pt x="565987" y="331659"/>
                  <a:pt x="576649" y="337752"/>
                </a:cubicBezTo>
                <a:cubicBezTo>
                  <a:pt x="585245" y="342664"/>
                  <a:pt x="592508" y="349799"/>
                  <a:pt x="601363" y="354227"/>
                </a:cubicBezTo>
                <a:cubicBezTo>
                  <a:pt x="609130" y="358110"/>
                  <a:pt x="618485" y="358248"/>
                  <a:pt x="626076" y="362465"/>
                </a:cubicBezTo>
                <a:cubicBezTo>
                  <a:pt x="643385" y="372082"/>
                  <a:pt x="661501" y="381416"/>
                  <a:pt x="675503" y="395417"/>
                </a:cubicBezTo>
                <a:cubicBezTo>
                  <a:pt x="683741" y="403655"/>
                  <a:pt x="690524" y="413668"/>
                  <a:pt x="700217" y="420130"/>
                </a:cubicBezTo>
                <a:cubicBezTo>
                  <a:pt x="707442" y="424947"/>
                  <a:pt x="716800" y="425319"/>
                  <a:pt x="724930" y="428368"/>
                </a:cubicBezTo>
                <a:cubicBezTo>
                  <a:pt x="803722" y="457916"/>
                  <a:pt x="734743" y="434385"/>
                  <a:pt x="790833" y="453082"/>
                </a:cubicBezTo>
                <a:cubicBezTo>
                  <a:pt x="837704" y="499953"/>
                  <a:pt x="789390" y="460778"/>
                  <a:pt x="856736" y="486033"/>
                </a:cubicBezTo>
                <a:cubicBezTo>
                  <a:pt x="866006" y="489509"/>
                  <a:pt x="872145" y="499126"/>
                  <a:pt x="881449" y="502509"/>
                </a:cubicBezTo>
                <a:cubicBezTo>
                  <a:pt x="902729" y="510247"/>
                  <a:pt x="925384" y="513492"/>
                  <a:pt x="947352" y="518984"/>
                </a:cubicBezTo>
                <a:cubicBezTo>
                  <a:pt x="969320" y="524476"/>
                  <a:pt x="990655" y="534047"/>
                  <a:pt x="1013255" y="535460"/>
                </a:cubicBezTo>
                <a:cubicBezTo>
                  <a:pt x="1169877" y="545249"/>
                  <a:pt x="1101309" y="538837"/>
                  <a:pt x="1219200" y="551936"/>
                </a:cubicBezTo>
                <a:cubicBezTo>
                  <a:pt x="1241168" y="557428"/>
                  <a:pt x="1262899" y="563970"/>
                  <a:pt x="1285103" y="568411"/>
                </a:cubicBezTo>
                <a:cubicBezTo>
                  <a:pt x="1298833" y="571157"/>
                  <a:pt x="1312649" y="573501"/>
                  <a:pt x="1326292" y="576649"/>
                </a:cubicBezTo>
                <a:cubicBezTo>
                  <a:pt x="1348356" y="581741"/>
                  <a:pt x="1392195" y="593125"/>
                  <a:pt x="1392195" y="593125"/>
                </a:cubicBezTo>
                <a:cubicBezTo>
                  <a:pt x="1400433" y="598617"/>
                  <a:pt x="1408054" y="605172"/>
                  <a:pt x="1416909" y="609600"/>
                </a:cubicBezTo>
                <a:cubicBezTo>
                  <a:pt x="1444285" y="623288"/>
                  <a:pt x="1492918" y="623791"/>
                  <a:pt x="1515763" y="626076"/>
                </a:cubicBezTo>
                <a:lnTo>
                  <a:pt x="1606379" y="634314"/>
                </a:lnTo>
                <a:cubicBezTo>
                  <a:pt x="1680262" y="652785"/>
                  <a:pt x="1615982" y="638732"/>
                  <a:pt x="1754660" y="650790"/>
                </a:cubicBezTo>
                <a:cubicBezTo>
                  <a:pt x="1779432" y="652944"/>
                  <a:pt x="1804014" y="657044"/>
                  <a:pt x="1828800" y="659027"/>
                </a:cubicBezTo>
                <a:cubicBezTo>
                  <a:pt x="1872681" y="662537"/>
                  <a:pt x="1916682" y="664337"/>
                  <a:pt x="1960606" y="667265"/>
                </a:cubicBezTo>
                <a:cubicBezTo>
                  <a:pt x="1999062" y="669829"/>
                  <a:pt x="2037415" y="674260"/>
                  <a:pt x="2075936" y="675503"/>
                </a:cubicBezTo>
                <a:cubicBezTo>
                  <a:pt x="2122593" y="677008"/>
                  <a:pt x="2169298" y="675503"/>
                  <a:pt x="2215979" y="67550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7166917" y="4407239"/>
            <a:ext cx="102035" cy="77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746007" y="1145639"/>
            <a:ext cx="1076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Trigger</a:t>
            </a:r>
            <a:endParaRPr lang="hr-HR" sz="1600" b="1" dirty="0"/>
          </a:p>
        </p:txBody>
      </p:sp>
      <p:grpSp>
        <p:nvGrpSpPr>
          <p:cNvPr id="65" name="Group 64"/>
          <p:cNvGrpSpPr/>
          <p:nvPr/>
        </p:nvGrpSpPr>
        <p:grpSpPr>
          <a:xfrm rot="18408377">
            <a:off x="5587093" y="3499443"/>
            <a:ext cx="791195" cy="1850104"/>
            <a:chOff x="4020856" y="3326878"/>
            <a:chExt cx="670139" cy="1821016"/>
          </a:xfrm>
        </p:grpSpPr>
        <p:sp>
          <p:nvSpPr>
            <p:cNvPr id="66" name="Right Arrow 65"/>
            <p:cNvSpPr/>
            <p:nvPr/>
          </p:nvSpPr>
          <p:spPr>
            <a:xfrm rot="3131319">
              <a:off x="3829985" y="3909190"/>
              <a:ext cx="1051882" cy="670139"/>
            </a:xfrm>
            <a:prstGeom prst="rightArrow">
              <a:avLst>
                <a:gd name="adj1" fmla="val 40929"/>
                <a:gd name="adj2" fmla="val 5338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/>
                <p:cNvSpPr txBox="1"/>
                <p:nvPr/>
              </p:nvSpPr>
              <p:spPr>
                <a:xfrm rot="3207051">
                  <a:off x="3400380" y="4068685"/>
                  <a:ext cx="1821016" cy="3374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hr-HR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~100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ns</m:t>
                        </m:r>
                      </m:oMath>
                    </m:oMathPara>
                  </a14:m>
                  <a:endParaRPr lang="hr-HR" sz="14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3207051">
                  <a:off x="3400380" y="4068685"/>
                  <a:ext cx="1821016" cy="33740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hr-H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0" name="TextBox 69"/>
          <p:cNvSpPr txBox="1"/>
          <p:nvPr/>
        </p:nvSpPr>
        <p:spPr>
          <a:xfrm>
            <a:off x="529448" y="429932"/>
            <a:ext cx="4806438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smtClean="0"/>
              <a:t>SHEMATIC OVERVIEW OF THE THICK-TARGET SETUP: DETECTION OF SECONDARY ELECTRONS</a:t>
            </a:r>
            <a:endParaRPr lang="hr-HR" sz="1600" b="1"/>
          </a:p>
        </p:txBody>
      </p:sp>
      <p:sp>
        <p:nvSpPr>
          <p:cNvPr id="71" name="TextBox 70"/>
          <p:cNvSpPr txBox="1"/>
          <p:nvPr/>
        </p:nvSpPr>
        <p:spPr>
          <a:xfrm>
            <a:off x="7907729" y="5121319"/>
            <a:ext cx="3704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0" indent="-285730">
              <a:buFont typeface="Arial" panose="020B0604020202020204" pitchFamily="34" charset="0"/>
              <a:buChar char="•"/>
            </a:pPr>
            <a:r>
              <a:rPr lang="en-US" sz="1600" smtClean="0"/>
              <a:t>target voltage applied only for 2 </a:t>
            </a:r>
            <a:r>
              <a:rPr lang="en-US" sz="1600"/>
              <a:t>µs</a:t>
            </a:r>
          </a:p>
          <a:p>
            <a:pPr marL="285730" indent="-285730">
              <a:buFont typeface="Arial" panose="020B0604020202020204" pitchFamily="34" charset="0"/>
              <a:buChar char="•"/>
            </a:pPr>
            <a:r>
              <a:rPr lang="en-US" sz="1600" smtClean="0"/>
              <a:t>delayed extraction</a:t>
            </a:r>
            <a:endParaRPr lang="en-US" sz="1600"/>
          </a:p>
          <a:p>
            <a:pPr marL="285730" indent="-285730">
              <a:buFont typeface="Arial" panose="020B0604020202020204" pitchFamily="34" charset="0"/>
              <a:buChar char="•"/>
            </a:pPr>
            <a:r>
              <a:rPr lang="en-US" sz="1600" smtClean="0"/>
              <a:t>extraction blocked for the remaining part of the acquisiton window(98 </a:t>
            </a:r>
            <a:r>
              <a:rPr lang="en-US" sz="1600"/>
              <a:t>µs</a:t>
            </a:r>
            <a:r>
              <a:rPr lang="en-US" sz="1600" smtClean="0"/>
              <a:t>)</a:t>
            </a:r>
            <a:endParaRPr lang="hr-HR" sz="1600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>
          <a:xfrm>
            <a:off x="8463136" y="204240"/>
            <a:ext cx="289984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1050" smtClean="0"/>
              <a:t>M</a:t>
            </a:r>
            <a:r>
              <a:rPr lang="hr-HR" sz="1050"/>
              <a:t>. Brajković, I. Bogdanović Radović, M. Barac, D. D. Cosic, Z. Siketić, Imaging of Organic Samples with Megaelectron Volt Time-of-Flight Secondary Ion Mass Spectrometry Capillary Microprobe, J. Am. Soc. Mass Spectrom. 2021, 32, 10, 2567–2572.</a:t>
            </a:r>
          </a:p>
        </p:txBody>
      </p:sp>
    </p:spTree>
    <p:extLst>
      <p:ext uri="{BB962C8B-B14F-4D97-AF65-F5344CB8AC3E}">
        <p14:creationId xmlns:p14="http://schemas.microsoft.com/office/powerpoint/2010/main" val="347590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12" grpId="0" animBg="1"/>
      <p:bldP spid="13" grpId="0"/>
      <p:bldP spid="20" grpId="0" animBg="1"/>
      <p:bldP spid="21" grpId="0" animBg="1"/>
      <p:bldP spid="22" grpId="0" animBg="1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7" grpId="0"/>
      <p:bldP spid="38" grpId="0"/>
      <p:bldP spid="40" grpId="0" animBg="1"/>
      <p:bldP spid="41" grpId="0" animBg="1"/>
      <p:bldP spid="43" grpId="0" animBg="1"/>
      <p:bldP spid="44" grpId="0" animBg="1"/>
      <p:bldP spid="51" grpId="0" animBg="1"/>
      <p:bldP spid="52" grpId="0" animBg="1"/>
      <p:bldP spid="53" grpId="0" animBg="1"/>
      <p:bldP spid="54" grpId="0"/>
      <p:bldP spid="62" grpId="0" animBg="1"/>
      <p:bldP spid="64" grpId="0"/>
      <p:bldP spid="7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6087" y="616564"/>
            <a:ext cx="4185330" cy="40372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35" y="1121529"/>
            <a:ext cx="4064551" cy="38433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36948" y="3043221"/>
            <a:ext cx="2578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leucine, +3 kV extraction</a:t>
            </a:r>
            <a:endParaRPr lang="hr-HR" sz="1400"/>
          </a:p>
        </p:txBody>
      </p:sp>
      <p:sp>
        <p:nvSpPr>
          <p:cNvPr id="5" name="TextBox 4"/>
          <p:cNvSpPr txBox="1"/>
          <p:nvPr/>
        </p:nvSpPr>
        <p:spPr>
          <a:xfrm>
            <a:off x="611154" y="5038940"/>
            <a:ext cx="3608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Phthalocyanine blue (m = 576.1 Da) mass spectrum with 10 kV postacc. detector </a:t>
            </a:r>
            <a:endParaRPr lang="hr-HR" sz="1600"/>
          </a:p>
        </p:txBody>
      </p:sp>
      <p:sp>
        <p:nvSpPr>
          <p:cNvPr id="6" name="TextBox 5"/>
          <p:cNvSpPr txBox="1"/>
          <p:nvPr/>
        </p:nvSpPr>
        <p:spPr>
          <a:xfrm>
            <a:off x="6528554" y="4798077"/>
            <a:ext cx="591476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Mass resolution (for m = 576.1 Da):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mtClean="0"/>
              <a:t>2500 in the transmission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mtClean="0"/>
              <a:t>1400 in the electron start mode</a:t>
            </a:r>
          </a:p>
          <a:p>
            <a:endParaRPr lang="en-US" sz="1600" smtClean="0"/>
          </a:p>
          <a:p>
            <a:r>
              <a:rPr lang="en-US" sz="1600" smtClean="0"/>
              <a:t>but </a:t>
            </a:r>
            <a:r>
              <a:rPr lang="en-US" sz="1600" b="1" smtClean="0"/>
              <a:t>S/N ration 2 – 5 times better in electron start mode </a:t>
            </a:r>
          </a:p>
          <a:p>
            <a:r>
              <a:rPr lang="en-US" sz="1600" smtClean="0"/>
              <a:t>(random coincidences minimized)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600"/>
          </a:p>
        </p:txBody>
      </p:sp>
      <p:sp>
        <p:nvSpPr>
          <p:cNvPr id="7" name="TextBox 6"/>
          <p:cNvSpPr txBox="1"/>
          <p:nvPr/>
        </p:nvSpPr>
        <p:spPr>
          <a:xfrm>
            <a:off x="509294" y="479359"/>
            <a:ext cx="2901171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smtClean="0"/>
              <a:t>MASS SPECTRUM: TWO MODES</a:t>
            </a:r>
            <a:endParaRPr lang="hr-HR" sz="1600" b="1"/>
          </a:p>
        </p:txBody>
      </p:sp>
      <p:sp>
        <p:nvSpPr>
          <p:cNvPr id="8" name="TextBox 7"/>
          <p:cNvSpPr txBox="1"/>
          <p:nvPr/>
        </p:nvSpPr>
        <p:spPr>
          <a:xfrm>
            <a:off x="6623478" y="279304"/>
            <a:ext cx="4217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Comparison of two modes of operation</a:t>
            </a:r>
            <a:endParaRPr lang="hr-H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5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7463209" y="1274493"/>
          <a:ext cx="4556613" cy="4020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1" name="PDF" r:id="rId3" imgW="0" imgH="360" progId="FoxitReader.Document">
                  <p:embed/>
                </p:oleObj>
              </mc:Choice>
              <mc:Fallback>
                <p:oleObj name="PDF" r:id="rId3" imgW="0" imgH="360" progId="FoxitReader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63209" y="1274493"/>
                        <a:ext cx="4556613" cy="40209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43084" y="1879433"/>
            <a:ext cx="2921795" cy="28210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9851" y="42195"/>
            <a:ext cx="3933415" cy="36744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55284" y="5295477"/>
            <a:ext cx="3981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map of signature ink molecules (358-372 Da), </a:t>
            </a:r>
          </a:p>
          <a:p>
            <a:r>
              <a:rPr lang="en-US" sz="1600" smtClean="0"/>
              <a:t>ink crossing on a paper, </a:t>
            </a:r>
            <a:r>
              <a:rPr lang="en-US" sz="1600"/>
              <a:t>1</a:t>
            </a:r>
            <a:r>
              <a:rPr lang="en-US" sz="1600" smtClean="0"/>
              <a:t> x 1 mm</a:t>
            </a:r>
            <a:r>
              <a:rPr lang="en-US" sz="1600" baseline="30000" smtClean="0"/>
              <a:t>2</a:t>
            </a:r>
            <a:r>
              <a:rPr lang="en-US" sz="1600" smtClean="0"/>
              <a:t> </a:t>
            </a:r>
            <a:endParaRPr lang="hr-HR" sz="1600"/>
          </a:p>
        </p:txBody>
      </p:sp>
      <p:sp>
        <p:nvSpPr>
          <p:cNvPr id="6" name="TextBox 5"/>
          <p:cNvSpPr txBox="1"/>
          <p:nvPr/>
        </p:nvSpPr>
        <p:spPr>
          <a:xfrm>
            <a:off x="896838" y="4813903"/>
            <a:ext cx="2200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optical photo of ink crossing on a paper</a:t>
            </a:r>
            <a:endParaRPr lang="hr-HR"/>
          </a:p>
        </p:txBody>
      </p:sp>
      <p:sp>
        <p:nvSpPr>
          <p:cNvPr id="7" name="TextBox 6"/>
          <p:cNvSpPr txBox="1"/>
          <p:nvPr/>
        </p:nvSpPr>
        <p:spPr>
          <a:xfrm>
            <a:off x="4440060" y="3716671"/>
            <a:ext cx="2215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mass spectrum from the ink crossing area</a:t>
            </a:r>
            <a:endParaRPr lang="hr-HR"/>
          </a:p>
        </p:txBody>
      </p:sp>
      <p:sp>
        <p:nvSpPr>
          <p:cNvPr id="8" name="TextBox 7"/>
          <p:cNvSpPr txBox="1"/>
          <p:nvPr/>
        </p:nvSpPr>
        <p:spPr>
          <a:xfrm>
            <a:off x="669494" y="626279"/>
            <a:ext cx="2147848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smtClean="0"/>
              <a:t>IMAGING #2: INK CROSSING ON A PAPER</a:t>
            </a:r>
            <a:endParaRPr lang="hr-HR" sz="1600" b="1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5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48139" y="772253"/>
            <a:ext cx="7114166" cy="34290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Picture 7" descr="C:\Photo\IRB\equip\2006\TOF-Zagr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9076" y="4407971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9"/>
          <a:stretch/>
        </p:blipFill>
        <p:spPr>
          <a:xfrm>
            <a:off x="4975196" y="4374279"/>
            <a:ext cx="1657012" cy="1545692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6180489" y="4023384"/>
            <a:ext cx="1940663" cy="350895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8235800" y="3737064"/>
            <a:ext cx="440753" cy="670907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184152" y="3737063"/>
            <a:ext cx="0" cy="20087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8121152" y="3921459"/>
            <a:ext cx="126000" cy="126000"/>
          </a:xfrm>
          <a:prstGeom prst="ellipse">
            <a:avLst/>
          </a:prstGeom>
          <a:solidFill>
            <a:srgbClr val="800000"/>
          </a:solidFill>
          <a:ln w="31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9390233" y="4850563"/>
            <a:ext cx="25320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mtClean="0"/>
              <a:t>TOF ERDA</a:t>
            </a:r>
          </a:p>
          <a:p>
            <a:pPr algn="ctr"/>
            <a:r>
              <a:rPr lang="en-US" smtClean="0"/>
              <a:t>Time-of-Flight Elastic </a:t>
            </a:r>
            <a:r>
              <a:rPr lang="en-US"/>
              <a:t>Recoil Detection Analysis</a:t>
            </a:r>
            <a:endParaRPr lang="hr-HR"/>
          </a:p>
        </p:txBody>
      </p:sp>
      <p:sp>
        <p:nvSpPr>
          <p:cNvPr id="12" name="Rectangle 11"/>
          <p:cNvSpPr/>
          <p:nvPr/>
        </p:nvSpPr>
        <p:spPr>
          <a:xfrm>
            <a:off x="2335915" y="4850563"/>
            <a:ext cx="2757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mtClean="0"/>
              <a:t>MeV TOF SIMS </a:t>
            </a:r>
          </a:p>
          <a:p>
            <a:pPr algn="ctr"/>
            <a:r>
              <a:rPr lang="hr-HR" smtClean="0"/>
              <a:t>Time</a:t>
            </a:r>
            <a:r>
              <a:rPr lang="en-US"/>
              <a:t>-o</a:t>
            </a:r>
            <a:r>
              <a:rPr lang="hr-HR"/>
              <a:t>f</a:t>
            </a:r>
            <a:r>
              <a:rPr lang="en-US"/>
              <a:t>-</a:t>
            </a:r>
            <a:r>
              <a:rPr lang="hr-HR"/>
              <a:t>Flight Secondary Ion Mass Spectrometry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617" y="772253"/>
            <a:ext cx="313975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HEAVY ION BEAM TECHNIQUES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3506" y="2147596"/>
            <a:ext cx="47746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Most IBA techniques use protons: PIXE, RBS, PIGE, IBIC. </a:t>
            </a:r>
          </a:p>
          <a:p>
            <a:endParaRPr lang="en-US"/>
          </a:p>
          <a:p>
            <a:r>
              <a:rPr lang="en-US" b="1" smtClean="0"/>
              <a:t>Heavy ions vs protons: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smtClean="0"/>
              <a:t>Production of recoils </a:t>
            </a:r>
            <a:r>
              <a:rPr lang="en-US" b="1" smtClean="0"/>
              <a:t>an</a:t>
            </a:r>
            <a:r>
              <a:rPr lang="en-US" b="1" smtClean="0"/>
              <a:t>d </a:t>
            </a:r>
            <a:r>
              <a:rPr lang="en-US" b="1" smtClean="0"/>
              <a:t>secondary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smtClean="0"/>
              <a:t>High stopping power</a:t>
            </a:r>
            <a:endParaRPr lang="hr-HR" b="1"/>
          </a:p>
        </p:txBody>
      </p:sp>
      <p:sp>
        <p:nvSpPr>
          <p:cNvPr id="14" name="TextBox 13"/>
          <p:cNvSpPr txBox="1"/>
          <p:nvPr/>
        </p:nvSpPr>
        <p:spPr>
          <a:xfrm>
            <a:off x="2780338" y="5753557"/>
            <a:ext cx="221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smtClean="0"/>
              <a:t>organic samples</a:t>
            </a:r>
            <a:endParaRPr lang="hr-HR" b="1" i="1"/>
          </a:p>
        </p:txBody>
      </p:sp>
      <p:sp>
        <p:nvSpPr>
          <p:cNvPr id="15" name="TextBox 14"/>
          <p:cNvSpPr txBox="1"/>
          <p:nvPr/>
        </p:nvSpPr>
        <p:spPr>
          <a:xfrm>
            <a:off x="9943071" y="5735305"/>
            <a:ext cx="1869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smtClean="0"/>
              <a:t>inorganic films</a:t>
            </a:r>
            <a:endParaRPr lang="hr-HR" b="1" i="1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2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059" y="743024"/>
            <a:ext cx="5619029" cy="49430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714" y="1787612"/>
            <a:ext cx="3672367" cy="35222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85468" y="5592261"/>
            <a:ext cx="3090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total map, fingermark on a silicon plate, 5 x 5 mm</a:t>
            </a:r>
            <a:r>
              <a:rPr lang="en-US" sz="1600" baseline="30000" smtClean="0"/>
              <a:t>2</a:t>
            </a:r>
            <a:r>
              <a:rPr lang="en-US" sz="1600" smtClean="0"/>
              <a:t> </a:t>
            </a:r>
            <a:endParaRPr lang="hr-HR" sz="1600"/>
          </a:p>
        </p:txBody>
      </p:sp>
      <p:sp>
        <p:nvSpPr>
          <p:cNvPr id="5" name="TextBox 4"/>
          <p:cNvSpPr txBox="1"/>
          <p:nvPr/>
        </p:nvSpPr>
        <p:spPr>
          <a:xfrm>
            <a:off x="1787611" y="5358102"/>
            <a:ext cx="3031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fingermark on a silicon plate under optical microscope</a:t>
            </a:r>
            <a:endParaRPr lang="hr-HR"/>
          </a:p>
        </p:txBody>
      </p:sp>
      <p:sp>
        <p:nvSpPr>
          <p:cNvPr id="6" name="TextBox 5"/>
          <p:cNvSpPr txBox="1"/>
          <p:nvPr/>
        </p:nvSpPr>
        <p:spPr>
          <a:xfrm>
            <a:off x="999007" y="585090"/>
            <a:ext cx="2526788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smtClean="0"/>
              <a:t>IMAGING #3: FINGERMARK</a:t>
            </a:r>
            <a:endParaRPr lang="hr-HR" sz="1600" b="1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73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620003" y="637487"/>
            <a:ext cx="4391752" cy="2744845"/>
            <a:chOff x="1023302" y="2715576"/>
            <a:chExt cx="5244253" cy="327765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006600" y="1732278"/>
              <a:ext cx="3277658" cy="5244253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455332" y="3293533"/>
              <a:ext cx="1888067" cy="1913467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endParaRPr lang="hr-HR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02909" y="2152305"/>
            <a:ext cx="4274326" cy="3931951"/>
            <a:chOff x="6417733" y="984992"/>
            <a:chExt cx="5185304" cy="476996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17733" y="984992"/>
              <a:ext cx="5185304" cy="476996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394143" y="3089941"/>
              <a:ext cx="1388114" cy="560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lipid fragment</a:t>
              </a:r>
            </a:p>
            <a:p>
              <a:r>
                <a:rPr lang="en-US" sz="1200" smtClean="0"/>
                <a:t>184.1 Da</a:t>
              </a:r>
              <a:endParaRPr lang="hr-HR" sz="12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02661" y="3650000"/>
              <a:ext cx="1107724" cy="560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medium 228.4 Da</a:t>
              </a:r>
              <a:endParaRPr lang="hr-HR" sz="12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103676" y="1398595"/>
              <a:ext cx="1294047" cy="560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cholesterol 369.4 Da</a:t>
              </a:r>
              <a:endParaRPr lang="hr-HR" sz="120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040388" y="984740"/>
            <a:ext cx="1579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2 </a:t>
            </a:r>
            <a:r>
              <a:rPr lang="en-US" sz="1600"/>
              <a:t>x </a:t>
            </a:r>
            <a:r>
              <a:rPr lang="en-US" sz="1600" smtClean="0"/>
              <a:t>2 mm</a:t>
            </a:r>
            <a:r>
              <a:rPr lang="en-US" sz="1600" baseline="30000" smtClean="0"/>
              <a:t>2</a:t>
            </a:r>
            <a:r>
              <a:rPr lang="en-US" sz="1600"/>
              <a:t> </a:t>
            </a:r>
            <a:r>
              <a:rPr lang="en-US" sz="1600" smtClean="0"/>
              <a:t>scan, t = 3.5 hours </a:t>
            </a:r>
            <a:endParaRPr lang="hr-HR" sz="1600"/>
          </a:p>
        </p:txBody>
      </p:sp>
      <p:sp>
        <p:nvSpPr>
          <p:cNvPr id="11" name="TextBox 10"/>
          <p:cNvSpPr txBox="1"/>
          <p:nvPr/>
        </p:nvSpPr>
        <p:spPr>
          <a:xfrm>
            <a:off x="5277235" y="5453345"/>
            <a:ext cx="4082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primary beam 14 MeV Cu</a:t>
            </a:r>
            <a:r>
              <a:rPr lang="en-US" sz="1600" baseline="30000" smtClean="0"/>
              <a:t>4+</a:t>
            </a:r>
            <a:endParaRPr lang="hr-HR" sz="1600"/>
          </a:p>
        </p:txBody>
      </p:sp>
      <p:sp>
        <p:nvSpPr>
          <p:cNvPr id="12" name="TextBox 11"/>
          <p:cNvSpPr txBox="1"/>
          <p:nvPr/>
        </p:nvSpPr>
        <p:spPr>
          <a:xfrm>
            <a:off x="982532" y="501901"/>
            <a:ext cx="2633879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smtClean="0"/>
              <a:t>IMAGING #4: MOUSE TISSUE</a:t>
            </a:r>
            <a:endParaRPr lang="hr-HR" sz="1600" b="1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63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406080" y="3284595"/>
          <a:ext cx="3119248" cy="2766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8" name="PDF" r:id="rId3" imgW="0" imgH="360" progId="FoxitReader.Document">
                  <p:embed/>
                </p:oleObj>
              </mc:Choice>
              <mc:Fallback>
                <p:oleObj name="PDF" r:id="rId3" imgW="0" imgH="360" progId="FoxitReader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6080" y="3284595"/>
                        <a:ext cx="3119248" cy="27661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46429" y="5954267"/>
            <a:ext cx="3015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lipid fragment (m = 184.1 Da)</a:t>
            </a:r>
            <a:endParaRPr lang="hr-HR" sz="160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4477175" y="3309892"/>
          <a:ext cx="3055290" cy="2721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9" name="PDF" r:id="rId5" imgW="0" imgH="360" progId="FoxitReader.Document">
                  <p:embed/>
                </p:oleObj>
              </mc:Choice>
              <mc:Fallback>
                <p:oleObj name="PDF" r:id="rId5" imgW="0" imgH="360" progId="FoxitReader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77175" y="3309892"/>
                        <a:ext cx="3055290" cy="2721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15542" y="5918068"/>
            <a:ext cx="3015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cholesterol (m = 369.4 Da)</a:t>
            </a:r>
            <a:endParaRPr lang="hr-HR" sz="160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7477588" y="3321704"/>
          <a:ext cx="3125806" cy="2750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0" name="PDF" r:id="rId7" imgW="0" imgH="360" progId="FoxitReader.Document">
                  <p:embed/>
                </p:oleObj>
              </mc:Choice>
              <mc:Fallback>
                <p:oleObj name="PDF" r:id="rId7" imgW="0" imgH="360" progId="FoxitReader.Document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77588" y="3321704"/>
                        <a:ext cx="3125806" cy="2750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112227" y="5930872"/>
            <a:ext cx="2372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medium (m = 228.4 Da)</a:t>
            </a:r>
            <a:endParaRPr lang="hr-HR" sz="16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01562" y="149591"/>
            <a:ext cx="2777832" cy="27373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88259" y="2837029"/>
            <a:ext cx="3721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sample photo on an optical microscope</a:t>
            </a:r>
            <a:endParaRPr lang="hr-HR" sz="160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7589745" y="149591"/>
          <a:ext cx="3282458" cy="2847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1" name="PDF" r:id="rId10" imgW="0" imgH="360" progId="FoxitReader.Document">
                  <p:embed/>
                </p:oleObj>
              </mc:Choice>
              <mc:Fallback>
                <p:oleObj name="PDF" r:id="rId10" imgW="0" imgH="360" progId="FoxitReader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589745" y="149591"/>
                        <a:ext cx="3282458" cy="28477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400464" y="2886708"/>
            <a:ext cx="337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total map</a:t>
            </a:r>
            <a:endParaRPr lang="hr-HR" sz="1600"/>
          </a:p>
        </p:txBody>
      </p:sp>
      <p:sp>
        <p:nvSpPr>
          <p:cNvPr id="12" name="TextBox 11"/>
          <p:cNvSpPr txBox="1"/>
          <p:nvPr/>
        </p:nvSpPr>
        <p:spPr>
          <a:xfrm>
            <a:off x="982532" y="501901"/>
            <a:ext cx="2619084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smtClean="0"/>
              <a:t>IMAGING #4: MOUSE TISSUE</a:t>
            </a:r>
            <a:endParaRPr lang="hr-HR" sz="1600" b="1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4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2532" y="501901"/>
            <a:ext cx="1538246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smtClean="0"/>
              <a:t>CONCLUSIONS</a:t>
            </a:r>
            <a:endParaRPr lang="hr-HR" sz="1600" b="1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255750-CFF0-5005-E5C0-C34868053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744" y="4633511"/>
            <a:ext cx="2429755" cy="1009283"/>
          </a:xfrm>
          <a:prstGeom prst="rect">
            <a:avLst/>
          </a:prstGeom>
        </p:spPr>
      </p:pic>
      <p:pic>
        <p:nvPicPr>
          <p:cNvPr id="5" name="Picture 4" descr="Square&#10;&#10;Description automatically generated">
            <a:extLst>
              <a:ext uri="{FF2B5EF4-FFF2-40B4-BE49-F238E27FC236}">
                <a16:creationId xmlns:a16="http://schemas.microsoft.com/office/drawing/2014/main" id="{C80BA04F-EB5C-91AC-F4B0-6730876AF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9586" y="4386431"/>
            <a:ext cx="2424909" cy="1503443"/>
          </a:xfrm>
          <a:prstGeom prst="rect">
            <a:avLst/>
          </a:prstGeom>
        </p:spPr>
      </p:pic>
      <p:pic>
        <p:nvPicPr>
          <p:cNvPr id="6" name="Picture 2" descr="RADIATE logo">
            <a:extLst>
              <a:ext uri="{FF2B5EF4-FFF2-40B4-BE49-F238E27FC236}">
                <a16:creationId xmlns:a16="http://schemas.microsoft.com/office/drawing/2014/main" id="{50503BB3-94E6-D6DE-157A-9F09140B5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31729" y="4458222"/>
            <a:ext cx="2428325" cy="135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27314" y="4017099"/>
            <a:ext cx="1948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/>
              <a:t>Acknowledgments</a:t>
            </a:r>
            <a:endParaRPr lang="hr-HR" b="1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57816" y="2957385"/>
            <a:ext cx="3748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THANK YOU FOR LISTENING!</a:t>
            </a:r>
            <a:endParaRPr lang="hr-HR" b="1"/>
          </a:p>
        </p:txBody>
      </p:sp>
      <p:sp>
        <p:nvSpPr>
          <p:cNvPr id="11" name="TextBox 10"/>
          <p:cNvSpPr txBox="1"/>
          <p:nvPr/>
        </p:nvSpPr>
        <p:spPr>
          <a:xfrm>
            <a:off x="982531" y="1466335"/>
            <a:ext cx="9323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Two techniques (heavy MeV ions + TOF measurements): inorganic films and organic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Different applications: thin film analysis, biomedicine, forensics, ...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2284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397" y="2755810"/>
            <a:ext cx="78354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mtClean="0"/>
              <a:t>TOF ERDA</a:t>
            </a:r>
          </a:p>
          <a:p>
            <a:pPr algn="ctr"/>
            <a:r>
              <a:rPr lang="en-US" sz="3000" smtClean="0"/>
              <a:t>Time-of-Flight Elastic Recoil Detection Analysis</a:t>
            </a:r>
            <a:endParaRPr lang="hr-HR" sz="30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22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of%20erda%20komora">
            <a:extLst>
              <a:ext uri="{FF2B5EF4-FFF2-40B4-BE49-F238E27FC236}">
                <a16:creationId xmlns:a16="http://schemas.microsoft.com/office/drawing/2014/main" id="{715499E5-ABAA-465D-B44D-C8AF37D28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2874" y="589806"/>
            <a:ext cx="7808782" cy="4745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tof%20erda%20komora">
            <a:extLst>
              <a:ext uri="{FF2B5EF4-FFF2-40B4-BE49-F238E27FC236}">
                <a16:creationId xmlns:a16="http://schemas.microsoft.com/office/drawing/2014/main" id="{863CA4C3-A3B3-4C05-B904-225228C5B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5779" y="598270"/>
            <a:ext cx="7808782" cy="4745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4CF2137-44AA-4A7C-92DB-C9BE6AB36D75}"/>
              </a:ext>
            </a:extLst>
          </p:cNvPr>
          <p:cNvSpPr/>
          <p:nvPr/>
        </p:nvSpPr>
        <p:spPr>
          <a:xfrm>
            <a:off x="7309197" y="3465304"/>
            <a:ext cx="2619375" cy="714375"/>
          </a:xfrm>
          <a:prstGeom prst="rect">
            <a:avLst/>
          </a:prstGeom>
          <a:solidFill>
            <a:sysClr val="window" lastClr="FFFFFF"/>
          </a:solidFill>
          <a:ln w="22225" cap="rnd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Franklin Gothic Book" panose="020B0502020104020203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26DCAA-2E03-47D1-9E91-FE566B70CFFC}"/>
              </a:ext>
            </a:extLst>
          </p:cNvPr>
          <p:cNvSpPr/>
          <p:nvPr/>
        </p:nvSpPr>
        <p:spPr>
          <a:xfrm>
            <a:off x="9509472" y="3331953"/>
            <a:ext cx="352425" cy="228600"/>
          </a:xfrm>
          <a:prstGeom prst="rect">
            <a:avLst/>
          </a:prstGeom>
          <a:solidFill>
            <a:sysClr val="window" lastClr="FFFFFF"/>
          </a:solidFill>
          <a:ln w="22225" cap="rnd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Franklin Gothic Book" panose="020B0502020104020203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A93580-A262-4417-B97F-9A15DAA4F12F}"/>
              </a:ext>
            </a:extLst>
          </p:cNvPr>
          <p:cNvSpPr txBox="1"/>
          <p:nvPr/>
        </p:nvSpPr>
        <p:spPr>
          <a:xfrm>
            <a:off x="5155711" y="589806"/>
            <a:ext cx="974947" cy="338554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600" kern="0">
                <a:solidFill>
                  <a:prstClr val="black"/>
                </a:solidFill>
                <a:latin typeface="Franklin Gothic Book"/>
              </a:rPr>
              <a:t>Chamber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BE9533-6D6E-440E-8A03-B9151F025E2B}"/>
              </a:ext>
            </a:extLst>
          </p:cNvPr>
          <p:cNvSpPr txBox="1"/>
          <p:nvPr/>
        </p:nvSpPr>
        <p:spPr>
          <a:xfrm>
            <a:off x="4944461" y="1391022"/>
            <a:ext cx="731290" cy="338554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600" kern="0" dirty="0">
                <a:solidFill>
                  <a:prstClr val="black"/>
                </a:solidFill>
                <a:latin typeface="Franklin Gothic Book"/>
              </a:rPr>
              <a:t>Target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0842FF-B5D3-42CF-8B92-FE883ED8BA76}"/>
              </a:ext>
            </a:extLst>
          </p:cNvPr>
          <p:cNvSpPr txBox="1"/>
          <p:nvPr/>
        </p:nvSpPr>
        <p:spPr>
          <a:xfrm rot="18226311">
            <a:off x="2701794" y="3391276"/>
            <a:ext cx="3183885" cy="338554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600" kern="0">
                <a:solidFill>
                  <a:prstClr val="black"/>
                </a:solidFill>
                <a:latin typeface="Franklin Gothic Book"/>
              </a:rPr>
              <a:t>Ion beam (Cl, I, Au.., </a:t>
            </a:r>
            <a:r>
              <a:rPr lang="en-GB" sz="1600" kern="0" smtClean="0">
                <a:solidFill>
                  <a:prstClr val="black"/>
                </a:solidFill>
                <a:latin typeface="Franklin Gothic Book"/>
              </a:rPr>
              <a:t>E~0.2 MeV/A</a:t>
            </a:r>
            <a:r>
              <a:rPr lang="en-GB" sz="1600" kern="0">
                <a:solidFill>
                  <a:prstClr val="black"/>
                </a:solidFill>
                <a:latin typeface="Franklin Gothic Book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8C8BBD-811C-44EF-A0AC-316C1ECA9D50}"/>
              </a:ext>
            </a:extLst>
          </p:cNvPr>
          <p:cNvSpPr txBox="1"/>
          <p:nvPr/>
        </p:nvSpPr>
        <p:spPr>
          <a:xfrm>
            <a:off x="5501355" y="2224410"/>
            <a:ext cx="1060034" cy="338554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600" kern="0">
                <a:solidFill>
                  <a:prstClr val="black"/>
                </a:solidFill>
                <a:latin typeface="Franklin Gothic Book"/>
              </a:rPr>
              <a:t>Collimator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E78726-CA49-4DFD-BACF-7FB88889EA79}"/>
              </a:ext>
            </a:extLst>
          </p:cNvPr>
          <p:cNvSpPr txBox="1"/>
          <p:nvPr/>
        </p:nvSpPr>
        <p:spPr>
          <a:xfrm>
            <a:off x="10326087" y="1330164"/>
            <a:ext cx="1516569" cy="338554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600" kern="0">
                <a:solidFill>
                  <a:prstClr val="black"/>
                </a:solidFill>
                <a:latin typeface="Franklin Gothic Book"/>
              </a:rPr>
              <a:t>Recoiled atoms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93CF7-12B5-4056-8E96-9682D7D5EA61}"/>
              </a:ext>
            </a:extLst>
          </p:cNvPr>
          <p:cNvSpPr/>
          <p:nvPr/>
        </p:nvSpPr>
        <p:spPr>
          <a:xfrm>
            <a:off x="9611687" y="4647038"/>
            <a:ext cx="1317644" cy="863600"/>
          </a:xfrm>
          <a:prstGeom prst="rect">
            <a:avLst/>
          </a:prstGeom>
          <a:solidFill>
            <a:sysClr val="window" lastClr="FFFFFF"/>
          </a:solidFill>
          <a:ln w="22225" cap="rnd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Franklin Gothic Book" panose="020B0502020104020203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B04AD34-733B-42FC-8F4E-AA0B888EF348}"/>
              </a:ext>
            </a:extLst>
          </p:cNvPr>
          <p:cNvGrpSpPr/>
          <p:nvPr/>
        </p:nvGrpSpPr>
        <p:grpSpPr>
          <a:xfrm>
            <a:off x="9639680" y="4699637"/>
            <a:ext cx="1154707" cy="702865"/>
            <a:chOff x="7864508" y="5549158"/>
            <a:chExt cx="1154707" cy="702865"/>
          </a:xfrm>
        </p:grpSpPr>
        <p:sp>
          <p:nvSpPr>
            <p:cNvPr id="15" name="Freeform: Shape 17">
              <a:extLst>
                <a:ext uri="{FF2B5EF4-FFF2-40B4-BE49-F238E27FC236}">
                  <a16:creationId xmlns:a16="http://schemas.microsoft.com/office/drawing/2014/main" id="{F169A8A2-6EAA-44CB-9814-A31DAA55C63D}"/>
                </a:ext>
              </a:extLst>
            </p:cNvPr>
            <p:cNvSpPr/>
            <p:nvPr/>
          </p:nvSpPr>
          <p:spPr>
            <a:xfrm>
              <a:off x="7864508" y="5549158"/>
              <a:ext cx="753070" cy="702865"/>
            </a:xfrm>
            <a:custGeom>
              <a:avLst/>
              <a:gdLst>
                <a:gd name="connsiteX0" fmla="*/ 677764 w 753070"/>
                <a:gd name="connsiteY0" fmla="*/ 476945 h 702865"/>
                <a:gd name="connsiteX1" fmla="*/ 75307 w 753070"/>
                <a:gd name="connsiteY1" fmla="*/ 476945 h 702865"/>
                <a:gd name="connsiteX2" fmla="*/ 75307 w 753070"/>
                <a:gd name="connsiteY2" fmla="*/ 75307 h 702865"/>
                <a:gd name="connsiteX3" fmla="*/ 677764 w 753070"/>
                <a:gd name="connsiteY3" fmla="*/ 75307 h 702865"/>
                <a:gd name="connsiteX4" fmla="*/ 677764 w 753070"/>
                <a:gd name="connsiteY4" fmla="*/ 476945 h 702865"/>
                <a:gd name="connsiteX5" fmla="*/ 702866 w 753070"/>
                <a:gd name="connsiteY5" fmla="*/ 0 h 702865"/>
                <a:gd name="connsiteX6" fmla="*/ 50205 w 753070"/>
                <a:gd name="connsiteY6" fmla="*/ 0 h 702865"/>
                <a:gd name="connsiteX7" fmla="*/ 0 w 753070"/>
                <a:gd name="connsiteY7" fmla="*/ 50205 h 702865"/>
                <a:gd name="connsiteX8" fmla="*/ 0 w 753070"/>
                <a:gd name="connsiteY8" fmla="*/ 502047 h 702865"/>
                <a:gd name="connsiteX9" fmla="*/ 50205 w 753070"/>
                <a:gd name="connsiteY9" fmla="*/ 552252 h 702865"/>
                <a:gd name="connsiteX10" fmla="*/ 301228 w 753070"/>
                <a:gd name="connsiteY10" fmla="*/ 552252 h 702865"/>
                <a:gd name="connsiteX11" fmla="*/ 301228 w 753070"/>
                <a:gd name="connsiteY11" fmla="*/ 627559 h 702865"/>
                <a:gd name="connsiteX12" fmla="*/ 188268 w 753070"/>
                <a:gd name="connsiteY12" fmla="*/ 627559 h 702865"/>
                <a:gd name="connsiteX13" fmla="*/ 188268 w 753070"/>
                <a:gd name="connsiteY13" fmla="*/ 702866 h 702865"/>
                <a:gd name="connsiteX14" fmla="*/ 564803 w 753070"/>
                <a:gd name="connsiteY14" fmla="*/ 702866 h 702865"/>
                <a:gd name="connsiteX15" fmla="*/ 564803 w 753070"/>
                <a:gd name="connsiteY15" fmla="*/ 627559 h 702865"/>
                <a:gd name="connsiteX16" fmla="*/ 451842 w 753070"/>
                <a:gd name="connsiteY16" fmla="*/ 627559 h 702865"/>
                <a:gd name="connsiteX17" fmla="*/ 451842 w 753070"/>
                <a:gd name="connsiteY17" fmla="*/ 552252 h 702865"/>
                <a:gd name="connsiteX18" fmla="*/ 702866 w 753070"/>
                <a:gd name="connsiteY18" fmla="*/ 552252 h 702865"/>
                <a:gd name="connsiteX19" fmla="*/ 753071 w 753070"/>
                <a:gd name="connsiteY19" fmla="*/ 502047 h 702865"/>
                <a:gd name="connsiteX20" fmla="*/ 753071 w 753070"/>
                <a:gd name="connsiteY20" fmla="*/ 50205 h 702865"/>
                <a:gd name="connsiteX21" fmla="*/ 702866 w 753070"/>
                <a:gd name="connsiteY21" fmla="*/ 0 h 70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3070" h="702865">
                  <a:moveTo>
                    <a:pt x="677764" y="476945"/>
                  </a:moveTo>
                  <a:lnTo>
                    <a:pt x="75307" y="476945"/>
                  </a:lnTo>
                  <a:lnTo>
                    <a:pt x="75307" y="75307"/>
                  </a:lnTo>
                  <a:lnTo>
                    <a:pt x="677764" y="75307"/>
                  </a:lnTo>
                  <a:lnTo>
                    <a:pt x="677764" y="476945"/>
                  </a:lnTo>
                  <a:close/>
                  <a:moveTo>
                    <a:pt x="702866" y="0"/>
                  </a:moveTo>
                  <a:lnTo>
                    <a:pt x="50205" y="0"/>
                  </a:lnTo>
                  <a:cubicBezTo>
                    <a:pt x="22592" y="0"/>
                    <a:pt x="0" y="22592"/>
                    <a:pt x="0" y="50205"/>
                  </a:cubicBezTo>
                  <a:lnTo>
                    <a:pt x="0" y="502047"/>
                  </a:lnTo>
                  <a:cubicBezTo>
                    <a:pt x="0" y="529660"/>
                    <a:pt x="22592" y="552252"/>
                    <a:pt x="50205" y="552252"/>
                  </a:cubicBezTo>
                  <a:lnTo>
                    <a:pt x="301228" y="552252"/>
                  </a:lnTo>
                  <a:lnTo>
                    <a:pt x="301228" y="627559"/>
                  </a:lnTo>
                  <a:lnTo>
                    <a:pt x="188268" y="627559"/>
                  </a:lnTo>
                  <a:lnTo>
                    <a:pt x="188268" y="702866"/>
                  </a:lnTo>
                  <a:lnTo>
                    <a:pt x="564803" y="702866"/>
                  </a:lnTo>
                  <a:lnTo>
                    <a:pt x="564803" y="627559"/>
                  </a:lnTo>
                  <a:lnTo>
                    <a:pt x="451842" y="627559"/>
                  </a:lnTo>
                  <a:lnTo>
                    <a:pt x="451842" y="552252"/>
                  </a:lnTo>
                  <a:lnTo>
                    <a:pt x="702866" y="552252"/>
                  </a:lnTo>
                  <a:cubicBezTo>
                    <a:pt x="730479" y="552252"/>
                    <a:pt x="753071" y="529660"/>
                    <a:pt x="753071" y="502047"/>
                  </a:cubicBezTo>
                  <a:lnTo>
                    <a:pt x="753071" y="50205"/>
                  </a:lnTo>
                  <a:cubicBezTo>
                    <a:pt x="753071" y="22592"/>
                    <a:pt x="730479" y="0"/>
                    <a:pt x="702866" y="0"/>
                  </a:cubicBezTo>
                  <a:close/>
                </a:path>
              </a:pathLst>
            </a:custGeom>
            <a:solidFill>
              <a:srgbClr val="000000"/>
            </a:solidFill>
            <a:ln w="12502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16" name="Freeform: Shape 18">
              <a:extLst>
                <a:ext uri="{FF2B5EF4-FFF2-40B4-BE49-F238E27FC236}">
                  <a16:creationId xmlns:a16="http://schemas.microsoft.com/office/drawing/2014/main" id="{F5190AA3-5DFC-4046-B8A5-F087F3025774}"/>
                </a:ext>
              </a:extLst>
            </p:cNvPr>
            <p:cNvSpPr/>
            <p:nvPr/>
          </p:nvSpPr>
          <p:spPr>
            <a:xfrm>
              <a:off x="8667783" y="5549158"/>
              <a:ext cx="351432" cy="702865"/>
            </a:xfrm>
            <a:custGeom>
              <a:avLst/>
              <a:gdLst>
                <a:gd name="connsiteX0" fmla="*/ 301228 w 351432"/>
                <a:gd name="connsiteY0" fmla="*/ 125512 h 702865"/>
                <a:gd name="connsiteX1" fmla="*/ 50205 w 351432"/>
                <a:gd name="connsiteY1" fmla="*/ 125512 h 702865"/>
                <a:gd name="connsiteX2" fmla="*/ 50205 w 351432"/>
                <a:gd name="connsiteY2" fmla="*/ 50205 h 702865"/>
                <a:gd name="connsiteX3" fmla="*/ 301228 w 351432"/>
                <a:gd name="connsiteY3" fmla="*/ 50205 h 702865"/>
                <a:gd name="connsiteX4" fmla="*/ 301228 w 351432"/>
                <a:gd name="connsiteY4" fmla="*/ 125512 h 702865"/>
                <a:gd name="connsiteX5" fmla="*/ 301228 w 351432"/>
                <a:gd name="connsiteY5" fmla="*/ 251024 h 702865"/>
                <a:gd name="connsiteX6" fmla="*/ 50205 w 351432"/>
                <a:gd name="connsiteY6" fmla="*/ 251024 h 702865"/>
                <a:gd name="connsiteX7" fmla="*/ 50205 w 351432"/>
                <a:gd name="connsiteY7" fmla="*/ 175716 h 702865"/>
                <a:gd name="connsiteX8" fmla="*/ 301228 w 351432"/>
                <a:gd name="connsiteY8" fmla="*/ 175716 h 702865"/>
                <a:gd name="connsiteX9" fmla="*/ 301228 w 351432"/>
                <a:gd name="connsiteY9" fmla="*/ 251024 h 702865"/>
                <a:gd name="connsiteX10" fmla="*/ 175716 w 351432"/>
                <a:gd name="connsiteY10" fmla="*/ 627559 h 702865"/>
                <a:gd name="connsiteX11" fmla="*/ 138063 w 351432"/>
                <a:gd name="connsiteY11" fmla="*/ 589905 h 702865"/>
                <a:gd name="connsiteX12" fmla="*/ 175716 w 351432"/>
                <a:gd name="connsiteY12" fmla="*/ 552252 h 702865"/>
                <a:gd name="connsiteX13" fmla="*/ 213370 w 351432"/>
                <a:gd name="connsiteY13" fmla="*/ 589905 h 702865"/>
                <a:gd name="connsiteX14" fmla="*/ 175716 w 351432"/>
                <a:gd name="connsiteY14" fmla="*/ 627559 h 702865"/>
                <a:gd name="connsiteX15" fmla="*/ 301228 w 351432"/>
                <a:gd name="connsiteY15" fmla="*/ 0 h 702865"/>
                <a:gd name="connsiteX16" fmla="*/ 50205 w 351432"/>
                <a:gd name="connsiteY16" fmla="*/ 0 h 702865"/>
                <a:gd name="connsiteX17" fmla="*/ 0 w 351432"/>
                <a:gd name="connsiteY17" fmla="*/ 50205 h 702865"/>
                <a:gd name="connsiteX18" fmla="*/ 0 w 351432"/>
                <a:gd name="connsiteY18" fmla="*/ 652661 h 702865"/>
                <a:gd name="connsiteX19" fmla="*/ 50205 w 351432"/>
                <a:gd name="connsiteY19" fmla="*/ 702866 h 702865"/>
                <a:gd name="connsiteX20" fmla="*/ 301228 w 351432"/>
                <a:gd name="connsiteY20" fmla="*/ 702866 h 702865"/>
                <a:gd name="connsiteX21" fmla="*/ 351433 w 351432"/>
                <a:gd name="connsiteY21" fmla="*/ 652661 h 702865"/>
                <a:gd name="connsiteX22" fmla="*/ 351433 w 351432"/>
                <a:gd name="connsiteY22" fmla="*/ 50205 h 702865"/>
                <a:gd name="connsiteX23" fmla="*/ 301228 w 351432"/>
                <a:gd name="connsiteY23" fmla="*/ 0 h 70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1432" h="702865">
                  <a:moveTo>
                    <a:pt x="301228" y="125512"/>
                  </a:moveTo>
                  <a:lnTo>
                    <a:pt x="50205" y="125512"/>
                  </a:lnTo>
                  <a:lnTo>
                    <a:pt x="50205" y="50205"/>
                  </a:lnTo>
                  <a:lnTo>
                    <a:pt x="301228" y="50205"/>
                  </a:lnTo>
                  <a:lnTo>
                    <a:pt x="301228" y="125512"/>
                  </a:lnTo>
                  <a:close/>
                  <a:moveTo>
                    <a:pt x="301228" y="251024"/>
                  </a:moveTo>
                  <a:lnTo>
                    <a:pt x="50205" y="251024"/>
                  </a:lnTo>
                  <a:lnTo>
                    <a:pt x="50205" y="175716"/>
                  </a:lnTo>
                  <a:lnTo>
                    <a:pt x="301228" y="175716"/>
                  </a:lnTo>
                  <a:lnTo>
                    <a:pt x="301228" y="251024"/>
                  </a:lnTo>
                  <a:close/>
                  <a:moveTo>
                    <a:pt x="175716" y="627559"/>
                  </a:moveTo>
                  <a:cubicBezTo>
                    <a:pt x="154380" y="627559"/>
                    <a:pt x="138063" y="611242"/>
                    <a:pt x="138063" y="589905"/>
                  </a:cubicBezTo>
                  <a:cubicBezTo>
                    <a:pt x="138063" y="568568"/>
                    <a:pt x="154380" y="552252"/>
                    <a:pt x="175716" y="552252"/>
                  </a:cubicBezTo>
                  <a:cubicBezTo>
                    <a:pt x="197053" y="552252"/>
                    <a:pt x="213370" y="568568"/>
                    <a:pt x="213370" y="589905"/>
                  </a:cubicBezTo>
                  <a:cubicBezTo>
                    <a:pt x="213370" y="611242"/>
                    <a:pt x="197053" y="627559"/>
                    <a:pt x="175716" y="627559"/>
                  </a:cubicBezTo>
                  <a:close/>
                  <a:moveTo>
                    <a:pt x="301228" y="0"/>
                  </a:moveTo>
                  <a:lnTo>
                    <a:pt x="50205" y="0"/>
                  </a:lnTo>
                  <a:cubicBezTo>
                    <a:pt x="22592" y="0"/>
                    <a:pt x="0" y="22592"/>
                    <a:pt x="0" y="50205"/>
                  </a:cubicBezTo>
                  <a:lnTo>
                    <a:pt x="0" y="652661"/>
                  </a:lnTo>
                  <a:cubicBezTo>
                    <a:pt x="0" y="680274"/>
                    <a:pt x="22592" y="702866"/>
                    <a:pt x="50205" y="702866"/>
                  </a:cubicBezTo>
                  <a:lnTo>
                    <a:pt x="301228" y="702866"/>
                  </a:lnTo>
                  <a:cubicBezTo>
                    <a:pt x="328841" y="702866"/>
                    <a:pt x="351433" y="680274"/>
                    <a:pt x="351433" y="652661"/>
                  </a:cubicBezTo>
                  <a:lnTo>
                    <a:pt x="351433" y="50205"/>
                  </a:lnTo>
                  <a:cubicBezTo>
                    <a:pt x="351433" y="22592"/>
                    <a:pt x="328841" y="0"/>
                    <a:pt x="301228" y="0"/>
                  </a:cubicBezTo>
                  <a:close/>
                </a:path>
              </a:pathLst>
            </a:custGeom>
            <a:solidFill>
              <a:srgbClr val="000000"/>
            </a:solidFill>
            <a:ln w="12502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>
                <a:solidFill>
                  <a:prstClr val="black"/>
                </a:solidFill>
                <a:latin typeface="Franklin Gothic Book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6397252-6938-4336-B82A-AC88AFE3D6EF}"/>
              </a:ext>
            </a:extLst>
          </p:cNvPr>
          <p:cNvSpPr txBox="1"/>
          <p:nvPr/>
        </p:nvSpPr>
        <p:spPr>
          <a:xfrm>
            <a:off x="7746811" y="5550133"/>
            <a:ext cx="453880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Franklin Gothic Book"/>
              </a:rPr>
              <a:t>Depth profiling of few 100 nm  thick samples</a:t>
            </a:r>
          </a:p>
          <a:p>
            <a:r>
              <a:rPr lang="en-GB" dirty="0">
                <a:solidFill>
                  <a:prstClr val="black"/>
                </a:solidFill>
                <a:latin typeface="Franklin Gothic Book"/>
              </a:rPr>
              <a:t>Depth resolution up to ~1 nm at the surface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95407" y="1863175"/>
            <a:ext cx="41930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/>
              <a:t>Heavy ion beam – </a:t>
            </a:r>
            <a:r>
              <a:rPr lang="en-US"/>
              <a:t> </a:t>
            </a:r>
            <a:r>
              <a:rPr lang="hr-HR" smtClean="0"/>
              <a:t>e.g</a:t>
            </a:r>
            <a:r>
              <a:rPr lang="hr-HR"/>
              <a:t>. 2</a:t>
            </a:r>
            <a:r>
              <a:rPr lang="en-US"/>
              <a:t>3</a:t>
            </a:r>
            <a:r>
              <a:rPr lang="hr-HR"/>
              <a:t> MeV Iodine </a:t>
            </a:r>
            <a:r>
              <a:rPr lang="hr-HR" smtClean="0"/>
              <a:t>ions</a:t>
            </a:r>
            <a:endParaRPr lang="en-US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/>
              <a:t> </a:t>
            </a:r>
            <a:r>
              <a:rPr lang="hr-HR" smtClean="0"/>
              <a:t>sensitivity </a:t>
            </a:r>
            <a:r>
              <a:rPr lang="hr-HR"/>
              <a:t>10</a:t>
            </a:r>
            <a:r>
              <a:rPr lang="hr-HR" baseline="30000"/>
              <a:t>15</a:t>
            </a:r>
            <a:r>
              <a:rPr lang="hr-HR"/>
              <a:t> /cm</a:t>
            </a:r>
            <a:r>
              <a:rPr lang="hr-HR" baseline="30000"/>
              <a:t>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/>
              <a:t> </a:t>
            </a:r>
            <a:r>
              <a:rPr lang="ta-IN" smtClean="0"/>
              <a:t>2</a:t>
            </a:r>
            <a:r>
              <a:rPr lang="hr-HR" smtClean="0"/>
              <a:t> </a:t>
            </a:r>
            <a:r>
              <a:rPr lang="hr-HR"/>
              <a:t>nm depth resolution, </a:t>
            </a:r>
            <a:r>
              <a:rPr lang="hr-HR" smtClean="0"/>
              <a:t>up </a:t>
            </a:r>
            <a:r>
              <a:rPr lang="hr-HR"/>
              <a:t>to 500 nm probe depth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/>
              <a:t> </a:t>
            </a:r>
            <a:r>
              <a:rPr lang="hr-HR" smtClean="0"/>
              <a:t>all </a:t>
            </a:r>
            <a:r>
              <a:rPr lang="hr-HR"/>
              <a:t>elements are </a:t>
            </a:r>
            <a:r>
              <a:rPr lang="hr-HR" smtClean="0"/>
              <a:t>resolved</a:t>
            </a:r>
            <a:endParaRPr lang="en-US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/>
              <a:t> </a:t>
            </a:r>
            <a:r>
              <a:rPr lang="en-US" smtClean="0"/>
              <a:t>Resolution &lt; 1 amu for m &lt; 40 amu</a:t>
            </a:r>
            <a:endParaRPr lang="hr-HR" dirty="0"/>
          </a:p>
        </p:txBody>
      </p:sp>
      <p:sp>
        <p:nvSpPr>
          <p:cNvPr id="35" name="TextBox 34"/>
          <p:cNvSpPr txBox="1"/>
          <p:nvPr/>
        </p:nvSpPr>
        <p:spPr>
          <a:xfrm>
            <a:off x="246000" y="598270"/>
            <a:ext cx="372463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SEPARATION OF ELEMENTS BY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619048" y="5107404"/>
                <a:ext cx="3598357" cy="662361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1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𝑇𝑂𝐹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hr-HR" sz="2400" smtClean="0">
                    <a:solidFill>
                      <a:schemeClr val="tx1"/>
                    </a:solidFill>
                  </a:rPr>
                  <a:t> </a:t>
                </a:r>
                <a:r>
                  <a:rPr lang="hr-HR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L</m:t>
                    </m:r>
                    <m:sSup>
                      <m:sSupPr>
                        <m:ctrlPr>
                          <a:rPr lang="hr-HR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hr-HR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hr-HR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sSub>
                                  <m:sSubPr>
                                    <m:ctrlPr>
                                      <a:rPr lang="en-US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hr-HR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048" y="5107404"/>
                <a:ext cx="3598357" cy="6623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7524" y="4949968"/>
            <a:ext cx="2705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E and TOF measured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cross sections, stopping powers known</a:t>
            </a:r>
          </a:p>
        </p:txBody>
      </p:sp>
    </p:spTree>
    <p:extLst>
      <p:ext uri="{BB962C8B-B14F-4D97-AF65-F5344CB8AC3E}">
        <p14:creationId xmlns:p14="http://schemas.microsoft.com/office/powerpoint/2010/main" val="396002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 rot="19742573">
            <a:off x="9017075" y="1067606"/>
            <a:ext cx="581855" cy="10709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F8EE03E-B6E7-4AEE-8C07-FBF2B49EB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3071" y="805577"/>
            <a:ext cx="7170952" cy="5380408"/>
          </a:xfrm>
          <a:prstGeom prst="rect">
            <a:avLst/>
          </a:prstGeom>
        </p:spPr>
      </p:pic>
      <p:sp>
        <p:nvSpPr>
          <p:cNvPr id="25" name="Line 5"/>
          <p:cNvSpPr>
            <a:spLocks noChangeAspect="1" noChangeShapeType="1"/>
          </p:cNvSpPr>
          <p:nvPr/>
        </p:nvSpPr>
        <p:spPr bwMode="auto">
          <a:xfrm flipV="1">
            <a:off x="5181913" y="3112543"/>
            <a:ext cx="2055161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stealth" w="med" len="med"/>
            <a:tailEnd type="stealth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6" name="Line 6"/>
          <p:cNvSpPr>
            <a:spLocks noChangeAspect="1" noChangeShapeType="1"/>
          </p:cNvSpPr>
          <p:nvPr/>
        </p:nvSpPr>
        <p:spPr bwMode="auto">
          <a:xfrm>
            <a:off x="7237073" y="3039519"/>
            <a:ext cx="0" cy="19367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7" name="Line 7"/>
          <p:cNvSpPr>
            <a:spLocks noChangeAspect="1" noChangeShapeType="1"/>
          </p:cNvSpPr>
          <p:nvPr/>
        </p:nvSpPr>
        <p:spPr bwMode="auto">
          <a:xfrm>
            <a:off x="5189850" y="3039519"/>
            <a:ext cx="0" cy="19367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8" name="Line 10"/>
          <p:cNvSpPr>
            <a:spLocks noChangeAspect="1" noChangeShapeType="1"/>
          </p:cNvSpPr>
          <p:nvPr/>
        </p:nvSpPr>
        <p:spPr bwMode="auto">
          <a:xfrm flipH="1">
            <a:off x="8986727" y="1964541"/>
            <a:ext cx="388938" cy="100013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9" name="Text Box 11"/>
          <p:cNvSpPr txBox="1">
            <a:spLocks noChangeAspect="1" noChangeArrowheads="1"/>
          </p:cNvSpPr>
          <p:nvPr/>
        </p:nvSpPr>
        <p:spPr bwMode="auto">
          <a:xfrm>
            <a:off x="9532558" y="1683649"/>
            <a:ext cx="1139825" cy="5270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x,y,z,</a:t>
            </a:r>
            <a:r>
              <a:rPr lang="en-US" sz="1400" b="1">
                <a:solidFill>
                  <a:prstClr val="black"/>
                </a:solidFill>
                <a:latin typeface="Times New Roman" pitchFamily="18" charset="0"/>
                <a:cs typeface="Arial" pitchFamily="34" charset="0"/>
                <a:sym typeface="Symbol" pitchFamily="18" charset="2"/>
              </a:rPr>
              <a:t></a:t>
            </a:r>
            <a:endParaRPr lang="en-US" sz="1400" b="1">
              <a:solidFill>
                <a:prstClr val="black"/>
              </a:solidFill>
              <a:latin typeface="Times New Roman" pitchFamily="18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manipulator</a:t>
            </a:r>
            <a:endParaRPr lang="sr-Latn-C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12"/>
          <p:cNvSpPr>
            <a:spLocks noChangeAspect="1" noChangeArrowheads="1"/>
          </p:cNvSpPr>
          <p:nvPr/>
        </p:nvSpPr>
        <p:spPr bwMode="auto">
          <a:xfrm>
            <a:off x="5463754" y="2620954"/>
            <a:ext cx="1428750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1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L=523.4 mm</a:t>
            </a:r>
            <a:endParaRPr lang="sr-Latn-C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13"/>
          <p:cNvSpPr txBox="1">
            <a:spLocks noChangeAspect="1" noChangeArrowheads="1"/>
          </p:cNvSpPr>
          <p:nvPr/>
        </p:nvSpPr>
        <p:spPr bwMode="auto">
          <a:xfrm>
            <a:off x="9764003" y="3115892"/>
            <a:ext cx="1168400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r-HR" b="1" dirty="0" err="1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Chamber</a:t>
            </a:r>
            <a:endParaRPr lang="sr-Latn-C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Line 16"/>
          <p:cNvSpPr>
            <a:spLocks noChangeShapeType="1"/>
          </p:cNvSpPr>
          <p:nvPr/>
        </p:nvSpPr>
        <p:spPr bwMode="auto">
          <a:xfrm>
            <a:off x="7192088" y="3387197"/>
            <a:ext cx="2399417" cy="1344381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33" name="Line 17"/>
          <p:cNvSpPr>
            <a:spLocks noChangeShapeType="1"/>
          </p:cNvSpPr>
          <p:nvPr/>
        </p:nvSpPr>
        <p:spPr bwMode="auto">
          <a:xfrm>
            <a:off x="7203660" y="3373363"/>
            <a:ext cx="3627635" cy="133576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>
              <a:solidFill>
                <a:prstClr val="black"/>
              </a:solidFill>
              <a:latin typeface="Franklin Gothic Book"/>
            </a:endParaRPr>
          </a:p>
        </p:txBody>
      </p:sp>
      <p:pic>
        <p:nvPicPr>
          <p:cNvPr id="34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91505" y="4731588"/>
            <a:ext cx="1239844" cy="1290094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35" name="Line 10">
            <a:extLst>
              <a:ext uri="{FF2B5EF4-FFF2-40B4-BE49-F238E27FC236}">
                <a16:creationId xmlns:a16="http://schemas.microsoft.com/office/drawing/2014/main" id="{D3AD47DB-ED22-408F-B98F-D9B0FB95BF28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>
            <a:off x="9338088" y="3304012"/>
            <a:ext cx="388938" cy="100013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6001" y="598270"/>
            <a:ext cx="189583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TOF ERDA: SETUP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18234" y="2703846"/>
            <a:ext cx="2654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GID: better energy resolution than particle silicon detectors + radiation hardness</a:t>
            </a:r>
            <a:endParaRPr lang="hr-H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1579" y="4800990"/>
            <a:ext cx="27015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smtClean="0">
                <a:latin typeface="Montserrat"/>
              </a:rPr>
              <a:t>Z. Siketić, N. Skukan and I. Bogdanović Radović </a:t>
            </a:r>
            <a:r>
              <a:rPr lang="hr-HR" sz="1200" smtClean="0">
                <a:latin typeface="Montserrat"/>
              </a:rPr>
              <a:t>"A </a:t>
            </a:r>
            <a:r>
              <a:rPr lang="hr-HR" sz="1200">
                <a:latin typeface="Montserrat"/>
              </a:rPr>
              <a:t>gas ionisation detector in the axial (Bragg) geometry used for the time-of-flight elastic recoil detection analysis", Review of Scientific Instruments 86, 083301 (2015)</a:t>
            </a:r>
            <a:endParaRPr lang="hr-HR" sz="1200"/>
          </a:p>
        </p:txBody>
      </p:sp>
    </p:spTree>
    <p:extLst>
      <p:ext uri="{BB962C8B-B14F-4D97-AF65-F5344CB8AC3E}">
        <p14:creationId xmlns:p14="http://schemas.microsoft.com/office/powerpoint/2010/main" val="209083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9787" y="1853092"/>
            <a:ext cx="2584451" cy="266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 descr="stani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2500" y="272537"/>
            <a:ext cx="4959350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4499296"/>
              </p:ext>
            </p:extLst>
          </p:nvPr>
        </p:nvGraphicFramePr>
        <p:xfrm>
          <a:off x="7377160" y="3838798"/>
          <a:ext cx="3200400" cy="246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" name="Graph" r:id="rId5" imgW="4011840" imgH="3093120" progId="Origin50.Graph">
                  <p:embed/>
                </p:oleObj>
              </mc:Choice>
              <mc:Fallback>
                <p:oleObj name="Graph" r:id="rId5" imgW="4011840" imgH="3093120" progId="Origin50.Graph">
                  <p:embed/>
                  <p:pic>
                    <p:nvPicPr>
                      <p:cNvPr id="193549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7160" y="3838798"/>
                        <a:ext cx="3200400" cy="24669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421706" y="4815789"/>
            <a:ext cx="2360612" cy="1228725"/>
            <a:chOff x="1824" y="2976"/>
            <a:chExt cx="1487" cy="774"/>
          </a:xfrm>
          <a:solidFill>
            <a:schemeClr val="bg1"/>
          </a:solidFill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976" y="2976"/>
              <a:ext cx="335" cy="29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2400" dirty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T1</a:t>
              </a:r>
              <a:endParaRPr lang="sr-Latn-CS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976" y="3456"/>
              <a:ext cx="335" cy="29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240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T2</a:t>
              </a:r>
              <a:endParaRPr lang="sr-Latn-C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2688" y="3120"/>
              <a:ext cx="28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H="1">
              <a:off x="2688" y="3600"/>
              <a:ext cx="28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 rot="16200000">
              <a:off x="2212" y="3212"/>
              <a:ext cx="669" cy="29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240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CFD</a:t>
              </a:r>
              <a:endParaRPr lang="sr-Latn-C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>
              <a:off x="2112" y="3120"/>
              <a:ext cx="28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H="1">
              <a:off x="2112" y="3600"/>
              <a:ext cx="28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 rot="16200000">
              <a:off x="1636" y="3212"/>
              <a:ext cx="669" cy="294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240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TAC</a:t>
              </a:r>
              <a:endParaRPr lang="sr-Latn-C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9829800" y="3810000"/>
            <a:ext cx="0" cy="10960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>
            <a:off x="9259330" y="4906098"/>
            <a:ext cx="570470" cy="2667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6C967E-434E-442F-9910-BDD0E457B617}"/>
              </a:ext>
            </a:extLst>
          </p:cNvPr>
          <p:cNvSpPr txBox="1"/>
          <p:nvPr/>
        </p:nvSpPr>
        <p:spPr>
          <a:xfrm rot="18934861">
            <a:off x="6061845" y="1253972"/>
            <a:ext cx="142147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prstClr val="black"/>
                </a:solidFill>
                <a:latin typeface="Franklin Gothic Book"/>
              </a:rPr>
              <a:t>Electrostatic mirror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1B91FF-6F2B-4D4C-8B0B-5AEC105844CF}"/>
              </a:ext>
            </a:extLst>
          </p:cNvPr>
          <p:cNvSpPr txBox="1"/>
          <p:nvPr/>
        </p:nvSpPr>
        <p:spPr>
          <a:xfrm>
            <a:off x="5239981" y="1623995"/>
            <a:ext cx="101502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prstClr val="black"/>
                </a:solidFill>
                <a:latin typeface="Franklin Gothic Book"/>
              </a:rPr>
              <a:t>Incoming 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D8B29C-9E6A-4EEE-A467-FF362D1725E0}"/>
              </a:ext>
            </a:extLst>
          </p:cNvPr>
          <p:cNvSpPr txBox="1"/>
          <p:nvPr/>
        </p:nvSpPr>
        <p:spPr>
          <a:xfrm>
            <a:off x="8837625" y="1253971"/>
            <a:ext cx="57074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prstClr val="black"/>
                </a:solidFill>
                <a:latin typeface="Franklin Gothic Book"/>
              </a:rPr>
              <a:t>Foil: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28F622-0AAC-4BFC-84FE-860CF8732DE9}"/>
              </a:ext>
            </a:extLst>
          </p:cNvPr>
          <p:cNvSpPr txBox="1"/>
          <p:nvPr/>
        </p:nvSpPr>
        <p:spPr>
          <a:xfrm>
            <a:off x="6674999" y="2255332"/>
            <a:ext cx="104323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>
                <a:solidFill>
                  <a:prstClr val="black"/>
                </a:solidFill>
                <a:latin typeface="Franklin Gothic Book"/>
              </a:rPr>
              <a:t>Accelerating grid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7E9D1-EB7A-4F50-85A9-C4EB0B907FE4}"/>
              </a:ext>
            </a:extLst>
          </p:cNvPr>
          <p:cNvSpPr txBox="1"/>
          <p:nvPr/>
        </p:nvSpPr>
        <p:spPr>
          <a:xfrm>
            <a:off x="6976876" y="2706489"/>
            <a:ext cx="84731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1200" dirty="0">
                <a:solidFill>
                  <a:prstClr val="black"/>
                </a:solidFill>
                <a:latin typeface="Franklin Gothic Book"/>
              </a:rPr>
              <a:t>MCP-</a:t>
            </a:r>
            <a:r>
              <a:rPr lang="hr-HR" sz="1200" dirty="0" err="1">
                <a:solidFill>
                  <a:prstClr val="black"/>
                </a:solidFill>
                <a:latin typeface="Franklin Gothic Book"/>
              </a:rPr>
              <a:t>in</a:t>
            </a:r>
            <a:endParaRPr lang="en-GB" sz="1200" dirty="0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40BABB-6810-4AAE-95C0-554984B904AF}"/>
              </a:ext>
            </a:extLst>
          </p:cNvPr>
          <p:cNvSpPr txBox="1"/>
          <p:nvPr/>
        </p:nvSpPr>
        <p:spPr>
          <a:xfrm>
            <a:off x="6129559" y="3534425"/>
            <a:ext cx="84731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1200" dirty="0">
                <a:solidFill>
                  <a:prstClr val="black"/>
                </a:solidFill>
                <a:latin typeface="Franklin Gothic Book"/>
              </a:rPr>
              <a:t>MCP-</a:t>
            </a:r>
            <a:r>
              <a:rPr lang="hr-HR" sz="1200" dirty="0" err="1">
                <a:solidFill>
                  <a:prstClr val="black"/>
                </a:solidFill>
                <a:latin typeface="Franklin Gothic Book"/>
              </a:rPr>
              <a:t>out</a:t>
            </a:r>
            <a:endParaRPr lang="en-GB" sz="1200" dirty="0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CD1976-6D83-4929-9F5B-CE6A8742BAA6}"/>
              </a:ext>
            </a:extLst>
          </p:cNvPr>
          <p:cNvSpPr txBox="1"/>
          <p:nvPr/>
        </p:nvSpPr>
        <p:spPr>
          <a:xfrm>
            <a:off x="6814859" y="3741981"/>
            <a:ext cx="84731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1200" dirty="0">
                <a:solidFill>
                  <a:prstClr val="black"/>
                </a:solidFill>
                <a:latin typeface="Franklin Gothic Book"/>
              </a:rPr>
              <a:t>Anode</a:t>
            </a:r>
            <a:endParaRPr lang="en-GB" sz="1200" dirty="0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034D00-F8E9-482C-99FC-1041014176E7}"/>
              </a:ext>
            </a:extLst>
          </p:cNvPr>
          <p:cNvSpPr txBox="1"/>
          <p:nvPr/>
        </p:nvSpPr>
        <p:spPr>
          <a:xfrm>
            <a:off x="8873190" y="3548814"/>
            <a:ext cx="111124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prstClr val="black"/>
                </a:solidFill>
                <a:latin typeface="Franklin Gothic Book"/>
              </a:rPr>
              <a:t>Coaxial cable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6001" y="598270"/>
            <a:ext cx="347603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TOF ERDA: SETUP – TIMING GATES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977360" y="2300076"/>
            <a:ext cx="3155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Timing signal: detection of secondary electrons from the diamond-like carbon foil coated with LiF</a:t>
            </a:r>
            <a:endParaRPr lang="hr-HR" b="1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4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52AC21C-35ED-B542-AE99-4439E304EDAE}"/>
              </a:ext>
            </a:extLst>
          </p:cNvPr>
          <p:cNvSpPr/>
          <p:nvPr/>
        </p:nvSpPr>
        <p:spPr>
          <a:xfrm>
            <a:off x="740994" y="-187007"/>
            <a:ext cx="918972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48640"/>
            <a:r>
              <a:rPr lang="en-GB" sz="3840" b="1">
                <a:solidFill>
                  <a:prstClr val="white"/>
                </a:solidFill>
                <a:latin typeface="Calibri"/>
                <a:cs typeface="Calibri"/>
              </a:rPr>
              <a:t>TOF-ERDA applications – industrial partners</a:t>
            </a:r>
            <a:r>
              <a:rPr lang="en-GB" sz="3840">
                <a:solidFill>
                  <a:prstClr val="white"/>
                </a:solidFill>
                <a:latin typeface="Calibri"/>
                <a:cs typeface="Calibri"/>
              </a:rPr>
              <a:t> </a:t>
            </a:r>
            <a:endParaRPr lang="en-GB" sz="3120">
              <a:solidFill>
                <a:prstClr val="white"/>
              </a:solidFill>
              <a:latin typeface="Calibri"/>
              <a:cs typeface="Calibri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15698" y="1119851"/>
            <a:ext cx="7477063" cy="5188964"/>
            <a:chOff x="398076" y="1126574"/>
            <a:chExt cx="7477063" cy="5188964"/>
          </a:xfrm>
        </p:grpSpPr>
        <p:pic>
          <p:nvPicPr>
            <p:cNvPr id="4" name="Picture 3" descr="A close up of a map&#10;&#10;Description automatically generated">
              <a:extLst>
                <a:ext uri="{FF2B5EF4-FFF2-40B4-BE49-F238E27FC236}">
                  <a16:creationId xmlns:a16="http://schemas.microsoft.com/office/drawing/2014/main" id="{FD83089A-2B78-314D-904E-1FBD10575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076" y="1126574"/>
              <a:ext cx="7477063" cy="518896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67D8D81-6734-D74C-B7AD-F54518C30974}"/>
                </a:ext>
              </a:extLst>
            </p:cNvPr>
            <p:cNvSpPr txBox="1"/>
            <p:nvPr/>
          </p:nvSpPr>
          <p:spPr>
            <a:xfrm>
              <a:off x="1995264" y="5373591"/>
              <a:ext cx="373820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48640"/>
              <a:r>
                <a:rPr lang="en-GB" sz="2160">
                  <a:solidFill>
                    <a:prstClr val="black"/>
                  </a:solidFill>
                  <a:latin typeface="Century Gothic" panose="020B0502020202020204"/>
                </a:rPr>
                <a:t>H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131F949-8D73-9747-82E9-BEA93ECB8594}"/>
                </a:ext>
              </a:extLst>
            </p:cNvPr>
            <p:cNvSpPr txBox="1"/>
            <p:nvPr/>
          </p:nvSpPr>
          <p:spPr>
            <a:xfrm>
              <a:off x="2068451" y="4382790"/>
              <a:ext cx="409086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48640"/>
              <a:r>
                <a:rPr lang="en-GB" sz="2160">
                  <a:solidFill>
                    <a:prstClr val="black"/>
                  </a:solidFill>
                  <a:latin typeface="Century Gothic" panose="020B0502020202020204"/>
                </a:rPr>
                <a:t>C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AA5AAD2-0A96-5A44-8365-B9358CDDB4C4}"/>
                </a:ext>
              </a:extLst>
            </p:cNvPr>
            <p:cNvSpPr txBox="1"/>
            <p:nvPr/>
          </p:nvSpPr>
          <p:spPr>
            <a:xfrm>
              <a:off x="2087687" y="4133417"/>
              <a:ext cx="389850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48640"/>
              <a:r>
                <a:rPr lang="en-GB" sz="2160">
                  <a:solidFill>
                    <a:prstClr val="black"/>
                  </a:solidFill>
                  <a:latin typeface="Century Gothic" panose="020B0502020202020204"/>
                </a:rPr>
                <a:t>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2EAEEA3-9CC5-B34A-BC4A-BC56E1CE0607}"/>
                </a:ext>
              </a:extLst>
            </p:cNvPr>
            <p:cNvSpPr txBox="1"/>
            <p:nvPr/>
          </p:nvSpPr>
          <p:spPr>
            <a:xfrm>
              <a:off x="2142135" y="3854603"/>
              <a:ext cx="425116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48640"/>
              <a:r>
                <a:rPr lang="en-GB" sz="2160">
                  <a:solidFill>
                    <a:prstClr val="black"/>
                  </a:solidFill>
                  <a:latin typeface="Century Gothic" panose="020B0502020202020204"/>
                </a:rPr>
                <a:t>O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FFF5D8D-6676-5E4B-B5C9-584B831F1874}"/>
                </a:ext>
              </a:extLst>
            </p:cNvPr>
            <p:cNvSpPr txBox="1"/>
            <p:nvPr/>
          </p:nvSpPr>
          <p:spPr>
            <a:xfrm>
              <a:off x="2398789" y="3721056"/>
              <a:ext cx="319318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48640"/>
              <a:r>
                <a:rPr lang="en-GB" sz="2160">
                  <a:solidFill>
                    <a:prstClr val="black"/>
                  </a:solidFill>
                  <a:latin typeface="Century Gothic" panose="020B0502020202020204"/>
                </a:rPr>
                <a:t>F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D51D4E-A569-1F47-9A7A-733EB5F15C0A}"/>
                </a:ext>
              </a:extLst>
            </p:cNvPr>
            <p:cNvSpPr txBox="1"/>
            <p:nvPr/>
          </p:nvSpPr>
          <p:spPr>
            <a:xfrm>
              <a:off x="2860840" y="4032362"/>
              <a:ext cx="378630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48640"/>
              <a:r>
                <a:rPr lang="en-GB" sz="2160">
                  <a:solidFill>
                    <a:prstClr val="black"/>
                  </a:solidFill>
                  <a:latin typeface="Century Gothic" panose="020B0502020202020204"/>
                </a:rPr>
                <a:t>Si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99B1D95-2446-9449-8926-C1EB043D96F5}"/>
                </a:ext>
              </a:extLst>
            </p:cNvPr>
            <p:cNvSpPr txBox="1"/>
            <p:nvPr/>
          </p:nvSpPr>
          <p:spPr>
            <a:xfrm>
              <a:off x="2743783" y="3198913"/>
              <a:ext cx="359394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48640"/>
              <a:r>
                <a:rPr lang="en-GB" sz="2160">
                  <a:solidFill>
                    <a:prstClr val="black"/>
                  </a:solidFill>
                  <a:latin typeface="Century Gothic" panose="020B0502020202020204"/>
                </a:rPr>
                <a:t>Ti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9F4E71E-0E00-894E-B284-0BDB28CE5DE9}"/>
                </a:ext>
              </a:extLst>
            </p:cNvPr>
            <p:cNvSpPr txBox="1"/>
            <p:nvPr/>
          </p:nvSpPr>
          <p:spPr>
            <a:xfrm>
              <a:off x="2645082" y="2397050"/>
              <a:ext cx="445956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48640"/>
              <a:r>
                <a:rPr lang="en-GB" sz="2160">
                  <a:solidFill>
                    <a:prstClr val="black"/>
                  </a:solidFill>
                  <a:latin typeface="Century Gothic" panose="020B0502020202020204"/>
                </a:rPr>
                <a:t>Ni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006A209-7AF6-AC4A-B276-56E05C8893A5}"/>
                </a:ext>
              </a:extLst>
            </p:cNvPr>
            <p:cNvSpPr txBox="1"/>
            <p:nvPr/>
          </p:nvSpPr>
          <p:spPr>
            <a:xfrm>
              <a:off x="4263656" y="2814887"/>
              <a:ext cx="492443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48640"/>
              <a:r>
                <a:rPr lang="en-GB" sz="2160">
                  <a:solidFill>
                    <a:prstClr val="black"/>
                  </a:solidFill>
                  <a:latin typeface="Century Gothic" panose="020B0502020202020204"/>
                </a:rPr>
                <a:t>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F7A251D-FE40-AF4A-899C-CC52B8E5A2C7}"/>
                </a:ext>
              </a:extLst>
            </p:cNvPr>
            <p:cNvSpPr txBox="1"/>
            <p:nvPr/>
          </p:nvSpPr>
          <p:spPr>
            <a:xfrm>
              <a:off x="4717344" y="2537569"/>
              <a:ext cx="367793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48640"/>
              <a:r>
                <a:rPr lang="en-GB" sz="2160">
                  <a:solidFill>
                    <a:prstClr val="black"/>
                  </a:solidFill>
                  <a:latin typeface="Century Gothic" panose="020B0502020202020204"/>
                </a:rPr>
                <a:t>Ir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57DBA8CA-20DA-8649-B65E-0F7BAC9DE5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876" y="648506"/>
            <a:ext cx="4009102" cy="2290246"/>
          </a:xfrm>
          <a:prstGeom prst="rect">
            <a:avLst/>
          </a:prstGeom>
        </p:spPr>
      </p:pic>
      <p:graphicFrame>
        <p:nvGraphicFramePr>
          <p:cNvPr id="17" name="Table 10">
            <a:extLst>
              <a:ext uri="{FF2B5EF4-FFF2-40B4-BE49-F238E27FC236}">
                <a16:creationId xmlns:a16="http://schemas.microsoft.com/office/drawing/2014/main" id="{C98584E4-786B-7949-B53B-82BE773CF6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179694"/>
              </p:ext>
            </p:extLst>
          </p:nvPr>
        </p:nvGraphicFramePr>
        <p:xfrm>
          <a:off x="7995096" y="3043371"/>
          <a:ext cx="3248203" cy="2471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9597">
                  <a:extLst>
                    <a:ext uri="{9D8B030D-6E8A-4147-A177-3AD203B41FA5}">
                      <a16:colId xmlns:a16="http://schemas.microsoft.com/office/drawing/2014/main" val="692247485"/>
                    </a:ext>
                  </a:extLst>
                </a:gridCol>
                <a:gridCol w="2188606">
                  <a:extLst>
                    <a:ext uri="{9D8B030D-6E8A-4147-A177-3AD203B41FA5}">
                      <a16:colId xmlns:a16="http://schemas.microsoft.com/office/drawing/2014/main" val="2278709240"/>
                    </a:ext>
                  </a:extLst>
                </a:gridCol>
              </a:tblGrid>
              <a:tr h="621792"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/>
                        <a:t>Element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/>
                        <a:t>Total Number of </a:t>
                      </a:r>
                      <a:r>
                        <a:rPr lang="hr-HR" sz="1700" dirty="0"/>
                        <a:t>10</a:t>
                      </a:r>
                      <a:r>
                        <a:rPr lang="hr-HR" sz="1700" baseline="30000" dirty="0"/>
                        <a:t>15</a:t>
                      </a:r>
                      <a:r>
                        <a:rPr lang="hr-HR" sz="1700" dirty="0"/>
                        <a:t>  </a:t>
                      </a:r>
                      <a:r>
                        <a:rPr lang="en-US" sz="1700" noProof="0" dirty="0"/>
                        <a:t>at/cm</a:t>
                      </a:r>
                      <a:r>
                        <a:rPr lang="en-US" sz="1700" baseline="30000" noProof="0" dirty="0"/>
                        <a:t>2</a:t>
                      </a:r>
                      <a:endParaRPr lang="en-US" sz="1700" noProof="0" dirty="0"/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16686269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700" baseline="0" noProof="0"/>
                        <a:t>H</a:t>
                      </a:r>
                      <a:endParaRPr lang="en-US" sz="1700" baseline="30000" noProof="0"/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/>
                        <a:t>15.2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731728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/>
                        <a:t>C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/>
                        <a:t>6.6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227148343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/>
                        <a:t>O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/>
                        <a:t>158.7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359777214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/>
                        <a:t>F</a:t>
                      </a:r>
                    </a:p>
                  </a:txBody>
                  <a:tcPr marL="109728" marR="109728" marT="54864" marB="54864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/>
                        <a:t>33.5</a:t>
                      </a:r>
                    </a:p>
                  </a:txBody>
                  <a:tcPr marL="109728" marR="109728" marT="54864" marB="54864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1025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/>
                        <a:t>Ni</a:t>
                      </a:r>
                    </a:p>
                  </a:txBody>
                  <a:tcPr marL="109728" marR="109728"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/>
                        <a:t>141.8</a:t>
                      </a:r>
                    </a:p>
                  </a:txBody>
                  <a:tcPr marL="109728" marR="109728" marT="54864" marB="54864"/>
                </a:tc>
                <a:extLst>
                  <a:ext uri="{0D108BD9-81ED-4DB2-BD59-A6C34878D82A}">
                    <a16:rowId xmlns:a16="http://schemas.microsoft.com/office/drawing/2014/main" val="2867894010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 flipH="1">
            <a:off x="8208384" y="5619918"/>
            <a:ext cx="323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Flourine contamination found</a:t>
            </a:r>
            <a:endParaRPr lang="hr-HR"/>
          </a:p>
        </p:txBody>
      </p:sp>
      <p:sp>
        <p:nvSpPr>
          <p:cNvPr id="21" name="TextBox 20"/>
          <p:cNvSpPr txBox="1"/>
          <p:nvPr/>
        </p:nvSpPr>
        <p:spPr>
          <a:xfrm>
            <a:off x="246000" y="599712"/>
            <a:ext cx="613008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TOF ERDA APPLICATION – </a:t>
            </a:r>
            <a:r>
              <a:rPr lang="en-GB" b="1" smtClean="0"/>
              <a:t>Quality control of production proces</a:t>
            </a:r>
          </a:p>
        </p:txBody>
      </p:sp>
      <p:sp>
        <p:nvSpPr>
          <p:cNvPr id="2" name="Rectangle 1"/>
          <p:cNvSpPr/>
          <p:nvPr/>
        </p:nvSpPr>
        <p:spPr>
          <a:xfrm>
            <a:off x="5820065" y="1406530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N</a:t>
            </a:r>
            <a:r>
              <a:rPr lang="en-GB" smtClean="0"/>
              <a:t>iO film</a:t>
            </a:r>
            <a:endParaRPr lang="hr-HR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8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090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00" y="1866977"/>
            <a:ext cx="6484314" cy="4239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9884" y="1145821"/>
            <a:ext cx="316408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prstClr val="black"/>
                </a:solidFill>
              </a:rPr>
              <a:t>Sample</a:t>
            </a:r>
            <a:r>
              <a:rPr lang="en-GB" b="1" dirty="0">
                <a:solidFill>
                  <a:prstClr val="black"/>
                </a:solidFill>
              </a:rPr>
              <a:t>: </a:t>
            </a:r>
            <a:r>
              <a:rPr lang="en-GB" b="1" err="1">
                <a:solidFill>
                  <a:prstClr val="black"/>
                </a:solidFill>
              </a:rPr>
              <a:t>TiN</a:t>
            </a:r>
            <a:r>
              <a:rPr lang="en-GB" b="1">
                <a:solidFill>
                  <a:prstClr val="black"/>
                </a:solidFill>
              </a:rPr>
              <a:t> </a:t>
            </a:r>
          </a:p>
          <a:p>
            <a:r>
              <a:rPr lang="en-GB" smtClean="0">
                <a:solidFill>
                  <a:prstClr val="black"/>
                </a:solidFill>
              </a:rPr>
              <a:t>Beam</a:t>
            </a:r>
            <a:r>
              <a:rPr lang="en-GB" dirty="0">
                <a:solidFill>
                  <a:prstClr val="black"/>
                </a:solidFill>
              </a:rPr>
              <a:t>: 20 </a:t>
            </a:r>
            <a:r>
              <a:rPr lang="en-GB">
                <a:solidFill>
                  <a:prstClr val="black"/>
                </a:solidFill>
              </a:rPr>
              <a:t>MeV </a:t>
            </a:r>
            <a:r>
              <a:rPr lang="en-GB" baseline="30000" smtClean="0">
                <a:solidFill>
                  <a:prstClr val="black"/>
                </a:solidFill>
              </a:rPr>
              <a:t>81</a:t>
            </a:r>
            <a:r>
              <a:rPr lang="en-GB" smtClean="0">
                <a:solidFill>
                  <a:prstClr val="black"/>
                </a:solidFill>
              </a:rPr>
              <a:t>Br</a:t>
            </a:r>
            <a:r>
              <a:rPr lang="en-GB" baseline="30000" smtClean="0">
                <a:solidFill>
                  <a:prstClr val="black"/>
                </a:solidFill>
              </a:rPr>
              <a:t>5+</a:t>
            </a:r>
            <a:endParaRPr lang="en-GB" dirty="0">
              <a:solidFill>
                <a:prstClr val="black"/>
              </a:solidFill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171745"/>
              </p:ext>
            </p:extLst>
          </p:nvPr>
        </p:nvGraphicFramePr>
        <p:xfrm>
          <a:off x="6653360" y="1742538"/>
          <a:ext cx="5538640" cy="4273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" name="Graph" r:id="rId4" imgW="3877056" imgH="2987040" progId="Origin50.Graph">
                  <p:embed/>
                </p:oleObj>
              </mc:Choice>
              <mc:Fallback>
                <p:oleObj name="Graph" r:id="rId4" imgW="3877056" imgH="2987040" progId="Origin50.Graph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3360" y="1742538"/>
                        <a:ext cx="5538640" cy="42730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6000" y="598269"/>
            <a:ext cx="434247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smtClean="0"/>
              <a:t>TOF ERDA APPLICATION – </a:t>
            </a:r>
            <a:r>
              <a:rPr lang="en-GB" b="1" smtClean="0"/>
              <a:t>Thin film analysis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5966"/>
            <a:ext cx="827315" cy="5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2751</TotalTime>
  <Words>1757</Words>
  <Application>Microsoft Office PowerPoint</Application>
  <PresentationFormat>Widescreen</PresentationFormat>
  <Paragraphs>297</Paragraphs>
  <Slides>33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7" baseType="lpstr">
      <vt:lpstr>-apple-system</vt:lpstr>
      <vt:lpstr>Arial</vt:lpstr>
      <vt:lpstr>Calibri</vt:lpstr>
      <vt:lpstr>Calibri Light</vt:lpstr>
      <vt:lpstr>Cambria Math</vt:lpstr>
      <vt:lpstr>Century Gothic</vt:lpstr>
      <vt:lpstr>Franklin Gothic Book</vt:lpstr>
      <vt:lpstr>Latha</vt:lpstr>
      <vt:lpstr>Montserrat</vt:lpstr>
      <vt:lpstr>Symbol</vt:lpstr>
      <vt:lpstr>Times New Roman</vt:lpstr>
      <vt:lpstr>Retrospect</vt:lpstr>
      <vt:lpstr>Graph</vt:lpstr>
      <vt:lpstr>PDF</vt:lpstr>
      <vt:lpstr>Time-of-flight methods in ion beam analysis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Marko Brajković</dc:creator>
  <cp:lastModifiedBy>Marko Brajković</cp:lastModifiedBy>
  <cp:revision>101</cp:revision>
  <dcterms:created xsi:type="dcterms:W3CDTF">2022-09-22T18:57:39Z</dcterms:created>
  <dcterms:modified xsi:type="dcterms:W3CDTF">2022-10-26T10:43:40Z</dcterms:modified>
</cp:coreProperties>
</file>