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86" r:id="rId3"/>
    <p:sldId id="263" r:id="rId4"/>
    <p:sldId id="308" r:id="rId5"/>
    <p:sldId id="312" r:id="rId6"/>
    <p:sldId id="313" r:id="rId7"/>
    <p:sldId id="314" r:id="rId8"/>
    <p:sldId id="315" r:id="rId9"/>
    <p:sldId id="318" r:id="rId10"/>
    <p:sldId id="374" r:id="rId11"/>
    <p:sldId id="262" r:id="rId12"/>
    <p:sldId id="376" r:id="rId13"/>
    <p:sldId id="372" r:id="rId14"/>
    <p:sldId id="377" r:id="rId15"/>
    <p:sldId id="380" r:id="rId16"/>
    <p:sldId id="359" r:id="rId17"/>
    <p:sldId id="379" r:id="rId18"/>
    <p:sldId id="381" r:id="rId19"/>
    <p:sldId id="307" r:id="rId20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7"/>
    <p:restoredTop sz="86963"/>
  </p:normalViewPr>
  <p:slideViewPr>
    <p:cSldViewPr snapToGrid="0" snapToObjects="1">
      <p:cViewPr varScale="1">
        <p:scale>
          <a:sx n="100" d="100"/>
          <a:sy n="100" d="100"/>
        </p:scale>
        <p:origin x="11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9FFC5-E4FA-844F-ABFA-364957E04169}" type="datetimeFigureOut">
              <a:rPr lang="en-ES" smtClean="0"/>
              <a:t>26/10/22</a:t>
            </a:fld>
            <a:endParaRPr lang="en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D1E81-479E-274A-A9A2-C8BE153DD9A3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410314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1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191018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10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518374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11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8520914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17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7665877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19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993929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20011A-6D52-B34A-BAAE-B5D864165BE1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08510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3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961046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4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787752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5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959166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6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170673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7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536668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8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771559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D1E81-479E-274A-A9A2-C8BE153DD9A3}" type="slidenum">
              <a:rPr lang="en-ES" smtClean="0"/>
              <a:t>9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079232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5CEEF-1930-D443-A680-414159B8CA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97CF0D-6C63-4440-8A84-A0CC1D6F2A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EC157-C96B-5440-813C-5691E1A4E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10594-D974-8B47-A71D-E73714AA0323}" type="datetime1">
              <a:rPr lang="es-ES_tradnl" smtClean="0"/>
              <a:t>26/10/22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C1756-473A-F046-B16A-8767D3DA1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63835-2460-0941-8436-FF6FE3D7E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159177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D5908-B154-2D41-8BAE-54E027AAB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3AF97B-A185-264B-BB04-56332BB610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27038-6B7A-4544-8350-F00A9B17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AFE-25D5-564F-9529-549F0CA53001}" type="datetime1">
              <a:rPr lang="es-ES_tradnl" smtClean="0"/>
              <a:t>26/10/22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3731B-1F2C-4C4F-B51C-A47F98846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9565D-3875-E648-85DB-343AADF09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89580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6DE28B-F41E-7544-9704-5C1B26EFDA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90D80E-C04C-F74D-A46A-B73DFD4F3B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A11FD-C060-D247-9EDD-6DFCE9F71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1DDAA-7372-0845-B75B-73FEAA28C49B}" type="datetime1">
              <a:rPr lang="es-ES_tradnl" smtClean="0"/>
              <a:t>26/10/22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604E5-2080-294D-A673-A1CC380EA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8B1E6-FA74-0541-9651-535EBFACE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739145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95A4C-8E61-6A41-9D6A-FFBF7EBD3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9DA6E-7C36-7240-B70E-6DD23C33F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407BB-63E9-624F-BFAE-B9744D7CB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9FC3D-5600-9844-B81F-D8C57C7BB8BD}" type="datetime1">
              <a:rPr lang="es-ES_tradnl" smtClean="0"/>
              <a:t>26/10/22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85ACF-9152-0B43-99F4-7B05E42F7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373DB-D1DD-CD47-AB95-2FE68150B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475530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06E93-0587-234C-870E-B36E7452D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4783E-25F8-2840-9438-CFB48F535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5380E3-7110-6444-A986-A310C6F97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BB5B2-85DD-AF4C-8D4D-151B7901CF86}" type="datetime1">
              <a:rPr lang="es-ES_tradnl" smtClean="0"/>
              <a:t>26/10/22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C04B7-0C4C-5647-A00C-DDD151027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B9445-0C5C-2248-BEE7-F0466F78D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0236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D3928-4EB8-5C4C-B88A-6A739130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5E4DC-DB0B-F24D-934F-EE90E94151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F65CD-FA23-C946-8776-E355B11A1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40F97-A26B-6D48-874B-555FCC5FC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E15FE-FA41-8D4F-90AF-B1AC323D0FB4}" type="datetime1">
              <a:rPr lang="es-ES_tradnl" smtClean="0"/>
              <a:t>26/10/22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7E69C2-0E4C-754A-9CFE-1FE0D8C7C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5F3D64-EC92-2342-8D9A-29217937A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643421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E7997-1EAA-DB4B-A1D9-D9FD005A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57B46E-89C1-C24B-8B95-D986DA41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9B6B25-81C9-1441-A2A7-93A5C6854D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AF5525-FEC9-924C-B7F7-351758554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8963FF-3763-4640-B972-58F14E568C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37F041-A34D-1741-9917-84744054D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C0468-AC60-9441-B56A-F1545A08C70B}" type="datetime1">
              <a:rPr lang="es-ES_tradnl" smtClean="0"/>
              <a:t>26/10/22</a:t>
            </a:fld>
            <a:endParaRPr lang="en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67990-EB11-F740-95B3-A30E4C13C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1FDBB-DFD7-F34A-9911-909D246F7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3905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2F9B9-45DF-F94B-9DCE-8F8EF72D1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A7E6A0-7938-2745-933C-0F49CFEB4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21F10-5DD2-9142-84D3-4A3543EE6C75}" type="datetime1">
              <a:rPr lang="es-ES_tradnl" smtClean="0"/>
              <a:t>26/10/22</a:t>
            </a:fld>
            <a:endParaRPr lang="en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48EB0E-040B-464E-9C43-C6F31137B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CC71E2-84AC-E849-B92E-88B3868D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38425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A440A2-E6DE-5547-AEA0-2735F2125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79A8E-BF72-FB49-B533-C842391A406D}" type="datetime1">
              <a:rPr lang="es-ES_tradnl" smtClean="0"/>
              <a:t>26/10/22</a:t>
            </a:fld>
            <a:endParaRPr lang="en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D988D8-9CBE-2A4B-8C0F-51BC3A2D3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E117B4-2FA7-9A41-BB23-8F28F83E5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0037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AE398-72F7-4047-8FD5-915BAE68B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05AF7-136A-E44B-ADD7-56A777601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01052D-94FD-1B41-913C-66F4E0E352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2844D-8392-AB4A-942D-AC8DBE957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2D60-2DC5-3640-9CCB-89F4EEEB19F0}" type="datetime1">
              <a:rPr lang="es-ES_tradnl" smtClean="0"/>
              <a:t>26/10/22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A3D889-4DF2-D146-B257-A343C1E1E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63FDA-011C-0A48-9602-9A31053D1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33513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AF740-0B8D-5445-A5B3-8BAB0F1B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AA20FC-B4F4-C746-A47F-5D49027276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2A82DC-FE46-0D49-87DA-93877CABD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6C588F-A0E5-914F-A3EC-3BEC2D4FE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AB63D-3E9D-A14D-9FD4-282790E0F486}" type="datetime1">
              <a:rPr lang="es-ES_tradnl" smtClean="0"/>
              <a:t>26/10/22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C74B3D-8AEB-1C40-BA64-C0C810696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D57FA2-7164-2940-9489-99DF02DA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372834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09F8AD-0BFA-D440-8555-32ED6DDBD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95D056-E2D1-D542-A69A-668C10CB6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E5FF9-4259-4541-9043-042170FD4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61D6E-CDED-4945-8E44-7249650E4E84}" type="datetime1">
              <a:rPr lang="es-ES_tradnl" smtClean="0"/>
              <a:t>26/10/22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ADB7B-AB2B-8A49-A5A9-956C4D4BB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66331-340A-4348-84D1-AC18983B30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83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0F9A7035-8426-7540-848B-4C9172F2FBFC}" type="slidenum">
              <a:rPr lang="en-ES" smtClean="0"/>
              <a:pPr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61739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tiff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9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C0183-5DBA-7940-BD2D-BF21F05E23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7657" y="1122363"/>
            <a:ext cx="11001829" cy="2825524"/>
          </a:xfrm>
        </p:spPr>
        <p:txBody>
          <a:bodyPr>
            <a:norm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Experimental tests of a scanner prototype for imaging with protons developed at IEM-CSIC</a:t>
            </a:r>
            <a:endParaRPr lang="en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C69E8E82-9BF9-D548-06EC-B2A20E072EBE}"/>
              </a:ext>
            </a:extLst>
          </p:cNvPr>
          <p:cNvSpPr txBox="1">
            <a:spLocks/>
          </p:cNvSpPr>
          <p:nvPr/>
        </p:nvSpPr>
        <p:spPr>
          <a:xfrm>
            <a:off x="406623" y="4065563"/>
            <a:ext cx="11378754" cy="257438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3600" dirty="0"/>
              <a:t>A.N. </a:t>
            </a:r>
            <a:r>
              <a:rPr lang="es-ES_tradnl" sz="13600" dirty="0" err="1"/>
              <a:t>Nerio</a:t>
            </a:r>
            <a:endParaRPr lang="es-ES_tradnl" sz="13600" dirty="0"/>
          </a:p>
          <a:p>
            <a:r>
              <a:rPr lang="es-ES_tradnl" sz="6800" dirty="0"/>
              <a:t>Instituto de Estructura de la Materia (CSIC) </a:t>
            </a:r>
          </a:p>
          <a:p>
            <a:endParaRPr lang="es-ES_tradnl" sz="3200" dirty="0"/>
          </a:p>
          <a:p>
            <a:endParaRPr lang="es-ES_tradnl" sz="9600" dirty="0"/>
          </a:p>
          <a:p>
            <a:pPr algn="ctr"/>
            <a:r>
              <a:rPr lang="en-US" sz="9600" dirty="0"/>
              <a:t>J.A. </a:t>
            </a:r>
            <a:r>
              <a:rPr lang="en-US" sz="9600" dirty="0" err="1"/>
              <a:t>Briz</a:t>
            </a:r>
            <a:r>
              <a:rPr lang="en-US" sz="9600" baseline="30000" dirty="0" err="1"/>
              <a:t>a,b</a:t>
            </a:r>
            <a:r>
              <a:rPr lang="en-US" sz="9600" dirty="0"/>
              <a:t>, M.J.G. </a:t>
            </a:r>
            <a:r>
              <a:rPr lang="en-US" sz="9600" dirty="0" err="1"/>
              <a:t>Borge</a:t>
            </a:r>
            <a:r>
              <a:rPr lang="en-US" sz="9600" baseline="30000" dirty="0" err="1"/>
              <a:t>a</a:t>
            </a:r>
            <a:r>
              <a:rPr lang="en-US" sz="9600" dirty="0"/>
              <a:t>, E. </a:t>
            </a:r>
            <a:r>
              <a:rPr lang="en-US" sz="9600" dirty="0" err="1"/>
              <a:t>Nácher</a:t>
            </a:r>
            <a:r>
              <a:rPr lang="en-US" sz="9600" baseline="30000" dirty="0" err="1"/>
              <a:t>c</a:t>
            </a:r>
            <a:r>
              <a:rPr lang="en-US" sz="9600" dirty="0"/>
              <a:t>, O. </a:t>
            </a:r>
            <a:r>
              <a:rPr lang="en-US" sz="9600" dirty="0" err="1"/>
              <a:t>Tengblad</a:t>
            </a:r>
            <a:r>
              <a:rPr lang="en-US" sz="9600" baseline="30000" dirty="0" err="1"/>
              <a:t>a</a:t>
            </a:r>
            <a:r>
              <a:rPr lang="en-US" sz="9600" dirty="0"/>
              <a:t>, A. </a:t>
            </a:r>
            <a:r>
              <a:rPr lang="en-US" sz="9600" dirty="0" err="1"/>
              <a:t>Perea</a:t>
            </a:r>
            <a:r>
              <a:rPr lang="en-US" sz="9600" baseline="30000" dirty="0" err="1"/>
              <a:t>a</a:t>
            </a:r>
            <a:r>
              <a:rPr lang="en-US" sz="9600" dirty="0"/>
              <a:t>, V.G. </a:t>
            </a:r>
            <a:r>
              <a:rPr lang="en-US" sz="9600" dirty="0" err="1"/>
              <a:t>Távora</a:t>
            </a:r>
            <a:r>
              <a:rPr lang="en-US" sz="9600" baseline="30000" dirty="0" err="1"/>
              <a:t>a</a:t>
            </a:r>
            <a:endParaRPr lang="en-US" sz="9600" baseline="30000" dirty="0"/>
          </a:p>
          <a:p>
            <a:pPr algn="ctr"/>
            <a:r>
              <a:rPr lang="es-ES_tradnl" sz="5600" baseline="30000" dirty="0" err="1"/>
              <a:t>a</a:t>
            </a:r>
            <a:r>
              <a:rPr lang="es-ES_tradnl" sz="5600" dirty="0" err="1"/>
              <a:t>Instituto</a:t>
            </a:r>
            <a:r>
              <a:rPr lang="es-ES_tradnl" sz="5600" dirty="0"/>
              <a:t> de Estructura de la Materia, CSIC, Madrid, </a:t>
            </a:r>
            <a:r>
              <a:rPr lang="es-ES_tradnl" sz="5600" dirty="0" err="1"/>
              <a:t>Spain</a:t>
            </a:r>
            <a:endParaRPr lang="es-ES" sz="5600" dirty="0"/>
          </a:p>
          <a:p>
            <a:pPr algn="ctr"/>
            <a:r>
              <a:rPr lang="es-ES_tradnl" sz="5600" baseline="30000" dirty="0" err="1"/>
              <a:t>b</a:t>
            </a:r>
            <a:r>
              <a:rPr lang="es-ES_tradnl" sz="5600" dirty="0" err="1"/>
              <a:t>Facultad</a:t>
            </a:r>
            <a:r>
              <a:rPr lang="es-ES_tradnl" sz="5600" dirty="0"/>
              <a:t> de </a:t>
            </a:r>
            <a:r>
              <a:rPr lang="es-ES_tradnl" sz="5600" dirty="0" err="1"/>
              <a:t>CCias</a:t>
            </a:r>
            <a:r>
              <a:rPr lang="es-ES_tradnl" sz="5600" dirty="0"/>
              <a:t> Físicas, Universidad Complutense de Madrid, Madrid, </a:t>
            </a:r>
            <a:r>
              <a:rPr lang="es-ES_tradnl" sz="5600" dirty="0" err="1"/>
              <a:t>Spain</a:t>
            </a:r>
            <a:endParaRPr lang="es-ES" sz="5600" dirty="0"/>
          </a:p>
          <a:p>
            <a:pPr algn="ctr"/>
            <a:r>
              <a:rPr lang="es-ES_tradnl" sz="5600" baseline="30000" dirty="0" err="1"/>
              <a:t>c</a:t>
            </a:r>
            <a:r>
              <a:rPr lang="es-ES_tradnl" sz="5600" dirty="0" err="1"/>
              <a:t>Instituto</a:t>
            </a:r>
            <a:r>
              <a:rPr lang="es-ES_tradnl" sz="5600" dirty="0"/>
              <a:t> de Física Corpuscular, CSIC-Universidad de Valencia, Valencia, </a:t>
            </a:r>
            <a:r>
              <a:rPr lang="es-ES_tradnl" sz="5600" dirty="0" err="1"/>
              <a:t>Spain</a:t>
            </a:r>
            <a:endParaRPr lang="es-ES" sz="5600" dirty="0"/>
          </a:p>
        </p:txBody>
      </p:sp>
    </p:spTree>
    <p:extLst>
      <p:ext uri="{BB962C8B-B14F-4D97-AF65-F5344CB8AC3E}">
        <p14:creationId xmlns:p14="http://schemas.microsoft.com/office/powerpoint/2010/main" val="1715557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09109-EE37-CB47-9FD4-684A52A39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700" y="22225"/>
            <a:ext cx="8394700" cy="1108075"/>
          </a:xfrm>
        </p:spPr>
        <p:txBody>
          <a:bodyPr/>
          <a:lstStyle/>
          <a:p>
            <a:r>
              <a:rPr lang="en-ES" dirty="0"/>
              <a:t>Derenzo measurements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2489D8-27B0-234F-9931-D72288152E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1" b="111"/>
          <a:stretch/>
        </p:blipFill>
        <p:spPr>
          <a:xfrm>
            <a:off x="174790" y="1405966"/>
            <a:ext cx="3036311" cy="2700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6E73A8F-278A-9A4C-8970-5893C32AC931}"/>
              </a:ext>
            </a:extLst>
          </p:cNvPr>
          <p:cNvGrpSpPr>
            <a:grpSpLocks noChangeAspect="1"/>
          </p:cNvGrpSpPr>
          <p:nvPr/>
        </p:nvGrpSpPr>
        <p:grpSpPr>
          <a:xfrm>
            <a:off x="3673199" y="1355816"/>
            <a:ext cx="7899837" cy="5365658"/>
            <a:chOff x="3147914" y="945576"/>
            <a:chExt cx="8503831" cy="5775898"/>
          </a:xfrm>
        </p:grpSpPr>
        <p:pic>
          <p:nvPicPr>
            <p:cNvPr id="16" name="Imagen 69" descr="Gráfico, Gráfico de líneas&#10;&#10;Descripción generada automáticamente">
              <a:extLst>
                <a:ext uri="{FF2B5EF4-FFF2-40B4-BE49-F238E27FC236}">
                  <a16:creationId xmlns:a16="http://schemas.microsoft.com/office/drawing/2014/main" id="{AC617318-067E-9C4E-97DE-100FAA7766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37812" y="3612068"/>
              <a:ext cx="4313933" cy="3020839"/>
            </a:xfrm>
            <a:prstGeom prst="rect">
              <a:avLst/>
            </a:prstGeom>
          </p:spPr>
        </p:pic>
        <p:pic>
          <p:nvPicPr>
            <p:cNvPr id="18" name="Imagen 71" descr="Gráfico, Histograma&#10;&#10;Descripción generada automáticamente">
              <a:extLst>
                <a:ext uri="{FF2B5EF4-FFF2-40B4-BE49-F238E27FC236}">
                  <a16:creationId xmlns:a16="http://schemas.microsoft.com/office/drawing/2014/main" id="{047C293E-5647-1040-910D-AA8A467F9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7914" y="3505300"/>
              <a:ext cx="3947781" cy="3216174"/>
            </a:xfrm>
            <a:prstGeom prst="rect">
              <a:avLst/>
            </a:prstGeom>
          </p:spPr>
        </p:pic>
        <p:pic>
          <p:nvPicPr>
            <p:cNvPr id="20" name="Imagen 73">
              <a:extLst>
                <a:ext uri="{FF2B5EF4-FFF2-40B4-BE49-F238E27FC236}">
                  <a16:creationId xmlns:a16="http://schemas.microsoft.com/office/drawing/2014/main" id="{4282F034-15DA-9946-868A-B8A2E16DD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14845" y="945576"/>
              <a:ext cx="2805483" cy="2721581"/>
            </a:xfrm>
            <a:prstGeom prst="rect">
              <a:avLst/>
            </a:prstGeom>
          </p:spPr>
        </p:pic>
        <p:cxnSp>
          <p:nvCxnSpPr>
            <p:cNvPr id="22" name="Conector recto de flecha 75">
              <a:extLst>
                <a:ext uri="{FF2B5EF4-FFF2-40B4-BE49-F238E27FC236}">
                  <a16:creationId xmlns:a16="http://schemas.microsoft.com/office/drawing/2014/main" id="{CF54061C-9C19-2746-8FF5-41D08EF839B5}"/>
                </a:ext>
              </a:extLst>
            </p:cNvPr>
            <p:cNvCxnSpPr/>
            <p:nvPr/>
          </p:nvCxnSpPr>
          <p:spPr>
            <a:xfrm>
              <a:off x="8090550" y="2977720"/>
              <a:ext cx="412568" cy="81391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76">
              <a:extLst>
                <a:ext uri="{FF2B5EF4-FFF2-40B4-BE49-F238E27FC236}">
                  <a16:creationId xmlns:a16="http://schemas.microsoft.com/office/drawing/2014/main" id="{443D56F4-0CB1-7048-8175-630B045E36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43676" y="3033028"/>
              <a:ext cx="590425" cy="87296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Imagen 43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BAEEFDEC-A95A-144E-9331-EA9883277F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3337" y="1374434"/>
            <a:ext cx="7704335" cy="534704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C775F-393F-5FF5-048C-CB34AF713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10</a:t>
            </a:fld>
            <a:endParaRPr lang="en-E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812104-7F37-34DB-E87B-6EC0BBABE124}"/>
              </a:ext>
            </a:extLst>
          </p:cNvPr>
          <p:cNvSpPr/>
          <p:nvPr/>
        </p:nvSpPr>
        <p:spPr>
          <a:xfrm>
            <a:off x="0" y="6538436"/>
            <a:ext cx="70739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aseline="30000" dirty="0">
                <a:latin typeface="+mj-lt"/>
                <a:ea typeface="Helvetica Neue Light" panose="02000403000000020004" pitchFamily="2" charset="0"/>
              </a:rPr>
              <a:t>1</a:t>
            </a:r>
            <a:r>
              <a:rPr lang="en-GB" sz="1400" dirty="0">
                <a:latin typeface="+mj-lt"/>
                <a:ea typeface="Helvetica Neue Light" panose="02000403000000020004" pitchFamily="2" charset="0"/>
              </a:rPr>
              <a:t> </a:t>
            </a:r>
            <a:r>
              <a:rPr lang="en-GB" sz="1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Briz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J. A., et al., </a:t>
            </a:r>
            <a:r>
              <a:rPr lang="en-GB" sz="14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IEEE Transactions on Nuclear Science</a:t>
            </a:r>
            <a:r>
              <a:rPr lang="en-GB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69.4 (2022): 696-702.</a:t>
            </a:r>
            <a:endParaRPr lang="en-GB" sz="1400" dirty="0">
              <a:latin typeface="+mj-lt"/>
              <a:ea typeface="Helvetica Neue Light" panose="020004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1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A71A8-BD76-2243-BEFF-8466926E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31297"/>
            <a:ext cx="8360228" cy="1071790"/>
          </a:xfrm>
        </p:spPr>
        <p:txBody>
          <a:bodyPr/>
          <a:lstStyle/>
          <a:p>
            <a:r>
              <a:rPr lang="en-ES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A1C1D-1839-B04D-A74B-26BACA09E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343" y="1619794"/>
            <a:ext cx="11421291" cy="4736555"/>
          </a:xfrm>
        </p:spPr>
        <p:txBody>
          <a:bodyPr>
            <a:normAutofit/>
          </a:bodyPr>
          <a:lstStyle/>
          <a:p>
            <a:r>
              <a:rPr lang="en-GB" dirty="0"/>
              <a:t>An experimental system that has been used to take radiograph images was designed.</a:t>
            </a:r>
            <a:endParaRPr lang="en-GB" sz="2000" dirty="0"/>
          </a:p>
          <a:p>
            <a:endParaRPr lang="en-GB" sz="2000" dirty="0"/>
          </a:p>
          <a:p>
            <a:r>
              <a:rPr lang="en-GB" dirty="0"/>
              <a:t>Data has been taken with different beam energies.</a:t>
            </a:r>
            <a:endParaRPr lang="en-GB" sz="2000" dirty="0"/>
          </a:p>
          <a:p>
            <a:endParaRPr lang="en-GB" sz="2000" dirty="0"/>
          </a:p>
          <a:p>
            <a:r>
              <a:rPr lang="en-GB" dirty="0"/>
              <a:t>Different phantoms were studied</a:t>
            </a:r>
            <a:endParaRPr lang="en-GB" sz="2000" dirty="0"/>
          </a:p>
          <a:p>
            <a:endParaRPr lang="en-GB" sz="2000" dirty="0"/>
          </a:p>
          <a:p>
            <a:r>
              <a:rPr lang="en-GB" dirty="0"/>
              <a:t>Experimental results were compared with the simulated results, obtaining a good agreement.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41993-7F92-6B90-A7D9-D65F3973D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11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619063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619D0FC-670E-5649-93BC-75AA287BC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of cylindrical</a:t>
            </a:r>
            <a:br>
              <a:rPr lang="en-US" dirty="0"/>
            </a:br>
            <a:r>
              <a:rPr lang="en-US" dirty="0"/>
              <a:t>phantoms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A7E0E3-A534-914A-930C-314CA413E8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8A1234-E01B-5769-1408-F97B8512E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12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737434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60513E16-195C-A643-8062-DC3CD2497F92}"/>
              </a:ext>
            </a:extLst>
          </p:cNvPr>
          <p:cNvSpPr txBox="1">
            <a:spLocks/>
          </p:cNvSpPr>
          <p:nvPr/>
        </p:nvSpPr>
        <p:spPr>
          <a:xfrm>
            <a:off x="353681" y="26878"/>
            <a:ext cx="8375455" cy="1096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Measurements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D11C1C8B-15C4-BF4E-ADE7-BAD73EC61705}"/>
              </a:ext>
            </a:extLst>
          </p:cNvPr>
          <p:cNvSpPr txBox="1">
            <a:spLocks/>
          </p:cNvSpPr>
          <p:nvPr/>
        </p:nvSpPr>
        <p:spPr>
          <a:xfrm>
            <a:off x="743813" y="1570604"/>
            <a:ext cx="3294787" cy="1466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Tomography:</a:t>
            </a:r>
            <a:endParaRPr lang="en-GB" b="1" dirty="0"/>
          </a:p>
        </p:txBody>
      </p:sp>
      <p:grpSp>
        <p:nvGrpSpPr>
          <p:cNvPr id="7" name="Grupo 15">
            <a:extLst>
              <a:ext uri="{FF2B5EF4-FFF2-40B4-BE49-F238E27FC236}">
                <a16:creationId xmlns:a16="http://schemas.microsoft.com/office/drawing/2014/main" id="{F3A53C4F-AD61-794C-8E26-1731983A9F8D}"/>
              </a:ext>
            </a:extLst>
          </p:cNvPr>
          <p:cNvGrpSpPr/>
          <p:nvPr/>
        </p:nvGrpSpPr>
        <p:grpSpPr>
          <a:xfrm>
            <a:off x="8279221" y="4145606"/>
            <a:ext cx="1951277" cy="2390342"/>
            <a:chOff x="5882367" y="4300103"/>
            <a:chExt cx="1951277" cy="2390342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031E2A70-7C8A-0F4F-A935-B9867C9313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42" b="9159"/>
            <a:stretch/>
          </p:blipFill>
          <p:spPr>
            <a:xfrm>
              <a:off x="5967898" y="4620951"/>
              <a:ext cx="1865746" cy="2069494"/>
            </a:xfrm>
            <a:prstGeom prst="rect">
              <a:avLst/>
            </a:prstGeom>
          </p:spPr>
        </p:pic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3779C9ED-E11E-D84F-881F-DC6CE9016D76}"/>
                </a:ext>
              </a:extLst>
            </p:cNvPr>
            <p:cNvSpPr txBox="1"/>
            <p:nvPr/>
          </p:nvSpPr>
          <p:spPr>
            <a:xfrm>
              <a:off x="5882367" y="4300103"/>
              <a:ext cx="18657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3D Derenzo pattern</a:t>
              </a:r>
            </a:p>
          </p:txBody>
        </p:sp>
      </p:grpSp>
      <p:grpSp>
        <p:nvGrpSpPr>
          <p:cNvPr id="10" name="Grupo 14">
            <a:extLst>
              <a:ext uri="{FF2B5EF4-FFF2-40B4-BE49-F238E27FC236}">
                <a16:creationId xmlns:a16="http://schemas.microsoft.com/office/drawing/2014/main" id="{1C26D586-3900-DC4D-B0E0-4F56DE1F1F31}"/>
              </a:ext>
            </a:extLst>
          </p:cNvPr>
          <p:cNvGrpSpPr/>
          <p:nvPr/>
        </p:nvGrpSpPr>
        <p:grpSpPr>
          <a:xfrm>
            <a:off x="7666549" y="1503119"/>
            <a:ext cx="2814092" cy="2490039"/>
            <a:chOff x="3467889" y="4221356"/>
            <a:chExt cx="2814092" cy="2490039"/>
          </a:xfrm>
        </p:grpSpPr>
        <p:pic>
          <p:nvPicPr>
            <p:cNvPr id="11" name="Imagen 9">
              <a:extLst>
                <a:ext uri="{FF2B5EF4-FFF2-40B4-BE49-F238E27FC236}">
                  <a16:creationId xmlns:a16="http://schemas.microsoft.com/office/drawing/2014/main" id="{9BF7C70D-7198-B448-A54A-640AFA5617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61" t="29715" r="30116" b="17220"/>
            <a:stretch/>
          </p:blipFill>
          <p:spPr>
            <a:xfrm>
              <a:off x="4228115" y="4568082"/>
              <a:ext cx="1464357" cy="2143313"/>
            </a:xfrm>
            <a:prstGeom prst="rect">
              <a:avLst/>
            </a:prstGeom>
          </p:spPr>
        </p:pic>
        <p:sp>
          <p:nvSpPr>
            <p:cNvPr id="12" name="CuadroTexto 10">
              <a:extLst>
                <a:ext uri="{FF2B5EF4-FFF2-40B4-BE49-F238E27FC236}">
                  <a16:creationId xmlns:a16="http://schemas.microsoft.com/office/drawing/2014/main" id="{37A8ED7D-1590-944B-A265-D0EC3AB21D30}"/>
                </a:ext>
              </a:extLst>
            </p:cNvPr>
            <p:cNvSpPr txBox="1"/>
            <p:nvPr/>
          </p:nvSpPr>
          <p:spPr>
            <a:xfrm>
              <a:off x="3467889" y="4221356"/>
              <a:ext cx="28140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Ethanol-Water inserts</a:t>
              </a:r>
            </a:p>
          </p:txBody>
        </p:sp>
        <p:sp>
          <p:nvSpPr>
            <p:cNvPr id="13" name="CuadroTexto 11">
              <a:extLst>
                <a:ext uri="{FF2B5EF4-FFF2-40B4-BE49-F238E27FC236}">
                  <a16:creationId xmlns:a16="http://schemas.microsoft.com/office/drawing/2014/main" id="{E8EBC713-FDDF-2040-A895-EE179727FEAC}"/>
                </a:ext>
              </a:extLst>
            </p:cNvPr>
            <p:cNvSpPr txBox="1"/>
            <p:nvPr/>
          </p:nvSpPr>
          <p:spPr>
            <a:xfrm rot="16200000">
              <a:off x="4244501" y="5343061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ethanol</a:t>
              </a:r>
            </a:p>
          </p:txBody>
        </p:sp>
        <p:sp>
          <p:nvSpPr>
            <p:cNvPr id="14" name="CuadroTexto 12">
              <a:extLst>
                <a:ext uri="{FF2B5EF4-FFF2-40B4-BE49-F238E27FC236}">
                  <a16:creationId xmlns:a16="http://schemas.microsoft.com/office/drawing/2014/main" id="{1C133F6A-6752-9542-AF23-0D700F769F69}"/>
                </a:ext>
              </a:extLst>
            </p:cNvPr>
            <p:cNvSpPr txBox="1"/>
            <p:nvPr/>
          </p:nvSpPr>
          <p:spPr>
            <a:xfrm rot="16200000">
              <a:off x="4856657" y="5337844"/>
              <a:ext cx="725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water</a:t>
              </a:r>
            </a:p>
          </p:txBody>
        </p:sp>
      </p:grpSp>
      <p:sp>
        <p:nvSpPr>
          <p:cNvPr id="15" name="CuadroTexto 16">
            <a:extLst>
              <a:ext uri="{FF2B5EF4-FFF2-40B4-BE49-F238E27FC236}">
                <a16:creationId xmlns:a16="http://schemas.microsoft.com/office/drawing/2014/main" id="{D08DA7B4-8916-2E44-85D4-A7F8752BAB21}"/>
              </a:ext>
            </a:extLst>
          </p:cNvPr>
          <p:cNvSpPr txBox="1"/>
          <p:nvPr/>
        </p:nvSpPr>
        <p:spPr>
          <a:xfrm>
            <a:off x="4945629" y="1265708"/>
            <a:ext cx="296292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Beam energy: 110 MeV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Ethanol-Water: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   - 0-180º in 18º steps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3D Derenzo pattern: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   - 0-360º in 18º steps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   - 0-180º in 9º steps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   - 0-180º in 1.8º steps</a:t>
            </a:r>
          </a:p>
          <a:p>
            <a:endParaRPr lang="en-GB" sz="2000" dirty="0"/>
          </a:p>
        </p:txBody>
      </p:sp>
      <p:sp>
        <p:nvSpPr>
          <p:cNvPr id="16" name="CuadroTexto 20">
            <a:extLst>
              <a:ext uri="{FF2B5EF4-FFF2-40B4-BE49-F238E27FC236}">
                <a16:creationId xmlns:a16="http://schemas.microsoft.com/office/drawing/2014/main" id="{9E5659F4-6D88-AE48-97AD-DAE0742EFB00}"/>
              </a:ext>
            </a:extLst>
          </p:cNvPr>
          <p:cNvSpPr txBox="1"/>
          <p:nvPr/>
        </p:nvSpPr>
        <p:spPr>
          <a:xfrm>
            <a:off x="743813" y="2114198"/>
            <a:ext cx="2660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(Scan recording images </a:t>
            </a:r>
          </a:p>
          <a:p>
            <a:pPr marL="447675" indent="-131763"/>
            <a:r>
              <a:rPr lang="en-GB" dirty="0"/>
              <a:t>at multiple positions)</a:t>
            </a:r>
          </a:p>
          <a:p>
            <a:endParaRPr lang="en-GB" dirty="0"/>
          </a:p>
        </p:txBody>
      </p:sp>
      <p:pic>
        <p:nvPicPr>
          <p:cNvPr id="17" name="ANPC2021_JABriz_labels.mp4" descr="ANPC2021_JABriz_labels.mp4">
            <a:hlinkClick r:id="" action="ppaction://media"/>
            <a:extLst>
              <a:ext uri="{FF2B5EF4-FFF2-40B4-BE49-F238E27FC236}">
                <a16:creationId xmlns:a16="http://schemas.microsoft.com/office/drawing/2014/main" id="{318D7046-CBE0-4946-8D6B-79B2FABD25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2423" y="3120479"/>
            <a:ext cx="4444913" cy="25004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FBF0FA-83D2-5A49-0190-67C225E8C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13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60226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0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42586-A9CB-7B4A-B006-013AFAB1B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72" y="16783"/>
            <a:ext cx="8401385" cy="1100818"/>
          </a:xfrm>
        </p:spPr>
        <p:txBody>
          <a:bodyPr/>
          <a:lstStyle/>
          <a:p>
            <a:r>
              <a:rPr lang="en-US" dirty="0"/>
              <a:t>Ethanol and water phantom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9073F79-B78B-7E43-8107-C6EC987CF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523" y="73071"/>
            <a:ext cx="746192" cy="110081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084E9E6-D9B5-F643-A208-708C44DCF0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8398" y="1208208"/>
            <a:ext cx="1306751" cy="1296040"/>
          </a:xfrm>
          <a:prstGeom prst="rect">
            <a:avLst/>
          </a:prstGeom>
        </p:spPr>
      </p:pic>
      <p:graphicFrame>
        <p:nvGraphicFramePr>
          <p:cNvPr id="41" name="Tabla 21">
            <a:extLst>
              <a:ext uri="{FF2B5EF4-FFF2-40B4-BE49-F238E27FC236}">
                <a16:creationId xmlns:a16="http://schemas.microsoft.com/office/drawing/2014/main" id="{8FF11FA7-C788-F64F-9FB5-8832A98F5BE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78078209"/>
              </p:ext>
            </p:extLst>
          </p:nvPr>
        </p:nvGraphicFramePr>
        <p:xfrm>
          <a:off x="334644" y="4480463"/>
          <a:ext cx="5013960" cy="1916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320">
                  <a:extLst>
                    <a:ext uri="{9D8B030D-6E8A-4147-A177-3AD203B41FA5}">
                      <a16:colId xmlns:a16="http://schemas.microsoft.com/office/drawing/2014/main" val="1155836466"/>
                    </a:ext>
                  </a:extLst>
                </a:gridCol>
                <a:gridCol w="1671320">
                  <a:extLst>
                    <a:ext uri="{9D8B030D-6E8A-4147-A177-3AD203B41FA5}">
                      <a16:colId xmlns:a16="http://schemas.microsoft.com/office/drawing/2014/main" val="1474836905"/>
                    </a:ext>
                  </a:extLst>
                </a:gridCol>
                <a:gridCol w="1671320">
                  <a:extLst>
                    <a:ext uri="{9D8B030D-6E8A-4147-A177-3AD203B41FA5}">
                      <a16:colId xmlns:a16="http://schemas.microsoft.com/office/drawing/2014/main" val="2865673195"/>
                    </a:ext>
                  </a:extLst>
                </a:gridCol>
              </a:tblGrid>
              <a:tr h="47909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RSP </a:t>
                      </a:r>
                      <a:r>
                        <a:rPr lang="en-GB" baseline="30000" dirty="0"/>
                        <a:t>[2]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RSP exp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764256"/>
                  </a:ext>
                </a:extLst>
              </a:tr>
              <a:tr h="47909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1.00(4)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331198"/>
                  </a:ext>
                </a:extLst>
              </a:tr>
              <a:tr h="47909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Ethanol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0.815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0.81(3)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405845"/>
                  </a:ext>
                </a:extLst>
              </a:tr>
              <a:tr h="47909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1.15(1)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337205"/>
                  </a:ext>
                </a:extLst>
              </a:tr>
            </a:tbl>
          </a:graphicData>
        </a:graphic>
      </p:graphicFrame>
      <p:sp>
        <p:nvSpPr>
          <p:cNvPr id="42" name="CuadroTexto 23">
            <a:extLst>
              <a:ext uri="{FF2B5EF4-FFF2-40B4-BE49-F238E27FC236}">
                <a16:creationId xmlns:a16="http://schemas.microsoft.com/office/drawing/2014/main" id="{9DCBE4C1-0BBB-4F44-AE81-047975FB4879}"/>
              </a:ext>
            </a:extLst>
          </p:cNvPr>
          <p:cNvSpPr txBox="1"/>
          <p:nvPr/>
        </p:nvSpPr>
        <p:spPr>
          <a:xfrm>
            <a:off x="-8398" y="6396843"/>
            <a:ext cx="5829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[2] NIM B 436 (2018) 99-106 </a:t>
            </a:r>
          </a:p>
        </p:txBody>
      </p:sp>
      <p:pic>
        <p:nvPicPr>
          <p:cNvPr id="43" name="Picture 4">
            <a:extLst>
              <a:ext uri="{FF2B5EF4-FFF2-40B4-BE49-F238E27FC236}">
                <a16:creationId xmlns:a16="http://schemas.microsoft.com/office/drawing/2014/main" id="{0F49238D-53B6-A84F-B449-06314EE6B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6453504" y="1589193"/>
            <a:ext cx="5609591" cy="46637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3D04E364-8CCB-9048-A22A-79D277B634A5}"/>
              </a:ext>
            </a:extLst>
          </p:cNvPr>
          <p:cNvSpPr/>
          <p:nvPr/>
        </p:nvSpPr>
        <p:spPr>
          <a:xfrm>
            <a:off x="7459187" y="3114038"/>
            <a:ext cx="923650" cy="409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20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Ethanol</a:t>
            </a:r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822D0ECD-2984-0144-94C7-D47A5DA462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l="2740" t="-2" r="51128" b="2"/>
          <a:stretch/>
        </p:blipFill>
        <p:spPr bwMode="auto">
          <a:xfrm>
            <a:off x="1514666" y="1212690"/>
            <a:ext cx="4993690" cy="330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AE477050-B0BC-A349-9CBB-9A256F60B900}"/>
              </a:ext>
            </a:extLst>
          </p:cNvPr>
          <p:cNvSpPr/>
          <p:nvPr/>
        </p:nvSpPr>
        <p:spPr>
          <a:xfrm>
            <a:off x="10035658" y="3114038"/>
            <a:ext cx="923650" cy="409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20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Water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B259ED5-5D53-DC49-ACFD-C94FC1E66E78}"/>
              </a:ext>
            </a:extLst>
          </p:cNvPr>
          <p:cNvSpPr/>
          <p:nvPr/>
        </p:nvSpPr>
        <p:spPr>
          <a:xfrm>
            <a:off x="8796474" y="4783218"/>
            <a:ext cx="923650" cy="409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20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PMMA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A5A3636-4642-FA21-00AD-3DC5206928EA}"/>
              </a:ext>
            </a:extLst>
          </p:cNvPr>
          <p:cNvSpPr/>
          <p:nvPr/>
        </p:nvSpPr>
        <p:spPr>
          <a:xfrm>
            <a:off x="9484679" y="3319242"/>
            <a:ext cx="777359" cy="7773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7FB90FE-43F0-A567-1C35-B6920B2E19BA}"/>
              </a:ext>
            </a:extLst>
          </p:cNvPr>
          <p:cNvSpPr/>
          <p:nvPr/>
        </p:nvSpPr>
        <p:spPr>
          <a:xfrm>
            <a:off x="8081328" y="3366988"/>
            <a:ext cx="777359" cy="7773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2C8B40-7960-6748-21E9-1B607AF42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14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475589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42586-A9CB-7B4A-B006-013AFAB1B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729" y="16783"/>
            <a:ext cx="8401385" cy="1100818"/>
          </a:xfrm>
        </p:spPr>
        <p:txBody>
          <a:bodyPr/>
          <a:lstStyle/>
          <a:p>
            <a:r>
              <a:rPr lang="en-US" dirty="0" err="1"/>
              <a:t>Derenzo</a:t>
            </a:r>
            <a:r>
              <a:rPr lang="en-US" dirty="0"/>
              <a:t> 3/5/7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11449E3B-4D27-E74A-88F8-C7D5FC2A4B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6670" b="2442"/>
          <a:stretch/>
        </p:blipFill>
        <p:spPr bwMode="auto">
          <a:xfrm>
            <a:off x="515829" y="2280675"/>
            <a:ext cx="5759810" cy="444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5">
            <a:extLst>
              <a:ext uri="{FF2B5EF4-FFF2-40B4-BE49-F238E27FC236}">
                <a16:creationId xmlns:a16="http://schemas.microsoft.com/office/drawing/2014/main" id="{93507891-5D27-6C4C-BDD2-4B2D079A20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42" b="9159"/>
          <a:stretch/>
        </p:blipFill>
        <p:spPr>
          <a:xfrm>
            <a:off x="4247177" y="77949"/>
            <a:ext cx="954146" cy="11008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FD31DA-E1EE-8C44-8E00-41E3C3F9C2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01623"/>
            <a:ext cx="1332328" cy="1332328"/>
          </a:xfrm>
          <a:prstGeom prst="rect">
            <a:avLst/>
          </a:prstGeom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CBAD111E-92B6-DF44-B87A-5C55D429D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/>
        </p:blipFill>
        <p:spPr bwMode="auto">
          <a:xfrm>
            <a:off x="6349506" y="2098112"/>
            <a:ext cx="5105298" cy="444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91A4F6-0B63-2320-758C-66E58EF28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15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882944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15E0F00-0FD5-62EF-E355-64235783B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82" y="96405"/>
            <a:ext cx="7691718" cy="118375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/>
              <a:t>Comparison: lowest statistics reconstructions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B3DF0A5-3486-22E0-C8EC-64481E503BA9}"/>
              </a:ext>
            </a:extLst>
          </p:cNvPr>
          <p:cNvSpPr txBox="1">
            <a:spLocks/>
          </p:cNvSpPr>
          <p:nvPr/>
        </p:nvSpPr>
        <p:spPr>
          <a:xfrm>
            <a:off x="537589" y="1866900"/>
            <a:ext cx="4340306" cy="4210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Sinograms obtained taking 80, 320, 1280 and 5120 protons/mm</a:t>
            </a:r>
            <a:r>
              <a:rPr lang="en-US" sz="2400" baseline="30000" dirty="0"/>
              <a:t>2</a:t>
            </a:r>
            <a:r>
              <a:rPr lang="en-US" sz="2400" dirty="0"/>
              <a:t> per projection.</a:t>
            </a:r>
          </a:p>
          <a:p>
            <a:r>
              <a:rPr lang="en-US" sz="2400" dirty="0"/>
              <a:t>All structures are observed, even with the lowest statistics achieved.</a:t>
            </a:r>
          </a:p>
          <a:p>
            <a:r>
              <a:rPr lang="en-US" sz="2400" dirty="0"/>
              <a:t>The structures are better observed and defined at least </a:t>
            </a:r>
            <a:r>
              <a:rPr lang="en-US" sz="2400" b="1" dirty="0">
                <a:solidFill>
                  <a:schemeClr val="accent2"/>
                </a:solidFill>
              </a:rPr>
              <a:t>320 protons/mm</a:t>
            </a:r>
            <a:r>
              <a:rPr lang="en-US" sz="2400" b="1" baseline="30000" dirty="0">
                <a:solidFill>
                  <a:schemeClr val="accent2"/>
                </a:solidFill>
              </a:rPr>
              <a:t>2</a:t>
            </a:r>
            <a:r>
              <a:rPr lang="en-US" sz="2400" b="1" dirty="0">
                <a:solidFill>
                  <a:schemeClr val="accent2"/>
                </a:solidFill>
              </a:rPr>
              <a:t> per </a:t>
            </a:r>
            <a:r>
              <a:rPr lang="en-US" sz="2400" b="1" dirty="0" err="1">
                <a:solidFill>
                  <a:schemeClr val="accent2"/>
                </a:solidFill>
              </a:rPr>
              <a:t>pRad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7B10321-D8E5-0972-CDC9-933674C90F34}"/>
              </a:ext>
            </a:extLst>
          </p:cNvPr>
          <p:cNvGrpSpPr/>
          <p:nvPr/>
        </p:nvGrpSpPr>
        <p:grpSpPr>
          <a:xfrm>
            <a:off x="5812011" y="1280160"/>
            <a:ext cx="5842400" cy="4847768"/>
            <a:chOff x="5306756" y="633615"/>
            <a:chExt cx="6456384" cy="5494313"/>
          </a:xfrm>
        </p:grpSpPr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718D89AD-D5C6-6F74-E030-A3D92DB761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t="63" b="63"/>
            <a:stretch/>
          </p:blipFill>
          <p:spPr bwMode="auto">
            <a:xfrm>
              <a:off x="5308442" y="633615"/>
              <a:ext cx="3098001" cy="2688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2" name="Picture 2">
              <a:extLst>
                <a:ext uri="{FF2B5EF4-FFF2-40B4-BE49-F238E27FC236}">
                  <a16:creationId xmlns:a16="http://schemas.microsoft.com/office/drawing/2014/main" id="{7D51DA33-D534-2CD6-665F-83BEB5B288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 t="204" b="204"/>
            <a:stretch/>
          </p:blipFill>
          <p:spPr bwMode="auto">
            <a:xfrm>
              <a:off x="8665042" y="633617"/>
              <a:ext cx="3098098" cy="2688336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>
              <a:extLst>
                <a:ext uri="{FF2B5EF4-FFF2-40B4-BE49-F238E27FC236}">
                  <a16:creationId xmlns:a16="http://schemas.microsoft.com/office/drawing/2014/main" id="{0F1AD67C-297E-7909-F079-8123D9C34E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/>
            <a:srcRect l="53525" t="109" r="-25" b="-109"/>
            <a:stretch/>
          </p:blipFill>
          <p:spPr bwMode="auto">
            <a:xfrm>
              <a:off x="5306756" y="3436664"/>
              <a:ext cx="3101375" cy="2691264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ACF85099-1754-9FC0-C30E-BF31CE4CDEE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/>
            <a:srcRect l="53882" t="-109" r="-384" b="109"/>
            <a:stretch/>
          </p:blipFill>
          <p:spPr bwMode="auto">
            <a:xfrm>
              <a:off x="8665039" y="3436664"/>
              <a:ext cx="3098101" cy="2688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541FF0-ED3A-6066-9E25-FC66A0B68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16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919991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5E4E0-9E9F-387F-FECB-B8D4CD52F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0"/>
            <a:ext cx="7772400" cy="1218949"/>
          </a:xfrm>
        </p:spPr>
        <p:txBody>
          <a:bodyPr>
            <a:normAutofit/>
          </a:bodyPr>
          <a:lstStyle/>
          <a:p>
            <a:r>
              <a:rPr lang="en-US" sz="3600" dirty="0"/>
              <a:t>Comparison: v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arying the angular step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43CBF9-F6A4-7AD8-8A98-9057BB23C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17</a:t>
            </a:fld>
            <a:endParaRPr lang="en-ES"/>
          </a:p>
        </p:txBody>
      </p:sp>
      <p:pic>
        <p:nvPicPr>
          <p:cNvPr id="5" name="Picture 4" descr="A black and white image of a sphere&#10;&#10;Description automatically generated with low confidence">
            <a:extLst>
              <a:ext uri="{FF2B5EF4-FFF2-40B4-BE49-F238E27FC236}">
                <a16:creationId xmlns:a16="http://schemas.microsoft.com/office/drawing/2014/main" id="{79A5F70D-BEFA-C08F-2E26-29E6DD3D6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199" r="199"/>
          <a:stretch/>
        </p:blipFill>
        <p:spPr bwMode="auto">
          <a:xfrm>
            <a:off x="592142" y="1386034"/>
            <a:ext cx="2596212" cy="226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2517FE2B-033B-7535-F5FB-9339F60C2F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53812" r="259"/>
          <a:stretch/>
        </p:blipFill>
        <p:spPr bwMode="auto">
          <a:xfrm>
            <a:off x="3483045" y="1360351"/>
            <a:ext cx="2613376" cy="2318687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509D5B81-75C9-9624-7211-039343E92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l="799" r="799"/>
          <a:stretch/>
        </p:blipFill>
        <p:spPr bwMode="auto">
          <a:xfrm>
            <a:off x="6388577" y="1375320"/>
            <a:ext cx="2589181" cy="2288749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D0F040FB-7293-8F58-1183-66A06543A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 t="797" b="797"/>
          <a:stretch/>
        </p:blipFill>
        <p:spPr bwMode="auto">
          <a:xfrm>
            <a:off x="9298292" y="1396475"/>
            <a:ext cx="2572901" cy="224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A6A57948-8EA1-7330-D7CB-8EDF1EAD6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 t="100" b="100"/>
          <a:stretch/>
        </p:blipFill>
        <p:spPr bwMode="auto">
          <a:xfrm>
            <a:off x="1656904" y="3794760"/>
            <a:ext cx="3362656" cy="292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7AB5F0A-FFB9-E6A5-63BB-811A8FF95C31}"/>
              </a:ext>
            </a:extLst>
          </p:cNvPr>
          <p:cNvSpPr/>
          <p:nvPr/>
        </p:nvSpPr>
        <p:spPr>
          <a:xfrm>
            <a:off x="6413977" y="3684972"/>
            <a:ext cx="5786913" cy="6498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226EB3E-B58F-1A54-5B9F-ECACDD6F558D}"/>
              </a:ext>
            </a:extLst>
          </p:cNvPr>
          <p:cNvSpPr txBox="1">
            <a:spLocks/>
          </p:cNvSpPr>
          <p:nvPr/>
        </p:nvSpPr>
        <p:spPr>
          <a:xfrm>
            <a:off x="6576743" y="3697672"/>
            <a:ext cx="5193748" cy="637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>
                <a:solidFill>
                  <a:schemeClr val="accent2"/>
                </a:solidFill>
              </a:rPr>
              <a:t>Conclusion:</a:t>
            </a:r>
            <a:endParaRPr lang="en-US" sz="3200" b="1" u="sng" dirty="0">
              <a:solidFill>
                <a:schemeClr val="accent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642806-BDFC-903E-D149-DE0E10168E15}"/>
              </a:ext>
            </a:extLst>
          </p:cNvPr>
          <p:cNvSpPr/>
          <p:nvPr/>
        </p:nvSpPr>
        <p:spPr>
          <a:xfrm>
            <a:off x="6413978" y="4430748"/>
            <a:ext cx="5786912" cy="24313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BA100A1-E722-F327-023F-038603AFA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4342" y="4443448"/>
            <a:ext cx="5751147" cy="237645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It was possible to reproduce well the structures of the phantom using at least </a:t>
            </a:r>
            <a:r>
              <a:rPr lang="en-US" sz="2000" b="1" dirty="0">
                <a:solidFill>
                  <a:srgbClr val="FFC000"/>
                </a:solidFill>
              </a:rPr>
              <a:t>20 projections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(one each 9 degrees) with 3600 protons/mm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 each.</a:t>
            </a:r>
          </a:p>
          <a:p>
            <a:r>
              <a:rPr lang="en-US" sz="2000" dirty="0">
                <a:solidFill>
                  <a:schemeClr val="bg1"/>
                </a:solidFill>
              </a:rPr>
              <a:t>Image quality improves as we take more projections with smaller angular steps.</a:t>
            </a:r>
            <a:endParaRPr lang="en-US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813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FE1EC-7084-4BF8-7BED-3BA5B1745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925"/>
            <a:ext cx="10515600" cy="1325563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FAFFF-AB93-0D4F-A74F-E228CAB3E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400" y="1600200"/>
            <a:ext cx="11722100" cy="4576763"/>
          </a:xfrm>
        </p:spPr>
        <p:txBody>
          <a:bodyPr/>
          <a:lstStyle/>
          <a:p>
            <a:r>
              <a:rPr lang="en-GB" dirty="0"/>
              <a:t>Our experimental system has been used for </a:t>
            </a:r>
            <a:r>
              <a:rPr lang="en-GB" dirty="0" err="1"/>
              <a:t>pCT</a:t>
            </a:r>
            <a:r>
              <a:rPr lang="en-GB" dirty="0"/>
              <a:t> imaging.</a:t>
            </a:r>
            <a:endParaRPr lang="en-GB" sz="2000" dirty="0"/>
          </a:p>
          <a:p>
            <a:endParaRPr lang="en-GB" sz="2000" dirty="0"/>
          </a:p>
          <a:p>
            <a:r>
              <a:rPr lang="en-GB" dirty="0"/>
              <a:t>Different phantoms were studied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r>
              <a:rPr lang="en-GB" b="1" dirty="0"/>
              <a:t>Outlook</a:t>
            </a:r>
          </a:p>
          <a:p>
            <a:r>
              <a:rPr lang="en-GB" dirty="0"/>
              <a:t>Data analysis of the experiment performed in June 2022.</a:t>
            </a:r>
          </a:p>
          <a:p>
            <a:r>
              <a:rPr lang="en-GB" dirty="0"/>
              <a:t>Third experiment expected for December 2022.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7F0BD-82A4-7968-F9C1-7D05BB64D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18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773003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7C90C3-A415-174E-9FF7-DADF2F2C7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0EEADD-5F0B-8D13-ACD2-B60A80DE9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19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408620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1BB85-844A-9D4D-9E07-83E928E62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954" y="20600"/>
            <a:ext cx="8290146" cy="1103128"/>
          </a:xfrm>
        </p:spPr>
        <p:txBody>
          <a:bodyPr/>
          <a:lstStyle/>
          <a:p>
            <a:r>
              <a:rPr lang="en-FR" dirty="0"/>
              <a:t>Protontherapy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DCDCE-874F-0D4E-B042-85DF66F59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954" y="1304544"/>
            <a:ext cx="5971876" cy="2779190"/>
          </a:xfrm>
        </p:spPr>
        <p:txBody>
          <a:bodyPr>
            <a:normAutofit/>
          </a:bodyPr>
          <a:lstStyle/>
          <a:p>
            <a:r>
              <a:rPr lang="en-US" sz="2600" dirty="0"/>
              <a:t>P</a:t>
            </a:r>
            <a:r>
              <a:rPr lang="en-FR" sz="2600"/>
              <a:t>roton beams</a:t>
            </a:r>
            <a:r>
              <a:rPr lang="en-US" sz="2600" dirty="0"/>
              <a:t> with energy between 70-250 MeV</a:t>
            </a:r>
            <a:endParaRPr lang="en-FR" sz="2600"/>
          </a:p>
          <a:p>
            <a:r>
              <a:rPr lang="en-FR" sz="2600"/>
              <a:t>Better tumor control</a:t>
            </a:r>
          </a:p>
          <a:p>
            <a:pPr lvl="1"/>
            <a:r>
              <a:rPr lang="en-GB" dirty="0"/>
              <a:t>L</a:t>
            </a:r>
            <a:r>
              <a:rPr lang="en-FR" dirty="0"/>
              <a:t>ess toxicity</a:t>
            </a:r>
          </a:p>
          <a:p>
            <a:pPr lvl="1"/>
            <a:r>
              <a:rPr lang="en-GB" dirty="0"/>
              <a:t>Minimal exit dose</a:t>
            </a:r>
          </a:p>
          <a:p>
            <a:pPr lvl="1"/>
            <a:r>
              <a:rPr lang="en-GB" dirty="0"/>
              <a:t>L</a:t>
            </a:r>
            <a:r>
              <a:rPr lang="en-FR" dirty="0"/>
              <a:t>ess dose to </a:t>
            </a:r>
            <a:r>
              <a:rPr lang="en-FR"/>
              <a:t>healthy cells</a:t>
            </a:r>
            <a:endParaRPr lang="en-US" sz="2800" dirty="0"/>
          </a:p>
        </p:txBody>
      </p:sp>
      <p:pic>
        <p:nvPicPr>
          <p:cNvPr id="5" name="Picture 2" descr="A comparison of x-ray (left) and proton therapy outcomes for children.">
            <a:extLst>
              <a:ext uri="{FF2B5EF4-FFF2-40B4-BE49-F238E27FC236}">
                <a16:creationId xmlns:a16="http://schemas.microsoft.com/office/drawing/2014/main" id="{1AA0E7F2-FC54-6E4A-BF7C-3A9544A57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720" y="1304544"/>
            <a:ext cx="4506439" cy="221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AEB1A70-9E04-B949-9A31-1CC71C944AC5}"/>
              </a:ext>
            </a:extLst>
          </p:cNvPr>
          <p:cNvSpPr/>
          <p:nvPr/>
        </p:nvSpPr>
        <p:spPr>
          <a:xfrm>
            <a:off x="0" y="6119336"/>
            <a:ext cx="70739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aseline="30000" dirty="0">
                <a:latin typeface="+mj-lt"/>
                <a:ea typeface="Helvetica Neue Light" panose="02000403000000020004" pitchFamily="2" charset="0"/>
              </a:rPr>
              <a:t>1</a:t>
            </a:r>
            <a:r>
              <a:rPr lang="en-GB" sz="1400" dirty="0">
                <a:latin typeface="+mj-lt"/>
                <a:ea typeface="Helvetica Neue Light" panose="02000403000000020004" pitchFamily="2" charset="0"/>
              </a:rPr>
              <a:t> Robert P. Johnson et al.  Rep. Prog. Phys. 81 (2018) 016701</a:t>
            </a:r>
            <a:endParaRPr lang="en-GB" sz="1400" dirty="0">
              <a:latin typeface="+mj-lt"/>
            </a:endParaRPr>
          </a:p>
          <a:p>
            <a:r>
              <a:rPr lang="en-GB" sz="1400" dirty="0">
                <a:latin typeface="+mj-lt"/>
              </a:rPr>
              <a:t> Images from:	 https://</a:t>
            </a:r>
            <a:r>
              <a:rPr lang="en-GB" sz="1400" dirty="0" err="1">
                <a:latin typeface="+mj-lt"/>
              </a:rPr>
              <a:t>www.newswise.com</a:t>
            </a:r>
            <a:r>
              <a:rPr lang="en-GB" sz="1400" dirty="0">
                <a:latin typeface="+mj-lt"/>
              </a:rPr>
              <a:t>/articles/media-article/741601</a:t>
            </a:r>
          </a:p>
          <a:p>
            <a:r>
              <a:rPr lang="en-GB" sz="1400" dirty="0">
                <a:latin typeface="+mj-lt"/>
              </a:rPr>
              <a:t>		</a:t>
            </a:r>
            <a:r>
              <a:rPr lang="en-GB" sz="1400" dirty="0"/>
              <a:t> H. Suit et al., </a:t>
            </a:r>
            <a:r>
              <a:rPr lang="en-GB" sz="1400" dirty="0" err="1"/>
              <a:t>Radiother</a:t>
            </a:r>
            <a:r>
              <a:rPr lang="en-GB" sz="1400" dirty="0"/>
              <a:t>. Oncol. (2010) 95, 3–22</a:t>
            </a:r>
            <a:endParaRPr lang="en-FR" sz="1400" dirty="0">
              <a:latin typeface="+mj-lt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3F05355-0DEA-9244-A687-02B3C91907BA}"/>
              </a:ext>
            </a:extLst>
          </p:cNvPr>
          <p:cNvSpPr txBox="1">
            <a:spLocks/>
          </p:cNvSpPr>
          <p:nvPr/>
        </p:nvSpPr>
        <p:spPr>
          <a:xfrm>
            <a:off x="416100" y="4040855"/>
            <a:ext cx="7272930" cy="22101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Treatment plans use X-ray CT (in HU) to generate the RSP maps</a:t>
            </a:r>
            <a:endParaRPr lang="en-US" sz="1500" dirty="0"/>
          </a:p>
          <a:p>
            <a:endParaRPr lang="en-US" sz="1500" dirty="0"/>
          </a:p>
          <a:p>
            <a:pPr marL="0" indent="0">
              <a:buNone/>
            </a:pPr>
            <a:r>
              <a:rPr lang="en-US" dirty="0"/>
              <a:t>The conversion process induces large uncertainties on the proton range </a:t>
            </a:r>
            <a:r>
              <a:rPr lang="en-US" dirty="0">
                <a:solidFill>
                  <a:srgbClr val="FF0000"/>
                </a:solidFill>
              </a:rPr>
              <a:t>(up to 11%!!)</a:t>
            </a:r>
            <a:r>
              <a:rPr lang="en-US" baseline="30000" dirty="0"/>
              <a:t>1</a:t>
            </a:r>
            <a:endParaRPr lang="en-FR"/>
          </a:p>
          <a:p>
            <a:endParaRPr lang="en-US" sz="2800" dirty="0"/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3EB6BA62-735C-124B-B1DD-440D5F124D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749"/>
          <a:stretch/>
        </p:blipFill>
        <p:spPr>
          <a:xfrm>
            <a:off x="7888119" y="3718489"/>
            <a:ext cx="3530697" cy="299710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1DA1EF8-B4D5-7933-9901-32923DC7B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2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625713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A71A8-BD76-2243-BEFF-8466926E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31297"/>
            <a:ext cx="8360228" cy="1071790"/>
          </a:xfrm>
        </p:spPr>
        <p:txBody>
          <a:bodyPr/>
          <a:lstStyle/>
          <a:p>
            <a:r>
              <a:rPr lang="en-ES" dirty="0">
                <a:latin typeface="Arial" panose="020B0604020202020204" pitchFamily="34" charset="0"/>
                <a:cs typeface="Arial" panose="020B0604020202020204" pitchFamily="34" charset="0"/>
              </a:rPr>
              <a:t>Experimental setup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E447C35-8C4A-5442-A9FF-67D616EDE5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3195108" y="1825625"/>
            <a:ext cx="5801784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6C0570-00E4-FF44-AD66-93696F6BE8FA}"/>
              </a:ext>
            </a:extLst>
          </p:cNvPr>
          <p:cNvSpPr txBox="1"/>
          <p:nvPr/>
        </p:nvSpPr>
        <p:spPr>
          <a:xfrm>
            <a:off x="3497943" y="2873829"/>
            <a:ext cx="1407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DSSSD1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6D656A-FF62-E848-8162-7A533123CB2E}"/>
              </a:ext>
            </a:extLst>
          </p:cNvPr>
          <p:cNvSpPr txBox="1"/>
          <p:nvPr/>
        </p:nvSpPr>
        <p:spPr>
          <a:xfrm>
            <a:off x="6037943" y="2673774"/>
            <a:ext cx="1407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DSSSD2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096B84-C514-9C40-BC7D-746A5907B5B1}"/>
              </a:ext>
            </a:extLst>
          </p:cNvPr>
          <p:cNvSpPr txBox="1"/>
          <p:nvPr/>
        </p:nvSpPr>
        <p:spPr>
          <a:xfrm>
            <a:off x="7451122" y="2873829"/>
            <a:ext cx="1407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CEPA4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B8C042-C9D8-554F-B7C2-5634CB212D05}"/>
              </a:ext>
            </a:extLst>
          </p:cNvPr>
          <p:cNvSpPr txBox="1"/>
          <p:nvPr/>
        </p:nvSpPr>
        <p:spPr>
          <a:xfrm>
            <a:off x="4717143" y="2618860"/>
            <a:ext cx="1407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F79A6EDB-2AF4-0F4A-B12B-213BDF51A3CB}"/>
              </a:ext>
            </a:extLst>
          </p:cNvPr>
          <p:cNvSpPr/>
          <p:nvPr/>
        </p:nvSpPr>
        <p:spPr>
          <a:xfrm rot="20898266">
            <a:off x="2210722" y="3944923"/>
            <a:ext cx="1906505" cy="1030514"/>
          </a:xfrm>
          <a:prstGeom prst="rightArrow">
            <a:avLst>
              <a:gd name="adj1" fmla="val 29646"/>
              <a:gd name="adj2" fmla="val 66313"/>
            </a:avLst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3DB232-605B-E245-AF1A-B764FDEA96FA}"/>
              </a:ext>
            </a:extLst>
          </p:cNvPr>
          <p:cNvSpPr txBox="1"/>
          <p:nvPr/>
        </p:nvSpPr>
        <p:spPr>
          <a:xfrm rot="20801551">
            <a:off x="2027490" y="3736590"/>
            <a:ext cx="140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BEAM</a:t>
            </a:r>
          </a:p>
        </p:txBody>
      </p:sp>
      <p:pic>
        <p:nvPicPr>
          <p:cNvPr id="15" name="Picture 14" descr="A picture containing chart&#10;&#10;Description automatically generated">
            <a:extLst>
              <a:ext uri="{FF2B5EF4-FFF2-40B4-BE49-F238E27FC236}">
                <a16:creationId xmlns:a16="http://schemas.microsoft.com/office/drawing/2014/main" id="{7AF111CD-D9FD-364E-B14C-7C98AF9F1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9151" y="4322143"/>
            <a:ext cx="4258126" cy="2317476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B6F39B-8291-074A-A2EF-BD3FFEE70CE0}"/>
              </a:ext>
            </a:extLst>
          </p:cNvPr>
          <p:cNvSpPr txBox="1">
            <a:spLocks/>
          </p:cNvSpPr>
          <p:nvPr/>
        </p:nvSpPr>
        <p:spPr>
          <a:xfrm>
            <a:off x="1" y="1413210"/>
            <a:ext cx="3189814" cy="2735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ES" sz="2400" u="sng" dirty="0">
                <a:latin typeface="Arial" panose="020B0604020202020204" pitchFamily="34" charset="0"/>
                <a:cs typeface="Arial" panose="020B0604020202020204" pitchFamily="34" charset="0"/>
              </a:rPr>
              <a:t>DSSSDs: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ES" sz="2400" dirty="0">
                <a:latin typeface="Arial" panose="020B0604020202020204" pitchFamily="34" charset="0"/>
                <a:cs typeface="Arial" panose="020B0604020202020204" pitchFamily="34" charset="0"/>
              </a:rPr>
              <a:t>rea: 50x50 mm</a:t>
            </a:r>
            <a:r>
              <a:rPr lang="en-E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r>
              <a:rPr lang="en-ES" sz="2400" dirty="0">
                <a:latin typeface="Arial" panose="020B0604020202020204" pitchFamily="34" charset="0"/>
                <a:cs typeface="Arial" panose="020B0604020202020204" pitchFamily="34" charset="0"/>
              </a:rPr>
              <a:t>16x16 pixels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EAC2174-64C5-744D-AAF4-7397AA2CE5BD}"/>
              </a:ext>
            </a:extLst>
          </p:cNvPr>
          <p:cNvSpPr txBox="1">
            <a:spLocks/>
          </p:cNvSpPr>
          <p:nvPr/>
        </p:nvSpPr>
        <p:spPr>
          <a:xfrm>
            <a:off x="8996893" y="1362969"/>
            <a:ext cx="3195108" cy="3383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ES" sz="2400" u="sng" dirty="0">
                <a:latin typeface="Arial" panose="020B0604020202020204" pitchFamily="34" charset="0"/>
                <a:cs typeface="Arial" panose="020B0604020202020204" pitchFamily="34" charset="0"/>
              </a:rPr>
              <a:t>CEPA4:</a:t>
            </a:r>
          </a:p>
          <a:p>
            <a:r>
              <a:rPr lang="en-ES" sz="2400" dirty="0">
                <a:latin typeface="Arial" panose="020B0604020202020204" pitchFamily="34" charset="0"/>
                <a:cs typeface="Arial" panose="020B0604020202020204" pitchFamily="34" charset="0"/>
              </a:rPr>
              <a:t>4 phoswich detectors</a:t>
            </a:r>
          </a:p>
          <a:p>
            <a:pPr lvl="1"/>
            <a:r>
              <a:rPr lang="en-ES" sz="2000" dirty="0">
                <a:latin typeface="Arial" panose="020B0604020202020204" pitchFamily="34" charset="0"/>
                <a:cs typeface="Arial" panose="020B0604020202020204" pitchFamily="34" charset="0"/>
              </a:rPr>
              <a:t>LaBr</a:t>
            </a:r>
            <a:r>
              <a:rPr lang="en-E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ES" sz="2000" dirty="0">
                <a:latin typeface="Arial" panose="020B0604020202020204" pitchFamily="34" charset="0"/>
                <a:cs typeface="Arial" panose="020B0604020202020204" pitchFamily="34" charset="0"/>
              </a:rPr>
              <a:t>: 4 cm</a:t>
            </a:r>
          </a:p>
          <a:p>
            <a:pPr lvl="1"/>
            <a:r>
              <a:rPr lang="en-ES" sz="2000" dirty="0">
                <a:latin typeface="Arial" panose="020B0604020202020204" pitchFamily="34" charset="0"/>
                <a:cs typeface="Arial" panose="020B0604020202020204" pitchFamily="34" charset="0"/>
              </a:rPr>
              <a:t>LaCl</a:t>
            </a:r>
            <a:r>
              <a:rPr lang="en-E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ES" sz="2000" dirty="0">
                <a:latin typeface="Arial" panose="020B0604020202020204" pitchFamily="34" charset="0"/>
                <a:cs typeface="Arial" panose="020B0604020202020204" pitchFamily="34" charset="0"/>
              </a:rPr>
              <a:t>: 6 cm</a:t>
            </a:r>
          </a:p>
          <a:p>
            <a:r>
              <a:rPr lang="en-ES" sz="2400" dirty="0">
                <a:latin typeface="Arial" panose="020B0604020202020204" pitchFamily="34" charset="0"/>
                <a:cs typeface="Arial" panose="020B0604020202020204" pitchFamily="34" charset="0"/>
              </a:rPr>
              <a:t>Area: 54x54 mm</a:t>
            </a:r>
            <a:r>
              <a:rPr lang="en-E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C8BDBE7-2AA2-8D47-BFEA-9569F7E65E39}"/>
              </a:ext>
            </a:extLst>
          </p:cNvPr>
          <p:cNvCxnSpPr>
            <a:cxnSpLocks/>
          </p:cNvCxnSpPr>
          <p:nvPr/>
        </p:nvCxnSpPr>
        <p:spPr>
          <a:xfrm>
            <a:off x="7729151" y="3889829"/>
            <a:ext cx="848792" cy="143691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C299138-B856-E5D8-F7C8-193BB69A0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3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018308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Content Placeholder 39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7568CE8F-83AC-4742-9F99-C205DC569B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785" y="1156927"/>
            <a:ext cx="6990325" cy="318059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1A71A8-BD76-2243-BEFF-8466926E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31297"/>
            <a:ext cx="8360228" cy="1071790"/>
          </a:xfrm>
        </p:spPr>
        <p:txBody>
          <a:bodyPr/>
          <a:lstStyle/>
          <a:p>
            <a:r>
              <a:rPr lang="en-ES" dirty="0">
                <a:latin typeface="Arial" panose="020B0604020202020204" pitchFamily="34" charset="0"/>
                <a:cs typeface="Arial" panose="020B0604020202020204" pitchFamily="34" charset="0"/>
              </a:rPr>
              <a:t>Experimental setup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C3DDA4-2BAD-F14E-880B-045CC8F9E6D6}"/>
              </a:ext>
            </a:extLst>
          </p:cNvPr>
          <p:cNvGrpSpPr/>
          <p:nvPr/>
        </p:nvGrpSpPr>
        <p:grpSpPr>
          <a:xfrm>
            <a:off x="1217242" y="1609277"/>
            <a:ext cx="5893339" cy="2785890"/>
            <a:chOff x="2265737" y="2191657"/>
            <a:chExt cx="8750606" cy="4136572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F701791-7629-2643-8E0A-5D6F4CC98896}"/>
                </a:ext>
              </a:extLst>
            </p:cNvPr>
            <p:cNvCxnSpPr>
              <a:cxnSpLocks/>
            </p:cNvCxnSpPr>
            <p:nvPr/>
          </p:nvCxnSpPr>
          <p:spPr>
            <a:xfrm>
              <a:off x="3730171" y="2481943"/>
              <a:ext cx="493486" cy="667657"/>
            </a:xfrm>
            <a:prstGeom prst="straightConnector1">
              <a:avLst/>
            </a:prstGeom>
            <a:ln w="41275">
              <a:solidFill>
                <a:schemeClr val="bg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C8E5EB3-52F1-074D-B414-1AFF21A56819}"/>
                </a:ext>
              </a:extLst>
            </p:cNvPr>
            <p:cNvSpPr txBox="1"/>
            <p:nvPr/>
          </p:nvSpPr>
          <p:spPr>
            <a:xfrm>
              <a:off x="2768600" y="2191657"/>
              <a:ext cx="1104901" cy="4569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ES" sz="1400" b="1" dirty="0"/>
                <a:t>Ti foil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B05088B-2BDE-A047-92F3-0E09F91B0938}"/>
                </a:ext>
              </a:extLst>
            </p:cNvPr>
            <p:cNvSpPr txBox="1"/>
            <p:nvPr/>
          </p:nvSpPr>
          <p:spPr>
            <a:xfrm>
              <a:off x="4700141" y="2890621"/>
              <a:ext cx="1527627" cy="799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ES" sz="1200" dirty="0">
                  <a:solidFill>
                    <a:schemeClr val="accent2"/>
                  </a:solidFill>
                </a:rPr>
                <a:t>Scattered beam</a:t>
              </a:r>
            </a:p>
            <a:p>
              <a:pPr algn="ctr"/>
              <a:endParaRPr lang="en-ES" sz="500" dirty="0">
                <a:solidFill>
                  <a:schemeClr val="accent2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9113477-0D25-4A4E-8BDF-E76E7896EB6C}"/>
                </a:ext>
              </a:extLst>
            </p:cNvPr>
            <p:cNvSpPr txBox="1"/>
            <p:nvPr/>
          </p:nvSpPr>
          <p:spPr>
            <a:xfrm>
              <a:off x="2265737" y="4017234"/>
              <a:ext cx="2178954" cy="109679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ES" sz="1400" dirty="0">
                  <a:solidFill>
                    <a:srgbClr val="FF0000"/>
                  </a:solidFill>
                </a:rPr>
                <a:t>Non-scattered beam</a:t>
              </a:r>
            </a:p>
            <a:p>
              <a:pPr algn="ctr"/>
              <a:r>
                <a:rPr lang="en-ES" sz="1400" dirty="0">
                  <a:solidFill>
                    <a:srgbClr val="FF0000"/>
                  </a:solidFill>
                </a:rPr>
                <a:t>0</a:t>
              </a:r>
              <a:r>
                <a:rPr lang="en-ES" sz="1400" baseline="30000" dirty="0">
                  <a:solidFill>
                    <a:srgbClr val="FF0000"/>
                  </a:solidFill>
                </a:rPr>
                <a:t>o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FA09E24-93BE-F04F-9707-C65D64284237}"/>
                </a:ext>
              </a:extLst>
            </p:cNvPr>
            <p:cNvCxnSpPr>
              <a:cxnSpLocks/>
            </p:cNvCxnSpPr>
            <p:nvPr/>
          </p:nvCxnSpPr>
          <p:spPr>
            <a:xfrm>
              <a:off x="4321828" y="3338484"/>
              <a:ext cx="232227" cy="1259115"/>
            </a:xfrm>
            <a:prstGeom prst="straightConnector1">
              <a:avLst/>
            </a:prstGeom>
            <a:ln w="8890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D5A4E4D-4444-F149-8B27-AEF7368D4196}"/>
                </a:ext>
              </a:extLst>
            </p:cNvPr>
            <p:cNvSpPr/>
            <p:nvPr/>
          </p:nvSpPr>
          <p:spPr>
            <a:xfrm>
              <a:off x="4833259" y="2624294"/>
              <a:ext cx="6183084" cy="3703935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 sz="110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D0045A7-5097-2F41-89CE-BECF27C12DD9}"/>
                </a:ext>
              </a:extLst>
            </p:cNvPr>
            <p:cNvSpPr txBox="1"/>
            <p:nvPr/>
          </p:nvSpPr>
          <p:spPr>
            <a:xfrm>
              <a:off x="7576458" y="5762265"/>
              <a:ext cx="3282041" cy="4569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ES" sz="1400" dirty="0"/>
                <a:t>Experimental chamber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6CCF670-CC93-4347-94D7-F8BBA145E0DD}"/>
                </a:ext>
              </a:extLst>
            </p:cNvPr>
            <p:cNvCxnSpPr>
              <a:cxnSpLocks/>
            </p:cNvCxnSpPr>
            <p:nvPr/>
          </p:nvCxnSpPr>
          <p:spPr>
            <a:xfrm>
              <a:off x="4321828" y="3338484"/>
              <a:ext cx="1265708" cy="351879"/>
            </a:xfrm>
            <a:prstGeom prst="straightConnector1">
              <a:avLst/>
            </a:prstGeom>
            <a:ln w="41275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 descr="Radar chart&#10;&#10;Description automatically generated with medium confidence">
            <a:extLst>
              <a:ext uri="{FF2B5EF4-FFF2-40B4-BE49-F238E27FC236}">
                <a16:creationId xmlns:a16="http://schemas.microsoft.com/office/drawing/2014/main" id="{7DEF8426-D014-7344-A874-68DACA0F9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3947" y="3287943"/>
            <a:ext cx="8304777" cy="3028801"/>
          </a:xfrm>
          <a:prstGeom prst="rect">
            <a:avLst/>
          </a:prstGeom>
        </p:spPr>
      </p:pic>
      <p:pic>
        <p:nvPicPr>
          <p:cNvPr id="10" name="Picture 9" descr="A picture containing device&#10;&#10;Description automatically generated">
            <a:extLst>
              <a:ext uri="{FF2B5EF4-FFF2-40B4-BE49-F238E27FC236}">
                <a16:creationId xmlns:a16="http://schemas.microsoft.com/office/drawing/2014/main" id="{E0338E82-8638-0E42-B49B-75426C708C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590" y="4408804"/>
            <a:ext cx="2367977" cy="232013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C4EF742-741B-7547-814E-AAAE2B6A621A}"/>
              </a:ext>
            </a:extLst>
          </p:cNvPr>
          <p:cNvGrpSpPr>
            <a:grpSpLocks noChangeAspect="1"/>
          </p:cNvGrpSpPr>
          <p:nvPr/>
        </p:nvGrpSpPr>
        <p:grpSpPr>
          <a:xfrm>
            <a:off x="7918584" y="1196756"/>
            <a:ext cx="4225808" cy="738000"/>
            <a:chOff x="7905984" y="1196756"/>
            <a:chExt cx="4122740" cy="720000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F22ECD79-B5FF-1443-8A4F-36D5DC42CD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5984" y="1196756"/>
              <a:ext cx="323507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34BB5C84-6C70-2F43-AD80-D5E9926448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1054" y="1196756"/>
              <a:ext cx="88767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F7AC9-5652-AD6B-E7DA-20534A81E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4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54166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619D0FC-670E-5649-93BC-75AA287BC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of uniform thickness phantoms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02663F-E44B-DDF2-6651-ECC6EB0C2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5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725223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A71A8-BD76-2243-BEFF-8466926E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31297"/>
            <a:ext cx="8360228" cy="1071790"/>
          </a:xfrm>
        </p:spPr>
        <p:txBody>
          <a:bodyPr/>
          <a:lstStyle/>
          <a:p>
            <a:r>
              <a:rPr lang="en-ES" dirty="0">
                <a:latin typeface="Arial" panose="020B0604020202020204" pitchFamily="34" charset="0"/>
                <a:cs typeface="Arial" panose="020B0604020202020204" pitchFamily="34" charset="0"/>
              </a:rPr>
              <a:t>Imaged phantoms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5B04A33-32E6-6944-9150-CB43E0C2A8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4660900" y="2600061"/>
            <a:ext cx="2870200" cy="2705100"/>
          </a:xfr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ED73372-BD41-8F41-B410-A436C34566D9}"/>
              </a:ext>
            </a:extLst>
          </p:cNvPr>
          <p:cNvSpPr txBox="1">
            <a:spLocks/>
          </p:cNvSpPr>
          <p:nvPr/>
        </p:nvSpPr>
        <p:spPr>
          <a:xfrm>
            <a:off x="4660900" y="5896618"/>
            <a:ext cx="2870200" cy="516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ES" dirty="0">
                <a:latin typeface="Arial" panose="020B0604020202020204" pitchFamily="34" charset="0"/>
                <a:cs typeface="Arial" panose="020B0604020202020204" pitchFamily="34" charset="0"/>
              </a:rPr>
              <a:t>Cross phantom</a:t>
            </a:r>
          </a:p>
        </p:txBody>
      </p:sp>
      <p:pic>
        <p:nvPicPr>
          <p:cNvPr id="11" name="Content Placeholder 9">
            <a:extLst>
              <a:ext uri="{FF2B5EF4-FFF2-40B4-BE49-F238E27FC236}">
                <a16:creationId xmlns:a16="http://schemas.microsoft.com/office/drawing/2014/main" id="{DF117B26-114D-F149-A00E-30E385BD6B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528278" y="2600061"/>
            <a:ext cx="2870200" cy="276490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A3A224F-787E-3845-8CCE-9E8459DA98E4}"/>
              </a:ext>
            </a:extLst>
          </p:cNvPr>
          <p:cNvSpPr txBox="1">
            <a:spLocks/>
          </p:cNvSpPr>
          <p:nvPr/>
        </p:nvSpPr>
        <p:spPr>
          <a:xfrm>
            <a:off x="7986714" y="5704114"/>
            <a:ext cx="3953328" cy="516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ES" dirty="0">
                <a:latin typeface="Arial" panose="020B0604020202020204" pitchFamily="34" charset="0"/>
                <a:cs typeface="Arial" panose="020B0604020202020204" pitchFamily="34" charset="0"/>
              </a:rPr>
              <a:t>Derenzo-type phantom</a:t>
            </a:r>
          </a:p>
        </p:txBody>
      </p:sp>
      <p:pic>
        <p:nvPicPr>
          <p:cNvPr id="14" name="Picture 13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148C60D1-E0F4-CD46-BAC8-A8D15A3AC0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343" y="1994963"/>
            <a:ext cx="3594100" cy="3975100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A45011A-4ACA-1A43-84FC-9D77AEBCB3B9}"/>
              </a:ext>
            </a:extLst>
          </p:cNvPr>
          <p:cNvSpPr txBox="1">
            <a:spLocks/>
          </p:cNvSpPr>
          <p:nvPr/>
        </p:nvSpPr>
        <p:spPr>
          <a:xfrm>
            <a:off x="710293" y="6067150"/>
            <a:ext cx="2870200" cy="516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ES" dirty="0">
                <a:latin typeface="Arial" panose="020B0604020202020204" pitchFamily="34" charset="0"/>
                <a:cs typeface="Arial" panose="020B0604020202020204" pitchFamily="34" charset="0"/>
              </a:rPr>
              <a:t>Uniform phantom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5944D52-8B98-9D49-9279-3DBF41E3C3C6}"/>
              </a:ext>
            </a:extLst>
          </p:cNvPr>
          <p:cNvSpPr txBox="1">
            <a:spLocks/>
          </p:cNvSpPr>
          <p:nvPr/>
        </p:nvSpPr>
        <p:spPr>
          <a:xfrm>
            <a:off x="2270419" y="1237189"/>
            <a:ext cx="6165734" cy="516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ES" dirty="0">
                <a:latin typeface="Arial" panose="020B0604020202020204" pitchFamily="34" charset="0"/>
                <a:cs typeface="Arial" panose="020B0604020202020204" pitchFamily="34" charset="0"/>
              </a:rPr>
              <a:t>PMMA: Poly(</a:t>
            </a:r>
            <a:r>
              <a:rPr lang="en-GB" dirty="0"/>
              <a:t>Methyl </a:t>
            </a:r>
            <a:r>
              <a:rPr lang="en-GB" dirty="0" err="1"/>
              <a:t>MethAcrylate</a:t>
            </a:r>
            <a:r>
              <a:rPr lang="en-GB" dirty="0"/>
              <a:t>)</a:t>
            </a:r>
            <a:endParaRPr lang="en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B0D155A-E5B1-D940-9F45-6AF81E885C81}"/>
              </a:ext>
            </a:extLst>
          </p:cNvPr>
          <p:cNvSpPr txBox="1">
            <a:spLocks/>
          </p:cNvSpPr>
          <p:nvPr/>
        </p:nvSpPr>
        <p:spPr>
          <a:xfrm>
            <a:off x="8436153" y="1237189"/>
            <a:ext cx="2333245" cy="516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Aluminum</a:t>
            </a:r>
            <a:endParaRPr lang="en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C75EE33-1BE1-E74C-93E0-280034862637}"/>
              </a:ext>
            </a:extLst>
          </p:cNvPr>
          <p:cNvCxnSpPr>
            <a:cxnSpLocks/>
          </p:cNvCxnSpPr>
          <p:nvPr/>
        </p:nvCxnSpPr>
        <p:spPr>
          <a:xfrm>
            <a:off x="2810256" y="2305390"/>
            <a:ext cx="2033112" cy="51575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7F0A7F5-57DE-C54E-8E8F-F9EB72E4910F}"/>
              </a:ext>
            </a:extLst>
          </p:cNvPr>
          <p:cNvCxnSpPr>
            <a:cxnSpLocks/>
          </p:cNvCxnSpPr>
          <p:nvPr/>
        </p:nvCxnSpPr>
        <p:spPr>
          <a:xfrm>
            <a:off x="2798367" y="2305390"/>
            <a:ext cx="5729911" cy="51575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197A9-66C3-3E31-F05B-FA78AEF4D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6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924584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61A17-F3EF-1449-9157-4C6AC8DE0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302"/>
            <a:ext cx="8369300" cy="1124745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pRads</a:t>
            </a:r>
            <a:r>
              <a:rPr lang="en-US" sz="3600" b="1" dirty="0"/>
              <a:t>:</a:t>
            </a:r>
            <a:r>
              <a:rPr lang="en-US" sz="3600" dirty="0"/>
              <a:t> Cross-shaped phantom</a:t>
            </a:r>
            <a:endParaRPr lang="en-E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A1DD562-8674-1044-BD27-0C9AB8416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548" y="1560258"/>
            <a:ext cx="7724352" cy="803655"/>
          </a:xfrm>
        </p:spPr>
        <p:txBody>
          <a:bodyPr/>
          <a:lstStyle/>
          <a:p>
            <a:r>
              <a:rPr lang="en-ES" dirty="0">
                <a:latin typeface="Arial" panose="020B0604020202020204" pitchFamily="34" charset="0"/>
                <a:cs typeface="Arial" panose="020B0604020202020204" pitchFamily="34" charset="0"/>
              </a:rPr>
              <a:t>The shape of the phantoms were reproduced.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0522048A-BEB3-3848-A8E8-6EFD4A14E5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18006" y="3861325"/>
            <a:ext cx="3268514" cy="2520000"/>
          </a:xfrm>
          <a:prstGeom prst="rect">
            <a:avLst/>
          </a:prstGeom>
        </p:spPr>
      </p:pic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B14B9F-86DF-7C4C-9470-5DE27B20999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409762" y="3861325"/>
            <a:ext cx="3268514" cy="2520000"/>
          </a:xfrm>
          <a:prstGeom prst="rect">
            <a:avLst/>
          </a:prstGeom>
        </p:spPr>
      </p:pic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CBD33E34-EC94-F246-963B-6936E98C06C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676988" y="3804093"/>
            <a:ext cx="3164059" cy="2700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BC60945-702B-184D-89A7-DD531F84BA9B}"/>
              </a:ext>
            </a:extLst>
          </p:cNvPr>
          <p:cNvGrpSpPr/>
          <p:nvPr/>
        </p:nvGrpSpPr>
        <p:grpSpPr>
          <a:xfrm>
            <a:off x="3726571" y="4944908"/>
            <a:ext cx="443139" cy="352834"/>
            <a:chOff x="1943100" y="2565400"/>
            <a:chExt cx="1803400" cy="143589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49000E3-B6BD-DA4C-8DFC-F0CDF67E8DC2}"/>
                </a:ext>
              </a:extLst>
            </p:cNvPr>
            <p:cNvSpPr/>
            <p:nvPr/>
          </p:nvSpPr>
          <p:spPr>
            <a:xfrm>
              <a:off x="1943100" y="3149997"/>
              <a:ext cx="1803400" cy="2667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34D8C2E-EC03-D04F-87D6-69D3F4EA3D30}"/>
                </a:ext>
              </a:extLst>
            </p:cNvPr>
            <p:cNvSpPr/>
            <p:nvPr/>
          </p:nvSpPr>
          <p:spPr>
            <a:xfrm>
              <a:off x="2641600" y="2565400"/>
              <a:ext cx="406400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1EE3F71-20CA-5049-A692-A370E120D888}"/>
                </a:ext>
              </a:extLst>
            </p:cNvPr>
            <p:cNvSpPr/>
            <p:nvPr/>
          </p:nvSpPr>
          <p:spPr>
            <a:xfrm>
              <a:off x="2641600" y="3594894"/>
              <a:ext cx="406400" cy="406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E030BF-60E9-C94A-86EB-690F424F3317}"/>
              </a:ext>
            </a:extLst>
          </p:cNvPr>
          <p:cNvGrpSpPr/>
          <p:nvPr/>
        </p:nvGrpSpPr>
        <p:grpSpPr>
          <a:xfrm>
            <a:off x="7918328" y="5016733"/>
            <a:ext cx="443139" cy="209185"/>
            <a:chOff x="3949700" y="3149997"/>
            <a:chExt cx="1803400" cy="8512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3378964-5AB9-8243-A4E6-C259483A0E17}"/>
                </a:ext>
              </a:extLst>
            </p:cNvPr>
            <p:cNvSpPr/>
            <p:nvPr/>
          </p:nvSpPr>
          <p:spPr>
            <a:xfrm>
              <a:off x="3949700" y="3149997"/>
              <a:ext cx="1803400" cy="2667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32D4A63-C6B0-2243-BEFE-1DEC8CFDF794}"/>
                </a:ext>
              </a:extLst>
            </p:cNvPr>
            <p:cNvSpPr/>
            <p:nvPr/>
          </p:nvSpPr>
          <p:spPr>
            <a:xfrm>
              <a:off x="3949700" y="3734594"/>
              <a:ext cx="1803400" cy="2667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Content Placeholder 10">
            <a:extLst>
              <a:ext uri="{FF2B5EF4-FFF2-40B4-BE49-F238E27FC236}">
                <a16:creationId xmlns:a16="http://schemas.microsoft.com/office/drawing/2014/main" id="{0EFBA62A-C874-6E46-BC4F-C0D64108B132}"/>
              </a:ext>
            </a:extLst>
          </p:cNvPr>
          <p:cNvSpPr txBox="1">
            <a:spLocks/>
          </p:cNvSpPr>
          <p:nvPr/>
        </p:nvSpPr>
        <p:spPr>
          <a:xfrm>
            <a:off x="393700" y="2850533"/>
            <a:ext cx="11251725" cy="52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Process to get the energy per hit on the scanner detectors (E=E</a:t>
            </a:r>
            <a:r>
              <a:rPr lang="en-US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D1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+E</a:t>
            </a:r>
            <a:r>
              <a:rPr lang="en-US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D2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+E</a:t>
            </a:r>
            <a:r>
              <a:rPr lang="en-US" sz="2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CEPA4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1" name="Content Placeholder 10">
            <a:extLst>
              <a:ext uri="{FF2B5EF4-FFF2-40B4-BE49-F238E27FC236}">
                <a16:creationId xmlns:a16="http://schemas.microsoft.com/office/drawing/2014/main" id="{3BC17019-AF94-6B42-9BB4-BFC2C528C91A}"/>
              </a:ext>
            </a:extLst>
          </p:cNvPr>
          <p:cNvSpPr txBox="1">
            <a:spLocks/>
          </p:cNvSpPr>
          <p:nvPr/>
        </p:nvSpPr>
        <p:spPr>
          <a:xfrm>
            <a:off x="218006" y="3412817"/>
            <a:ext cx="3268514" cy="52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Sum of the energy deposited</a:t>
            </a:r>
          </a:p>
        </p:txBody>
      </p:sp>
      <p:sp>
        <p:nvSpPr>
          <p:cNvPr id="22" name="Content Placeholder 10">
            <a:extLst>
              <a:ext uri="{FF2B5EF4-FFF2-40B4-BE49-F238E27FC236}">
                <a16:creationId xmlns:a16="http://schemas.microsoft.com/office/drawing/2014/main" id="{5F012D36-A541-E241-90BB-D430153A6EBE}"/>
              </a:ext>
            </a:extLst>
          </p:cNvPr>
          <p:cNvSpPr txBox="1">
            <a:spLocks/>
          </p:cNvSpPr>
          <p:nvPr/>
        </p:nvSpPr>
        <p:spPr>
          <a:xfrm>
            <a:off x="4373414" y="3412817"/>
            <a:ext cx="3268514" cy="52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Number of hits</a:t>
            </a:r>
          </a:p>
        </p:txBody>
      </p:sp>
      <p:sp>
        <p:nvSpPr>
          <p:cNvPr id="23" name="Content Placeholder 10">
            <a:extLst>
              <a:ext uri="{FF2B5EF4-FFF2-40B4-BE49-F238E27FC236}">
                <a16:creationId xmlns:a16="http://schemas.microsoft.com/office/drawing/2014/main" id="{2FDC3189-94EF-554A-8D16-A1A913FC8821}"/>
              </a:ext>
            </a:extLst>
          </p:cNvPr>
          <p:cNvSpPr txBox="1">
            <a:spLocks/>
          </p:cNvSpPr>
          <p:nvPr/>
        </p:nvSpPr>
        <p:spPr>
          <a:xfrm>
            <a:off x="8624761" y="3412817"/>
            <a:ext cx="3268514" cy="52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Energy deposited per proton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5335DFE-8FCE-C844-BD8B-D6770F3CF9F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068713" y="1208506"/>
            <a:ext cx="1565815" cy="1642028"/>
          </a:xfrm>
          <a:prstGeom prst="rect">
            <a:avLst/>
          </a:prstGeom>
        </p:spPr>
      </p:pic>
      <p:pic>
        <p:nvPicPr>
          <p:cNvPr id="26" name="Content Placeholder 4">
            <a:extLst>
              <a:ext uri="{FF2B5EF4-FFF2-40B4-BE49-F238E27FC236}">
                <a16:creationId xmlns:a16="http://schemas.microsoft.com/office/drawing/2014/main" id="{ECE2C2E4-BEFE-AE44-AFD6-070836DBF91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1828"/>
          <a:stretch/>
        </p:blipFill>
        <p:spPr>
          <a:xfrm>
            <a:off x="3314880" y="3861324"/>
            <a:ext cx="275602" cy="2520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A08C525-35C6-A04C-B94B-E03005004209}"/>
              </a:ext>
            </a:extLst>
          </p:cNvPr>
          <p:cNvCxnSpPr/>
          <p:nvPr/>
        </p:nvCxnSpPr>
        <p:spPr>
          <a:xfrm>
            <a:off x="10379779" y="2513644"/>
            <a:ext cx="94118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ED37AF-5E2D-E248-A04C-61AA3E33CE13}"/>
              </a:ext>
            </a:extLst>
          </p:cNvPr>
          <p:cNvCxnSpPr>
            <a:cxnSpLocks/>
          </p:cNvCxnSpPr>
          <p:nvPr/>
        </p:nvCxnSpPr>
        <p:spPr>
          <a:xfrm rot="5400000">
            <a:off x="10903295" y="1985026"/>
            <a:ext cx="94118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10">
            <a:extLst>
              <a:ext uri="{FF2B5EF4-FFF2-40B4-BE49-F238E27FC236}">
                <a16:creationId xmlns:a16="http://schemas.microsoft.com/office/drawing/2014/main" id="{2C830A83-DB6E-CB43-AB97-382E7634EB91}"/>
              </a:ext>
            </a:extLst>
          </p:cNvPr>
          <p:cNvSpPr txBox="1">
            <a:spLocks/>
          </p:cNvSpPr>
          <p:nvPr/>
        </p:nvSpPr>
        <p:spPr>
          <a:xfrm>
            <a:off x="10079338" y="2361073"/>
            <a:ext cx="1565815" cy="52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39.70(5) mm</a:t>
            </a:r>
          </a:p>
        </p:txBody>
      </p:sp>
      <p:sp>
        <p:nvSpPr>
          <p:cNvPr id="28" name="Content Placeholder 10">
            <a:extLst>
              <a:ext uri="{FF2B5EF4-FFF2-40B4-BE49-F238E27FC236}">
                <a16:creationId xmlns:a16="http://schemas.microsoft.com/office/drawing/2014/main" id="{F4E74439-8985-A346-9211-24BCDC30FA13}"/>
              </a:ext>
            </a:extLst>
          </p:cNvPr>
          <p:cNvSpPr txBox="1">
            <a:spLocks/>
          </p:cNvSpPr>
          <p:nvPr/>
        </p:nvSpPr>
        <p:spPr>
          <a:xfrm rot="5400000">
            <a:off x="10706317" y="1705937"/>
            <a:ext cx="1565815" cy="52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39.85(5) mm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A3758-99CD-4183-E197-D55935996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7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284965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55D901B-1FFF-2742-963D-3634F226F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88" y="73025"/>
            <a:ext cx="8532812" cy="1087437"/>
          </a:xfrm>
        </p:spPr>
        <p:txBody>
          <a:bodyPr>
            <a:normAutofit/>
          </a:bodyPr>
          <a:lstStyle/>
          <a:p>
            <a:r>
              <a:rPr lang="en-US" sz="4200" b="1" dirty="0" err="1"/>
              <a:t>pRads</a:t>
            </a:r>
            <a:r>
              <a:rPr lang="en-US" sz="4200" b="1" dirty="0"/>
              <a:t>:</a:t>
            </a:r>
            <a:r>
              <a:rPr lang="en-US" sz="4200" dirty="0"/>
              <a:t> Cross-shaped phantom</a:t>
            </a:r>
            <a:endParaRPr lang="en-US" sz="4200" b="1" dirty="0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61664A3F-FA9D-6C45-B18A-C19D787A27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1252705" y="1425785"/>
            <a:ext cx="4218750" cy="3600000"/>
          </a:xfrm>
          <a:prstGeom prst="rect">
            <a:avLst/>
          </a:prstGeom>
        </p:spPr>
      </p:pic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5E6F6F4C-6D83-3C4F-81EB-6F6BE3CED2A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/>
          <a:stretch/>
        </p:blipFill>
        <p:spPr>
          <a:xfrm>
            <a:off x="6767925" y="1425785"/>
            <a:ext cx="4218750" cy="36000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912315E-30A6-6B43-849A-5FDBEFB8D324}"/>
              </a:ext>
            </a:extLst>
          </p:cNvPr>
          <p:cNvSpPr txBox="1">
            <a:spLocks/>
          </p:cNvSpPr>
          <p:nvPr/>
        </p:nvSpPr>
        <p:spPr>
          <a:xfrm>
            <a:off x="839788" y="5025786"/>
            <a:ext cx="10742612" cy="15307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Three well-differentiated zones are observed: PMMA, air, and aluminum.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As expected, higher statistics increased the uniformity of the images.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Average energy deposited per hit on each material was consistent.</a:t>
            </a:r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3CC23A-6011-8D4F-8C20-A92BE61B67C7}"/>
              </a:ext>
            </a:extLst>
          </p:cNvPr>
          <p:cNvSpPr/>
          <p:nvPr/>
        </p:nvSpPr>
        <p:spPr>
          <a:xfrm>
            <a:off x="5566906" y="2391614"/>
            <a:ext cx="1210588" cy="16683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/>
              <a:t>PMMA</a:t>
            </a:r>
          </a:p>
          <a:p>
            <a:pPr algn="ctr">
              <a:lnSpc>
                <a:spcPct val="200000"/>
              </a:lnSpc>
            </a:pPr>
            <a:r>
              <a:rPr lang="en-US"/>
              <a:t>Air</a:t>
            </a:r>
          </a:p>
          <a:p>
            <a:pPr algn="ctr">
              <a:lnSpc>
                <a:spcPct val="200000"/>
              </a:lnSpc>
            </a:pPr>
            <a:r>
              <a:rPr lang="en-US"/>
              <a:t>Aluminum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EC568AC-83AF-A043-910A-08D8261BF327}"/>
              </a:ext>
            </a:extLst>
          </p:cNvPr>
          <p:cNvCxnSpPr/>
          <p:nvPr/>
        </p:nvCxnSpPr>
        <p:spPr>
          <a:xfrm flipV="1">
            <a:off x="6600825" y="1865523"/>
            <a:ext cx="1000125" cy="89852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57B4511-8B6C-DB4D-A6FA-DE2EA8C214F4}"/>
              </a:ext>
            </a:extLst>
          </p:cNvPr>
          <p:cNvCxnSpPr>
            <a:cxnSpLocks/>
          </p:cNvCxnSpPr>
          <p:nvPr/>
        </p:nvCxnSpPr>
        <p:spPr>
          <a:xfrm flipH="1" flipV="1">
            <a:off x="4329113" y="1865523"/>
            <a:ext cx="1414463" cy="89535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AD2BD77-7A66-6448-8E10-BEE806511903}"/>
              </a:ext>
            </a:extLst>
          </p:cNvPr>
          <p:cNvCxnSpPr>
            <a:cxnSpLocks/>
          </p:cNvCxnSpPr>
          <p:nvPr/>
        </p:nvCxnSpPr>
        <p:spPr>
          <a:xfrm flipV="1">
            <a:off x="6429373" y="3319449"/>
            <a:ext cx="1540921" cy="317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568C4A-8709-3241-913B-0995AAA54BDC}"/>
              </a:ext>
            </a:extLst>
          </p:cNvPr>
          <p:cNvCxnSpPr>
            <a:cxnSpLocks/>
          </p:cNvCxnSpPr>
          <p:nvPr/>
        </p:nvCxnSpPr>
        <p:spPr>
          <a:xfrm flipH="1" flipV="1">
            <a:off x="4200525" y="3319449"/>
            <a:ext cx="1700217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B0A9F28-7362-CA4C-B73E-E79EFEBFF6B0}"/>
              </a:ext>
            </a:extLst>
          </p:cNvPr>
          <p:cNvCxnSpPr>
            <a:cxnSpLocks/>
          </p:cNvCxnSpPr>
          <p:nvPr/>
        </p:nvCxnSpPr>
        <p:spPr>
          <a:xfrm flipV="1">
            <a:off x="6757992" y="3870537"/>
            <a:ext cx="1220521" cy="3174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30D7BC8-A46A-5546-8AD8-8EEE3E5FDFDE}"/>
              </a:ext>
            </a:extLst>
          </p:cNvPr>
          <p:cNvCxnSpPr>
            <a:cxnSpLocks/>
          </p:cNvCxnSpPr>
          <p:nvPr/>
        </p:nvCxnSpPr>
        <p:spPr>
          <a:xfrm flipH="1">
            <a:off x="3988348" y="3870537"/>
            <a:ext cx="1612353" cy="3173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F7C8144-4766-2543-826A-0EE1F70AC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109663"/>
            <a:ext cx="5157787" cy="490537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/>
              <a:t>1-hour measurement (~1.6x10</a:t>
            </a:r>
            <a:r>
              <a:rPr lang="en-US" baseline="30000" dirty="0"/>
              <a:t>6</a:t>
            </a:r>
            <a:r>
              <a:rPr lang="en-US" dirty="0"/>
              <a:t>counts)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BECEBC-246A-0E49-A7A5-0058D2B08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09663"/>
            <a:ext cx="5183188" cy="490537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/>
              <a:t>30-min measurement (~8x10</a:t>
            </a:r>
            <a:r>
              <a:rPr lang="en-US" baseline="30000" dirty="0"/>
              <a:t>5</a:t>
            </a:r>
            <a:r>
              <a:rPr lang="en-US" dirty="0"/>
              <a:t>counts)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07F13E7B-4003-FDE0-5C6E-B9E1EB263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8</a:t>
            </a:fld>
            <a:endParaRPr lang="en-ES"/>
          </a:p>
        </p:txBody>
      </p:sp>
      <p:pic>
        <p:nvPicPr>
          <p:cNvPr id="17" name="Content Placeholder 9">
            <a:extLst>
              <a:ext uri="{FF2B5EF4-FFF2-40B4-BE49-F238E27FC236}">
                <a16:creationId xmlns:a16="http://schemas.microsoft.com/office/drawing/2014/main" id="{4B04D412-C76A-DD6D-3B98-4CA0BFBAB17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7358" y="1703224"/>
            <a:ext cx="1221849" cy="115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599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55D901B-1FFF-2742-963D-3634F226F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23" y="69599"/>
            <a:ext cx="8532812" cy="1146175"/>
          </a:xfrm>
        </p:spPr>
        <p:txBody>
          <a:bodyPr>
            <a:noAutofit/>
          </a:bodyPr>
          <a:lstStyle/>
          <a:p>
            <a:r>
              <a:rPr lang="en-ES" sz="4200" b="1" dirty="0"/>
              <a:t>pRads:</a:t>
            </a:r>
            <a:r>
              <a:rPr lang="en-ES" sz="4200" dirty="0"/>
              <a:t> Derenzo phantom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F7C8144-4766-2543-826A-0EE1F70AC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0188" y="1160463"/>
            <a:ext cx="5157787" cy="490537"/>
          </a:xfrm>
        </p:spPr>
        <p:txBody>
          <a:bodyPr/>
          <a:lstStyle/>
          <a:p>
            <a:pPr algn="ctr"/>
            <a:r>
              <a:rPr lang="en-ES" dirty="0"/>
              <a:t>Experimental image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BECEBC-246A-0E49-A7A5-0058D2B08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32600" y="1160463"/>
            <a:ext cx="5183188" cy="490537"/>
          </a:xfrm>
        </p:spPr>
        <p:txBody>
          <a:bodyPr/>
          <a:lstStyle/>
          <a:p>
            <a:pPr algn="ctr"/>
            <a:r>
              <a:rPr lang="en-ES" dirty="0"/>
              <a:t>Simulated image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61664A3F-FA9D-6C45-B18A-C19D787A27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1913105" y="1642489"/>
            <a:ext cx="4221128" cy="3600000"/>
          </a:xfrm>
          <a:prstGeom prst="rect">
            <a:avLst/>
          </a:prstGeom>
        </p:spPr>
      </p:pic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5E6F6F4C-6D83-3C4F-81EB-6F6BE3CED2A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rcRect/>
          <a:stretch/>
        </p:blipFill>
        <p:spPr>
          <a:xfrm>
            <a:off x="7233909" y="1651000"/>
            <a:ext cx="4368932" cy="3600000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DA8BA97E-7FD9-1541-96B9-DF10CB57AE76}"/>
              </a:ext>
            </a:extLst>
          </p:cNvPr>
          <p:cNvSpPr txBox="1">
            <a:spLocks/>
          </p:cNvSpPr>
          <p:nvPr/>
        </p:nvSpPr>
        <p:spPr>
          <a:xfrm>
            <a:off x="839788" y="5242490"/>
            <a:ext cx="10742612" cy="14789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different structures of the phantom are observed.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Simulated results displayed more intense red and blue zones.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Circles of d=2mm are less defined in the experimental image but they are still distinguished.</a:t>
            </a:r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F789CE-CEC5-D74D-AA50-62D11B586685}"/>
              </a:ext>
            </a:extLst>
          </p:cNvPr>
          <p:cNvSpPr/>
          <p:nvPr/>
        </p:nvSpPr>
        <p:spPr>
          <a:xfrm>
            <a:off x="8256016" y="2686554"/>
            <a:ext cx="1146048" cy="48336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E0F83D-CA99-5940-BF6D-72FB572D1862}"/>
              </a:ext>
            </a:extLst>
          </p:cNvPr>
          <p:cNvSpPr/>
          <p:nvPr/>
        </p:nvSpPr>
        <p:spPr>
          <a:xfrm>
            <a:off x="2816661" y="2686553"/>
            <a:ext cx="1146048" cy="48336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grpSp>
        <p:nvGrpSpPr>
          <p:cNvPr id="15" name="Grupo 30">
            <a:extLst>
              <a:ext uri="{FF2B5EF4-FFF2-40B4-BE49-F238E27FC236}">
                <a16:creationId xmlns:a16="http://schemas.microsoft.com/office/drawing/2014/main" id="{A52E32CA-2324-ED4A-A1C3-E08822EBEE26}"/>
              </a:ext>
            </a:extLst>
          </p:cNvPr>
          <p:cNvGrpSpPr/>
          <p:nvPr/>
        </p:nvGrpSpPr>
        <p:grpSpPr>
          <a:xfrm flipH="1">
            <a:off x="6561" y="1273123"/>
            <a:ext cx="2497770" cy="1749046"/>
            <a:chOff x="8851038" y="2581282"/>
            <a:chExt cx="3332568" cy="2613289"/>
          </a:xfrm>
        </p:grpSpPr>
        <p:grpSp>
          <p:nvGrpSpPr>
            <p:cNvPr id="16" name="Grupo 29">
              <a:extLst>
                <a:ext uri="{FF2B5EF4-FFF2-40B4-BE49-F238E27FC236}">
                  <a16:creationId xmlns:a16="http://schemas.microsoft.com/office/drawing/2014/main" id="{AD52A02F-5D96-AE48-8132-9CC40074310C}"/>
                </a:ext>
              </a:extLst>
            </p:cNvPr>
            <p:cNvGrpSpPr/>
            <p:nvPr/>
          </p:nvGrpSpPr>
          <p:grpSpPr>
            <a:xfrm>
              <a:off x="9707222" y="2581282"/>
              <a:ext cx="2476384" cy="2613289"/>
              <a:chOff x="9541967" y="2565824"/>
              <a:chExt cx="2476384" cy="2613289"/>
            </a:xfrm>
          </p:grpSpPr>
          <p:pic>
            <p:nvPicPr>
              <p:cNvPr id="23" name="Imagen 6">
                <a:extLst>
                  <a:ext uri="{FF2B5EF4-FFF2-40B4-BE49-F238E27FC236}">
                    <a16:creationId xmlns:a16="http://schemas.microsoft.com/office/drawing/2014/main" id="{3543B7C9-2934-2C44-9C62-C70945D284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525" t="36378" r="34736" b="37247"/>
              <a:stretch/>
            </p:blipFill>
            <p:spPr>
              <a:xfrm rot="21540000" flipH="1">
                <a:off x="9541967" y="2565824"/>
                <a:ext cx="2416762" cy="2613289"/>
              </a:xfrm>
              <a:prstGeom prst="rect">
                <a:avLst/>
              </a:prstGeom>
            </p:spPr>
          </p:pic>
          <p:sp>
            <p:nvSpPr>
              <p:cNvPr id="24" name="CuadroTexto 19">
                <a:extLst>
                  <a:ext uri="{FF2B5EF4-FFF2-40B4-BE49-F238E27FC236}">
                    <a16:creationId xmlns:a16="http://schemas.microsoft.com/office/drawing/2014/main" id="{E14FC133-C747-5249-9CD5-2E7B75175F8A}"/>
                  </a:ext>
                </a:extLst>
              </p:cNvPr>
              <p:cNvSpPr txBox="1"/>
              <p:nvPr/>
            </p:nvSpPr>
            <p:spPr>
              <a:xfrm>
                <a:off x="10603652" y="4155339"/>
                <a:ext cx="1414699" cy="449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latin typeface="Symbol" pitchFamily="2" charset="2"/>
                  </a:rPr>
                  <a:t>f</a:t>
                </a:r>
                <a:r>
                  <a:rPr lang="en-GB" sz="900" dirty="0">
                    <a:latin typeface="+mj-lt"/>
                  </a:rPr>
                  <a:t>=s=</a:t>
                </a:r>
                <a:r>
                  <a:rPr lang="en-GB" sz="900" dirty="0"/>
                  <a:t>5 mm</a:t>
                </a:r>
              </a:p>
            </p:txBody>
          </p:sp>
          <p:sp>
            <p:nvSpPr>
              <p:cNvPr id="25" name="CuadroTexto 20">
                <a:extLst>
                  <a:ext uri="{FF2B5EF4-FFF2-40B4-BE49-F238E27FC236}">
                    <a16:creationId xmlns:a16="http://schemas.microsoft.com/office/drawing/2014/main" id="{CB10BE79-31C7-FE4A-81E7-F72BD8A84229}"/>
                  </a:ext>
                </a:extLst>
              </p:cNvPr>
              <p:cNvSpPr txBox="1"/>
              <p:nvPr/>
            </p:nvSpPr>
            <p:spPr>
              <a:xfrm>
                <a:off x="10603652" y="3623758"/>
                <a:ext cx="1402213" cy="449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latin typeface="Symbol" pitchFamily="2" charset="2"/>
                  </a:rPr>
                  <a:t>f</a:t>
                </a:r>
                <a:r>
                  <a:rPr lang="en-GB" sz="900" dirty="0">
                    <a:latin typeface="+mj-lt"/>
                  </a:rPr>
                  <a:t>=s=</a:t>
                </a:r>
                <a:r>
                  <a:rPr lang="en-GB" sz="900" dirty="0">
                    <a:latin typeface="Symbol" pitchFamily="2" charset="2"/>
                  </a:rPr>
                  <a:t>3</a:t>
                </a:r>
                <a:r>
                  <a:rPr lang="en-GB" sz="900" dirty="0"/>
                  <a:t> mm</a:t>
                </a:r>
              </a:p>
            </p:txBody>
          </p:sp>
          <p:sp>
            <p:nvSpPr>
              <p:cNvPr id="26" name="CuadroTexto 21">
                <a:extLst>
                  <a:ext uri="{FF2B5EF4-FFF2-40B4-BE49-F238E27FC236}">
                    <a16:creationId xmlns:a16="http://schemas.microsoft.com/office/drawing/2014/main" id="{8BF3562B-1DEB-E349-ADF9-89EB5A4A36FE}"/>
                  </a:ext>
                </a:extLst>
              </p:cNvPr>
              <p:cNvSpPr txBox="1"/>
              <p:nvPr/>
            </p:nvSpPr>
            <p:spPr>
              <a:xfrm>
                <a:off x="10603654" y="3155511"/>
                <a:ext cx="1402213" cy="449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latin typeface="Symbol" pitchFamily="2" charset="2"/>
                  </a:rPr>
                  <a:t>f</a:t>
                </a:r>
                <a:r>
                  <a:rPr lang="en-GB" sz="900" dirty="0">
                    <a:latin typeface="+mj-lt"/>
                  </a:rPr>
                  <a:t>=s=</a:t>
                </a:r>
                <a:r>
                  <a:rPr lang="en-GB" sz="900" dirty="0">
                    <a:latin typeface="Symbol" pitchFamily="2" charset="2"/>
                  </a:rPr>
                  <a:t>2</a:t>
                </a:r>
                <a:r>
                  <a:rPr lang="en-GB" sz="900" dirty="0"/>
                  <a:t> mm</a:t>
                </a:r>
              </a:p>
            </p:txBody>
          </p:sp>
          <p:sp>
            <p:nvSpPr>
              <p:cNvPr id="27" name="CuadroTexto 22">
                <a:extLst>
                  <a:ext uri="{FF2B5EF4-FFF2-40B4-BE49-F238E27FC236}">
                    <a16:creationId xmlns:a16="http://schemas.microsoft.com/office/drawing/2014/main" id="{994753EE-8992-1644-93D3-63E587378AE3}"/>
                  </a:ext>
                </a:extLst>
              </p:cNvPr>
              <p:cNvSpPr txBox="1"/>
              <p:nvPr/>
            </p:nvSpPr>
            <p:spPr>
              <a:xfrm>
                <a:off x="10588504" y="2786178"/>
                <a:ext cx="1402213" cy="4495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>
                    <a:latin typeface="Symbol" pitchFamily="2" charset="2"/>
                  </a:rPr>
                  <a:t>f</a:t>
                </a:r>
                <a:r>
                  <a:rPr lang="en-GB" sz="900" dirty="0">
                    <a:latin typeface="+mj-lt"/>
                  </a:rPr>
                  <a:t>=s=</a:t>
                </a:r>
                <a:r>
                  <a:rPr lang="en-GB" sz="900" dirty="0">
                    <a:latin typeface="Symbol" pitchFamily="2" charset="2"/>
                  </a:rPr>
                  <a:t>1</a:t>
                </a:r>
                <a:r>
                  <a:rPr lang="en-GB" sz="900" dirty="0"/>
                  <a:t> mm</a:t>
                </a:r>
              </a:p>
            </p:txBody>
          </p:sp>
        </p:grpSp>
        <p:sp>
          <p:nvSpPr>
            <p:cNvPr id="17" name="CuadroTexto 23">
              <a:extLst>
                <a:ext uri="{FF2B5EF4-FFF2-40B4-BE49-F238E27FC236}">
                  <a16:creationId xmlns:a16="http://schemas.microsoft.com/office/drawing/2014/main" id="{D4D0A85E-BB84-D841-A158-00D338145AAC}"/>
                </a:ext>
              </a:extLst>
            </p:cNvPr>
            <p:cNvSpPr txBox="1"/>
            <p:nvPr/>
          </p:nvSpPr>
          <p:spPr>
            <a:xfrm>
              <a:off x="8851038" y="4437541"/>
              <a:ext cx="951844" cy="599343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FF0000"/>
                  </a:solidFill>
                </a:rPr>
                <a:t>5 mm</a:t>
              </a:r>
            </a:p>
            <a:p>
              <a:endParaRPr lang="en-GB" sz="700" dirty="0">
                <a:solidFill>
                  <a:srgbClr val="FF0000"/>
                </a:solidFill>
              </a:endParaRPr>
            </a:p>
          </p:txBody>
        </p:sp>
        <p:sp>
          <p:nvSpPr>
            <p:cNvPr id="18" name="CuadroTexto 24">
              <a:extLst>
                <a:ext uri="{FF2B5EF4-FFF2-40B4-BE49-F238E27FC236}">
                  <a16:creationId xmlns:a16="http://schemas.microsoft.com/office/drawing/2014/main" id="{72AFF88B-BEEF-EE4E-8EE6-C753D93DE334}"/>
                </a:ext>
              </a:extLst>
            </p:cNvPr>
            <p:cNvSpPr txBox="1"/>
            <p:nvPr/>
          </p:nvSpPr>
          <p:spPr>
            <a:xfrm>
              <a:off x="9054928" y="3626890"/>
              <a:ext cx="707366" cy="629309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solidFill>
                    <a:srgbClr val="FF0000"/>
                  </a:solidFill>
                </a:rPr>
                <a:t>3 mm</a:t>
              </a:r>
            </a:p>
            <a:p>
              <a:endParaRPr lang="en-GB" sz="100" dirty="0">
                <a:solidFill>
                  <a:srgbClr val="FF0000"/>
                </a:solidFill>
              </a:endParaRPr>
            </a:p>
          </p:txBody>
        </p:sp>
        <p:sp>
          <p:nvSpPr>
            <p:cNvPr id="19" name="CuadroTexto 25">
              <a:extLst>
                <a:ext uri="{FF2B5EF4-FFF2-40B4-BE49-F238E27FC236}">
                  <a16:creationId xmlns:a16="http://schemas.microsoft.com/office/drawing/2014/main" id="{E0F11579-A22F-4445-B1FD-E266AFBE5A0C}"/>
                </a:ext>
              </a:extLst>
            </p:cNvPr>
            <p:cNvSpPr txBox="1"/>
            <p:nvPr/>
          </p:nvSpPr>
          <p:spPr>
            <a:xfrm>
              <a:off x="9095516" y="2813451"/>
              <a:ext cx="707366" cy="779148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GB" sz="400" dirty="0">
                <a:solidFill>
                  <a:srgbClr val="FF0000"/>
                </a:solidFill>
              </a:endParaRPr>
            </a:p>
            <a:p>
              <a:r>
                <a:rPr lang="en-GB" sz="700" dirty="0">
                  <a:solidFill>
                    <a:srgbClr val="FF0000"/>
                  </a:solidFill>
                </a:rPr>
                <a:t>2 mm</a:t>
              </a:r>
            </a:p>
            <a:p>
              <a:endParaRPr lang="en-GB" sz="100" dirty="0">
                <a:solidFill>
                  <a:srgbClr val="FF0000"/>
                </a:solidFill>
              </a:endParaRPr>
            </a:p>
            <a:p>
              <a:endParaRPr lang="en-GB" sz="100" dirty="0">
                <a:solidFill>
                  <a:srgbClr val="FF0000"/>
                </a:solidFill>
              </a:endParaRPr>
            </a:p>
          </p:txBody>
        </p:sp>
        <p:sp>
          <p:nvSpPr>
            <p:cNvPr id="20" name="Abrir llave 26">
              <a:extLst>
                <a:ext uri="{FF2B5EF4-FFF2-40B4-BE49-F238E27FC236}">
                  <a16:creationId xmlns:a16="http://schemas.microsoft.com/office/drawing/2014/main" id="{B59E5A91-CA0E-CF43-8CC0-DC5752614656}"/>
                </a:ext>
              </a:extLst>
            </p:cNvPr>
            <p:cNvSpPr/>
            <p:nvPr/>
          </p:nvSpPr>
          <p:spPr>
            <a:xfrm>
              <a:off x="9711249" y="2753706"/>
              <a:ext cx="187876" cy="653141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21" name="Abrir llave 27">
              <a:extLst>
                <a:ext uri="{FF2B5EF4-FFF2-40B4-BE49-F238E27FC236}">
                  <a16:creationId xmlns:a16="http://schemas.microsoft.com/office/drawing/2014/main" id="{63D4CF42-165A-1345-AA80-B5D6C79169EA}"/>
                </a:ext>
              </a:extLst>
            </p:cNvPr>
            <p:cNvSpPr/>
            <p:nvPr/>
          </p:nvSpPr>
          <p:spPr>
            <a:xfrm>
              <a:off x="9724680" y="3453377"/>
              <a:ext cx="175708" cy="699234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22" name="Abrir llave 28">
              <a:extLst>
                <a:ext uri="{FF2B5EF4-FFF2-40B4-BE49-F238E27FC236}">
                  <a16:creationId xmlns:a16="http://schemas.microsoft.com/office/drawing/2014/main" id="{D7A6F2D5-039C-CC4B-85C6-752130407119}"/>
                </a:ext>
              </a:extLst>
            </p:cNvPr>
            <p:cNvSpPr/>
            <p:nvPr/>
          </p:nvSpPr>
          <p:spPr>
            <a:xfrm>
              <a:off x="9711249" y="4160771"/>
              <a:ext cx="175708" cy="884826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ED656-A215-E9FC-409D-6EED3D51D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7035-8426-7540-848B-4C9172F2FBFC}" type="slidenum">
              <a:rPr lang="en-ES" smtClean="0"/>
              <a:t>9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886657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12292</TotalTime>
  <Words>780</Words>
  <Application>Microsoft Macintosh PowerPoint</Application>
  <PresentationFormat>Widescreen</PresentationFormat>
  <Paragraphs>181</Paragraphs>
  <Slides>19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Arial Black</vt:lpstr>
      <vt:lpstr>Calibri</vt:lpstr>
      <vt:lpstr>Symbol</vt:lpstr>
      <vt:lpstr>Office Theme</vt:lpstr>
      <vt:lpstr>Experimental tests of a scanner prototype for imaging with protons developed at IEM-CSIC</vt:lpstr>
      <vt:lpstr>Protontherapy</vt:lpstr>
      <vt:lpstr>Experimental setup</vt:lpstr>
      <vt:lpstr>Experimental setup</vt:lpstr>
      <vt:lpstr>Study of uniform thickness phantoms</vt:lpstr>
      <vt:lpstr>Imaged phantoms</vt:lpstr>
      <vt:lpstr>pRads: Cross-shaped phantom</vt:lpstr>
      <vt:lpstr>pRads: Cross-shaped phantom</vt:lpstr>
      <vt:lpstr>pRads: Derenzo phantom</vt:lpstr>
      <vt:lpstr>Derenzo measurements</vt:lpstr>
      <vt:lpstr>Conclusions</vt:lpstr>
      <vt:lpstr>Study of cylindrical phantoms</vt:lpstr>
      <vt:lpstr>PowerPoint Presentation</vt:lpstr>
      <vt:lpstr>Ethanol and water phantom</vt:lpstr>
      <vt:lpstr>Derenzo 3/5/7</vt:lpstr>
      <vt:lpstr>Comparison: lowest statistics reconstructions</vt:lpstr>
      <vt:lpstr>Comparison: varying the angular step</vt:lpstr>
      <vt:lpstr>Conclusions</vt:lpstr>
      <vt:lpstr>Thanks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tests of a scanner prototype for medical imaging with protons developed at IEM-CSIC</dc:title>
  <dc:creator>AMANDA NATHALI NERIO AGUIRRE</dc:creator>
  <cp:lastModifiedBy>AMANDA NATHALI NERIO AGUIRRE</cp:lastModifiedBy>
  <cp:revision>18</cp:revision>
  <dcterms:created xsi:type="dcterms:W3CDTF">2021-09-18T18:49:02Z</dcterms:created>
  <dcterms:modified xsi:type="dcterms:W3CDTF">2022-10-26T11:51:08Z</dcterms:modified>
</cp:coreProperties>
</file>