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6"/>
  </p:notesMasterIdLst>
  <p:sldIdLst>
    <p:sldId id="256" r:id="rId2"/>
    <p:sldId id="331" r:id="rId3"/>
    <p:sldId id="333" r:id="rId4"/>
    <p:sldId id="334" r:id="rId5"/>
    <p:sldId id="336" r:id="rId6"/>
    <p:sldId id="337" r:id="rId7"/>
    <p:sldId id="338" r:id="rId8"/>
    <p:sldId id="339" r:id="rId9"/>
    <p:sldId id="341" r:id="rId10"/>
    <p:sldId id="342" r:id="rId11"/>
    <p:sldId id="343" r:id="rId12"/>
    <p:sldId id="344" r:id="rId13"/>
    <p:sldId id="345" r:id="rId14"/>
    <p:sldId id="340" r:id="rId15"/>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443ED59-20C7-4FDF-8DCA-8A14D1AA1C8C}" name="Microsoft Office User" initials="MOU" userId="Microsoft Office User" providerId="None"/>
  <p188:author id="{BD7E3674-44D4-0F9D-9E73-D4E89498B580}" name="José Antonio briz monago" initials="JAbm" userId="S::jbrizmonago@educa.madrid.org::40159fe5-98cf-458d-98f2-b4a5404d199d" providerId="AD"/>
  <p188:author id="{38DCB1AC-71BB-8B5F-8EEC-CF489A1A113C}" name="Vicente García Távora" initials="VGT" userId="Vicente García Távora"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2"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D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5016A63-6DE9-4215-B4D7-A9F8603B4319}">
  <a:tblStyle styleId="{D5016A63-6DE9-4215-B4D7-A9F8603B4319}"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27F97BB-C833-4FB7-BDE5-3F7075034690}" styleName="Estilo temático 2 - Énfasis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Estilo temático 2 - Énfasis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Estilo temático 2 - Énfasis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70"/>
    <p:restoredTop sz="85950"/>
  </p:normalViewPr>
  <p:slideViewPr>
    <p:cSldViewPr snapToGrid="0">
      <p:cViewPr>
        <p:scale>
          <a:sx n="146" d="100"/>
          <a:sy n="146" d="100"/>
        </p:scale>
        <p:origin x="384" y="88"/>
      </p:cViewPr>
      <p:guideLst>
        <p:guide orient="horz" pos="1620"/>
        <p:guide pos="2880"/>
      </p:guideLst>
    </p:cSldViewPr>
  </p:slideViewPr>
  <p:notesTextViewPr>
    <p:cViewPr>
      <p:scale>
        <a:sx n="1" d="1"/>
        <a:sy n="1" d="1"/>
      </p:scale>
      <p:origin x="0" y="0"/>
    </p:cViewPr>
  </p:notesTextViewPr>
  <p:sorterViewPr>
    <p:cViewPr>
      <p:scale>
        <a:sx n="170" d="100"/>
        <a:sy n="17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8/10/relationships/authors" Targe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cf1d8e9644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gcf1d8e964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71450" marR="0" lvl="0" indent="-171450" algn="l" defTabSz="914400" rtl="0" eaLnBrk="1" fontAlgn="auto" latinLnBrk="0" hangingPunct="1">
              <a:lnSpc>
                <a:spcPct val="100000"/>
              </a:lnSpc>
              <a:spcBef>
                <a:spcPts val="0"/>
              </a:spcBef>
              <a:spcAft>
                <a:spcPts val="0"/>
              </a:spcAft>
              <a:buClr>
                <a:srgbClr val="000000"/>
              </a:buClr>
              <a:buSzPts val="1100"/>
              <a:buFontTx/>
              <a:buChar char="-"/>
              <a:tabLst/>
              <a:defRPr/>
            </a:pPr>
            <a:r>
              <a:rPr lang="es-ES" dirty="0" err="1"/>
              <a:t>Hello</a:t>
            </a:r>
            <a:r>
              <a:rPr lang="es-ES" dirty="0"/>
              <a:t> </a:t>
            </a:r>
            <a:r>
              <a:rPr lang="es-ES" dirty="0" err="1"/>
              <a:t>everyone</a:t>
            </a:r>
            <a:r>
              <a:rPr lang="es-ES" dirty="0"/>
              <a:t>, </a:t>
            </a:r>
            <a:r>
              <a:rPr lang="es-ES" dirty="0" err="1"/>
              <a:t>my</a:t>
            </a:r>
            <a:r>
              <a:rPr lang="es-ES" dirty="0"/>
              <a:t> </a:t>
            </a:r>
            <a:r>
              <a:rPr lang="es-ES" dirty="0" err="1"/>
              <a:t>name</a:t>
            </a:r>
            <a:r>
              <a:rPr lang="es-ES" dirty="0"/>
              <a:t> </a:t>
            </a:r>
            <a:r>
              <a:rPr lang="es-ES" dirty="0" err="1"/>
              <a:t>is</a:t>
            </a:r>
            <a:r>
              <a:rPr lang="es-ES" dirty="0"/>
              <a:t> Vicente García Távora and </a:t>
            </a:r>
            <a:r>
              <a:rPr lang="es-ES" dirty="0" err="1"/>
              <a:t>im</a:t>
            </a:r>
            <a:r>
              <a:rPr lang="es-ES" dirty="0"/>
              <a:t> </a:t>
            </a:r>
            <a:r>
              <a:rPr lang="es-ES" dirty="0" err="1"/>
              <a:t>going</a:t>
            </a:r>
            <a:r>
              <a:rPr lang="es-ES" dirty="0"/>
              <a:t> </a:t>
            </a:r>
            <a:r>
              <a:rPr lang="es-ES" dirty="0" err="1"/>
              <a:t>to</a:t>
            </a:r>
            <a:r>
              <a:rPr lang="es-ES" dirty="0"/>
              <a:t> </a:t>
            </a:r>
            <a:r>
              <a:rPr lang="es-ES" dirty="0" err="1"/>
              <a:t>present</a:t>
            </a:r>
            <a:r>
              <a:rPr lang="es-ES" dirty="0"/>
              <a:t> </a:t>
            </a:r>
            <a:r>
              <a:rPr lang="es-ES" dirty="0" err="1"/>
              <a:t>the</a:t>
            </a:r>
            <a:r>
              <a:rPr lang="es-ES" dirty="0"/>
              <a:t> </a:t>
            </a:r>
            <a:r>
              <a:rPr lang="es-ES" dirty="0" err="1"/>
              <a:t>results</a:t>
            </a:r>
            <a:r>
              <a:rPr lang="es-ES" dirty="0"/>
              <a:t> </a:t>
            </a:r>
            <a:r>
              <a:rPr lang="es-ES" dirty="0" err="1"/>
              <a:t>of</a:t>
            </a:r>
            <a:r>
              <a:rPr lang="es-ES" dirty="0"/>
              <a:t> </a:t>
            </a:r>
            <a:r>
              <a:rPr lang="es-ES" dirty="0" err="1"/>
              <a:t>the</a:t>
            </a:r>
            <a:r>
              <a:rPr lang="es-ES" dirty="0"/>
              <a:t> </a:t>
            </a:r>
            <a:r>
              <a:rPr lang="es-ES" dirty="0" err="1"/>
              <a:t>experiment</a:t>
            </a:r>
            <a:r>
              <a:rPr lang="es-ES" dirty="0"/>
              <a:t> </a:t>
            </a:r>
            <a:r>
              <a:rPr lang="es-ES" dirty="0" err="1"/>
              <a:t>where</a:t>
            </a:r>
            <a:r>
              <a:rPr lang="es-ES" dirty="0"/>
              <a:t> </a:t>
            </a:r>
            <a:r>
              <a:rPr lang="es-ES" dirty="0" err="1"/>
              <a:t>we</a:t>
            </a:r>
            <a:r>
              <a:rPr lang="es-ES" dirty="0"/>
              <a:t> </a:t>
            </a:r>
            <a:r>
              <a:rPr lang="es-ES" dirty="0" err="1"/>
              <a:t>studied</a:t>
            </a:r>
            <a:r>
              <a:rPr lang="es-ES" dirty="0"/>
              <a:t> </a:t>
            </a:r>
            <a:r>
              <a:rPr lang="es-ES" dirty="0" err="1"/>
              <a:t>the</a:t>
            </a:r>
            <a:r>
              <a:rPr lang="es-ES" dirty="0"/>
              <a:t> </a:t>
            </a:r>
            <a:r>
              <a:rPr lang="es-ES" dirty="0" err="1"/>
              <a:t>elastic</a:t>
            </a:r>
            <a:r>
              <a:rPr lang="es-ES" dirty="0"/>
              <a:t> </a:t>
            </a:r>
            <a:r>
              <a:rPr lang="es-ES" dirty="0" err="1"/>
              <a:t>scattering</a:t>
            </a:r>
            <a:r>
              <a:rPr lang="es-ES" dirty="0"/>
              <a:t> </a:t>
            </a:r>
            <a:r>
              <a:rPr lang="es-ES" dirty="0" err="1"/>
              <a:t>of</a:t>
            </a:r>
            <a:r>
              <a:rPr lang="es-ES" dirty="0"/>
              <a:t> 15C </a:t>
            </a:r>
            <a:r>
              <a:rPr lang="es-ES" dirty="0" err="1"/>
              <a:t>on</a:t>
            </a:r>
            <a:r>
              <a:rPr lang="es-ES" dirty="0"/>
              <a:t> 208Pb at </a:t>
            </a:r>
            <a:r>
              <a:rPr lang="es-ES" dirty="0" err="1"/>
              <a:t>energies</a:t>
            </a:r>
            <a:r>
              <a:rPr lang="es-ES" dirty="0"/>
              <a:t> </a:t>
            </a:r>
            <a:r>
              <a:rPr lang="es-ES" dirty="0" err="1"/>
              <a:t>near</a:t>
            </a:r>
            <a:r>
              <a:rPr lang="es-ES" dirty="0"/>
              <a:t> </a:t>
            </a:r>
            <a:r>
              <a:rPr lang="es-ES" dirty="0" err="1"/>
              <a:t>the</a:t>
            </a:r>
            <a:r>
              <a:rPr lang="es-ES" dirty="0"/>
              <a:t> coulomb </a:t>
            </a:r>
            <a:r>
              <a:rPr lang="es-ES" dirty="0" err="1"/>
              <a:t>barrier</a:t>
            </a:r>
            <a:r>
              <a:rPr lang="es-ES" dirty="0"/>
              <a:t>.</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gcf1d8e9644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cf1d8e9644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_tradnl" baseline="0" dirty="0"/>
          </a:p>
        </p:txBody>
      </p:sp>
    </p:spTree>
    <p:extLst>
      <p:ext uri="{BB962C8B-B14F-4D97-AF65-F5344CB8AC3E}">
        <p14:creationId xmlns:p14="http://schemas.microsoft.com/office/powerpoint/2010/main" val="33534861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gcf1d8e9644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cf1d8e9644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_tradnl" baseline="0" dirty="0"/>
          </a:p>
        </p:txBody>
      </p:sp>
    </p:spTree>
    <p:extLst>
      <p:ext uri="{BB962C8B-B14F-4D97-AF65-F5344CB8AC3E}">
        <p14:creationId xmlns:p14="http://schemas.microsoft.com/office/powerpoint/2010/main" val="22143515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gcf1d8e9644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cf1d8e9644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_tradnl" baseline="0" dirty="0"/>
          </a:p>
        </p:txBody>
      </p:sp>
    </p:spTree>
    <p:extLst>
      <p:ext uri="{BB962C8B-B14F-4D97-AF65-F5344CB8AC3E}">
        <p14:creationId xmlns:p14="http://schemas.microsoft.com/office/powerpoint/2010/main" val="17503661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gcf1d8e9644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cf1d8e9644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_tradnl" baseline="0" dirty="0"/>
          </a:p>
        </p:txBody>
      </p:sp>
    </p:spTree>
    <p:extLst>
      <p:ext uri="{BB962C8B-B14F-4D97-AF65-F5344CB8AC3E}">
        <p14:creationId xmlns:p14="http://schemas.microsoft.com/office/powerpoint/2010/main" val="2925246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gcf1d8e9644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cf1d8e9644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_tradnl" baseline="0" dirty="0" err="1"/>
              <a:t>On</a:t>
            </a:r>
            <a:r>
              <a:rPr lang="es-ES_tradnl" baseline="0" dirty="0"/>
              <a:t> </a:t>
            </a:r>
            <a:r>
              <a:rPr lang="es-ES_tradnl" baseline="0" dirty="0" err="1"/>
              <a:t>the</a:t>
            </a:r>
            <a:r>
              <a:rPr lang="es-ES_tradnl" baseline="0" dirty="0"/>
              <a:t> </a:t>
            </a:r>
            <a:r>
              <a:rPr lang="es-ES_tradnl" baseline="0" dirty="0" err="1"/>
              <a:t>other</a:t>
            </a:r>
            <a:r>
              <a:rPr lang="es-ES_tradnl" baseline="0" dirty="0"/>
              <a:t> </a:t>
            </a:r>
            <a:r>
              <a:rPr lang="es-ES_tradnl" baseline="0" dirty="0" err="1"/>
              <a:t>hand</a:t>
            </a:r>
            <a:r>
              <a:rPr lang="es-ES_tradnl" baseline="0" dirty="0"/>
              <a:t>, </a:t>
            </a:r>
            <a:r>
              <a:rPr lang="es-ES_tradnl" baseline="0" dirty="0" err="1"/>
              <a:t>one</a:t>
            </a:r>
            <a:r>
              <a:rPr lang="es-ES_tradnl" baseline="0" dirty="0"/>
              <a:t> </a:t>
            </a:r>
            <a:r>
              <a:rPr lang="es-ES_tradnl" baseline="0" dirty="0" err="1"/>
              <a:t>sees</a:t>
            </a:r>
            <a:r>
              <a:rPr lang="es-ES_tradnl" baseline="0" dirty="0"/>
              <a:t> in </a:t>
            </a:r>
            <a:r>
              <a:rPr lang="es-ES_tradnl" baseline="0" dirty="0" err="1"/>
              <a:t>the</a:t>
            </a:r>
            <a:r>
              <a:rPr lang="es-ES_tradnl" baseline="0" dirty="0"/>
              <a:t> </a:t>
            </a:r>
            <a:r>
              <a:rPr lang="es-ES_tradnl" baseline="0" dirty="0" err="1"/>
              <a:t>mass</a:t>
            </a:r>
            <a:r>
              <a:rPr lang="es-ES_tradnl" baseline="0" dirty="0"/>
              <a:t> </a:t>
            </a:r>
            <a:r>
              <a:rPr lang="es-ES_tradnl" baseline="0" dirty="0" err="1"/>
              <a:t>spectra</a:t>
            </a:r>
            <a:r>
              <a:rPr lang="es-ES_tradnl" baseline="0" dirty="0"/>
              <a:t> </a:t>
            </a:r>
            <a:r>
              <a:rPr lang="es-ES_tradnl" baseline="0" dirty="0" err="1"/>
              <a:t>that</a:t>
            </a:r>
            <a:r>
              <a:rPr lang="es-ES_tradnl" baseline="0" dirty="0"/>
              <a:t> </a:t>
            </a:r>
            <a:r>
              <a:rPr lang="es-ES_tradnl" baseline="0" dirty="0" err="1"/>
              <a:t>the</a:t>
            </a:r>
            <a:r>
              <a:rPr lang="es-ES_tradnl" baseline="0" dirty="0"/>
              <a:t> </a:t>
            </a:r>
            <a:r>
              <a:rPr lang="es-ES_tradnl" baseline="0" dirty="0" err="1"/>
              <a:t>channeling</a:t>
            </a:r>
            <a:r>
              <a:rPr lang="es-ES_tradnl" baseline="0" dirty="0"/>
              <a:t> </a:t>
            </a:r>
            <a:r>
              <a:rPr lang="es-ES_tradnl" baseline="0" dirty="0" err="1"/>
              <a:t>tail</a:t>
            </a:r>
            <a:r>
              <a:rPr lang="es-ES_tradnl" baseline="0" dirty="0"/>
              <a:t> </a:t>
            </a:r>
            <a:r>
              <a:rPr lang="es-ES_tradnl" baseline="0" dirty="0" err="1"/>
              <a:t>of</a:t>
            </a:r>
            <a:r>
              <a:rPr lang="es-ES_tradnl" baseline="0" dirty="0"/>
              <a:t> 15N </a:t>
            </a:r>
            <a:r>
              <a:rPr lang="es-ES_tradnl" baseline="0" dirty="0" err="1"/>
              <a:t>overlaps</a:t>
            </a:r>
            <a:r>
              <a:rPr lang="es-ES_tradnl" baseline="0" dirty="0"/>
              <a:t> </a:t>
            </a:r>
            <a:r>
              <a:rPr lang="es-ES_tradnl" baseline="0" dirty="0" err="1"/>
              <a:t>the</a:t>
            </a:r>
            <a:r>
              <a:rPr lang="es-ES_tradnl" baseline="0" dirty="0"/>
              <a:t> </a:t>
            </a:r>
            <a:r>
              <a:rPr lang="es-ES_tradnl" baseline="0" dirty="0" err="1"/>
              <a:t>carbon</a:t>
            </a:r>
            <a:r>
              <a:rPr lang="es-ES_tradnl" baseline="0" dirty="0"/>
              <a:t> </a:t>
            </a:r>
            <a:r>
              <a:rPr lang="es-ES_tradnl" baseline="0" dirty="0" err="1"/>
              <a:t>region</a:t>
            </a:r>
            <a:r>
              <a:rPr lang="es-ES_tradnl" baseline="0" dirty="0"/>
              <a:t>, so </a:t>
            </a:r>
            <a:r>
              <a:rPr lang="es-ES_tradnl" baseline="0" dirty="0" err="1"/>
              <a:t>this</a:t>
            </a:r>
            <a:r>
              <a:rPr lang="es-ES_tradnl" baseline="0" dirty="0"/>
              <a:t> </a:t>
            </a:r>
            <a:r>
              <a:rPr lang="es-ES_tradnl" baseline="0" dirty="0" err="1"/>
              <a:t>effect</a:t>
            </a:r>
            <a:r>
              <a:rPr lang="es-ES_tradnl" baseline="0" dirty="0"/>
              <a:t> has </a:t>
            </a:r>
            <a:r>
              <a:rPr lang="es-ES_tradnl" baseline="0" dirty="0" err="1"/>
              <a:t>to</a:t>
            </a:r>
            <a:r>
              <a:rPr lang="es-ES_tradnl" baseline="0" dirty="0"/>
              <a:t> be </a:t>
            </a:r>
            <a:r>
              <a:rPr lang="es-ES_tradnl" baseline="0" dirty="0" err="1"/>
              <a:t>corrected</a:t>
            </a:r>
            <a:r>
              <a:rPr lang="es-ES_tradnl" baseline="0" dirty="0"/>
              <a:t> </a:t>
            </a:r>
            <a:r>
              <a:rPr lang="es-ES_tradnl" baseline="0" dirty="0" err="1"/>
              <a:t>by</a:t>
            </a:r>
            <a:r>
              <a:rPr lang="es-ES_tradnl" baseline="0" dirty="0"/>
              <a:t> </a:t>
            </a:r>
            <a:r>
              <a:rPr lang="es-ES_tradnl" baseline="0" dirty="0" err="1"/>
              <a:t>using</a:t>
            </a:r>
            <a:r>
              <a:rPr lang="es-ES_tradnl" baseline="0" dirty="0"/>
              <a:t> files </a:t>
            </a:r>
            <a:r>
              <a:rPr lang="es-ES_tradnl" baseline="0" dirty="0" err="1"/>
              <a:t>with</a:t>
            </a:r>
            <a:r>
              <a:rPr lang="es-ES_tradnl" baseline="0" dirty="0"/>
              <a:t> </a:t>
            </a:r>
            <a:r>
              <a:rPr lang="es-ES_tradnl" baseline="0" dirty="0" err="1"/>
              <a:t>only</a:t>
            </a:r>
            <a:r>
              <a:rPr lang="es-ES_tradnl" baseline="0" dirty="0"/>
              <a:t> </a:t>
            </a:r>
            <a:r>
              <a:rPr lang="es-ES_tradnl" baseline="0" dirty="0" err="1"/>
              <a:t>nitrogen</a:t>
            </a:r>
            <a:r>
              <a:rPr lang="es-ES_tradnl" baseline="0" dirty="0"/>
              <a:t> and </a:t>
            </a:r>
            <a:r>
              <a:rPr lang="es-ES_tradnl" baseline="0" dirty="0" err="1"/>
              <a:t>estimating</a:t>
            </a:r>
            <a:r>
              <a:rPr lang="es-ES_tradnl" baseline="0" dirty="0"/>
              <a:t> </a:t>
            </a:r>
            <a:r>
              <a:rPr lang="es-ES_tradnl" baseline="0" dirty="0" err="1"/>
              <a:t>the</a:t>
            </a:r>
            <a:r>
              <a:rPr lang="es-ES_tradnl" baseline="0" dirty="0"/>
              <a:t> </a:t>
            </a:r>
            <a:r>
              <a:rPr lang="es-ES_tradnl" baseline="0" dirty="0" err="1"/>
              <a:t>amount</a:t>
            </a:r>
            <a:r>
              <a:rPr lang="es-ES_tradnl" baseline="0" dirty="0"/>
              <a:t> </a:t>
            </a:r>
            <a:r>
              <a:rPr lang="es-ES_tradnl" baseline="0" dirty="0" err="1"/>
              <a:t>of</a:t>
            </a:r>
            <a:r>
              <a:rPr lang="es-ES_tradnl" baseline="0" dirty="0"/>
              <a:t> </a:t>
            </a:r>
            <a:r>
              <a:rPr lang="es-ES_tradnl" baseline="0" dirty="0" err="1"/>
              <a:t>channeling</a:t>
            </a:r>
            <a:r>
              <a:rPr lang="es-ES_tradnl" baseline="0" dirty="0"/>
              <a:t> </a:t>
            </a:r>
            <a:r>
              <a:rPr lang="es-ES_tradnl" baseline="0" dirty="0" err="1"/>
              <a:t>overlapping</a:t>
            </a:r>
            <a:r>
              <a:rPr lang="es-ES_tradnl" baseline="0" dirty="0"/>
              <a:t> </a:t>
            </a:r>
            <a:r>
              <a:rPr lang="es-ES_tradnl" baseline="0" dirty="0" err="1"/>
              <a:t>on</a:t>
            </a:r>
            <a:r>
              <a:rPr lang="es-ES_tradnl" baseline="0" dirty="0"/>
              <a:t> </a:t>
            </a:r>
            <a:r>
              <a:rPr lang="es-ES_tradnl" baseline="0" dirty="0" err="1"/>
              <a:t>every</a:t>
            </a:r>
            <a:r>
              <a:rPr lang="es-ES_tradnl" baseline="0" dirty="0"/>
              <a:t> pixel and </a:t>
            </a:r>
            <a:r>
              <a:rPr lang="es-ES_tradnl" baseline="0" dirty="0" err="1"/>
              <a:t>substracting</a:t>
            </a:r>
            <a:r>
              <a:rPr lang="es-ES_tradnl" baseline="0" dirty="0"/>
              <a:t> </a:t>
            </a:r>
            <a:r>
              <a:rPr lang="es-ES_tradnl" baseline="0" dirty="0" err="1"/>
              <a:t>it</a:t>
            </a:r>
            <a:r>
              <a:rPr lang="es-ES_tradnl" baseline="0" dirty="0"/>
              <a:t> </a:t>
            </a:r>
            <a:r>
              <a:rPr lang="es-ES_tradnl" baseline="0" dirty="0" err="1"/>
              <a:t>to</a:t>
            </a:r>
            <a:r>
              <a:rPr lang="es-ES_tradnl" baseline="0" dirty="0"/>
              <a:t> </a:t>
            </a:r>
            <a:r>
              <a:rPr lang="es-ES_tradnl" baseline="0" dirty="0" err="1"/>
              <a:t>the</a:t>
            </a:r>
            <a:r>
              <a:rPr lang="es-ES_tradnl" baseline="0" dirty="0"/>
              <a:t> </a:t>
            </a:r>
            <a:r>
              <a:rPr lang="es-ES_tradnl" baseline="0" dirty="0" err="1"/>
              <a:t>counts</a:t>
            </a:r>
            <a:r>
              <a:rPr lang="es-ES_tradnl" baseline="0" dirty="0"/>
              <a:t> </a:t>
            </a:r>
            <a:r>
              <a:rPr lang="es-ES_tradnl" baseline="0" dirty="0" err="1"/>
              <a:t>of</a:t>
            </a:r>
            <a:r>
              <a:rPr lang="es-ES_tradnl" baseline="0" dirty="0"/>
              <a:t> 15C </a:t>
            </a:r>
            <a:r>
              <a:rPr lang="es-ES_tradnl" baseline="0" dirty="0" err="1"/>
              <a:t>one</a:t>
            </a:r>
            <a:r>
              <a:rPr lang="es-ES_tradnl" baseline="0" dirty="0"/>
              <a:t> </a:t>
            </a:r>
            <a:r>
              <a:rPr lang="es-ES_tradnl" baseline="0" dirty="0" err="1"/>
              <a:t>integrates</a:t>
            </a:r>
            <a:r>
              <a:rPr lang="es-ES_tradnl" baseline="0" dirty="0"/>
              <a:t> in </a:t>
            </a:r>
            <a:r>
              <a:rPr lang="es-ES_tradnl" baseline="0" dirty="0" err="1"/>
              <a:t>the</a:t>
            </a:r>
            <a:r>
              <a:rPr lang="es-ES_tradnl" baseline="0" dirty="0"/>
              <a:t> </a:t>
            </a:r>
            <a:r>
              <a:rPr lang="es-ES_tradnl" baseline="0" dirty="0" err="1"/>
              <a:t>elastic</a:t>
            </a:r>
            <a:r>
              <a:rPr lang="es-ES_tradnl" baseline="0" dirty="0"/>
              <a:t> </a:t>
            </a:r>
            <a:r>
              <a:rPr lang="es-ES_tradnl" baseline="0" dirty="0" err="1"/>
              <a:t>cut</a:t>
            </a:r>
            <a:r>
              <a:rPr lang="es-ES_tradnl" baseline="0" dirty="0"/>
              <a:t>.</a:t>
            </a:r>
          </a:p>
          <a:p>
            <a:pPr marL="0" marR="0" indent="0" algn="l" defTabSz="914400" rtl="0" eaLnBrk="1" fontAlgn="auto" latinLnBrk="0" hangingPunct="1">
              <a:lnSpc>
                <a:spcPct val="100000"/>
              </a:lnSpc>
              <a:spcBef>
                <a:spcPts val="0"/>
              </a:spcBef>
              <a:spcAft>
                <a:spcPts val="0"/>
              </a:spcAft>
              <a:buClrTx/>
              <a:buSzTx/>
              <a:buFontTx/>
              <a:buNone/>
              <a:tabLst/>
              <a:defRPr/>
            </a:pPr>
            <a:endParaRPr lang="es-ES_tradnl"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s-ES_tradnl" baseline="0" dirty="0" err="1"/>
              <a:t>We</a:t>
            </a:r>
            <a:r>
              <a:rPr lang="es-ES_tradnl" baseline="0" dirty="0"/>
              <a:t> observe in </a:t>
            </a:r>
            <a:r>
              <a:rPr lang="es-ES_tradnl" baseline="0" dirty="0" err="1"/>
              <a:t>the</a:t>
            </a:r>
            <a:r>
              <a:rPr lang="es-ES_tradnl" baseline="0" dirty="0"/>
              <a:t> </a:t>
            </a:r>
            <a:r>
              <a:rPr lang="es-ES_tradnl" baseline="0" dirty="0" err="1"/>
              <a:t>right</a:t>
            </a:r>
            <a:r>
              <a:rPr lang="es-ES_tradnl" baseline="0" dirty="0"/>
              <a:t> </a:t>
            </a:r>
            <a:r>
              <a:rPr lang="es-ES_tradnl" baseline="0" dirty="0" err="1"/>
              <a:t>side</a:t>
            </a:r>
            <a:r>
              <a:rPr lang="es-ES_tradnl" baseline="0" dirty="0"/>
              <a:t> </a:t>
            </a:r>
            <a:r>
              <a:rPr lang="es-ES_tradnl" baseline="0" dirty="0" err="1"/>
              <a:t>plots</a:t>
            </a:r>
            <a:r>
              <a:rPr lang="es-ES_tradnl" baseline="0" dirty="0"/>
              <a:t> </a:t>
            </a:r>
            <a:r>
              <a:rPr lang="es-ES_tradnl" baseline="0" dirty="0" err="1"/>
              <a:t>how</a:t>
            </a:r>
            <a:r>
              <a:rPr lang="es-ES_tradnl" baseline="0" dirty="0"/>
              <a:t> </a:t>
            </a:r>
            <a:r>
              <a:rPr lang="es-ES_tradnl" baseline="0" dirty="0" err="1"/>
              <a:t>if</a:t>
            </a:r>
            <a:r>
              <a:rPr lang="es-ES_tradnl" baseline="0" dirty="0"/>
              <a:t> </a:t>
            </a:r>
            <a:r>
              <a:rPr lang="es-ES_tradnl" baseline="0" dirty="0" err="1"/>
              <a:t>you</a:t>
            </a:r>
            <a:r>
              <a:rPr lang="es-ES_tradnl" baseline="0" dirty="0"/>
              <a:t> do </a:t>
            </a:r>
            <a:r>
              <a:rPr lang="es-ES_tradnl" baseline="0" dirty="0" err="1"/>
              <a:t>not</a:t>
            </a:r>
            <a:r>
              <a:rPr lang="es-ES_tradnl" baseline="0" dirty="0"/>
              <a:t> </a:t>
            </a:r>
            <a:r>
              <a:rPr lang="es-ES_tradnl" baseline="0" dirty="0" err="1"/>
              <a:t>consider</a:t>
            </a:r>
            <a:r>
              <a:rPr lang="es-ES_tradnl" baseline="0" dirty="0"/>
              <a:t> </a:t>
            </a:r>
            <a:r>
              <a:rPr lang="es-ES_tradnl" baseline="0" dirty="0" err="1"/>
              <a:t>this</a:t>
            </a:r>
            <a:r>
              <a:rPr lang="es-ES_tradnl" baseline="0" dirty="0"/>
              <a:t> </a:t>
            </a:r>
            <a:r>
              <a:rPr lang="es-ES_tradnl" baseline="0" dirty="0" err="1"/>
              <a:t>substraction</a:t>
            </a:r>
            <a:r>
              <a:rPr lang="es-ES_tradnl" baseline="0" dirty="0"/>
              <a:t>, </a:t>
            </a:r>
            <a:r>
              <a:rPr lang="es-ES_tradnl" baseline="0" dirty="0" err="1"/>
              <a:t>the</a:t>
            </a:r>
            <a:r>
              <a:rPr lang="es-ES_tradnl" baseline="0" dirty="0"/>
              <a:t> ratio </a:t>
            </a:r>
            <a:r>
              <a:rPr lang="es-ES_tradnl" baseline="0" dirty="0" err="1"/>
              <a:t>between</a:t>
            </a:r>
            <a:r>
              <a:rPr lang="es-ES_tradnl" baseline="0" dirty="0"/>
              <a:t> </a:t>
            </a:r>
            <a:r>
              <a:rPr lang="es-ES_tradnl" baseline="0" dirty="0" err="1"/>
              <a:t>the</a:t>
            </a:r>
            <a:r>
              <a:rPr lang="es-ES_tradnl" baseline="0" dirty="0"/>
              <a:t> </a:t>
            </a:r>
            <a:r>
              <a:rPr lang="es-ES_tradnl" baseline="0" dirty="0" err="1"/>
              <a:t>isotopes</a:t>
            </a:r>
            <a:r>
              <a:rPr lang="es-ES_tradnl" baseline="0" dirty="0"/>
              <a:t> </a:t>
            </a:r>
            <a:r>
              <a:rPr lang="es-ES_tradnl" baseline="0" dirty="0" err="1"/>
              <a:t>skyrockets</a:t>
            </a:r>
            <a:r>
              <a:rPr lang="es-ES_tradnl" baseline="0" dirty="0"/>
              <a:t> at </a:t>
            </a:r>
            <a:r>
              <a:rPr lang="es-ES_tradnl" baseline="0" dirty="0" err="1"/>
              <a:t>the</a:t>
            </a:r>
            <a:r>
              <a:rPr lang="es-ES_tradnl" baseline="0" dirty="0"/>
              <a:t> </a:t>
            </a:r>
            <a:r>
              <a:rPr lang="es-ES_tradnl" baseline="0" dirty="0" err="1"/>
              <a:t>points</a:t>
            </a:r>
            <a:r>
              <a:rPr lang="es-ES_tradnl" baseline="0" dirty="0"/>
              <a:t> </a:t>
            </a:r>
            <a:r>
              <a:rPr lang="es-ES_tradnl" baseline="0" dirty="0" err="1"/>
              <a:t>where</a:t>
            </a:r>
            <a:r>
              <a:rPr lang="es-ES_tradnl" baseline="0" dirty="0"/>
              <a:t> </a:t>
            </a:r>
            <a:r>
              <a:rPr lang="es-ES_tradnl" baseline="0" dirty="0" err="1"/>
              <a:t>the</a:t>
            </a:r>
            <a:r>
              <a:rPr lang="es-ES_tradnl" baseline="0" dirty="0"/>
              <a:t> </a:t>
            </a:r>
            <a:r>
              <a:rPr lang="es-ES_tradnl" baseline="0" dirty="0" err="1"/>
              <a:t>channeling</a:t>
            </a:r>
            <a:r>
              <a:rPr lang="es-ES_tradnl" baseline="0" dirty="0"/>
              <a:t> </a:t>
            </a:r>
            <a:r>
              <a:rPr lang="es-ES_tradnl" baseline="0" dirty="0" err="1"/>
              <a:t>is</a:t>
            </a:r>
            <a:r>
              <a:rPr lang="es-ES_tradnl" baseline="0" dirty="0"/>
              <a:t> </a:t>
            </a:r>
            <a:r>
              <a:rPr lang="es-ES_tradnl" baseline="0" dirty="0" err="1"/>
              <a:t>favored</a:t>
            </a:r>
            <a:r>
              <a:rPr lang="es-ES_tradnl" baseline="0" dirty="0"/>
              <a:t>. </a:t>
            </a:r>
            <a:r>
              <a:rPr lang="es-ES_tradnl" baseline="0" dirty="0" err="1"/>
              <a:t>This</a:t>
            </a:r>
            <a:r>
              <a:rPr lang="es-ES_tradnl" baseline="0" dirty="0"/>
              <a:t> </a:t>
            </a:r>
            <a:r>
              <a:rPr lang="es-ES_tradnl" baseline="0" dirty="0" err="1"/>
              <a:t>effect</a:t>
            </a:r>
            <a:r>
              <a:rPr lang="es-ES_tradnl" baseline="0" dirty="0"/>
              <a:t> </a:t>
            </a:r>
            <a:r>
              <a:rPr lang="es-ES_tradnl" baseline="0" dirty="0" err="1"/>
              <a:t>starts</a:t>
            </a:r>
            <a:r>
              <a:rPr lang="es-ES_tradnl" baseline="0" dirty="0"/>
              <a:t> </a:t>
            </a:r>
            <a:r>
              <a:rPr lang="es-ES_tradnl" baseline="0" dirty="0" err="1"/>
              <a:t>to</a:t>
            </a:r>
            <a:r>
              <a:rPr lang="es-ES_tradnl" baseline="0" dirty="0"/>
              <a:t> be </a:t>
            </a:r>
            <a:r>
              <a:rPr lang="es-ES_tradnl" baseline="0" dirty="0" err="1"/>
              <a:t>important</a:t>
            </a:r>
            <a:r>
              <a:rPr lang="es-ES_tradnl" baseline="0" dirty="0"/>
              <a:t> in </a:t>
            </a:r>
            <a:r>
              <a:rPr lang="es-ES_tradnl" baseline="0" dirty="0" err="1"/>
              <a:t>the</a:t>
            </a:r>
            <a:r>
              <a:rPr lang="es-ES_tradnl" baseline="0" dirty="0"/>
              <a:t> </a:t>
            </a:r>
            <a:r>
              <a:rPr lang="es-ES_tradnl" baseline="0" dirty="0" err="1"/>
              <a:t>moment</a:t>
            </a:r>
            <a:r>
              <a:rPr lang="es-ES_tradnl" baseline="0" dirty="0"/>
              <a:t> </a:t>
            </a:r>
            <a:r>
              <a:rPr lang="es-ES_tradnl" baseline="0" dirty="0" err="1"/>
              <a:t>where</a:t>
            </a:r>
            <a:r>
              <a:rPr lang="es-ES_tradnl" baseline="0" dirty="0"/>
              <a:t> </a:t>
            </a:r>
            <a:r>
              <a:rPr lang="es-ES_tradnl" baseline="0" dirty="0" err="1"/>
              <a:t>the</a:t>
            </a:r>
            <a:r>
              <a:rPr lang="es-ES_tradnl" baseline="0" dirty="0"/>
              <a:t> </a:t>
            </a:r>
            <a:r>
              <a:rPr lang="es-ES_tradnl" baseline="0" dirty="0" err="1"/>
              <a:t>amount</a:t>
            </a:r>
            <a:r>
              <a:rPr lang="es-ES_tradnl" baseline="0" dirty="0"/>
              <a:t> </a:t>
            </a:r>
            <a:r>
              <a:rPr lang="es-ES_tradnl" baseline="0" dirty="0" err="1"/>
              <a:t>of</a:t>
            </a:r>
            <a:r>
              <a:rPr lang="es-ES_tradnl" baseline="0" dirty="0"/>
              <a:t> </a:t>
            </a:r>
            <a:r>
              <a:rPr lang="es-ES_tradnl" baseline="0" dirty="0" err="1"/>
              <a:t>channeling</a:t>
            </a:r>
            <a:r>
              <a:rPr lang="es-ES_tradnl" baseline="0" dirty="0"/>
              <a:t> </a:t>
            </a:r>
            <a:r>
              <a:rPr lang="es-ES_tradnl" baseline="0" dirty="0" err="1"/>
              <a:t>is</a:t>
            </a:r>
            <a:r>
              <a:rPr lang="es-ES_tradnl" baseline="0" dirty="0"/>
              <a:t> comparable </a:t>
            </a:r>
            <a:r>
              <a:rPr lang="es-ES_tradnl" baseline="0" dirty="0" err="1"/>
              <a:t>to</a:t>
            </a:r>
            <a:r>
              <a:rPr lang="es-ES_tradnl" baseline="0" dirty="0"/>
              <a:t> </a:t>
            </a:r>
            <a:r>
              <a:rPr lang="es-ES_tradnl" baseline="0" dirty="0" err="1"/>
              <a:t>the</a:t>
            </a:r>
            <a:r>
              <a:rPr lang="es-ES_tradnl" baseline="0" dirty="0"/>
              <a:t> </a:t>
            </a:r>
            <a:r>
              <a:rPr lang="es-ES_tradnl" baseline="0" dirty="0" err="1"/>
              <a:t>amount</a:t>
            </a:r>
            <a:r>
              <a:rPr lang="es-ES_tradnl" baseline="0" dirty="0"/>
              <a:t> </a:t>
            </a:r>
            <a:r>
              <a:rPr lang="es-ES_tradnl" baseline="0" dirty="0" err="1"/>
              <a:t>of</a:t>
            </a:r>
            <a:r>
              <a:rPr lang="es-ES_tradnl" baseline="0" dirty="0"/>
              <a:t> </a:t>
            </a:r>
            <a:r>
              <a:rPr lang="es-ES_tradnl" baseline="0" dirty="0" err="1"/>
              <a:t>good</a:t>
            </a:r>
            <a:r>
              <a:rPr lang="es-ES_tradnl" baseline="0" dirty="0"/>
              <a:t> C </a:t>
            </a:r>
            <a:r>
              <a:rPr lang="es-ES_tradnl" baseline="0" dirty="0" err="1"/>
              <a:t>elastic</a:t>
            </a:r>
            <a:r>
              <a:rPr lang="es-ES_tradnl" baseline="0" dirty="0"/>
              <a:t> </a:t>
            </a:r>
            <a:r>
              <a:rPr lang="es-ES_tradnl" baseline="0" dirty="0" err="1"/>
              <a:t>events</a:t>
            </a:r>
            <a:r>
              <a:rPr lang="es-ES_tradnl" baseline="0" dirty="0"/>
              <a:t> and </a:t>
            </a:r>
            <a:r>
              <a:rPr lang="es-ES_tradnl" baseline="0" dirty="0" err="1"/>
              <a:t>we</a:t>
            </a:r>
            <a:r>
              <a:rPr lang="es-ES_tradnl" baseline="0" dirty="0"/>
              <a:t> can </a:t>
            </a:r>
            <a:r>
              <a:rPr lang="es-ES_tradnl" baseline="0" dirty="0" err="1"/>
              <a:t>see</a:t>
            </a:r>
            <a:r>
              <a:rPr lang="es-ES_tradnl" baseline="0" dirty="0"/>
              <a:t> </a:t>
            </a:r>
            <a:r>
              <a:rPr lang="es-ES_tradnl" baseline="0" dirty="0" err="1"/>
              <a:t>than</a:t>
            </a:r>
            <a:r>
              <a:rPr lang="es-ES_tradnl" baseline="0" dirty="0"/>
              <a:t> at </a:t>
            </a:r>
            <a:r>
              <a:rPr lang="es-ES_tradnl" baseline="0" dirty="0" err="1"/>
              <a:t>some</a:t>
            </a:r>
            <a:r>
              <a:rPr lang="es-ES_tradnl" baseline="0" dirty="0"/>
              <a:t> </a:t>
            </a:r>
            <a:r>
              <a:rPr lang="es-ES_tradnl" baseline="0" dirty="0" err="1"/>
              <a:t>points</a:t>
            </a:r>
            <a:r>
              <a:rPr lang="es-ES_tradnl" baseline="0" dirty="0"/>
              <a:t>, </a:t>
            </a:r>
            <a:r>
              <a:rPr lang="es-ES_tradnl" baseline="0" dirty="0" err="1"/>
              <a:t>we</a:t>
            </a:r>
            <a:r>
              <a:rPr lang="es-ES_tradnl" baseline="0" dirty="0"/>
              <a:t> can </a:t>
            </a:r>
            <a:r>
              <a:rPr lang="es-ES_tradnl" baseline="0" dirty="0" err="1"/>
              <a:t>even</a:t>
            </a:r>
            <a:r>
              <a:rPr lang="es-ES_tradnl" baseline="0" dirty="0"/>
              <a:t> </a:t>
            </a:r>
            <a:r>
              <a:rPr lang="es-ES_tradnl" baseline="0" dirty="0" err="1"/>
              <a:t>double</a:t>
            </a:r>
            <a:r>
              <a:rPr lang="es-ES_tradnl" baseline="0" dirty="0"/>
              <a:t> </a:t>
            </a:r>
            <a:r>
              <a:rPr lang="es-ES_tradnl" baseline="0" dirty="0" err="1"/>
              <a:t>the</a:t>
            </a:r>
            <a:r>
              <a:rPr lang="es-ES_tradnl" baseline="0" dirty="0"/>
              <a:t> </a:t>
            </a:r>
            <a:r>
              <a:rPr lang="es-ES_tradnl" baseline="0" dirty="0" err="1"/>
              <a:t>amount</a:t>
            </a:r>
            <a:r>
              <a:rPr lang="es-ES_tradnl" baseline="0" dirty="0"/>
              <a:t> </a:t>
            </a:r>
            <a:r>
              <a:rPr lang="es-ES_tradnl" baseline="0" dirty="0" err="1"/>
              <a:t>of</a:t>
            </a:r>
            <a:r>
              <a:rPr lang="es-ES_tradnl" baseline="0" dirty="0"/>
              <a:t> </a:t>
            </a:r>
            <a:r>
              <a:rPr lang="es-ES_tradnl" baseline="0" dirty="0" err="1"/>
              <a:t>carbon</a:t>
            </a:r>
            <a:r>
              <a:rPr lang="es-ES_tradnl" baseline="0" dirty="0"/>
              <a:t>.</a:t>
            </a:r>
          </a:p>
          <a:p>
            <a:pPr marL="0" marR="0" indent="0" algn="l" defTabSz="914400" rtl="0" eaLnBrk="1" fontAlgn="auto" latinLnBrk="0" hangingPunct="1">
              <a:lnSpc>
                <a:spcPct val="100000"/>
              </a:lnSpc>
              <a:spcBef>
                <a:spcPts val="0"/>
              </a:spcBef>
              <a:spcAft>
                <a:spcPts val="0"/>
              </a:spcAft>
              <a:buClrTx/>
              <a:buSzTx/>
              <a:buFontTx/>
              <a:buNone/>
              <a:tabLst/>
              <a:defRPr/>
            </a:pPr>
            <a:endParaRPr lang="es-ES_tradnl"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s-ES_tradnl" baseline="0" dirty="0"/>
              <a:t>After </a:t>
            </a:r>
            <a:r>
              <a:rPr lang="es-ES_tradnl" baseline="0" dirty="0" err="1"/>
              <a:t>substraction</a:t>
            </a:r>
            <a:r>
              <a:rPr lang="es-ES_tradnl" baseline="0" dirty="0"/>
              <a:t> </a:t>
            </a:r>
            <a:r>
              <a:rPr lang="es-ES_tradnl" baseline="0" dirty="0" err="1"/>
              <a:t>however</a:t>
            </a:r>
            <a:r>
              <a:rPr lang="es-ES_tradnl" baseline="0" dirty="0"/>
              <a:t> </a:t>
            </a:r>
            <a:r>
              <a:rPr lang="es-ES_tradnl" baseline="0" dirty="0" err="1"/>
              <a:t>the</a:t>
            </a:r>
            <a:r>
              <a:rPr lang="es-ES_tradnl" baseline="0" dirty="0"/>
              <a:t> </a:t>
            </a:r>
            <a:r>
              <a:rPr lang="es-ES_tradnl" baseline="0" dirty="0" err="1"/>
              <a:t>resulting</a:t>
            </a:r>
            <a:r>
              <a:rPr lang="es-ES_tradnl" baseline="0" dirty="0"/>
              <a:t> </a:t>
            </a:r>
            <a:r>
              <a:rPr lang="es-ES_tradnl" baseline="0" dirty="0" err="1"/>
              <a:t>trend</a:t>
            </a:r>
            <a:r>
              <a:rPr lang="es-ES_tradnl" baseline="0" dirty="0"/>
              <a:t> </a:t>
            </a:r>
            <a:r>
              <a:rPr lang="es-ES_tradnl" baseline="0" dirty="0" err="1"/>
              <a:t>is</a:t>
            </a:r>
            <a:r>
              <a:rPr lang="es-ES_tradnl" baseline="0" dirty="0"/>
              <a:t> </a:t>
            </a:r>
            <a:r>
              <a:rPr lang="es-ES_tradnl" baseline="0" dirty="0" err="1"/>
              <a:t>smoother</a:t>
            </a:r>
            <a:r>
              <a:rPr lang="es-ES_tradnl" baseline="0" dirty="0"/>
              <a:t> and more </a:t>
            </a:r>
            <a:r>
              <a:rPr lang="es-ES_tradnl" baseline="0" dirty="0" err="1"/>
              <a:t>realistic</a:t>
            </a:r>
            <a:r>
              <a:rPr lang="es-ES_tradnl" baseline="0" dirty="0"/>
              <a:t>. </a:t>
            </a:r>
            <a:r>
              <a:rPr lang="es-ES_tradnl" baseline="0" dirty="0" err="1"/>
              <a:t>Still</a:t>
            </a:r>
            <a:r>
              <a:rPr lang="es-ES_tradnl" baseline="0" dirty="0"/>
              <a:t> </a:t>
            </a:r>
            <a:r>
              <a:rPr lang="es-ES_tradnl" baseline="0" dirty="0" err="1"/>
              <a:t>the</a:t>
            </a:r>
            <a:r>
              <a:rPr lang="es-ES_tradnl" baseline="0" dirty="0"/>
              <a:t> error </a:t>
            </a:r>
            <a:r>
              <a:rPr lang="es-ES_tradnl" baseline="0" dirty="0" err="1"/>
              <a:t>introduced</a:t>
            </a:r>
            <a:r>
              <a:rPr lang="es-ES_tradnl" baseline="0" dirty="0"/>
              <a:t> </a:t>
            </a:r>
            <a:r>
              <a:rPr lang="es-ES_tradnl" baseline="0" dirty="0" err="1"/>
              <a:t>by</a:t>
            </a:r>
            <a:r>
              <a:rPr lang="es-ES_tradnl" baseline="0" dirty="0"/>
              <a:t> </a:t>
            </a:r>
            <a:r>
              <a:rPr lang="es-ES_tradnl" baseline="0" dirty="0" err="1"/>
              <a:t>this</a:t>
            </a:r>
            <a:r>
              <a:rPr lang="es-ES_tradnl" baseline="0" dirty="0"/>
              <a:t> </a:t>
            </a:r>
            <a:r>
              <a:rPr lang="es-ES_tradnl" baseline="0" dirty="0" err="1"/>
              <a:t>estimation</a:t>
            </a:r>
            <a:r>
              <a:rPr lang="es-ES_tradnl" baseline="0" dirty="0"/>
              <a:t> </a:t>
            </a:r>
            <a:r>
              <a:rPr lang="es-ES_tradnl" baseline="0" dirty="0" err="1"/>
              <a:t>needs</a:t>
            </a:r>
            <a:r>
              <a:rPr lang="es-ES_tradnl" baseline="0" dirty="0"/>
              <a:t> </a:t>
            </a:r>
            <a:r>
              <a:rPr lang="es-ES_tradnl" baseline="0" dirty="0" err="1"/>
              <a:t>to</a:t>
            </a:r>
            <a:r>
              <a:rPr lang="es-ES_tradnl" baseline="0" dirty="0"/>
              <a:t> be </a:t>
            </a:r>
            <a:r>
              <a:rPr lang="es-ES_tradnl" baseline="0" dirty="0" err="1"/>
              <a:t>calculated</a:t>
            </a:r>
            <a:r>
              <a:rPr lang="es-ES_tradnl" baseline="0" dirty="0"/>
              <a:t> </a:t>
            </a:r>
            <a:r>
              <a:rPr lang="es-ES_tradnl" baseline="0" dirty="0" err="1"/>
              <a:t>since</a:t>
            </a:r>
            <a:r>
              <a:rPr lang="es-ES_tradnl" baseline="0" dirty="0"/>
              <a:t> in </a:t>
            </a:r>
            <a:r>
              <a:rPr lang="es-ES_tradnl" baseline="0" dirty="0" err="1"/>
              <a:t>some</a:t>
            </a:r>
            <a:r>
              <a:rPr lang="es-ES_tradnl" baseline="0" dirty="0"/>
              <a:t> </a:t>
            </a:r>
            <a:r>
              <a:rPr lang="es-ES_tradnl" baseline="0" dirty="0" err="1"/>
              <a:t>regions</a:t>
            </a:r>
            <a:r>
              <a:rPr lang="es-ES_tradnl" baseline="0" dirty="0"/>
              <a:t> </a:t>
            </a:r>
            <a:r>
              <a:rPr lang="es-ES_tradnl" baseline="0" dirty="0" err="1"/>
              <a:t>the</a:t>
            </a:r>
            <a:r>
              <a:rPr lang="es-ES_tradnl" baseline="0" dirty="0"/>
              <a:t> </a:t>
            </a:r>
            <a:r>
              <a:rPr lang="es-ES_tradnl" baseline="0" dirty="0" err="1"/>
              <a:t>number</a:t>
            </a:r>
            <a:r>
              <a:rPr lang="es-ES_tradnl" baseline="0" dirty="0"/>
              <a:t> </a:t>
            </a:r>
            <a:r>
              <a:rPr lang="es-ES_tradnl" baseline="0" dirty="0" err="1"/>
              <a:t>of</a:t>
            </a:r>
            <a:r>
              <a:rPr lang="es-ES_tradnl" baseline="0" dirty="0"/>
              <a:t> </a:t>
            </a:r>
            <a:r>
              <a:rPr lang="es-ES_tradnl" baseline="0" dirty="0" err="1"/>
              <a:t>channeling</a:t>
            </a:r>
            <a:r>
              <a:rPr lang="es-ES_tradnl" baseline="0" dirty="0"/>
              <a:t> </a:t>
            </a:r>
            <a:r>
              <a:rPr lang="es-ES_tradnl" baseline="0" dirty="0" err="1"/>
              <a:t>counts</a:t>
            </a:r>
            <a:r>
              <a:rPr lang="es-ES_tradnl" baseline="0" dirty="0"/>
              <a:t> </a:t>
            </a:r>
            <a:r>
              <a:rPr lang="es-ES_tradnl" baseline="0" dirty="0" err="1"/>
              <a:t>is</a:t>
            </a:r>
            <a:r>
              <a:rPr lang="es-ES_tradnl" baseline="0" dirty="0"/>
              <a:t> </a:t>
            </a:r>
            <a:r>
              <a:rPr lang="es-ES_tradnl" baseline="0" dirty="0" err="1"/>
              <a:t>very</a:t>
            </a:r>
            <a:r>
              <a:rPr lang="es-ES_tradnl" baseline="0" dirty="0"/>
              <a:t> </a:t>
            </a:r>
            <a:r>
              <a:rPr lang="es-ES_tradnl" baseline="0" dirty="0" err="1"/>
              <a:t>small</a:t>
            </a:r>
            <a:r>
              <a:rPr lang="es-ES_tradnl" baseline="0" dirty="0"/>
              <a:t> and, </a:t>
            </a:r>
            <a:r>
              <a:rPr lang="es-ES_tradnl" baseline="0" dirty="0" err="1"/>
              <a:t>doing</a:t>
            </a:r>
            <a:r>
              <a:rPr lang="es-ES_tradnl" baseline="0" dirty="0"/>
              <a:t> </a:t>
            </a:r>
            <a:r>
              <a:rPr lang="es-ES_tradnl" baseline="0" dirty="0" err="1"/>
              <a:t>it</a:t>
            </a:r>
            <a:r>
              <a:rPr lang="es-ES_tradnl" baseline="0" dirty="0"/>
              <a:t> pixel </a:t>
            </a:r>
            <a:r>
              <a:rPr lang="es-ES_tradnl" baseline="0" dirty="0" err="1"/>
              <a:t>by</a:t>
            </a:r>
            <a:r>
              <a:rPr lang="es-ES_tradnl" baseline="0" dirty="0"/>
              <a:t> pixel </a:t>
            </a:r>
            <a:r>
              <a:rPr lang="es-ES_tradnl" baseline="0" dirty="0" err="1"/>
              <a:t>we</a:t>
            </a:r>
            <a:r>
              <a:rPr lang="es-ES_tradnl" baseline="0" dirty="0"/>
              <a:t> can </a:t>
            </a:r>
            <a:r>
              <a:rPr lang="es-ES_tradnl" baseline="0" dirty="0" err="1"/>
              <a:t>even</a:t>
            </a:r>
            <a:r>
              <a:rPr lang="es-ES_tradnl" baseline="0" dirty="0"/>
              <a:t> </a:t>
            </a:r>
            <a:r>
              <a:rPr lang="es-ES_tradnl" baseline="0" dirty="0" err="1"/>
              <a:t>get</a:t>
            </a:r>
            <a:r>
              <a:rPr lang="es-ES_tradnl" baseline="0" dirty="0"/>
              <a:t> negative </a:t>
            </a:r>
            <a:r>
              <a:rPr lang="es-ES_tradnl" baseline="0" dirty="0" err="1"/>
              <a:t>counts</a:t>
            </a:r>
            <a:r>
              <a:rPr lang="es-ES_tradnl" baseline="0" dirty="0"/>
              <a:t> </a:t>
            </a:r>
            <a:r>
              <a:rPr lang="es-ES_tradnl" baseline="0" dirty="0" err="1"/>
              <a:t>of</a:t>
            </a:r>
            <a:r>
              <a:rPr lang="es-ES_tradnl" baseline="0" dirty="0"/>
              <a:t> </a:t>
            </a:r>
            <a:r>
              <a:rPr lang="es-ES_tradnl" baseline="0" dirty="0" err="1"/>
              <a:t>carbon</a:t>
            </a:r>
            <a:r>
              <a:rPr lang="es-ES_tradnl" baseline="0" dirty="0"/>
              <a:t>, </a:t>
            </a:r>
            <a:r>
              <a:rPr lang="es-ES_tradnl" baseline="0" dirty="0" err="1"/>
              <a:t>which</a:t>
            </a:r>
            <a:r>
              <a:rPr lang="es-ES_tradnl" baseline="0" dirty="0"/>
              <a:t> </a:t>
            </a:r>
            <a:r>
              <a:rPr lang="es-ES_tradnl" baseline="0" dirty="0" err="1"/>
              <a:t>is</a:t>
            </a:r>
            <a:r>
              <a:rPr lang="es-ES_tradnl" baseline="0" dirty="0"/>
              <a:t> </a:t>
            </a:r>
            <a:r>
              <a:rPr lang="es-ES_tradnl" baseline="0" dirty="0" err="1"/>
              <a:t>clearly</a:t>
            </a:r>
            <a:r>
              <a:rPr lang="es-ES_tradnl" baseline="0" dirty="0"/>
              <a:t> </a:t>
            </a:r>
            <a:r>
              <a:rPr lang="es-ES_tradnl" baseline="0" dirty="0" err="1"/>
              <a:t>not</a:t>
            </a:r>
            <a:r>
              <a:rPr lang="es-ES_tradnl" baseline="0" dirty="0"/>
              <a:t> </a:t>
            </a:r>
            <a:r>
              <a:rPr lang="es-ES_tradnl" baseline="0" dirty="0" err="1"/>
              <a:t>possible</a:t>
            </a:r>
            <a:r>
              <a:rPr lang="es-ES_tradnl" baseline="0" dirty="0"/>
              <a:t>, and </a:t>
            </a:r>
            <a:r>
              <a:rPr lang="es-ES_tradnl" baseline="0" dirty="0" err="1"/>
              <a:t>by</a:t>
            </a:r>
            <a:r>
              <a:rPr lang="es-ES_tradnl" baseline="0" dirty="0"/>
              <a:t> </a:t>
            </a:r>
            <a:r>
              <a:rPr lang="es-ES_tradnl" baseline="0" dirty="0" err="1"/>
              <a:t>now</a:t>
            </a:r>
            <a:r>
              <a:rPr lang="es-ES_tradnl" baseline="0" dirty="0"/>
              <a:t>, </a:t>
            </a:r>
            <a:r>
              <a:rPr lang="es-ES_tradnl" baseline="0" dirty="0" err="1"/>
              <a:t>have</a:t>
            </a:r>
            <a:r>
              <a:rPr lang="es-ES_tradnl" baseline="0" dirty="0"/>
              <a:t> </a:t>
            </a:r>
            <a:r>
              <a:rPr lang="es-ES_tradnl" baseline="0" dirty="0" err="1"/>
              <a:t>been</a:t>
            </a:r>
            <a:r>
              <a:rPr lang="es-ES_tradnl" baseline="0" dirty="0"/>
              <a:t> </a:t>
            </a:r>
            <a:r>
              <a:rPr lang="es-ES_tradnl" baseline="0" dirty="0" err="1"/>
              <a:t>rejected</a:t>
            </a:r>
            <a:r>
              <a:rPr lang="es-ES_tradnl" baseline="0" dirty="0"/>
              <a:t>.</a:t>
            </a:r>
          </a:p>
          <a:p>
            <a:pPr marL="0" marR="0" indent="0" algn="l" defTabSz="914400" rtl="0" eaLnBrk="1" fontAlgn="auto" latinLnBrk="0" hangingPunct="1">
              <a:lnSpc>
                <a:spcPct val="100000"/>
              </a:lnSpc>
              <a:spcBef>
                <a:spcPts val="0"/>
              </a:spcBef>
              <a:spcAft>
                <a:spcPts val="0"/>
              </a:spcAft>
              <a:buClrTx/>
              <a:buSzTx/>
              <a:buFontTx/>
              <a:buNone/>
              <a:tabLst/>
              <a:defRPr/>
            </a:pPr>
            <a:r>
              <a:rPr lang="es-ES_tradnl" baseline="0" dirty="0" err="1"/>
              <a:t>The</a:t>
            </a:r>
            <a:r>
              <a:rPr lang="es-ES_tradnl" baseline="0" dirty="0"/>
              <a:t> </a:t>
            </a:r>
            <a:r>
              <a:rPr lang="es-ES_tradnl" baseline="0" dirty="0" err="1"/>
              <a:t>ffect</a:t>
            </a:r>
            <a:r>
              <a:rPr lang="es-ES_tradnl" baseline="0" dirty="0"/>
              <a:t> </a:t>
            </a:r>
            <a:r>
              <a:rPr lang="es-ES_tradnl" baseline="0" dirty="0" err="1"/>
              <a:t>is</a:t>
            </a:r>
            <a:r>
              <a:rPr lang="es-ES_tradnl" baseline="0" dirty="0"/>
              <a:t> máximum in F10B8 </a:t>
            </a:r>
            <a:r>
              <a:rPr lang="es-ES_tradnl" baseline="0" dirty="0" err="1"/>
              <a:t>reaching</a:t>
            </a:r>
            <a:r>
              <a:rPr lang="es-ES_tradnl" baseline="0" dirty="0"/>
              <a:t> 6% </a:t>
            </a:r>
            <a:r>
              <a:rPr lang="es-ES_tradnl" baseline="0" dirty="0" err="1"/>
              <a:t>of</a:t>
            </a:r>
            <a:r>
              <a:rPr lang="es-ES_tradnl" baseline="0" dirty="0"/>
              <a:t> 15N </a:t>
            </a:r>
            <a:r>
              <a:rPr lang="es-ES_tradnl" baseline="0" dirty="0" err="1"/>
              <a:t>events</a:t>
            </a:r>
            <a:r>
              <a:rPr lang="es-ES_tradnl" baseline="0" dirty="0"/>
              <a:t>. </a:t>
            </a:r>
            <a:r>
              <a:rPr lang="es-ES_tradnl" baseline="0" dirty="0" err="1"/>
              <a:t>Out</a:t>
            </a:r>
            <a:r>
              <a:rPr lang="es-ES_tradnl" baseline="0" dirty="0"/>
              <a:t> </a:t>
            </a:r>
            <a:r>
              <a:rPr lang="es-ES_tradnl" baseline="0" dirty="0" err="1"/>
              <a:t>of</a:t>
            </a:r>
            <a:r>
              <a:rPr lang="es-ES_tradnl" baseline="0" dirty="0"/>
              <a:t> </a:t>
            </a:r>
            <a:r>
              <a:rPr lang="es-ES_tradnl" baseline="0" dirty="0" err="1"/>
              <a:t>these</a:t>
            </a:r>
            <a:r>
              <a:rPr lang="es-ES_tradnl" baseline="0" dirty="0"/>
              <a:t> </a:t>
            </a:r>
            <a:r>
              <a:rPr lang="es-ES_tradnl" baseline="0" dirty="0" err="1"/>
              <a:t>two</a:t>
            </a:r>
            <a:r>
              <a:rPr lang="es-ES_tradnl" baseline="0" dirty="0"/>
              <a:t> </a:t>
            </a:r>
            <a:r>
              <a:rPr lang="es-ES_tradnl" baseline="0" dirty="0" err="1"/>
              <a:t>strips</a:t>
            </a:r>
            <a:r>
              <a:rPr lang="es-ES_tradnl" baseline="0" dirty="0"/>
              <a:t> </a:t>
            </a:r>
            <a:r>
              <a:rPr lang="es-ES_tradnl" baseline="0" dirty="0" err="1"/>
              <a:t>the</a:t>
            </a:r>
            <a:r>
              <a:rPr lang="es-ES_tradnl" baseline="0" dirty="0"/>
              <a:t> </a:t>
            </a:r>
            <a:r>
              <a:rPr lang="es-ES_tradnl" baseline="0" dirty="0" err="1"/>
              <a:t>effects</a:t>
            </a:r>
            <a:r>
              <a:rPr lang="es-ES_tradnl" baseline="0" dirty="0"/>
              <a:t> </a:t>
            </a:r>
            <a:r>
              <a:rPr lang="es-ES_tradnl" baseline="0" dirty="0" err="1"/>
              <a:t>is</a:t>
            </a:r>
            <a:r>
              <a:rPr lang="es-ES_tradnl" baseline="0" dirty="0"/>
              <a:t> </a:t>
            </a:r>
            <a:r>
              <a:rPr lang="es-ES_tradnl" baseline="0" dirty="0" err="1"/>
              <a:t>minor</a:t>
            </a:r>
            <a:r>
              <a:rPr lang="es-ES_tradnl" baseline="0" dirty="0"/>
              <a:t>.. </a:t>
            </a:r>
            <a:r>
              <a:rPr lang="es-ES_tradnl" baseline="0" dirty="0" err="1"/>
              <a:t>When</a:t>
            </a:r>
            <a:r>
              <a:rPr lang="es-ES_tradnl" baseline="0" dirty="0"/>
              <a:t> </a:t>
            </a:r>
            <a:r>
              <a:rPr lang="es-ES_tradnl" baseline="0" dirty="0" err="1"/>
              <a:t>reaches</a:t>
            </a:r>
            <a:r>
              <a:rPr lang="es-ES_tradnl" baseline="0" dirty="0"/>
              <a:t> 6% </a:t>
            </a:r>
            <a:r>
              <a:rPr lang="es-ES_tradnl" baseline="0" dirty="0" err="1"/>
              <a:t>is</a:t>
            </a:r>
            <a:r>
              <a:rPr lang="es-ES_tradnl" baseline="0" dirty="0"/>
              <a:t> </a:t>
            </a:r>
            <a:r>
              <a:rPr lang="es-ES_tradnl" baseline="0" dirty="0" err="1"/>
              <a:t>well</a:t>
            </a:r>
            <a:r>
              <a:rPr lang="es-ES_tradnl" baseline="0" dirty="0"/>
              <a:t> </a:t>
            </a:r>
            <a:r>
              <a:rPr lang="es-ES_tradnl" baseline="0" dirty="0" err="1"/>
              <a:t>above</a:t>
            </a:r>
            <a:r>
              <a:rPr lang="es-ES_tradnl" baseline="0" dirty="0"/>
              <a:t> </a:t>
            </a:r>
            <a:r>
              <a:rPr lang="es-ES_tradnl" baseline="0" dirty="0" err="1"/>
              <a:t>the</a:t>
            </a:r>
            <a:r>
              <a:rPr lang="es-ES_tradnl" baseline="0" dirty="0"/>
              <a:t> 2% </a:t>
            </a:r>
            <a:r>
              <a:rPr lang="es-ES_tradnl" baseline="0" dirty="0" err="1"/>
              <a:t>percentage</a:t>
            </a:r>
            <a:r>
              <a:rPr lang="es-ES_tradnl" baseline="0" dirty="0"/>
              <a:t> </a:t>
            </a:r>
            <a:r>
              <a:rPr lang="es-ES_tradnl" baseline="0" dirty="0" err="1"/>
              <a:t>of</a:t>
            </a:r>
            <a:r>
              <a:rPr lang="es-ES_tradnl" baseline="0" dirty="0"/>
              <a:t> 15C versus 15N</a:t>
            </a:r>
          </a:p>
        </p:txBody>
      </p:sp>
    </p:spTree>
    <p:extLst>
      <p:ext uri="{BB962C8B-B14F-4D97-AF65-F5344CB8AC3E}">
        <p14:creationId xmlns:p14="http://schemas.microsoft.com/office/powerpoint/2010/main" val="14119903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gcf1d8e9644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cf1d8e9644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71450" lvl="0" indent="-171450" algn="l" rtl="0">
              <a:spcBef>
                <a:spcPts val="0"/>
              </a:spcBef>
              <a:spcAft>
                <a:spcPts val="0"/>
              </a:spcAft>
              <a:buFontTx/>
              <a:buChar char="-"/>
            </a:pPr>
            <a:r>
              <a:rPr lang="en-ES" sz="1100" b="0" i="0" u="none" strike="noStrike" cap="none" dirty="0">
                <a:solidFill>
                  <a:srgbClr val="000000"/>
                </a:solidFill>
                <a:effectLst/>
                <a:latin typeface="Arial"/>
                <a:cs typeface="Arial"/>
                <a:sym typeface="Arial"/>
              </a:rPr>
              <a:t>First of all I‘m goin to introduce what is a halo nuclei, we can define the nuclear halo as a threshold effect arising from the very weak binding energy of the outer nucleons.</a:t>
            </a:r>
          </a:p>
          <a:p>
            <a:pPr marL="171450" lvl="0" indent="-171450" algn="l" rtl="0">
              <a:spcBef>
                <a:spcPts val="0"/>
              </a:spcBef>
              <a:spcAft>
                <a:spcPts val="0"/>
              </a:spcAft>
              <a:buFontTx/>
              <a:buChar char="-"/>
            </a:pPr>
            <a:r>
              <a:rPr lang="en-ES" sz="1100" b="0" i="0" u="none" strike="noStrike" cap="none" dirty="0">
                <a:solidFill>
                  <a:srgbClr val="000000"/>
                </a:solidFill>
                <a:effectLst/>
                <a:latin typeface="Arial"/>
                <a:cs typeface="Arial"/>
                <a:sym typeface="Arial"/>
              </a:rPr>
              <a:t>There are a lot of known halo nuclei, some of the most studied are 11Li which is a 2 neutron halo, and 11Be with 1 neutron halo.</a:t>
            </a:r>
          </a:p>
          <a:p>
            <a:pPr marL="171450" lvl="0" indent="-171450" algn="l" rtl="0">
              <a:spcBef>
                <a:spcPts val="0"/>
              </a:spcBef>
              <a:spcAft>
                <a:spcPts val="0"/>
              </a:spcAft>
              <a:buFontTx/>
              <a:buChar char="-"/>
            </a:pPr>
            <a:r>
              <a:rPr lang="en-ES" sz="1100" b="0" i="0" u="none" strike="noStrike" cap="none" dirty="0">
                <a:solidFill>
                  <a:srgbClr val="000000"/>
                </a:solidFill>
                <a:effectLst/>
                <a:latin typeface="Arial"/>
                <a:cs typeface="Arial"/>
                <a:sym typeface="Arial"/>
              </a:rPr>
              <a:t>Some of the characteristics of those nuclei are: the extended mass distribution, large radius as we can see in 11Li figure, large reaction cross section as we can see in the other figure, narrow momentum distribution, following fast fragmentation and a high concentration of B(E1) close to Break-Up threshold.</a:t>
            </a:r>
          </a:p>
          <a:p>
            <a:pPr marL="171450" lvl="0" indent="-171450" algn="l" rtl="0">
              <a:spcBef>
                <a:spcPts val="0"/>
              </a:spcBef>
              <a:spcAft>
                <a:spcPts val="0"/>
              </a:spcAft>
              <a:buFontTx/>
              <a:buChar char="-"/>
            </a:pPr>
            <a:r>
              <a:rPr lang="en-ES" sz="1100" b="0" i="0" u="none" strike="noStrike" cap="none" dirty="0">
                <a:solidFill>
                  <a:srgbClr val="000000"/>
                </a:solidFill>
                <a:effectLst/>
                <a:latin typeface="Arial"/>
                <a:cs typeface="Arial"/>
                <a:sym typeface="Arial"/>
              </a:rPr>
              <a:t>So due to those characteristics, neutron haloes provide an ideal test bench to study few-body correlations by measuring elastic, nucleon transfer and break-up reactions.</a:t>
            </a:r>
          </a:p>
        </p:txBody>
      </p:sp>
    </p:spTree>
    <p:extLst>
      <p:ext uri="{BB962C8B-B14F-4D97-AF65-F5344CB8AC3E}">
        <p14:creationId xmlns:p14="http://schemas.microsoft.com/office/powerpoint/2010/main" val="1731351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gcf1d8e9644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cf1d8e9644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71450" marR="0" lvl="0" indent="-171450" algn="l" defTabSz="914400" rtl="0" eaLnBrk="1" fontAlgn="auto" latinLnBrk="0" hangingPunct="1">
              <a:lnSpc>
                <a:spcPct val="100000"/>
              </a:lnSpc>
              <a:spcBef>
                <a:spcPts val="0"/>
              </a:spcBef>
              <a:spcAft>
                <a:spcPts val="0"/>
              </a:spcAft>
              <a:buClr>
                <a:srgbClr val="000000"/>
              </a:buClr>
              <a:buSzPts val="1100"/>
              <a:buFontTx/>
              <a:buChar char="-"/>
              <a:tabLst/>
              <a:defRPr/>
            </a:pPr>
            <a:r>
              <a:rPr lang="es-ES_tradnl" dirty="0" err="1"/>
              <a:t>The</a:t>
            </a:r>
            <a:r>
              <a:rPr lang="es-ES_tradnl" dirty="0"/>
              <a:t> case</a:t>
            </a:r>
            <a:r>
              <a:rPr lang="es-ES_tradnl" baseline="0" dirty="0"/>
              <a:t> </a:t>
            </a:r>
            <a:r>
              <a:rPr lang="es-ES_tradnl" baseline="0" dirty="0" err="1"/>
              <a:t>of</a:t>
            </a:r>
            <a:r>
              <a:rPr lang="es-ES_tradnl" baseline="0" dirty="0"/>
              <a:t> 15C </a:t>
            </a:r>
            <a:r>
              <a:rPr lang="es-ES_tradnl" baseline="0" dirty="0" err="1"/>
              <a:t>is</a:t>
            </a:r>
            <a:r>
              <a:rPr lang="es-ES_tradnl" baseline="0" dirty="0"/>
              <a:t> </a:t>
            </a:r>
            <a:r>
              <a:rPr lang="es-ES_tradnl" baseline="0" dirty="0" err="1"/>
              <a:t>special</a:t>
            </a:r>
            <a:r>
              <a:rPr lang="es-ES_tradnl" baseline="0" dirty="0"/>
              <a:t> </a:t>
            </a:r>
            <a:r>
              <a:rPr lang="es-ES_tradnl" baseline="0" dirty="0" err="1"/>
              <a:t>since</a:t>
            </a:r>
            <a:r>
              <a:rPr lang="es-ES_tradnl" baseline="0" dirty="0"/>
              <a:t> </a:t>
            </a:r>
            <a:r>
              <a:rPr lang="es-ES_tradnl" baseline="0" dirty="0" err="1"/>
              <a:t>some</a:t>
            </a:r>
            <a:r>
              <a:rPr lang="es-ES_tradnl" baseline="0" dirty="0"/>
              <a:t> </a:t>
            </a:r>
            <a:r>
              <a:rPr lang="es-ES_tradnl" baseline="0" dirty="0" err="1"/>
              <a:t>high</a:t>
            </a:r>
            <a:r>
              <a:rPr lang="es-ES_tradnl" baseline="0" dirty="0"/>
              <a:t> </a:t>
            </a:r>
            <a:r>
              <a:rPr lang="es-ES_tradnl" baseline="0" dirty="0" err="1"/>
              <a:t>energy</a:t>
            </a:r>
            <a:r>
              <a:rPr lang="es-ES_tradnl" baseline="0" dirty="0"/>
              <a:t> </a:t>
            </a:r>
            <a:r>
              <a:rPr lang="es-ES_tradnl" baseline="0" dirty="0" err="1"/>
              <a:t>experiments</a:t>
            </a:r>
            <a:r>
              <a:rPr lang="es-ES_tradnl" baseline="0" dirty="0"/>
              <a:t> </a:t>
            </a:r>
            <a:r>
              <a:rPr lang="es-ES_tradnl" baseline="0" dirty="0" err="1"/>
              <a:t>have</a:t>
            </a:r>
            <a:r>
              <a:rPr lang="es-ES_tradnl" baseline="0" dirty="0"/>
              <a:t> </a:t>
            </a:r>
            <a:r>
              <a:rPr lang="es-ES_tradnl" baseline="0" dirty="0" err="1"/>
              <a:t>showed</a:t>
            </a:r>
            <a:r>
              <a:rPr lang="es-ES_tradnl" baseline="0" dirty="0"/>
              <a:t> a </a:t>
            </a:r>
            <a:r>
              <a:rPr lang="es-ES_tradnl" baseline="0" dirty="0" err="1"/>
              <a:t>large</a:t>
            </a:r>
            <a:r>
              <a:rPr lang="es-ES_tradnl" baseline="0" dirty="0"/>
              <a:t> total </a:t>
            </a:r>
            <a:r>
              <a:rPr lang="es-ES_tradnl" baseline="0" dirty="0" err="1"/>
              <a:t>interaction</a:t>
            </a:r>
            <a:r>
              <a:rPr lang="es-ES_tradnl" baseline="0" dirty="0"/>
              <a:t> </a:t>
            </a:r>
            <a:r>
              <a:rPr lang="es-ES_tradnl" baseline="0" dirty="0" err="1"/>
              <a:t>cross</a:t>
            </a:r>
            <a:r>
              <a:rPr lang="es-ES_tradnl" baseline="0" dirty="0"/>
              <a:t> </a:t>
            </a:r>
            <a:r>
              <a:rPr lang="es-ES_tradnl" baseline="0" dirty="0" err="1"/>
              <a:t>section</a:t>
            </a:r>
            <a:r>
              <a:rPr lang="es-ES_tradnl" baseline="0" dirty="0"/>
              <a:t> and a </a:t>
            </a:r>
            <a:r>
              <a:rPr lang="es-ES_tradnl" baseline="0" dirty="0" err="1"/>
              <a:t>very</a:t>
            </a:r>
            <a:r>
              <a:rPr lang="es-ES_tradnl" baseline="0" dirty="0"/>
              <a:t> </a:t>
            </a:r>
            <a:r>
              <a:rPr lang="es-ES_tradnl" baseline="0" dirty="0" err="1"/>
              <a:t>narrow</a:t>
            </a:r>
            <a:r>
              <a:rPr lang="es-ES_tradnl" baseline="0" dirty="0"/>
              <a:t> </a:t>
            </a:r>
            <a:r>
              <a:rPr lang="es-ES_tradnl" baseline="0" dirty="0" err="1"/>
              <a:t>distribution</a:t>
            </a:r>
            <a:r>
              <a:rPr lang="es-ES_tradnl" baseline="0" dirty="0"/>
              <a:t> </a:t>
            </a:r>
            <a:r>
              <a:rPr lang="es-ES_tradnl" baseline="0" dirty="0" err="1"/>
              <a:t>of</a:t>
            </a:r>
            <a:r>
              <a:rPr lang="es-ES_tradnl" baseline="0" dirty="0"/>
              <a:t> </a:t>
            </a:r>
            <a:r>
              <a:rPr lang="es-ES_tradnl" baseline="0" dirty="0" err="1"/>
              <a:t>the</a:t>
            </a:r>
            <a:r>
              <a:rPr lang="es-ES_tradnl" baseline="0" dirty="0"/>
              <a:t> longitudinal </a:t>
            </a:r>
            <a:r>
              <a:rPr lang="es-ES_tradnl" baseline="0" dirty="0" err="1"/>
              <a:t>component</a:t>
            </a:r>
            <a:r>
              <a:rPr lang="es-ES_tradnl" baseline="0" dirty="0"/>
              <a:t> </a:t>
            </a:r>
            <a:r>
              <a:rPr lang="es-ES_tradnl" baseline="0" dirty="0" err="1"/>
              <a:t>of</a:t>
            </a:r>
            <a:r>
              <a:rPr lang="es-ES_tradnl" baseline="0" dirty="0"/>
              <a:t> </a:t>
            </a:r>
            <a:r>
              <a:rPr lang="es-ES_tradnl" baseline="0" dirty="0" err="1"/>
              <a:t>the</a:t>
            </a:r>
            <a:r>
              <a:rPr lang="es-ES_tradnl" baseline="0" dirty="0"/>
              <a:t> </a:t>
            </a:r>
            <a:r>
              <a:rPr lang="es-ES_tradnl" baseline="0" dirty="0" err="1"/>
              <a:t>momentum</a:t>
            </a:r>
            <a:r>
              <a:rPr lang="es-ES_tradnl" baseline="0" dirty="0"/>
              <a:t> </a:t>
            </a:r>
            <a:r>
              <a:rPr lang="es-ES_tradnl" baseline="0" dirty="0" err="1"/>
              <a:t>of</a:t>
            </a:r>
            <a:r>
              <a:rPr lang="es-ES_tradnl" baseline="0" dirty="0"/>
              <a:t> </a:t>
            </a:r>
            <a:r>
              <a:rPr lang="es-ES_tradnl" baseline="0" dirty="0" err="1"/>
              <a:t>the</a:t>
            </a:r>
            <a:r>
              <a:rPr lang="es-ES_tradnl" baseline="0" dirty="0"/>
              <a:t> </a:t>
            </a:r>
            <a:r>
              <a:rPr lang="es-ES_tradnl" baseline="0" dirty="0" err="1"/>
              <a:t>fragments</a:t>
            </a:r>
            <a:r>
              <a:rPr lang="es-ES_tradnl" baseline="0" dirty="0"/>
              <a:t> </a:t>
            </a:r>
            <a:r>
              <a:rPr lang="es-ES_tradnl" baseline="0" dirty="0" err="1"/>
              <a:t>following</a:t>
            </a:r>
            <a:r>
              <a:rPr lang="es-ES_tradnl" baseline="0" dirty="0"/>
              <a:t> </a:t>
            </a:r>
            <a:r>
              <a:rPr lang="es-ES_tradnl" baseline="0" dirty="0" err="1"/>
              <a:t>breakup</a:t>
            </a:r>
            <a:r>
              <a:rPr lang="es-ES_tradnl" baseline="0" dirty="0"/>
              <a:t>. </a:t>
            </a:r>
            <a:r>
              <a:rPr lang="es-ES_tradnl" baseline="0" dirty="0" err="1"/>
              <a:t>This</a:t>
            </a:r>
            <a:r>
              <a:rPr lang="es-ES_tradnl" baseline="0" dirty="0"/>
              <a:t> </a:t>
            </a:r>
            <a:r>
              <a:rPr lang="es-ES_tradnl" baseline="0" dirty="0" err="1"/>
              <a:t>was</a:t>
            </a:r>
            <a:r>
              <a:rPr lang="es-ES_tradnl" baseline="0" dirty="0"/>
              <a:t> </a:t>
            </a:r>
            <a:r>
              <a:rPr lang="es-ES_tradnl" baseline="0" dirty="0" err="1"/>
              <a:t>reported</a:t>
            </a:r>
            <a:r>
              <a:rPr lang="es-ES_tradnl" baseline="0" dirty="0"/>
              <a:t> </a:t>
            </a:r>
            <a:r>
              <a:rPr lang="es-ES_tradnl" baseline="0" dirty="0" err="1"/>
              <a:t>by</a:t>
            </a:r>
            <a:r>
              <a:rPr lang="es-ES_tradnl" baseline="0" dirty="0"/>
              <a:t> Ozawa in 2004 and </a:t>
            </a:r>
            <a:r>
              <a:rPr lang="es-ES_tradnl" baseline="0" dirty="0" err="1"/>
              <a:t>this</a:t>
            </a:r>
            <a:r>
              <a:rPr lang="es-ES_tradnl" baseline="0" dirty="0"/>
              <a:t> </a:t>
            </a:r>
            <a:r>
              <a:rPr lang="es-ES_tradnl" baseline="0" dirty="0" err="1"/>
              <a:t>paper</a:t>
            </a:r>
            <a:r>
              <a:rPr lang="es-ES_tradnl" baseline="0" dirty="0"/>
              <a:t> </a:t>
            </a:r>
            <a:r>
              <a:rPr lang="es-ES_tradnl" baseline="0" dirty="0" err="1"/>
              <a:t>says</a:t>
            </a:r>
            <a:r>
              <a:rPr lang="es-ES_tradnl" baseline="0" dirty="0"/>
              <a:t> </a:t>
            </a:r>
            <a:r>
              <a:rPr lang="es-ES_tradnl" baseline="0" dirty="0" err="1"/>
              <a:t>that</a:t>
            </a:r>
            <a:r>
              <a:rPr lang="es-ES_tradnl" baseline="0" dirty="0"/>
              <a:t> </a:t>
            </a:r>
            <a:r>
              <a:rPr lang="es-ES_tradnl" baseline="0" dirty="0" err="1"/>
              <a:t>all</a:t>
            </a:r>
            <a:r>
              <a:rPr lang="es-ES_tradnl" baseline="0" dirty="0"/>
              <a:t> </a:t>
            </a:r>
            <a:r>
              <a:rPr lang="es-ES_tradnl" baseline="0" dirty="0" err="1"/>
              <a:t>these</a:t>
            </a:r>
            <a:r>
              <a:rPr lang="es-ES_tradnl" baseline="0" dirty="0"/>
              <a:t> </a:t>
            </a:r>
            <a:r>
              <a:rPr lang="es-ES_tradnl" baseline="0" dirty="0" err="1"/>
              <a:t>features</a:t>
            </a:r>
            <a:r>
              <a:rPr lang="es-ES_tradnl" baseline="0" dirty="0"/>
              <a:t> </a:t>
            </a:r>
            <a:r>
              <a:rPr lang="es-ES_tradnl" baseline="0" dirty="0" err="1"/>
              <a:t>would</a:t>
            </a:r>
            <a:r>
              <a:rPr lang="es-ES_tradnl" baseline="0" dirty="0"/>
              <a:t> be </a:t>
            </a:r>
            <a:r>
              <a:rPr lang="es-ES_tradnl" baseline="0" dirty="0" err="1"/>
              <a:t>consistent</a:t>
            </a:r>
            <a:r>
              <a:rPr lang="es-ES_tradnl" baseline="0" dirty="0"/>
              <a:t> </a:t>
            </a:r>
            <a:r>
              <a:rPr lang="es-ES_tradnl" baseline="0" dirty="0" err="1"/>
              <a:t>with</a:t>
            </a:r>
            <a:r>
              <a:rPr lang="es-ES_tradnl" baseline="0" dirty="0"/>
              <a:t> a </a:t>
            </a:r>
            <a:r>
              <a:rPr lang="es-ES_tradnl" baseline="0" dirty="0" err="1"/>
              <a:t>structure</a:t>
            </a:r>
            <a:r>
              <a:rPr lang="es-ES_tradnl" baseline="0" dirty="0"/>
              <a:t> </a:t>
            </a:r>
            <a:r>
              <a:rPr lang="es-ES_tradnl" baseline="0" dirty="0" err="1"/>
              <a:t>consisting</a:t>
            </a:r>
            <a:r>
              <a:rPr lang="es-ES_tradnl" baseline="0" dirty="0"/>
              <a:t> </a:t>
            </a:r>
            <a:r>
              <a:rPr lang="es-ES_tradnl" baseline="0" dirty="0" err="1"/>
              <a:t>of</a:t>
            </a:r>
            <a:r>
              <a:rPr lang="es-ES_tradnl" baseline="0" dirty="0"/>
              <a:t> a 14C </a:t>
            </a:r>
            <a:r>
              <a:rPr lang="es-ES_tradnl" baseline="0" dirty="0" err="1"/>
              <a:t>core</a:t>
            </a:r>
            <a:r>
              <a:rPr lang="es-ES_tradnl" baseline="0" dirty="0"/>
              <a:t> plus a 1n in halo </a:t>
            </a:r>
            <a:r>
              <a:rPr lang="es-ES_tradnl" baseline="0" dirty="0" err="1"/>
              <a:t>configuration</a:t>
            </a:r>
            <a:r>
              <a:rPr lang="es-ES_tradnl" baseline="0" dirty="0"/>
              <a:t> </a:t>
            </a:r>
            <a:r>
              <a:rPr lang="es-ES_tradnl" baseline="0" dirty="0" err="1"/>
              <a:t>with</a:t>
            </a:r>
            <a:r>
              <a:rPr lang="es-ES_tradnl" baseline="0" dirty="0"/>
              <a:t> a pure s-wave as </a:t>
            </a:r>
            <a:r>
              <a:rPr lang="es-ES_tradnl" baseline="0" dirty="0" err="1"/>
              <a:t>ground</a:t>
            </a:r>
            <a:r>
              <a:rPr lang="es-ES_tradnl" baseline="0" dirty="0"/>
              <a:t> </a:t>
            </a:r>
            <a:r>
              <a:rPr lang="es-ES_tradnl" baseline="0" dirty="0" err="1"/>
              <a:t>state</a:t>
            </a:r>
            <a:r>
              <a:rPr lang="es-ES_tradnl" baseline="0" dirty="0"/>
              <a:t>, </a:t>
            </a:r>
            <a:r>
              <a:rPr lang="es-ES_tradnl" baseline="0" dirty="0" err="1"/>
              <a:t>despite</a:t>
            </a:r>
            <a:r>
              <a:rPr lang="es-ES_tradnl" baseline="0" dirty="0"/>
              <a:t> </a:t>
            </a:r>
            <a:r>
              <a:rPr lang="es-ES_tradnl" baseline="0" dirty="0" err="1"/>
              <a:t>of</a:t>
            </a:r>
            <a:r>
              <a:rPr lang="es-ES_tradnl" baseline="0" dirty="0"/>
              <a:t> </a:t>
            </a:r>
            <a:r>
              <a:rPr lang="es-ES_tradnl" baseline="0" dirty="0" err="1"/>
              <a:t>having</a:t>
            </a:r>
            <a:r>
              <a:rPr lang="es-ES_tradnl" baseline="0" dirty="0"/>
              <a:t> a </a:t>
            </a:r>
            <a:r>
              <a:rPr lang="es-ES_tradnl" baseline="0" dirty="0" err="1"/>
              <a:t>relatively</a:t>
            </a:r>
            <a:r>
              <a:rPr lang="es-ES_tradnl" baseline="0" dirty="0"/>
              <a:t> </a:t>
            </a:r>
            <a:r>
              <a:rPr lang="es-ES_tradnl" baseline="0" dirty="0" err="1"/>
              <a:t>large</a:t>
            </a:r>
            <a:r>
              <a:rPr lang="es-ES_tradnl" baseline="0" dirty="0"/>
              <a:t> </a:t>
            </a:r>
            <a:r>
              <a:rPr lang="es-ES_tradnl" baseline="0" dirty="0" err="1"/>
              <a:t>separation</a:t>
            </a:r>
            <a:r>
              <a:rPr lang="es-ES_tradnl" baseline="0" dirty="0"/>
              <a:t> </a:t>
            </a:r>
            <a:r>
              <a:rPr lang="es-ES_tradnl" baseline="0" dirty="0" err="1"/>
              <a:t>energy</a:t>
            </a:r>
            <a:r>
              <a:rPr lang="es-ES_tradnl" baseline="0" dirty="0"/>
              <a:t> </a:t>
            </a:r>
            <a:r>
              <a:rPr lang="es-ES_tradnl" baseline="0" dirty="0" err="1"/>
              <a:t>above</a:t>
            </a:r>
            <a:r>
              <a:rPr lang="es-ES_tradnl" baseline="0" dirty="0"/>
              <a:t> 1 MeV. </a:t>
            </a:r>
            <a:r>
              <a:rPr lang="es-ES_tradnl" baseline="0" dirty="0" err="1"/>
              <a:t>Still</a:t>
            </a:r>
            <a:r>
              <a:rPr lang="es-ES_tradnl" baseline="0" dirty="0"/>
              <a:t> </a:t>
            </a:r>
            <a:r>
              <a:rPr lang="es-ES_tradnl" baseline="0" dirty="0" err="1"/>
              <a:t>the</a:t>
            </a:r>
            <a:r>
              <a:rPr lang="es-ES_tradnl" baseline="0" dirty="0"/>
              <a:t> </a:t>
            </a:r>
            <a:r>
              <a:rPr lang="es-ES_tradnl" baseline="0" dirty="0" err="1"/>
              <a:t>difference</a:t>
            </a:r>
            <a:r>
              <a:rPr lang="es-ES_tradnl" baseline="0" dirty="0"/>
              <a:t> </a:t>
            </a:r>
            <a:r>
              <a:rPr lang="es-ES_tradnl" baseline="0" dirty="0" err="1"/>
              <a:t>with</a:t>
            </a:r>
            <a:r>
              <a:rPr lang="es-ES_tradnl" baseline="0" dirty="0"/>
              <a:t> </a:t>
            </a:r>
            <a:r>
              <a:rPr lang="es-ES_tradnl" baseline="0" dirty="0" err="1"/>
              <a:t>the</a:t>
            </a:r>
            <a:r>
              <a:rPr lang="es-ES_tradnl" baseline="0" dirty="0"/>
              <a:t> </a:t>
            </a:r>
            <a:r>
              <a:rPr lang="es-ES_tradnl" baseline="0" dirty="0" err="1"/>
              <a:t>separation</a:t>
            </a:r>
            <a:r>
              <a:rPr lang="es-ES_tradnl" baseline="0" dirty="0"/>
              <a:t> </a:t>
            </a:r>
            <a:r>
              <a:rPr lang="es-ES_tradnl" baseline="0" dirty="0" err="1"/>
              <a:t>energy</a:t>
            </a:r>
            <a:r>
              <a:rPr lang="es-ES_tradnl" baseline="0" dirty="0"/>
              <a:t> </a:t>
            </a:r>
            <a:r>
              <a:rPr lang="es-ES_tradnl" baseline="0" dirty="0" err="1"/>
              <a:t>of</a:t>
            </a:r>
            <a:r>
              <a:rPr lang="es-ES_tradnl" baseline="0" dirty="0"/>
              <a:t> 2 </a:t>
            </a:r>
            <a:r>
              <a:rPr lang="es-ES_tradnl" baseline="0" dirty="0" err="1"/>
              <a:t>neutrons</a:t>
            </a:r>
            <a:r>
              <a:rPr lang="es-ES_tradnl" baseline="0" dirty="0"/>
              <a:t>, </a:t>
            </a:r>
            <a:r>
              <a:rPr lang="es-ES_tradnl" baseline="0" dirty="0" err="1"/>
              <a:t>which</a:t>
            </a:r>
            <a:r>
              <a:rPr lang="es-ES_tradnl" baseline="0" dirty="0"/>
              <a:t> </a:t>
            </a:r>
            <a:r>
              <a:rPr lang="es-ES_tradnl" baseline="0" dirty="0" err="1"/>
              <a:t>is</a:t>
            </a:r>
            <a:r>
              <a:rPr lang="es-ES_tradnl" baseline="0" dirty="0"/>
              <a:t> </a:t>
            </a:r>
            <a:r>
              <a:rPr lang="es-ES_tradnl" baseline="0" dirty="0" err="1"/>
              <a:t>closer</a:t>
            </a:r>
            <a:r>
              <a:rPr lang="es-ES_tradnl" baseline="0" dirty="0"/>
              <a:t> </a:t>
            </a:r>
            <a:r>
              <a:rPr lang="es-ES_tradnl" baseline="0" dirty="0" err="1"/>
              <a:t>to</a:t>
            </a:r>
            <a:r>
              <a:rPr lang="es-ES_tradnl" baseline="0" dirty="0"/>
              <a:t> 10 MeV, </a:t>
            </a:r>
            <a:r>
              <a:rPr lang="es-ES_tradnl" baseline="0" dirty="0" err="1"/>
              <a:t>is</a:t>
            </a:r>
            <a:r>
              <a:rPr lang="es-ES_tradnl" baseline="0" dirty="0"/>
              <a:t> considerable.</a:t>
            </a:r>
            <a:endParaRPr lang="es-ES_tradnl" dirty="0"/>
          </a:p>
          <a:p>
            <a:pPr marL="171450" lvl="0" indent="-171450" algn="l" rtl="0">
              <a:spcBef>
                <a:spcPts val="0"/>
              </a:spcBef>
              <a:spcAft>
                <a:spcPts val="0"/>
              </a:spcAft>
              <a:buFontTx/>
              <a:buChar char="-"/>
            </a:pPr>
            <a:r>
              <a:rPr lang="en-ES" sz="1100" b="0" i="0" u="none" strike="noStrike" cap="none" dirty="0">
                <a:solidFill>
                  <a:srgbClr val="000000"/>
                </a:solidFill>
                <a:effectLst/>
                <a:latin typeface="Arial"/>
                <a:cs typeface="Arial"/>
                <a:sym typeface="Arial"/>
              </a:rPr>
              <a:t>Los nucleos típicos tienen unos 40 MeV/c.</a:t>
            </a:r>
          </a:p>
          <a:p>
            <a:pPr marL="171450" lvl="0" indent="-171450" algn="l" rtl="0">
              <a:spcBef>
                <a:spcPts val="0"/>
              </a:spcBef>
              <a:spcAft>
                <a:spcPts val="0"/>
              </a:spcAft>
              <a:buFontTx/>
              <a:buChar char="-"/>
            </a:pPr>
            <a:r>
              <a:rPr lang="en-ES" sz="1100" b="0" i="0" u="none" strike="noStrike" cap="none" dirty="0">
                <a:solidFill>
                  <a:srgbClr val="000000"/>
                </a:solidFill>
                <a:effectLst/>
                <a:latin typeface="Arial"/>
                <a:cs typeface="Arial"/>
                <a:sym typeface="Arial"/>
              </a:rPr>
              <a:t>Spectroscopic factor esta en 1, and that confirm that is mainly 2s1/2.</a:t>
            </a:r>
          </a:p>
        </p:txBody>
      </p:sp>
    </p:spTree>
    <p:extLst>
      <p:ext uri="{BB962C8B-B14F-4D97-AF65-F5344CB8AC3E}">
        <p14:creationId xmlns:p14="http://schemas.microsoft.com/office/powerpoint/2010/main" val="2694057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gcf1d8e9644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cf1d8e9644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71450" marR="0" lvl="0" indent="-171450" algn="l" defTabSz="914400" rtl="0" eaLnBrk="1" fontAlgn="auto" latinLnBrk="0" hangingPunct="1">
              <a:lnSpc>
                <a:spcPct val="100000"/>
              </a:lnSpc>
              <a:spcBef>
                <a:spcPts val="0"/>
              </a:spcBef>
              <a:spcAft>
                <a:spcPts val="0"/>
              </a:spcAft>
              <a:buClr>
                <a:srgbClr val="000000"/>
              </a:buClr>
              <a:buSzPts val="1100"/>
              <a:buFontTx/>
              <a:buChar char="-"/>
              <a:tabLst/>
              <a:defRPr/>
            </a:pPr>
            <a:r>
              <a:rPr lang="en-ES" dirty="0"/>
              <a:t>This 15C could be even more interesting if we focus now on the parameters that shoud determine if we are facing a halo nuclei we find some discrepancies.</a:t>
            </a:r>
          </a:p>
          <a:p>
            <a:pPr marL="171450" marR="0" lvl="0" indent="-171450" algn="l" defTabSz="914400" rtl="0" eaLnBrk="1" fontAlgn="auto" latinLnBrk="0" hangingPunct="1">
              <a:lnSpc>
                <a:spcPct val="100000"/>
              </a:lnSpc>
              <a:spcBef>
                <a:spcPts val="0"/>
              </a:spcBef>
              <a:spcAft>
                <a:spcPts val="0"/>
              </a:spcAft>
              <a:buClr>
                <a:srgbClr val="000000"/>
              </a:buClr>
              <a:buSzPts val="1100"/>
              <a:buFontTx/>
              <a:buChar char="-"/>
              <a:tabLst/>
              <a:defRPr/>
            </a:pPr>
            <a:r>
              <a:rPr lang="en-ES" dirty="0"/>
              <a:t>So first, the reaction cross section of 15C is larger than 14 and 16C, at intermediate energies, but not at higher energies. So it seems that the coupling increases when the energy decreases.</a:t>
            </a:r>
          </a:p>
          <a:p>
            <a:pPr marL="171450" marR="0" lvl="0" indent="-171450" algn="l" defTabSz="914400" rtl="0" eaLnBrk="1" fontAlgn="auto" latinLnBrk="0" hangingPunct="1">
              <a:lnSpc>
                <a:spcPct val="100000"/>
              </a:lnSpc>
              <a:spcBef>
                <a:spcPts val="0"/>
              </a:spcBef>
              <a:spcAft>
                <a:spcPts val="0"/>
              </a:spcAft>
              <a:buClr>
                <a:srgbClr val="000000"/>
              </a:buClr>
              <a:buSzPts val="1100"/>
              <a:buFontTx/>
              <a:buChar char="-"/>
              <a:tabLst/>
              <a:defRPr/>
            </a:pPr>
            <a:r>
              <a:rPr lang="en-ES" dirty="0"/>
              <a:t>Then, the B(E1) deduced from the coulomb break up has a longer tail than 11Be which is a 1-n halo and a smaller value of mean square radius.</a:t>
            </a:r>
          </a:p>
          <a:p>
            <a:pPr marL="171450" marR="0" lvl="0" indent="-171450" algn="l" defTabSz="914400" rtl="0" eaLnBrk="1" fontAlgn="auto" latinLnBrk="0" hangingPunct="1">
              <a:lnSpc>
                <a:spcPct val="100000"/>
              </a:lnSpc>
              <a:spcBef>
                <a:spcPts val="0"/>
              </a:spcBef>
              <a:spcAft>
                <a:spcPts val="0"/>
              </a:spcAft>
              <a:buClr>
                <a:srgbClr val="000000"/>
              </a:buClr>
              <a:buSzPts val="1100"/>
              <a:buFontTx/>
              <a:buChar char="-"/>
              <a:tabLst/>
              <a:defRPr/>
            </a:pPr>
            <a:r>
              <a:rPr lang="en-ES" dirty="0"/>
              <a:t>Then, the difference between proton and neutron radius is quite small for a 1-neutron halo core and also the ratio between valence and core radious is smaller than the expected.</a:t>
            </a:r>
          </a:p>
          <a:p>
            <a:pPr marL="171450" marR="0" lvl="0" indent="-171450" algn="l" defTabSz="914400" rtl="0" eaLnBrk="1" fontAlgn="auto" latinLnBrk="0" hangingPunct="1">
              <a:lnSpc>
                <a:spcPct val="100000"/>
              </a:lnSpc>
              <a:spcBef>
                <a:spcPts val="0"/>
              </a:spcBef>
              <a:spcAft>
                <a:spcPts val="0"/>
              </a:spcAft>
              <a:buClr>
                <a:srgbClr val="000000"/>
              </a:buClr>
              <a:buSzPts val="1100"/>
              <a:buFontTx/>
              <a:buChar char="-"/>
              <a:tabLst/>
              <a:defRPr/>
            </a:pPr>
            <a:r>
              <a:rPr lang="en-ES" dirty="0"/>
              <a:t>So for all of this we can’t really determine if 15C is or not a halo nuclei</a:t>
            </a:r>
          </a:p>
          <a:p>
            <a:pPr marL="171450" marR="0" lvl="0" indent="-171450" algn="l" defTabSz="914400" rtl="0" eaLnBrk="1" fontAlgn="auto" latinLnBrk="0" hangingPunct="1">
              <a:lnSpc>
                <a:spcPct val="100000"/>
              </a:lnSpc>
              <a:spcBef>
                <a:spcPts val="0"/>
              </a:spcBef>
              <a:spcAft>
                <a:spcPts val="0"/>
              </a:spcAft>
              <a:buClr>
                <a:srgbClr val="000000"/>
              </a:buClr>
              <a:buSzPts val="1100"/>
              <a:buFontTx/>
              <a:buChar char="-"/>
              <a:tabLst/>
              <a:defRPr/>
            </a:pPr>
            <a:r>
              <a:rPr lang="en-ES" dirty="0"/>
              <a:t>Rv = Valence radious</a:t>
            </a:r>
          </a:p>
          <a:p>
            <a:pPr marL="171450" lvl="0" indent="-171450" algn="l" rtl="0">
              <a:spcBef>
                <a:spcPts val="0"/>
              </a:spcBef>
              <a:spcAft>
                <a:spcPts val="0"/>
              </a:spcAft>
              <a:buFontTx/>
              <a:buChar char="-"/>
            </a:pPr>
            <a:r>
              <a:rPr lang="en-ES" sz="1100" b="0" i="0" u="none" strike="noStrike" cap="none" dirty="0">
                <a:solidFill>
                  <a:srgbClr val="000000"/>
                </a:solidFill>
                <a:effectLst/>
                <a:latin typeface="Arial"/>
                <a:cs typeface="Arial"/>
                <a:sym typeface="Arial"/>
              </a:rPr>
              <a:t>Rc = Core radious</a:t>
            </a:r>
          </a:p>
          <a:p>
            <a:pPr marL="171450" lvl="0" indent="-171450" algn="l" rtl="0">
              <a:spcBef>
                <a:spcPts val="0"/>
              </a:spcBef>
              <a:spcAft>
                <a:spcPts val="0"/>
              </a:spcAft>
              <a:buFontTx/>
              <a:buChar char="-"/>
            </a:pPr>
            <a:endParaRPr lang="en-ES" sz="1100" b="0" i="0" u="none" strike="noStrike" cap="none" dirty="0">
              <a:solidFill>
                <a:srgbClr val="000000"/>
              </a:solidFill>
              <a:effectLst/>
              <a:latin typeface="Arial"/>
              <a:cs typeface="Arial"/>
              <a:sym typeface="Arial"/>
            </a:endParaRPr>
          </a:p>
        </p:txBody>
      </p:sp>
    </p:spTree>
    <p:extLst>
      <p:ext uri="{BB962C8B-B14F-4D97-AF65-F5344CB8AC3E}">
        <p14:creationId xmlns:p14="http://schemas.microsoft.com/office/powerpoint/2010/main" val="6830227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gcf1d8e9644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cf1d8e9644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71450" lvl="0" indent="-171450" algn="l" rtl="0">
              <a:spcBef>
                <a:spcPts val="0"/>
              </a:spcBef>
              <a:spcAft>
                <a:spcPts val="0"/>
              </a:spcAft>
              <a:buFontTx/>
              <a:buChar char="-"/>
            </a:pPr>
            <a:r>
              <a:rPr lang="en-ES" sz="1100" b="0" i="0" u="none" strike="noStrike" cap="none" dirty="0">
                <a:solidFill>
                  <a:srgbClr val="000000"/>
                </a:solidFill>
                <a:effectLst/>
                <a:latin typeface="Arial"/>
                <a:cs typeface="Arial"/>
                <a:sym typeface="Arial"/>
              </a:rPr>
              <a:t>What else could be studied to confirm or not the halo structure? </a:t>
            </a:r>
          </a:p>
          <a:p>
            <a:pPr marL="171450" lvl="0" indent="-171450" algn="l" rtl="0">
              <a:spcBef>
                <a:spcPts val="0"/>
              </a:spcBef>
              <a:spcAft>
                <a:spcPts val="0"/>
              </a:spcAft>
              <a:buFontTx/>
              <a:buChar char="-"/>
            </a:pPr>
            <a:r>
              <a:rPr lang="en-GB" sz="1100" b="0" i="0" u="none" strike="noStrike" cap="none" dirty="0">
                <a:solidFill>
                  <a:srgbClr val="000000"/>
                </a:solidFill>
                <a:effectLst/>
                <a:latin typeface="Arial"/>
                <a:cs typeface="Arial"/>
                <a:sym typeface="Arial"/>
              </a:rPr>
              <a:t>All the studies done at high energies agree with a </a:t>
            </a:r>
            <a:r>
              <a:rPr lang="en-GB" sz="1100" b="0" i="0" u="none" strike="noStrike" cap="none" dirty="0" err="1">
                <a:solidFill>
                  <a:srgbClr val="000000"/>
                </a:solidFill>
                <a:effectLst/>
                <a:latin typeface="Arial"/>
                <a:cs typeface="Arial"/>
                <a:sym typeface="Arial"/>
              </a:rPr>
              <a:t>modetare</a:t>
            </a:r>
            <a:r>
              <a:rPr lang="en-GB" sz="1100" b="0" i="0" u="none" strike="noStrike" cap="none" dirty="0">
                <a:solidFill>
                  <a:srgbClr val="000000"/>
                </a:solidFill>
                <a:effectLst/>
                <a:latin typeface="Arial"/>
                <a:cs typeface="Arial"/>
                <a:sym typeface="Arial"/>
              </a:rPr>
              <a:t> halo structure, so we wanted to study the </a:t>
            </a:r>
            <a:r>
              <a:rPr lang="en-GB" sz="1100" b="0" i="0" u="none" strike="noStrike" cap="none" dirty="0" err="1">
                <a:solidFill>
                  <a:srgbClr val="000000"/>
                </a:solidFill>
                <a:effectLst/>
                <a:latin typeface="Arial"/>
                <a:cs typeface="Arial"/>
                <a:sym typeface="Arial"/>
              </a:rPr>
              <a:t>elastric</a:t>
            </a:r>
            <a:r>
              <a:rPr lang="en-GB" sz="1100" b="0" i="0" u="none" strike="noStrike" cap="none" dirty="0">
                <a:solidFill>
                  <a:srgbClr val="000000"/>
                </a:solidFill>
                <a:effectLst/>
                <a:latin typeface="Arial"/>
                <a:cs typeface="Arial"/>
                <a:sym typeface="Arial"/>
              </a:rPr>
              <a:t> cross section at energies near the coulomb barrier, that exist for an energy of 65 MeV.</a:t>
            </a:r>
          </a:p>
          <a:p>
            <a:pPr marL="171450" lvl="0" indent="-171450" algn="l" rtl="0">
              <a:spcBef>
                <a:spcPts val="0"/>
              </a:spcBef>
              <a:spcAft>
                <a:spcPts val="0"/>
              </a:spcAft>
              <a:buFontTx/>
              <a:buChar char="-"/>
            </a:pPr>
            <a:r>
              <a:rPr lang="en-GB" sz="1100" b="0" i="0" u="none" strike="noStrike" cap="none" dirty="0">
                <a:solidFill>
                  <a:srgbClr val="000000"/>
                </a:solidFill>
                <a:effectLst/>
                <a:latin typeface="Arial"/>
                <a:cs typeface="Arial"/>
                <a:sym typeface="Arial"/>
              </a:rPr>
              <a:t>In this energy region we can find theoretical studies that predict that scattering is dominated by the competition of 1n-stripping and breakup with the cross section that we can see in the table.</a:t>
            </a:r>
          </a:p>
          <a:p>
            <a:pPr marL="171450" lvl="0" indent="-171450" algn="l" rtl="0">
              <a:spcBef>
                <a:spcPts val="0"/>
              </a:spcBef>
              <a:spcAft>
                <a:spcPts val="0"/>
              </a:spcAft>
              <a:buFontTx/>
              <a:buChar char="-"/>
            </a:pPr>
            <a:endParaRPr lang="en-GB" sz="1100" b="0" i="0" u="none" strike="noStrike" cap="none" dirty="0">
              <a:solidFill>
                <a:srgbClr val="000000"/>
              </a:solidFill>
              <a:effectLst/>
              <a:latin typeface="Arial"/>
              <a:cs typeface="Arial"/>
              <a:sym typeface="Arial"/>
            </a:endParaRPr>
          </a:p>
          <a:p>
            <a:pPr marL="171450" lvl="0" indent="-171450" algn="l" rtl="0">
              <a:spcBef>
                <a:spcPts val="0"/>
              </a:spcBef>
              <a:spcAft>
                <a:spcPts val="0"/>
              </a:spcAft>
              <a:buFontTx/>
              <a:buChar char="-"/>
            </a:pPr>
            <a:endParaRPr lang="en-ES" sz="1100" b="0" i="0" u="none" strike="noStrike" cap="none" dirty="0">
              <a:solidFill>
                <a:srgbClr val="000000"/>
              </a:solidFill>
              <a:effectLst/>
              <a:latin typeface="Arial"/>
              <a:cs typeface="Arial"/>
              <a:sym typeface="Arial"/>
            </a:endParaRPr>
          </a:p>
        </p:txBody>
      </p:sp>
    </p:spTree>
    <p:extLst>
      <p:ext uri="{BB962C8B-B14F-4D97-AF65-F5344CB8AC3E}">
        <p14:creationId xmlns:p14="http://schemas.microsoft.com/office/powerpoint/2010/main" val="38685026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gcf1d8e9644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cf1d8e9644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n-US" sz="1100" kern="1200" dirty="0">
                <a:solidFill>
                  <a:schemeClr val="tx1"/>
                </a:solidFill>
                <a:effectLst/>
                <a:latin typeface="+mn-lt"/>
                <a:ea typeface="+mn-ea"/>
                <a:cs typeface="+mn-cs"/>
              </a:rPr>
              <a:t>The radioactive beam was produced from the impact</a:t>
            </a:r>
            <a:r>
              <a:rPr lang="en-US" sz="1100" kern="1200" baseline="0" dirty="0">
                <a:solidFill>
                  <a:schemeClr val="tx1"/>
                </a:solidFill>
                <a:effectLst/>
                <a:latin typeface="+mn-lt"/>
                <a:ea typeface="+mn-ea"/>
                <a:cs typeface="+mn-cs"/>
              </a:rPr>
              <a:t> of 1.4GeV proton pulses coming from the </a:t>
            </a:r>
            <a:r>
              <a:rPr lang="en-US" sz="1100" kern="1200" baseline="0" dirty="0" err="1">
                <a:solidFill>
                  <a:schemeClr val="tx1"/>
                </a:solidFill>
                <a:effectLst/>
                <a:latin typeface="+mn-lt"/>
                <a:ea typeface="+mn-ea"/>
                <a:cs typeface="+mn-cs"/>
              </a:rPr>
              <a:t>Psbooster</a:t>
            </a:r>
            <a:r>
              <a:rPr lang="en-US" sz="1100" kern="1200" baseline="0" dirty="0">
                <a:solidFill>
                  <a:schemeClr val="tx1"/>
                </a:solidFill>
                <a:effectLst/>
                <a:latin typeface="+mn-lt"/>
                <a:ea typeface="+mn-ea"/>
                <a:cs typeface="+mn-cs"/>
              </a:rPr>
              <a:t> on</a:t>
            </a:r>
            <a:r>
              <a:rPr lang="en-US" sz="1100" kern="1200" dirty="0">
                <a:solidFill>
                  <a:schemeClr val="tx1"/>
                </a:solidFill>
                <a:effectLst/>
                <a:latin typeface="+mn-lt"/>
                <a:ea typeface="+mn-ea"/>
                <a:cs typeface="+mn-cs"/>
              </a:rPr>
              <a:t> a </a:t>
            </a:r>
            <a:r>
              <a:rPr lang="en-US" sz="1100" kern="1200" dirty="0" err="1">
                <a:solidFill>
                  <a:schemeClr val="tx1"/>
                </a:solidFill>
                <a:effectLst/>
                <a:latin typeface="+mn-lt"/>
                <a:ea typeface="+mn-ea"/>
                <a:cs typeface="+mn-cs"/>
              </a:rPr>
              <a:t>CaO</a:t>
            </a:r>
            <a:r>
              <a:rPr lang="en-US" sz="1100" kern="1200" dirty="0">
                <a:solidFill>
                  <a:schemeClr val="tx1"/>
                </a:solidFill>
                <a:effectLst/>
                <a:latin typeface="+mn-lt"/>
                <a:ea typeface="+mn-ea"/>
                <a:cs typeface="+mn-cs"/>
              </a:rPr>
              <a:t> primary or production target,</a:t>
            </a:r>
            <a:r>
              <a:rPr lang="en-US" sz="1100" kern="1200" baseline="0" dirty="0">
                <a:solidFill>
                  <a:schemeClr val="tx1"/>
                </a:solidFill>
                <a:effectLst/>
                <a:latin typeface="+mn-lt"/>
                <a:ea typeface="+mn-ea"/>
                <a:cs typeface="+mn-cs"/>
              </a:rPr>
              <a:t> extracted, mass-separated and </a:t>
            </a:r>
            <a:r>
              <a:rPr lang="en-US" sz="1100" kern="1200" dirty="0">
                <a:solidFill>
                  <a:schemeClr val="tx1"/>
                </a:solidFill>
                <a:effectLst/>
                <a:latin typeface="+mn-lt"/>
                <a:ea typeface="+mn-ea"/>
                <a:cs typeface="+mn-cs"/>
              </a:rPr>
              <a:t>post-accelerated with A/q=3 up to 4.37 MeV/u;</a:t>
            </a:r>
            <a:r>
              <a:rPr lang="en-US" sz="1100" kern="1200" baseline="0" dirty="0">
                <a:solidFill>
                  <a:schemeClr val="tx1"/>
                </a:solidFill>
                <a:effectLst/>
                <a:latin typeface="+mn-lt"/>
                <a:ea typeface="+mn-ea"/>
                <a:cs typeface="+mn-cs"/>
              </a:rPr>
              <a:t> </a:t>
            </a:r>
            <a:r>
              <a:rPr lang="en-US" sz="1100" kern="1200" dirty="0">
                <a:solidFill>
                  <a:schemeClr val="tx1"/>
                </a:solidFill>
                <a:effectLst/>
                <a:latin typeface="+mn-lt"/>
                <a:ea typeface="+mn-ea"/>
                <a:cs typeface="+mn-cs"/>
              </a:rPr>
              <a:t>the coulomb barrier of the system 15C + 208 Pb. </a:t>
            </a:r>
          </a:p>
          <a:p>
            <a:r>
              <a:rPr lang="en-US" sz="1100" kern="1200" dirty="0">
                <a:solidFill>
                  <a:schemeClr val="tx1"/>
                </a:solidFill>
                <a:effectLst/>
                <a:latin typeface="+mn-lt"/>
                <a:ea typeface="+mn-ea"/>
                <a:cs typeface="+mn-cs"/>
              </a:rPr>
              <a:t>15N was present as the unique contaminant after the 75ug/cm2 carbon</a:t>
            </a:r>
            <a:r>
              <a:rPr lang="en-US" sz="1100" kern="1200" baseline="0" dirty="0">
                <a:solidFill>
                  <a:schemeClr val="tx1"/>
                </a:solidFill>
                <a:effectLst/>
                <a:latin typeface="+mn-lt"/>
                <a:ea typeface="+mn-ea"/>
                <a:cs typeface="+mn-cs"/>
              </a:rPr>
              <a:t> stripping foil</a:t>
            </a:r>
            <a:r>
              <a:rPr lang="en-US" sz="1100" kern="1200" dirty="0">
                <a:solidFill>
                  <a:schemeClr val="tx1"/>
                </a:solidFill>
                <a:effectLst/>
                <a:latin typeface="+mn-lt"/>
                <a:ea typeface="+mn-ea"/>
                <a:cs typeface="+mn-cs"/>
              </a:rPr>
              <a:t>.</a:t>
            </a:r>
            <a:r>
              <a:rPr lang="en-US" sz="1100" kern="1200" baseline="0" dirty="0">
                <a:solidFill>
                  <a:schemeClr val="tx1"/>
                </a:solidFill>
                <a:effectLst/>
                <a:latin typeface="+mn-lt"/>
                <a:ea typeface="+mn-ea"/>
                <a:cs typeface="+mn-cs"/>
              </a:rPr>
              <a:t> This is</a:t>
            </a:r>
            <a:r>
              <a:rPr lang="en-US" sz="1100" kern="1200" dirty="0">
                <a:solidFill>
                  <a:schemeClr val="tx1"/>
                </a:solidFill>
                <a:effectLst/>
                <a:latin typeface="+mn-lt"/>
                <a:ea typeface="+mn-ea"/>
                <a:cs typeface="+mn-cs"/>
              </a:rPr>
              <a:t> a stable nucleus and at this energy is far from the Coulomb barrier, then it would follow a pure classic Rutherford scattering. The ratio between these two components in time</a:t>
            </a:r>
            <a:r>
              <a:rPr lang="en-US" sz="1100" kern="1200" baseline="0" dirty="0">
                <a:solidFill>
                  <a:schemeClr val="tx1"/>
                </a:solidFill>
                <a:effectLst/>
                <a:latin typeface="+mn-lt"/>
                <a:ea typeface="+mn-ea"/>
                <a:cs typeface="+mn-cs"/>
              </a:rPr>
              <a:t> </a:t>
            </a:r>
            <a:r>
              <a:rPr lang="en-US" sz="1100" kern="1200" dirty="0">
                <a:solidFill>
                  <a:schemeClr val="tx1"/>
                </a:solidFill>
                <a:effectLst/>
                <a:latin typeface="+mn-lt"/>
                <a:ea typeface="+mn-ea"/>
                <a:cs typeface="+mn-cs"/>
              </a:rPr>
              <a:t>fluctuated a little but was between</a:t>
            </a:r>
            <a:r>
              <a:rPr lang="en-US" sz="1100" kern="1200" baseline="0" dirty="0">
                <a:solidFill>
                  <a:schemeClr val="tx1"/>
                </a:solidFill>
                <a:effectLst/>
                <a:latin typeface="+mn-lt"/>
                <a:ea typeface="+mn-ea"/>
                <a:cs typeface="+mn-cs"/>
              </a:rPr>
              <a:t> 1 and </a:t>
            </a:r>
            <a:r>
              <a:rPr lang="en-US" sz="1100" kern="1200" dirty="0">
                <a:solidFill>
                  <a:schemeClr val="tx1"/>
                </a:solidFill>
                <a:effectLst/>
                <a:latin typeface="+mn-lt"/>
                <a:ea typeface="+mn-ea"/>
                <a:cs typeface="+mn-cs"/>
              </a:rPr>
              <a:t>3%,</a:t>
            </a:r>
            <a:r>
              <a:rPr lang="en-US" sz="1100" kern="1200" baseline="0" dirty="0">
                <a:solidFill>
                  <a:schemeClr val="tx1"/>
                </a:solidFill>
                <a:effectLst/>
                <a:latin typeface="+mn-lt"/>
                <a:ea typeface="+mn-ea"/>
                <a:cs typeface="+mn-cs"/>
              </a:rPr>
              <a:t> meaning that the radioactive yield was one order of magnitude lower than requested. </a:t>
            </a:r>
          </a:p>
          <a:p>
            <a:r>
              <a:rPr lang="es-ES_tradnl" sz="1100" kern="1200" baseline="0" dirty="0" err="1">
                <a:solidFill>
                  <a:schemeClr val="tx1"/>
                </a:solidFill>
                <a:effectLst/>
                <a:latin typeface="+mn-lt"/>
                <a:ea typeface="+mn-ea"/>
                <a:cs typeface="+mn-cs"/>
              </a:rPr>
              <a:t>We</a:t>
            </a:r>
            <a:r>
              <a:rPr lang="es-ES_tradnl" sz="1100" kern="1200" baseline="0" dirty="0">
                <a:solidFill>
                  <a:schemeClr val="tx1"/>
                </a:solidFill>
                <a:effectLst/>
                <a:latin typeface="+mn-lt"/>
                <a:ea typeface="+mn-ea"/>
                <a:cs typeface="+mn-cs"/>
              </a:rPr>
              <a:t> </a:t>
            </a:r>
            <a:r>
              <a:rPr lang="es-ES_tradnl" sz="1100" kern="1200" baseline="0" dirty="0" err="1">
                <a:solidFill>
                  <a:schemeClr val="tx1"/>
                </a:solidFill>
                <a:effectLst/>
                <a:latin typeface="+mn-lt"/>
                <a:ea typeface="+mn-ea"/>
                <a:cs typeface="+mn-cs"/>
              </a:rPr>
              <a:t>also</a:t>
            </a:r>
            <a:r>
              <a:rPr lang="es-ES_tradnl" sz="1100" kern="1200" baseline="0" dirty="0">
                <a:solidFill>
                  <a:schemeClr val="tx1"/>
                </a:solidFill>
                <a:effectLst/>
                <a:latin typeface="+mn-lt"/>
                <a:ea typeface="+mn-ea"/>
                <a:cs typeface="+mn-cs"/>
              </a:rPr>
              <a:t> </a:t>
            </a:r>
            <a:r>
              <a:rPr lang="es-ES_tradnl" sz="1100" kern="1200" baseline="0" dirty="0" err="1">
                <a:solidFill>
                  <a:schemeClr val="tx1"/>
                </a:solidFill>
                <a:effectLst/>
                <a:latin typeface="+mn-lt"/>
                <a:ea typeface="+mn-ea"/>
                <a:cs typeface="+mn-cs"/>
              </a:rPr>
              <a:t>could</a:t>
            </a:r>
            <a:r>
              <a:rPr lang="es-ES_tradnl" sz="1100" kern="1200" baseline="0" dirty="0">
                <a:solidFill>
                  <a:schemeClr val="tx1"/>
                </a:solidFill>
                <a:effectLst/>
                <a:latin typeface="+mn-lt"/>
                <a:ea typeface="+mn-ea"/>
                <a:cs typeface="+mn-cs"/>
              </a:rPr>
              <a:t> run </a:t>
            </a:r>
            <a:r>
              <a:rPr lang="es-ES_tradnl" sz="1100" kern="1200" baseline="0" dirty="0" err="1">
                <a:solidFill>
                  <a:schemeClr val="tx1"/>
                </a:solidFill>
                <a:effectLst/>
                <a:latin typeface="+mn-lt"/>
                <a:ea typeface="+mn-ea"/>
                <a:cs typeface="+mn-cs"/>
              </a:rPr>
              <a:t>with</a:t>
            </a:r>
            <a:r>
              <a:rPr lang="es-ES_tradnl" sz="1100" kern="1200" baseline="0" dirty="0">
                <a:solidFill>
                  <a:schemeClr val="tx1"/>
                </a:solidFill>
                <a:effectLst/>
                <a:latin typeface="+mn-lt"/>
                <a:ea typeface="+mn-ea"/>
                <a:cs typeface="+mn-cs"/>
              </a:rPr>
              <a:t> and </a:t>
            </a:r>
            <a:r>
              <a:rPr lang="es-ES_tradnl" sz="1100" kern="1200" baseline="0" dirty="0" err="1">
                <a:solidFill>
                  <a:schemeClr val="tx1"/>
                </a:solidFill>
                <a:effectLst/>
                <a:latin typeface="+mn-lt"/>
                <a:ea typeface="+mn-ea"/>
                <a:cs typeface="+mn-cs"/>
              </a:rPr>
              <a:t>stable</a:t>
            </a:r>
            <a:r>
              <a:rPr lang="es-ES_tradnl" sz="1100" kern="1200" baseline="0" dirty="0">
                <a:solidFill>
                  <a:schemeClr val="tx1"/>
                </a:solidFill>
                <a:effectLst/>
                <a:latin typeface="+mn-lt"/>
                <a:ea typeface="+mn-ea"/>
                <a:cs typeface="+mn-cs"/>
              </a:rPr>
              <a:t> </a:t>
            </a:r>
            <a:r>
              <a:rPr lang="es-ES_tradnl" sz="1100" kern="1200" baseline="0" dirty="0" err="1">
                <a:solidFill>
                  <a:schemeClr val="tx1"/>
                </a:solidFill>
                <a:effectLst/>
                <a:latin typeface="+mn-lt"/>
                <a:ea typeface="+mn-ea"/>
                <a:cs typeface="+mn-cs"/>
              </a:rPr>
              <a:t>cocktail</a:t>
            </a:r>
            <a:r>
              <a:rPr lang="es-ES_tradnl" sz="1100" kern="1200" baseline="0" dirty="0">
                <a:solidFill>
                  <a:schemeClr val="tx1"/>
                </a:solidFill>
                <a:effectLst/>
                <a:latin typeface="+mn-lt"/>
                <a:ea typeface="+mn-ea"/>
                <a:cs typeface="+mn-cs"/>
              </a:rPr>
              <a:t> </a:t>
            </a:r>
            <a:r>
              <a:rPr lang="es-ES_tradnl" sz="1100" kern="1200" baseline="0" dirty="0" err="1">
                <a:solidFill>
                  <a:schemeClr val="tx1"/>
                </a:solidFill>
                <a:effectLst/>
                <a:latin typeface="+mn-lt"/>
                <a:ea typeface="+mn-ea"/>
                <a:cs typeface="+mn-cs"/>
              </a:rPr>
              <a:t>beam</a:t>
            </a:r>
            <a:r>
              <a:rPr lang="es-ES_tradnl" sz="1100" kern="1200" baseline="0" dirty="0">
                <a:solidFill>
                  <a:schemeClr val="tx1"/>
                </a:solidFill>
                <a:effectLst/>
                <a:latin typeface="+mn-lt"/>
                <a:ea typeface="+mn-ea"/>
                <a:cs typeface="+mn-cs"/>
              </a:rPr>
              <a:t> </a:t>
            </a:r>
            <a:r>
              <a:rPr lang="es-ES_tradnl" sz="1100" kern="1200" baseline="0" dirty="0" err="1">
                <a:solidFill>
                  <a:schemeClr val="tx1"/>
                </a:solidFill>
                <a:effectLst/>
                <a:latin typeface="+mn-lt"/>
                <a:ea typeface="+mn-ea"/>
                <a:cs typeface="+mn-cs"/>
              </a:rPr>
              <a:t>made</a:t>
            </a:r>
            <a:r>
              <a:rPr lang="es-ES_tradnl" sz="1100" kern="1200" baseline="0" dirty="0">
                <a:solidFill>
                  <a:schemeClr val="tx1"/>
                </a:solidFill>
                <a:effectLst/>
                <a:latin typeface="+mn-lt"/>
                <a:ea typeface="+mn-ea"/>
                <a:cs typeface="+mn-cs"/>
              </a:rPr>
              <a:t> </a:t>
            </a:r>
            <a:r>
              <a:rPr lang="es-ES_tradnl" sz="1100" kern="1200" baseline="0" dirty="0" err="1">
                <a:solidFill>
                  <a:schemeClr val="tx1"/>
                </a:solidFill>
                <a:effectLst/>
                <a:latin typeface="+mn-lt"/>
                <a:ea typeface="+mn-ea"/>
                <a:cs typeface="+mn-cs"/>
              </a:rPr>
              <a:t>of</a:t>
            </a:r>
            <a:r>
              <a:rPr lang="es-ES_tradnl" sz="1100" kern="1200" baseline="0" dirty="0">
                <a:solidFill>
                  <a:schemeClr val="tx1"/>
                </a:solidFill>
                <a:effectLst/>
                <a:latin typeface="+mn-lt"/>
                <a:ea typeface="+mn-ea"/>
                <a:cs typeface="+mn-cs"/>
              </a:rPr>
              <a:t> 12C+15N+18º at </a:t>
            </a:r>
            <a:r>
              <a:rPr lang="es-ES_tradnl" sz="1100" kern="1200" baseline="0" dirty="0" err="1">
                <a:solidFill>
                  <a:schemeClr val="tx1"/>
                </a:solidFill>
                <a:effectLst/>
                <a:latin typeface="+mn-lt"/>
                <a:ea typeface="+mn-ea"/>
                <a:cs typeface="+mn-cs"/>
              </a:rPr>
              <a:t>the</a:t>
            </a:r>
            <a:r>
              <a:rPr lang="es-ES_tradnl" sz="1100" kern="1200" baseline="0" dirty="0">
                <a:solidFill>
                  <a:schemeClr val="tx1"/>
                </a:solidFill>
                <a:effectLst/>
                <a:latin typeface="+mn-lt"/>
                <a:ea typeface="+mn-ea"/>
                <a:cs typeface="+mn-cs"/>
              </a:rPr>
              <a:t> </a:t>
            </a:r>
            <a:r>
              <a:rPr lang="es-ES_tradnl" sz="1100" kern="1200" baseline="0" dirty="0" err="1">
                <a:solidFill>
                  <a:schemeClr val="tx1"/>
                </a:solidFill>
                <a:effectLst/>
                <a:latin typeface="+mn-lt"/>
                <a:ea typeface="+mn-ea"/>
                <a:cs typeface="+mn-cs"/>
              </a:rPr>
              <a:t>same</a:t>
            </a:r>
            <a:r>
              <a:rPr lang="es-ES_tradnl" sz="1100" kern="1200" baseline="0" dirty="0">
                <a:solidFill>
                  <a:schemeClr val="tx1"/>
                </a:solidFill>
                <a:effectLst/>
                <a:latin typeface="+mn-lt"/>
                <a:ea typeface="+mn-ea"/>
                <a:cs typeface="+mn-cs"/>
              </a:rPr>
              <a:t> </a:t>
            </a:r>
            <a:r>
              <a:rPr lang="es-ES_tradnl" sz="1100" kern="1200" baseline="0" dirty="0" err="1">
                <a:solidFill>
                  <a:schemeClr val="tx1"/>
                </a:solidFill>
                <a:effectLst/>
                <a:latin typeface="+mn-lt"/>
                <a:ea typeface="+mn-ea"/>
                <a:cs typeface="+mn-cs"/>
              </a:rPr>
              <a:t>energy</a:t>
            </a:r>
            <a:r>
              <a:rPr lang="es-ES_tradnl" sz="1100" kern="1200" baseline="0" dirty="0">
                <a:solidFill>
                  <a:schemeClr val="tx1"/>
                </a:solidFill>
                <a:effectLst/>
                <a:latin typeface="+mn-lt"/>
                <a:ea typeface="+mn-ea"/>
                <a:cs typeface="+mn-cs"/>
              </a:rPr>
              <a:t> per </a:t>
            </a:r>
            <a:r>
              <a:rPr lang="es-ES_tradnl" sz="1100" kern="1200" baseline="0" dirty="0" err="1">
                <a:solidFill>
                  <a:schemeClr val="tx1"/>
                </a:solidFill>
                <a:effectLst/>
                <a:latin typeface="+mn-lt"/>
                <a:ea typeface="+mn-ea"/>
                <a:cs typeface="+mn-cs"/>
              </a:rPr>
              <a:t>nucleon</a:t>
            </a:r>
            <a:r>
              <a:rPr lang="es-ES_tradnl" sz="1100" kern="1200" baseline="0" dirty="0">
                <a:solidFill>
                  <a:schemeClr val="tx1"/>
                </a:solidFill>
                <a:effectLst/>
                <a:latin typeface="+mn-lt"/>
                <a:ea typeface="+mn-ea"/>
                <a:cs typeface="+mn-cs"/>
              </a:rPr>
              <a:t>.</a:t>
            </a:r>
          </a:p>
          <a:p>
            <a:r>
              <a:rPr lang="en-US" sz="1100" kern="1200" dirty="0">
                <a:solidFill>
                  <a:schemeClr val="tx1"/>
                </a:solidFill>
                <a:effectLst/>
                <a:latin typeface="+mn-lt"/>
                <a:ea typeface="+mn-ea"/>
                <a:cs typeface="+mn-cs"/>
              </a:rPr>
              <a:t>As reaction targets we had two available thicknesses of 208 Pb with a purity higher than 98%: 2.1 and 1.2 mg/cm2. </a:t>
            </a:r>
            <a:endParaRPr lang="en-US" sz="1100" kern="1200" baseline="0" dirty="0">
              <a:solidFill>
                <a:schemeClr val="tx1"/>
              </a:solidFill>
              <a:effectLst/>
              <a:latin typeface="+mn-lt"/>
              <a:ea typeface="+mn-ea"/>
              <a:cs typeface="+mn-cs"/>
            </a:endParaRPr>
          </a:p>
          <a:p>
            <a:r>
              <a:rPr lang="en-US" sz="1100" kern="1200" baseline="0" dirty="0">
                <a:solidFill>
                  <a:schemeClr val="tx1"/>
                </a:solidFill>
                <a:effectLst/>
                <a:latin typeface="+mn-lt"/>
                <a:ea typeface="+mn-ea"/>
                <a:cs typeface="+mn-cs"/>
              </a:rPr>
              <a:t>With the thicker target t</a:t>
            </a:r>
            <a:r>
              <a:rPr lang="en-US" sz="1100" kern="1200" dirty="0">
                <a:solidFill>
                  <a:schemeClr val="tx1"/>
                </a:solidFill>
                <a:effectLst/>
                <a:latin typeface="+mn-lt"/>
                <a:ea typeface="+mn-ea"/>
                <a:cs typeface="+mn-cs"/>
              </a:rPr>
              <a:t>he energy losses are enhanced but it also favors a higher reaction rate and more statistics. However,</a:t>
            </a:r>
            <a:r>
              <a:rPr lang="en-US" sz="1100" kern="1200" baseline="0" dirty="0">
                <a:solidFill>
                  <a:schemeClr val="tx1"/>
                </a:solidFill>
                <a:effectLst/>
                <a:latin typeface="+mn-lt"/>
                <a:ea typeface="+mn-ea"/>
                <a:cs typeface="+mn-cs"/>
              </a:rPr>
              <a:t> with the thin target we lose reaction rate but we avoid straggling and get a better energy resolution.</a:t>
            </a:r>
          </a:p>
          <a:p>
            <a:r>
              <a:rPr lang="en-US" sz="1100" kern="1200" baseline="0" dirty="0">
                <a:solidFill>
                  <a:schemeClr val="tx1"/>
                </a:solidFill>
                <a:effectLst/>
                <a:latin typeface="+mn-lt"/>
                <a:ea typeface="+mn-ea"/>
                <a:cs typeface="+mn-cs"/>
              </a:rPr>
              <a:t>For beam tuning we also prepared an empty frame, a collimator and a silicon detector.</a:t>
            </a:r>
          </a:p>
          <a:p>
            <a:pPr marL="171450" lvl="0" indent="-171450" algn="l" rtl="0">
              <a:spcBef>
                <a:spcPts val="0"/>
              </a:spcBef>
              <a:spcAft>
                <a:spcPts val="0"/>
              </a:spcAft>
              <a:buFontTx/>
              <a:buChar char="-"/>
            </a:pPr>
            <a:endParaRPr lang="en-ES" sz="1100" b="0" i="0" u="none" strike="noStrike" cap="none" dirty="0">
              <a:solidFill>
                <a:srgbClr val="000000"/>
              </a:solidFill>
              <a:effectLst/>
              <a:latin typeface="Arial"/>
              <a:cs typeface="Arial"/>
              <a:sym typeface="Arial"/>
            </a:endParaRPr>
          </a:p>
        </p:txBody>
      </p:sp>
    </p:spTree>
    <p:extLst>
      <p:ext uri="{BB962C8B-B14F-4D97-AF65-F5344CB8AC3E}">
        <p14:creationId xmlns:p14="http://schemas.microsoft.com/office/powerpoint/2010/main" val="9115458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gcf1d8e9644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cf1d8e9644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tx1"/>
                </a:solidFill>
                <a:effectLst/>
                <a:latin typeface="+mn-lt"/>
                <a:ea typeface="+mn-ea"/>
                <a:cs typeface="+mn-cs"/>
              </a:rPr>
              <a:t>For</a:t>
            </a:r>
            <a:r>
              <a:rPr lang="en-US" sz="1100" kern="1200" baseline="0" dirty="0">
                <a:solidFill>
                  <a:schemeClr val="tx1"/>
                </a:solidFill>
                <a:effectLst/>
                <a:latin typeface="+mn-lt"/>
                <a:ea typeface="+mn-ea"/>
                <a:cs typeface="+mn-cs"/>
              </a:rPr>
              <a:t> this purpose, t</a:t>
            </a:r>
            <a:r>
              <a:rPr lang="en-US" sz="1100" kern="1200" dirty="0">
                <a:solidFill>
                  <a:schemeClr val="tx1"/>
                </a:solidFill>
                <a:effectLst/>
                <a:latin typeface="+mn-lt"/>
                <a:ea typeface="+mn-ea"/>
                <a:cs typeface="+mn-cs"/>
              </a:rPr>
              <a:t>he used experimental set-up was the global reaction array, also called GLORIA,</a:t>
            </a:r>
            <a:r>
              <a:rPr lang="en-US" sz="1100" kern="1200" baseline="0" dirty="0">
                <a:solidFill>
                  <a:schemeClr val="tx1"/>
                </a:solidFill>
                <a:effectLst/>
                <a:latin typeface="+mn-lt"/>
                <a:ea typeface="+mn-ea"/>
                <a:cs typeface="+mn-cs"/>
              </a:rPr>
              <a:t> which is an array of silicon detectors specially designed for scattering measurements. </a:t>
            </a:r>
            <a:r>
              <a:rPr lang="en-US" sz="1100" kern="1200" dirty="0">
                <a:solidFill>
                  <a:schemeClr val="tx1"/>
                </a:solidFill>
                <a:effectLst/>
                <a:latin typeface="+mn-lt"/>
                <a:ea typeface="+mn-ea"/>
                <a:cs typeface="+mn-cs"/>
              </a:rPr>
              <a:t>It consist of 6 silicon telescopes, all of them tangent to a 6</a:t>
            </a:r>
            <a:r>
              <a:rPr lang="en-US" sz="1100" kern="1200" baseline="0" dirty="0">
                <a:solidFill>
                  <a:schemeClr val="tx1"/>
                </a:solidFill>
                <a:effectLst/>
                <a:latin typeface="+mn-lt"/>
                <a:ea typeface="+mn-ea"/>
                <a:cs typeface="+mn-cs"/>
              </a:rPr>
              <a:t> cm radius sphere in which center the reaction target is placed</a:t>
            </a:r>
            <a:r>
              <a:rPr lang="en-US" sz="1100" kern="1200" dirty="0">
                <a:solidFill>
                  <a:schemeClr val="tx1"/>
                </a:solidFill>
                <a:effectLst/>
                <a:latin typeface="+mn-lt"/>
                <a:ea typeface="+mn-ea"/>
                <a:cs typeface="+mn-cs"/>
              </a:rPr>
              <a:t>. All of the</a:t>
            </a:r>
            <a:r>
              <a:rPr lang="en-US" sz="1100" kern="1200" baseline="0" dirty="0">
                <a:solidFill>
                  <a:schemeClr val="tx1"/>
                </a:solidFill>
                <a:effectLst/>
                <a:latin typeface="+mn-lt"/>
                <a:ea typeface="+mn-ea"/>
                <a:cs typeface="+mn-cs"/>
              </a:rPr>
              <a:t> telescopes</a:t>
            </a:r>
            <a:r>
              <a:rPr lang="en-US" sz="1100" kern="1200" dirty="0">
                <a:solidFill>
                  <a:schemeClr val="tx1"/>
                </a:solidFill>
                <a:effectLst/>
                <a:latin typeface="+mn-lt"/>
                <a:ea typeface="+mn-ea"/>
                <a:cs typeface="+mn-cs"/>
              </a:rPr>
              <a:t> are made of a 40 um Delta E stage and a thicker 1 mm E stage. Both</a:t>
            </a:r>
            <a:r>
              <a:rPr lang="en-US" sz="1100" kern="1200" baseline="0" dirty="0">
                <a:solidFill>
                  <a:schemeClr val="tx1"/>
                </a:solidFill>
                <a:effectLst/>
                <a:latin typeface="+mn-lt"/>
                <a:ea typeface="+mn-ea"/>
                <a:cs typeface="+mn-cs"/>
              </a:rPr>
              <a:t> stages</a:t>
            </a:r>
            <a:r>
              <a:rPr lang="en-US" sz="1100" kern="1200" dirty="0">
                <a:solidFill>
                  <a:schemeClr val="tx1"/>
                </a:solidFill>
                <a:effectLst/>
                <a:latin typeface="+mn-lt"/>
                <a:ea typeface="+mn-ea"/>
                <a:cs typeface="+mn-cs"/>
              </a:rPr>
              <a:t> have 16x16 strips, which</a:t>
            </a:r>
            <a:r>
              <a:rPr lang="en-US" sz="1100" kern="1200" baseline="0" dirty="0">
                <a:solidFill>
                  <a:schemeClr val="tx1"/>
                </a:solidFill>
                <a:effectLst/>
                <a:latin typeface="+mn-lt"/>
                <a:ea typeface="+mn-ea"/>
                <a:cs typeface="+mn-cs"/>
              </a:rPr>
              <a:t> means they work as a set of 256 pixels each with an angular resolution between 2 and 3º.</a:t>
            </a:r>
            <a:r>
              <a:rPr lang="en-US" sz="1100" kern="1200" dirty="0">
                <a:solidFill>
                  <a:schemeClr val="tx1"/>
                </a:solidFill>
                <a:effectLst/>
                <a:latin typeface="+mn-lt"/>
                <a:ea typeface="+mn-ea"/>
                <a:cs typeface="+mn-cs"/>
              </a:rPr>
              <a:t> Dynamic ranges were adjusted to around 50 MeV to catch up the scattered 15C ions at ≈65 MeV lab. energy</a:t>
            </a:r>
            <a:r>
              <a:rPr lang="en-US" sz="1100" kern="1200" baseline="0" dirty="0">
                <a:solidFill>
                  <a:schemeClr val="tx1"/>
                </a:solidFill>
                <a:effectLst/>
                <a:latin typeface="+mn-lt"/>
                <a:ea typeface="+mn-ea"/>
                <a:cs typeface="+mn-cs"/>
              </a:rPr>
              <a:t> and t</a:t>
            </a:r>
            <a:r>
              <a:rPr lang="en-US" sz="1100" kern="1200" dirty="0">
                <a:solidFill>
                  <a:schemeClr val="tx1"/>
                </a:solidFill>
                <a:effectLst/>
                <a:latin typeface="+mn-lt"/>
                <a:ea typeface="+mn-ea"/>
                <a:cs typeface="+mn-cs"/>
              </a:rPr>
              <a:t>he</a:t>
            </a:r>
            <a:r>
              <a:rPr lang="en-US" sz="1100" kern="1200" baseline="0" dirty="0">
                <a:solidFill>
                  <a:schemeClr val="tx1"/>
                </a:solidFill>
                <a:effectLst/>
                <a:latin typeface="+mn-lt"/>
                <a:ea typeface="+mn-ea"/>
                <a:cs typeface="+mn-cs"/>
              </a:rPr>
              <a:t> system has an angular coverage </a:t>
            </a:r>
            <a:r>
              <a:rPr lang="en-US" sz="1100" kern="1200" dirty="0">
                <a:solidFill>
                  <a:schemeClr val="tx1"/>
                </a:solidFill>
                <a:effectLst/>
                <a:latin typeface="+mn-lt"/>
                <a:ea typeface="+mn-ea"/>
                <a:cs typeface="+mn-cs"/>
              </a:rPr>
              <a:t>from 15 to 165º</a:t>
            </a:r>
            <a:r>
              <a:rPr lang="en-US" sz="1100" kern="1200" baseline="0" dirty="0">
                <a:solidFill>
                  <a:schemeClr val="tx1"/>
                </a:solidFill>
                <a:effectLst/>
                <a:latin typeface="+mn-lt"/>
                <a:ea typeface="+mn-ea"/>
                <a:cs typeface="+mn-cs"/>
              </a:rPr>
              <a:t> in a </a:t>
            </a:r>
            <a:r>
              <a:rPr lang="en-US" sz="1100" kern="1200" baseline="0" dirty="0" err="1">
                <a:solidFill>
                  <a:schemeClr val="tx1"/>
                </a:solidFill>
                <a:effectLst/>
                <a:latin typeface="+mn-lt"/>
                <a:ea typeface="+mn-ea"/>
                <a:cs typeface="+mn-cs"/>
              </a:rPr>
              <a:t>continous</a:t>
            </a:r>
            <a:r>
              <a:rPr lang="en-US" sz="1100" kern="1200" baseline="0" dirty="0">
                <a:solidFill>
                  <a:schemeClr val="tx1"/>
                </a:solidFill>
                <a:effectLst/>
                <a:latin typeface="+mn-lt"/>
                <a:ea typeface="+mn-ea"/>
                <a:cs typeface="+mn-cs"/>
              </a:rPr>
              <a:t> way with </a:t>
            </a:r>
            <a:r>
              <a:rPr lang="en-US" sz="1100" kern="1200" dirty="0">
                <a:solidFill>
                  <a:schemeClr val="tx1"/>
                </a:solidFill>
                <a:effectLst/>
                <a:latin typeface="+mn-lt"/>
                <a:ea typeface="+mn-ea"/>
                <a:cs typeface="+mn-cs"/>
              </a:rPr>
              <a:t>some overlapped intervals between pairs of telescopes.</a:t>
            </a:r>
            <a:r>
              <a:rPr lang="en-US" sz="1100" kern="1200" baseline="0" dirty="0">
                <a:solidFill>
                  <a:schemeClr val="tx1"/>
                </a:solidFill>
                <a:effectLst/>
                <a:latin typeface="+mn-lt"/>
                <a:ea typeface="+mn-ea"/>
                <a:cs typeface="+mn-cs"/>
              </a:rPr>
              <a:t> T</a:t>
            </a:r>
            <a:r>
              <a:rPr lang="en-US" sz="1100" kern="1200" dirty="0">
                <a:solidFill>
                  <a:schemeClr val="tx1"/>
                </a:solidFill>
                <a:effectLst/>
                <a:latin typeface="+mn-lt"/>
                <a:ea typeface="+mn-ea"/>
                <a:cs typeface="+mn-cs"/>
              </a:rPr>
              <a:t>he geometric</a:t>
            </a:r>
            <a:r>
              <a:rPr lang="en-US" sz="1100" kern="1200" baseline="0" dirty="0">
                <a:solidFill>
                  <a:schemeClr val="tx1"/>
                </a:solidFill>
                <a:effectLst/>
                <a:latin typeface="+mn-lt"/>
                <a:ea typeface="+mn-ea"/>
                <a:cs typeface="+mn-cs"/>
              </a:rPr>
              <a:t> efficiency is 25%.</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tx1"/>
                </a:solidFill>
                <a:effectLst/>
                <a:latin typeface="+mn-lt"/>
                <a:ea typeface="+mn-ea"/>
                <a:cs typeface="+mn-cs"/>
              </a:rPr>
              <a:t>They were placed</a:t>
            </a:r>
            <a:r>
              <a:rPr lang="en-US" sz="1100" kern="1200" baseline="0" dirty="0">
                <a:solidFill>
                  <a:schemeClr val="tx1"/>
                </a:solidFill>
                <a:effectLst/>
                <a:latin typeface="+mn-lt"/>
                <a:ea typeface="+mn-ea"/>
                <a:cs typeface="+mn-cs"/>
              </a:rPr>
              <a:t> on a target ladder with a 30º tilt respect to the beam direction, this avoids shadowing at 90º but also introduces an asymmetry in the energy losses through the phi </a:t>
            </a:r>
            <a:r>
              <a:rPr lang="en-US" sz="1100" kern="1200" baseline="0" dirty="0" err="1">
                <a:solidFill>
                  <a:schemeClr val="tx1"/>
                </a:solidFill>
                <a:effectLst/>
                <a:latin typeface="+mn-lt"/>
                <a:ea typeface="+mn-ea"/>
                <a:cs typeface="+mn-cs"/>
              </a:rPr>
              <a:t>azimutal</a:t>
            </a:r>
            <a:r>
              <a:rPr lang="en-US" sz="1100" kern="1200" baseline="0" dirty="0">
                <a:solidFill>
                  <a:schemeClr val="tx1"/>
                </a:solidFill>
                <a:effectLst/>
                <a:latin typeface="+mn-lt"/>
                <a:ea typeface="+mn-ea"/>
                <a:cs typeface="+mn-cs"/>
              </a:rPr>
              <a:t> angle. </a:t>
            </a:r>
            <a:endParaRPr lang="es-ES_tradnl" dirty="0"/>
          </a:p>
          <a:p>
            <a:endParaRPr lang="es-ES_tradnl" sz="11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2222520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gcf1d8e9644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cf1d8e9644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s-ES_tradnl" dirty="0" err="1"/>
              <a:t>Regarding</a:t>
            </a:r>
            <a:r>
              <a:rPr lang="es-ES_tradnl" dirty="0"/>
              <a:t> </a:t>
            </a:r>
            <a:r>
              <a:rPr lang="es-ES_tradnl" dirty="0" err="1"/>
              <a:t>the</a:t>
            </a:r>
            <a:r>
              <a:rPr lang="es-ES_tradnl" baseline="0" dirty="0"/>
              <a:t> </a:t>
            </a:r>
            <a:r>
              <a:rPr lang="es-ES_tradnl" baseline="0" dirty="0" err="1"/>
              <a:t>analysis</a:t>
            </a:r>
            <a:r>
              <a:rPr lang="es-ES_tradnl" baseline="0" dirty="0"/>
              <a:t>: </a:t>
            </a:r>
          </a:p>
          <a:p>
            <a:endParaRPr lang="es-ES_tradnl" baseline="0" dirty="0"/>
          </a:p>
          <a:p>
            <a:r>
              <a:rPr lang="es-ES_tradnl" baseline="0" dirty="0"/>
              <a:t>As </a:t>
            </a:r>
            <a:r>
              <a:rPr lang="es-ES_tradnl" baseline="0" dirty="0" err="1"/>
              <a:t>for</a:t>
            </a:r>
            <a:r>
              <a:rPr lang="es-ES_tradnl" baseline="0" dirty="0"/>
              <a:t> a non-</a:t>
            </a:r>
            <a:r>
              <a:rPr lang="es-ES_tradnl" baseline="0" dirty="0" err="1"/>
              <a:t>polarised</a:t>
            </a:r>
            <a:r>
              <a:rPr lang="es-ES_tradnl" baseline="0" dirty="0"/>
              <a:t> </a:t>
            </a:r>
            <a:r>
              <a:rPr lang="es-ES_tradnl" baseline="0" dirty="0" err="1"/>
              <a:t>beam</a:t>
            </a:r>
            <a:r>
              <a:rPr lang="es-ES_tradnl" baseline="0" dirty="0"/>
              <a:t> </a:t>
            </a:r>
            <a:r>
              <a:rPr lang="es-ES_tradnl" baseline="0" dirty="0" err="1"/>
              <a:t>the</a:t>
            </a:r>
            <a:r>
              <a:rPr lang="es-ES_tradnl" baseline="0" dirty="0"/>
              <a:t> </a:t>
            </a:r>
            <a:r>
              <a:rPr lang="es-ES_tradnl" baseline="0" dirty="0" err="1"/>
              <a:t>reaction</a:t>
            </a:r>
            <a:r>
              <a:rPr lang="es-ES_tradnl" baseline="0" dirty="0"/>
              <a:t> </a:t>
            </a:r>
            <a:r>
              <a:rPr lang="es-ES_tradnl" baseline="0" dirty="0" err="1"/>
              <a:t>fragments</a:t>
            </a:r>
            <a:r>
              <a:rPr lang="es-ES_tradnl" baseline="0" dirty="0"/>
              <a:t> </a:t>
            </a:r>
            <a:r>
              <a:rPr lang="es-ES_tradnl" baseline="0" dirty="0" err="1"/>
              <a:t>follow</a:t>
            </a:r>
            <a:r>
              <a:rPr lang="es-ES_tradnl" baseline="0" dirty="0"/>
              <a:t> axial </a:t>
            </a:r>
            <a:r>
              <a:rPr lang="es-ES_tradnl" baseline="0" dirty="0" err="1"/>
              <a:t>symmetry</a:t>
            </a:r>
            <a:r>
              <a:rPr lang="es-ES_tradnl" baseline="0" dirty="0"/>
              <a:t>, </a:t>
            </a:r>
            <a:r>
              <a:rPr lang="es-ES_tradnl" baseline="0" dirty="0" err="1"/>
              <a:t>we</a:t>
            </a:r>
            <a:r>
              <a:rPr lang="es-ES_tradnl" baseline="0" dirty="0"/>
              <a:t> </a:t>
            </a:r>
            <a:r>
              <a:rPr lang="es-ES_tradnl" baseline="0" dirty="0" err="1"/>
              <a:t>expect</a:t>
            </a:r>
            <a:r>
              <a:rPr lang="es-ES_tradnl" baseline="0" dirty="0"/>
              <a:t> </a:t>
            </a:r>
            <a:r>
              <a:rPr lang="es-ES_tradnl" baseline="0" dirty="0" err="1"/>
              <a:t>the</a:t>
            </a:r>
            <a:r>
              <a:rPr lang="es-ES_tradnl" baseline="0" dirty="0"/>
              <a:t> </a:t>
            </a:r>
            <a:r>
              <a:rPr lang="es-ES_tradnl" baseline="0" dirty="0" err="1"/>
              <a:t>same</a:t>
            </a:r>
            <a:r>
              <a:rPr lang="es-ES_tradnl" baseline="0" dirty="0"/>
              <a:t> </a:t>
            </a:r>
            <a:r>
              <a:rPr lang="es-ES_tradnl" baseline="0" dirty="0" err="1"/>
              <a:t>physics</a:t>
            </a:r>
            <a:r>
              <a:rPr lang="es-ES_tradnl" baseline="0" dirty="0"/>
              <a:t> </a:t>
            </a:r>
            <a:r>
              <a:rPr lang="es-ES_tradnl" baseline="0" dirty="0" err="1"/>
              <a:t>to</a:t>
            </a:r>
            <a:r>
              <a:rPr lang="es-ES_tradnl" baseline="0" dirty="0"/>
              <a:t> </a:t>
            </a:r>
            <a:r>
              <a:rPr lang="es-ES_tradnl" baseline="0" dirty="0" err="1"/>
              <a:t>happen</a:t>
            </a:r>
            <a:r>
              <a:rPr lang="es-ES_tradnl" baseline="0" dirty="0"/>
              <a:t> in </a:t>
            </a:r>
            <a:r>
              <a:rPr lang="es-ES_tradnl" baseline="0" dirty="0" err="1"/>
              <a:t>the</a:t>
            </a:r>
            <a:r>
              <a:rPr lang="es-ES_tradnl" baseline="0" dirty="0"/>
              <a:t> </a:t>
            </a:r>
            <a:r>
              <a:rPr lang="es-ES_tradnl" baseline="0" dirty="0" err="1"/>
              <a:t>same</a:t>
            </a:r>
            <a:r>
              <a:rPr lang="es-ES_tradnl" baseline="0" dirty="0"/>
              <a:t> </a:t>
            </a:r>
            <a:r>
              <a:rPr lang="es-ES_tradnl" baseline="0" dirty="0" err="1"/>
              <a:t>scattering</a:t>
            </a:r>
            <a:r>
              <a:rPr lang="es-ES_tradnl" baseline="0" dirty="0"/>
              <a:t> angle #theta, and </a:t>
            </a:r>
            <a:r>
              <a:rPr lang="es-ES_tradnl" baseline="0" dirty="0" err="1"/>
              <a:t>this</a:t>
            </a:r>
            <a:r>
              <a:rPr lang="es-ES_tradnl" baseline="0" dirty="0"/>
              <a:t> </a:t>
            </a:r>
            <a:r>
              <a:rPr lang="es-ES_tradnl" baseline="0" dirty="0" err="1"/>
              <a:t>is</a:t>
            </a:r>
            <a:r>
              <a:rPr lang="es-ES_tradnl" baseline="0" dirty="0"/>
              <a:t> a </a:t>
            </a:r>
            <a:r>
              <a:rPr lang="es-ES_tradnl" baseline="0" dirty="0" err="1"/>
              <a:t>cone</a:t>
            </a:r>
            <a:r>
              <a:rPr lang="es-ES_tradnl" baseline="0" dirty="0"/>
              <a:t> </a:t>
            </a:r>
            <a:r>
              <a:rPr lang="es-ES_tradnl" baseline="0" dirty="0" err="1"/>
              <a:t>like</a:t>
            </a:r>
            <a:r>
              <a:rPr lang="es-ES_tradnl" baseline="0" dirty="0"/>
              <a:t> </a:t>
            </a:r>
            <a:r>
              <a:rPr lang="es-ES_tradnl" baseline="0" dirty="0" err="1"/>
              <a:t>the</a:t>
            </a:r>
            <a:r>
              <a:rPr lang="es-ES_tradnl" baseline="0" dirty="0"/>
              <a:t> </a:t>
            </a:r>
            <a:r>
              <a:rPr lang="es-ES_tradnl" baseline="0" dirty="0" err="1"/>
              <a:t>one</a:t>
            </a:r>
            <a:r>
              <a:rPr lang="es-ES_tradnl" baseline="0" dirty="0"/>
              <a:t> </a:t>
            </a:r>
            <a:r>
              <a:rPr lang="es-ES_tradnl" baseline="0" dirty="0" err="1"/>
              <a:t>shown</a:t>
            </a:r>
            <a:r>
              <a:rPr lang="es-ES_tradnl" baseline="0" dirty="0"/>
              <a:t>, </a:t>
            </a:r>
            <a:r>
              <a:rPr lang="es-ES_tradnl" baseline="0" dirty="0" err="1"/>
              <a:t>we</a:t>
            </a:r>
            <a:r>
              <a:rPr lang="es-ES_tradnl" baseline="0" dirty="0"/>
              <a:t> divide </a:t>
            </a:r>
            <a:r>
              <a:rPr lang="es-ES_tradnl" baseline="0" dirty="0" err="1"/>
              <a:t>our</a:t>
            </a:r>
            <a:r>
              <a:rPr lang="es-ES_tradnl" baseline="0" dirty="0"/>
              <a:t> </a:t>
            </a:r>
            <a:r>
              <a:rPr lang="es-ES_tradnl" baseline="0" dirty="0" err="1"/>
              <a:t>detectors</a:t>
            </a:r>
            <a:r>
              <a:rPr lang="es-ES_tradnl" baseline="0" dirty="0"/>
              <a:t> angular </a:t>
            </a:r>
            <a:r>
              <a:rPr lang="es-ES_tradnl" baseline="0" dirty="0" err="1"/>
              <a:t>intervals</a:t>
            </a:r>
            <a:r>
              <a:rPr lang="es-ES_tradnl" baseline="0" dirty="0"/>
              <a:t> </a:t>
            </a:r>
            <a:r>
              <a:rPr lang="es-ES_tradnl" baseline="0" dirty="0" err="1"/>
              <a:t>limited</a:t>
            </a:r>
            <a:r>
              <a:rPr lang="es-ES_tradnl" baseline="0" dirty="0"/>
              <a:t> </a:t>
            </a:r>
            <a:r>
              <a:rPr lang="es-ES_tradnl" baseline="0" dirty="0" err="1"/>
              <a:t>by</a:t>
            </a:r>
            <a:r>
              <a:rPr lang="es-ES_tradnl" baseline="0" dirty="0"/>
              <a:t> </a:t>
            </a:r>
            <a:r>
              <a:rPr lang="es-ES_tradnl" baseline="0" dirty="0" err="1"/>
              <a:t>the</a:t>
            </a:r>
            <a:r>
              <a:rPr lang="es-ES_tradnl" baseline="0" dirty="0"/>
              <a:t> </a:t>
            </a:r>
            <a:r>
              <a:rPr lang="es-ES_tradnl" baseline="0" dirty="0" err="1"/>
              <a:t>intersection</a:t>
            </a:r>
            <a:r>
              <a:rPr lang="es-ES_tradnl" baseline="0" dirty="0"/>
              <a:t> </a:t>
            </a:r>
            <a:r>
              <a:rPr lang="es-ES_tradnl" baseline="0" dirty="0" err="1"/>
              <a:t>between</a:t>
            </a:r>
            <a:r>
              <a:rPr lang="es-ES_tradnl" baseline="0" dirty="0"/>
              <a:t> </a:t>
            </a:r>
            <a:r>
              <a:rPr lang="es-ES_tradnl" baseline="0" dirty="0" err="1"/>
              <a:t>two</a:t>
            </a:r>
            <a:r>
              <a:rPr lang="es-ES_tradnl" baseline="0" dirty="0"/>
              <a:t> </a:t>
            </a:r>
            <a:r>
              <a:rPr lang="es-ES_tradnl" baseline="0" dirty="0" err="1"/>
              <a:t>cones</a:t>
            </a:r>
            <a:r>
              <a:rPr lang="es-ES_tradnl" baseline="0" dirty="0"/>
              <a:t> </a:t>
            </a:r>
            <a:r>
              <a:rPr lang="es-ES_tradnl" baseline="0" dirty="0" err="1"/>
              <a:t>of</a:t>
            </a:r>
            <a:r>
              <a:rPr lang="es-ES_tradnl" baseline="0" dirty="0"/>
              <a:t> </a:t>
            </a:r>
            <a:r>
              <a:rPr lang="es-ES_tradnl" baseline="0" dirty="0" err="1"/>
              <a:t>different</a:t>
            </a:r>
            <a:r>
              <a:rPr lang="es-ES_tradnl" baseline="0" dirty="0"/>
              <a:t> angle and </a:t>
            </a:r>
            <a:r>
              <a:rPr lang="es-ES_tradnl" baseline="0" dirty="0" err="1"/>
              <a:t>the</a:t>
            </a:r>
            <a:r>
              <a:rPr lang="es-ES_tradnl" baseline="0" dirty="0"/>
              <a:t> </a:t>
            </a:r>
            <a:r>
              <a:rPr lang="es-ES_tradnl" baseline="0" dirty="0" err="1"/>
              <a:t>detectors</a:t>
            </a:r>
            <a:r>
              <a:rPr lang="es-ES_tradnl" baseline="0" dirty="0"/>
              <a:t> </a:t>
            </a:r>
            <a:r>
              <a:rPr lang="es-ES_tradnl" baseline="0" dirty="0" err="1"/>
              <a:t>surfaces</a:t>
            </a:r>
            <a:r>
              <a:rPr lang="es-ES_tradnl" baseline="0" dirty="0"/>
              <a:t>., </a:t>
            </a:r>
            <a:r>
              <a:rPr lang="es-ES_tradnl" baseline="0" dirty="0" err="1"/>
              <a:t>This</a:t>
            </a:r>
            <a:r>
              <a:rPr lang="es-ES_tradnl" baseline="0" dirty="0"/>
              <a:t> </a:t>
            </a:r>
            <a:r>
              <a:rPr lang="es-ES_tradnl" baseline="0" dirty="0" err="1"/>
              <a:t>way</a:t>
            </a:r>
            <a:r>
              <a:rPr lang="es-ES_tradnl" baseline="0" dirty="0"/>
              <a:t>, and </a:t>
            </a:r>
            <a:r>
              <a:rPr lang="es-ES_tradnl" baseline="0" dirty="0" err="1"/>
              <a:t>despite</a:t>
            </a:r>
            <a:r>
              <a:rPr lang="es-ES_tradnl" baseline="0" dirty="0"/>
              <a:t> </a:t>
            </a:r>
            <a:r>
              <a:rPr lang="es-ES_tradnl" baseline="0" dirty="0" err="1"/>
              <a:t>of</a:t>
            </a:r>
            <a:r>
              <a:rPr lang="es-ES_tradnl" baseline="0" dirty="0"/>
              <a:t> </a:t>
            </a:r>
            <a:r>
              <a:rPr lang="es-ES_tradnl" baseline="0" dirty="0" err="1"/>
              <a:t>having</a:t>
            </a:r>
            <a:r>
              <a:rPr lang="es-ES_tradnl" baseline="0" dirty="0"/>
              <a:t> </a:t>
            </a:r>
            <a:r>
              <a:rPr lang="es-ES_tradnl" baseline="0" dirty="0" err="1"/>
              <a:t>an</a:t>
            </a:r>
            <a:r>
              <a:rPr lang="es-ES_tradnl" baseline="0" dirty="0"/>
              <a:t> </a:t>
            </a:r>
            <a:r>
              <a:rPr lang="es-ES_tradnl" baseline="0" dirty="0" err="1"/>
              <a:t>asymmetry</a:t>
            </a:r>
            <a:r>
              <a:rPr lang="es-ES_tradnl" baseline="0" dirty="0"/>
              <a:t> in </a:t>
            </a:r>
            <a:r>
              <a:rPr lang="es-ES_tradnl" baseline="0" dirty="0" err="1"/>
              <a:t>the</a:t>
            </a:r>
            <a:r>
              <a:rPr lang="es-ES_tradnl" baseline="0" dirty="0"/>
              <a:t> </a:t>
            </a:r>
            <a:r>
              <a:rPr lang="es-ES_tradnl" baseline="0" dirty="0" err="1"/>
              <a:t>energy</a:t>
            </a:r>
            <a:r>
              <a:rPr lang="es-ES_tradnl" baseline="0" dirty="0"/>
              <a:t> </a:t>
            </a:r>
            <a:r>
              <a:rPr lang="es-ES_tradnl" baseline="0" dirty="0" err="1"/>
              <a:t>losses</a:t>
            </a:r>
            <a:r>
              <a:rPr lang="es-ES_tradnl" baseline="0" dirty="0"/>
              <a:t>, </a:t>
            </a:r>
            <a:r>
              <a:rPr lang="es-ES_tradnl" baseline="0" dirty="0" err="1"/>
              <a:t>we</a:t>
            </a:r>
            <a:r>
              <a:rPr lang="es-ES_tradnl" baseline="0" dirty="0"/>
              <a:t> can sum </a:t>
            </a:r>
            <a:r>
              <a:rPr lang="es-ES_tradnl" baseline="0" dirty="0" err="1"/>
              <a:t>statistics</a:t>
            </a:r>
            <a:r>
              <a:rPr lang="es-ES_tradnl" baseline="0" dirty="0"/>
              <a:t> </a:t>
            </a:r>
            <a:r>
              <a:rPr lang="es-ES_tradnl" baseline="0" dirty="0" err="1"/>
              <a:t>keeping</a:t>
            </a:r>
            <a:r>
              <a:rPr lang="es-ES_tradnl" baseline="0" dirty="0"/>
              <a:t> a </a:t>
            </a:r>
            <a:r>
              <a:rPr lang="es-ES_tradnl" baseline="0" dirty="0" err="1"/>
              <a:t>reasonable</a:t>
            </a:r>
            <a:r>
              <a:rPr lang="es-ES_tradnl" baseline="0" dirty="0"/>
              <a:t> </a:t>
            </a:r>
            <a:r>
              <a:rPr lang="es-ES_tradnl" baseline="0" dirty="0" err="1"/>
              <a:t>resolution</a:t>
            </a:r>
            <a:r>
              <a:rPr lang="es-ES_tradnl" baseline="0" dirty="0"/>
              <a:t>. </a:t>
            </a:r>
          </a:p>
          <a:p>
            <a:endParaRPr lang="es-ES_tradnl" baseline="0" dirty="0"/>
          </a:p>
          <a:p>
            <a:r>
              <a:rPr lang="es-ES_tradnl" baseline="0" dirty="0"/>
              <a:t>In </a:t>
            </a:r>
            <a:r>
              <a:rPr lang="es-ES_tradnl" baseline="0" dirty="0" err="1"/>
              <a:t>the</a:t>
            </a:r>
            <a:r>
              <a:rPr lang="es-ES_tradnl" baseline="0" dirty="0"/>
              <a:t> 2D/</a:t>
            </a:r>
            <a:r>
              <a:rPr lang="es-ES_tradnl" baseline="0" dirty="0" err="1"/>
              <a:t>mass</a:t>
            </a:r>
            <a:r>
              <a:rPr lang="es-ES_tradnl" baseline="0" dirty="0"/>
              <a:t> </a:t>
            </a:r>
            <a:r>
              <a:rPr lang="es-ES_tradnl" baseline="0" dirty="0" err="1"/>
              <a:t>spectra</a:t>
            </a:r>
            <a:r>
              <a:rPr lang="es-ES_tradnl" baseline="0" dirty="0"/>
              <a:t> </a:t>
            </a:r>
            <a:r>
              <a:rPr lang="es-ES_tradnl" baseline="0" dirty="0" err="1"/>
              <a:t>plots</a:t>
            </a:r>
            <a:r>
              <a:rPr lang="es-ES_tradnl" baseline="0" dirty="0"/>
              <a:t> </a:t>
            </a:r>
            <a:r>
              <a:rPr lang="es-ES_tradnl" baseline="0" dirty="0" err="1"/>
              <a:t>from</a:t>
            </a:r>
            <a:r>
              <a:rPr lang="es-ES_tradnl" baseline="0" dirty="0"/>
              <a:t> </a:t>
            </a:r>
            <a:r>
              <a:rPr lang="es-ES_tradnl" baseline="0" dirty="0" err="1"/>
              <a:t>this</a:t>
            </a:r>
            <a:r>
              <a:rPr lang="es-ES_tradnl" baseline="0" dirty="0"/>
              <a:t> angular </a:t>
            </a:r>
            <a:r>
              <a:rPr lang="es-ES_tradnl" baseline="0" dirty="0" err="1"/>
              <a:t>sectors</a:t>
            </a:r>
            <a:r>
              <a:rPr lang="es-ES_tradnl" baseline="0" dirty="0"/>
              <a:t>, </a:t>
            </a:r>
            <a:r>
              <a:rPr lang="es-ES_tradnl" baseline="0" dirty="0" err="1"/>
              <a:t>we</a:t>
            </a:r>
            <a:r>
              <a:rPr lang="es-ES_tradnl" baseline="0" dirty="0"/>
              <a:t> can </a:t>
            </a:r>
            <a:r>
              <a:rPr lang="es-ES_tradnl" baseline="0" dirty="0" err="1"/>
              <a:t>appreciate</a:t>
            </a:r>
            <a:r>
              <a:rPr lang="es-ES_tradnl" baseline="0" dirty="0"/>
              <a:t> </a:t>
            </a:r>
            <a:r>
              <a:rPr lang="es-ES_tradnl" baseline="0" dirty="0" err="1"/>
              <a:t>several</a:t>
            </a:r>
            <a:r>
              <a:rPr lang="es-ES_tradnl" baseline="0" dirty="0"/>
              <a:t> </a:t>
            </a:r>
            <a:r>
              <a:rPr lang="es-ES_tradnl" baseline="0" dirty="0" err="1"/>
              <a:t>effects</a:t>
            </a:r>
            <a:r>
              <a:rPr lang="es-ES_tradnl" baseline="0" dirty="0"/>
              <a:t>.</a:t>
            </a:r>
          </a:p>
          <a:p>
            <a:r>
              <a:rPr lang="es-ES_tradnl" baseline="0" dirty="0" err="1"/>
              <a:t>the</a:t>
            </a:r>
            <a:r>
              <a:rPr lang="es-ES_tradnl" baseline="0" dirty="0"/>
              <a:t> </a:t>
            </a:r>
            <a:r>
              <a:rPr lang="es-ES_tradnl" baseline="0" dirty="0" err="1"/>
              <a:t>two</a:t>
            </a:r>
            <a:r>
              <a:rPr lang="es-ES_tradnl" baseline="0" dirty="0"/>
              <a:t> </a:t>
            </a:r>
            <a:r>
              <a:rPr lang="es-ES_tradnl" baseline="0" dirty="0" err="1"/>
              <a:t>elastic</a:t>
            </a:r>
            <a:r>
              <a:rPr lang="es-ES_tradnl" baseline="0" dirty="0"/>
              <a:t> </a:t>
            </a:r>
            <a:r>
              <a:rPr lang="es-ES_tradnl" baseline="0" dirty="0" err="1"/>
              <a:t>scattered</a:t>
            </a:r>
            <a:r>
              <a:rPr lang="es-ES_tradnl" baseline="0" dirty="0"/>
              <a:t> </a:t>
            </a:r>
            <a:r>
              <a:rPr lang="es-ES_tradnl" baseline="0" dirty="0" err="1"/>
              <a:t>ions</a:t>
            </a:r>
            <a:r>
              <a:rPr lang="es-ES_tradnl" baseline="0" dirty="0"/>
              <a:t> </a:t>
            </a:r>
            <a:r>
              <a:rPr lang="es-ES_tradnl" baseline="0" dirty="0" err="1"/>
              <a:t>with</a:t>
            </a:r>
            <a:r>
              <a:rPr lang="es-ES_tradnl" baseline="0" dirty="0"/>
              <a:t> </a:t>
            </a:r>
            <a:r>
              <a:rPr lang="es-ES_tradnl" baseline="0" dirty="0" err="1"/>
              <a:t>some</a:t>
            </a:r>
            <a:r>
              <a:rPr lang="es-ES_tradnl" baseline="0" dirty="0"/>
              <a:t> </a:t>
            </a:r>
            <a:r>
              <a:rPr lang="es-ES_tradnl" baseline="0" dirty="0" err="1"/>
              <a:t>characteristic</a:t>
            </a:r>
            <a:r>
              <a:rPr lang="es-ES_tradnl" baseline="0" dirty="0"/>
              <a:t> </a:t>
            </a:r>
            <a:r>
              <a:rPr lang="es-ES_tradnl" baseline="0" dirty="0" err="1"/>
              <a:t>features</a:t>
            </a:r>
            <a:r>
              <a:rPr lang="es-ES_tradnl" baseline="0" dirty="0"/>
              <a:t> </a:t>
            </a:r>
            <a:r>
              <a:rPr lang="es-ES_tradnl" baseline="0" dirty="0" err="1"/>
              <a:t>such</a:t>
            </a:r>
            <a:r>
              <a:rPr lang="es-ES_tradnl" baseline="0" dirty="0"/>
              <a:t> as </a:t>
            </a:r>
            <a:r>
              <a:rPr lang="es-ES_tradnl" baseline="0" dirty="0" err="1"/>
              <a:t>the</a:t>
            </a:r>
            <a:r>
              <a:rPr lang="es-ES_tradnl" baseline="0" dirty="0"/>
              <a:t> </a:t>
            </a:r>
            <a:r>
              <a:rPr lang="es-ES_tradnl" baseline="0" dirty="0" err="1"/>
              <a:t>stragglin</a:t>
            </a:r>
            <a:r>
              <a:rPr lang="es-ES_tradnl" baseline="0" dirty="0"/>
              <a:t> in </a:t>
            </a:r>
            <a:r>
              <a:rPr lang="es-ES_tradnl" baseline="0" dirty="0" err="1"/>
              <a:t>the</a:t>
            </a:r>
            <a:r>
              <a:rPr lang="es-ES_tradnl" baseline="0" dirty="0"/>
              <a:t> </a:t>
            </a:r>
            <a:r>
              <a:rPr lang="es-ES_tradnl" baseline="0" dirty="0" err="1"/>
              <a:t>reaction</a:t>
            </a:r>
            <a:r>
              <a:rPr lang="es-ES_tradnl" baseline="0" dirty="0"/>
              <a:t> target (</a:t>
            </a:r>
            <a:r>
              <a:rPr lang="es-ES_tradnl" baseline="0" dirty="0" err="1"/>
              <a:t>that</a:t>
            </a:r>
            <a:r>
              <a:rPr lang="es-ES_tradnl" baseline="0" dirty="0"/>
              <a:t> shows up as a </a:t>
            </a:r>
            <a:r>
              <a:rPr lang="es-ES_tradnl" baseline="0" dirty="0" err="1"/>
              <a:t>long</a:t>
            </a:r>
            <a:r>
              <a:rPr lang="es-ES_tradnl" baseline="0" dirty="0"/>
              <a:t> </a:t>
            </a:r>
            <a:r>
              <a:rPr lang="es-ES_tradnl" baseline="0" dirty="0" err="1"/>
              <a:t>tail</a:t>
            </a:r>
            <a:r>
              <a:rPr lang="es-ES_tradnl" baseline="0" dirty="0"/>
              <a:t> </a:t>
            </a:r>
            <a:r>
              <a:rPr lang="es-ES_tradnl" baseline="0" dirty="0" err="1"/>
              <a:t>towards</a:t>
            </a:r>
            <a:r>
              <a:rPr lang="es-ES_tradnl" baseline="0" dirty="0"/>
              <a:t> </a:t>
            </a:r>
            <a:r>
              <a:rPr lang="es-ES_tradnl" baseline="0" dirty="0" err="1"/>
              <a:t>the</a:t>
            </a:r>
            <a:r>
              <a:rPr lang="es-ES_tradnl" baseline="0" dirty="0"/>
              <a:t> </a:t>
            </a:r>
            <a:r>
              <a:rPr lang="es-ES_tradnl" baseline="0" dirty="0" err="1"/>
              <a:t>left</a:t>
            </a:r>
            <a:r>
              <a:rPr lang="es-ES_tradnl" baseline="0" dirty="0"/>
              <a:t> </a:t>
            </a:r>
            <a:r>
              <a:rPr lang="es-ES_tradnl" baseline="0" dirty="0" err="1"/>
              <a:t>side</a:t>
            </a:r>
            <a:r>
              <a:rPr lang="es-ES_tradnl" baseline="0" dirty="0"/>
              <a:t>), </a:t>
            </a:r>
            <a:r>
              <a:rPr lang="es-ES_tradnl" baseline="0" dirty="0" err="1"/>
              <a:t>the</a:t>
            </a:r>
            <a:r>
              <a:rPr lang="es-ES_tradnl" baseline="0" dirty="0"/>
              <a:t> </a:t>
            </a:r>
            <a:r>
              <a:rPr lang="es-ES_tradnl" baseline="0" dirty="0" err="1"/>
              <a:t>channeling</a:t>
            </a:r>
            <a:r>
              <a:rPr lang="es-ES_tradnl" baseline="0" dirty="0"/>
              <a:t> </a:t>
            </a:r>
            <a:r>
              <a:rPr lang="es-ES_tradnl" baseline="0" dirty="0" err="1"/>
              <a:t>through</a:t>
            </a:r>
            <a:r>
              <a:rPr lang="es-ES_tradnl" baseline="0" dirty="0"/>
              <a:t> </a:t>
            </a:r>
            <a:r>
              <a:rPr lang="es-ES_tradnl" baseline="0" dirty="0" err="1"/>
              <a:t>the</a:t>
            </a:r>
            <a:r>
              <a:rPr lang="es-ES_tradnl" baseline="0" dirty="0"/>
              <a:t> </a:t>
            </a:r>
            <a:r>
              <a:rPr lang="es-ES_tradnl" baseline="0" dirty="0" err="1"/>
              <a:t>channels</a:t>
            </a:r>
            <a:r>
              <a:rPr lang="es-ES_tradnl" baseline="0" dirty="0"/>
              <a:t> </a:t>
            </a:r>
            <a:r>
              <a:rPr lang="es-ES_tradnl" baseline="0" dirty="0" err="1"/>
              <a:t>of</a:t>
            </a:r>
            <a:r>
              <a:rPr lang="es-ES_tradnl" baseline="0" dirty="0"/>
              <a:t> </a:t>
            </a:r>
            <a:r>
              <a:rPr lang="es-ES_tradnl" baseline="0" dirty="0" err="1"/>
              <a:t>the</a:t>
            </a:r>
            <a:r>
              <a:rPr lang="es-ES_tradnl" baseline="0" dirty="0"/>
              <a:t> </a:t>
            </a:r>
            <a:r>
              <a:rPr lang="es-ES_tradnl" baseline="0" dirty="0" err="1"/>
              <a:t>silicon</a:t>
            </a:r>
            <a:r>
              <a:rPr lang="es-ES_tradnl" baseline="0" dirty="0"/>
              <a:t> </a:t>
            </a:r>
            <a:r>
              <a:rPr lang="es-ES_tradnl" baseline="0" dirty="0" err="1"/>
              <a:t>lattice</a:t>
            </a:r>
            <a:r>
              <a:rPr lang="es-ES_tradnl" baseline="0" dirty="0"/>
              <a:t> (as a </a:t>
            </a:r>
            <a:r>
              <a:rPr lang="es-ES_tradnl" baseline="0" dirty="0" err="1"/>
              <a:t>tail</a:t>
            </a:r>
            <a:r>
              <a:rPr lang="es-ES_tradnl" baseline="0" dirty="0"/>
              <a:t> </a:t>
            </a:r>
            <a:r>
              <a:rPr lang="es-ES_tradnl" baseline="0" dirty="0" err="1"/>
              <a:t>downwards</a:t>
            </a:r>
            <a:r>
              <a:rPr lang="es-ES_tradnl" baseline="0" dirty="0"/>
              <a:t>) </a:t>
            </a:r>
            <a:r>
              <a:rPr lang="es-ES_tradnl" baseline="0" dirty="0" err="1"/>
              <a:t>or</a:t>
            </a:r>
            <a:r>
              <a:rPr lang="es-ES_tradnl" baseline="0" dirty="0"/>
              <a:t> </a:t>
            </a:r>
            <a:r>
              <a:rPr lang="es-ES_tradnl" baseline="0" dirty="0" err="1"/>
              <a:t>some</a:t>
            </a:r>
            <a:r>
              <a:rPr lang="es-ES_tradnl" baseline="0" dirty="0"/>
              <a:t> </a:t>
            </a:r>
            <a:r>
              <a:rPr lang="es-ES_tradnl" baseline="0" dirty="0" err="1"/>
              <a:t>charge</a:t>
            </a:r>
            <a:r>
              <a:rPr lang="es-ES_tradnl" baseline="0" dirty="0"/>
              <a:t> </a:t>
            </a:r>
            <a:r>
              <a:rPr lang="es-ES_tradnl" baseline="0" dirty="0" err="1"/>
              <a:t>charing</a:t>
            </a:r>
            <a:r>
              <a:rPr lang="es-ES_tradnl" baseline="0" dirty="0"/>
              <a:t> </a:t>
            </a:r>
            <a:r>
              <a:rPr lang="es-ES_tradnl" baseline="0" dirty="0" err="1"/>
              <a:t>events</a:t>
            </a:r>
            <a:r>
              <a:rPr lang="es-ES_tradnl" baseline="0" dirty="0"/>
              <a:t> (hits in </a:t>
            </a:r>
            <a:r>
              <a:rPr lang="es-ES_tradnl" baseline="0" dirty="0" err="1"/>
              <a:t>between</a:t>
            </a:r>
            <a:r>
              <a:rPr lang="es-ES_tradnl" baseline="0" dirty="0"/>
              <a:t> </a:t>
            </a:r>
            <a:r>
              <a:rPr lang="es-ES_tradnl" baseline="0" dirty="0" err="1"/>
              <a:t>strips</a:t>
            </a:r>
            <a:r>
              <a:rPr lang="es-ES_tradnl" baseline="0" dirty="0"/>
              <a:t>).</a:t>
            </a:r>
          </a:p>
          <a:p>
            <a:endParaRPr lang="es-ES_tradnl" baseline="0" dirty="0"/>
          </a:p>
          <a:p>
            <a:r>
              <a:rPr lang="es-ES_tradnl" baseline="0" dirty="0" err="1"/>
              <a:t>On</a:t>
            </a:r>
            <a:r>
              <a:rPr lang="es-ES_tradnl" baseline="0" dirty="0"/>
              <a:t> </a:t>
            </a:r>
            <a:r>
              <a:rPr lang="es-ES_tradnl" baseline="0" dirty="0" err="1"/>
              <a:t>one</a:t>
            </a:r>
            <a:r>
              <a:rPr lang="es-ES_tradnl" baseline="0" dirty="0"/>
              <a:t> </a:t>
            </a:r>
            <a:r>
              <a:rPr lang="es-ES_tradnl" baseline="0" dirty="0" err="1"/>
              <a:t>hand</a:t>
            </a:r>
            <a:r>
              <a:rPr lang="es-ES_tradnl" baseline="0" dirty="0"/>
              <a:t>, </a:t>
            </a:r>
            <a:r>
              <a:rPr lang="es-ES_tradnl" baseline="0" dirty="0" err="1"/>
              <a:t>the</a:t>
            </a:r>
            <a:r>
              <a:rPr lang="es-ES_tradnl" baseline="0" dirty="0"/>
              <a:t> </a:t>
            </a:r>
            <a:r>
              <a:rPr lang="es-ES_tradnl" baseline="0" dirty="0" err="1"/>
              <a:t>presence</a:t>
            </a:r>
            <a:r>
              <a:rPr lang="es-ES_tradnl" baseline="0" dirty="0"/>
              <a:t> </a:t>
            </a:r>
            <a:r>
              <a:rPr lang="es-ES_tradnl" baseline="0" dirty="0" err="1"/>
              <a:t>of</a:t>
            </a:r>
            <a:r>
              <a:rPr lang="es-ES_tradnl" baseline="0" dirty="0"/>
              <a:t> 15N </a:t>
            </a:r>
            <a:r>
              <a:rPr lang="es-ES_tradnl" baseline="0" dirty="0" err="1"/>
              <a:t>is</a:t>
            </a:r>
            <a:r>
              <a:rPr lang="es-ES_tradnl" baseline="0" dirty="0"/>
              <a:t> </a:t>
            </a:r>
            <a:r>
              <a:rPr lang="es-ES_tradnl" baseline="0" dirty="0" err="1"/>
              <a:t>an</a:t>
            </a:r>
            <a:r>
              <a:rPr lang="es-ES_tradnl" baseline="0" dirty="0"/>
              <a:t> </a:t>
            </a:r>
            <a:r>
              <a:rPr lang="es-ES_tradnl" baseline="0" dirty="0" err="1"/>
              <a:t>advantage</a:t>
            </a:r>
            <a:r>
              <a:rPr lang="es-ES_tradnl" baseline="0" dirty="0"/>
              <a:t> </a:t>
            </a:r>
            <a:r>
              <a:rPr lang="es-ES_tradnl" baseline="0" dirty="0" err="1"/>
              <a:t>since</a:t>
            </a:r>
            <a:r>
              <a:rPr lang="es-ES_tradnl" baseline="0" dirty="0"/>
              <a:t> </a:t>
            </a:r>
            <a:r>
              <a:rPr lang="es-ES_tradnl" baseline="0" dirty="0" err="1"/>
              <a:t>it</a:t>
            </a:r>
            <a:r>
              <a:rPr lang="es-ES_tradnl" baseline="0" dirty="0"/>
              <a:t> </a:t>
            </a:r>
            <a:r>
              <a:rPr lang="es-ES_tradnl" baseline="0" dirty="0" err="1"/>
              <a:t>follows</a:t>
            </a:r>
            <a:r>
              <a:rPr lang="es-ES_tradnl" baseline="0" dirty="0"/>
              <a:t> pure Rutherford </a:t>
            </a:r>
            <a:r>
              <a:rPr lang="es-ES_tradnl" baseline="0" dirty="0" err="1"/>
              <a:t>scattering</a:t>
            </a:r>
            <a:r>
              <a:rPr lang="es-ES_tradnl" baseline="0" dirty="0"/>
              <a:t> </a:t>
            </a:r>
            <a:r>
              <a:rPr lang="es-ES_tradnl" baseline="0" dirty="0" err="1"/>
              <a:t>for</a:t>
            </a:r>
            <a:r>
              <a:rPr lang="es-ES_tradnl" baseline="0" dirty="0"/>
              <a:t> </a:t>
            </a:r>
            <a:r>
              <a:rPr lang="es-ES_tradnl" baseline="0" dirty="0" err="1"/>
              <a:t>being</a:t>
            </a:r>
            <a:r>
              <a:rPr lang="es-ES_tradnl" baseline="0" dirty="0"/>
              <a:t> </a:t>
            </a:r>
            <a:r>
              <a:rPr lang="es-ES_tradnl" baseline="0" dirty="0" err="1"/>
              <a:t>far</a:t>
            </a:r>
            <a:r>
              <a:rPr lang="es-ES_tradnl" baseline="0" dirty="0"/>
              <a:t> </a:t>
            </a:r>
            <a:r>
              <a:rPr lang="es-ES_tradnl" baseline="0" dirty="0" err="1"/>
              <a:t>from</a:t>
            </a:r>
            <a:r>
              <a:rPr lang="es-ES_tradnl" baseline="0" dirty="0"/>
              <a:t> </a:t>
            </a:r>
            <a:r>
              <a:rPr lang="es-ES_tradnl" baseline="0" dirty="0" err="1"/>
              <a:t>the</a:t>
            </a:r>
            <a:r>
              <a:rPr lang="es-ES_tradnl" baseline="0" dirty="0"/>
              <a:t> Coulomb </a:t>
            </a:r>
            <a:r>
              <a:rPr lang="es-ES_tradnl" baseline="0" dirty="0" err="1"/>
              <a:t>barrier</a:t>
            </a:r>
            <a:r>
              <a:rPr lang="es-ES_tradnl" baseline="0" dirty="0"/>
              <a:t> and </a:t>
            </a:r>
            <a:r>
              <a:rPr lang="es-ES_tradnl" baseline="0" dirty="0" err="1"/>
              <a:t>dividing</a:t>
            </a:r>
            <a:r>
              <a:rPr lang="es-ES_tradnl" baseline="0" dirty="0"/>
              <a:t> </a:t>
            </a:r>
            <a:r>
              <a:rPr lang="es-ES_tradnl" baseline="0" dirty="0" err="1"/>
              <a:t>the</a:t>
            </a:r>
            <a:r>
              <a:rPr lang="es-ES_tradnl" baseline="0" dirty="0"/>
              <a:t> integral </a:t>
            </a:r>
            <a:r>
              <a:rPr lang="es-ES_tradnl" baseline="0" dirty="0" err="1"/>
              <a:t>of</a:t>
            </a:r>
            <a:r>
              <a:rPr lang="es-ES_tradnl" baseline="0" dirty="0"/>
              <a:t> </a:t>
            </a:r>
            <a:r>
              <a:rPr lang="es-ES_tradnl" baseline="0" dirty="0" err="1"/>
              <a:t>the</a:t>
            </a:r>
            <a:r>
              <a:rPr lang="es-ES_tradnl" baseline="0" dirty="0"/>
              <a:t> </a:t>
            </a:r>
            <a:r>
              <a:rPr lang="es-ES_tradnl" baseline="0" dirty="0" err="1"/>
              <a:t>carbon</a:t>
            </a:r>
            <a:r>
              <a:rPr lang="es-ES_tradnl" baseline="0" dirty="0"/>
              <a:t> </a:t>
            </a:r>
            <a:r>
              <a:rPr lang="es-ES_tradnl" baseline="0" dirty="0" err="1"/>
              <a:t>elastic</a:t>
            </a:r>
            <a:r>
              <a:rPr lang="es-ES_tradnl" baseline="0" dirty="0"/>
              <a:t> </a:t>
            </a:r>
            <a:r>
              <a:rPr lang="es-ES_tradnl" baseline="0" dirty="0" err="1"/>
              <a:t>peak</a:t>
            </a:r>
            <a:r>
              <a:rPr lang="es-ES_tradnl" baseline="0" dirty="0"/>
              <a:t> </a:t>
            </a:r>
            <a:r>
              <a:rPr lang="es-ES_tradnl" baseline="0" dirty="0" err="1"/>
              <a:t>by</a:t>
            </a:r>
            <a:r>
              <a:rPr lang="es-ES_tradnl" baseline="0" dirty="0"/>
              <a:t> </a:t>
            </a:r>
            <a:r>
              <a:rPr lang="es-ES_tradnl" baseline="0" dirty="0" err="1"/>
              <a:t>the</a:t>
            </a:r>
            <a:r>
              <a:rPr lang="es-ES_tradnl" baseline="0" dirty="0"/>
              <a:t> </a:t>
            </a:r>
            <a:r>
              <a:rPr lang="es-ES_tradnl" baseline="0" dirty="0" err="1"/>
              <a:t>nitrogen</a:t>
            </a:r>
            <a:r>
              <a:rPr lang="es-ES_tradnl" baseline="0" dirty="0"/>
              <a:t> </a:t>
            </a:r>
            <a:r>
              <a:rPr lang="es-ES_tradnl" baseline="0" dirty="0" err="1"/>
              <a:t>one</a:t>
            </a:r>
            <a:r>
              <a:rPr lang="es-ES_tradnl" baseline="0" dirty="0"/>
              <a:t>, </a:t>
            </a:r>
            <a:r>
              <a:rPr lang="es-ES_tradnl" baseline="0" dirty="0" err="1"/>
              <a:t>one</a:t>
            </a:r>
            <a:r>
              <a:rPr lang="es-ES_tradnl" baseline="0" dirty="0"/>
              <a:t> </a:t>
            </a:r>
            <a:r>
              <a:rPr lang="es-ES_tradnl" baseline="0" dirty="0" err="1"/>
              <a:t>gets</a:t>
            </a:r>
            <a:r>
              <a:rPr lang="es-ES_tradnl" baseline="0" dirty="0"/>
              <a:t> a </a:t>
            </a:r>
            <a:r>
              <a:rPr lang="es-ES_tradnl" baseline="0" dirty="0" err="1"/>
              <a:t>point</a:t>
            </a:r>
            <a:r>
              <a:rPr lang="es-ES_tradnl" baseline="0" dirty="0"/>
              <a:t> </a:t>
            </a:r>
            <a:r>
              <a:rPr lang="es-ES_tradnl" baseline="0" dirty="0" err="1"/>
              <a:t>proportional</a:t>
            </a:r>
            <a:r>
              <a:rPr lang="es-ES_tradnl" baseline="0" dirty="0"/>
              <a:t> </a:t>
            </a:r>
            <a:r>
              <a:rPr lang="es-ES_tradnl" baseline="0" dirty="0" err="1"/>
              <a:t>to</a:t>
            </a:r>
            <a:r>
              <a:rPr lang="es-ES_tradnl" baseline="0" dirty="0"/>
              <a:t> </a:t>
            </a:r>
            <a:r>
              <a:rPr lang="es-ES_tradnl" baseline="0" dirty="0" err="1"/>
              <a:t>the</a:t>
            </a:r>
            <a:r>
              <a:rPr lang="es-ES_tradnl" baseline="0" dirty="0"/>
              <a:t> </a:t>
            </a:r>
            <a:r>
              <a:rPr lang="es-ES_tradnl" baseline="0" dirty="0" err="1"/>
              <a:t>carbon</a:t>
            </a:r>
            <a:r>
              <a:rPr lang="es-ES_tradnl" baseline="0" dirty="0"/>
              <a:t> </a:t>
            </a:r>
            <a:r>
              <a:rPr lang="es-ES_tradnl" baseline="0" dirty="0" err="1"/>
              <a:t>elastic</a:t>
            </a:r>
            <a:r>
              <a:rPr lang="es-ES_tradnl" baseline="0" dirty="0"/>
              <a:t> </a:t>
            </a:r>
            <a:r>
              <a:rPr lang="es-ES_tradnl" baseline="0" dirty="0" err="1"/>
              <a:t>cross-section</a:t>
            </a:r>
            <a:r>
              <a:rPr lang="es-ES_tradnl" baseline="0" dirty="0"/>
              <a:t> </a:t>
            </a:r>
            <a:r>
              <a:rPr lang="es-ES_tradnl" baseline="0" dirty="0" err="1"/>
              <a:t>normalized</a:t>
            </a:r>
            <a:r>
              <a:rPr lang="es-ES_tradnl" baseline="0" dirty="0"/>
              <a:t> </a:t>
            </a:r>
            <a:r>
              <a:rPr lang="es-ES_tradnl" baseline="0" dirty="0" err="1"/>
              <a:t>by</a:t>
            </a:r>
            <a:r>
              <a:rPr lang="es-ES_tradnl" baseline="0" dirty="0"/>
              <a:t> Rutherford </a:t>
            </a:r>
            <a:r>
              <a:rPr lang="es-ES_tradnl" baseline="0" dirty="0" err="1"/>
              <a:t>indpendent</a:t>
            </a:r>
            <a:r>
              <a:rPr lang="es-ES_tradnl" baseline="0" dirty="0"/>
              <a:t> </a:t>
            </a:r>
            <a:r>
              <a:rPr lang="es-ES_tradnl" baseline="0" dirty="0" err="1"/>
              <a:t>of</a:t>
            </a:r>
            <a:r>
              <a:rPr lang="es-ES_tradnl" baseline="0" dirty="0"/>
              <a:t> </a:t>
            </a:r>
            <a:r>
              <a:rPr lang="es-ES_tradnl" baseline="0" dirty="0" err="1"/>
              <a:t>the</a:t>
            </a:r>
            <a:r>
              <a:rPr lang="es-ES_tradnl" baseline="0" dirty="0"/>
              <a:t> pixel angle and </a:t>
            </a:r>
            <a:r>
              <a:rPr lang="es-ES_tradnl" baseline="0" dirty="0" err="1"/>
              <a:t>solid</a:t>
            </a:r>
            <a:r>
              <a:rPr lang="es-ES_tradnl" baseline="0" dirty="0"/>
              <a:t> angle, </a:t>
            </a:r>
            <a:r>
              <a:rPr lang="es-ES_tradnl" baseline="0" dirty="0" err="1"/>
              <a:t>since</a:t>
            </a:r>
            <a:r>
              <a:rPr lang="es-ES_tradnl" baseline="0" dirty="0"/>
              <a:t> </a:t>
            </a:r>
            <a:r>
              <a:rPr lang="es-ES_tradnl" baseline="0" dirty="0" err="1"/>
              <a:t>both</a:t>
            </a:r>
            <a:r>
              <a:rPr lang="es-ES_tradnl" baseline="0" dirty="0"/>
              <a:t> are </a:t>
            </a:r>
            <a:r>
              <a:rPr lang="es-ES_tradnl" baseline="0" dirty="0" err="1"/>
              <a:t>the</a:t>
            </a:r>
            <a:r>
              <a:rPr lang="es-ES_tradnl" baseline="0" dirty="0"/>
              <a:t> </a:t>
            </a:r>
            <a:r>
              <a:rPr lang="es-ES_tradnl" baseline="0" dirty="0" err="1"/>
              <a:t>exactly</a:t>
            </a:r>
            <a:r>
              <a:rPr lang="es-ES_tradnl" baseline="0" dirty="0"/>
              <a:t> </a:t>
            </a:r>
            <a:r>
              <a:rPr lang="es-ES_tradnl" baseline="0" dirty="0" err="1"/>
              <a:t>the</a:t>
            </a:r>
            <a:r>
              <a:rPr lang="es-ES_tradnl" baseline="0" dirty="0"/>
              <a:t> </a:t>
            </a:r>
            <a:r>
              <a:rPr lang="es-ES_tradnl" baseline="0" dirty="0" err="1"/>
              <a:t>same</a:t>
            </a:r>
            <a:r>
              <a:rPr lang="es-ES_tradnl" baseline="0" dirty="0"/>
              <a:t> </a:t>
            </a:r>
            <a:r>
              <a:rPr lang="es-ES_tradnl" baseline="0" dirty="0" err="1"/>
              <a:t>for</a:t>
            </a:r>
            <a:r>
              <a:rPr lang="es-ES_tradnl" baseline="0" dirty="0"/>
              <a:t> </a:t>
            </a:r>
            <a:r>
              <a:rPr lang="es-ES_tradnl" baseline="0" dirty="0" err="1"/>
              <a:t>the</a:t>
            </a:r>
            <a:r>
              <a:rPr lang="es-ES_tradnl" baseline="0" dirty="0"/>
              <a:t> </a:t>
            </a:r>
            <a:r>
              <a:rPr lang="es-ES_tradnl" baseline="0" dirty="0" err="1"/>
              <a:t>two</a:t>
            </a:r>
            <a:r>
              <a:rPr lang="es-ES_tradnl" baseline="0" dirty="0"/>
              <a:t> </a:t>
            </a:r>
            <a:r>
              <a:rPr lang="es-ES_tradnl" baseline="0" dirty="0" err="1"/>
              <a:t>isotoped</a:t>
            </a:r>
            <a:r>
              <a:rPr lang="es-ES_tradnl" baseline="0" dirty="0"/>
              <a:t>. </a:t>
            </a:r>
            <a:r>
              <a:rPr lang="es-ES_tradnl" baseline="0" dirty="0" err="1"/>
              <a:t>Apart</a:t>
            </a:r>
            <a:r>
              <a:rPr lang="es-ES_tradnl" baseline="0" dirty="0"/>
              <a:t> </a:t>
            </a:r>
            <a:r>
              <a:rPr lang="es-ES_tradnl" baseline="0" dirty="0" err="1"/>
              <a:t>of</a:t>
            </a:r>
            <a:r>
              <a:rPr lang="es-ES_tradnl" baseline="0" dirty="0"/>
              <a:t> </a:t>
            </a:r>
            <a:r>
              <a:rPr lang="es-ES_tradnl" baseline="0" dirty="0" err="1"/>
              <a:t>this</a:t>
            </a:r>
            <a:r>
              <a:rPr lang="es-ES_tradnl" baseline="0" dirty="0"/>
              <a:t> </a:t>
            </a:r>
            <a:r>
              <a:rPr lang="es-ES_tradnl" baseline="0" dirty="0" err="1"/>
              <a:t>one</a:t>
            </a:r>
            <a:r>
              <a:rPr lang="es-ES_tradnl" baseline="0" dirty="0"/>
              <a:t> </a:t>
            </a:r>
            <a:r>
              <a:rPr lang="es-ES_tradnl" baseline="0" dirty="0" err="1"/>
              <a:t>needs</a:t>
            </a:r>
            <a:r>
              <a:rPr lang="es-ES_tradnl" baseline="0" dirty="0"/>
              <a:t> </a:t>
            </a:r>
            <a:r>
              <a:rPr lang="es-ES_tradnl" baseline="0" dirty="0" err="1"/>
              <a:t>to</a:t>
            </a:r>
            <a:r>
              <a:rPr lang="es-ES_tradnl" baseline="0" dirty="0"/>
              <a:t> </a:t>
            </a:r>
            <a:r>
              <a:rPr lang="es-ES_tradnl" baseline="0" dirty="0" err="1"/>
              <a:t>know</a:t>
            </a:r>
            <a:r>
              <a:rPr lang="es-ES_tradnl" baseline="0" dirty="0"/>
              <a:t> </a:t>
            </a:r>
            <a:r>
              <a:rPr lang="es-ES_tradnl" baseline="0" dirty="0" err="1"/>
              <a:t>which</a:t>
            </a:r>
            <a:r>
              <a:rPr lang="es-ES_tradnl" baseline="0" dirty="0"/>
              <a:t> angle </a:t>
            </a:r>
            <a:r>
              <a:rPr lang="es-ES_tradnl" baseline="0" dirty="0" err="1"/>
              <a:t>is</a:t>
            </a:r>
            <a:r>
              <a:rPr lang="es-ES_tradnl" baseline="0" dirty="0"/>
              <a:t> </a:t>
            </a:r>
            <a:r>
              <a:rPr lang="es-ES_tradnl" baseline="0" dirty="0" err="1"/>
              <a:t>this</a:t>
            </a:r>
            <a:r>
              <a:rPr lang="es-ES_tradnl" baseline="0" dirty="0"/>
              <a:t> so </a:t>
            </a:r>
            <a:r>
              <a:rPr lang="es-ES_tradnl" baseline="0" dirty="0" err="1"/>
              <a:t>you</a:t>
            </a:r>
            <a:r>
              <a:rPr lang="es-ES_tradnl" baseline="0" dirty="0"/>
              <a:t> </a:t>
            </a:r>
            <a:r>
              <a:rPr lang="es-ES_tradnl" baseline="0" dirty="0" err="1"/>
              <a:t>put</a:t>
            </a:r>
            <a:r>
              <a:rPr lang="es-ES_tradnl" baseline="0" dirty="0"/>
              <a:t> </a:t>
            </a:r>
            <a:r>
              <a:rPr lang="es-ES_tradnl" baseline="0" dirty="0" err="1"/>
              <a:t>the</a:t>
            </a:r>
            <a:r>
              <a:rPr lang="es-ES_tradnl" baseline="0" dirty="0"/>
              <a:t> </a:t>
            </a:r>
            <a:r>
              <a:rPr lang="es-ES_tradnl" baseline="0" dirty="0" err="1"/>
              <a:t>corresponding</a:t>
            </a:r>
            <a:r>
              <a:rPr lang="es-ES_tradnl" baseline="0" dirty="0"/>
              <a:t> </a:t>
            </a:r>
            <a:r>
              <a:rPr lang="es-ES_tradnl" baseline="0" dirty="0" err="1"/>
              <a:t>cross</a:t>
            </a:r>
            <a:r>
              <a:rPr lang="es-ES_tradnl" baseline="0" dirty="0"/>
              <a:t> </a:t>
            </a:r>
            <a:r>
              <a:rPr lang="es-ES_tradnl" baseline="0" dirty="0" err="1"/>
              <a:t>section</a:t>
            </a:r>
            <a:r>
              <a:rPr lang="es-ES_tradnl" baseline="0" dirty="0"/>
              <a:t> in </a:t>
            </a:r>
            <a:r>
              <a:rPr lang="es-ES_tradnl" baseline="0" dirty="0" err="1"/>
              <a:t>the</a:t>
            </a:r>
            <a:r>
              <a:rPr lang="es-ES_tradnl" baseline="0" dirty="0"/>
              <a:t> </a:t>
            </a:r>
            <a:r>
              <a:rPr lang="es-ES_tradnl" baseline="0" dirty="0" err="1"/>
              <a:t>proper</a:t>
            </a:r>
            <a:r>
              <a:rPr lang="es-ES_tradnl" baseline="0" dirty="0"/>
              <a:t> position </a:t>
            </a:r>
            <a:r>
              <a:rPr lang="es-ES_tradnl" baseline="0" dirty="0" err="1"/>
              <a:t>of</a:t>
            </a:r>
            <a:r>
              <a:rPr lang="es-ES_tradnl" baseline="0" dirty="0"/>
              <a:t> </a:t>
            </a:r>
            <a:r>
              <a:rPr lang="es-ES_tradnl" baseline="0" dirty="0" err="1"/>
              <a:t>the</a:t>
            </a:r>
            <a:r>
              <a:rPr lang="es-ES_tradnl" baseline="0" dirty="0"/>
              <a:t> angular </a:t>
            </a:r>
            <a:r>
              <a:rPr lang="es-ES_tradnl" baseline="0" dirty="0" err="1"/>
              <a:t>distribution</a:t>
            </a:r>
            <a:r>
              <a:rPr lang="es-ES_tradnl" baseline="0" dirty="0"/>
              <a:t>.</a:t>
            </a:r>
          </a:p>
          <a:p>
            <a:pPr marL="171450" lvl="0" indent="-171450" algn="l" rtl="0">
              <a:spcBef>
                <a:spcPts val="0"/>
              </a:spcBef>
              <a:spcAft>
                <a:spcPts val="0"/>
              </a:spcAft>
              <a:buFontTx/>
              <a:buChar char="-"/>
            </a:pPr>
            <a:endParaRPr lang="en-ES" sz="1100" b="0" i="0" u="none" strike="noStrike" cap="none" dirty="0">
              <a:solidFill>
                <a:srgbClr val="000000"/>
              </a:solidFill>
              <a:effectLst/>
              <a:latin typeface="Arial"/>
              <a:cs typeface="Arial"/>
              <a:sym typeface="Arial"/>
            </a:endParaRPr>
          </a:p>
        </p:txBody>
      </p:sp>
    </p:spTree>
    <p:extLst>
      <p:ext uri="{BB962C8B-B14F-4D97-AF65-F5344CB8AC3E}">
        <p14:creationId xmlns:p14="http://schemas.microsoft.com/office/powerpoint/2010/main" val="39250103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gcf1d8e9644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cf1d8e9644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_tradnl" baseline="0" dirty="0"/>
          </a:p>
        </p:txBody>
      </p:sp>
    </p:spTree>
    <p:extLst>
      <p:ext uri="{BB962C8B-B14F-4D97-AF65-F5344CB8AC3E}">
        <p14:creationId xmlns:p14="http://schemas.microsoft.com/office/powerpoint/2010/main" val="10952276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hyperlink" Target="mailto:vicente.garcia@csic.es" TargetMode="External"/><Relationship Id="rId7" Type="http://schemas.openxmlformats.org/officeDocument/2006/relationships/image" Target="../media/image4.gi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1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13.tiff"/><Relationship Id="rId5" Type="http://schemas.openxmlformats.org/officeDocument/2006/relationships/image" Target="../media/image12.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16.png"/><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19.png"/><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22.png"/><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24.png"/></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3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5" name="Google Shape;55;p13"/>
          <p:cNvSpPr txBox="1">
            <a:spLocks noGrp="1"/>
          </p:cNvSpPr>
          <p:nvPr>
            <p:ph type="ctrTitle"/>
          </p:nvPr>
        </p:nvSpPr>
        <p:spPr>
          <a:xfrm>
            <a:off x="0" y="0"/>
            <a:ext cx="9144000" cy="3438900"/>
          </a:xfrm>
          <a:prstGeom prst="rect">
            <a:avLst/>
          </a:prstGeom>
          <a:solidFill>
            <a:srgbClr val="38761D"/>
          </a:solidFill>
        </p:spPr>
        <p:txBody>
          <a:bodyPr spcFirstLastPara="1" wrap="square" lIns="91425" tIns="91425" rIns="91425" bIns="91425" anchor="ctr" anchorCtr="0">
            <a:normAutofit fontScale="90000"/>
          </a:bodyPr>
          <a:lstStyle/>
          <a:p>
            <a:pPr marL="0" lvl="0" indent="0" algn="ctr" rtl="0">
              <a:spcBef>
                <a:spcPts val="0"/>
              </a:spcBef>
              <a:spcAft>
                <a:spcPts val="0"/>
              </a:spcAft>
              <a:buNone/>
            </a:pPr>
            <a:endParaRPr sz="3600" dirty="0">
              <a:solidFill>
                <a:srgbClr val="FFFFFF"/>
              </a:solidFill>
            </a:endParaRPr>
          </a:p>
          <a:p>
            <a:pPr lvl="0"/>
            <a:r>
              <a:rPr lang="es-ES" sz="2000" dirty="0">
                <a:solidFill>
                  <a:srgbClr val="FFFFFF"/>
                </a:solidFill>
              </a:rPr>
              <a:t> </a:t>
            </a:r>
            <a:br>
              <a:rPr lang="es-ES" sz="3822" dirty="0">
                <a:solidFill>
                  <a:srgbClr val="FFFFFF"/>
                </a:solidFill>
              </a:rPr>
            </a:br>
            <a:r>
              <a:rPr lang="es-ES" sz="3822" dirty="0" err="1">
                <a:solidFill>
                  <a:srgbClr val="FFFFFF"/>
                </a:solidFill>
              </a:rPr>
              <a:t>Scattering</a:t>
            </a:r>
            <a:r>
              <a:rPr lang="es-ES" sz="3822" dirty="0">
                <a:solidFill>
                  <a:srgbClr val="FFFFFF"/>
                </a:solidFill>
              </a:rPr>
              <a:t> </a:t>
            </a:r>
            <a:r>
              <a:rPr lang="es-ES" sz="3822" dirty="0" err="1">
                <a:solidFill>
                  <a:srgbClr val="FFFFFF"/>
                </a:solidFill>
              </a:rPr>
              <a:t>of</a:t>
            </a:r>
            <a:r>
              <a:rPr lang="es-ES" sz="3822" dirty="0">
                <a:solidFill>
                  <a:srgbClr val="FFFFFF"/>
                </a:solidFill>
              </a:rPr>
              <a:t> </a:t>
            </a:r>
            <a:r>
              <a:rPr lang="es-ES" sz="3822" baseline="30000" dirty="0">
                <a:solidFill>
                  <a:srgbClr val="FFFFFF"/>
                </a:solidFill>
              </a:rPr>
              <a:t>15</a:t>
            </a:r>
            <a:r>
              <a:rPr lang="es-ES" sz="3822" dirty="0">
                <a:solidFill>
                  <a:srgbClr val="FFFFFF"/>
                </a:solidFill>
              </a:rPr>
              <a:t>C </a:t>
            </a:r>
            <a:r>
              <a:rPr lang="es-ES" sz="3822" dirty="0" err="1">
                <a:solidFill>
                  <a:srgbClr val="FFFFFF"/>
                </a:solidFill>
              </a:rPr>
              <a:t>on</a:t>
            </a:r>
            <a:r>
              <a:rPr lang="es-ES" sz="3822" dirty="0">
                <a:solidFill>
                  <a:srgbClr val="FFFFFF"/>
                </a:solidFill>
              </a:rPr>
              <a:t> </a:t>
            </a:r>
            <a:r>
              <a:rPr lang="es-ES" sz="3822" baseline="30000" dirty="0">
                <a:solidFill>
                  <a:srgbClr val="FFFFFF"/>
                </a:solidFill>
              </a:rPr>
              <a:t>208</a:t>
            </a:r>
            <a:r>
              <a:rPr lang="es-ES" sz="3822" dirty="0">
                <a:solidFill>
                  <a:srgbClr val="FFFFFF"/>
                </a:solidFill>
              </a:rPr>
              <a:t>Pb at </a:t>
            </a:r>
            <a:r>
              <a:rPr lang="es-ES" sz="3822" dirty="0" err="1">
                <a:solidFill>
                  <a:srgbClr val="FFFFFF"/>
                </a:solidFill>
              </a:rPr>
              <a:t>energies</a:t>
            </a:r>
            <a:r>
              <a:rPr lang="es-ES" sz="3822" dirty="0">
                <a:solidFill>
                  <a:srgbClr val="FFFFFF"/>
                </a:solidFill>
              </a:rPr>
              <a:t> </a:t>
            </a:r>
            <a:br>
              <a:rPr lang="es-ES" sz="3822" dirty="0">
                <a:solidFill>
                  <a:srgbClr val="FFFFFF"/>
                </a:solidFill>
              </a:rPr>
            </a:br>
            <a:r>
              <a:rPr lang="es-ES" sz="3822" dirty="0" err="1">
                <a:solidFill>
                  <a:srgbClr val="FFFFFF"/>
                </a:solidFill>
              </a:rPr>
              <a:t>near</a:t>
            </a:r>
            <a:r>
              <a:rPr lang="es-ES" sz="3822" dirty="0">
                <a:solidFill>
                  <a:srgbClr val="FFFFFF"/>
                </a:solidFill>
              </a:rPr>
              <a:t> </a:t>
            </a:r>
            <a:r>
              <a:rPr lang="es-ES" sz="3822" dirty="0" err="1">
                <a:solidFill>
                  <a:srgbClr val="FFFFFF"/>
                </a:solidFill>
              </a:rPr>
              <a:t>the</a:t>
            </a:r>
            <a:r>
              <a:rPr lang="es-ES" sz="3822" dirty="0">
                <a:solidFill>
                  <a:srgbClr val="FFFFFF"/>
                </a:solidFill>
              </a:rPr>
              <a:t> coulomb </a:t>
            </a:r>
            <a:r>
              <a:rPr lang="es-ES" sz="3822" dirty="0" err="1">
                <a:solidFill>
                  <a:srgbClr val="FFFFFF"/>
                </a:solidFill>
              </a:rPr>
              <a:t>barrier</a:t>
            </a:r>
            <a:br>
              <a:rPr lang="es-ES" sz="3822" dirty="0">
                <a:solidFill>
                  <a:srgbClr val="FFFFFF"/>
                </a:solidFill>
              </a:rPr>
            </a:br>
            <a:r>
              <a:rPr lang="es-ES" sz="2000" dirty="0">
                <a:solidFill>
                  <a:srgbClr val="FFFFFF"/>
                </a:solidFill>
              </a:rPr>
              <a:t> </a:t>
            </a:r>
            <a:br>
              <a:rPr lang="es-ES" sz="3822" dirty="0">
                <a:solidFill>
                  <a:srgbClr val="FFFFFF"/>
                </a:solidFill>
              </a:rPr>
            </a:br>
            <a:r>
              <a:rPr lang="es-ES" sz="2000" dirty="0">
                <a:solidFill>
                  <a:schemeClr val="tx1"/>
                </a:solidFill>
              </a:rPr>
              <a:t>Instituto de Estructura de la Materia (IEM-CSIC)</a:t>
            </a:r>
            <a:br>
              <a:rPr lang="es-ES" sz="2000" dirty="0">
                <a:solidFill>
                  <a:schemeClr val="tx1"/>
                </a:solidFill>
              </a:rPr>
            </a:br>
            <a:r>
              <a:rPr lang="es-ES" sz="2000" dirty="0">
                <a:solidFill>
                  <a:schemeClr val="tx1"/>
                </a:solidFill>
              </a:rPr>
              <a:t>Madrid, </a:t>
            </a:r>
            <a:r>
              <a:rPr lang="es-ES" sz="2000" dirty="0" err="1">
                <a:solidFill>
                  <a:schemeClr val="tx1"/>
                </a:solidFill>
              </a:rPr>
              <a:t>Spain</a:t>
            </a:r>
            <a:br>
              <a:rPr lang="es-ES" sz="3822" dirty="0">
                <a:solidFill>
                  <a:schemeClr val="tx1"/>
                </a:solidFill>
              </a:rPr>
            </a:br>
            <a:r>
              <a:rPr lang="es" sz="2400" dirty="0">
                <a:solidFill>
                  <a:srgbClr val="B7B7B7"/>
                </a:solidFill>
              </a:rPr>
              <a:t>Vicente García Távora (</a:t>
            </a:r>
            <a:r>
              <a:rPr lang="es" sz="2400" dirty="0">
                <a:solidFill>
                  <a:srgbClr val="B7B7B7"/>
                </a:solidFill>
                <a:hlinkClick r:id="rId3"/>
              </a:rPr>
              <a:t>vicente.garcia@csic.es</a:t>
            </a:r>
            <a:r>
              <a:rPr lang="es" sz="2400" dirty="0">
                <a:solidFill>
                  <a:srgbClr val="B7B7B7"/>
                </a:solidFill>
              </a:rPr>
              <a:t>) </a:t>
            </a:r>
            <a:br>
              <a:rPr lang="es" sz="2400" dirty="0">
                <a:solidFill>
                  <a:srgbClr val="B7B7B7"/>
                </a:solidFill>
              </a:rPr>
            </a:br>
            <a:r>
              <a:rPr lang="es" sz="2400" dirty="0">
                <a:solidFill>
                  <a:srgbClr val="B7B7B7"/>
                </a:solidFill>
              </a:rPr>
              <a:t>Supervisor: María José García Borge</a:t>
            </a:r>
            <a:endParaRPr sz="2400" dirty="0">
              <a:solidFill>
                <a:srgbClr val="B7B7B7"/>
              </a:solidFill>
            </a:endParaRPr>
          </a:p>
          <a:p>
            <a:pPr marL="0" lvl="0" indent="0" algn="ctr" rtl="0">
              <a:spcBef>
                <a:spcPts val="0"/>
              </a:spcBef>
              <a:spcAft>
                <a:spcPts val="0"/>
              </a:spcAft>
              <a:buNone/>
            </a:pPr>
            <a:endParaRPr sz="3600" dirty="0">
              <a:solidFill>
                <a:srgbClr val="FFFFFF"/>
              </a:solidFill>
            </a:endParaRPr>
          </a:p>
        </p:txBody>
      </p:sp>
      <p:pic>
        <p:nvPicPr>
          <p:cNvPr id="56" name="Google Shape;56;p13"/>
          <p:cNvPicPr preferRelativeResize="0"/>
          <p:nvPr/>
        </p:nvPicPr>
        <p:blipFill>
          <a:blip r:embed="rId4">
            <a:alphaModFix/>
          </a:blip>
          <a:stretch>
            <a:fillRect/>
          </a:stretch>
        </p:blipFill>
        <p:spPr>
          <a:xfrm>
            <a:off x="3254125" y="3516170"/>
            <a:ext cx="1317875" cy="1428075"/>
          </a:xfrm>
          <a:prstGeom prst="rect">
            <a:avLst/>
          </a:prstGeom>
          <a:noFill/>
          <a:ln>
            <a:noFill/>
          </a:ln>
        </p:spPr>
      </p:pic>
      <p:pic>
        <p:nvPicPr>
          <p:cNvPr id="58" name="Google Shape;58;p13"/>
          <p:cNvPicPr preferRelativeResize="0"/>
          <p:nvPr/>
        </p:nvPicPr>
        <p:blipFill>
          <a:blip r:embed="rId5">
            <a:alphaModFix/>
          </a:blip>
          <a:stretch>
            <a:fillRect/>
          </a:stretch>
        </p:blipFill>
        <p:spPr>
          <a:xfrm>
            <a:off x="5064452" y="3543468"/>
            <a:ext cx="1475704" cy="1461750"/>
          </a:xfrm>
          <a:prstGeom prst="rect">
            <a:avLst/>
          </a:prstGeom>
          <a:noFill/>
          <a:ln>
            <a:noFill/>
          </a:ln>
        </p:spPr>
      </p:pic>
      <p:pic>
        <p:nvPicPr>
          <p:cNvPr id="1026" name="Picture 2" descr="Imagen corporativa | Centro de Ciencias Humanas y Sociales">
            <a:extLst>
              <a:ext uri="{FF2B5EF4-FFF2-40B4-BE49-F238E27FC236}">
                <a16:creationId xmlns:a16="http://schemas.microsoft.com/office/drawing/2014/main" id="{5061A102-6C86-8843-8799-10414EFD81F6}"/>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8834" t="-15979" r="12054" b="-2514"/>
          <a:stretch/>
        </p:blipFill>
        <p:spPr bwMode="auto">
          <a:xfrm>
            <a:off x="0" y="3273135"/>
            <a:ext cx="2927928" cy="1732083"/>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2" descr="home">
            <a:extLst>
              <a:ext uri="{FF2B5EF4-FFF2-40B4-BE49-F238E27FC236}">
                <a16:creationId xmlns:a16="http://schemas.microsoft.com/office/drawing/2014/main" id="{A64ECEDC-3EBF-AD22-D6E0-B455076B63A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631707" y="4626696"/>
            <a:ext cx="2254079" cy="55374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Logo: CERN (EIROforum member) | ESO España">
            <a:extLst>
              <a:ext uri="{FF2B5EF4-FFF2-40B4-BE49-F238E27FC236}">
                <a16:creationId xmlns:a16="http://schemas.microsoft.com/office/drawing/2014/main" id="{8771C357-9802-151E-D544-B9A26D0FF4E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197839" y="3533923"/>
            <a:ext cx="1121816" cy="109742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Google Shape;63;p14"/>
          <p:cNvSpPr txBox="1">
            <a:spLocks noGrp="1"/>
          </p:cNvSpPr>
          <p:nvPr>
            <p:ph type="title"/>
          </p:nvPr>
        </p:nvSpPr>
        <p:spPr>
          <a:xfrm>
            <a:off x="0" y="0"/>
            <a:ext cx="9144000" cy="791700"/>
          </a:xfrm>
          <a:prstGeom prst="rect">
            <a:avLst/>
          </a:prstGeom>
          <a:solidFill>
            <a:srgbClr val="38761D"/>
          </a:solidFill>
        </p:spPr>
        <p:txBody>
          <a:bodyPr spcFirstLastPara="1" wrap="square" lIns="91425" tIns="91425" rIns="91425" bIns="91425" anchor="ctr" anchorCtr="0">
            <a:normAutofit/>
          </a:bodyPr>
          <a:lstStyle/>
          <a:p>
            <a:pPr lvl="0" indent="-343775" algn="ctr">
              <a:buClr>
                <a:srgbClr val="000000"/>
              </a:buClr>
              <a:buSzPct val="100000"/>
            </a:pPr>
            <a:r>
              <a:rPr lang="es-ES" sz="2400" baseline="30000" dirty="0">
                <a:solidFill>
                  <a:schemeClr val="bg1"/>
                </a:solidFill>
              </a:rPr>
              <a:t>15</a:t>
            </a:r>
            <a:r>
              <a:rPr lang="es-ES" sz="2400" dirty="0">
                <a:solidFill>
                  <a:schemeClr val="bg1"/>
                </a:solidFill>
              </a:rPr>
              <a:t>C + </a:t>
            </a:r>
            <a:r>
              <a:rPr lang="es-ES" sz="2400" baseline="30000" dirty="0">
                <a:solidFill>
                  <a:schemeClr val="bg1"/>
                </a:solidFill>
              </a:rPr>
              <a:t>208</a:t>
            </a:r>
            <a:r>
              <a:rPr lang="es-ES" sz="2400" dirty="0">
                <a:solidFill>
                  <a:schemeClr val="bg1"/>
                </a:solidFill>
              </a:rPr>
              <a:t>Pb Cross </a:t>
            </a:r>
            <a:r>
              <a:rPr lang="es-ES" sz="2400" dirty="0" err="1">
                <a:solidFill>
                  <a:schemeClr val="bg1"/>
                </a:solidFill>
              </a:rPr>
              <a:t>Section</a:t>
            </a:r>
            <a:endParaRPr lang="es" sz="2400" dirty="0">
              <a:solidFill>
                <a:schemeClr val="bg1"/>
              </a:solidFill>
            </a:endParaRPr>
          </a:p>
        </p:txBody>
      </p:sp>
      <p:sp>
        <p:nvSpPr>
          <p:cNvPr id="65" name="Google Shape;65;p14"/>
          <p:cNvSpPr txBox="1"/>
          <p:nvPr/>
        </p:nvSpPr>
        <p:spPr>
          <a:xfrm>
            <a:off x="0" y="4917450"/>
            <a:ext cx="9144000" cy="225900"/>
          </a:xfrm>
          <a:prstGeom prst="rect">
            <a:avLst/>
          </a:prstGeom>
          <a:solidFill>
            <a:srgbClr val="38761D"/>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dirty="0">
                <a:solidFill>
                  <a:srgbClr val="B7B7B7"/>
                </a:solidFill>
              </a:rPr>
              <a:t>Vicente García </a:t>
            </a:r>
            <a:r>
              <a:rPr lang="en-GB" dirty="0" err="1">
                <a:solidFill>
                  <a:srgbClr val="B7B7B7"/>
                </a:solidFill>
              </a:rPr>
              <a:t>Távora</a:t>
            </a:r>
            <a:r>
              <a:rPr lang="en-GB" dirty="0">
                <a:solidFill>
                  <a:srgbClr val="B7B7B7"/>
                </a:solidFill>
              </a:rPr>
              <a:t>                                                                            Instituto de </a:t>
            </a:r>
            <a:r>
              <a:rPr lang="en-GB" dirty="0" err="1">
                <a:solidFill>
                  <a:srgbClr val="B7B7B7"/>
                </a:solidFill>
              </a:rPr>
              <a:t>Estructura</a:t>
            </a:r>
            <a:r>
              <a:rPr lang="en-GB" dirty="0">
                <a:solidFill>
                  <a:srgbClr val="B7B7B7"/>
                </a:solidFill>
              </a:rPr>
              <a:t> de la Materia - CSIC</a:t>
            </a:r>
          </a:p>
        </p:txBody>
      </p:sp>
      <p:pic>
        <p:nvPicPr>
          <p:cNvPr id="5" name="Imagen 7">
            <a:extLst>
              <a:ext uri="{FF2B5EF4-FFF2-40B4-BE49-F238E27FC236}">
                <a16:creationId xmlns:a16="http://schemas.microsoft.com/office/drawing/2014/main" id="{B6972AEB-FDF9-5403-7C98-F74CD10C05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631" y="791700"/>
            <a:ext cx="3402957" cy="2100062"/>
          </a:xfrm>
          <a:prstGeom prst="rect">
            <a:avLst/>
          </a:prstGeom>
        </p:spPr>
      </p:pic>
      <p:pic>
        <p:nvPicPr>
          <p:cNvPr id="6" name="Imagen 11">
            <a:extLst>
              <a:ext uri="{FF2B5EF4-FFF2-40B4-BE49-F238E27FC236}">
                <a16:creationId xmlns:a16="http://schemas.microsoft.com/office/drawing/2014/main" id="{FA29E3E4-C1B5-86A3-DE41-1DBF8C500D21}"/>
              </a:ext>
            </a:extLst>
          </p:cNvPr>
          <p:cNvPicPr>
            <a:picLocks noChangeAspect="1"/>
          </p:cNvPicPr>
          <p:nvPr/>
        </p:nvPicPr>
        <p:blipFill rotWithShape="1">
          <a:blip r:embed="rId4"/>
          <a:srcRect b="5772"/>
          <a:stretch/>
        </p:blipFill>
        <p:spPr>
          <a:xfrm>
            <a:off x="4380470" y="794348"/>
            <a:ext cx="3402957" cy="1502810"/>
          </a:xfrm>
          <a:prstGeom prst="rect">
            <a:avLst/>
          </a:prstGeom>
        </p:spPr>
      </p:pic>
      <p:grpSp>
        <p:nvGrpSpPr>
          <p:cNvPr id="7" name="Grupo 6">
            <a:extLst>
              <a:ext uri="{FF2B5EF4-FFF2-40B4-BE49-F238E27FC236}">
                <a16:creationId xmlns:a16="http://schemas.microsoft.com/office/drawing/2014/main" id="{382D7E00-5B87-89E1-1DF4-D6601D24D483}"/>
              </a:ext>
            </a:extLst>
          </p:cNvPr>
          <p:cNvGrpSpPr/>
          <p:nvPr/>
        </p:nvGrpSpPr>
        <p:grpSpPr>
          <a:xfrm>
            <a:off x="3852107" y="2406634"/>
            <a:ext cx="4460749" cy="2510816"/>
            <a:chOff x="3546919" y="3443362"/>
            <a:chExt cx="5615640" cy="3414638"/>
          </a:xfrm>
        </p:grpSpPr>
        <p:pic>
          <p:nvPicPr>
            <p:cNvPr id="8" name="Imagen 2">
              <a:extLst>
                <a:ext uri="{FF2B5EF4-FFF2-40B4-BE49-F238E27FC236}">
                  <a16:creationId xmlns:a16="http://schemas.microsoft.com/office/drawing/2014/main" id="{C8409B7C-F476-54C4-1F32-96972895B3D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46919" y="3443362"/>
              <a:ext cx="5615640" cy="3414638"/>
            </a:xfrm>
            <a:prstGeom prst="rect">
              <a:avLst/>
            </a:prstGeom>
          </p:spPr>
        </p:pic>
        <p:sp>
          <p:nvSpPr>
            <p:cNvPr id="9" name="Elipse 5">
              <a:extLst>
                <a:ext uri="{FF2B5EF4-FFF2-40B4-BE49-F238E27FC236}">
                  <a16:creationId xmlns:a16="http://schemas.microsoft.com/office/drawing/2014/main" id="{51AF051A-DC55-53F7-A06B-3FCF2B6E368B}"/>
                </a:ext>
              </a:extLst>
            </p:cNvPr>
            <p:cNvSpPr/>
            <p:nvPr/>
          </p:nvSpPr>
          <p:spPr>
            <a:xfrm>
              <a:off x="5810610" y="4749874"/>
              <a:ext cx="72000" cy="7200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0" name="Elipse 13">
              <a:extLst>
                <a:ext uri="{FF2B5EF4-FFF2-40B4-BE49-F238E27FC236}">
                  <a16:creationId xmlns:a16="http://schemas.microsoft.com/office/drawing/2014/main" id="{2E62629B-AD5C-71B3-9AD3-90F043A26682}"/>
                </a:ext>
              </a:extLst>
            </p:cNvPr>
            <p:cNvSpPr/>
            <p:nvPr/>
          </p:nvSpPr>
          <p:spPr>
            <a:xfrm>
              <a:off x="6047976" y="4744480"/>
              <a:ext cx="72000" cy="7200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grpSp>
      <p:pic>
        <p:nvPicPr>
          <p:cNvPr id="11" name="Imagen 9">
            <a:extLst>
              <a:ext uri="{FF2B5EF4-FFF2-40B4-BE49-F238E27FC236}">
                <a16:creationId xmlns:a16="http://schemas.microsoft.com/office/drawing/2014/main" id="{53B2778C-1AF0-74DF-1E60-412E0B564D5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92757" y="3177883"/>
            <a:ext cx="2636404" cy="1701079"/>
          </a:xfrm>
          <a:prstGeom prst="rect">
            <a:avLst/>
          </a:prstGeom>
        </p:spPr>
      </p:pic>
      <p:sp>
        <p:nvSpPr>
          <p:cNvPr id="12" name="CuadroTexto 10">
            <a:extLst>
              <a:ext uri="{FF2B5EF4-FFF2-40B4-BE49-F238E27FC236}">
                <a16:creationId xmlns:a16="http://schemas.microsoft.com/office/drawing/2014/main" id="{4BD442F0-1AF6-5F06-3990-14021238FB1F}"/>
              </a:ext>
            </a:extLst>
          </p:cNvPr>
          <p:cNvSpPr txBox="1"/>
          <p:nvPr/>
        </p:nvSpPr>
        <p:spPr>
          <a:xfrm>
            <a:off x="831144" y="4358173"/>
            <a:ext cx="1738438" cy="276999"/>
          </a:xfrm>
          <a:prstGeom prst="rect">
            <a:avLst/>
          </a:prstGeom>
          <a:noFill/>
        </p:spPr>
        <p:txBody>
          <a:bodyPr wrap="square" rtlCol="0">
            <a:spAutoFit/>
          </a:bodyPr>
          <a:lstStyle/>
          <a:p>
            <a:r>
              <a:rPr lang="es-ES" sz="1200" baseline="30000" dirty="0"/>
              <a:t>12</a:t>
            </a:r>
            <a:r>
              <a:rPr lang="es-ES" sz="1200" dirty="0"/>
              <a:t>C+ </a:t>
            </a:r>
            <a:r>
              <a:rPr lang="es-ES" sz="1200" baseline="30000" dirty="0"/>
              <a:t>208</a:t>
            </a:r>
            <a:r>
              <a:rPr lang="es-ES" sz="1200" dirty="0"/>
              <a:t>Pb @ 65 </a:t>
            </a:r>
            <a:r>
              <a:rPr lang="es-ES" sz="1200" dirty="0" err="1"/>
              <a:t>MeV</a:t>
            </a:r>
            <a:endParaRPr lang="es-ES" sz="1200" dirty="0"/>
          </a:p>
        </p:txBody>
      </p:sp>
      <p:sp>
        <p:nvSpPr>
          <p:cNvPr id="13" name="CuadroTexto 14">
            <a:extLst>
              <a:ext uri="{FF2B5EF4-FFF2-40B4-BE49-F238E27FC236}">
                <a16:creationId xmlns:a16="http://schemas.microsoft.com/office/drawing/2014/main" id="{89DBEA34-1F8E-CBF8-ECFB-76E3EED1161F}"/>
              </a:ext>
            </a:extLst>
          </p:cNvPr>
          <p:cNvSpPr txBox="1"/>
          <p:nvPr/>
        </p:nvSpPr>
        <p:spPr>
          <a:xfrm>
            <a:off x="692246" y="3013168"/>
            <a:ext cx="2701144" cy="276999"/>
          </a:xfrm>
          <a:prstGeom prst="rect">
            <a:avLst/>
          </a:prstGeom>
          <a:noFill/>
        </p:spPr>
        <p:txBody>
          <a:bodyPr wrap="square" rtlCol="0">
            <a:spAutoFit/>
          </a:bodyPr>
          <a:lstStyle/>
          <a:p>
            <a:r>
              <a:rPr lang="es-ES" sz="1200" dirty="0" err="1"/>
              <a:t>Santra</a:t>
            </a:r>
            <a:r>
              <a:rPr lang="es-ES" sz="1200" dirty="0"/>
              <a:t> et al., PRC 64 (2001) 024602</a:t>
            </a:r>
          </a:p>
        </p:txBody>
      </p:sp>
      <p:sp>
        <p:nvSpPr>
          <p:cNvPr id="15" name="TextBox 14">
            <a:extLst>
              <a:ext uri="{FF2B5EF4-FFF2-40B4-BE49-F238E27FC236}">
                <a16:creationId xmlns:a16="http://schemas.microsoft.com/office/drawing/2014/main" id="{F9B5F6C1-3D4B-3282-1706-5853FE39708B}"/>
              </a:ext>
            </a:extLst>
          </p:cNvPr>
          <p:cNvSpPr txBox="1"/>
          <p:nvPr/>
        </p:nvSpPr>
        <p:spPr>
          <a:xfrm>
            <a:off x="3192759" y="2757118"/>
            <a:ext cx="442750" cy="276999"/>
          </a:xfrm>
          <a:prstGeom prst="rect">
            <a:avLst/>
          </a:prstGeom>
          <a:noFill/>
        </p:spPr>
        <p:txBody>
          <a:bodyPr wrap="none" rtlCol="0">
            <a:spAutoFit/>
          </a:bodyPr>
          <a:lstStyle/>
          <a:p>
            <a:r>
              <a:rPr lang="en-ES" sz="1200" dirty="0"/>
              <a:t>θ</a:t>
            </a:r>
            <a:r>
              <a:rPr lang="en-ES" sz="1200" baseline="-25000" dirty="0"/>
              <a:t>Lab</a:t>
            </a:r>
            <a:endParaRPr lang="en-ES" sz="1200" dirty="0"/>
          </a:p>
        </p:txBody>
      </p:sp>
      <p:sp>
        <p:nvSpPr>
          <p:cNvPr id="16" name="TextBox 15">
            <a:extLst>
              <a:ext uri="{FF2B5EF4-FFF2-40B4-BE49-F238E27FC236}">
                <a16:creationId xmlns:a16="http://schemas.microsoft.com/office/drawing/2014/main" id="{9CD42D5A-0460-CB9F-F020-A9E552C75EBD}"/>
              </a:ext>
            </a:extLst>
          </p:cNvPr>
          <p:cNvSpPr txBox="1"/>
          <p:nvPr/>
        </p:nvSpPr>
        <p:spPr>
          <a:xfrm>
            <a:off x="7383959" y="2172762"/>
            <a:ext cx="399468" cy="246221"/>
          </a:xfrm>
          <a:prstGeom prst="rect">
            <a:avLst/>
          </a:prstGeom>
          <a:noFill/>
        </p:spPr>
        <p:txBody>
          <a:bodyPr wrap="none" rtlCol="0">
            <a:spAutoFit/>
          </a:bodyPr>
          <a:lstStyle/>
          <a:p>
            <a:r>
              <a:rPr lang="en-ES" sz="1000" dirty="0"/>
              <a:t>θ</a:t>
            </a:r>
            <a:r>
              <a:rPr lang="en-ES" sz="1000" baseline="-25000" dirty="0"/>
              <a:t>Lab</a:t>
            </a:r>
            <a:endParaRPr lang="en-ES" sz="1000" dirty="0"/>
          </a:p>
        </p:txBody>
      </p:sp>
      <p:sp>
        <p:nvSpPr>
          <p:cNvPr id="17" name="Google Shape;66;p14">
            <a:extLst>
              <a:ext uri="{FF2B5EF4-FFF2-40B4-BE49-F238E27FC236}">
                <a16:creationId xmlns:a16="http://schemas.microsoft.com/office/drawing/2014/main" id="{ACE36A2D-4B6A-5FB9-421F-B4C7E3C27FBF}"/>
              </a:ext>
            </a:extLst>
          </p:cNvPr>
          <p:cNvSpPr txBox="1"/>
          <p:nvPr/>
        </p:nvSpPr>
        <p:spPr>
          <a:xfrm>
            <a:off x="8726592" y="574800"/>
            <a:ext cx="417408" cy="225900"/>
          </a:xfrm>
          <a:prstGeom prst="rect">
            <a:avLst/>
          </a:prstGeom>
          <a:solidFill>
            <a:srgbClr val="FFFFF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dirty="0">
                <a:solidFill>
                  <a:srgbClr val="38761D"/>
                </a:solidFill>
              </a:rPr>
              <a:t>10</a:t>
            </a:r>
          </a:p>
        </p:txBody>
      </p:sp>
    </p:spTree>
    <p:extLst>
      <p:ext uri="{BB962C8B-B14F-4D97-AF65-F5344CB8AC3E}">
        <p14:creationId xmlns:p14="http://schemas.microsoft.com/office/powerpoint/2010/main" val="38192851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Google Shape;63;p14"/>
          <p:cNvSpPr txBox="1">
            <a:spLocks noGrp="1"/>
          </p:cNvSpPr>
          <p:nvPr>
            <p:ph type="title"/>
          </p:nvPr>
        </p:nvSpPr>
        <p:spPr>
          <a:xfrm>
            <a:off x="0" y="0"/>
            <a:ext cx="9144000" cy="791700"/>
          </a:xfrm>
          <a:prstGeom prst="rect">
            <a:avLst/>
          </a:prstGeom>
          <a:solidFill>
            <a:srgbClr val="38761D"/>
          </a:solidFill>
        </p:spPr>
        <p:txBody>
          <a:bodyPr spcFirstLastPara="1" wrap="square" lIns="91425" tIns="91425" rIns="91425" bIns="91425" anchor="ctr" anchorCtr="0">
            <a:normAutofit/>
          </a:bodyPr>
          <a:lstStyle/>
          <a:p>
            <a:pPr lvl="0" indent="-343775" algn="ctr">
              <a:buClr>
                <a:srgbClr val="000000"/>
              </a:buClr>
              <a:buSzPct val="100000"/>
            </a:pPr>
            <a:r>
              <a:rPr lang="es-ES" sz="2400" dirty="0" err="1">
                <a:solidFill>
                  <a:schemeClr val="bg1"/>
                </a:solidFill>
              </a:rPr>
              <a:t>Comparison</a:t>
            </a:r>
            <a:r>
              <a:rPr lang="es-ES" sz="2400" dirty="0">
                <a:solidFill>
                  <a:schemeClr val="bg1"/>
                </a:solidFill>
              </a:rPr>
              <a:t> </a:t>
            </a:r>
            <a:r>
              <a:rPr lang="es-ES" sz="2400" dirty="0" err="1">
                <a:solidFill>
                  <a:schemeClr val="bg1"/>
                </a:solidFill>
              </a:rPr>
              <a:t>of</a:t>
            </a:r>
            <a:r>
              <a:rPr lang="es-ES" sz="2400" dirty="0">
                <a:solidFill>
                  <a:schemeClr val="bg1"/>
                </a:solidFill>
              </a:rPr>
              <a:t> Experimental </a:t>
            </a:r>
            <a:r>
              <a:rPr lang="es-ES" sz="2400" dirty="0" err="1">
                <a:solidFill>
                  <a:schemeClr val="bg1"/>
                </a:solidFill>
              </a:rPr>
              <a:t>results</a:t>
            </a:r>
            <a:r>
              <a:rPr lang="es-ES" sz="2400" dirty="0">
                <a:solidFill>
                  <a:schemeClr val="bg1"/>
                </a:solidFill>
              </a:rPr>
              <a:t> </a:t>
            </a:r>
            <a:r>
              <a:rPr lang="es-ES" sz="2400" dirty="0" err="1">
                <a:solidFill>
                  <a:schemeClr val="bg1"/>
                </a:solidFill>
              </a:rPr>
              <a:t>with</a:t>
            </a:r>
            <a:r>
              <a:rPr lang="es-ES" sz="2400" dirty="0">
                <a:solidFill>
                  <a:schemeClr val="bg1"/>
                </a:solidFill>
              </a:rPr>
              <a:t> </a:t>
            </a:r>
            <a:r>
              <a:rPr lang="es-ES" sz="2400" dirty="0" err="1">
                <a:solidFill>
                  <a:schemeClr val="bg1"/>
                </a:solidFill>
              </a:rPr>
              <a:t>Theory</a:t>
            </a:r>
            <a:endParaRPr lang="es" sz="2400" dirty="0">
              <a:solidFill>
                <a:schemeClr val="bg1"/>
              </a:solidFill>
            </a:endParaRPr>
          </a:p>
        </p:txBody>
      </p:sp>
      <p:sp>
        <p:nvSpPr>
          <p:cNvPr id="65" name="Google Shape;65;p14"/>
          <p:cNvSpPr txBox="1"/>
          <p:nvPr/>
        </p:nvSpPr>
        <p:spPr>
          <a:xfrm>
            <a:off x="0" y="4917450"/>
            <a:ext cx="9144000" cy="225900"/>
          </a:xfrm>
          <a:prstGeom prst="rect">
            <a:avLst/>
          </a:prstGeom>
          <a:solidFill>
            <a:srgbClr val="38761D"/>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dirty="0">
                <a:solidFill>
                  <a:srgbClr val="B7B7B7"/>
                </a:solidFill>
              </a:rPr>
              <a:t>Vicente García </a:t>
            </a:r>
            <a:r>
              <a:rPr lang="en-GB" dirty="0" err="1">
                <a:solidFill>
                  <a:srgbClr val="B7B7B7"/>
                </a:solidFill>
              </a:rPr>
              <a:t>Távora</a:t>
            </a:r>
            <a:r>
              <a:rPr lang="en-GB" dirty="0">
                <a:solidFill>
                  <a:srgbClr val="B7B7B7"/>
                </a:solidFill>
              </a:rPr>
              <a:t>                                                                            Instituto de </a:t>
            </a:r>
            <a:r>
              <a:rPr lang="en-GB" dirty="0" err="1">
                <a:solidFill>
                  <a:srgbClr val="B7B7B7"/>
                </a:solidFill>
              </a:rPr>
              <a:t>Estructura</a:t>
            </a:r>
            <a:r>
              <a:rPr lang="en-GB" dirty="0">
                <a:solidFill>
                  <a:srgbClr val="B7B7B7"/>
                </a:solidFill>
              </a:rPr>
              <a:t> de la Materia - CSIC</a:t>
            </a:r>
          </a:p>
        </p:txBody>
      </p:sp>
      <p:sp>
        <p:nvSpPr>
          <p:cNvPr id="2" name="Google Shape;66;p14">
            <a:extLst>
              <a:ext uri="{FF2B5EF4-FFF2-40B4-BE49-F238E27FC236}">
                <a16:creationId xmlns:a16="http://schemas.microsoft.com/office/drawing/2014/main" id="{057814AD-ABBE-5094-B649-276E03F5C6E5}"/>
              </a:ext>
            </a:extLst>
          </p:cNvPr>
          <p:cNvSpPr txBox="1"/>
          <p:nvPr/>
        </p:nvSpPr>
        <p:spPr>
          <a:xfrm>
            <a:off x="8726592" y="574800"/>
            <a:ext cx="417408" cy="225900"/>
          </a:xfrm>
          <a:prstGeom prst="rect">
            <a:avLst/>
          </a:prstGeom>
          <a:solidFill>
            <a:srgbClr val="FFFFF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dirty="0">
                <a:solidFill>
                  <a:srgbClr val="38761D"/>
                </a:solidFill>
              </a:rPr>
              <a:t>11</a:t>
            </a:r>
          </a:p>
        </p:txBody>
      </p:sp>
      <p:sp>
        <p:nvSpPr>
          <p:cNvPr id="3" name="CuadroTexto 1">
            <a:extLst>
              <a:ext uri="{FF2B5EF4-FFF2-40B4-BE49-F238E27FC236}">
                <a16:creationId xmlns:a16="http://schemas.microsoft.com/office/drawing/2014/main" id="{7C32B633-110B-9939-6D39-72CF8C361AB4}"/>
              </a:ext>
            </a:extLst>
          </p:cNvPr>
          <p:cNvSpPr txBox="1"/>
          <p:nvPr/>
        </p:nvSpPr>
        <p:spPr>
          <a:xfrm>
            <a:off x="241300" y="799777"/>
            <a:ext cx="8305800" cy="1200329"/>
          </a:xfrm>
          <a:prstGeom prst="rect">
            <a:avLst/>
          </a:prstGeom>
          <a:noFill/>
        </p:spPr>
        <p:txBody>
          <a:bodyPr wrap="square" rtlCol="0">
            <a:spAutoFit/>
          </a:bodyPr>
          <a:lstStyle/>
          <a:p>
            <a:r>
              <a:rPr lang="es-ES" dirty="0" err="1"/>
              <a:t>The</a:t>
            </a:r>
            <a:r>
              <a:rPr lang="es-ES" dirty="0"/>
              <a:t> experimental angular </a:t>
            </a:r>
            <a:r>
              <a:rPr lang="es-ES" dirty="0" err="1"/>
              <a:t>distribution</a:t>
            </a:r>
            <a:r>
              <a:rPr lang="es-ES" dirty="0"/>
              <a:t> </a:t>
            </a:r>
            <a:r>
              <a:rPr lang="es-ES" dirty="0" err="1"/>
              <a:t>cross</a:t>
            </a:r>
            <a:r>
              <a:rPr lang="es-ES" dirty="0"/>
              <a:t> </a:t>
            </a:r>
            <a:r>
              <a:rPr lang="es-ES" dirty="0" err="1"/>
              <a:t>section</a:t>
            </a:r>
            <a:r>
              <a:rPr lang="es-ES" dirty="0"/>
              <a:t> of </a:t>
            </a:r>
            <a:r>
              <a:rPr lang="es-ES" baseline="30000" dirty="0"/>
              <a:t>15</a:t>
            </a:r>
            <a:r>
              <a:rPr lang="es-ES" dirty="0"/>
              <a:t>C + </a:t>
            </a:r>
            <a:r>
              <a:rPr lang="es-ES" baseline="30000" dirty="0"/>
              <a:t>208</a:t>
            </a:r>
            <a:r>
              <a:rPr lang="es-ES" dirty="0"/>
              <a:t>Pb  @ 65 </a:t>
            </a:r>
            <a:r>
              <a:rPr lang="es-ES" dirty="0" err="1"/>
              <a:t>MeV</a:t>
            </a:r>
            <a:r>
              <a:rPr lang="es-ES" dirty="0"/>
              <a:t> are </a:t>
            </a:r>
            <a:r>
              <a:rPr lang="es-ES" dirty="0" err="1"/>
              <a:t>compared</a:t>
            </a:r>
            <a:r>
              <a:rPr lang="es-ES" dirty="0"/>
              <a:t> </a:t>
            </a:r>
            <a:r>
              <a:rPr lang="es-ES" dirty="0" err="1"/>
              <a:t>with</a:t>
            </a:r>
            <a:r>
              <a:rPr lang="es-ES" dirty="0"/>
              <a:t> </a:t>
            </a:r>
            <a:r>
              <a:rPr lang="es-ES" dirty="0" err="1"/>
              <a:t>the</a:t>
            </a:r>
            <a:r>
              <a:rPr lang="es-ES" dirty="0"/>
              <a:t> </a:t>
            </a:r>
            <a:r>
              <a:rPr lang="es-ES" dirty="0" err="1"/>
              <a:t>calculations</a:t>
            </a:r>
            <a:r>
              <a:rPr lang="es-ES" dirty="0"/>
              <a:t> done </a:t>
            </a:r>
            <a:r>
              <a:rPr lang="es-ES" dirty="0" err="1"/>
              <a:t>by</a:t>
            </a:r>
            <a:r>
              <a:rPr lang="es-ES" dirty="0"/>
              <a:t> </a:t>
            </a:r>
            <a:r>
              <a:rPr lang="es-ES" dirty="0" err="1"/>
              <a:t>Keenley</a:t>
            </a:r>
            <a:r>
              <a:rPr lang="es-ES" dirty="0"/>
              <a:t> et al., </a:t>
            </a:r>
            <a:r>
              <a:rPr lang="es-ES" dirty="0" err="1"/>
              <a:t>for</a:t>
            </a:r>
            <a:r>
              <a:rPr lang="es-ES" dirty="0"/>
              <a:t> </a:t>
            </a:r>
            <a:r>
              <a:rPr lang="es-ES" dirty="0" err="1"/>
              <a:t>the</a:t>
            </a:r>
            <a:r>
              <a:rPr lang="es-ES" dirty="0"/>
              <a:t> extreme case of no </a:t>
            </a:r>
            <a:r>
              <a:rPr lang="es-ES" dirty="0" err="1"/>
              <a:t>coupling</a:t>
            </a:r>
            <a:r>
              <a:rPr lang="es-ES" dirty="0"/>
              <a:t> and  1n-stripping  </a:t>
            </a:r>
            <a:r>
              <a:rPr lang="es-ES" dirty="0" err="1"/>
              <a:t>within</a:t>
            </a:r>
            <a:r>
              <a:rPr lang="es-ES" dirty="0"/>
              <a:t> </a:t>
            </a:r>
            <a:r>
              <a:rPr lang="es-ES" dirty="0" err="1"/>
              <a:t>the</a:t>
            </a:r>
            <a:r>
              <a:rPr lang="es-ES" dirty="0"/>
              <a:t> </a:t>
            </a:r>
            <a:r>
              <a:rPr lang="es-ES" dirty="0" err="1"/>
              <a:t>coupled</a:t>
            </a:r>
            <a:r>
              <a:rPr lang="es-ES" dirty="0"/>
              <a:t> </a:t>
            </a:r>
            <a:r>
              <a:rPr lang="es-ES" dirty="0" err="1"/>
              <a:t>reaction</a:t>
            </a:r>
            <a:r>
              <a:rPr lang="es-ES" dirty="0"/>
              <a:t> </a:t>
            </a:r>
            <a:r>
              <a:rPr lang="es-ES" dirty="0" err="1"/>
              <a:t>channel</a:t>
            </a:r>
            <a:r>
              <a:rPr lang="es-ES" dirty="0"/>
              <a:t> and CDCC  </a:t>
            </a:r>
            <a:r>
              <a:rPr lang="es-ES" dirty="0" err="1"/>
              <a:t>for</a:t>
            </a:r>
            <a:r>
              <a:rPr lang="es-ES" dirty="0"/>
              <a:t> no </a:t>
            </a:r>
            <a:r>
              <a:rPr lang="es-ES" dirty="0" err="1"/>
              <a:t>coupling</a:t>
            </a:r>
            <a:r>
              <a:rPr lang="es-ES" dirty="0"/>
              <a:t> and 1n </a:t>
            </a:r>
            <a:r>
              <a:rPr lang="es-ES" dirty="0" err="1"/>
              <a:t>breakup</a:t>
            </a:r>
            <a:r>
              <a:rPr lang="es-ES" dirty="0"/>
              <a:t>.  </a:t>
            </a:r>
          </a:p>
        </p:txBody>
      </p:sp>
      <p:pic>
        <p:nvPicPr>
          <p:cNvPr id="4" name="Imagen 23">
            <a:extLst>
              <a:ext uri="{FF2B5EF4-FFF2-40B4-BE49-F238E27FC236}">
                <a16:creationId xmlns:a16="http://schemas.microsoft.com/office/drawing/2014/main" id="{010E992C-C203-5824-7980-7B4F4AFB95E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30117" y="1560595"/>
            <a:ext cx="4083765" cy="3356855"/>
          </a:xfrm>
          <a:prstGeom prst="rect">
            <a:avLst/>
          </a:prstGeom>
        </p:spPr>
      </p:pic>
      <p:sp>
        <p:nvSpPr>
          <p:cNvPr id="14" name="CuadroTexto 5">
            <a:extLst>
              <a:ext uri="{FF2B5EF4-FFF2-40B4-BE49-F238E27FC236}">
                <a16:creationId xmlns:a16="http://schemas.microsoft.com/office/drawing/2014/main" id="{FE823B1E-0094-F253-69C2-75C7C131E904}"/>
              </a:ext>
            </a:extLst>
          </p:cNvPr>
          <p:cNvSpPr txBox="1"/>
          <p:nvPr/>
        </p:nvSpPr>
        <p:spPr>
          <a:xfrm>
            <a:off x="6228732" y="4020557"/>
            <a:ext cx="2105040" cy="646331"/>
          </a:xfrm>
          <a:prstGeom prst="rect">
            <a:avLst/>
          </a:prstGeom>
          <a:solidFill>
            <a:schemeClr val="bg1"/>
          </a:solidFill>
        </p:spPr>
        <p:txBody>
          <a:bodyPr wrap="square" rtlCol="0">
            <a:spAutoFit/>
          </a:bodyPr>
          <a:lstStyle/>
          <a:p>
            <a:r>
              <a:rPr lang="es-ES" sz="1200" dirty="0">
                <a:solidFill>
                  <a:srgbClr val="FF0000"/>
                </a:solidFill>
              </a:rPr>
              <a:t>N. </a:t>
            </a:r>
            <a:r>
              <a:rPr lang="es-ES" sz="1200" dirty="0" err="1">
                <a:solidFill>
                  <a:srgbClr val="FF0000"/>
                </a:solidFill>
              </a:rPr>
              <a:t>Keenley</a:t>
            </a:r>
            <a:r>
              <a:rPr lang="es-ES" sz="1200" dirty="0">
                <a:solidFill>
                  <a:srgbClr val="FF0000"/>
                </a:solidFill>
              </a:rPr>
              <a:t> et al., PRC 75 (2007) 056610; EPJA 50 (2014) 145</a:t>
            </a:r>
          </a:p>
        </p:txBody>
      </p:sp>
      <p:sp>
        <p:nvSpPr>
          <p:cNvPr id="6" name="TextBox 5">
            <a:extLst>
              <a:ext uri="{FF2B5EF4-FFF2-40B4-BE49-F238E27FC236}">
                <a16:creationId xmlns:a16="http://schemas.microsoft.com/office/drawing/2014/main" id="{EE0518BB-95CE-A300-06D2-6FD603CF273E}"/>
              </a:ext>
            </a:extLst>
          </p:cNvPr>
          <p:cNvSpPr txBox="1"/>
          <p:nvPr/>
        </p:nvSpPr>
        <p:spPr>
          <a:xfrm>
            <a:off x="241300" y="2209313"/>
            <a:ext cx="2432231" cy="2031325"/>
          </a:xfrm>
          <a:prstGeom prst="rect">
            <a:avLst/>
          </a:prstGeom>
          <a:noFill/>
        </p:spPr>
        <p:txBody>
          <a:bodyPr wrap="square">
            <a:spAutoFit/>
          </a:bodyPr>
          <a:lstStyle/>
          <a:p>
            <a:r>
              <a:rPr lang="es-ES" sz="1400" dirty="0" err="1">
                <a:solidFill>
                  <a:schemeClr val="tx1"/>
                </a:solidFill>
              </a:rPr>
              <a:t>The</a:t>
            </a:r>
            <a:r>
              <a:rPr lang="es-ES" sz="1400" dirty="0">
                <a:solidFill>
                  <a:schemeClr val="tx1"/>
                </a:solidFill>
              </a:rPr>
              <a:t> experimental angular </a:t>
            </a:r>
            <a:r>
              <a:rPr lang="es-ES" sz="1400" dirty="0" err="1">
                <a:solidFill>
                  <a:schemeClr val="tx1"/>
                </a:solidFill>
              </a:rPr>
              <a:t>distribution</a:t>
            </a:r>
            <a:r>
              <a:rPr lang="es-ES" sz="1400" dirty="0">
                <a:solidFill>
                  <a:schemeClr val="tx1"/>
                </a:solidFill>
              </a:rPr>
              <a:t> </a:t>
            </a:r>
            <a:r>
              <a:rPr lang="es-ES" sz="1400" dirty="0" err="1">
                <a:solidFill>
                  <a:schemeClr val="tx1"/>
                </a:solidFill>
              </a:rPr>
              <a:t>of</a:t>
            </a:r>
            <a:r>
              <a:rPr lang="es-ES" sz="1400" dirty="0">
                <a:solidFill>
                  <a:schemeClr val="tx1"/>
                </a:solidFill>
              </a:rPr>
              <a:t> </a:t>
            </a:r>
            <a:r>
              <a:rPr lang="es-ES" sz="1400" dirty="0" err="1">
                <a:solidFill>
                  <a:schemeClr val="tx1"/>
                </a:solidFill>
              </a:rPr>
              <a:t>the</a:t>
            </a:r>
            <a:r>
              <a:rPr lang="es-ES" sz="1400" dirty="0">
                <a:solidFill>
                  <a:schemeClr val="tx1"/>
                </a:solidFill>
              </a:rPr>
              <a:t> </a:t>
            </a:r>
            <a:r>
              <a:rPr lang="es-ES" sz="1400" dirty="0" err="1">
                <a:solidFill>
                  <a:schemeClr val="tx1"/>
                </a:solidFill>
              </a:rPr>
              <a:t>elastic</a:t>
            </a:r>
            <a:r>
              <a:rPr lang="es-ES" sz="1400" dirty="0">
                <a:solidFill>
                  <a:schemeClr val="tx1"/>
                </a:solidFill>
              </a:rPr>
              <a:t> </a:t>
            </a:r>
            <a:r>
              <a:rPr lang="es-ES" sz="1400" dirty="0" err="1">
                <a:solidFill>
                  <a:schemeClr val="tx1"/>
                </a:solidFill>
              </a:rPr>
              <a:t>scattering</a:t>
            </a:r>
            <a:r>
              <a:rPr lang="es-ES" sz="1400" dirty="0">
                <a:solidFill>
                  <a:schemeClr val="tx1"/>
                </a:solidFill>
              </a:rPr>
              <a:t> </a:t>
            </a:r>
            <a:r>
              <a:rPr lang="es-ES" sz="1400" dirty="0" err="1">
                <a:solidFill>
                  <a:schemeClr val="tx1"/>
                </a:solidFill>
              </a:rPr>
              <a:t>near</a:t>
            </a:r>
            <a:r>
              <a:rPr lang="es-ES" sz="1400" dirty="0">
                <a:solidFill>
                  <a:schemeClr val="tx1"/>
                </a:solidFill>
              </a:rPr>
              <a:t> </a:t>
            </a:r>
            <a:r>
              <a:rPr lang="es-ES" sz="1400" dirty="0" err="1">
                <a:solidFill>
                  <a:schemeClr val="tx1"/>
                </a:solidFill>
              </a:rPr>
              <a:t>the</a:t>
            </a:r>
            <a:r>
              <a:rPr lang="es-ES" sz="1400" dirty="0">
                <a:solidFill>
                  <a:schemeClr val="tx1"/>
                </a:solidFill>
              </a:rPr>
              <a:t> Coulomb </a:t>
            </a:r>
            <a:r>
              <a:rPr lang="es-ES" sz="1400" dirty="0" err="1">
                <a:solidFill>
                  <a:schemeClr val="tx1"/>
                </a:solidFill>
              </a:rPr>
              <a:t>Barrier</a:t>
            </a:r>
            <a:r>
              <a:rPr lang="es-ES" sz="1400" dirty="0">
                <a:solidFill>
                  <a:schemeClr val="tx1"/>
                </a:solidFill>
              </a:rPr>
              <a:t> (~ 65 MeV) shows </a:t>
            </a:r>
            <a:r>
              <a:rPr lang="es-ES" sz="1400" dirty="0" err="1">
                <a:solidFill>
                  <a:schemeClr val="tx1"/>
                </a:solidFill>
              </a:rPr>
              <a:t>strong</a:t>
            </a:r>
            <a:r>
              <a:rPr lang="es-ES" sz="1400" dirty="0">
                <a:solidFill>
                  <a:schemeClr val="tx1"/>
                </a:solidFill>
              </a:rPr>
              <a:t> </a:t>
            </a:r>
            <a:r>
              <a:rPr lang="es-ES" sz="1400" dirty="0" err="1">
                <a:solidFill>
                  <a:schemeClr val="tx1"/>
                </a:solidFill>
              </a:rPr>
              <a:t>couplings</a:t>
            </a:r>
            <a:r>
              <a:rPr lang="es-ES" sz="1400" dirty="0">
                <a:solidFill>
                  <a:schemeClr val="tx1"/>
                </a:solidFill>
              </a:rPr>
              <a:t>. </a:t>
            </a:r>
          </a:p>
          <a:p>
            <a:endParaRPr lang="es-ES" dirty="0">
              <a:solidFill>
                <a:schemeClr val="tx1"/>
              </a:solidFill>
            </a:endParaRPr>
          </a:p>
          <a:p>
            <a:r>
              <a:rPr lang="es-ES" sz="1400" dirty="0" err="1">
                <a:solidFill>
                  <a:schemeClr val="tx1"/>
                </a:solidFill>
              </a:rPr>
              <a:t>The</a:t>
            </a:r>
            <a:r>
              <a:rPr lang="es-ES" sz="1400" dirty="0">
                <a:solidFill>
                  <a:schemeClr val="tx1"/>
                </a:solidFill>
              </a:rPr>
              <a:t> </a:t>
            </a:r>
            <a:r>
              <a:rPr lang="es-ES" sz="1400" dirty="0" err="1">
                <a:solidFill>
                  <a:schemeClr val="tx1"/>
                </a:solidFill>
              </a:rPr>
              <a:t>distribution</a:t>
            </a:r>
            <a:r>
              <a:rPr lang="es-ES" sz="1400" dirty="0">
                <a:solidFill>
                  <a:schemeClr val="tx1"/>
                </a:solidFill>
              </a:rPr>
              <a:t>  </a:t>
            </a:r>
            <a:r>
              <a:rPr lang="es-ES" sz="1400" dirty="0" err="1">
                <a:solidFill>
                  <a:schemeClr val="tx1"/>
                </a:solidFill>
              </a:rPr>
              <a:t>favours</a:t>
            </a:r>
            <a:r>
              <a:rPr lang="es-ES" sz="1400" dirty="0">
                <a:solidFill>
                  <a:schemeClr val="tx1"/>
                </a:solidFill>
              </a:rPr>
              <a:t> </a:t>
            </a:r>
            <a:r>
              <a:rPr lang="es-ES" sz="1400" dirty="0" err="1">
                <a:solidFill>
                  <a:schemeClr val="tx1"/>
                </a:solidFill>
              </a:rPr>
              <a:t>the</a:t>
            </a:r>
            <a:r>
              <a:rPr lang="es-ES" sz="1400" dirty="0">
                <a:solidFill>
                  <a:schemeClr val="tx1"/>
                </a:solidFill>
              </a:rPr>
              <a:t> </a:t>
            </a:r>
            <a:r>
              <a:rPr lang="es-ES" sz="1400" dirty="0" err="1">
                <a:solidFill>
                  <a:schemeClr val="tx1"/>
                </a:solidFill>
              </a:rPr>
              <a:t>presence</a:t>
            </a:r>
            <a:r>
              <a:rPr lang="es-ES" sz="1400" dirty="0">
                <a:solidFill>
                  <a:schemeClr val="tx1"/>
                </a:solidFill>
              </a:rPr>
              <a:t> </a:t>
            </a:r>
            <a:r>
              <a:rPr lang="es-ES" sz="1400" dirty="0" err="1">
                <a:solidFill>
                  <a:schemeClr val="tx1"/>
                </a:solidFill>
              </a:rPr>
              <a:t>of</a:t>
            </a:r>
            <a:r>
              <a:rPr lang="es-ES" sz="1400" dirty="0">
                <a:solidFill>
                  <a:schemeClr val="tx1"/>
                </a:solidFill>
              </a:rPr>
              <a:t> 1n-stripping </a:t>
            </a:r>
            <a:r>
              <a:rPr lang="es-ES" sz="1400" dirty="0" err="1">
                <a:solidFill>
                  <a:schemeClr val="tx1"/>
                </a:solidFill>
              </a:rPr>
              <a:t>channel</a:t>
            </a:r>
            <a:r>
              <a:rPr lang="es-ES" sz="1400" dirty="0">
                <a:solidFill>
                  <a:schemeClr val="tx1"/>
                </a:solidFill>
              </a:rPr>
              <a:t>. </a:t>
            </a:r>
          </a:p>
        </p:txBody>
      </p:sp>
    </p:spTree>
    <p:extLst>
      <p:ext uri="{BB962C8B-B14F-4D97-AF65-F5344CB8AC3E}">
        <p14:creationId xmlns:p14="http://schemas.microsoft.com/office/powerpoint/2010/main" val="15496651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Google Shape;63;p14"/>
          <p:cNvSpPr txBox="1">
            <a:spLocks noGrp="1"/>
          </p:cNvSpPr>
          <p:nvPr>
            <p:ph type="title"/>
          </p:nvPr>
        </p:nvSpPr>
        <p:spPr>
          <a:xfrm>
            <a:off x="0" y="0"/>
            <a:ext cx="9144000" cy="791700"/>
          </a:xfrm>
          <a:prstGeom prst="rect">
            <a:avLst/>
          </a:prstGeom>
          <a:solidFill>
            <a:srgbClr val="38761D"/>
          </a:solidFill>
        </p:spPr>
        <p:txBody>
          <a:bodyPr spcFirstLastPara="1" wrap="square" lIns="91425" tIns="91425" rIns="91425" bIns="91425" anchor="ctr" anchorCtr="0">
            <a:normAutofit/>
          </a:bodyPr>
          <a:lstStyle/>
          <a:p>
            <a:pPr lvl="0" indent="-343775" algn="ctr">
              <a:buClr>
                <a:srgbClr val="000000"/>
              </a:buClr>
              <a:buSzPct val="100000"/>
            </a:pPr>
            <a:r>
              <a:rPr lang="es-ES" sz="2400" dirty="0" err="1">
                <a:solidFill>
                  <a:schemeClr val="bg1"/>
                </a:solidFill>
              </a:rPr>
              <a:t>Summary</a:t>
            </a:r>
            <a:r>
              <a:rPr lang="es-ES" sz="2400" dirty="0">
                <a:solidFill>
                  <a:schemeClr val="bg1"/>
                </a:solidFill>
              </a:rPr>
              <a:t> &amp; Outlook</a:t>
            </a:r>
            <a:endParaRPr lang="es" sz="2400" dirty="0">
              <a:solidFill>
                <a:schemeClr val="bg1"/>
              </a:solidFill>
            </a:endParaRPr>
          </a:p>
        </p:txBody>
      </p:sp>
      <p:sp>
        <p:nvSpPr>
          <p:cNvPr id="65" name="Google Shape;65;p14"/>
          <p:cNvSpPr txBox="1"/>
          <p:nvPr/>
        </p:nvSpPr>
        <p:spPr>
          <a:xfrm>
            <a:off x="0" y="4917450"/>
            <a:ext cx="9144000" cy="225900"/>
          </a:xfrm>
          <a:prstGeom prst="rect">
            <a:avLst/>
          </a:prstGeom>
          <a:solidFill>
            <a:srgbClr val="38761D"/>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dirty="0">
                <a:solidFill>
                  <a:srgbClr val="B7B7B7"/>
                </a:solidFill>
              </a:rPr>
              <a:t>Vicente García </a:t>
            </a:r>
            <a:r>
              <a:rPr lang="en-GB" dirty="0" err="1">
                <a:solidFill>
                  <a:srgbClr val="B7B7B7"/>
                </a:solidFill>
              </a:rPr>
              <a:t>Távora</a:t>
            </a:r>
            <a:r>
              <a:rPr lang="en-GB" dirty="0">
                <a:solidFill>
                  <a:srgbClr val="B7B7B7"/>
                </a:solidFill>
              </a:rPr>
              <a:t>                                                                            Instituto de </a:t>
            </a:r>
            <a:r>
              <a:rPr lang="en-GB" dirty="0" err="1">
                <a:solidFill>
                  <a:srgbClr val="B7B7B7"/>
                </a:solidFill>
              </a:rPr>
              <a:t>Estructura</a:t>
            </a:r>
            <a:r>
              <a:rPr lang="en-GB" dirty="0">
                <a:solidFill>
                  <a:srgbClr val="B7B7B7"/>
                </a:solidFill>
              </a:rPr>
              <a:t> de la Materia - CSIC</a:t>
            </a:r>
          </a:p>
        </p:txBody>
      </p:sp>
      <p:sp>
        <p:nvSpPr>
          <p:cNvPr id="2" name="Google Shape;66;p14">
            <a:extLst>
              <a:ext uri="{FF2B5EF4-FFF2-40B4-BE49-F238E27FC236}">
                <a16:creationId xmlns:a16="http://schemas.microsoft.com/office/drawing/2014/main" id="{057814AD-ABBE-5094-B649-276E03F5C6E5}"/>
              </a:ext>
            </a:extLst>
          </p:cNvPr>
          <p:cNvSpPr txBox="1"/>
          <p:nvPr/>
        </p:nvSpPr>
        <p:spPr>
          <a:xfrm>
            <a:off x="8726592" y="574800"/>
            <a:ext cx="417408" cy="225900"/>
          </a:xfrm>
          <a:prstGeom prst="rect">
            <a:avLst/>
          </a:prstGeom>
          <a:solidFill>
            <a:srgbClr val="FFFFF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dirty="0">
                <a:solidFill>
                  <a:srgbClr val="38761D"/>
                </a:solidFill>
              </a:rPr>
              <a:t>12</a:t>
            </a:r>
          </a:p>
        </p:txBody>
      </p:sp>
      <p:sp>
        <p:nvSpPr>
          <p:cNvPr id="5" name="Marcador de contenido 5">
            <a:extLst>
              <a:ext uri="{FF2B5EF4-FFF2-40B4-BE49-F238E27FC236}">
                <a16:creationId xmlns:a16="http://schemas.microsoft.com/office/drawing/2014/main" id="{69115C6D-3B59-1B5F-40E8-864513D42B6A}"/>
              </a:ext>
            </a:extLst>
          </p:cNvPr>
          <p:cNvSpPr txBox="1">
            <a:spLocks/>
          </p:cNvSpPr>
          <p:nvPr/>
        </p:nvSpPr>
        <p:spPr>
          <a:xfrm>
            <a:off x="298815" y="1108531"/>
            <a:ext cx="8546369" cy="3297483"/>
          </a:xfrm>
          <a:prstGeom prst="rect">
            <a:avLst/>
          </a:prstGeom>
          <a:noFill/>
          <a:ln>
            <a:noFill/>
          </a:ln>
        </p:spPr>
        <p:txBody>
          <a:bodyPr spcFirstLastPara="1" wrap="square" lIns="91425" tIns="91425" rIns="91425" bIns="91425" anchor="t" anchorCtr="0">
            <a:normAutofit fontScale="70000" lnSpcReduction="20000"/>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a:buFont typeface="Arial" panose="020B0604020202020204" pitchFamily="34" charset="0"/>
              <a:buChar char="•"/>
            </a:pPr>
            <a:r>
              <a:rPr lang="es-ES" sz="2000" dirty="0" err="1">
                <a:solidFill>
                  <a:schemeClr val="tx1"/>
                </a:solidFill>
              </a:rPr>
              <a:t>We</a:t>
            </a:r>
            <a:r>
              <a:rPr lang="es-ES" sz="2000" dirty="0">
                <a:solidFill>
                  <a:schemeClr val="tx1"/>
                </a:solidFill>
              </a:rPr>
              <a:t> </a:t>
            </a:r>
            <a:r>
              <a:rPr lang="es-ES" sz="2000" dirty="0" err="1">
                <a:solidFill>
                  <a:schemeClr val="tx1"/>
                </a:solidFill>
              </a:rPr>
              <a:t>have</a:t>
            </a:r>
            <a:r>
              <a:rPr lang="es-ES" sz="2000" dirty="0">
                <a:solidFill>
                  <a:schemeClr val="tx1"/>
                </a:solidFill>
              </a:rPr>
              <a:t> </a:t>
            </a:r>
            <a:r>
              <a:rPr lang="es-ES" sz="2000" dirty="0" err="1">
                <a:solidFill>
                  <a:schemeClr val="tx1"/>
                </a:solidFill>
              </a:rPr>
              <a:t>performed</a:t>
            </a:r>
            <a:r>
              <a:rPr lang="es-ES" sz="2000" dirty="0">
                <a:solidFill>
                  <a:schemeClr val="tx1"/>
                </a:solidFill>
              </a:rPr>
              <a:t> </a:t>
            </a:r>
            <a:r>
              <a:rPr lang="es-ES" sz="2000" dirty="0" err="1">
                <a:solidFill>
                  <a:schemeClr val="tx1"/>
                </a:solidFill>
              </a:rPr>
              <a:t>the</a:t>
            </a:r>
            <a:r>
              <a:rPr lang="es-ES" sz="2000" dirty="0">
                <a:solidFill>
                  <a:schemeClr val="tx1"/>
                </a:solidFill>
              </a:rPr>
              <a:t> </a:t>
            </a:r>
            <a:r>
              <a:rPr lang="es-ES" sz="2000" dirty="0" err="1">
                <a:solidFill>
                  <a:schemeClr val="tx1"/>
                </a:solidFill>
              </a:rPr>
              <a:t>first</a:t>
            </a:r>
            <a:r>
              <a:rPr lang="es-ES" sz="2000" dirty="0">
                <a:solidFill>
                  <a:schemeClr val="tx1"/>
                </a:solidFill>
              </a:rPr>
              <a:t> </a:t>
            </a:r>
            <a:r>
              <a:rPr lang="es-ES" sz="2000" dirty="0" err="1">
                <a:solidFill>
                  <a:schemeClr val="tx1"/>
                </a:solidFill>
              </a:rPr>
              <a:t>study</a:t>
            </a:r>
            <a:r>
              <a:rPr lang="es-ES" sz="2000" dirty="0">
                <a:solidFill>
                  <a:schemeClr val="tx1"/>
                </a:solidFill>
              </a:rPr>
              <a:t> </a:t>
            </a:r>
            <a:r>
              <a:rPr lang="es-ES" sz="2000" dirty="0" err="1">
                <a:solidFill>
                  <a:schemeClr val="tx1"/>
                </a:solidFill>
              </a:rPr>
              <a:t>of</a:t>
            </a:r>
            <a:r>
              <a:rPr lang="es-ES" sz="2000" dirty="0">
                <a:solidFill>
                  <a:schemeClr val="tx1"/>
                </a:solidFill>
              </a:rPr>
              <a:t> </a:t>
            </a:r>
            <a:r>
              <a:rPr lang="es-ES" sz="2000" dirty="0" err="1">
                <a:solidFill>
                  <a:schemeClr val="tx1"/>
                </a:solidFill>
              </a:rPr>
              <a:t>the</a:t>
            </a:r>
            <a:r>
              <a:rPr lang="es-ES" sz="2000" dirty="0">
                <a:solidFill>
                  <a:schemeClr val="tx1"/>
                </a:solidFill>
              </a:rPr>
              <a:t> angular </a:t>
            </a:r>
            <a:r>
              <a:rPr lang="es-ES" sz="2000" dirty="0" err="1">
                <a:solidFill>
                  <a:schemeClr val="tx1"/>
                </a:solidFill>
              </a:rPr>
              <a:t>distribution</a:t>
            </a:r>
            <a:r>
              <a:rPr lang="es-ES" sz="2000" dirty="0">
                <a:solidFill>
                  <a:schemeClr val="tx1"/>
                </a:solidFill>
              </a:rPr>
              <a:t> </a:t>
            </a:r>
            <a:r>
              <a:rPr lang="es-ES" sz="2000" dirty="0" err="1">
                <a:solidFill>
                  <a:schemeClr val="tx1"/>
                </a:solidFill>
              </a:rPr>
              <a:t>of</a:t>
            </a:r>
            <a:r>
              <a:rPr lang="es-ES" sz="2000" dirty="0">
                <a:solidFill>
                  <a:schemeClr val="tx1"/>
                </a:solidFill>
              </a:rPr>
              <a:t> </a:t>
            </a:r>
            <a:r>
              <a:rPr lang="es-ES" sz="2000" dirty="0" err="1">
                <a:solidFill>
                  <a:schemeClr val="tx1"/>
                </a:solidFill>
              </a:rPr>
              <a:t>the</a:t>
            </a:r>
            <a:r>
              <a:rPr lang="es-ES" sz="2000" dirty="0">
                <a:solidFill>
                  <a:schemeClr val="tx1"/>
                </a:solidFill>
              </a:rPr>
              <a:t> </a:t>
            </a:r>
            <a:r>
              <a:rPr lang="es-ES" sz="2000" dirty="0" err="1">
                <a:solidFill>
                  <a:schemeClr val="tx1"/>
                </a:solidFill>
              </a:rPr>
              <a:t>elastic</a:t>
            </a:r>
            <a:r>
              <a:rPr lang="es-ES" sz="2000" dirty="0">
                <a:solidFill>
                  <a:schemeClr val="tx1"/>
                </a:solidFill>
              </a:rPr>
              <a:t> </a:t>
            </a:r>
            <a:r>
              <a:rPr lang="es-ES" sz="2000" dirty="0" err="1">
                <a:solidFill>
                  <a:schemeClr val="tx1"/>
                </a:solidFill>
              </a:rPr>
              <a:t>cross</a:t>
            </a:r>
            <a:r>
              <a:rPr lang="es-ES" sz="2000" dirty="0">
                <a:solidFill>
                  <a:schemeClr val="tx1"/>
                </a:solidFill>
              </a:rPr>
              <a:t> </a:t>
            </a:r>
            <a:r>
              <a:rPr lang="es-ES" sz="2000" dirty="0" err="1">
                <a:solidFill>
                  <a:schemeClr val="tx1"/>
                </a:solidFill>
              </a:rPr>
              <a:t>section</a:t>
            </a:r>
            <a:r>
              <a:rPr lang="es-ES" sz="2000" dirty="0">
                <a:solidFill>
                  <a:schemeClr val="tx1"/>
                </a:solidFill>
              </a:rPr>
              <a:t> </a:t>
            </a:r>
            <a:r>
              <a:rPr lang="es-ES" sz="2000" dirty="0" err="1">
                <a:solidFill>
                  <a:schemeClr val="tx1"/>
                </a:solidFill>
              </a:rPr>
              <a:t>of</a:t>
            </a:r>
            <a:r>
              <a:rPr lang="es-ES" sz="2000" dirty="0">
                <a:solidFill>
                  <a:schemeClr val="tx1"/>
                </a:solidFill>
              </a:rPr>
              <a:t> </a:t>
            </a:r>
            <a:r>
              <a:rPr lang="es-ES" sz="2000" baseline="30000" dirty="0">
                <a:solidFill>
                  <a:schemeClr val="tx1"/>
                </a:solidFill>
              </a:rPr>
              <a:t>15</a:t>
            </a:r>
            <a:r>
              <a:rPr lang="es-ES" sz="2000" dirty="0">
                <a:solidFill>
                  <a:schemeClr val="tx1"/>
                </a:solidFill>
              </a:rPr>
              <a:t>C + </a:t>
            </a:r>
            <a:r>
              <a:rPr lang="es-ES" sz="2000" baseline="30000" dirty="0">
                <a:solidFill>
                  <a:schemeClr val="tx1"/>
                </a:solidFill>
              </a:rPr>
              <a:t>208</a:t>
            </a:r>
            <a:r>
              <a:rPr lang="es-ES" sz="2000" dirty="0">
                <a:solidFill>
                  <a:schemeClr val="tx1"/>
                </a:solidFill>
              </a:rPr>
              <a:t>Pb  @ 65 MeV at HIE-ISOLDE (CERN).</a:t>
            </a:r>
          </a:p>
          <a:p>
            <a:pPr>
              <a:buFont typeface="Arial" panose="020B0604020202020204" pitchFamily="34" charset="0"/>
              <a:buChar char="•"/>
            </a:pPr>
            <a:endParaRPr lang="es-ES" sz="2000" dirty="0">
              <a:solidFill>
                <a:schemeClr val="tx1"/>
              </a:solidFill>
            </a:endParaRPr>
          </a:p>
          <a:p>
            <a:pPr>
              <a:buFont typeface="Arial" panose="020B0604020202020204" pitchFamily="34" charset="0"/>
              <a:buChar char="•"/>
            </a:pPr>
            <a:r>
              <a:rPr lang="es-ES" sz="2000" baseline="30000" dirty="0">
                <a:solidFill>
                  <a:schemeClr val="tx1"/>
                </a:solidFill>
              </a:rPr>
              <a:t>15</a:t>
            </a:r>
            <a:r>
              <a:rPr lang="es-ES" sz="2000" dirty="0">
                <a:solidFill>
                  <a:schemeClr val="tx1"/>
                </a:solidFill>
              </a:rPr>
              <a:t>C </a:t>
            </a:r>
            <a:r>
              <a:rPr lang="es-ES" sz="2000" dirty="0" err="1">
                <a:solidFill>
                  <a:schemeClr val="tx1"/>
                </a:solidFill>
              </a:rPr>
              <a:t>nucleus</a:t>
            </a:r>
            <a:r>
              <a:rPr lang="es-ES" sz="2000" dirty="0">
                <a:solidFill>
                  <a:schemeClr val="tx1"/>
                </a:solidFill>
              </a:rPr>
              <a:t> </a:t>
            </a:r>
            <a:r>
              <a:rPr lang="es-ES" sz="2000" dirty="0" err="1">
                <a:solidFill>
                  <a:schemeClr val="tx1"/>
                </a:solidFill>
              </a:rPr>
              <a:t>is</a:t>
            </a:r>
            <a:r>
              <a:rPr lang="es-ES" sz="2000" dirty="0">
                <a:solidFill>
                  <a:schemeClr val="tx1"/>
                </a:solidFill>
              </a:rPr>
              <a:t> a </a:t>
            </a:r>
            <a:r>
              <a:rPr lang="es-ES" sz="2000" dirty="0" err="1">
                <a:solidFill>
                  <a:schemeClr val="tx1"/>
                </a:solidFill>
              </a:rPr>
              <a:t>border</a:t>
            </a:r>
            <a:r>
              <a:rPr lang="es-ES" sz="2000" dirty="0">
                <a:solidFill>
                  <a:schemeClr val="tx1"/>
                </a:solidFill>
              </a:rPr>
              <a:t> line  halo case </a:t>
            </a:r>
            <a:r>
              <a:rPr lang="es-ES" sz="2000" dirty="0" err="1">
                <a:solidFill>
                  <a:schemeClr val="tx1"/>
                </a:solidFill>
              </a:rPr>
              <a:t>with</a:t>
            </a:r>
            <a:r>
              <a:rPr lang="es-ES" sz="2000" dirty="0">
                <a:solidFill>
                  <a:schemeClr val="tx1"/>
                </a:solidFill>
              </a:rPr>
              <a:t>  </a:t>
            </a:r>
            <a:r>
              <a:rPr lang="es-ES" sz="2000" dirty="0" err="1">
                <a:solidFill>
                  <a:schemeClr val="tx1"/>
                </a:solidFill>
              </a:rPr>
              <a:t>relatively</a:t>
            </a:r>
            <a:r>
              <a:rPr lang="es-ES" sz="2000" dirty="0">
                <a:solidFill>
                  <a:schemeClr val="tx1"/>
                </a:solidFill>
              </a:rPr>
              <a:t> </a:t>
            </a:r>
            <a:r>
              <a:rPr lang="es-ES" sz="2000" dirty="0" err="1">
                <a:solidFill>
                  <a:schemeClr val="tx1"/>
                </a:solidFill>
              </a:rPr>
              <a:t>low</a:t>
            </a:r>
            <a:r>
              <a:rPr lang="es-ES" sz="2000" dirty="0">
                <a:solidFill>
                  <a:schemeClr val="tx1"/>
                </a:solidFill>
              </a:rPr>
              <a:t> </a:t>
            </a:r>
            <a:r>
              <a:rPr lang="es-ES" sz="2000" dirty="0" err="1">
                <a:solidFill>
                  <a:schemeClr val="tx1"/>
                </a:solidFill>
              </a:rPr>
              <a:t>binding</a:t>
            </a:r>
            <a:r>
              <a:rPr lang="es-ES" sz="2000" dirty="0">
                <a:solidFill>
                  <a:schemeClr val="tx1"/>
                </a:solidFill>
              </a:rPr>
              <a:t> </a:t>
            </a:r>
            <a:r>
              <a:rPr lang="es-ES" sz="2000" dirty="0" err="1">
                <a:solidFill>
                  <a:schemeClr val="tx1"/>
                </a:solidFill>
              </a:rPr>
              <a:t>energy</a:t>
            </a:r>
            <a:r>
              <a:rPr lang="es-ES" sz="2000" dirty="0">
                <a:solidFill>
                  <a:schemeClr val="tx1"/>
                </a:solidFill>
              </a:rPr>
              <a:t>, a </a:t>
            </a:r>
            <a:r>
              <a:rPr lang="es-ES" sz="2000" dirty="0" err="1">
                <a:solidFill>
                  <a:schemeClr val="tx1"/>
                </a:solidFill>
              </a:rPr>
              <a:t>moderate</a:t>
            </a:r>
            <a:r>
              <a:rPr lang="es-ES" sz="2000" dirty="0">
                <a:solidFill>
                  <a:schemeClr val="tx1"/>
                </a:solidFill>
              </a:rPr>
              <a:t> halo case.</a:t>
            </a:r>
          </a:p>
          <a:p>
            <a:pPr>
              <a:buFont typeface="Arial" panose="020B0604020202020204" pitchFamily="34" charset="0"/>
              <a:buChar char="•"/>
            </a:pPr>
            <a:endParaRPr lang="es-ES" sz="2000" dirty="0">
              <a:solidFill>
                <a:schemeClr val="tx1"/>
              </a:solidFill>
            </a:endParaRPr>
          </a:p>
          <a:p>
            <a:pPr>
              <a:buFont typeface="Arial" panose="020B0604020202020204" pitchFamily="34" charset="0"/>
              <a:buChar char="•"/>
            </a:pPr>
            <a:r>
              <a:rPr lang="es-ES" sz="2000" dirty="0" err="1">
                <a:solidFill>
                  <a:schemeClr val="tx1"/>
                </a:solidFill>
              </a:rPr>
              <a:t>It</a:t>
            </a:r>
            <a:r>
              <a:rPr lang="es-ES" sz="2000" dirty="0">
                <a:solidFill>
                  <a:schemeClr val="tx1"/>
                </a:solidFill>
              </a:rPr>
              <a:t>  </a:t>
            </a:r>
            <a:r>
              <a:rPr lang="es-ES" sz="2000" dirty="0" err="1">
                <a:solidFill>
                  <a:schemeClr val="tx1"/>
                </a:solidFill>
              </a:rPr>
              <a:t>constitutes</a:t>
            </a:r>
            <a:r>
              <a:rPr lang="es-ES" sz="2000" dirty="0">
                <a:solidFill>
                  <a:schemeClr val="tx1"/>
                </a:solidFill>
              </a:rPr>
              <a:t> a </a:t>
            </a:r>
            <a:r>
              <a:rPr lang="es-ES" sz="2000" dirty="0" err="1">
                <a:solidFill>
                  <a:schemeClr val="tx1"/>
                </a:solidFill>
              </a:rPr>
              <a:t>unique</a:t>
            </a:r>
            <a:r>
              <a:rPr lang="es-ES" sz="2000" dirty="0">
                <a:solidFill>
                  <a:schemeClr val="tx1"/>
                </a:solidFill>
              </a:rPr>
              <a:t> case </a:t>
            </a:r>
            <a:r>
              <a:rPr lang="es-ES" sz="2000" dirty="0" err="1">
                <a:solidFill>
                  <a:schemeClr val="tx1"/>
                </a:solidFill>
              </a:rPr>
              <a:t>where</a:t>
            </a:r>
            <a:r>
              <a:rPr lang="es-ES" sz="2000" dirty="0">
                <a:solidFill>
                  <a:schemeClr val="tx1"/>
                </a:solidFill>
              </a:rPr>
              <a:t> </a:t>
            </a:r>
            <a:r>
              <a:rPr lang="es-ES" sz="2000" dirty="0" err="1">
                <a:solidFill>
                  <a:schemeClr val="tx1"/>
                </a:solidFill>
              </a:rPr>
              <a:t>the</a:t>
            </a:r>
            <a:r>
              <a:rPr lang="es-ES" sz="2000" dirty="0">
                <a:solidFill>
                  <a:schemeClr val="tx1"/>
                </a:solidFill>
              </a:rPr>
              <a:t> </a:t>
            </a:r>
            <a:r>
              <a:rPr lang="es-ES" sz="2000" dirty="0" err="1">
                <a:solidFill>
                  <a:schemeClr val="tx1"/>
                </a:solidFill>
              </a:rPr>
              <a:t>last</a:t>
            </a:r>
            <a:r>
              <a:rPr lang="es-ES" sz="2000" dirty="0">
                <a:solidFill>
                  <a:schemeClr val="tx1"/>
                </a:solidFill>
              </a:rPr>
              <a:t> </a:t>
            </a:r>
            <a:r>
              <a:rPr lang="es-ES" sz="2000" dirty="0" err="1">
                <a:solidFill>
                  <a:schemeClr val="tx1"/>
                </a:solidFill>
              </a:rPr>
              <a:t>neutron</a:t>
            </a:r>
            <a:r>
              <a:rPr lang="es-ES" sz="2000" dirty="0">
                <a:solidFill>
                  <a:schemeClr val="tx1"/>
                </a:solidFill>
              </a:rPr>
              <a:t> </a:t>
            </a:r>
            <a:r>
              <a:rPr lang="es-ES" sz="2000" dirty="0" err="1">
                <a:solidFill>
                  <a:schemeClr val="tx1"/>
                </a:solidFill>
              </a:rPr>
              <a:t>sits</a:t>
            </a:r>
            <a:r>
              <a:rPr lang="es-ES" sz="2000" dirty="0">
                <a:solidFill>
                  <a:schemeClr val="tx1"/>
                </a:solidFill>
              </a:rPr>
              <a:t> </a:t>
            </a:r>
            <a:r>
              <a:rPr lang="es-ES" sz="2000" dirty="0" err="1">
                <a:solidFill>
                  <a:schemeClr val="tx1"/>
                </a:solidFill>
              </a:rPr>
              <a:t>mainly</a:t>
            </a:r>
            <a:r>
              <a:rPr lang="es-ES" sz="2000" dirty="0">
                <a:solidFill>
                  <a:schemeClr val="tx1"/>
                </a:solidFill>
              </a:rPr>
              <a:t> in a 1S</a:t>
            </a:r>
            <a:r>
              <a:rPr lang="es-ES" sz="2000" baseline="-25000" dirty="0">
                <a:solidFill>
                  <a:schemeClr val="tx1"/>
                </a:solidFill>
              </a:rPr>
              <a:t>1/2</a:t>
            </a:r>
            <a:r>
              <a:rPr lang="es-ES" sz="2000" dirty="0">
                <a:solidFill>
                  <a:schemeClr val="tx1"/>
                </a:solidFill>
              </a:rPr>
              <a:t>–wave </a:t>
            </a:r>
            <a:r>
              <a:rPr lang="es-ES" sz="2000" dirty="0" err="1">
                <a:solidFill>
                  <a:schemeClr val="tx1"/>
                </a:solidFill>
              </a:rPr>
              <a:t>state</a:t>
            </a:r>
            <a:r>
              <a:rPr lang="es-ES" sz="2000" dirty="0">
                <a:solidFill>
                  <a:schemeClr val="tx1"/>
                </a:solidFill>
              </a:rPr>
              <a:t>.</a:t>
            </a:r>
          </a:p>
          <a:p>
            <a:pPr>
              <a:buFont typeface="Arial" panose="020B0604020202020204" pitchFamily="34" charset="0"/>
              <a:buChar char="•"/>
            </a:pPr>
            <a:endParaRPr lang="es-ES" sz="2000" dirty="0">
              <a:solidFill>
                <a:schemeClr val="tx1"/>
              </a:solidFill>
            </a:endParaRPr>
          </a:p>
          <a:p>
            <a:pPr algn="just">
              <a:buFont typeface="Arial" panose="020B0604020202020204" pitchFamily="34" charset="0"/>
              <a:buChar char="•"/>
            </a:pPr>
            <a:r>
              <a:rPr lang="es-ES" sz="2000" dirty="0" err="1">
                <a:solidFill>
                  <a:schemeClr val="tx1"/>
                </a:solidFill>
              </a:rPr>
              <a:t>Predictions</a:t>
            </a:r>
            <a:r>
              <a:rPr lang="es-ES" sz="2000" dirty="0">
                <a:solidFill>
                  <a:schemeClr val="tx1"/>
                </a:solidFill>
              </a:rPr>
              <a:t> </a:t>
            </a:r>
            <a:r>
              <a:rPr lang="es-ES" sz="2000" dirty="0" err="1">
                <a:solidFill>
                  <a:schemeClr val="tx1"/>
                </a:solidFill>
              </a:rPr>
              <a:t>on</a:t>
            </a:r>
            <a:r>
              <a:rPr lang="es-ES" sz="2000" dirty="0">
                <a:solidFill>
                  <a:schemeClr val="tx1"/>
                </a:solidFill>
              </a:rPr>
              <a:t> </a:t>
            </a:r>
            <a:r>
              <a:rPr lang="es-ES" sz="2000" dirty="0" err="1">
                <a:solidFill>
                  <a:schemeClr val="tx1"/>
                </a:solidFill>
              </a:rPr>
              <a:t>the</a:t>
            </a:r>
            <a:r>
              <a:rPr lang="es-ES" sz="2000" dirty="0">
                <a:solidFill>
                  <a:schemeClr val="tx1"/>
                </a:solidFill>
              </a:rPr>
              <a:t> </a:t>
            </a:r>
            <a:r>
              <a:rPr lang="es-ES" sz="2000" dirty="0" err="1">
                <a:solidFill>
                  <a:schemeClr val="tx1"/>
                </a:solidFill>
              </a:rPr>
              <a:t>scattering</a:t>
            </a:r>
            <a:r>
              <a:rPr lang="es-ES" sz="2000" dirty="0">
                <a:solidFill>
                  <a:schemeClr val="tx1"/>
                </a:solidFill>
              </a:rPr>
              <a:t> </a:t>
            </a:r>
            <a:r>
              <a:rPr lang="es-ES" sz="2000" dirty="0" err="1">
                <a:solidFill>
                  <a:schemeClr val="tx1"/>
                </a:solidFill>
              </a:rPr>
              <a:t>of</a:t>
            </a:r>
            <a:r>
              <a:rPr lang="es-ES" sz="2000" dirty="0">
                <a:solidFill>
                  <a:schemeClr val="tx1"/>
                </a:solidFill>
              </a:rPr>
              <a:t> </a:t>
            </a:r>
            <a:r>
              <a:rPr lang="es-ES" sz="2000" baseline="30000" dirty="0">
                <a:solidFill>
                  <a:schemeClr val="tx1"/>
                </a:solidFill>
              </a:rPr>
              <a:t>15</a:t>
            </a:r>
            <a:r>
              <a:rPr lang="es-ES" sz="2000" dirty="0">
                <a:solidFill>
                  <a:schemeClr val="tx1"/>
                </a:solidFill>
              </a:rPr>
              <a:t>C + </a:t>
            </a:r>
            <a:r>
              <a:rPr lang="es-ES" sz="2000" baseline="30000" dirty="0">
                <a:solidFill>
                  <a:schemeClr val="tx1"/>
                </a:solidFill>
              </a:rPr>
              <a:t>208</a:t>
            </a:r>
            <a:r>
              <a:rPr lang="es-ES" sz="2000" dirty="0">
                <a:solidFill>
                  <a:schemeClr val="tx1"/>
                </a:solidFill>
              </a:rPr>
              <a:t>Pb @ 65 MeV </a:t>
            </a:r>
            <a:r>
              <a:rPr lang="es-ES" sz="2000" dirty="0" err="1">
                <a:solidFill>
                  <a:schemeClr val="tx1"/>
                </a:solidFill>
              </a:rPr>
              <a:t>were</a:t>
            </a:r>
            <a:r>
              <a:rPr lang="es-ES" sz="2000" dirty="0">
                <a:solidFill>
                  <a:schemeClr val="tx1"/>
                </a:solidFill>
              </a:rPr>
              <a:t> done </a:t>
            </a:r>
            <a:r>
              <a:rPr lang="es-ES" sz="2000" dirty="0" err="1">
                <a:solidFill>
                  <a:schemeClr val="tx1"/>
                </a:solidFill>
              </a:rPr>
              <a:t>by</a:t>
            </a:r>
            <a:r>
              <a:rPr lang="es-ES" sz="2000" dirty="0">
                <a:solidFill>
                  <a:schemeClr val="tx1"/>
                </a:solidFill>
              </a:rPr>
              <a:t> </a:t>
            </a:r>
            <a:r>
              <a:rPr lang="es-ES" sz="2000" dirty="0" err="1">
                <a:solidFill>
                  <a:schemeClr val="tx1"/>
                </a:solidFill>
              </a:rPr>
              <a:t>Keenley</a:t>
            </a:r>
            <a:r>
              <a:rPr lang="es-ES" sz="2000" dirty="0">
                <a:solidFill>
                  <a:schemeClr val="tx1"/>
                </a:solidFill>
              </a:rPr>
              <a:t>, </a:t>
            </a:r>
            <a:r>
              <a:rPr lang="es-ES" sz="2000" dirty="0" err="1">
                <a:solidFill>
                  <a:schemeClr val="tx1"/>
                </a:solidFill>
              </a:rPr>
              <a:t>Alamanos</a:t>
            </a:r>
            <a:r>
              <a:rPr lang="es-ES" sz="2000" dirty="0">
                <a:solidFill>
                  <a:schemeClr val="tx1"/>
                </a:solidFill>
              </a:rPr>
              <a:t> and </a:t>
            </a:r>
            <a:r>
              <a:rPr lang="es-ES" sz="2000" dirty="0" err="1">
                <a:solidFill>
                  <a:schemeClr val="tx1"/>
                </a:solidFill>
              </a:rPr>
              <a:t>Rusek</a:t>
            </a:r>
            <a:r>
              <a:rPr lang="es-ES" sz="2000" dirty="0">
                <a:solidFill>
                  <a:schemeClr val="tx1"/>
                </a:solidFill>
              </a:rPr>
              <a:t> in </a:t>
            </a:r>
            <a:r>
              <a:rPr lang="es-ES" sz="2000" dirty="0" err="1">
                <a:solidFill>
                  <a:schemeClr val="tx1"/>
                </a:solidFill>
              </a:rPr>
              <a:t>the</a:t>
            </a:r>
            <a:r>
              <a:rPr lang="es-ES" sz="2000" dirty="0">
                <a:solidFill>
                  <a:schemeClr val="tx1"/>
                </a:solidFill>
              </a:rPr>
              <a:t> </a:t>
            </a:r>
            <a:r>
              <a:rPr lang="es-ES" sz="2000" dirty="0" err="1">
                <a:solidFill>
                  <a:schemeClr val="tx1"/>
                </a:solidFill>
              </a:rPr>
              <a:t>framework</a:t>
            </a:r>
            <a:r>
              <a:rPr lang="es-ES" sz="2000" dirty="0">
                <a:solidFill>
                  <a:schemeClr val="tx1"/>
                </a:solidFill>
              </a:rPr>
              <a:t> </a:t>
            </a:r>
            <a:r>
              <a:rPr lang="es-ES" sz="2000" dirty="0" err="1">
                <a:solidFill>
                  <a:schemeClr val="tx1"/>
                </a:solidFill>
              </a:rPr>
              <a:t>of</a:t>
            </a:r>
            <a:r>
              <a:rPr lang="es-ES" sz="2000" dirty="0">
                <a:solidFill>
                  <a:schemeClr val="tx1"/>
                </a:solidFill>
              </a:rPr>
              <a:t> CRC </a:t>
            </a:r>
            <a:r>
              <a:rPr lang="es-ES" sz="2000" dirty="0" err="1">
                <a:solidFill>
                  <a:schemeClr val="tx1"/>
                </a:solidFill>
              </a:rPr>
              <a:t>including</a:t>
            </a:r>
            <a:r>
              <a:rPr lang="es-ES" sz="2000" dirty="0">
                <a:solidFill>
                  <a:schemeClr val="tx1"/>
                </a:solidFill>
              </a:rPr>
              <a:t> 1n-stripping and CDCC </a:t>
            </a:r>
            <a:r>
              <a:rPr lang="es-ES" sz="2000" dirty="0" err="1">
                <a:solidFill>
                  <a:schemeClr val="tx1"/>
                </a:solidFill>
              </a:rPr>
              <a:t>including</a:t>
            </a:r>
            <a:r>
              <a:rPr lang="es-ES" sz="2000" dirty="0">
                <a:solidFill>
                  <a:schemeClr val="tx1"/>
                </a:solidFill>
              </a:rPr>
              <a:t> </a:t>
            </a:r>
            <a:r>
              <a:rPr lang="es-ES" sz="2000" dirty="0" err="1">
                <a:solidFill>
                  <a:schemeClr val="tx1"/>
                </a:solidFill>
              </a:rPr>
              <a:t>breakup</a:t>
            </a:r>
            <a:r>
              <a:rPr lang="es-ES" sz="2000" dirty="0">
                <a:solidFill>
                  <a:schemeClr val="tx1"/>
                </a:solidFill>
              </a:rPr>
              <a:t>. 1n-stripping </a:t>
            </a:r>
            <a:r>
              <a:rPr lang="es-ES" sz="2000" dirty="0" err="1">
                <a:solidFill>
                  <a:schemeClr val="tx1"/>
                </a:solidFill>
              </a:rPr>
              <a:t>contribution</a:t>
            </a:r>
            <a:r>
              <a:rPr lang="es-ES" sz="2000" dirty="0">
                <a:solidFill>
                  <a:schemeClr val="tx1"/>
                </a:solidFill>
              </a:rPr>
              <a:t> </a:t>
            </a:r>
            <a:r>
              <a:rPr lang="es-ES" sz="2000" dirty="0" err="1">
                <a:solidFill>
                  <a:schemeClr val="tx1"/>
                </a:solidFill>
              </a:rPr>
              <a:t>was</a:t>
            </a:r>
            <a:r>
              <a:rPr lang="es-ES" sz="2000" dirty="0">
                <a:solidFill>
                  <a:schemeClr val="tx1"/>
                </a:solidFill>
              </a:rPr>
              <a:t> </a:t>
            </a:r>
            <a:r>
              <a:rPr lang="es-ES" sz="2000" dirty="0" err="1">
                <a:solidFill>
                  <a:schemeClr val="tx1"/>
                </a:solidFill>
              </a:rPr>
              <a:t>expected</a:t>
            </a:r>
            <a:r>
              <a:rPr lang="es-ES" sz="2000" dirty="0">
                <a:solidFill>
                  <a:schemeClr val="tx1"/>
                </a:solidFill>
              </a:rPr>
              <a:t> </a:t>
            </a:r>
            <a:r>
              <a:rPr lang="es-ES" sz="2000" dirty="0" err="1">
                <a:solidFill>
                  <a:schemeClr val="tx1"/>
                </a:solidFill>
              </a:rPr>
              <a:t>to</a:t>
            </a:r>
            <a:r>
              <a:rPr lang="es-ES" sz="2000" dirty="0">
                <a:solidFill>
                  <a:schemeClr val="tx1"/>
                </a:solidFill>
              </a:rPr>
              <a:t> be </a:t>
            </a:r>
            <a:r>
              <a:rPr lang="es-ES" sz="2000" dirty="0" err="1">
                <a:solidFill>
                  <a:schemeClr val="tx1"/>
                </a:solidFill>
              </a:rPr>
              <a:t>prominent</a:t>
            </a:r>
            <a:r>
              <a:rPr lang="es-ES" sz="2000" dirty="0">
                <a:solidFill>
                  <a:schemeClr val="tx1"/>
                </a:solidFill>
              </a:rPr>
              <a:t> as </a:t>
            </a:r>
            <a:r>
              <a:rPr lang="es-ES" sz="2000" dirty="0" err="1">
                <a:solidFill>
                  <a:schemeClr val="tx1"/>
                </a:solidFill>
              </a:rPr>
              <a:t>well</a:t>
            </a:r>
            <a:r>
              <a:rPr lang="es-ES" sz="2000" dirty="0">
                <a:solidFill>
                  <a:schemeClr val="tx1"/>
                </a:solidFill>
              </a:rPr>
              <a:t> as 1n-breakup</a:t>
            </a:r>
          </a:p>
          <a:p>
            <a:pPr algn="just">
              <a:buFont typeface="Arial" panose="020B0604020202020204" pitchFamily="34" charset="0"/>
              <a:buChar char="•"/>
            </a:pPr>
            <a:endParaRPr lang="es-ES" sz="2000" dirty="0">
              <a:solidFill>
                <a:schemeClr val="tx1"/>
              </a:solidFill>
            </a:endParaRPr>
          </a:p>
          <a:p>
            <a:pPr algn="just">
              <a:buFont typeface="Arial" panose="020B0604020202020204" pitchFamily="34" charset="0"/>
              <a:buChar char="•"/>
            </a:pPr>
            <a:r>
              <a:rPr lang="es-ES" sz="2000" dirty="0" err="1">
                <a:solidFill>
                  <a:schemeClr val="tx1"/>
                </a:solidFill>
              </a:rPr>
              <a:t>The</a:t>
            </a:r>
            <a:r>
              <a:rPr lang="es-ES" sz="2000" dirty="0">
                <a:solidFill>
                  <a:schemeClr val="tx1"/>
                </a:solidFill>
              </a:rPr>
              <a:t> experimental angular </a:t>
            </a:r>
            <a:r>
              <a:rPr lang="es-ES" sz="2000" dirty="0" err="1">
                <a:solidFill>
                  <a:schemeClr val="tx1"/>
                </a:solidFill>
              </a:rPr>
              <a:t>distribution</a:t>
            </a:r>
            <a:r>
              <a:rPr lang="es-ES" sz="2000" dirty="0">
                <a:solidFill>
                  <a:schemeClr val="tx1"/>
                </a:solidFill>
              </a:rPr>
              <a:t> </a:t>
            </a:r>
            <a:r>
              <a:rPr lang="es-ES" sz="2000" dirty="0" err="1">
                <a:solidFill>
                  <a:schemeClr val="tx1"/>
                </a:solidFill>
              </a:rPr>
              <a:t>of</a:t>
            </a:r>
            <a:r>
              <a:rPr lang="es-ES" sz="2000" dirty="0">
                <a:solidFill>
                  <a:schemeClr val="tx1"/>
                </a:solidFill>
              </a:rPr>
              <a:t> </a:t>
            </a:r>
            <a:r>
              <a:rPr lang="es-ES" sz="2000" dirty="0" err="1">
                <a:solidFill>
                  <a:schemeClr val="tx1"/>
                </a:solidFill>
              </a:rPr>
              <a:t>the</a:t>
            </a:r>
            <a:r>
              <a:rPr lang="es-ES" sz="2000" dirty="0">
                <a:solidFill>
                  <a:schemeClr val="tx1"/>
                </a:solidFill>
              </a:rPr>
              <a:t> </a:t>
            </a:r>
            <a:r>
              <a:rPr lang="es-ES" sz="2000" dirty="0" err="1">
                <a:solidFill>
                  <a:schemeClr val="tx1"/>
                </a:solidFill>
              </a:rPr>
              <a:t>elastic</a:t>
            </a:r>
            <a:r>
              <a:rPr lang="es-ES" sz="2000" dirty="0">
                <a:solidFill>
                  <a:schemeClr val="tx1"/>
                </a:solidFill>
              </a:rPr>
              <a:t> </a:t>
            </a:r>
            <a:r>
              <a:rPr lang="es-ES" sz="2000" dirty="0" err="1">
                <a:solidFill>
                  <a:schemeClr val="tx1"/>
                </a:solidFill>
              </a:rPr>
              <a:t>scattering</a:t>
            </a:r>
            <a:r>
              <a:rPr lang="es-ES" sz="2000" dirty="0">
                <a:solidFill>
                  <a:schemeClr val="tx1"/>
                </a:solidFill>
              </a:rPr>
              <a:t> </a:t>
            </a:r>
            <a:r>
              <a:rPr lang="es-ES" sz="2000" dirty="0" err="1">
                <a:solidFill>
                  <a:schemeClr val="tx1"/>
                </a:solidFill>
              </a:rPr>
              <a:t>near</a:t>
            </a:r>
            <a:r>
              <a:rPr lang="es-ES" sz="2000" dirty="0">
                <a:solidFill>
                  <a:schemeClr val="tx1"/>
                </a:solidFill>
              </a:rPr>
              <a:t> </a:t>
            </a:r>
            <a:r>
              <a:rPr lang="es-ES" sz="2000" dirty="0" err="1">
                <a:solidFill>
                  <a:schemeClr val="tx1"/>
                </a:solidFill>
              </a:rPr>
              <a:t>the</a:t>
            </a:r>
            <a:r>
              <a:rPr lang="es-ES" sz="2000" dirty="0">
                <a:solidFill>
                  <a:schemeClr val="tx1"/>
                </a:solidFill>
              </a:rPr>
              <a:t> Coulomb </a:t>
            </a:r>
            <a:r>
              <a:rPr lang="es-ES" sz="2000" dirty="0" err="1">
                <a:solidFill>
                  <a:schemeClr val="tx1"/>
                </a:solidFill>
              </a:rPr>
              <a:t>Barrier</a:t>
            </a:r>
            <a:r>
              <a:rPr lang="es-ES" sz="2000" dirty="0">
                <a:solidFill>
                  <a:schemeClr val="tx1"/>
                </a:solidFill>
              </a:rPr>
              <a:t> (~  60 MeV ) shows </a:t>
            </a:r>
            <a:r>
              <a:rPr lang="es-ES" sz="2000" dirty="0" err="1">
                <a:solidFill>
                  <a:schemeClr val="tx1"/>
                </a:solidFill>
              </a:rPr>
              <a:t>strong</a:t>
            </a:r>
            <a:r>
              <a:rPr lang="es-ES" sz="2000" dirty="0">
                <a:solidFill>
                  <a:schemeClr val="tx1"/>
                </a:solidFill>
              </a:rPr>
              <a:t> </a:t>
            </a:r>
            <a:r>
              <a:rPr lang="es-ES" sz="2000" dirty="0" err="1">
                <a:solidFill>
                  <a:schemeClr val="tx1"/>
                </a:solidFill>
              </a:rPr>
              <a:t>couplings</a:t>
            </a:r>
            <a:r>
              <a:rPr lang="es-ES" sz="2000" dirty="0">
                <a:solidFill>
                  <a:schemeClr val="tx1"/>
                </a:solidFill>
              </a:rPr>
              <a:t>. </a:t>
            </a:r>
            <a:r>
              <a:rPr lang="es-ES" sz="2000" dirty="0" err="1">
                <a:solidFill>
                  <a:schemeClr val="tx1"/>
                </a:solidFill>
              </a:rPr>
              <a:t>The</a:t>
            </a:r>
            <a:r>
              <a:rPr lang="es-ES" sz="2000" dirty="0">
                <a:solidFill>
                  <a:schemeClr val="tx1"/>
                </a:solidFill>
              </a:rPr>
              <a:t> </a:t>
            </a:r>
            <a:r>
              <a:rPr lang="es-ES" sz="2000" dirty="0" err="1">
                <a:solidFill>
                  <a:schemeClr val="tx1"/>
                </a:solidFill>
              </a:rPr>
              <a:t>distribution</a:t>
            </a:r>
            <a:r>
              <a:rPr lang="es-ES" sz="2000" dirty="0">
                <a:solidFill>
                  <a:schemeClr val="tx1"/>
                </a:solidFill>
              </a:rPr>
              <a:t> </a:t>
            </a:r>
            <a:r>
              <a:rPr lang="es-ES" sz="2000" dirty="0" err="1">
                <a:solidFill>
                  <a:schemeClr val="tx1"/>
                </a:solidFill>
              </a:rPr>
              <a:t>favours</a:t>
            </a:r>
            <a:r>
              <a:rPr lang="es-ES" sz="2000" dirty="0">
                <a:solidFill>
                  <a:schemeClr val="tx1"/>
                </a:solidFill>
              </a:rPr>
              <a:t> </a:t>
            </a:r>
            <a:r>
              <a:rPr lang="es-ES" sz="2000" dirty="0" err="1">
                <a:solidFill>
                  <a:schemeClr val="tx1"/>
                </a:solidFill>
              </a:rPr>
              <a:t>the</a:t>
            </a:r>
            <a:r>
              <a:rPr lang="es-ES" sz="2000" dirty="0">
                <a:solidFill>
                  <a:schemeClr val="tx1"/>
                </a:solidFill>
              </a:rPr>
              <a:t> </a:t>
            </a:r>
            <a:r>
              <a:rPr lang="es-ES" sz="2000" dirty="0" err="1">
                <a:solidFill>
                  <a:schemeClr val="tx1"/>
                </a:solidFill>
              </a:rPr>
              <a:t>presence</a:t>
            </a:r>
            <a:r>
              <a:rPr lang="es-ES" sz="2000" dirty="0">
                <a:solidFill>
                  <a:schemeClr val="tx1"/>
                </a:solidFill>
              </a:rPr>
              <a:t> </a:t>
            </a:r>
            <a:r>
              <a:rPr lang="es-ES" sz="2000" dirty="0" err="1">
                <a:solidFill>
                  <a:schemeClr val="tx1"/>
                </a:solidFill>
              </a:rPr>
              <a:t>of</a:t>
            </a:r>
            <a:r>
              <a:rPr lang="es-ES" sz="2000" dirty="0">
                <a:solidFill>
                  <a:schemeClr val="tx1"/>
                </a:solidFill>
              </a:rPr>
              <a:t> 1n-stripping </a:t>
            </a:r>
            <a:r>
              <a:rPr lang="es-ES" sz="2000" dirty="0" err="1">
                <a:solidFill>
                  <a:schemeClr val="tx1"/>
                </a:solidFill>
              </a:rPr>
              <a:t>channel</a:t>
            </a:r>
            <a:r>
              <a:rPr lang="es-ES" sz="2000" dirty="0">
                <a:solidFill>
                  <a:schemeClr val="tx1"/>
                </a:solidFill>
              </a:rPr>
              <a:t>. </a:t>
            </a:r>
          </a:p>
        </p:txBody>
      </p:sp>
    </p:spTree>
    <p:extLst>
      <p:ext uri="{BB962C8B-B14F-4D97-AF65-F5344CB8AC3E}">
        <p14:creationId xmlns:p14="http://schemas.microsoft.com/office/powerpoint/2010/main" val="40206319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Google Shape;63;p14"/>
          <p:cNvSpPr txBox="1">
            <a:spLocks noGrp="1"/>
          </p:cNvSpPr>
          <p:nvPr>
            <p:ph type="title"/>
          </p:nvPr>
        </p:nvSpPr>
        <p:spPr>
          <a:xfrm>
            <a:off x="0" y="0"/>
            <a:ext cx="9144000" cy="791700"/>
          </a:xfrm>
          <a:prstGeom prst="rect">
            <a:avLst/>
          </a:prstGeom>
          <a:solidFill>
            <a:srgbClr val="38761D"/>
          </a:solidFill>
        </p:spPr>
        <p:txBody>
          <a:bodyPr spcFirstLastPara="1" wrap="square" lIns="91425" tIns="91425" rIns="91425" bIns="91425" anchor="ctr" anchorCtr="0">
            <a:normAutofit/>
          </a:bodyPr>
          <a:lstStyle/>
          <a:p>
            <a:pPr lvl="0" indent="-343775" algn="ctr">
              <a:buClr>
                <a:srgbClr val="000000"/>
              </a:buClr>
              <a:buSzPct val="100000"/>
            </a:pPr>
            <a:r>
              <a:rPr lang="es-ES" sz="2400" dirty="0" err="1">
                <a:solidFill>
                  <a:schemeClr val="bg1"/>
                </a:solidFill>
              </a:rPr>
              <a:t>The</a:t>
            </a:r>
            <a:r>
              <a:rPr lang="es-ES" sz="2400" dirty="0">
                <a:solidFill>
                  <a:schemeClr val="bg1"/>
                </a:solidFill>
              </a:rPr>
              <a:t> IS699 </a:t>
            </a:r>
            <a:r>
              <a:rPr lang="es-ES" sz="2400" dirty="0" err="1">
                <a:solidFill>
                  <a:schemeClr val="bg1"/>
                </a:solidFill>
              </a:rPr>
              <a:t>collaboration</a:t>
            </a:r>
            <a:endParaRPr lang="es" sz="2400" dirty="0">
              <a:solidFill>
                <a:schemeClr val="bg1"/>
              </a:solidFill>
            </a:endParaRPr>
          </a:p>
        </p:txBody>
      </p:sp>
      <p:sp>
        <p:nvSpPr>
          <p:cNvPr id="65" name="Google Shape;65;p14"/>
          <p:cNvSpPr txBox="1"/>
          <p:nvPr/>
        </p:nvSpPr>
        <p:spPr>
          <a:xfrm>
            <a:off x="0" y="4917450"/>
            <a:ext cx="9144000" cy="225900"/>
          </a:xfrm>
          <a:prstGeom prst="rect">
            <a:avLst/>
          </a:prstGeom>
          <a:solidFill>
            <a:srgbClr val="38761D"/>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dirty="0">
                <a:solidFill>
                  <a:srgbClr val="B7B7B7"/>
                </a:solidFill>
              </a:rPr>
              <a:t>Vicente García </a:t>
            </a:r>
            <a:r>
              <a:rPr lang="en-GB" dirty="0" err="1">
                <a:solidFill>
                  <a:srgbClr val="B7B7B7"/>
                </a:solidFill>
              </a:rPr>
              <a:t>Távora</a:t>
            </a:r>
            <a:r>
              <a:rPr lang="en-GB" dirty="0">
                <a:solidFill>
                  <a:srgbClr val="B7B7B7"/>
                </a:solidFill>
              </a:rPr>
              <a:t>                                                                            Instituto de </a:t>
            </a:r>
            <a:r>
              <a:rPr lang="en-GB" dirty="0" err="1">
                <a:solidFill>
                  <a:srgbClr val="B7B7B7"/>
                </a:solidFill>
              </a:rPr>
              <a:t>Estructura</a:t>
            </a:r>
            <a:r>
              <a:rPr lang="en-GB" dirty="0">
                <a:solidFill>
                  <a:srgbClr val="B7B7B7"/>
                </a:solidFill>
              </a:rPr>
              <a:t> de la Materia - CSIC</a:t>
            </a:r>
          </a:p>
        </p:txBody>
      </p:sp>
      <p:sp>
        <p:nvSpPr>
          <p:cNvPr id="2" name="Google Shape;66;p14">
            <a:extLst>
              <a:ext uri="{FF2B5EF4-FFF2-40B4-BE49-F238E27FC236}">
                <a16:creationId xmlns:a16="http://schemas.microsoft.com/office/drawing/2014/main" id="{057814AD-ABBE-5094-B649-276E03F5C6E5}"/>
              </a:ext>
            </a:extLst>
          </p:cNvPr>
          <p:cNvSpPr txBox="1"/>
          <p:nvPr/>
        </p:nvSpPr>
        <p:spPr>
          <a:xfrm>
            <a:off x="8726592" y="574800"/>
            <a:ext cx="417408" cy="225900"/>
          </a:xfrm>
          <a:prstGeom prst="rect">
            <a:avLst/>
          </a:prstGeom>
          <a:solidFill>
            <a:srgbClr val="FFFFF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dirty="0">
                <a:solidFill>
                  <a:srgbClr val="38761D"/>
                </a:solidFill>
              </a:rPr>
              <a:t>13</a:t>
            </a:r>
          </a:p>
        </p:txBody>
      </p:sp>
      <p:sp>
        <p:nvSpPr>
          <p:cNvPr id="5" name="Marcador de contenido 5">
            <a:extLst>
              <a:ext uri="{FF2B5EF4-FFF2-40B4-BE49-F238E27FC236}">
                <a16:creationId xmlns:a16="http://schemas.microsoft.com/office/drawing/2014/main" id="{79E9EDE8-362D-2967-BA87-177D879A3182}"/>
              </a:ext>
            </a:extLst>
          </p:cNvPr>
          <p:cNvSpPr txBox="1">
            <a:spLocks/>
          </p:cNvSpPr>
          <p:nvPr/>
        </p:nvSpPr>
        <p:spPr>
          <a:xfrm>
            <a:off x="857422" y="1020133"/>
            <a:ext cx="7337454" cy="3794935"/>
          </a:xfrm>
          <a:prstGeom prst="rect">
            <a:avLst/>
          </a:prstGeom>
          <a:noFill/>
          <a:ln>
            <a:noFill/>
          </a:ln>
        </p:spPr>
        <p:txBody>
          <a:bodyPr spcFirstLastPara="1" wrap="square" lIns="91425" tIns="91425" rIns="91425" bIns="91425" anchor="t" anchorCtr="0">
            <a:normAutofit fontScale="85000" lnSpcReduction="10000"/>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0" indent="0">
              <a:buFont typeface="Arial"/>
              <a:buNone/>
            </a:pPr>
            <a:r>
              <a:rPr lang="es-ES" b="1"/>
              <a:t>J.D. Ovejas , V.G. Tavora, O. Tengblad</a:t>
            </a:r>
          </a:p>
          <a:p>
            <a:pPr marL="0" indent="0">
              <a:buFont typeface="Arial"/>
              <a:buNone/>
            </a:pPr>
            <a:r>
              <a:rPr lang="es-ES" i="1"/>
              <a:t>Instituto de Estructura de la Materia, CSIC, Serrano 113-bis, E-28006 Madrid, Spain</a:t>
            </a:r>
          </a:p>
          <a:p>
            <a:pPr marL="0" indent="0">
              <a:buFont typeface="Arial"/>
              <a:buNone/>
            </a:pPr>
            <a:r>
              <a:rPr lang="es-ES" b="1"/>
              <a:t>I. Martel, A.M. Sánchez-Bení­tez </a:t>
            </a:r>
          </a:p>
          <a:p>
            <a:pPr marL="0" indent="0">
              <a:buFont typeface="Arial"/>
              <a:buNone/>
            </a:pPr>
            <a:r>
              <a:rPr lang="es-ES" i="1"/>
              <a:t>Departamento de Física Aplicada, Universidad de Huelva, E-21071, Huelva, Spain</a:t>
            </a:r>
          </a:p>
          <a:p>
            <a:pPr>
              <a:buFont typeface="Arial"/>
              <a:buAutoNum type="alphaUcPeriod"/>
            </a:pPr>
            <a:r>
              <a:rPr lang="es-ES" b="1"/>
              <a:t>Di Pietro, P. Figuera</a:t>
            </a:r>
          </a:p>
          <a:p>
            <a:pPr marL="0" indent="0">
              <a:buFont typeface="Arial"/>
              <a:buNone/>
            </a:pPr>
            <a:r>
              <a:rPr lang="es-ES" i="1"/>
              <a:t>INFN, Laboratori Nazionali del Sud, via S. Sofia 62, 1-95123, Catania, Italy</a:t>
            </a:r>
          </a:p>
          <a:p>
            <a:pPr marL="0" indent="0">
              <a:buFont typeface="Arial"/>
              <a:buNone/>
            </a:pPr>
            <a:r>
              <a:rPr lang="es-ES" b="1"/>
              <a:t> N. Keeley, K. Rusek</a:t>
            </a:r>
          </a:p>
          <a:p>
            <a:pPr marL="0" indent="0">
              <a:buFont typeface="Arial"/>
              <a:buNone/>
            </a:pPr>
            <a:r>
              <a:rPr lang="es-ES" i="1"/>
              <a:t>National Center for Nuclear Research, ul Andrzeja Soltana 7, 05-400 Otwock, Poland</a:t>
            </a:r>
          </a:p>
          <a:p>
            <a:pPr marL="0" indent="0">
              <a:buFont typeface="Arial"/>
              <a:buNone/>
            </a:pPr>
            <a:r>
              <a:rPr lang="es-ES" b="1"/>
              <a:t>L. Acosta</a:t>
            </a:r>
          </a:p>
          <a:p>
            <a:pPr marL="0" indent="0">
              <a:buFont typeface="Arial"/>
              <a:buNone/>
            </a:pPr>
            <a:r>
              <a:rPr lang="es-ES" i="1"/>
              <a:t>Dpto Física Experimental, Instituto de Física , UNAM (Mexico)</a:t>
            </a:r>
          </a:p>
          <a:p>
            <a:pPr marL="0" indent="0">
              <a:buFont typeface="Arial"/>
              <a:buNone/>
            </a:pPr>
            <a:r>
              <a:rPr lang="es-ES" b="1"/>
              <a:t>J. P. Fernández</a:t>
            </a:r>
          </a:p>
          <a:p>
            <a:pPr marL="0" indent="0">
              <a:buFont typeface="Arial"/>
              <a:buNone/>
            </a:pPr>
            <a:r>
              <a:rPr lang="es-ES" i="1"/>
              <a:t>Departamento de FAMN, Universidad de Sevilla, Seville, Spain</a:t>
            </a:r>
          </a:p>
          <a:p>
            <a:pPr marL="0" indent="0">
              <a:buFont typeface="Arial"/>
              <a:buNone/>
            </a:pPr>
            <a:r>
              <a:rPr lang="es-ES" b="1"/>
              <a:t>D. Galaviz</a:t>
            </a:r>
          </a:p>
          <a:p>
            <a:pPr marL="0" indent="0">
              <a:buFont typeface="Arial"/>
              <a:buNone/>
            </a:pPr>
            <a:r>
              <a:rPr lang="es-ES" i="1"/>
              <a:t>Faculty of Sciences, LIP, Lisbonne, Portugal</a:t>
            </a:r>
          </a:p>
          <a:p>
            <a:pPr marL="0" indent="0">
              <a:buFont typeface="Arial"/>
              <a:buNone/>
            </a:pPr>
            <a:endParaRPr lang="es-ES" dirty="0"/>
          </a:p>
        </p:txBody>
      </p:sp>
      <p:sp>
        <p:nvSpPr>
          <p:cNvPr id="6" name="CuadroTexto 6">
            <a:extLst>
              <a:ext uri="{FF2B5EF4-FFF2-40B4-BE49-F238E27FC236}">
                <a16:creationId xmlns:a16="http://schemas.microsoft.com/office/drawing/2014/main" id="{7003F1A6-74F6-F191-1634-DCA68CA6ADDA}"/>
              </a:ext>
            </a:extLst>
          </p:cNvPr>
          <p:cNvSpPr txBox="1"/>
          <p:nvPr/>
        </p:nvSpPr>
        <p:spPr>
          <a:xfrm rot="20086463">
            <a:off x="477332" y="2232383"/>
            <a:ext cx="7993643" cy="923330"/>
          </a:xfrm>
          <a:prstGeom prst="rect">
            <a:avLst/>
          </a:prstGeom>
          <a:noFill/>
        </p:spPr>
        <p:txBody>
          <a:bodyPr wrap="square" rtlCol="0">
            <a:spAutoFit/>
          </a:bodyPr>
          <a:lstStyle/>
          <a:p>
            <a:r>
              <a:rPr lang="es-ES" sz="5400" dirty="0" err="1">
                <a:solidFill>
                  <a:srgbClr val="000090"/>
                </a:solidFill>
              </a:rPr>
              <a:t>Thanks</a:t>
            </a:r>
            <a:r>
              <a:rPr lang="es-ES" sz="5400" dirty="0">
                <a:solidFill>
                  <a:srgbClr val="000090"/>
                </a:solidFill>
              </a:rPr>
              <a:t> </a:t>
            </a:r>
            <a:r>
              <a:rPr lang="es-ES" sz="5400" dirty="0" err="1">
                <a:solidFill>
                  <a:srgbClr val="000090"/>
                </a:solidFill>
              </a:rPr>
              <a:t>for</a:t>
            </a:r>
            <a:r>
              <a:rPr lang="es-ES" sz="5400" dirty="0">
                <a:solidFill>
                  <a:srgbClr val="000090"/>
                </a:solidFill>
              </a:rPr>
              <a:t> </a:t>
            </a:r>
            <a:r>
              <a:rPr lang="es-ES" sz="5400" dirty="0" err="1">
                <a:solidFill>
                  <a:srgbClr val="000090"/>
                </a:solidFill>
              </a:rPr>
              <a:t>Your</a:t>
            </a:r>
            <a:r>
              <a:rPr lang="es-ES" sz="5400" dirty="0">
                <a:solidFill>
                  <a:srgbClr val="000090"/>
                </a:solidFill>
              </a:rPr>
              <a:t> </a:t>
            </a:r>
            <a:r>
              <a:rPr lang="es-ES" sz="5400" dirty="0" err="1">
                <a:solidFill>
                  <a:srgbClr val="000090"/>
                </a:solidFill>
              </a:rPr>
              <a:t>Attention</a:t>
            </a:r>
            <a:endParaRPr lang="es-ES" sz="5400" dirty="0">
              <a:solidFill>
                <a:srgbClr val="000090"/>
              </a:solidFill>
            </a:endParaRPr>
          </a:p>
        </p:txBody>
      </p:sp>
    </p:spTree>
    <p:extLst>
      <p:ext uri="{BB962C8B-B14F-4D97-AF65-F5344CB8AC3E}">
        <p14:creationId xmlns:p14="http://schemas.microsoft.com/office/powerpoint/2010/main" val="964095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Google Shape;63;p14"/>
          <p:cNvSpPr txBox="1">
            <a:spLocks noGrp="1"/>
          </p:cNvSpPr>
          <p:nvPr>
            <p:ph type="title"/>
          </p:nvPr>
        </p:nvSpPr>
        <p:spPr>
          <a:xfrm>
            <a:off x="0" y="0"/>
            <a:ext cx="9144000" cy="791700"/>
          </a:xfrm>
          <a:prstGeom prst="rect">
            <a:avLst/>
          </a:prstGeom>
          <a:solidFill>
            <a:srgbClr val="38761D"/>
          </a:solidFill>
        </p:spPr>
        <p:txBody>
          <a:bodyPr spcFirstLastPara="1" wrap="square" lIns="91425" tIns="91425" rIns="91425" bIns="91425" anchor="ctr" anchorCtr="0">
            <a:normAutofit/>
          </a:bodyPr>
          <a:lstStyle/>
          <a:p>
            <a:pPr lvl="0" indent="-343775" algn="ctr">
              <a:buClr>
                <a:srgbClr val="000000"/>
              </a:buClr>
              <a:buSzPct val="100000"/>
            </a:pPr>
            <a:r>
              <a:rPr lang="es-ES" sz="2400" dirty="0" err="1">
                <a:solidFill>
                  <a:schemeClr val="bg1"/>
                </a:solidFill>
              </a:rPr>
              <a:t>Channeling</a:t>
            </a:r>
            <a:r>
              <a:rPr lang="es-ES" sz="2400" dirty="0">
                <a:solidFill>
                  <a:schemeClr val="bg1"/>
                </a:solidFill>
              </a:rPr>
              <a:t> </a:t>
            </a:r>
            <a:r>
              <a:rPr lang="es-ES" sz="2400" dirty="0" err="1">
                <a:solidFill>
                  <a:schemeClr val="bg1"/>
                </a:solidFill>
              </a:rPr>
              <a:t>Effects</a:t>
            </a:r>
            <a:endParaRPr lang="es" sz="2400" dirty="0">
              <a:solidFill>
                <a:schemeClr val="bg1"/>
              </a:solidFill>
            </a:endParaRPr>
          </a:p>
        </p:txBody>
      </p:sp>
      <p:sp>
        <p:nvSpPr>
          <p:cNvPr id="65" name="Google Shape;65;p14"/>
          <p:cNvSpPr txBox="1"/>
          <p:nvPr/>
        </p:nvSpPr>
        <p:spPr>
          <a:xfrm>
            <a:off x="0" y="4917450"/>
            <a:ext cx="9144000" cy="225900"/>
          </a:xfrm>
          <a:prstGeom prst="rect">
            <a:avLst/>
          </a:prstGeom>
          <a:solidFill>
            <a:srgbClr val="38761D"/>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dirty="0">
                <a:solidFill>
                  <a:srgbClr val="B7B7B7"/>
                </a:solidFill>
              </a:rPr>
              <a:t>Vicente García </a:t>
            </a:r>
            <a:r>
              <a:rPr lang="en-GB" dirty="0" err="1">
                <a:solidFill>
                  <a:srgbClr val="B7B7B7"/>
                </a:solidFill>
              </a:rPr>
              <a:t>Távora</a:t>
            </a:r>
            <a:r>
              <a:rPr lang="en-GB" dirty="0">
                <a:solidFill>
                  <a:srgbClr val="B7B7B7"/>
                </a:solidFill>
              </a:rPr>
              <a:t>                                                                            Instituto de </a:t>
            </a:r>
            <a:r>
              <a:rPr lang="en-GB" dirty="0" err="1">
                <a:solidFill>
                  <a:srgbClr val="B7B7B7"/>
                </a:solidFill>
              </a:rPr>
              <a:t>Estructura</a:t>
            </a:r>
            <a:r>
              <a:rPr lang="en-GB" dirty="0">
                <a:solidFill>
                  <a:srgbClr val="B7B7B7"/>
                </a:solidFill>
              </a:rPr>
              <a:t> de la Materia - CSIC</a:t>
            </a:r>
          </a:p>
        </p:txBody>
      </p:sp>
      <p:sp>
        <p:nvSpPr>
          <p:cNvPr id="5" name="Marcador de contenido 2">
            <a:extLst>
              <a:ext uri="{FF2B5EF4-FFF2-40B4-BE49-F238E27FC236}">
                <a16:creationId xmlns:a16="http://schemas.microsoft.com/office/drawing/2014/main" id="{A938D89C-A744-AEB0-102A-905F2BFB2A88}"/>
              </a:ext>
            </a:extLst>
          </p:cNvPr>
          <p:cNvSpPr txBox="1">
            <a:spLocks/>
          </p:cNvSpPr>
          <p:nvPr/>
        </p:nvSpPr>
        <p:spPr>
          <a:xfrm>
            <a:off x="620009" y="791701"/>
            <a:ext cx="7903981" cy="1303318"/>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buFont typeface="Wingdings" charset="2"/>
              <a:buChar char="§"/>
            </a:pPr>
            <a:r>
              <a:rPr lang="es-ES_tradnl" sz="1600" b="1" dirty="0">
                <a:solidFill>
                  <a:schemeClr val="tx1"/>
                </a:solidFill>
                <a:latin typeface="Arial" charset="0"/>
                <a:ea typeface="Arial" charset="0"/>
                <a:cs typeface="Arial" charset="0"/>
              </a:rPr>
              <a:t> </a:t>
            </a:r>
            <a:r>
              <a:rPr lang="es-ES_tradnl" sz="1400" b="1" dirty="0" err="1">
                <a:solidFill>
                  <a:schemeClr val="tx1"/>
                </a:solidFill>
                <a:latin typeface="Arial" charset="0"/>
                <a:ea typeface="Arial" charset="0"/>
                <a:cs typeface="Arial" charset="0"/>
              </a:rPr>
              <a:t>Channeling</a:t>
            </a:r>
            <a:r>
              <a:rPr lang="es-ES_tradnl" sz="1400" b="1" dirty="0">
                <a:solidFill>
                  <a:schemeClr val="tx1"/>
                </a:solidFill>
                <a:latin typeface="Arial" charset="0"/>
                <a:ea typeface="Arial" charset="0"/>
                <a:cs typeface="Arial" charset="0"/>
              </a:rPr>
              <a:t> </a:t>
            </a:r>
            <a:r>
              <a:rPr lang="es-ES_tradnl" sz="1400" dirty="0" err="1">
                <a:solidFill>
                  <a:schemeClr val="tx1"/>
                </a:solidFill>
                <a:latin typeface="Arial" charset="0"/>
                <a:ea typeface="Arial" charset="0"/>
                <a:cs typeface="Arial" charset="0"/>
              </a:rPr>
              <a:t>through</a:t>
            </a:r>
            <a:r>
              <a:rPr lang="es-ES_tradnl" sz="1400" dirty="0">
                <a:solidFill>
                  <a:schemeClr val="tx1"/>
                </a:solidFill>
                <a:latin typeface="Arial" charset="0"/>
                <a:ea typeface="Arial" charset="0"/>
                <a:cs typeface="Arial" charset="0"/>
              </a:rPr>
              <a:t> </a:t>
            </a:r>
            <a:r>
              <a:rPr lang="es-ES_tradnl" sz="1400" b="1" dirty="0">
                <a:solidFill>
                  <a:schemeClr val="tx1"/>
                </a:solidFill>
                <a:latin typeface="Arial" charset="0"/>
                <a:ea typeface="Arial" charset="0"/>
                <a:cs typeface="Arial" charset="0"/>
              </a:rPr>
              <a:t>Si </a:t>
            </a:r>
            <a:r>
              <a:rPr lang="es-ES_tradnl" sz="1400" b="1" dirty="0" err="1">
                <a:solidFill>
                  <a:schemeClr val="tx1"/>
                </a:solidFill>
                <a:latin typeface="Arial" charset="0"/>
                <a:ea typeface="Arial" charset="0"/>
                <a:cs typeface="Arial" charset="0"/>
              </a:rPr>
              <a:t>lattice</a:t>
            </a:r>
            <a:r>
              <a:rPr lang="es-ES_tradnl" sz="1400" dirty="0">
                <a:solidFill>
                  <a:schemeClr val="tx1"/>
                </a:solidFill>
                <a:latin typeface="Arial" charset="0"/>
                <a:ea typeface="Arial" charset="0"/>
                <a:cs typeface="Arial" charset="0"/>
              </a:rPr>
              <a:t> in ΔE </a:t>
            </a:r>
            <a:r>
              <a:rPr lang="es-ES_tradnl" sz="1400" dirty="0" err="1">
                <a:solidFill>
                  <a:schemeClr val="tx1"/>
                </a:solidFill>
                <a:latin typeface="Arial" charset="0"/>
                <a:ea typeface="Arial" charset="0"/>
                <a:cs typeface="Arial" charset="0"/>
              </a:rPr>
              <a:t>detectors</a:t>
            </a:r>
            <a:r>
              <a:rPr lang="es-ES_tradnl" sz="1400" dirty="0">
                <a:solidFill>
                  <a:schemeClr val="tx1"/>
                </a:solidFill>
                <a:latin typeface="Arial" charset="0"/>
                <a:ea typeface="Arial" charset="0"/>
                <a:cs typeface="Arial" charset="0"/>
              </a:rPr>
              <a:t> leads to a </a:t>
            </a:r>
            <a:r>
              <a:rPr lang="es-ES_tradnl" sz="1400" dirty="0" err="1">
                <a:solidFill>
                  <a:schemeClr val="tx1"/>
                </a:solidFill>
                <a:latin typeface="Arial" charset="0"/>
                <a:ea typeface="Arial" charset="0"/>
                <a:cs typeface="Arial" charset="0"/>
              </a:rPr>
              <a:t>smaller</a:t>
            </a:r>
            <a:r>
              <a:rPr lang="es-ES_tradnl" sz="1400" dirty="0">
                <a:solidFill>
                  <a:schemeClr val="tx1"/>
                </a:solidFill>
                <a:latin typeface="Arial" charset="0"/>
                <a:ea typeface="Arial" charset="0"/>
                <a:cs typeface="Arial" charset="0"/>
              </a:rPr>
              <a:t> </a:t>
            </a:r>
            <a:r>
              <a:rPr lang="es-ES_tradnl" sz="1400" dirty="0" err="1">
                <a:solidFill>
                  <a:schemeClr val="tx1"/>
                </a:solidFill>
                <a:latin typeface="Arial" charset="0"/>
                <a:ea typeface="Arial" charset="0"/>
                <a:cs typeface="Arial" charset="0"/>
              </a:rPr>
              <a:t>energy</a:t>
            </a:r>
            <a:r>
              <a:rPr lang="es-ES_tradnl" sz="1400" dirty="0">
                <a:solidFill>
                  <a:schemeClr val="tx1"/>
                </a:solidFill>
                <a:latin typeface="Arial" charset="0"/>
                <a:ea typeface="Arial" charset="0"/>
                <a:cs typeface="Arial" charset="0"/>
              </a:rPr>
              <a:t> </a:t>
            </a:r>
            <a:r>
              <a:rPr lang="es-ES_tradnl" sz="1400" dirty="0" err="1">
                <a:solidFill>
                  <a:schemeClr val="tx1"/>
                </a:solidFill>
                <a:latin typeface="Arial" charset="0"/>
                <a:ea typeface="Arial" charset="0"/>
                <a:cs typeface="Arial" charset="0"/>
              </a:rPr>
              <a:t>deposition</a:t>
            </a:r>
            <a:r>
              <a:rPr lang="es-ES_tradnl" sz="1400" dirty="0">
                <a:solidFill>
                  <a:schemeClr val="tx1"/>
                </a:solidFill>
                <a:latin typeface="Arial" charset="0"/>
                <a:ea typeface="Arial" charset="0"/>
                <a:cs typeface="Arial" charset="0"/>
              </a:rPr>
              <a:t>.</a:t>
            </a:r>
          </a:p>
          <a:p>
            <a:pPr>
              <a:buFont typeface="Wingdings" charset="2"/>
              <a:buChar char="§"/>
            </a:pPr>
            <a:r>
              <a:rPr lang="es-ES_tradnl" sz="1400" dirty="0">
                <a:solidFill>
                  <a:schemeClr val="tx1"/>
                </a:solidFill>
                <a:latin typeface="Arial" charset="0"/>
                <a:ea typeface="Arial" charset="0"/>
                <a:cs typeface="Arial" charset="0"/>
              </a:rPr>
              <a:t> </a:t>
            </a:r>
            <a:r>
              <a:rPr lang="es-ES_tradnl" sz="1400" dirty="0" err="1">
                <a:solidFill>
                  <a:schemeClr val="tx1"/>
                </a:solidFill>
                <a:latin typeface="Arial" charset="0"/>
                <a:ea typeface="Arial" charset="0"/>
                <a:cs typeface="Arial" charset="0"/>
              </a:rPr>
              <a:t>It</a:t>
            </a:r>
            <a:r>
              <a:rPr lang="es-ES_tradnl" sz="1400" dirty="0">
                <a:solidFill>
                  <a:schemeClr val="tx1"/>
                </a:solidFill>
                <a:latin typeface="Arial" charset="0"/>
                <a:ea typeface="Arial" charset="0"/>
                <a:cs typeface="Arial" charset="0"/>
              </a:rPr>
              <a:t> </a:t>
            </a:r>
            <a:r>
              <a:rPr lang="es-ES_tradnl" sz="1400" dirty="0" err="1">
                <a:solidFill>
                  <a:schemeClr val="tx1"/>
                </a:solidFill>
                <a:latin typeface="Arial" charset="0"/>
                <a:ea typeface="Arial" charset="0"/>
                <a:cs typeface="Arial" charset="0"/>
              </a:rPr>
              <a:t>happens</a:t>
            </a:r>
            <a:r>
              <a:rPr lang="es-ES_tradnl" sz="1400" dirty="0">
                <a:solidFill>
                  <a:schemeClr val="tx1"/>
                </a:solidFill>
                <a:latin typeface="Arial" charset="0"/>
                <a:ea typeface="Arial" charset="0"/>
                <a:cs typeface="Arial" charset="0"/>
              </a:rPr>
              <a:t> in </a:t>
            </a:r>
            <a:r>
              <a:rPr lang="es-ES_tradnl" sz="1400" dirty="0" err="1">
                <a:solidFill>
                  <a:schemeClr val="tx1"/>
                </a:solidFill>
                <a:latin typeface="Arial" charset="0"/>
                <a:ea typeface="Arial" charset="0"/>
                <a:cs typeface="Arial" charset="0"/>
              </a:rPr>
              <a:t>specific</a:t>
            </a:r>
            <a:r>
              <a:rPr lang="es-ES_tradnl" sz="1400" dirty="0">
                <a:solidFill>
                  <a:schemeClr val="tx1"/>
                </a:solidFill>
                <a:latin typeface="Arial" charset="0"/>
                <a:ea typeface="Arial" charset="0"/>
                <a:cs typeface="Arial" charset="0"/>
              </a:rPr>
              <a:t> </a:t>
            </a:r>
            <a:r>
              <a:rPr lang="es-ES_tradnl" sz="1400" dirty="0" err="1">
                <a:solidFill>
                  <a:schemeClr val="tx1"/>
                </a:solidFill>
                <a:latin typeface="Arial" charset="0"/>
                <a:ea typeface="Arial" charset="0"/>
                <a:cs typeface="Arial" charset="0"/>
              </a:rPr>
              <a:t>regions</a:t>
            </a:r>
            <a:r>
              <a:rPr lang="es-ES_tradnl" sz="1400" dirty="0">
                <a:solidFill>
                  <a:schemeClr val="tx1"/>
                </a:solidFill>
                <a:latin typeface="Arial" charset="0"/>
                <a:ea typeface="Arial" charset="0"/>
                <a:cs typeface="Arial" charset="0"/>
              </a:rPr>
              <a:t> </a:t>
            </a:r>
            <a:r>
              <a:rPr lang="es-ES_tradnl" sz="1400" dirty="0" err="1">
                <a:solidFill>
                  <a:schemeClr val="tx1"/>
                </a:solidFill>
                <a:latin typeface="Arial" charset="0"/>
                <a:ea typeface="Arial" charset="0"/>
                <a:cs typeface="Arial" charset="0"/>
              </a:rPr>
              <a:t>where</a:t>
            </a:r>
            <a:r>
              <a:rPr lang="es-ES_tradnl" sz="1400" dirty="0">
                <a:solidFill>
                  <a:schemeClr val="tx1"/>
                </a:solidFill>
                <a:latin typeface="Arial" charset="0"/>
                <a:ea typeface="Arial" charset="0"/>
                <a:cs typeface="Arial" charset="0"/>
              </a:rPr>
              <a:t> </a:t>
            </a:r>
            <a:r>
              <a:rPr lang="es-ES_tradnl" sz="1400" dirty="0" err="1">
                <a:solidFill>
                  <a:schemeClr val="tx1"/>
                </a:solidFill>
                <a:latin typeface="Arial" charset="0"/>
                <a:ea typeface="Arial" charset="0"/>
                <a:cs typeface="Arial" charset="0"/>
              </a:rPr>
              <a:t>the</a:t>
            </a:r>
            <a:r>
              <a:rPr lang="es-ES_tradnl" sz="1400" dirty="0">
                <a:solidFill>
                  <a:schemeClr val="tx1"/>
                </a:solidFill>
                <a:latin typeface="Arial" charset="0"/>
                <a:ea typeface="Arial" charset="0"/>
                <a:cs typeface="Arial" charset="0"/>
              </a:rPr>
              <a:t> </a:t>
            </a:r>
            <a:r>
              <a:rPr lang="es-ES_tradnl" sz="1400" dirty="0" err="1">
                <a:solidFill>
                  <a:schemeClr val="tx1"/>
                </a:solidFill>
                <a:latin typeface="Arial" charset="0"/>
                <a:ea typeface="Arial" charset="0"/>
                <a:cs typeface="Arial" charset="0"/>
              </a:rPr>
              <a:t>trajectory</a:t>
            </a:r>
            <a:r>
              <a:rPr lang="es-ES_tradnl" sz="1400" dirty="0">
                <a:solidFill>
                  <a:schemeClr val="tx1"/>
                </a:solidFill>
                <a:latin typeface="Arial" charset="0"/>
                <a:ea typeface="Arial" charset="0"/>
                <a:cs typeface="Arial" charset="0"/>
              </a:rPr>
              <a:t> of </a:t>
            </a:r>
            <a:r>
              <a:rPr lang="es-ES_tradnl" sz="1400" dirty="0" err="1">
                <a:solidFill>
                  <a:schemeClr val="tx1"/>
                </a:solidFill>
                <a:latin typeface="Arial" charset="0"/>
                <a:ea typeface="Arial" charset="0"/>
                <a:cs typeface="Arial" charset="0"/>
              </a:rPr>
              <a:t>the</a:t>
            </a:r>
            <a:r>
              <a:rPr lang="es-ES_tradnl" sz="1400" dirty="0">
                <a:solidFill>
                  <a:schemeClr val="tx1"/>
                </a:solidFill>
                <a:latin typeface="Arial" charset="0"/>
                <a:ea typeface="Arial" charset="0"/>
                <a:cs typeface="Arial" charset="0"/>
              </a:rPr>
              <a:t> </a:t>
            </a:r>
            <a:r>
              <a:rPr lang="es-ES_tradnl" sz="1400" dirty="0" err="1">
                <a:solidFill>
                  <a:schemeClr val="tx1"/>
                </a:solidFill>
                <a:latin typeface="Arial" charset="0"/>
                <a:ea typeface="Arial" charset="0"/>
                <a:cs typeface="Arial" charset="0"/>
              </a:rPr>
              <a:t>incident</a:t>
            </a:r>
            <a:r>
              <a:rPr lang="es-ES_tradnl" sz="1400" dirty="0">
                <a:solidFill>
                  <a:schemeClr val="tx1"/>
                </a:solidFill>
                <a:latin typeface="Arial" charset="0"/>
                <a:ea typeface="Arial" charset="0"/>
                <a:cs typeface="Arial" charset="0"/>
              </a:rPr>
              <a:t> </a:t>
            </a:r>
            <a:r>
              <a:rPr lang="es-ES_tradnl" sz="1400" dirty="0" err="1">
                <a:solidFill>
                  <a:schemeClr val="tx1"/>
                </a:solidFill>
                <a:latin typeface="Arial" charset="0"/>
                <a:ea typeface="Arial" charset="0"/>
                <a:cs typeface="Arial" charset="0"/>
              </a:rPr>
              <a:t>particle</a:t>
            </a:r>
            <a:r>
              <a:rPr lang="es-ES_tradnl" sz="1400" dirty="0">
                <a:solidFill>
                  <a:schemeClr val="tx1"/>
                </a:solidFill>
                <a:latin typeface="Arial" charset="0"/>
                <a:ea typeface="Arial" charset="0"/>
                <a:cs typeface="Arial" charset="0"/>
              </a:rPr>
              <a:t> coincides </a:t>
            </a:r>
            <a:r>
              <a:rPr lang="es-ES_tradnl" sz="1400" dirty="0" err="1">
                <a:solidFill>
                  <a:schemeClr val="tx1"/>
                </a:solidFill>
                <a:latin typeface="Arial" charset="0"/>
                <a:ea typeface="Arial" charset="0"/>
                <a:cs typeface="Arial" charset="0"/>
              </a:rPr>
              <a:t>with</a:t>
            </a:r>
            <a:r>
              <a:rPr lang="es-ES_tradnl" sz="1400" dirty="0">
                <a:solidFill>
                  <a:schemeClr val="tx1"/>
                </a:solidFill>
                <a:latin typeface="Arial" charset="0"/>
                <a:ea typeface="Arial" charset="0"/>
                <a:cs typeface="Arial" charset="0"/>
              </a:rPr>
              <a:t> a </a:t>
            </a:r>
            <a:r>
              <a:rPr lang="es-ES_tradnl" sz="1400" dirty="0" err="1">
                <a:solidFill>
                  <a:schemeClr val="tx1"/>
                </a:solidFill>
                <a:latin typeface="Arial" charset="0"/>
                <a:ea typeface="Arial" charset="0"/>
                <a:cs typeface="Arial" charset="0"/>
              </a:rPr>
              <a:t>channel</a:t>
            </a:r>
            <a:r>
              <a:rPr lang="es-ES_tradnl" sz="1400" dirty="0">
                <a:solidFill>
                  <a:schemeClr val="tx1"/>
                </a:solidFill>
                <a:latin typeface="Arial" charset="0"/>
                <a:ea typeface="Arial" charset="0"/>
                <a:cs typeface="Arial" charset="0"/>
              </a:rPr>
              <a:t> of </a:t>
            </a:r>
            <a:r>
              <a:rPr lang="es-ES_tradnl" sz="1400" dirty="0" err="1">
                <a:solidFill>
                  <a:schemeClr val="tx1"/>
                </a:solidFill>
                <a:latin typeface="Arial" charset="0"/>
                <a:ea typeface="Arial" charset="0"/>
                <a:cs typeface="Arial" charset="0"/>
              </a:rPr>
              <a:t>the</a:t>
            </a:r>
            <a:r>
              <a:rPr lang="es-ES_tradnl" sz="1400" dirty="0">
                <a:solidFill>
                  <a:schemeClr val="tx1"/>
                </a:solidFill>
                <a:latin typeface="Arial" charset="0"/>
                <a:ea typeface="Arial" charset="0"/>
                <a:cs typeface="Arial" charset="0"/>
              </a:rPr>
              <a:t> detector </a:t>
            </a:r>
            <a:r>
              <a:rPr lang="es-ES_tradnl" sz="1400" dirty="0" err="1">
                <a:solidFill>
                  <a:schemeClr val="tx1"/>
                </a:solidFill>
                <a:latin typeface="Arial" charset="0"/>
                <a:ea typeface="Arial" charset="0"/>
                <a:cs typeface="Arial" charset="0"/>
              </a:rPr>
              <a:t>wafer</a:t>
            </a:r>
            <a:r>
              <a:rPr lang="es-ES_tradnl" sz="1400" dirty="0">
                <a:solidFill>
                  <a:schemeClr val="tx1"/>
                </a:solidFill>
                <a:latin typeface="Arial" charset="0"/>
                <a:ea typeface="Arial" charset="0"/>
                <a:cs typeface="Arial" charset="0"/>
              </a:rPr>
              <a:t>. </a:t>
            </a:r>
          </a:p>
          <a:p>
            <a:pPr>
              <a:buFont typeface="Wingdings" charset="2"/>
              <a:buChar char="§"/>
            </a:pPr>
            <a:r>
              <a:rPr lang="es-ES_tradnl" sz="1400" dirty="0" err="1">
                <a:solidFill>
                  <a:schemeClr val="tx1"/>
                </a:solidFill>
                <a:latin typeface="Arial" charset="0"/>
                <a:ea typeface="Arial" charset="0"/>
                <a:cs typeface="Arial" charset="0"/>
              </a:rPr>
              <a:t>The</a:t>
            </a:r>
            <a:r>
              <a:rPr lang="es-ES_tradnl" sz="1400" dirty="0">
                <a:solidFill>
                  <a:schemeClr val="tx1"/>
                </a:solidFill>
                <a:latin typeface="Arial" charset="0"/>
                <a:ea typeface="Arial" charset="0"/>
                <a:cs typeface="Arial" charset="0"/>
              </a:rPr>
              <a:t> </a:t>
            </a:r>
            <a:r>
              <a:rPr lang="es-ES_tradnl" sz="1400" dirty="0" err="1">
                <a:solidFill>
                  <a:schemeClr val="tx1"/>
                </a:solidFill>
                <a:latin typeface="Arial" charset="0"/>
                <a:ea typeface="Arial" charset="0"/>
                <a:cs typeface="Arial" charset="0"/>
              </a:rPr>
              <a:t>channeling</a:t>
            </a:r>
            <a:r>
              <a:rPr lang="es-ES_tradnl" sz="1400" dirty="0">
                <a:solidFill>
                  <a:schemeClr val="tx1"/>
                </a:solidFill>
                <a:latin typeface="Arial" charset="0"/>
                <a:ea typeface="Arial" charset="0"/>
                <a:cs typeface="Arial" charset="0"/>
              </a:rPr>
              <a:t> of </a:t>
            </a:r>
            <a:r>
              <a:rPr lang="es-ES_tradnl" sz="1400" baseline="30000" dirty="0">
                <a:solidFill>
                  <a:schemeClr val="tx1"/>
                </a:solidFill>
                <a:latin typeface="Arial" charset="0"/>
                <a:ea typeface="Arial" charset="0"/>
                <a:cs typeface="Arial" charset="0"/>
              </a:rPr>
              <a:t>15</a:t>
            </a:r>
            <a:r>
              <a:rPr lang="es-ES_tradnl" sz="1400" dirty="0">
                <a:solidFill>
                  <a:schemeClr val="tx1"/>
                </a:solidFill>
                <a:latin typeface="Arial" charset="0"/>
                <a:ea typeface="Arial" charset="0"/>
                <a:cs typeface="Arial" charset="0"/>
              </a:rPr>
              <a:t>N </a:t>
            </a:r>
            <a:r>
              <a:rPr lang="es-ES_tradnl" sz="1400" dirty="0" err="1">
                <a:solidFill>
                  <a:schemeClr val="tx1"/>
                </a:solidFill>
                <a:latin typeface="Arial" charset="0"/>
                <a:ea typeface="Arial" charset="0"/>
                <a:cs typeface="Arial" charset="0"/>
              </a:rPr>
              <a:t>overlap</a:t>
            </a:r>
            <a:r>
              <a:rPr lang="es-ES_tradnl" sz="1400" dirty="0">
                <a:solidFill>
                  <a:schemeClr val="tx1"/>
                </a:solidFill>
                <a:latin typeface="Arial" charset="0"/>
                <a:ea typeface="Arial" charset="0"/>
                <a:cs typeface="Arial" charset="0"/>
              </a:rPr>
              <a:t> </a:t>
            </a:r>
            <a:r>
              <a:rPr lang="es-ES_tradnl" sz="1400" dirty="0" err="1">
                <a:solidFill>
                  <a:schemeClr val="tx1"/>
                </a:solidFill>
                <a:latin typeface="Arial" charset="0"/>
                <a:ea typeface="Arial" charset="0"/>
                <a:cs typeface="Arial" charset="0"/>
              </a:rPr>
              <a:t>with</a:t>
            </a:r>
            <a:r>
              <a:rPr lang="es-ES_tradnl" sz="1400" dirty="0">
                <a:solidFill>
                  <a:schemeClr val="tx1"/>
                </a:solidFill>
                <a:latin typeface="Arial" charset="0"/>
                <a:ea typeface="Arial" charset="0"/>
                <a:cs typeface="Arial" charset="0"/>
              </a:rPr>
              <a:t> </a:t>
            </a:r>
            <a:r>
              <a:rPr lang="es-ES_tradnl" sz="1400" dirty="0" err="1">
                <a:solidFill>
                  <a:schemeClr val="tx1"/>
                </a:solidFill>
                <a:latin typeface="Arial" charset="0"/>
                <a:ea typeface="Arial" charset="0"/>
                <a:cs typeface="Arial" charset="0"/>
              </a:rPr>
              <a:t>elastic</a:t>
            </a:r>
            <a:r>
              <a:rPr lang="es-ES_tradnl" sz="1400" dirty="0">
                <a:solidFill>
                  <a:schemeClr val="tx1"/>
                </a:solidFill>
                <a:latin typeface="Arial" charset="0"/>
                <a:ea typeface="Arial" charset="0"/>
                <a:cs typeface="Arial" charset="0"/>
              </a:rPr>
              <a:t> of </a:t>
            </a:r>
            <a:r>
              <a:rPr lang="es-ES_tradnl" sz="1400" dirty="0" err="1">
                <a:solidFill>
                  <a:schemeClr val="tx1"/>
                </a:solidFill>
                <a:latin typeface="Arial" charset="0"/>
                <a:ea typeface="Arial" charset="0"/>
                <a:cs typeface="Arial" charset="0"/>
              </a:rPr>
              <a:t>site</a:t>
            </a:r>
            <a:r>
              <a:rPr lang="es-ES_tradnl" sz="1400" dirty="0">
                <a:solidFill>
                  <a:schemeClr val="tx1"/>
                </a:solidFill>
                <a:latin typeface="Arial" charset="0"/>
                <a:ea typeface="Arial" charset="0"/>
                <a:cs typeface="Arial" charset="0"/>
              </a:rPr>
              <a:t> of </a:t>
            </a:r>
            <a:r>
              <a:rPr lang="es-ES_tradnl" sz="1400" baseline="30000" dirty="0">
                <a:solidFill>
                  <a:schemeClr val="tx1"/>
                </a:solidFill>
                <a:latin typeface="Arial" charset="0"/>
                <a:ea typeface="Arial" charset="0"/>
                <a:cs typeface="Arial" charset="0"/>
              </a:rPr>
              <a:t>15</a:t>
            </a:r>
            <a:r>
              <a:rPr lang="es-ES_tradnl" sz="1400" dirty="0">
                <a:solidFill>
                  <a:schemeClr val="tx1"/>
                </a:solidFill>
                <a:latin typeface="Arial" charset="0"/>
                <a:ea typeface="Arial" charset="0"/>
                <a:cs typeface="Arial" charset="0"/>
              </a:rPr>
              <a:t>C</a:t>
            </a:r>
          </a:p>
        </p:txBody>
      </p:sp>
      <p:pic>
        <p:nvPicPr>
          <p:cNvPr id="7" name="Imagen 15">
            <a:extLst>
              <a:ext uri="{FF2B5EF4-FFF2-40B4-BE49-F238E27FC236}">
                <a16:creationId xmlns:a16="http://schemas.microsoft.com/office/drawing/2014/main" id="{DFA99920-AF77-5C1D-55FB-D3EAE6D868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0076" y="2009038"/>
            <a:ext cx="3571923" cy="1743797"/>
          </a:xfrm>
          <a:prstGeom prst="rect">
            <a:avLst/>
          </a:prstGeom>
          <a:ln>
            <a:solidFill>
              <a:schemeClr val="tx1">
                <a:lumMod val="25000"/>
                <a:lumOff val="75000"/>
              </a:schemeClr>
            </a:solidFill>
          </a:ln>
        </p:spPr>
      </p:pic>
      <p:pic>
        <p:nvPicPr>
          <p:cNvPr id="8" name="Imagen 1">
            <a:extLst>
              <a:ext uri="{FF2B5EF4-FFF2-40B4-BE49-F238E27FC236}">
                <a16:creationId xmlns:a16="http://schemas.microsoft.com/office/drawing/2014/main" id="{DA3AF70B-BA93-D5BE-517C-76316DCB6FE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5473" y="3751933"/>
            <a:ext cx="1804918" cy="1128828"/>
          </a:xfrm>
          <a:prstGeom prst="rect">
            <a:avLst/>
          </a:prstGeom>
          <a:ln>
            <a:solidFill>
              <a:schemeClr val="tx1">
                <a:lumMod val="25000"/>
                <a:lumOff val="75000"/>
              </a:schemeClr>
            </a:solidFill>
          </a:ln>
        </p:spPr>
      </p:pic>
      <p:pic>
        <p:nvPicPr>
          <p:cNvPr id="9" name="Imagen 2">
            <a:extLst>
              <a:ext uri="{FF2B5EF4-FFF2-40B4-BE49-F238E27FC236}">
                <a16:creationId xmlns:a16="http://schemas.microsoft.com/office/drawing/2014/main" id="{64B311F8-6DF0-BC90-37DB-5F006818687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40391" y="3752835"/>
            <a:ext cx="1803475" cy="1127926"/>
          </a:xfrm>
          <a:prstGeom prst="rect">
            <a:avLst/>
          </a:prstGeom>
          <a:ln>
            <a:solidFill>
              <a:schemeClr val="tx1">
                <a:lumMod val="25000"/>
                <a:lumOff val="75000"/>
              </a:schemeClr>
            </a:solidFill>
          </a:ln>
        </p:spPr>
      </p:pic>
      <p:sp>
        <p:nvSpPr>
          <p:cNvPr id="10" name="CuadroTexto 4">
            <a:extLst>
              <a:ext uri="{FF2B5EF4-FFF2-40B4-BE49-F238E27FC236}">
                <a16:creationId xmlns:a16="http://schemas.microsoft.com/office/drawing/2014/main" id="{663B1557-96D2-CC79-5786-929A7A82F9ED}"/>
              </a:ext>
            </a:extLst>
          </p:cNvPr>
          <p:cNvSpPr txBox="1"/>
          <p:nvPr/>
        </p:nvSpPr>
        <p:spPr>
          <a:xfrm>
            <a:off x="2240391" y="4510306"/>
            <a:ext cx="1951298" cy="307777"/>
          </a:xfrm>
          <a:prstGeom prst="rect">
            <a:avLst/>
          </a:prstGeom>
          <a:noFill/>
        </p:spPr>
        <p:txBody>
          <a:bodyPr wrap="square" rtlCol="0">
            <a:spAutoFit/>
          </a:bodyPr>
          <a:lstStyle/>
          <a:p>
            <a:r>
              <a:rPr lang="es-ES" sz="1400" dirty="0" err="1">
                <a:solidFill>
                  <a:srgbClr val="FF0000"/>
                </a:solidFill>
              </a:rPr>
              <a:t>Channeling</a:t>
            </a:r>
            <a:r>
              <a:rPr lang="es-ES" sz="1400" dirty="0">
                <a:solidFill>
                  <a:srgbClr val="FF0000"/>
                </a:solidFill>
              </a:rPr>
              <a:t> </a:t>
            </a:r>
            <a:r>
              <a:rPr lang="es-ES" sz="1400" dirty="0" err="1">
                <a:solidFill>
                  <a:srgbClr val="FF0000"/>
                </a:solidFill>
              </a:rPr>
              <a:t>corrected</a:t>
            </a:r>
            <a:r>
              <a:rPr lang="es-ES" sz="1400" dirty="0">
                <a:solidFill>
                  <a:srgbClr val="FF0000"/>
                </a:solidFill>
              </a:rPr>
              <a:t> </a:t>
            </a:r>
          </a:p>
        </p:txBody>
      </p:sp>
      <p:pic>
        <p:nvPicPr>
          <p:cNvPr id="23" name="Imagen 6">
            <a:extLst>
              <a:ext uri="{FF2B5EF4-FFF2-40B4-BE49-F238E27FC236}">
                <a16:creationId xmlns:a16="http://schemas.microsoft.com/office/drawing/2014/main" id="{E86C73FC-BDAD-C5FB-517F-7065706745E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930216" y="1433714"/>
            <a:ext cx="1720942" cy="1676204"/>
          </a:xfrm>
          <a:prstGeom prst="rect">
            <a:avLst/>
          </a:prstGeom>
        </p:spPr>
      </p:pic>
      <p:pic>
        <p:nvPicPr>
          <p:cNvPr id="24" name="Imagen 8">
            <a:extLst>
              <a:ext uri="{FF2B5EF4-FFF2-40B4-BE49-F238E27FC236}">
                <a16:creationId xmlns:a16="http://schemas.microsoft.com/office/drawing/2014/main" id="{21F7096E-8E2F-1A93-FE43-7159D768CDA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996607" y="3103818"/>
            <a:ext cx="1803825" cy="1743798"/>
          </a:xfrm>
          <a:prstGeom prst="rect">
            <a:avLst/>
          </a:prstGeom>
        </p:spPr>
      </p:pic>
    </p:spTree>
    <p:extLst>
      <p:ext uri="{BB962C8B-B14F-4D97-AF65-F5344CB8AC3E}">
        <p14:creationId xmlns:p14="http://schemas.microsoft.com/office/powerpoint/2010/main" val="38254583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Google Shape;63;p14"/>
          <p:cNvSpPr txBox="1">
            <a:spLocks noGrp="1"/>
          </p:cNvSpPr>
          <p:nvPr>
            <p:ph type="title"/>
          </p:nvPr>
        </p:nvSpPr>
        <p:spPr>
          <a:xfrm>
            <a:off x="0" y="0"/>
            <a:ext cx="9144000" cy="791700"/>
          </a:xfrm>
          <a:prstGeom prst="rect">
            <a:avLst/>
          </a:prstGeom>
          <a:solidFill>
            <a:srgbClr val="38761D"/>
          </a:solidFill>
        </p:spPr>
        <p:txBody>
          <a:bodyPr spcFirstLastPara="1" wrap="square" lIns="91425" tIns="91425" rIns="91425" bIns="91425" anchor="ctr" anchorCtr="0">
            <a:normAutofit/>
          </a:bodyPr>
          <a:lstStyle/>
          <a:p>
            <a:pPr lvl="0" indent="-343775" algn="ctr">
              <a:buClr>
                <a:srgbClr val="000000"/>
              </a:buClr>
              <a:buSzPct val="100000"/>
            </a:pPr>
            <a:r>
              <a:rPr lang="es-ES" sz="2400" dirty="0">
                <a:solidFill>
                  <a:schemeClr val="bg1"/>
                </a:solidFill>
              </a:rPr>
              <a:t>Halo </a:t>
            </a:r>
            <a:r>
              <a:rPr lang="es-ES" sz="2400" dirty="0" err="1">
                <a:solidFill>
                  <a:schemeClr val="bg1"/>
                </a:solidFill>
              </a:rPr>
              <a:t>Nuclei</a:t>
            </a:r>
            <a:endParaRPr lang="es" sz="2400" dirty="0">
              <a:solidFill>
                <a:schemeClr val="bg1"/>
              </a:solidFill>
            </a:endParaRPr>
          </a:p>
        </p:txBody>
      </p:sp>
      <p:sp>
        <p:nvSpPr>
          <p:cNvPr id="65" name="Google Shape;65;p14"/>
          <p:cNvSpPr txBox="1"/>
          <p:nvPr/>
        </p:nvSpPr>
        <p:spPr>
          <a:xfrm>
            <a:off x="0" y="4917450"/>
            <a:ext cx="9144000" cy="225900"/>
          </a:xfrm>
          <a:prstGeom prst="rect">
            <a:avLst/>
          </a:prstGeom>
          <a:solidFill>
            <a:srgbClr val="38761D"/>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dirty="0">
                <a:solidFill>
                  <a:srgbClr val="B7B7B7"/>
                </a:solidFill>
              </a:rPr>
              <a:t>Vicente García Távora                                                                            Instituto de Estructura de la Materia - CSIC</a:t>
            </a:r>
            <a:endParaRPr dirty="0">
              <a:solidFill>
                <a:srgbClr val="B7B7B7"/>
              </a:solidFill>
            </a:endParaRPr>
          </a:p>
        </p:txBody>
      </p:sp>
      <p:sp>
        <p:nvSpPr>
          <p:cNvPr id="98" name="CasellaDiTesto 4">
            <a:extLst>
              <a:ext uri="{FF2B5EF4-FFF2-40B4-BE49-F238E27FC236}">
                <a16:creationId xmlns:a16="http://schemas.microsoft.com/office/drawing/2014/main" id="{1EF399DD-86E9-1EEA-A263-5ACAD5BA3802}"/>
              </a:ext>
            </a:extLst>
          </p:cNvPr>
          <p:cNvSpPr txBox="1">
            <a:spLocks noChangeArrowheads="1"/>
          </p:cNvSpPr>
          <p:nvPr/>
        </p:nvSpPr>
        <p:spPr bwMode="auto">
          <a:xfrm>
            <a:off x="460382" y="169606"/>
            <a:ext cx="3084095" cy="1175676"/>
          </a:xfrm>
          <a:prstGeom prst="rect">
            <a:avLst/>
          </a:prstGeom>
          <a:solidFill>
            <a:schemeClr val="accent4">
              <a:lumMod val="20000"/>
              <a:lumOff val="80000"/>
            </a:schemeClr>
          </a:solidFill>
          <a:ln w="9525">
            <a:noFill/>
            <a:miter lim="800000"/>
            <a:headEnd/>
            <a:tailEnd/>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0" indent="0" algn="just">
              <a:buFont typeface="Arial"/>
              <a:buNone/>
            </a:pPr>
            <a:r>
              <a:rPr lang="en-US" sz="1400" dirty="0">
                <a:solidFill>
                  <a:srgbClr val="000000"/>
                </a:solidFill>
                <a:cs typeface="Arial" pitchFamily="34" charset="0"/>
              </a:rPr>
              <a:t>The </a:t>
            </a:r>
            <a:r>
              <a:rPr lang="en-US" sz="1400" dirty="0">
                <a:solidFill>
                  <a:srgbClr val="FF0000"/>
                </a:solidFill>
                <a:cs typeface="Arial" pitchFamily="34" charset="0"/>
              </a:rPr>
              <a:t>nuclear halo </a:t>
            </a:r>
            <a:r>
              <a:rPr lang="en-US" sz="1400" dirty="0">
                <a:solidFill>
                  <a:srgbClr val="000000"/>
                </a:solidFill>
                <a:cs typeface="Arial" pitchFamily="34" charset="0"/>
              </a:rPr>
              <a:t>is a threshold effect arising from the very weak binding energy (0.1-1 MeV) of the outer nucleon(s) </a:t>
            </a:r>
          </a:p>
        </p:txBody>
      </p:sp>
      <p:sp>
        <p:nvSpPr>
          <p:cNvPr id="100" name="CasellaDiTesto 4">
            <a:extLst>
              <a:ext uri="{FF2B5EF4-FFF2-40B4-BE49-F238E27FC236}">
                <a16:creationId xmlns:a16="http://schemas.microsoft.com/office/drawing/2014/main" id="{71007E38-3622-73DA-A44C-AC2DC8057F5F}"/>
              </a:ext>
            </a:extLst>
          </p:cNvPr>
          <p:cNvSpPr txBox="1">
            <a:spLocks noChangeArrowheads="1"/>
          </p:cNvSpPr>
          <p:nvPr/>
        </p:nvSpPr>
        <p:spPr bwMode="auto">
          <a:xfrm>
            <a:off x="76704" y="1387381"/>
            <a:ext cx="4494449" cy="1557349"/>
          </a:xfrm>
          <a:prstGeom prst="rect">
            <a:avLst/>
          </a:prstGeom>
          <a:noFill/>
          <a:ln w="9525">
            <a:noFill/>
            <a:miter lim="800000"/>
            <a:headEnd/>
            <a:tailEnd/>
          </a:ln>
        </p:spPr>
        <p:txBody>
          <a:bodyPr wrap="square">
            <a:spAutoFit/>
          </a:bodyPr>
          <a:lstStyle>
            <a:lvl1pPr marL="342900" indent="-342900" algn="l" defTabSz="914400" rtl="0" eaLnBrk="1" latinLnBrk="0" hangingPunct="1">
              <a:spcBef>
                <a:spcPct val="20000"/>
              </a:spcBef>
              <a:buFontTx/>
              <a:buBlip>
                <a:blip r:embed="rId3"/>
              </a:buBlip>
              <a:defRPr sz="1800" kern="1200">
                <a:solidFill>
                  <a:schemeClr val="tx1"/>
                </a:solidFill>
                <a:latin typeface="+mn-lt"/>
                <a:ea typeface="+mn-ea"/>
                <a:cs typeface="+mn-cs"/>
              </a:defRPr>
            </a:lvl1pPr>
            <a:lvl2pPr marL="742950" indent="-285750" algn="l" defTabSz="914400" rtl="0" eaLnBrk="1" latinLnBrk="0" hangingPunct="1">
              <a:spcBef>
                <a:spcPct val="20000"/>
              </a:spcBef>
              <a:buFont typeface="Wingdings" pitchFamily="2" charset="2"/>
              <a:buChar char="Ø"/>
              <a:defRPr sz="16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Arial" panose="020B0604020202020204" pitchFamily="34" charset="0"/>
              <a:buChar char="•"/>
            </a:pPr>
            <a:r>
              <a:rPr lang="en-US" sz="1400" dirty="0">
                <a:solidFill>
                  <a:srgbClr val="000000"/>
                </a:solidFill>
                <a:cs typeface="Arial" pitchFamily="34" charset="0"/>
              </a:rPr>
              <a:t>Extended mass distribution</a:t>
            </a:r>
          </a:p>
          <a:p>
            <a:pPr>
              <a:buFont typeface="Arial" panose="020B0604020202020204" pitchFamily="34" charset="0"/>
              <a:buChar char="•"/>
            </a:pPr>
            <a:r>
              <a:rPr lang="en-US" sz="1400" dirty="0">
                <a:solidFill>
                  <a:srgbClr val="000000"/>
                </a:solidFill>
                <a:cs typeface="Arial" pitchFamily="34" charset="0"/>
              </a:rPr>
              <a:t>Large reaction cross section</a:t>
            </a:r>
          </a:p>
          <a:p>
            <a:pPr>
              <a:buFont typeface="Arial" panose="020B0604020202020204" pitchFamily="34" charset="0"/>
              <a:buChar char="•"/>
            </a:pPr>
            <a:r>
              <a:rPr lang="en-US" sz="1400" dirty="0">
                <a:solidFill>
                  <a:srgbClr val="000000"/>
                </a:solidFill>
                <a:cs typeface="Arial" pitchFamily="34" charset="0"/>
              </a:rPr>
              <a:t>Large rms radius </a:t>
            </a:r>
          </a:p>
          <a:p>
            <a:pPr>
              <a:buFont typeface="Arial" panose="020B0604020202020204" pitchFamily="34" charset="0"/>
              <a:buChar char="•"/>
            </a:pPr>
            <a:r>
              <a:rPr lang="en-US" sz="1400" dirty="0">
                <a:solidFill>
                  <a:srgbClr val="000000"/>
                </a:solidFill>
                <a:cs typeface="Arial" pitchFamily="34" charset="0"/>
              </a:rPr>
              <a:t>Narrow momentum distribution of the fragments </a:t>
            </a:r>
            <a:r>
              <a:rPr lang="en-US" sz="1400">
                <a:solidFill>
                  <a:srgbClr val="000000"/>
                </a:solidFill>
                <a:cs typeface="Arial" pitchFamily="34" charset="0"/>
              </a:rPr>
              <a:t>following breakup</a:t>
            </a:r>
            <a:endParaRPr lang="en-US" sz="1400" dirty="0">
              <a:solidFill>
                <a:srgbClr val="000000"/>
              </a:solidFill>
              <a:cs typeface="Arial" pitchFamily="34" charset="0"/>
            </a:endParaRPr>
          </a:p>
          <a:p>
            <a:pPr>
              <a:buFont typeface="Arial" panose="020B0604020202020204" pitchFamily="34" charset="0"/>
              <a:buChar char="•"/>
            </a:pPr>
            <a:r>
              <a:rPr lang="en-US" sz="1400" dirty="0">
                <a:solidFill>
                  <a:srgbClr val="000000"/>
                </a:solidFill>
                <a:cs typeface="Arial" pitchFamily="34" charset="0"/>
              </a:rPr>
              <a:t>Concentration of B(E1) close to Breakup threshold</a:t>
            </a:r>
          </a:p>
        </p:txBody>
      </p:sp>
      <p:pic>
        <p:nvPicPr>
          <p:cNvPr id="101" name="Imagen 11">
            <a:extLst>
              <a:ext uri="{FF2B5EF4-FFF2-40B4-BE49-F238E27FC236}">
                <a16:creationId xmlns:a16="http://schemas.microsoft.com/office/drawing/2014/main" id="{42E638C4-6C70-38D1-C78A-908608E6790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60052" y="2844448"/>
            <a:ext cx="4507244" cy="2030903"/>
          </a:xfrm>
          <a:prstGeom prst="rect">
            <a:avLst/>
          </a:prstGeom>
        </p:spPr>
      </p:pic>
      <p:sp>
        <p:nvSpPr>
          <p:cNvPr id="102" name="CuadroTexto 12">
            <a:extLst>
              <a:ext uri="{FF2B5EF4-FFF2-40B4-BE49-F238E27FC236}">
                <a16:creationId xmlns:a16="http://schemas.microsoft.com/office/drawing/2014/main" id="{1354A809-8FA0-B32F-BF29-E9A21F094F5E}"/>
              </a:ext>
            </a:extLst>
          </p:cNvPr>
          <p:cNvSpPr txBox="1"/>
          <p:nvPr/>
        </p:nvSpPr>
        <p:spPr>
          <a:xfrm>
            <a:off x="7236474" y="2596459"/>
            <a:ext cx="1907526" cy="246221"/>
          </a:xfrm>
          <a:prstGeom prst="rect">
            <a:avLst/>
          </a:prstGeom>
          <a:solidFill>
            <a:schemeClr val="bg1"/>
          </a:solidFill>
        </p:spPr>
        <p:txBody>
          <a:bodyPr wrap="square" rtlCol="0">
            <a:spAutoFit/>
          </a:bodyPr>
          <a:lstStyle/>
          <a:p>
            <a:r>
              <a:rPr lang="es-ES" sz="1000" dirty="0" err="1"/>
              <a:t>Tanihata</a:t>
            </a:r>
            <a:r>
              <a:rPr lang="es-ES" sz="1000" dirty="0"/>
              <a:t>, PRL 55 (1985)2676</a:t>
            </a:r>
          </a:p>
        </p:txBody>
      </p:sp>
      <p:sp>
        <p:nvSpPr>
          <p:cNvPr id="103" name="CuadroTexto 13">
            <a:extLst>
              <a:ext uri="{FF2B5EF4-FFF2-40B4-BE49-F238E27FC236}">
                <a16:creationId xmlns:a16="http://schemas.microsoft.com/office/drawing/2014/main" id="{7DA2FA8C-EE79-61A5-E50C-15816D06DA0A}"/>
              </a:ext>
            </a:extLst>
          </p:cNvPr>
          <p:cNvSpPr txBox="1"/>
          <p:nvPr/>
        </p:nvSpPr>
        <p:spPr>
          <a:xfrm>
            <a:off x="460382" y="2988529"/>
            <a:ext cx="3220872" cy="954107"/>
          </a:xfrm>
          <a:prstGeom prst="rect">
            <a:avLst/>
          </a:prstGeom>
          <a:noFill/>
        </p:spPr>
        <p:txBody>
          <a:bodyPr wrap="square" rtlCol="0">
            <a:spAutoFit/>
          </a:bodyPr>
          <a:lstStyle/>
          <a:p>
            <a:r>
              <a:rPr lang="es-ES" b="1" dirty="0" err="1">
                <a:solidFill>
                  <a:srgbClr val="FF0000"/>
                </a:solidFill>
              </a:rPr>
              <a:t>Neutron</a:t>
            </a:r>
            <a:r>
              <a:rPr lang="es-ES" b="1" dirty="0">
                <a:solidFill>
                  <a:srgbClr val="FF0000"/>
                </a:solidFill>
              </a:rPr>
              <a:t> </a:t>
            </a:r>
            <a:r>
              <a:rPr lang="es-ES" b="1" dirty="0" err="1">
                <a:solidFill>
                  <a:srgbClr val="FF0000"/>
                </a:solidFill>
              </a:rPr>
              <a:t>Haloes</a:t>
            </a:r>
            <a:endParaRPr lang="es-ES" dirty="0"/>
          </a:p>
          <a:p>
            <a:r>
              <a:rPr lang="es-ES" dirty="0" err="1"/>
              <a:t>Provide</a:t>
            </a:r>
            <a:r>
              <a:rPr lang="es-ES" dirty="0"/>
              <a:t> </a:t>
            </a:r>
            <a:r>
              <a:rPr lang="es-ES" dirty="0" err="1"/>
              <a:t>an</a:t>
            </a:r>
            <a:r>
              <a:rPr lang="es-ES" dirty="0"/>
              <a:t> ideal test </a:t>
            </a:r>
            <a:r>
              <a:rPr lang="es-ES" dirty="0" err="1"/>
              <a:t>bench</a:t>
            </a:r>
            <a:r>
              <a:rPr lang="es-ES" dirty="0"/>
              <a:t> to </a:t>
            </a:r>
            <a:r>
              <a:rPr lang="es-ES" dirty="0" err="1"/>
              <a:t>study</a:t>
            </a:r>
            <a:r>
              <a:rPr lang="es-ES" dirty="0"/>
              <a:t> </a:t>
            </a:r>
            <a:r>
              <a:rPr lang="es-ES" dirty="0" err="1"/>
              <a:t>few-body</a:t>
            </a:r>
            <a:r>
              <a:rPr lang="es-ES" dirty="0"/>
              <a:t> </a:t>
            </a:r>
            <a:r>
              <a:rPr lang="es-ES" dirty="0" err="1"/>
              <a:t>correlations</a:t>
            </a:r>
            <a:r>
              <a:rPr lang="es-ES" dirty="0"/>
              <a:t> </a:t>
            </a:r>
            <a:r>
              <a:rPr lang="es-ES" dirty="0" err="1"/>
              <a:t>by</a:t>
            </a:r>
            <a:r>
              <a:rPr lang="es-ES" dirty="0"/>
              <a:t> </a:t>
            </a:r>
            <a:r>
              <a:rPr lang="es-ES" dirty="0" err="1"/>
              <a:t>measuring</a:t>
            </a:r>
            <a:r>
              <a:rPr lang="es-ES" dirty="0"/>
              <a:t> </a:t>
            </a:r>
            <a:r>
              <a:rPr lang="es-ES" dirty="0" err="1"/>
              <a:t>elastic</a:t>
            </a:r>
            <a:r>
              <a:rPr lang="es-ES" dirty="0"/>
              <a:t>, </a:t>
            </a:r>
            <a:r>
              <a:rPr lang="es-ES" dirty="0" err="1"/>
              <a:t>nucleon</a:t>
            </a:r>
            <a:r>
              <a:rPr lang="es-ES" dirty="0"/>
              <a:t> transfer and </a:t>
            </a:r>
            <a:r>
              <a:rPr lang="es-ES" dirty="0" err="1"/>
              <a:t>breakup</a:t>
            </a:r>
            <a:endParaRPr lang="es-ES" dirty="0"/>
          </a:p>
        </p:txBody>
      </p:sp>
      <p:sp>
        <p:nvSpPr>
          <p:cNvPr id="104" name="CuadroTexto 7">
            <a:extLst>
              <a:ext uri="{FF2B5EF4-FFF2-40B4-BE49-F238E27FC236}">
                <a16:creationId xmlns:a16="http://schemas.microsoft.com/office/drawing/2014/main" id="{3FB0E8C6-3436-70F6-889C-C5F66745CA27}"/>
              </a:ext>
            </a:extLst>
          </p:cNvPr>
          <p:cNvSpPr txBox="1"/>
          <p:nvPr/>
        </p:nvSpPr>
        <p:spPr>
          <a:xfrm>
            <a:off x="4985439" y="2371695"/>
            <a:ext cx="2178934" cy="400110"/>
          </a:xfrm>
          <a:prstGeom prst="rect">
            <a:avLst/>
          </a:prstGeom>
          <a:noFill/>
        </p:spPr>
        <p:txBody>
          <a:bodyPr wrap="square" rtlCol="0">
            <a:spAutoFit/>
          </a:bodyPr>
          <a:lstStyle/>
          <a:p>
            <a:r>
              <a:rPr lang="es-ES" sz="1000" dirty="0"/>
              <a:t>G. </a:t>
            </a:r>
            <a:r>
              <a:rPr lang="es-ES" sz="1000" dirty="0" err="1"/>
              <a:t>Sawhney</a:t>
            </a:r>
            <a:r>
              <a:rPr lang="es-ES" sz="1000" dirty="0"/>
              <a:t> et al, J. </a:t>
            </a:r>
            <a:r>
              <a:rPr lang="es-ES" sz="1000" dirty="0" err="1"/>
              <a:t>Phys</a:t>
            </a:r>
            <a:r>
              <a:rPr lang="es-ES" sz="1000" dirty="0"/>
              <a:t> G </a:t>
            </a:r>
            <a:r>
              <a:rPr lang="es-ES" sz="1000" dirty="0" err="1"/>
              <a:t>Nuc</a:t>
            </a:r>
            <a:r>
              <a:rPr lang="es-ES" sz="1000" dirty="0"/>
              <a:t> </a:t>
            </a:r>
            <a:r>
              <a:rPr lang="es-ES" sz="1000" dirty="0" err="1"/>
              <a:t>part</a:t>
            </a:r>
            <a:r>
              <a:rPr lang="es-ES" sz="1000" dirty="0"/>
              <a:t> </a:t>
            </a:r>
            <a:r>
              <a:rPr lang="es-ES" sz="1000" dirty="0" err="1"/>
              <a:t>Phys</a:t>
            </a:r>
            <a:r>
              <a:rPr lang="es-ES" sz="1000" dirty="0"/>
              <a:t> 41 (2014) 055101</a:t>
            </a:r>
          </a:p>
        </p:txBody>
      </p:sp>
      <p:sp>
        <p:nvSpPr>
          <p:cNvPr id="105" name="Google Shape;66;p14">
            <a:extLst>
              <a:ext uri="{FF2B5EF4-FFF2-40B4-BE49-F238E27FC236}">
                <a16:creationId xmlns:a16="http://schemas.microsoft.com/office/drawing/2014/main" id="{01131C44-394D-22D3-D92B-B53238104E62}"/>
              </a:ext>
            </a:extLst>
          </p:cNvPr>
          <p:cNvSpPr txBox="1"/>
          <p:nvPr/>
        </p:nvSpPr>
        <p:spPr>
          <a:xfrm>
            <a:off x="8832300" y="574800"/>
            <a:ext cx="311700" cy="225900"/>
          </a:xfrm>
          <a:prstGeom prst="rect">
            <a:avLst/>
          </a:prstGeom>
          <a:solidFill>
            <a:srgbClr val="FFFFF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dirty="0">
                <a:solidFill>
                  <a:srgbClr val="38761D"/>
                </a:solidFill>
              </a:rPr>
              <a:t>2</a:t>
            </a:r>
          </a:p>
        </p:txBody>
      </p:sp>
      <p:pic>
        <p:nvPicPr>
          <p:cNvPr id="147" name="Picture 146">
            <a:extLst>
              <a:ext uri="{FF2B5EF4-FFF2-40B4-BE49-F238E27FC236}">
                <a16:creationId xmlns:a16="http://schemas.microsoft.com/office/drawing/2014/main" id="{EB46280A-E829-16C4-063E-0B6E0B24E1C6}"/>
              </a:ext>
            </a:extLst>
          </p:cNvPr>
          <p:cNvPicPr>
            <a:picLocks noChangeAspect="1"/>
          </p:cNvPicPr>
          <p:nvPr/>
        </p:nvPicPr>
        <p:blipFill>
          <a:blip r:embed="rId5"/>
          <a:stretch>
            <a:fillRect/>
          </a:stretch>
        </p:blipFill>
        <p:spPr>
          <a:xfrm>
            <a:off x="4493233" y="1"/>
            <a:ext cx="4347483" cy="2571750"/>
          </a:xfrm>
          <a:prstGeom prst="rect">
            <a:avLst/>
          </a:prstGeom>
        </p:spPr>
      </p:pic>
      <p:pic>
        <p:nvPicPr>
          <p:cNvPr id="148" name="Imagen 7">
            <a:extLst>
              <a:ext uri="{FF2B5EF4-FFF2-40B4-BE49-F238E27FC236}">
                <a16:creationId xmlns:a16="http://schemas.microsoft.com/office/drawing/2014/main" id="{FC168695-633B-5D12-32CD-B987AB369C5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07862" y="4003303"/>
            <a:ext cx="3925206" cy="819794"/>
          </a:xfrm>
          <a:prstGeom prst="rect">
            <a:avLst/>
          </a:prstGeom>
        </p:spPr>
      </p:pic>
      <p:pic>
        <p:nvPicPr>
          <p:cNvPr id="2050" name="Picture 2" descr="The two most studied cases are the two-neutron halo nucleus 11 Li and the |  Download High-Quality Scientific Diagram">
            <a:extLst>
              <a:ext uri="{FF2B5EF4-FFF2-40B4-BE49-F238E27FC236}">
                <a16:creationId xmlns:a16="http://schemas.microsoft.com/office/drawing/2014/main" id="{03E5459A-3BDF-4D7C-9ED8-895768450AC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05854" y="1387675"/>
            <a:ext cx="1550800" cy="791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35213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Google Shape;63;p14"/>
          <p:cNvSpPr txBox="1">
            <a:spLocks noGrp="1"/>
          </p:cNvSpPr>
          <p:nvPr>
            <p:ph type="title"/>
          </p:nvPr>
        </p:nvSpPr>
        <p:spPr>
          <a:xfrm>
            <a:off x="0" y="0"/>
            <a:ext cx="9144000" cy="791700"/>
          </a:xfrm>
          <a:prstGeom prst="rect">
            <a:avLst/>
          </a:prstGeom>
          <a:solidFill>
            <a:srgbClr val="38761D"/>
          </a:solidFill>
        </p:spPr>
        <p:txBody>
          <a:bodyPr spcFirstLastPara="1" wrap="square" lIns="91425" tIns="91425" rIns="91425" bIns="91425" anchor="ctr" anchorCtr="0">
            <a:normAutofit/>
          </a:bodyPr>
          <a:lstStyle/>
          <a:p>
            <a:pPr lvl="0" indent="-343775" algn="ctr">
              <a:buClr>
                <a:srgbClr val="000000"/>
              </a:buClr>
              <a:buSzPct val="100000"/>
            </a:pPr>
            <a:r>
              <a:rPr lang="es-ES" sz="2400" dirty="0" err="1">
                <a:solidFill>
                  <a:schemeClr val="bg1"/>
                </a:solidFill>
              </a:rPr>
              <a:t>What</a:t>
            </a:r>
            <a:r>
              <a:rPr lang="es-ES" sz="2400" dirty="0">
                <a:solidFill>
                  <a:schemeClr val="bg1"/>
                </a:solidFill>
              </a:rPr>
              <a:t> </a:t>
            </a:r>
            <a:r>
              <a:rPr lang="es-ES" sz="2400" dirty="0" err="1">
                <a:solidFill>
                  <a:schemeClr val="bg1"/>
                </a:solidFill>
              </a:rPr>
              <a:t>makes</a:t>
            </a:r>
            <a:r>
              <a:rPr lang="es-ES" sz="2400" dirty="0">
                <a:solidFill>
                  <a:schemeClr val="bg1"/>
                </a:solidFill>
              </a:rPr>
              <a:t> </a:t>
            </a:r>
            <a:r>
              <a:rPr lang="es-ES" sz="2400" baseline="30000" dirty="0">
                <a:solidFill>
                  <a:schemeClr val="bg1"/>
                </a:solidFill>
              </a:rPr>
              <a:t>15</a:t>
            </a:r>
            <a:r>
              <a:rPr lang="es-ES" sz="2400" dirty="0">
                <a:solidFill>
                  <a:schemeClr val="bg1"/>
                </a:solidFill>
              </a:rPr>
              <a:t>C (T</a:t>
            </a:r>
            <a:r>
              <a:rPr lang="es-ES" sz="2400" baseline="-25000" dirty="0">
                <a:solidFill>
                  <a:schemeClr val="bg1"/>
                </a:solidFill>
              </a:rPr>
              <a:t>1/2</a:t>
            </a:r>
            <a:r>
              <a:rPr lang="es-ES" sz="2400" dirty="0">
                <a:solidFill>
                  <a:schemeClr val="bg1"/>
                </a:solidFill>
              </a:rPr>
              <a:t> = 2.45s) </a:t>
            </a:r>
            <a:r>
              <a:rPr lang="es-ES" sz="2400" dirty="0" err="1">
                <a:solidFill>
                  <a:schemeClr val="bg1"/>
                </a:solidFill>
              </a:rPr>
              <a:t>Interesting</a:t>
            </a:r>
            <a:r>
              <a:rPr lang="es-ES" sz="2400" dirty="0">
                <a:solidFill>
                  <a:schemeClr val="bg1"/>
                </a:solidFill>
              </a:rPr>
              <a:t> ?</a:t>
            </a:r>
            <a:endParaRPr lang="es" sz="2400" dirty="0">
              <a:solidFill>
                <a:schemeClr val="bg1"/>
              </a:solidFill>
            </a:endParaRPr>
          </a:p>
        </p:txBody>
      </p:sp>
      <p:sp>
        <p:nvSpPr>
          <p:cNvPr id="65" name="Google Shape;65;p14"/>
          <p:cNvSpPr txBox="1"/>
          <p:nvPr/>
        </p:nvSpPr>
        <p:spPr>
          <a:xfrm>
            <a:off x="0" y="4917450"/>
            <a:ext cx="9144000" cy="225900"/>
          </a:xfrm>
          <a:prstGeom prst="rect">
            <a:avLst/>
          </a:prstGeom>
          <a:solidFill>
            <a:srgbClr val="38761D"/>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dirty="0">
                <a:solidFill>
                  <a:srgbClr val="B7B7B7"/>
                </a:solidFill>
              </a:rPr>
              <a:t>Vicente García </a:t>
            </a:r>
            <a:r>
              <a:rPr lang="en-GB" dirty="0" err="1">
                <a:solidFill>
                  <a:srgbClr val="B7B7B7"/>
                </a:solidFill>
              </a:rPr>
              <a:t>Távora</a:t>
            </a:r>
            <a:r>
              <a:rPr lang="en-GB" dirty="0">
                <a:solidFill>
                  <a:srgbClr val="B7B7B7"/>
                </a:solidFill>
              </a:rPr>
              <a:t>                                                                            Instituto de </a:t>
            </a:r>
            <a:r>
              <a:rPr lang="en-GB" dirty="0" err="1">
                <a:solidFill>
                  <a:srgbClr val="B7B7B7"/>
                </a:solidFill>
              </a:rPr>
              <a:t>Estructura</a:t>
            </a:r>
            <a:r>
              <a:rPr lang="en-GB" dirty="0">
                <a:solidFill>
                  <a:srgbClr val="B7B7B7"/>
                </a:solidFill>
              </a:rPr>
              <a:t> de la Materia - CSIC</a:t>
            </a:r>
          </a:p>
        </p:txBody>
      </p:sp>
      <p:sp>
        <p:nvSpPr>
          <p:cNvPr id="66" name="Google Shape;66;p14"/>
          <p:cNvSpPr txBox="1"/>
          <p:nvPr/>
        </p:nvSpPr>
        <p:spPr>
          <a:xfrm>
            <a:off x="8832300" y="574800"/>
            <a:ext cx="311700" cy="225900"/>
          </a:xfrm>
          <a:prstGeom prst="rect">
            <a:avLst/>
          </a:prstGeom>
          <a:solidFill>
            <a:srgbClr val="FFFFF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dirty="0">
                <a:solidFill>
                  <a:srgbClr val="38761D"/>
                </a:solidFill>
              </a:rPr>
              <a:t>3</a:t>
            </a:r>
          </a:p>
        </p:txBody>
      </p:sp>
      <p:sp>
        <p:nvSpPr>
          <p:cNvPr id="2" name="Marcador de contenido 2">
            <a:extLst>
              <a:ext uri="{FF2B5EF4-FFF2-40B4-BE49-F238E27FC236}">
                <a16:creationId xmlns:a16="http://schemas.microsoft.com/office/drawing/2014/main" id="{EAB02E7B-C0F3-96F6-D234-EE71B645DC71}"/>
              </a:ext>
            </a:extLst>
          </p:cNvPr>
          <p:cNvSpPr txBox="1">
            <a:spLocks/>
          </p:cNvSpPr>
          <p:nvPr/>
        </p:nvSpPr>
        <p:spPr>
          <a:xfrm>
            <a:off x="274689" y="1061485"/>
            <a:ext cx="4116803" cy="2051017"/>
          </a:xfrm>
        </p:spPr>
        <p:txBody>
          <a:bodyPr/>
          <a:lstStyle>
            <a:lvl1pPr marL="342900" indent="-342900" algn="l" defTabSz="914400" rtl="0" eaLnBrk="1" latinLnBrk="0" hangingPunct="1">
              <a:spcBef>
                <a:spcPct val="20000"/>
              </a:spcBef>
              <a:buFontTx/>
              <a:buBlip>
                <a:blip r:embed="rId3"/>
              </a:buBlip>
              <a:defRPr sz="1800" kern="1200">
                <a:solidFill>
                  <a:schemeClr val="tx1"/>
                </a:solidFill>
                <a:latin typeface="+mn-lt"/>
                <a:ea typeface="+mn-ea"/>
                <a:cs typeface="+mn-cs"/>
              </a:defRPr>
            </a:lvl1pPr>
            <a:lvl2pPr marL="742950" indent="-285750" algn="l" defTabSz="914400" rtl="0" eaLnBrk="1" latinLnBrk="0" hangingPunct="1">
              <a:spcBef>
                <a:spcPct val="20000"/>
              </a:spcBef>
              <a:buFont typeface="Wingdings" pitchFamily="2" charset="2"/>
              <a:buChar char="Ø"/>
              <a:defRPr sz="16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endParaRPr lang="es-ES_tradnl" dirty="0">
              <a:latin typeface="Arial" charset="0"/>
              <a:ea typeface="Arial" charset="0"/>
              <a:cs typeface="Arial" charset="0"/>
            </a:endParaRPr>
          </a:p>
          <a:p>
            <a:pPr>
              <a:buFont typeface="Arial" panose="020B0604020202020204" pitchFamily="34" charset="0"/>
              <a:buChar char="•"/>
            </a:pPr>
            <a:r>
              <a:rPr lang="es-ES_tradnl" sz="1400" dirty="0" err="1">
                <a:latin typeface="Arial" charset="0"/>
                <a:ea typeface="Arial" charset="0"/>
                <a:cs typeface="Arial" charset="0"/>
              </a:rPr>
              <a:t>Realively</a:t>
            </a:r>
            <a:r>
              <a:rPr lang="es-ES_tradnl" sz="1400" dirty="0">
                <a:latin typeface="Arial" charset="0"/>
                <a:ea typeface="Arial" charset="0"/>
                <a:cs typeface="Arial" charset="0"/>
              </a:rPr>
              <a:t> </a:t>
            </a:r>
            <a:r>
              <a:rPr lang="es-ES_tradnl" sz="1400" dirty="0" err="1">
                <a:solidFill>
                  <a:srgbClr val="FF0000"/>
                </a:solidFill>
                <a:latin typeface="Arial" charset="0"/>
                <a:ea typeface="Arial" charset="0"/>
                <a:cs typeface="Arial" charset="0"/>
              </a:rPr>
              <a:t>weakly</a:t>
            </a:r>
            <a:r>
              <a:rPr lang="es-ES_tradnl" sz="1400" dirty="0">
                <a:solidFill>
                  <a:srgbClr val="FF0000"/>
                </a:solidFill>
                <a:latin typeface="Arial" charset="0"/>
                <a:ea typeface="Arial" charset="0"/>
                <a:cs typeface="Arial" charset="0"/>
              </a:rPr>
              <a:t> </a:t>
            </a:r>
            <a:r>
              <a:rPr lang="es-ES_tradnl" sz="1400" dirty="0" err="1">
                <a:solidFill>
                  <a:srgbClr val="FF0000"/>
                </a:solidFill>
                <a:latin typeface="Arial" charset="0"/>
                <a:ea typeface="Arial" charset="0"/>
                <a:cs typeface="Arial" charset="0"/>
              </a:rPr>
              <a:t>bound</a:t>
            </a:r>
            <a:r>
              <a:rPr lang="es-ES_tradnl" sz="1400" dirty="0">
                <a:latin typeface="Arial" charset="0"/>
                <a:ea typeface="Arial" charset="0"/>
                <a:cs typeface="Arial" charset="0"/>
              </a:rPr>
              <a:t>:</a:t>
            </a:r>
          </a:p>
          <a:p>
            <a:pPr marL="0" indent="0">
              <a:buNone/>
            </a:pPr>
            <a:r>
              <a:rPr lang="es-ES_tradnl" sz="1400" i="1" dirty="0">
                <a:latin typeface="Arial" charset="0"/>
                <a:ea typeface="Arial" charset="0"/>
                <a:cs typeface="Arial" charset="0"/>
              </a:rPr>
              <a:t>           S</a:t>
            </a:r>
            <a:r>
              <a:rPr lang="es-ES_tradnl" sz="1400" i="1" baseline="-25000" dirty="0">
                <a:latin typeface="Arial" charset="0"/>
                <a:ea typeface="Arial" charset="0"/>
                <a:cs typeface="Arial" charset="0"/>
              </a:rPr>
              <a:t>n</a:t>
            </a:r>
            <a:r>
              <a:rPr lang="es-ES_tradnl" sz="1400" i="1" dirty="0">
                <a:latin typeface="Arial" charset="0"/>
                <a:ea typeface="Arial" charset="0"/>
                <a:cs typeface="Arial" charset="0"/>
              </a:rPr>
              <a:t> = 1.2 MeV; S</a:t>
            </a:r>
            <a:r>
              <a:rPr lang="es-ES_tradnl" sz="1400" i="1" baseline="-25000" dirty="0">
                <a:latin typeface="Arial" charset="0"/>
                <a:ea typeface="Arial" charset="0"/>
                <a:cs typeface="Arial" charset="0"/>
              </a:rPr>
              <a:t>2n</a:t>
            </a:r>
            <a:r>
              <a:rPr lang="es-ES_tradnl" sz="1400" i="1" dirty="0">
                <a:latin typeface="Arial" charset="0"/>
                <a:ea typeface="Arial" charset="0"/>
                <a:cs typeface="Arial" charset="0"/>
              </a:rPr>
              <a:t> = 9.4 MeV</a:t>
            </a:r>
            <a:endParaRPr lang="es-ES_tradnl" sz="1400" dirty="0">
              <a:latin typeface="Arial" charset="0"/>
              <a:ea typeface="Arial" charset="0"/>
              <a:cs typeface="Arial" charset="0"/>
            </a:endParaRPr>
          </a:p>
          <a:p>
            <a:pPr>
              <a:buFont typeface="Arial" panose="020B0604020202020204" pitchFamily="34" charset="0"/>
              <a:buChar char="•"/>
            </a:pPr>
            <a:r>
              <a:rPr lang="es-ES_tradnl" sz="1400" dirty="0" err="1">
                <a:latin typeface="Arial" charset="0"/>
                <a:ea typeface="Arial" charset="0"/>
                <a:cs typeface="Arial" charset="0"/>
              </a:rPr>
              <a:t>Relatively</a:t>
            </a:r>
            <a:r>
              <a:rPr lang="es-ES_tradnl" sz="1400" dirty="0">
                <a:latin typeface="Arial" charset="0"/>
                <a:ea typeface="Arial" charset="0"/>
                <a:cs typeface="Arial" charset="0"/>
              </a:rPr>
              <a:t>  </a:t>
            </a:r>
            <a:r>
              <a:rPr lang="es-ES_tradnl" sz="1400" dirty="0" err="1">
                <a:solidFill>
                  <a:srgbClr val="FF0000"/>
                </a:solidFill>
                <a:latin typeface="Arial" charset="0"/>
                <a:ea typeface="Arial" charset="0"/>
                <a:cs typeface="Arial" charset="0"/>
              </a:rPr>
              <a:t>narrow</a:t>
            </a:r>
            <a:r>
              <a:rPr lang="es-ES_tradnl" sz="1400" dirty="0">
                <a:solidFill>
                  <a:srgbClr val="FF0000"/>
                </a:solidFill>
                <a:latin typeface="Arial" charset="0"/>
                <a:ea typeface="Arial" charset="0"/>
                <a:cs typeface="Arial" charset="0"/>
              </a:rPr>
              <a:t> longitudinal </a:t>
            </a:r>
            <a:r>
              <a:rPr lang="es-ES_tradnl" sz="1400" dirty="0" err="1">
                <a:solidFill>
                  <a:srgbClr val="FF0000"/>
                </a:solidFill>
                <a:latin typeface="Arial" charset="0"/>
                <a:ea typeface="Arial" charset="0"/>
                <a:cs typeface="Arial" charset="0"/>
              </a:rPr>
              <a:t>momentum</a:t>
            </a:r>
            <a:r>
              <a:rPr lang="es-ES_tradnl" sz="1400" dirty="0">
                <a:solidFill>
                  <a:srgbClr val="FF0000"/>
                </a:solidFill>
                <a:latin typeface="Arial" charset="0"/>
                <a:ea typeface="Arial" charset="0"/>
                <a:cs typeface="Arial" charset="0"/>
              </a:rPr>
              <a:t> </a:t>
            </a:r>
            <a:r>
              <a:rPr lang="es-ES_tradnl" sz="1400" dirty="0" err="1">
                <a:solidFill>
                  <a:srgbClr val="FF0000"/>
                </a:solidFill>
                <a:latin typeface="Arial" charset="0"/>
                <a:ea typeface="Arial" charset="0"/>
                <a:cs typeface="Arial" charset="0"/>
              </a:rPr>
              <a:t>distribution</a:t>
            </a:r>
            <a:r>
              <a:rPr lang="es-ES_tradnl" sz="1400" dirty="0">
                <a:latin typeface="Arial" charset="0"/>
                <a:ea typeface="Arial" charset="0"/>
                <a:cs typeface="Arial" charset="0"/>
              </a:rPr>
              <a:t>.</a:t>
            </a:r>
          </a:p>
          <a:p>
            <a:pPr>
              <a:buFont typeface="Arial" panose="020B0604020202020204" pitchFamily="34" charset="0"/>
              <a:buChar char="•"/>
            </a:pPr>
            <a:r>
              <a:rPr lang="es-ES_tradnl" sz="1400" dirty="0" err="1">
                <a:latin typeface="Arial" charset="0"/>
                <a:ea typeface="Arial" charset="0"/>
                <a:cs typeface="Arial" charset="0"/>
              </a:rPr>
              <a:t>First</a:t>
            </a:r>
            <a:r>
              <a:rPr lang="es-ES_tradnl" sz="1400" dirty="0">
                <a:latin typeface="Arial" charset="0"/>
                <a:ea typeface="Arial" charset="0"/>
                <a:cs typeface="Arial" charset="0"/>
              </a:rPr>
              <a:t> </a:t>
            </a:r>
            <a:r>
              <a:rPr lang="es-ES_tradnl" sz="1400" dirty="0" err="1">
                <a:latin typeface="Arial" charset="0"/>
                <a:ea typeface="Arial" charset="0"/>
                <a:cs typeface="Arial" charset="0"/>
              </a:rPr>
              <a:t>excited</a:t>
            </a:r>
            <a:r>
              <a:rPr lang="es-ES_tradnl" sz="1400" dirty="0">
                <a:latin typeface="Arial" charset="0"/>
                <a:ea typeface="Arial" charset="0"/>
                <a:cs typeface="Arial" charset="0"/>
              </a:rPr>
              <a:t> </a:t>
            </a:r>
            <a:r>
              <a:rPr lang="es-ES_tradnl" sz="1400" dirty="0" err="1">
                <a:latin typeface="Arial" charset="0"/>
                <a:ea typeface="Arial" charset="0"/>
                <a:cs typeface="Arial" charset="0"/>
              </a:rPr>
              <a:t>state</a:t>
            </a:r>
            <a:r>
              <a:rPr lang="es-ES_tradnl" sz="1400" dirty="0">
                <a:latin typeface="Arial" charset="0"/>
                <a:ea typeface="Arial" charset="0"/>
                <a:cs typeface="Arial" charset="0"/>
              </a:rPr>
              <a:t> (E = 740 </a:t>
            </a:r>
            <a:r>
              <a:rPr lang="es-ES_tradnl" sz="1400" dirty="0" err="1">
                <a:latin typeface="Arial" charset="0"/>
                <a:ea typeface="Arial" charset="0"/>
                <a:cs typeface="Arial" charset="0"/>
              </a:rPr>
              <a:t>keV</a:t>
            </a:r>
            <a:r>
              <a:rPr lang="es-ES_tradnl" sz="1400" dirty="0">
                <a:latin typeface="Arial" charset="0"/>
                <a:ea typeface="Arial" charset="0"/>
                <a:cs typeface="Arial" charset="0"/>
              </a:rPr>
              <a:t>)</a:t>
            </a:r>
          </a:p>
          <a:p>
            <a:pPr>
              <a:buFont typeface="Arial" panose="020B0604020202020204" pitchFamily="34" charset="0"/>
              <a:buChar char="•"/>
            </a:pPr>
            <a:r>
              <a:rPr lang="es-ES_tradnl" sz="1400" dirty="0" err="1">
                <a:latin typeface="Arial" charset="0"/>
                <a:ea typeface="Arial" charset="0"/>
                <a:cs typeface="Arial" charset="0"/>
              </a:rPr>
              <a:t>Ground</a:t>
            </a:r>
            <a:r>
              <a:rPr lang="es-ES_tradnl" sz="1400" dirty="0">
                <a:latin typeface="Arial" charset="0"/>
                <a:ea typeface="Arial" charset="0"/>
                <a:cs typeface="Arial" charset="0"/>
              </a:rPr>
              <a:t> </a:t>
            </a:r>
            <a:r>
              <a:rPr lang="es-ES_tradnl" sz="1400" dirty="0" err="1">
                <a:latin typeface="Arial" charset="0"/>
                <a:ea typeface="Arial" charset="0"/>
                <a:cs typeface="Arial" charset="0"/>
              </a:rPr>
              <a:t>state</a:t>
            </a:r>
            <a:r>
              <a:rPr lang="es-ES_tradnl" sz="1400" dirty="0">
                <a:latin typeface="Arial" charset="0"/>
                <a:ea typeface="Arial" charset="0"/>
                <a:cs typeface="Arial" charset="0"/>
              </a:rPr>
              <a:t> </a:t>
            </a:r>
            <a:r>
              <a:rPr lang="es-ES_tradnl" sz="1400" dirty="0" err="1">
                <a:latin typeface="Arial" charset="0"/>
                <a:ea typeface="Arial" charset="0"/>
                <a:cs typeface="Arial" charset="0"/>
              </a:rPr>
              <a:t>mainly</a:t>
            </a:r>
            <a:r>
              <a:rPr lang="es-ES_tradnl" sz="1400" dirty="0">
                <a:latin typeface="Arial" charset="0"/>
                <a:ea typeface="Arial" charset="0"/>
                <a:cs typeface="Arial" charset="0"/>
              </a:rPr>
              <a:t> 2s</a:t>
            </a:r>
            <a:r>
              <a:rPr lang="es-ES_tradnl" sz="1400" baseline="-25000" dirty="0">
                <a:latin typeface="Arial" charset="0"/>
                <a:ea typeface="Arial" charset="0"/>
                <a:cs typeface="Arial" charset="0"/>
              </a:rPr>
              <a:t>1/2</a:t>
            </a:r>
            <a:r>
              <a:rPr lang="es-ES_tradnl" sz="1400" dirty="0">
                <a:latin typeface="Arial" charset="0"/>
                <a:ea typeface="Arial" charset="0"/>
                <a:cs typeface="Arial" charset="0"/>
                <a:sym typeface="Wingdings" pitchFamily="2" charset="2"/>
              </a:rPr>
              <a:t> </a:t>
            </a:r>
          </a:p>
          <a:p>
            <a:pPr marL="0" indent="0">
              <a:buNone/>
            </a:pPr>
            <a:r>
              <a:rPr lang="es-ES_tradnl" sz="1400" dirty="0">
                <a:latin typeface="Arial" charset="0"/>
                <a:ea typeface="Arial" charset="0"/>
                <a:cs typeface="Arial" charset="0"/>
                <a:sym typeface="Wingdings" pitchFamily="2" charset="2"/>
              </a:rPr>
              <a:t>      </a:t>
            </a:r>
            <a:endParaRPr lang="es-ES" dirty="0"/>
          </a:p>
        </p:txBody>
      </p:sp>
      <p:pic>
        <p:nvPicPr>
          <p:cNvPr id="4" name="Imagen 20">
            <a:extLst>
              <a:ext uri="{FF2B5EF4-FFF2-40B4-BE49-F238E27FC236}">
                <a16:creationId xmlns:a16="http://schemas.microsoft.com/office/drawing/2014/main" id="{A35907F9-6D99-F099-BCC8-F9639CDA892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33003" y="803278"/>
            <a:ext cx="3919005" cy="2140166"/>
          </a:xfrm>
          <a:prstGeom prst="rect">
            <a:avLst/>
          </a:prstGeom>
        </p:spPr>
      </p:pic>
      <p:pic>
        <p:nvPicPr>
          <p:cNvPr id="5" name="Imagen 18">
            <a:extLst>
              <a:ext uri="{FF2B5EF4-FFF2-40B4-BE49-F238E27FC236}">
                <a16:creationId xmlns:a16="http://schemas.microsoft.com/office/drawing/2014/main" id="{7DBC3618-7A4B-5309-CF19-BA82CF64E41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52391" y="2876826"/>
            <a:ext cx="3291232" cy="1941458"/>
          </a:xfrm>
          <a:prstGeom prst="rect">
            <a:avLst/>
          </a:prstGeom>
        </p:spPr>
      </p:pic>
      <p:sp>
        <p:nvSpPr>
          <p:cNvPr id="6" name="CuadroTexto 14">
            <a:extLst>
              <a:ext uri="{FF2B5EF4-FFF2-40B4-BE49-F238E27FC236}">
                <a16:creationId xmlns:a16="http://schemas.microsoft.com/office/drawing/2014/main" id="{B323DE2D-004E-7645-2249-2EEB1F20E61B}"/>
              </a:ext>
            </a:extLst>
          </p:cNvPr>
          <p:cNvSpPr txBox="1"/>
          <p:nvPr/>
        </p:nvSpPr>
        <p:spPr>
          <a:xfrm>
            <a:off x="6575150" y="4695586"/>
            <a:ext cx="2413000" cy="246221"/>
          </a:xfrm>
          <a:prstGeom prst="rect">
            <a:avLst/>
          </a:prstGeom>
          <a:noFill/>
        </p:spPr>
        <p:txBody>
          <a:bodyPr wrap="square" rtlCol="0">
            <a:spAutoFit/>
          </a:bodyPr>
          <a:lstStyle/>
          <a:p>
            <a:r>
              <a:rPr lang="es-ES" sz="1000" dirty="0" err="1"/>
              <a:t>Aumann</a:t>
            </a:r>
            <a:r>
              <a:rPr lang="es-ES" sz="1000" dirty="0"/>
              <a:t> et al., EPJA 26 (2005) 446</a:t>
            </a:r>
          </a:p>
        </p:txBody>
      </p:sp>
      <p:sp>
        <p:nvSpPr>
          <p:cNvPr id="7" name="Rectángulo 22">
            <a:extLst>
              <a:ext uri="{FF2B5EF4-FFF2-40B4-BE49-F238E27FC236}">
                <a16:creationId xmlns:a16="http://schemas.microsoft.com/office/drawing/2014/main" id="{5E979FAE-AB1A-52FB-7490-B4DF29546309}"/>
              </a:ext>
            </a:extLst>
          </p:cNvPr>
          <p:cNvSpPr/>
          <p:nvPr/>
        </p:nvSpPr>
        <p:spPr>
          <a:xfrm>
            <a:off x="5748253" y="1834675"/>
            <a:ext cx="402327" cy="4320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8" name="Conector recto de flecha 5">
            <a:extLst>
              <a:ext uri="{FF2B5EF4-FFF2-40B4-BE49-F238E27FC236}">
                <a16:creationId xmlns:a16="http://schemas.microsoft.com/office/drawing/2014/main" id="{6A1E6E7C-0562-0301-0860-5C38D6EA24FE}"/>
              </a:ext>
            </a:extLst>
          </p:cNvPr>
          <p:cNvCxnSpPr/>
          <p:nvPr/>
        </p:nvCxnSpPr>
        <p:spPr>
          <a:xfrm flipH="1" flipV="1">
            <a:off x="5949416" y="2127203"/>
            <a:ext cx="939768" cy="287067"/>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 name="CuadroTexto 7">
            <a:extLst>
              <a:ext uri="{FF2B5EF4-FFF2-40B4-BE49-F238E27FC236}">
                <a16:creationId xmlns:a16="http://schemas.microsoft.com/office/drawing/2014/main" id="{B2808499-F0A9-2356-ECBA-B9EC4AB39A70}"/>
              </a:ext>
            </a:extLst>
          </p:cNvPr>
          <p:cNvSpPr txBox="1"/>
          <p:nvPr/>
        </p:nvSpPr>
        <p:spPr>
          <a:xfrm>
            <a:off x="6817391" y="2291166"/>
            <a:ext cx="1451429" cy="307777"/>
          </a:xfrm>
          <a:prstGeom prst="rect">
            <a:avLst/>
          </a:prstGeom>
          <a:noFill/>
        </p:spPr>
        <p:txBody>
          <a:bodyPr wrap="square" rtlCol="0">
            <a:spAutoFit/>
          </a:bodyPr>
          <a:lstStyle/>
          <a:p>
            <a:r>
              <a:rPr lang="es-ES" sz="1400" dirty="0"/>
              <a:t>62 </a:t>
            </a:r>
            <a:r>
              <a:rPr lang="es-ES" sz="1400" dirty="0" err="1"/>
              <a:t>MeV</a:t>
            </a:r>
            <a:r>
              <a:rPr lang="es-ES" sz="1400" dirty="0"/>
              <a:t>/c</a:t>
            </a:r>
          </a:p>
        </p:txBody>
      </p:sp>
      <p:sp>
        <p:nvSpPr>
          <p:cNvPr id="16" name="CuadroTexto 1">
            <a:extLst>
              <a:ext uri="{FF2B5EF4-FFF2-40B4-BE49-F238E27FC236}">
                <a16:creationId xmlns:a16="http://schemas.microsoft.com/office/drawing/2014/main" id="{19E2FBB0-890F-E687-597F-62E683E58DB3}"/>
              </a:ext>
            </a:extLst>
          </p:cNvPr>
          <p:cNvSpPr txBox="1"/>
          <p:nvPr/>
        </p:nvSpPr>
        <p:spPr>
          <a:xfrm>
            <a:off x="6304428" y="2655089"/>
            <a:ext cx="2191657" cy="369332"/>
          </a:xfrm>
          <a:prstGeom prst="rect">
            <a:avLst/>
          </a:prstGeom>
          <a:noFill/>
        </p:spPr>
        <p:txBody>
          <a:bodyPr wrap="square" rtlCol="0">
            <a:spAutoFit/>
          </a:bodyPr>
          <a:lstStyle/>
          <a:p>
            <a:r>
              <a:rPr lang="es-ES" dirty="0" err="1">
                <a:solidFill>
                  <a:srgbClr val="0432FF"/>
                </a:solidFill>
              </a:rPr>
              <a:t>Spectroscopic</a:t>
            </a:r>
            <a:r>
              <a:rPr lang="es-ES" dirty="0">
                <a:solidFill>
                  <a:srgbClr val="0432FF"/>
                </a:solidFill>
              </a:rPr>
              <a:t> Factor</a:t>
            </a:r>
          </a:p>
        </p:txBody>
      </p:sp>
      <p:sp>
        <p:nvSpPr>
          <p:cNvPr id="17" name="TextBox 16">
            <a:extLst>
              <a:ext uri="{FF2B5EF4-FFF2-40B4-BE49-F238E27FC236}">
                <a16:creationId xmlns:a16="http://schemas.microsoft.com/office/drawing/2014/main" id="{F23FD07A-000A-1C8F-1937-12B756F0F576}"/>
              </a:ext>
            </a:extLst>
          </p:cNvPr>
          <p:cNvSpPr txBox="1"/>
          <p:nvPr/>
        </p:nvSpPr>
        <p:spPr>
          <a:xfrm>
            <a:off x="865135" y="3848155"/>
            <a:ext cx="2618024" cy="523220"/>
          </a:xfrm>
          <a:prstGeom prst="rect">
            <a:avLst/>
          </a:prstGeom>
          <a:noFill/>
          <a:ln w="38100">
            <a:solidFill>
              <a:srgbClr val="FF0000"/>
            </a:solidFill>
          </a:ln>
        </p:spPr>
        <p:txBody>
          <a:bodyPr wrap="none" rtlCol="0" anchor="ctr">
            <a:spAutoFit/>
          </a:bodyPr>
          <a:lstStyle/>
          <a:p>
            <a:pPr marL="0" indent="0" algn="ctr">
              <a:buNone/>
            </a:pPr>
            <a:r>
              <a:rPr lang="es-ES_tradnl" sz="1400" dirty="0">
                <a:latin typeface="Arial" charset="0"/>
                <a:ea typeface="Arial" charset="0"/>
                <a:cs typeface="Arial" charset="0"/>
                <a:sym typeface="Wingdings" pitchFamily="2" charset="2"/>
              </a:rPr>
              <a:t>S-wave 1n-halo </a:t>
            </a:r>
            <a:r>
              <a:rPr lang="es-ES_tradnl" sz="1400" dirty="0" err="1">
                <a:latin typeface="Arial" charset="0"/>
                <a:ea typeface="Arial" charset="0"/>
                <a:cs typeface="Arial" charset="0"/>
                <a:sym typeface="Wingdings" pitchFamily="2" charset="2"/>
              </a:rPr>
              <a:t>coupled</a:t>
            </a:r>
            <a:r>
              <a:rPr lang="es-ES_tradnl" sz="1400" dirty="0">
                <a:latin typeface="Arial" charset="0"/>
                <a:ea typeface="Arial" charset="0"/>
                <a:cs typeface="Arial" charset="0"/>
                <a:sym typeface="Wingdings" pitchFamily="2" charset="2"/>
              </a:rPr>
              <a:t> </a:t>
            </a:r>
            <a:r>
              <a:rPr lang="es-ES_tradnl" sz="1400" dirty="0" err="1">
                <a:latin typeface="Arial" charset="0"/>
                <a:ea typeface="Arial" charset="0"/>
                <a:cs typeface="Arial" charset="0"/>
                <a:sym typeface="Wingdings" pitchFamily="2" charset="2"/>
              </a:rPr>
              <a:t>to</a:t>
            </a:r>
            <a:r>
              <a:rPr lang="es-ES_tradnl" sz="1400" dirty="0">
                <a:latin typeface="Arial" charset="0"/>
                <a:ea typeface="Arial" charset="0"/>
                <a:cs typeface="Arial" charset="0"/>
              </a:rPr>
              <a:t> </a:t>
            </a:r>
            <a:r>
              <a:rPr lang="es-ES_tradnl" sz="1400" baseline="30000" dirty="0">
                <a:latin typeface="Arial" charset="0"/>
                <a:ea typeface="Arial" charset="0"/>
                <a:cs typeface="Arial" charset="0"/>
              </a:rPr>
              <a:t>14</a:t>
            </a:r>
            <a:r>
              <a:rPr lang="es-ES_tradnl" sz="1400" dirty="0">
                <a:latin typeface="Arial" charset="0"/>
                <a:ea typeface="Arial" charset="0"/>
                <a:cs typeface="Arial" charset="0"/>
              </a:rPr>
              <a:t>C</a:t>
            </a:r>
          </a:p>
          <a:p>
            <a:pPr marL="0" indent="0" algn="ctr">
              <a:buNone/>
            </a:pPr>
            <a:r>
              <a:rPr lang="es-ES_tradnl" sz="1400" dirty="0">
                <a:latin typeface="Arial" charset="0"/>
                <a:ea typeface="Arial" charset="0"/>
                <a:cs typeface="Arial" charset="0"/>
              </a:rPr>
              <a:t> </a:t>
            </a:r>
            <a:r>
              <a:rPr lang="es-ES_tradnl" sz="1400" dirty="0" err="1">
                <a:latin typeface="Arial" charset="0"/>
                <a:ea typeface="Arial" charset="0"/>
                <a:cs typeface="Arial" charset="0"/>
              </a:rPr>
              <a:t>could</a:t>
            </a:r>
            <a:r>
              <a:rPr lang="es-ES_tradnl" sz="1400" dirty="0">
                <a:latin typeface="Arial" charset="0"/>
                <a:ea typeface="Arial" charset="0"/>
                <a:cs typeface="Arial" charset="0"/>
              </a:rPr>
              <a:t> </a:t>
            </a:r>
            <a:r>
              <a:rPr lang="es-ES_tradnl" sz="1400" dirty="0" err="1">
                <a:latin typeface="Arial" charset="0"/>
                <a:ea typeface="Arial" charset="0"/>
                <a:cs typeface="Arial" charset="0"/>
              </a:rPr>
              <a:t>explains</a:t>
            </a:r>
            <a:r>
              <a:rPr lang="es-ES_tradnl" sz="1400" dirty="0">
                <a:latin typeface="Arial" charset="0"/>
                <a:ea typeface="Arial" charset="0"/>
                <a:cs typeface="Arial" charset="0"/>
              </a:rPr>
              <a:t> </a:t>
            </a:r>
            <a:r>
              <a:rPr lang="es-ES_tradnl" sz="1400" dirty="0" err="1">
                <a:latin typeface="Arial" charset="0"/>
                <a:ea typeface="Arial" charset="0"/>
                <a:cs typeface="Arial" charset="0"/>
              </a:rPr>
              <a:t>these</a:t>
            </a:r>
            <a:r>
              <a:rPr lang="es-ES_tradnl" sz="1400" dirty="0">
                <a:latin typeface="Arial" charset="0"/>
                <a:ea typeface="Arial" charset="0"/>
                <a:cs typeface="Arial" charset="0"/>
              </a:rPr>
              <a:t> </a:t>
            </a:r>
            <a:r>
              <a:rPr lang="es-ES_tradnl" sz="1400" dirty="0" err="1">
                <a:latin typeface="Arial" charset="0"/>
                <a:ea typeface="Arial" charset="0"/>
                <a:cs typeface="Arial" charset="0"/>
              </a:rPr>
              <a:t>features</a:t>
            </a:r>
            <a:endParaRPr lang="es-ES_tradnl" sz="1400" dirty="0">
              <a:latin typeface="Arial" charset="0"/>
              <a:ea typeface="Arial" charset="0"/>
              <a:cs typeface="Arial" charset="0"/>
            </a:endParaRPr>
          </a:p>
        </p:txBody>
      </p:sp>
      <p:sp>
        <p:nvSpPr>
          <p:cNvPr id="18" name="Oval 17">
            <a:extLst>
              <a:ext uri="{FF2B5EF4-FFF2-40B4-BE49-F238E27FC236}">
                <a16:creationId xmlns:a16="http://schemas.microsoft.com/office/drawing/2014/main" id="{97DAFFB8-01CC-3857-6AFB-8122939B61DD}"/>
              </a:ext>
            </a:extLst>
          </p:cNvPr>
          <p:cNvSpPr/>
          <p:nvPr/>
        </p:nvSpPr>
        <p:spPr>
          <a:xfrm>
            <a:off x="93835" y="1138902"/>
            <a:ext cx="4160624" cy="2039055"/>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ES" dirty="0"/>
          </a:p>
        </p:txBody>
      </p:sp>
      <p:cxnSp>
        <p:nvCxnSpPr>
          <p:cNvPr id="20" name="Straight Arrow Connector 19">
            <a:extLst>
              <a:ext uri="{FF2B5EF4-FFF2-40B4-BE49-F238E27FC236}">
                <a16:creationId xmlns:a16="http://schemas.microsoft.com/office/drawing/2014/main" id="{19A85558-4C44-7154-E77D-7C2E748A8C33}"/>
              </a:ext>
            </a:extLst>
          </p:cNvPr>
          <p:cNvCxnSpPr>
            <a:cxnSpLocks/>
            <a:stCxn id="18" idx="4"/>
          </p:cNvCxnSpPr>
          <p:nvPr/>
        </p:nvCxnSpPr>
        <p:spPr>
          <a:xfrm>
            <a:off x="2174147" y="3177957"/>
            <a:ext cx="0" cy="65782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D7075734-7DC8-6F8C-65A7-514D10420476}"/>
              </a:ext>
            </a:extLst>
          </p:cNvPr>
          <p:cNvCxnSpPr>
            <a:cxnSpLocks/>
          </p:cNvCxnSpPr>
          <p:nvPr/>
        </p:nvCxnSpPr>
        <p:spPr>
          <a:xfrm>
            <a:off x="2839573" y="2805164"/>
            <a:ext cx="4196953" cy="719995"/>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45" name="Group 44">
            <a:extLst>
              <a:ext uri="{FF2B5EF4-FFF2-40B4-BE49-F238E27FC236}">
                <a16:creationId xmlns:a16="http://schemas.microsoft.com/office/drawing/2014/main" id="{D836F445-8E83-E2D4-21BB-3DED930FA0AD}"/>
              </a:ext>
            </a:extLst>
          </p:cNvPr>
          <p:cNvGrpSpPr/>
          <p:nvPr/>
        </p:nvGrpSpPr>
        <p:grpSpPr>
          <a:xfrm>
            <a:off x="3719016" y="2885232"/>
            <a:ext cx="1716180" cy="2090430"/>
            <a:chOff x="3719016" y="2885232"/>
            <a:chExt cx="1716180" cy="2090430"/>
          </a:xfrm>
        </p:grpSpPr>
        <p:pic>
          <p:nvPicPr>
            <p:cNvPr id="3" name="Imagen 10">
              <a:extLst>
                <a:ext uri="{FF2B5EF4-FFF2-40B4-BE49-F238E27FC236}">
                  <a16:creationId xmlns:a16="http://schemas.microsoft.com/office/drawing/2014/main" id="{E71A6630-8229-2AE1-9F96-37ACAE996B7C}"/>
                </a:ext>
              </a:extLst>
            </p:cNvPr>
            <p:cNvPicPr>
              <a:picLocks noChangeAspect="1"/>
            </p:cNvPicPr>
            <p:nvPr/>
          </p:nvPicPr>
          <p:blipFill rotWithShape="1">
            <a:blip r:embed="rId6"/>
            <a:srcRect r="23536"/>
            <a:stretch/>
          </p:blipFill>
          <p:spPr>
            <a:xfrm>
              <a:off x="3719016" y="2885232"/>
              <a:ext cx="1337901" cy="2090430"/>
            </a:xfrm>
            <a:prstGeom prst="rect">
              <a:avLst/>
            </a:prstGeom>
          </p:spPr>
        </p:pic>
        <p:sp>
          <p:nvSpPr>
            <p:cNvPr id="39" name="TextBox 38">
              <a:extLst>
                <a:ext uri="{FF2B5EF4-FFF2-40B4-BE49-F238E27FC236}">
                  <a16:creationId xmlns:a16="http://schemas.microsoft.com/office/drawing/2014/main" id="{1A1EBB79-CD0B-8B40-89B5-4773D5AE6DF1}"/>
                </a:ext>
              </a:extLst>
            </p:cNvPr>
            <p:cNvSpPr txBox="1"/>
            <p:nvPr/>
          </p:nvSpPr>
          <p:spPr>
            <a:xfrm>
              <a:off x="4995652" y="4212624"/>
              <a:ext cx="439544" cy="246221"/>
            </a:xfrm>
            <a:prstGeom prst="rect">
              <a:avLst/>
            </a:prstGeom>
            <a:noFill/>
          </p:spPr>
          <p:txBody>
            <a:bodyPr wrap="none" rtlCol="0">
              <a:spAutoFit/>
            </a:bodyPr>
            <a:lstStyle/>
            <a:p>
              <a:r>
                <a:rPr lang="en-ES" sz="1000" dirty="0"/>
                <a:t>1s</a:t>
              </a:r>
              <a:r>
                <a:rPr lang="en-ES" sz="1000" baseline="-25000" dirty="0"/>
                <a:t>1/2</a:t>
              </a:r>
              <a:endParaRPr lang="en-ES" sz="1000" dirty="0"/>
            </a:p>
          </p:txBody>
        </p:sp>
        <p:sp>
          <p:nvSpPr>
            <p:cNvPr id="41" name="TextBox 40">
              <a:extLst>
                <a:ext uri="{FF2B5EF4-FFF2-40B4-BE49-F238E27FC236}">
                  <a16:creationId xmlns:a16="http://schemas.microsoft.com/office/drawing/2014/main" id="{DF17F9E8-128F-76E0-F61C-6CC2DCBAF9EE}"/>
                </a:ext>
              </a:extLst>
            </p:cNvPr>
            <p:cNvSpPr txBox="1"/>
            <p:nvPr/>
          </p:nvSpPr>
          <p:spPr>
            <a:xfrm>
              <a:off x="4988861" y="3978582"/>
              <a:ext cx="445956" cy="246221"/>
            </a:xfrm>
            <a:prstGeom prst="rect">
              <a:avLst/>
            </a:prstGeom>
            <a:noFill/>
          </p:spPr>
          <p:txBody>
            <a:bodyPr wrap="none" rtlCol="0">
              <a:spAutoFit/>
            </a:bodyPr>
            <a:lstStyle/>
            <a:p>
              <a:r>
                <a:rPr lang="en-ES" sz="1000" dirty="0"/>
                <a:t>1p</a:t>
              </a:r>
              <a:r>
                <a:rPr lang="en-ES" sz="1000" baseline="-25000" dirty="0"/>
                <a:t>3/2</a:t>
              </a:r>
              <a:endParaRPr lang="en-ES" sz="1000" dirty="0"/>
            </a:p>
          </p:txBody>
        </p:sp>
        <p:sp>
          <p:nvSpPr>
            <p:cNvPr id="42" name="TextBox 41">
              <a:extLst>
                <a:ext uri="{FF2B5EF4-FFF2-40B4-BE49-F238E27FC236}">
                  <a16:creationId xmlns:a16="http://schemas.microsoft.com/office/drawing/2014/main" id="{50729E00-433A-2B2A-85F5-F552F5B69E7D}"/>
                </a:ext>
              </a:extLst>
            </p:cNvPr>
            <p:cNvSpPr txBox="1"/>
            <p:nvPr/>
          </p:nvSpPr>
          <p:spPr>
            <a:xfrm>
              <a:off x="4988482" y="3837859"/>
              <a:ext cx="445956" cy="246221"/>
            </a:xfrm>
            <a:prstGeom prst="rect">
              <a:avLst/>
            </a:prstGeom>
            <a:noFill/>
          </p:spPr>
          <p:txBody>
            <a:bodyPr wrap="none" rtlCol="0">
              <a:spAutoFit/>
            </a:bodyPr>
            <a:lstStyle/>
            <a:p>
              <a:r>
                <a:rPr lang="en-ES" sz="1000" dirty="0"/>
                <a:t>1p</a:t>
              </a:r>
              <a:r>
                <a:rPr lang="en-ES" sz="1000" baseline="-25000" dirty="0"/>
                <a:t>1/2</a:t>
              </a:r>
              <a:endParaRPr lang="en-ES" sz="1000" dirty="0"/>
            </a:p>
          </p:txBody>
        </p:sp>
        <p:sp>
          <p:nvSpPr>
            <p:cNvPr id="43" name="TextBox 42">
              <a:extLst>
                <a:ext uri="{FF2B5EF4-FFF2-40B4-BE49-F238E27FC236}">
                  <a16:creationId xmlns:a16="http://schemas.microsoft.com/office/drawing/2014/main" id="{201A2FE3-B52B-6959-3E4A-75CAE5524D23}"/>
                </a:ext>
              </a:extLst>
            </p:cNvPr>
            <p:cNvSpPr txBox="1"/>
            <p:nvPr/>
          </p:nvSpPr>
          <p:spPr>
            <a:xfrm>
              <a:off x="4995652" y="3497203"/>
              <a:ext cx="439544" cy="246221"/>
            </a:xfrm>
            <a:prstGeom prst="rect">
              <a:avLst/>
            </a:prstGeom>
            <a:noFill/>
          </p:spPr>
          <p:txBody>
            <a:bodyPr wrap="none" rtlCol="0">
              <a:spAutoFit/>
            </a:bodyPr>
            <a:lstStyle/>
            <a:p>
              <a:r>
                <a:rPr lang="en-ES" sz="1000" dirty="0"/>
                <a:t>2s</a:t>
              </a:r>
              <a:r>
                <a:rPr lang="en-ES" sz="1000" baseline="-25000" dirty="0"/>
                <a:t>1/2</a:t>
              </a:r>
              <a:endParaRPr lang="en-ES" sz="1000" dirty="0"/>
            </a:p>
          </p:txBody>
        </p:sp>
        <p:sp>
          <p:nvSpPr>
            <p:cNvPr id="44" name="TextBox 43">
              <a:extLst>
                <a:ext uri="{FF2B5EF4-FFF2-40B4-BE49-F238E27FC236}">
                  <a16:creationId xmlns:a16="http://schemas.microsoft.com/office/drawing/2014/main" id="{339D9890-3465-6BCC-7BCF-3EE7482C85E4}"/>
                </a:ext>
              </a:extLst>
            </p:cNvPr>
            <p:cNvSpPr txBox="1"/>
            <p:nvPr/>
          </p:nvSpPr>
          <p:spPr>
            <a:xfrm>
              <a:off x="4988482" y="3347843"/>
              <a:ext cx="445956" cy="246221"/>
            </a:xfrm>
            <a:prstGeom prst="rect">
              <a:avLst/>
            </a:prstGeom>
            <a:noFill/>
          </p:spPr>
          <p:txBody>
            <a:bodyPr wrap="none" rtlCol="0">
              <a:spAutoFit/>
            </a:bodyPr>
            <a:lstStyle/>
            <a:p>
              <a:r>
                <a:rPr lang="en-ES" sz="1000" dirty="0"/>
                <a:t>1d</a:t>
              </a:r>
              <a:r>
                <a:rPr lang="en-ES" sz="1000" baseline="-25000" dirty="0"/>
                <a:t>5/2</a:t>
              </a:r>
              <a:endParaRPr lang="en-ES" sz="1000" dirty="0"/>
            </a:p>
          </p:txBody>
        </p:sp>
      </p:grpSp>
    </p:spTree>
    <p:extLst>
      <p:ext uri="{BB962C8B-B14F-4D97-AF65-F5344CB8AC3E}">
        <p14:creationId xmlns:p14="http://schemas.microsoft.com/office/powerpoint/2010/main" val="6786317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Google Shape;63;p14"/>
          <p:cNvSpPr txBox="1">
            <a:spLocks noGrp="1"/>
          </p:cNvSpPr>
          <p:nvPr>
            <p:ph type="title"/>
          </p:nvPr>
        </p:nvSpPr>
        <p:spPr>
          <a:xfrm>
            <a:off x="0" y="0"/>
            <a:ext cx="9144000" cy="791700"/>
          </a:xfrm>
          <a:prstGeom prst="rect">
            <a:avLst/>
          </a:prstGeom>
          <a:solidFill>
            <a:srgbClr val="38761D"/>
          </a:solidFill>
        </p:spPr>
        <p:txBody>
          <a:bodyPr spcFirstLastPara="1" wrap="square" lIns="91425" tIns="91425" rIns="91425" bIns="91425" anchor="ctr" anchorCtr="0">
            <a:normAutofit/>
          </a:bodyPr>
          <a:lstStyle/>
          <a:p>
            <a:pPr lvl="0" indent="-343775" algn="ctr">
              <a:buClr>
                <a:srgbClr val="000000"/>
              </a:buClr>
              <a:buSzPct val="100000"/>
            </a:pPr>
            <a:r>
              <a:rPr lang="es-ES" sz="2400" baseline="30000" dirty="0">
                <a:solidFill>
                  <a:schemeClr val="bg1"/>
                </a:solidFill>
              </a:rPr>
              <a:t>15</a:t>
            </a:r>
            <a:r>
              <a:rPr lang="es-ES" sz="2400" dirty="0">
                <a:solidFill>
                  <a:schemeClr val="bg1"/>
                </a:solidFill>
              </a:rPr>
              <a:t>C: Controversial 1n-halo</a:t>
            </a:r>
            <a:endParaRPr lang="es" sz="2400" dirty="0">
              <a:solidFill>
                <a:schemeClr val="bg1"/>
              </a:solidFill>
            </a:endParaRPr>
          </a:p>
        </p:txBody>
      </p:sp>
      <p:sp>
        <p:nvSpPr>
          <p:cNvPr id="65" name="Google Shape;65;p14"/>
          <p:cNvSpPr txBox="1"/>
          <p:nvPr/>
        </p:nvSpPr>
        <p:spPr>
          <a:xfrm>
            <a:off x="0" y="4917450"/>
            <a:ext cx="9144000" cy="225900"/>
          </a:xfrm>
          <a:prstGeom prst="rect">
            <a:avLst/>
          </a:prstGeom>
          <a:solidFill>
            <a:srgbClr val="38761D"/>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dirty="0">
                <a:solidFill>
                  <a:srgbClr val="B7B7B7"/>
                </a:solidFill>
              </a:rPr>
              <a:t>Vicente García </a:t>
            </a:r>
            <a:r>
              <a:rPr lang="en-GB" dirty="0" err="1">
                <a:solidFill>
                  <a:srgbClr val="B7B7B7"/>
                </a:solidFill>
              </a:rPr>
              <a:t>Távora</a:t>
            </a:r>
            <a:r>
              <a:rPr lang="en-GB" dirty="0">
                <a:solidFill>
                  <a:srgbClr val="B7B7B7"/>
                </a:solidFill>
              </a:rPr>
              <a:t>                                                                            Instituto de </a:t>
            </a:r>
            <a:r>
              <a:rPr lang="en-GB" dirty="0" err="1">
                <a:solidFill>
                  <a:srgbClr val="B7B7B7"/>
                </a:solidFill>
              </a:rPr>
              <a:t>Estructura</a:t>
            </a:r>
            <a:r>
              <a:rPr lang="en-GB" dirty="0">
                <a:solidFill>
                  <a:srgbClr val="B7B7B7"/>
                </a:solidFill>
              </a:rPr>
              <a:t> de la Materia - CSIC</a:t>
            </a:r>
          </a:p>
        </p:txBody>
      </p:sp>
      <p:sp>
        <p:nvSpPr>
          <p:cNvPr id="66" name="Google Shape;66;p14"/>
          <p:cNvSpPr txBox="1"/>
          <p:nvPr/>
        </p:nvSpPr>
        <p:spPr>
          <a:xfrm>
            <a:off x="8832300" y="574800"/>
            <a:ext cx="311700" cy="225900"/>
          </a:xfrm>
          <a:prstGeom prst="rect">
            <a:avLst/>
          </a:prstGeom>
          <a:solidFill>
            <a:srgbClr val="FFFFF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dirty="0">
                <a:solidFill>
                  <a:srgbClr val="38761D"/>
                </a:solidFill>
              </a:rPr>
              <a:t>4</a:t>
            </a:r>
          </a:p>
        </p:txBody>
      </p:sp>
      <p:sp>
        <p:nvSpPr>
          <p:cNvPr id="9" name="Marcador de contenido 2">
            <a:extLst>
              <a:ext uri="{FF2B5EF4-FFF2-40B4-BE49-F238E27FC236}">
                <a16:creationId xmlns:a16="http://schemas.microsoft.com/office/drawing/2014/main" id="{FC2F6DAB-7A6F-8E7C-B257-AA6CB1F4003B}"/>
              </a:ext>
            </a:extLst>
          </p:cNvPr>
          <p:cNvSpPr txBox="1">
            <a:spLocks/>
          </p:cNvSpPr>
          <p:nvPr/>
        </p:nvSpPr>
        <p:spPr>
          <a:xfrm>
            <a:off x="107907" y="841319"/>
            <a:ext cx="5742495" cy="2162673"/>
          </a:xfrm>
          <a:prstGeom prst="rect">
            <a:avLst/>
          </a:prstGeom>
          <a:noFill/>
          <a:ln>
            <a:noFill/>
          </a:ln>
        </p:spPr>
        <p:txBody>
          <a:bodyPr spcFirstLastPara="1" wrap="square" lIns="91425" tIns="91425" rIns="91425" bIns="91425" anchor="t" anchorCtr="0">
            <a:normAutofit fontScale="92500" lnSpcReduction="20000"/>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r>
              <a:rPr lang="es-ES" sz="1400" dirty="0" err="1">
                <a:solidFill>
                  <a:schemeClr val="tx1"/>
                </a:solidFill>
              </a:rPr>
              <a:t>Reaction</a:t>
            </a:r>
            <a:r>
              <a:rPr lang="es-ES" sz="1400" dirty="0">
                <a:solidFill>
                  <a:schemeClr val="tx1"/>
                </a:solidFill>
              </a:rPr>
              <a:t> </a:t>
            </a:r>
            <a:r>
              <a:rPr lang="es-ES" sz="1400" dirty="0" err="1">
                <a:solidFill>
                  <a:schemeClr val="tx1"/>
                </a:solidFill>
              </a:rPr>
              <a:t>cross</a:t>
            </a:r>
            <a:r>
              <a:rPr lang="es-ES" sz="1400" dirty="0">
                <a:solidFill>
                  <a:schemeClr val="tx1"/>
                </a:solidFill>
              </a:rPr>
              <a:t> </a:t>
            </a:r>
            <a:r>
              <a:rPr lang="es-ES" sz="1400" dirty="0" err="1">
                <a:solidFill>
                  <a:schemeClr val="tx1"/>
                </a:solidFill>
              </a:rPr>
              <a:t>section</a:t>
            </a:r>
            <a:r>
              <a:rPr lang="es-ES" sz="1400" dirty="0">
                <a:solidFill>
                  <a:schemeClr val="tx1"/>
                </a:solidFill>
              </a:rPr>
              <a:t> </a:t>
            </a:r>
            <a:r>
              <a:rPr lang="es-ES" sz="1400" dirty="0" err="1">
                <a:solidFill>
                  <a:schemeClr val="tx1"/>
                </a:solidFill>
              </a:rPr>
              <a:t>larger</a:t>
            </a:r>
            <a:r>
              <a:rPr lang="es-ES" sz="1400" dirty="0">
                <a:solidFill>
                  <a:schemeClr val="tx1"/>
                </a:solidFill>
              </a:rPr>
              <a:t> </a:t>
            </a:r>
            <a:r>
              <a:rPr lang="es-ES" sz="1400" dirty="0" err="1">
                <a:solidFill>
                  <a:schemeClr val="tx1"/>
                </a:solidFill>
              </a:rPr>
              <a:t>than</a:t>
            </a:r>
            <a:r>
              <a:rPr lang="es-ES" sz="1400" dirty="0">
                <a:solidFill>
                  <a:schemeClr val="tx1"/>
                </a:solidFill>
              </a:rPr>
              <a:t> </a:t>
            </a:r>
            <a:r>
              <a:rPr lang="es-ES" sz="1400" baseline="30000" dirty="0">
                <a:solidFill>
                  <a:schemeClr val="tx1"/>
                </a:solidFill>
              </a:rPr>
              <a:t>14,16</a:t>
            </a:r>
            <a:r>
              <a:rPr lang="es-ES" sz="1400" dirty="0">
                <a:solidFill>
                  <a:schemeClr val="tx1"/>
                </a:solidFill>
              </a:rPr>
              <a:t>C at </a:t>
            </a:r>
            <a:r>
              <a:rPr lang="es-ES" sz="1400" dirty="0" err="1">
                <a:solidFill>
                  <a:schemeClr val="tx1"/>
                </a:solidFill>
              </a:rPr>
              <a:t>intermediate</a:t>
            </a:r>
            <a:r>
              <a:rPr lang="es-ES" sz="1400" dirty="0">
                <a:solidFill>
                  <a:schemeClr val="tx1"/>
                </a:solidFill>
              </a:rPr>
              <a:t> </a:t>
            </a:r>
            <a:r>
              <a:rPr lang="es-ES" sz="1400" dirty="0" err="1">
                <a:solidFill>
                  <a:schemeClr val="tx1"/>
                </a:solidFill>
              </a:rPr>
              <a:t>energies</a:t>
            </a:r>
            <a:r>
              <a:rPr lang="es-ES" sz="1400" dirty="0">
                <a:solidFill>
                  <a:schemeClr val="tx1"/>
                </a:solidFill>
              </a:rPr>
              <a:t>, </a:t>
            </a:r>
            <a:r>
              <a:rPr lang="es-ES" sz="1400" dirty="0" err="1">
                <a:solidFill>
                  <a:schemeClr val="tx1"/>
                </a:solidFill>
              </a:rPr>
              <a:t>but</a:t>
            </a:r>
            <a:r>
              <a:rPr lang="es-ES" sz="1400" dirty="0">
                <a:solidFill>
                  <a:schemeClr val="tx1"/>
                </a:solidFill>
              </a:rPr>
              <a:t> </a:t>
            </a:r>
            <a:r>
              <a:rPr lang="es-ES" sz="1400" dirty="0" err="1">
                <a:solidFill>
                  <a:schemeClr val="tx1"/>
                </a:solidFill>
              </a:rPr>
              <a:t>not</a:t>
            </a:r>
            <a:r>
              <a:rPr lang="es-ES" sz="1400" dirty="0">
                <a:solidFill>
                  <a:schemeClr val="tx1"/>
                </a:solidFill>
              </a:rPr>
              <a:t> at </a:t>
            </a:r>
            <a:r>
              <a:rPr lang="es-ES" sz="1400" dirty="0" err="1">
                <a:solidFill>
                  <a:schemeClr val="tx1"/>
                </a:solidFill>
              </a:rPr>
              <a:t>higher</a:t>
            </a:r>
            <a:r>
              <a:rPr lang="es-ES" sz="1400" dirty="0">
                <a:solidFill>
                  <a:schemeClr val="tx1"/>
                </a:solidFill>
              </a:rPr>
              <a:t> </a:t>
            </a:r>
            <a:r>
              <a:rPr lang="es-ES" sz="1400" dirty="0" err="1">
                <a:solidFill>
                  <a:schemeClr val="tx1"/>
                </a:solidFill>
              </a:rPr>
              <a:t>energies</a:t>
            </a:r>
            <a:endParaRPr lang="es-ES" sz="1400" dirty="0">
              <a:solidFill>
                <a:schemeClr val="tx1"/>
              </a:solidFill>
            </a:endParaRPr>
          </a:p>
          <a:p>
            <a:pPr lvl="1"/>
            <a:r>
              <a:rPr lang="es-ES" dirty="0" err="1">
                <a:solidFill>
                  <a:schemeClr val="tx1"/>
                </a:solidFill>
              </a:rPr>
              <a:t>It</a:t>
            </a:r>
            <a:r>
              <a:rPr lang="es-ES" dirty="0">
                <a:solidFill>
                  <a:schemeClr val="tx1"/>
                </a:solidFill>
              </a:rPr>
              <a:t> </a:t>
            </a:r>
            <a:r>
              <a:rPr lang="es-ES" dirty="0" err="1">
                <a:solidFill>
                  <a:schemeClr val="tx1"/>
                </a:solidFill>
              </a:rPr>
              <a:t>seems</a:t>
            </a:r>
            <a:r>
              <a:rPr lang="es-ES" dirty="0">
                <a:solidFill>
                  <a:schemeClr val="tx1"/>
                </a:solidFill>
              </a:rPr>
              <a:t> </a:t>
            </a:r>
            <a:r>
              <a:rPr lang="es-ES" dirty="0" err="1">
                <a:solidFill>
                  <a:schemeClr val="tx1"/>
                </a:solidFill>
              </a:rPr>
              <a:t>that</a:t>
            </a:r>
            <a:r>
              <a:rPr lang="es-ES" dirty="0">
                <a:solidFill>
                  <a:schemeClr val="tx1"/>
                </a:solidFill>
              </a:rPr>
              <a:t> </a:t>
            </a:r>
            <a:r>
              <a:rPr lang="es-ES" dirty="0" err="1">
                <a:solidFill>
                  <a:schemeClr val="tx1"/>
                </a:solidFill>
              </a:rPr>
              <a:t>coupling</a:t>
            </a:r>
            <a:r>
              <a:rPr lang="es-ES" dirty="0">
                <a:solidFill>
                  <a:schemeClr val="tx1"/>
                </a:solidFill>
              </a:rPr>
              <a:t> </a:t>
            </a:r>
            <a:r>
              <a:rPr lang="es-ES" dirty="0" err="1">
                <a:solidFill>
                  <a:schemeClr val="tx1"/>
                </a:solidFill>
              </a:rPr>
              <a:t>increases</a:t>
            </a:r>
            <a:r>
              <a:rPr lang="es-ES" dirty="0">
                <a:solidFill>
                  <a:schemeClr val="tx1"/>
                </a:solidFill>
              </a:rPr>
              <a:t> </a:t>
            </a:r>
            <a:r>
              <a:rPr lang="es-ES" dirty="0" err="1">
                <a:solidFill>
                  <a:schemeClr val="tx1"/>
                </a:solidFill>
              </a:rPr>
              <a:t>when</a:t>
            </a:r>
            <a:r>
              <a:rPr lang="es-ES" dirty="0">
                <a:solidFill>
                  <a:schemeClr val="tx1"/>
                </a:solidFill>
              </a:rPr>
              <a:t> </a:t>
            </a:r>
            <a:r>
              <a:rPr lang="es-ES" dirty="0" err="1">
                <a:solidFill>
                  <a:schemeClr val="tx1"/>
                </a:solidFill>
              </a:rPr>
              <a:t>energy</a:t>
            </a:r>
            <a:r>
              <a:rPr lang="es-ES" dirty="0">
                <a:solidFill>
                  <a:schemeClr val="tx1"/>
                </a:solidFill>
              </a:rPr>
              <a:t> </a:t>
            </a:r>
            <a:r>
              <a:rPr lang="es-ES" dirty="0" err="1">
                <a:solidFill>
                  <a:schemeClr val="tx1"/>
                </a:solidFill>
              </a:rPr>
              <a:t>decreases</a:t>
            </a:r>
            <a:endParaRPr lang="es-ES" sz="1400" dirty="0">
              <a:solidFill>
                <a:schemeClr val="tx1"/>
              </a:solidFill>
            </a:endParaRPr>
          </a:p>
          <a:p>
            <a:r>
              <a:rPr lang="es-ES" sz="1400" dirty="0">
                <a:solidFill>
                  <a:schemeClr val="tx1"/>
                </a:solidFill>
              </a:rPr>
              <a:t>B(E1) </a:t>
            </a:r>
            <a:r>
              <a:rPr lang="es-ES" sz="1400" dirty="0" err="1">
                <a:solidFill>
                  <a:schemeClr val="tx1"/>
                </a:solidFill>
              </a:rPr>
              <a:t>deduced</a:t>
            </a:r>
            <a:r>
              <a:rPr lang="es-ES" sz="1400" dirty="0">
                <a:solidFill>
                  <a:schemeClr val="tx1"/>
                </a:solidFill>
              </a:rPr>
              <a:t> </a:t>
            </a:r>
            <a:r>
              <a:rPr lang="es-ES" sz="1400" dirty="0" err="1">
                <a:solidFill>
                  <a:schemeClr val="tx1"/>
                </a:solidFill>
              </a:rPr>
              <a:t>from</a:t>
            </a:r>
            <a:r>
              <a:rPr lang="es-ES" sz="1400" dirty="0">
                <a:solidFill>
                  <a:schemeClr val="tx1"/>
                </a:solidFill>
              </a:rPr>
              <a:t> coulomb </a:t>
            </a:r>
            <a:r>
              <a:rPr lang="es-ES" sz="1400" dirty="0" err="1">
                <a:solidFill>
                  <a:schemeClr val="tx1"/>
                </a:solidFill>
              </a:rPr>
              <a:t>breakup</a:t>
            </a:r>
            <a:r>
              <a:rPr lang="es-ES" sz="1400" dirty="0">
                <a:solidFill>
                  <a:schemeClr val="tx1"/>
                </a:solidFill>
              </a:rPr>
              <a:t> </a:t>
            </a:r>
            <a:r>
              <a:rPr lang="es-ES" sz="1400" dirty="0" err="1">
                <a:solidFill>
                  <a:schemeClr val="tx1"/>
                </a:solidFill>
              </a:rPr>
              <a:t>of</a:t>
            </a:r>
            <a:r>
              <a:rPr lang="es-ES" sz="1400" dirty="0">
                <a:solidFill>
                  <a:schemeClr val="tx1"/>
                </a:solidFill>
              </a:rPr>
              <a:t> </a:t>
            </a:r>
            <a:r>
              <a:rPr lang="es-ES" sz="1400" baseline="30000" dirty="0">
                <a:solidFill>
                  <a:schemeClr val="tx1"/>
                </a:solidFill>
              </a:rPr>
              <a:t>15</a:t>
            </a:r>
            <a:r>
              <a:rPr lang="es-ES" sz="1400" dirty="0">
                <a:solidFill>
                  <a:schemeClr val="tx1"/>
                </a:solidFill>
              </a:rPr>
              <a:t>C </a:t>
            </a:r>
            <a:r>
              <a:rPr lang="es-ES" sz="1400" dirty="0" err="1">
                <a:solidFill>
                  <a:schemeClr val="tx1"/>
                </a:solidFill>
              </a:rPr>
              <a:t>on</a:t>
            </a:r>
            <a:r>
              <a:rPr lang="es-ES" sz="1400" dirty="0">
                <a:solidFill>
                  <a:schemeClr val="tx1"/>
                </a:solidFill>
              </a:rPr>
              <a:t> Pb </a:t>
            </a:r>
            <a:r>
              <a:rPr lang="es-ES" sz="1400" dirty="0" err="1">
                <a:solidFill>
                  <a:schemeClr val="tx1"/>
                </a:solidFill>
              </a:rPr>
              <a:t>longer</a:t>
            </a:r>
            <a:r>
              <a:rPr lang="es-ES" sz="1400" dirty="0">
                <a:solidFill>
                  <a:schemeClr val="tx1"/>
                </a:solidFill>
              </a:rPr>
              <a:t> </a:t>
            </a:r>
            <a:r>
              <a:rPr lang="es-ES" sz="1400" dirty="0" err="1">
                <a:solidFill>
                  <a:schemeClr val="tx1"/>
                </a:solidFill>
              </a:rPr>
              <a:t>tail</a:t>
            </a:r>
            <a:r>
              <a:rPr lang="es-ES" sz="1400" dirty="0">
                <a:solidFill>
                  <a:schemeClr val="tx1"/>
                </a:solidFill>
              </a:rPr>
              <a:t> </a:t>
            </a:r>
            <a:r>
              <a:rPr lang="es-ES" sz="1400" dirty="0" err="1">
                <a:solidFill>
                  <a:schemeClr val="tx1"/>
                </a:solidFill>
              </a:rPr>
              <a:t>than</a:t>
            </a:r>
            <a:r>
              <a:rPr lang="es-ES" sz="1400" dirty="0">
                <a:solidFill>
                  <a:schemeClr val="tx1"/>
                </a:solidFill>
              </a:rPr>
              <a:t> </a:t>
            </a:r>
            <a:r>
              <a:rPr lang="es-ES" sz="1400" baseline="30000" dirty="0">
                <a:solidFill>
                  <a:schemeClr val="tx1"/>
                </a:solidFill>
              </a:rPr>
              <a:t>11</a:t>
            </a:r>
            <a:r>
              <a:rPr lang="es-ES" sz="1400" dirty="0">
                <a:solidFill>
                  <a:schemeClr val="tx1"/>
                </a:solidFill>
              </a:rPr>
              <a:t>Be and </a:t>
            </a:r>
            <a:r>
              <a:rPr lang="es-ES" sz="1400" dirty="0" err="1">
                <a:solidFill>
                  <a:schemeClr val="tx1"/>
                </a:solidFill>
              </a:rPr>
              <a:t>smaller</a:t>
            </a:r>
            <a:r>
              <a:rPr lang="es-ES" sz="1400" dirty="0">
                <a:solidFill>
                  <a:schemeClr val="tx1"/>
                </a:solidFill>
              </a:rPr>
              <a:t> </a:t>
            </a:r>
            <a:r>
              <a:rPr lang="es-ES" sz="1400" dirty="0" err="1">
                <a:solidFill>
                  <a:schemeClr val="tx1"/>
                </a:solidFill>
              </a:rPr>
              <a:t>value</a:t>
            </a:r>
            <a:r>
              <a:rPr lang="es-ES" sz="1400" dirty="0">
                <a:solidFill>
                  <a:schemeClr val="tx1"/>
                </a:solidFill>
              </a:rPr>
              <a:t> </a:t>
            </a:r>
            <a:r>
              <a:rPr lang="es-ES" sz="1400" dirty="0" err="1">
                <a:solidFill>
                  <a:schemeClr val="tx1"/>
                </a:solidFill>
              </a:rPr>
              <a:t>of</a:t>
            </a:r>
            <a:r>
              <a:rPr lang="es-ES" sz="1400" dirty="0">
                <a:solidFill>
                  <a:schemeClr val="tx1"/>
                </a:solidFill>
              </a:rPr>
              <a:t> mean </a:t>
            </a:r>
            <a:r>
              <a:rPr lang="es-ES" sz="1400" dirty="0" err="1">
                <a:solidFill>
                  <a:schemeClr val="tx1"/>
                </a:solidFill>
              </a:rPr>
              <a:t>square</a:t>
            </a:r>
            <a:r>
              <a:rPr lang="es-ES" sz="1400" dirty="0">
                <a:solidFill>
                  <a:schemeClr val="tx1"/>
                </a:solidFill>
              </a:rPr>
              <a:t> </a:t>
            </a:r>
            <a:r>
              <a:rPr lang="es-ES" sz="1400" dirty="0" err="1">
                <a:solidFill>
                  <a:schemeClr val="tx1"/>
                </a:solidFill>
              </a:rPr>
              <a:t>radius</a:t>
            </a:r>
            <a:r>
              <a:rPr lang="es-ES" sz="1400" dirty="0">
                <a:solidFill>
                  <a:schemeClr val="tx1"/>
                </a:solidFill>
              </a:rPr>
              <a:t>.</a:t>
            </a:r>
          </a:p>
          <a:p>
            <a:r>
              <a:rPr lang="es-ES" sz="1400" dirty="0">
                <a:solidFill>
                  <a:schemeClr val="tx1"/>
                </a:solidFill>
              </a:rPr>
              <a:t>Nuclear </a:t>
            </a:r>
            <a:r>
              <a:rPr lang="es-ES" sz="1400" dirty="0" err="1">
                <a:solidFill>
                  <a:schemeClr val="tx1"/>
                </a:solidFill>
              </a:rPr>
              <a:t>matter</a:t>
            </a:r>
            <a:r>
              <a:rPr lang="es-ES" sz="1400" dirty="0">
                <a:solidFill>
                  <a:schemeClr val="tx1"/>
                </a:solidFill>
              </a:rPr>
              <a:t> </a:t>
            </a:r>
            <a:r>
              <a:rPr lang="es-ES" sz="1400" dirty="0" err="1">
                <a:solidFill>
                  <a:schemeClr val="tx1"/>
                </a:solidFill>
              </a:rPr>
              <a:t>radii</a:t>
            </a:r>
            <a:r>
              <a:rPr lang="es-ES" sz="1400" dirty="0">
                <a:solidFill>
                  <a:schemeClr val="tx1"/>
                </a:solidFill>
              </a:rPr>
              <a:t> and </a:t>
            </a:r>
            <a:r>
              <a:rPr lang="es-ES" sz="1400" dirty="0" err="1">
                <a:solidFill>
                  <a:schemeClr val="tx1"/>
                </a:solidFill>
              </a:rPr>
              <a:t>density</a:t>
            </a:r>
            <a:r>
              <a:rPr lang="es-ES" sz="1400" dirty="0">
                <a:solidFill>
                  <a:schemeClr val="tx1"/>
                </a:solidFill>
              </a:rPr>
              <a:t> </a:t>
            </a:r>
            <a:r>
              <a:rPr lang="es-ES" sz="1400" dirty="0" err="1">
                <a:solidFill>
                  <a:schemeClr val="tx1"/>
                </a:solidFill>
              </a:rPr>
              <a:t>recently</a:t>
            </a:r>
            <a:r>
              <a:rPr lang="es-ES" sz="1400" dirty="0">
                <a:solidFill>
                  <a:schemeClr val="tx1"/>
                </a:solidFill>
              </a:rPr>
              <a:t> </a:t>
            </a:r>
            <a:r>
              <a:rPr lang="es-ES" sz="1400" dirty="0" err="1">
                <a:solidFill>
                  <a:schemeClr val="tx1"/>
                </a:solidFill>
              </a:rPr>
              <a:t>revisited</a:t>
            </a:r>
            <a:endParaRPr lang="es-ES" sz="1400" dirty="0">
              <a:solidFill>
                <a:schemeClr val="tx1"/>
              </a:solidFill>
            </a:endParaRPr>
          </a:p>
          <a:p>
            <a:endParaRPr lang="es-ES" sz="1400" dirty="0">
              <a:solidFill>
                <a:schemeClr val="tx1"/>
              </a:solidFill>
            </a:endParaRPr>
          </a:p>
          <a:p>
            <a:pPr marL="0" indent="0">
              <a:buNone/>
            </a:pPr>
            <a:r>
              <a:rPr lang="es-ES" sz="1400" dirty="0" err="1">
                <a:solidFill>
                  <a:schemeClr val="tx1"/>
                </a:solidFill>
              </a:rPr>
              <a:t>R</a:t>
            </a:r>
            <a:r>
              <a:rPr lang="es-ES" sz="1400" baseline="-25000" dirty="0" err="1">
                <a:solidFill>
                  <a:schemeClr val="tx1"/>
                </a:solidFill>
              </a:rPr>
              <a:t>m</a:t>
            </a:r>
            <a:r>
              <a:rPr lang="es-ES" sz="1400" dirty="0">
                <a:solidFill>
                  <a:schemeClr val="tx1"/>
                </a:solidFill>
              </a:rPr>
              <a:t> = 2.59(5) </a:t>
            </a:r>
            <a:r>
              <a:rPr lang="es-ES" sz="1400" dirty="0" err="1">
                <a:solidFill>
                  <a:schemeClr val="tx1"/>
                </a:solidFill>
              </a:rPr>
              <a:t>fm</a:t>
            </a:r>
            <a:r>
              <a:rPr lang="es-ES" sz="1400" dirty="0">
                <a:solidFill>
                  <a:schemeClr val="tx1"/>
                </a:solidFill>
              </a:rPr>
              <a:t> ; R</a:t>
            </a:r>
            <a:r>
              <a:rPr lang="es-ES" sz="1400" baseline="-25000" dirty="0">
                <a:solidFill>
                  <a:schemeClr val="tx1"/>
                </a:solidFill>
              </a:rPr>
              <a:t>p</a:t>
            </a:r>
            <a:r>
              <a:rPr lang="es-ES" sz="1400" dirty="0">
                <a:solidFill>
                  <a:schemeClr val="tx1"/>
                </a:solidFill>
              </a:rPr>
              <a:t> = 2,37(3) </a:t>
            </a:r>
            <a:r>
              <a:rPr lang="es-ES" sz="1400" dirty="0" err="1">
                <a:solidFill>
                  <a:schemeClr val="tx1"/>
                </a:solidFill>
              </a:rPr>
              <a:t>fm</a:t>
            </a:r>
            <a:r>
              <a:rPr lang="es-ES" sz="1400" dirty="0">
                <a:solidFill>
                  <a:schemeClr val="tx1"/>
                </a:solidFill>
              </a:rPr>
              <a:t>  R</a:t>
            </a:r>
            <a:r>
              <a:rPr lang="es-ES" sz="1400" baseline="-25000" dirty="0">
                <a:solidFill>
                  <a:schemeClr val="tx1"/>
                </a:solidFill>
              </a:rPr>
              <a:t>n</a:t>
            </a:r>
            <a:r>
              <a:rPr lang="es-ES" sz="1400" dirty="0">
                <a:solidFill>
                  <a:schemeClr val="tx1"/>
                </a:solidFill>
              </a:rPr>
              <a:t> = 2,73(8) </a:t>
            </a:r>
            <a:r>
              <a:rPr lang="es-ES" sz="1400" dirty="0" err="1">
                <a:solidFill>
                  <a:schemeClr val="tx1"/>
                </a:solidFill>
              </a:rPr>
              <a:t>fm</a:t>
            </a:r>
            <a:r>
              <a:rPr lang="es-ES" sz="1400" dirty="0">
                <a:sym typeface="Wingdings" pitchFamily="2" charset="2"/>
              </a:rPr>
              <a:t> </a:t>
            </a:r>
            <a:r>
              <a:rPr lang="es-ES" sz="1400" dirty="0" err="1">
                <a:solidFill>
                  <a:srgbClr val="FF0000"/>
                </a:solidFill>
                <a:latin typeface="Symbol" pitchFamily="2" charset="2"/>
                <a:sym typeface="Wingdings" pitchFamily="2" charset="2"/>
              </a:rPr>
              <a:t>d</a:t>
            </a:r>
            <a:r>
              <a:rPr lang="es-ES" sz="1400" baseline="-25000" dirty="0" err="1">
                <a:solidFill>
                  <a:srgbClr val="FF0000"/>
                </a:solidFill>
                <a:sym typeface="Wingdings" pitchFamily="2" charset="2"/>
              </a:rPr>
              <a:t>np</a:t>
            </a:r>
            <a:r>
              <a:rPr lang="es-ES" sz="1400" dirty="0">
                <a:solidFill>
                  <a:srgbClr val="FF0000"/>
                </a:solidFill>
                <a:sym typeface="Wingdings" pitchFamily="2" charset="2"/>
              </a:rPr>
              <a:t> = 0.36(9) </a:t>
            </a:r>
            <a:r>
              <a:rPr lang="es-ES" sz="1400" dirty="0" err="1">
                <a:solidFill>
                  <a:srgbClr val="FF0000"/>
                </a:solidFill>
                <a:sym typeface="Wingdings" pitchFamily="2" charset="2"/>
              </a:rPr>
              <a:t>fm</a:t>
            </a:r>
            <a:endParaRPr lang="es-ES" sz="1400" dirty="0">
              <a:solidFill>
                <a:srgbClr val="FF0000"/>
              </a:solidFill>
            </a:endParaRPr>
          </a:p>
          <a:p>
            <a:pPr marL="0" indent="0">
              <a:buFont typeface="Arial"/>
              <a:buNone/>
            </a:pPr>
            <a:endParaRPr lang="es-ES" sz="1400" baseline="30000" dirty="0">
              <a:solidFill>
                <a:schemeClr val="tx1"/>
              </a:solidFill>
            </a:endParaRPr>
          </a:p>
          <a:p>
            <a:pPr marL="0" indent="0">
              <a:buFont typeface="Arial"/>
              <a:buNone/>
            </a:pPr>
            <a:r>
              <a:rPr lang="es-ES" sz="1400" dirty="0" err="1">
                <a:solidFill>
                  <a:schemeClr val="tx1"/>
                </a:solidFill>
              </a:rPr>
              <a:t>R</a:t>
            </a:r>
            <a:r>
              <a:rPr lang="es-ES" sz="1400" baseline="-25000" dirty="0" err="1">
                <a:solidFill>
                  <a:schemeClr val="tx1"/>
                </a:solidFill>
              </a:rPr>
              <a:t>c</a:t>
            </a:r>
            <a:r>
              <a:rPr lang="es-ES" sz="1400" dirty="0">
                <a:solidFill>
                  <a:schemeClr val="tx1"/>
                </a:solidFill>
              </a:rPr>
              <a:t> = 2,41(5) </a:t>
            </a:r>
            <a:r>
              <a:rPr lang="es-ES" sz="1400" dirty="0" err="1">
                <a:solidFill>
                  <a:schemeClr val="tx1"/>
                </a:solidFill>
              </a:rPr>
              <a:t>fm</a:t>
            </a:r>
            <a:r>
              <a:rPr lang="es-ES" sz="1400" dirty="0">
                <a:solidFill>
                  <a:schemeClr val="tx1"/>
                </a:solidFill>
              </a:rPr>
              <a:t> ; R</a:t>
            </a:r>
            <a:r>
              <a:rPr lang="es-ES" sz="1400" baseline="-25000" dirty="0">
                <a:solidFill>
                  <a:schemeClr val="tx1"/>
                </a:solidFill>
                <a:latin typeface="Symbol" pitchFamily="2" charset="2"/>
              </a:rPr>
              <a:t>n</a:t>
            </a:r>
            <a:r>
              <a:rPr lang="es-ES" sz="1400" dirty="0">
                <a:solidFill>
                  <a:schemeClr val="tx1"/>
                </a:solidFill>
              </a:rPr>
              <a:t> = 4.36 (38) </a:t>
            </a:r>
            <a:r>
              <a:rPr lang="es-ES" sz="1400" dirty="0" err="1">
                <a:solidFill>
                  <a:schemeClr val="tx1"/>
                </a:solidFill>
              </a:rPr>
              <a:t>fm</a:t>
            </a:r>
            <a:r>
              <a:rPr lang="es-ES" sz="1400" dirty="0">
                <a:solidFill>
                  <a:schemeClr val="tx1"/>
                </a:solidFill>
              </a:rPr>
              <a:t> </a:t>
            </a:r>
            <a:r>
              <a:rPr lang="es-ES" sz="1400" dirty="0">
                <a:solidFill>
                  <a:schemeClr val="tx1"/>
                </a:solidFill>
                <a:sym typeface="Wingdings" pitchFamily="2" charset="2"/>
              </a:rPr>
              <a:t> </a:t>
            </a:r>
            <a:r>
              <a:rPr lang="es-ES" sz="1400" dirty="0">
                <a:solidFill>
                  <a:srgbClr val="FF0000"/>
                </a:solidFill>
                <a:latin typeface="Symbol" pitchFamily="2" charset="2"/>
                <a:sym typeface="Wingdings" pitchFamily="2" charset="2"/>
              </a:rPr>
              <a:t>k</a:t>
            </a:r>
            <a:r>
              <a:rPr lang="es-ES" sz="1400" dirty="0">
                <a:solidFill>
                  <a:srgbClr val="FF0000"/>
                </a:solidFill>
                <a:sym typeface="Wingdings" pitchFamily="2" charset="2"/>
              </a:rPr>
              <a:t> = R</a:t>
            </a:r>
            <a:r>
              <a:rPr lang="es-ES" sz="1400" baseline="-25000" dirty="0">
                <a:solidFill>
                  <a:srgbClr val="FF0000"/>
                </a:solidFill>
                <a:latin typeface="Symbol" pitchFamily="2" charset="2"/>
                <a:sym typeface="Wingdings" pitchFamily="2" charset="2"/>
              </a:rPr>
              <a:t>n</a:t>
            </a:r>
            <a:r>
              <a:rPr lang="es-ES" sz="1400" dirty="0">
                <a:solidFill>
                  <a:srgbClr val="FF0000"/>
                </a:solidFill>
                <a:sym typeface="Wingdings" pitchFamily="2" charset="2"/>
              </a:rPr>
              <a:t> /</a:t>
            </a:r>
            <a:r>
              <a:rPr lang="es-ES" sz="1400" dirty="0" err="1">
                <a:solidFill>
                  <a:srgbClr val="FF0000"/>
                </a:solidFill>
                <a:sym typeface="Wingdings" pitchFamily="2" charset="2"/>
              </a:rPr>
              <a:t>R</a:t>
            </a:r>
            <a:r>
              <a:rPr lang="es-ES" sz="1400" baseline="-25000" dirty="0" err="1">
                <a:solidFill>
                  <a:srgbClr val="FF0000"/>
                </a:solidFill>
                <a:sym typeface="Wingdings" pitchFamily="2" charset="2"/>
              </a:rPr>
              <a:t>c</a:t>
            </a:r>
            <a:r>
              <a:rPr lang="es-ES" sz="1400" dirty="0">
                <a:solidFill>
                  <a:srgbClr val="FF0000"/>
                </a:solidFill>
                <a:sym typeface="Wingdings" pitchFamily="2" charset="2"/>
              </a:rPr>
              <a:t> = 1.81 (halo </a:t>
            </a:r>
            <a:r>
              <a:rPr lang="es-ES" sz="1400" dirty="0">
                <a:solidFill>
                  <a:srgbClr val="FF0000"/>
                </a:solidFill>
                <a:latin typeface="Symbol" pitchFamily="2" charset="2"/>
                <a:sym typeface="Wingdings" pitchFamily="2" charset="2"/>
              </a:rPr>
              <a:t>k</a:t>
            </a:r>
            <a:r>
              <a:rPr lang="es-ES" sz="1400" dirty="0">
                <a:solidFill>
                  <a:srgbClr val="FF0000"/>
                </a:solidFill>
                <a:sym typeface="Wingdings" pitchFamily="2" charset="2"/>
              </a:rPr>
              <a:t> &gt; 2)</a:t>
            </a:r>
            <a:endParaRPr lang="es-ES" sz="1400" dirty="0">
              <a:solidFill>
                <a:srgbClr val="FF0000"/>
              </a:solidFill>
            </a:endParaRPr>
          </a:p>
          <a:p>
            <a:pPr marL="0" indent="0">
              <a:buFont typeface="Arial"/>
              <a:buNone/>
            </a:pPr>
            <a:endParaRPr lang="es-ES" sz="1100" dirty="0"/>
          </a:p>
        </p:txBody>
      </p:sp>
      <p:pic>
        <p:nvPicPr>
          <p:cNvPr id="11" name="Imagen 6">
            <a:extLst>
              <a:ext uri="{FF2B5EF4-FFF2-40B4-BE49-F238E27FC236}">
                <a16:creationId xmlns:a16="http://schemas.microsoft.com/office/drawing/2014/main" id="{69CEBE6C-B4F9-71B9-B03D-88E60F1FAF73}"/>
              </a:ext>
            </a:extLst>
          </p:cNvPr>
          <p:cNvPicPr>
            <a:picLocks noChangeAspect="1"/>
          </p:cNvPicPr>
          <p:nvPr/>
        </p:nvPicPr>
        <p:blipFill rotWithShape="1">
          <a:blip r:embed="rId3">
            <a:extLst>
              <a:ext uri="{28A0092B-C50C-407E-A947-70E740481C1C}">
                <a14:useLocalDpi xmlns:a14="http://schemas.microsoft.com/office/drawing/2010/main" val="0"/>
              </a:ext>
            </a:extLst>
          </a:blip>
          <a:srcRect l="7575" t="5671" r="9363" b="5922"/>
          <a:stretch/>
        </p:blipFill>
        <p:spPr>
          <a:xfrm>
            <a:off x="6551060" y="859969"/>
            <a:ext cx="2024742" cy="1986784"/>
          </a:xfrm>
          <a:prstGeom prst="rect">
            <a:avLst/>
          </a:prstGeom>
          <a:ln>
            <a:solidFill>
              <a:srgbClr val="FF0000"/>
            </a:solidFill>
          </a:ln>
        </p:spPr>
      </p:pic>
      <p:sp>
        <p:nvSpPr>
          <p:cNvPr id="12" name="CuadroTexto 7">
            <a:extLst>
              <a:ext uri="{FF2B5EF4-FFF2-40B4-BE49-F238E27FC236}">
                <a16:creationId xmlns:a16="http://schemas.microsoft.com/office/drawing/2014/main" id="{F6720B86-697D-A425-A51F-B076BE2F62AE}"/>
              </a:ext>
            </a:extLst>
          </p:cNvPr>
          <p:cNvSpPr txBox="1"/>
          <p:nvPr/>
        </p:nvSpPr>
        <p:spPr>
          <a:xfrm>
            <a:off x="7355439" y="2908914"/>
            <a:ext cx="1384563" cy="400110"/>
          </a:xfrm>
          <a:prstGeom prst="rect">
            <a:avLst/>
          </a:prstGeom>
          <a:solidFill>
            <a:schemeClr val="bg1"/>
          </a:solidFill>
        </p:spPr>
        <p:txBody>
          <a:bodyPr wrap="square" rtlCol="0">
            <a:spAutoFit/>
          </a:bodyPr>
          <a:lstStyle/>
          <a:p>
            <a:r>
              <a:rPr lang="es-ES" sz="1000" dirty="0"/>
              <a:t>Ozawa et al., </a:t>
            </a:r>
          </a:p>
          <a:p>
            <a:r>
              <a:rPr lang="es-ES" sz="1000" dirty="0"/>
              <a:t>NP A738 (2004) 38</a:t>
            </a:r>
          </a:p>
        </p:txBody>
      </p:sp>
      <p:pic>
        <p:nvPicPr>
          <p:cNvPr id="13" name="Imagen 4">
            <a:extLst>
              <a:ext uri="{FF2B5EF4-FFF2-40B4-BE49-F238E27FC236}">
                <a16:creationId xmlns:a16="http://schemas.microsoft.com/office/drawing/2014/main" id="{41B5CE74-CC44-10BE-7249-1F26BA652CA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08496" y="2908914"/>
            <a:ext cx="2083812" cy="1757559"/>
          </a:xfrm>
          <a:prstGeom prst="rect">
            <a:avLst/>
          </a:prstGeom>
        </p:spPr>
      </p:pic>
      <p:sp>
        <p:nvSpPr>
          <p:cNvPr id="14" name="CuadroTexto 8">
            <a:extLst>
              <a:ext uri="{FF2B5EF4-FFF2-40B4-BE49-F238E27FC236}">
                <a16:creationId xmlns:a16="http://schemas.microsoft.com/office/drawing/2014/main" id="{04C9CEAA-81BF-5CB6-21D7-139D495FEE25}"/>
              </a:ext>
            </a:extLst>
          </p:cNvPr>
          <p:cNvSpPr txBox="1"/>
          <p:nvPr/>
        </p:nvSpPr>
        <p:spPr>
          <a:xfrm>
            <a:off x="4735807" y="4605523"/>
            <a:ext cx="2915723" cy="246221"/>
          </a:xfrm>
          <a:prstGeom prst="rect">
            <a:avLst/>
          </a:prstGeom>
          <a:noFill/>
        </p:spPr>
        <p:txBody>
          <a:bodyPr wrap="square" rtlCol="0">
            <a:spAutoFit/>
          </a:bodyPr>
          <a:lstStyle/>
          <a:p>
            <a:r>
              <a:rPr lang="es-ES" sz="1000" dirty="0" err="1"/>
              <a:t>Nakamura</a:t>
            </a:r>
            <a:r>
              <a:rPr lang="es-ES" sz="1000" dirty="0"/>
              <a:t> et al., PRC 79 (2009) 035805</a:t>
            </a:r>
          </a:p>
        </p:txBody>
      </p:sp>
      <p:pic>
        <p:nvPicPr>
          <p:cNvPr id="17" name="Imagen 10">
            <a:extLst>
              <a:ext uri="{FF2B5EF4-FFF2-40B4-BE49-F238E27FC236}">
                <a16:creationId xmlns:a16="http://schemas.microsoft.com/office/drawing/2014/main" id="{60D6FD5C-DD13-586F-F5AD-5D190FA5F0A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8734" y="2861833"/>
            <a:ext cx="3362103" cy="1758938"/>
          </a:xfrm>
          <a:prstGeom prst="rect">
            <a:avLst/>
          </a:prstGeom>
          <a:ln w="19050">
            <a:solidFill>
              <a:srgbClr val="FF0000"/>
            </a:solidFill>
          </a:ln>
        </p:spPr>
      </p:pic>
      <p:sp>
        <p:nvSpPr>
          <p:cNvPr id="18" name="CuadroTexto 14">
            <a:extLst>
              <a:ext uri="{FF2B5EF4-FFF2-40B4-BE49-F238E27FC236}">
                <a16:creationId xmlns:a16="http://schemas.microsoft.com/office/drawing/2014/main" id="{0E2224E3-2E02-D2BF-19AE-1542442D42EE}"/>
              </a:ext>
            </a:extLst>
          </p:cNvPr>
          <p:cNvSpPr txBox="1"/>
          <p:nvPr/>
        </p:nvSpPr>
        <p:spPr>
          <a:xfrm>
            <a:off x="360914" y="4610181"/>
            <a:ext cx="3797741" cy="307777"/>
          </a:xfrm>
          <a:prstGeom prst="rect">
            <a:avLst/>
          </a:prstGeom>
          <a:noFill/>
        </p:spPr>
        <p:txBody>
          <a:bodyPr wrap="square" rtlCol="0">
            <a:spAutoFit/>
          </a:bodyPr>
          <a:lstStyle/>
          <a:p>
            <a:r>
              <a:rPr lang="es-ES" sz="1400" dirty="0" err="1"/>
              <a:t>Dobrovolsky</a:t>
            </a:r>
            <a:r>
              <a:rPr lang="es-ES" sz="1400" dirty="0"/>
              <a:t> et al., NP A 1008 (2021) 122154</a:t>
            </a:r>
          </a:p>
        </p:txBody>
      </p:sp>
      <p:sp>
        <p:nvSpPr>
          <p:cNvPr id="19" name="CuadroTexto 5">
            <a:extLst>
              <a:ext uri="{FF2B5EF4-FFF2-40B4-BE49-F238E27FC236}">
                <a16:creationId xmlns:a16="http://schemas.microsoft.com/office/drawing/2014/main" id="{E0CA6E20-7C40-88A0-1988-D418EEEDF62B}"/>
              </a:ext>
            </a:extLst>
          </p:cNvPr>
          <p:cNvSpPr txBox="1"/>
          <p:nvPr/>
        </p:nvSpPr>
        <p:spPr>
          <a:xfrm>
            <a:off x="6193668" y="3106138"/>
            <a:ext cx="660400" cy="369332"/>
          </a:xfrm>
          <a:prstGeom prst="rect">
            <a:avLst/>
          </a:prstGeom>
          <a:noFill/>
        </p:spPr>
        <p:txBody>
          <a:bodyPr wrap="square" rtlCol="0">
            <a:spAutoFit/>
          </a:bodyPr>
          <a:lstStyle/>
          <a:p>
            <a:r>
              <a:rPr lang="es-ES" baseline="30000" dirty="0">
                <a:solidFill>
                  <a:srgbClr val="FF0000"/>
                </a:solidFill>
              </a:rPr>
              <a:t>15</a:t>
            </a:r>
            <a:r>
              <a:rPr lang="es-ES" dirty="0">
                <a:solidFill>
                  <a:srgbClr val="FF0000"/>
                </a:solidFill>
              </a:rPr>
              <a:t>C</a:t>
            </a:r>
          </a:p>
        </p:txBody>
      </p:sp>
    </p:spTree>
    <p:extLst>
      <p:ext uri="{BB962C8B-B14F-4D97-AF65-F5344CB8AC3E}">
        <p14:creationId xmlns:p14="http://schemas.microsoft.com/office/powerpoint/2010/main" val="15034856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pic>
        <p:nvPicPr>
          <p:cNvPr id="29" name="Imagen 12">
            <a:extLst>
              <a:ext uri="{FF2B5EF4-FFF2-40B4-BE49-F238E27FC236}">
                <a16:creationId xmlns:a16="http://schemas.microsoft.com/office/drawing/2014/main" id="{467B3CB4-B5C0-0572-CBFA-EB44A608FD2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35507" y="4007120"/>
            <a:ext cx="6146629" cy="1024127"/>
          </a:xfrm>
          <a:prstGeom prst="rect">
            <a:avLst/>
          </a:prstGeom>
        </p:spPr>
      </p:pic>
      <p:sp>
        <p:nvSpPr>
          <p:cNvPr id="63" name="Google Shape;63;p14"/>
          <p:cNvSpPr txBox="1">
            <a:spLocks noGrp="1"/>
          </p:cNvSpPr>
          <p:nvPr>
            <p:ph type="title"/>
          </p:nvPr>
        </p:nvSpPr>
        <p:spPr>
          <a:xfrm>
            <a:off x="0" y="0"/>
            <a:ext cx="9144000" cy="791700"/>
          </a:xfrm>
          <a:prstGeom prst="rect">
            <a:avLst/>
          </a:prstGeom>
          <a:solidFill>
            <a:srgbClr val="38761D"/>
          </a:solidFill>
        </p:spPr>
        <p:txBody>
          <a:bodyPr spcFirstLastPara="1" wrap="square" lIns="91425" tIns="91425" rIns="91425" bIns="91425" anchor="ctr" anchorCtr="0">
            <a:normAutofit/>
          </a:bodyPr>
          <a:lstStyle/>
          <a:p>
            <a:pPr lvl="0" indent="-343775" algn="ctr">
              <a:buClr>
                <a:srgbClr val="000000"/>
              </a:buClr>
              <a:buSzPct val="100000"/>
            </a:pPr>
            <a:r>
              <a:rPr lang="es-ES" sz="2400" dirty="0">
                <a:solidFill>
                  <a:schemeClr val="bg1"/>
                </a:solidFill>
              </a:rPr>
              <a:t>Coulomb </a:t>
            </a:r>
            <a:r>
              <a:rPr lang="es-ES" sz="2400" dirty="0" err="1">
                <a:solidFill>
                  <a:schemeClr val="bg1"/>
                </a:solidFill>
              </a:rPr>
              <a:t>Barrier</a:t>
            </a:r>
            <a:r>
              <a:rPr lang="es-ES" sz="2400" dirty="0">
                <a:solidFill>
                  <a:schemeClr val="bg1"/>
                </a:solidFill>
              </a:rPr>
              <a:t> </a:t>
            </a:r>
            <a:r>
              <a:rPr lang="es-ES" sz="2400" dirty="0" err="1">
                <a:solidFill>
                  <a:schemeClr val="bg1"/>
                </a:solidFill>
              </a:rPr>
              <a:t>Scattering</a:t>
            </a:r>
            <a:r>
              <a:rPr lang="es-ES" sz="2400" dirty="0">
                <a:solidFill>
                  <a:schemeClr val="bg1"/>
                </a:solidFill>
              </a:rPr>
              <a:t> </a:t>
            </a:r>
            <a:r>
              <a:rPr lang="es-ES" sz="2400" dirty="0" err="1">
                <a:solidFill>
                  <a:schemeClr val="bg1"/>
                </a:solidFill>
              </a:rPr>
              <a:t>of</a:t>
            </a:r>
            <a:r>
              <a:rPr lang="es-ES" sz="2400" dirty="0">
                <a:solidFill>
                  <a:schemeClr val="bg1"/>
                </a:solidFill>
              </a:rPr>
              <a:t> </a:t>
            </a:r>
            <a:r>
              <a:rPr lang="es-ES" sz="2400" baseline="30000" dirty="0">
                <a:solidFill>
                  <a:schemeClr val="bg1"/>
                </a:solidFill>
              </a:rPr>
              <a:t>15</a:t>
            </a:r>
            <a:r>
              <a:rPr lang="es-ES" sz="2400" dirty="0">
                <a:solidFill>
                  <a:schemeClr val="bg1"/>
                </a:solidFill>
              </a:rPr>
              <a:t>C + </a:t>
            </a:r>
            <a:r>
              <a:rPr lang="es-ES" sz="2400" baseline="30000" dirty="0">
                <a:solidFill>
                  <a:schemeClr val="bg1"/>
                </a:solidFill>
              </a:rPr>
              <a:t>208</a:t>
            </a:r>
            <a:r>
              <a:rPr lang="es-ES" sz="2400" dirty="0">
                <a:solidFill>
                  <a:schemeClr val="bg1"/>
                </a:solidFill>
              </a:rPr>
              <a:t>Pb</a:t>
            </a:r>
            <a:endParaRPr lang="es" sz="2400" dirty="0">
              <a:solidFill>
                <a:schemeClr val="bg1"/>
              </a:solidFill>
            </a:endParaRPr>
          </a:p>
        </p:txBody>
      </p:sp>
      <p:sp>
        <p:nvSpPr>
          <p:cNvPr id="65" name="Google Shape;65;p14"/>
          <p:cNvSpPr txBox="1"/>
          <p:nvPr/>
        </p:nvSpPr>
        <p:spPr>
          <a:xfrm>
            <a:off x="0" y="4917450"/>
            <a:ext cx="9144000" cy="225900"/>
          </a:xfrm>
          <a:prstGeom prst="rect">
            <a:avLst/>
          </a:prstGeom>
          <a:solidFill>
            <a:srgbClr val="38761D"/>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dirty="0">
                <a:solidFill>
                  <a:srgbClr val="B7B7B7"/>
                </a:solidFill>
              </a:rPr>
              <a:t>Vicente García </a:t>
            </a:r>
            <a:r>
              <a:rPr lang="en-GB" dirty="0" err="1">
                <a:solidFill>
                  <a:srgbClr val="B7B7B7"/>
                </a:solidFill>
              </a:rPr>
              <a:t>Távora</a:t>
            </a:r>
            <a:r>
              <a:rPr lang="en-GB" dirty="0">
                <a:solidFill>
                  <a:srgbClr val="B7B7B7"/>
                </a:solidFill>
              </a:rPr>
              <a:t>                                                                            Instituto de </a:t>
            </a:r>
            <a:r>
              <a:rPr lang="en-GB" dirty="0" err="1">
                <a:solidFill>
                  <a:srgbClr val="B7B7B7"/>
                </a:solidFill>
              </a:rPr>
              <a:t>Estructura</a:t>
            </a:r>
            <a:r>
              <a:rPr lang="en-GB" dirty="0">
                <a:solidFill>
                  <a:srgbClr val="B7B7B7"/>
                </a:solidFill>
              </a:rPr>
              <a:t> de la Materia - CSIC</a:t>
            </a:r>
          </a:p>
        </p:txBody>
      </p:sp>
      <p:sp>
        <p:nvSpPr>
          <p:cNvPr id="66" name="Google Shape;66;p14"/>
          <p:cNvSpPr txBox="1"/>
          <p:nvPr/>
        </p:nvSpPr>
        <p:spPr>
          <a:xfrm>
            <a:off x="8832300" y="574800"/>
            <a:ext cx="311700" cy="225900"/>
          </a:xfrm>
          <a:prstGeom prst="rect">
            <a:avLst/>
          </a:prstGeom>
          <a:solidFill>
            <a:srgbClr val="FFFFF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dirty="0">
                <a:solidFill>
                  <a:srgbClr val="38761D"/>
                </a:solidFill>
              </a:rPr>
              <a:t>5</a:t>
            </a:r>
          </a:p>
        </p:txBody>
      </p:sp>
      <p:sp>
        <p:nvSpPr>
          <p:cNvPr id="12" name="Marcador de contenido 5">
            <a:extLst>
              <a:ext uri="{FF2B5EF4-FFF2-40B4-BE49-F238E27FC236}">
                <a16:creationId xmlns:a16="http://schemas.microsoft.com/office/drawing/2014/main" id="{0AAAA2B2-B9D0-1736-E410-50D1AF8EC446}"/>
              </a:ext>
            </a:extLst>
          </p:cNvPr>
          <p:cNvSpPr txBox="1">
            <a:spLocks/>
          </p:cNvSpPr>
          <p:nvPr/>
        </p:nvSpPr>
        <p:spPr>
          <a:xfrm>
            <a:off x="237405" y="751063"/>
            <a:ext cx="8749841" cy="1332049"/>
          </a:xfrm>
          <a:prstGeom prst="rect">
            <a:avLst/>
          </a:prstGeom>
          <a:noFill/>
          <a:ln>
            <a:noFill/>
          </a:ln>
        </p:spPr>
        <p:txBody>
          <a:bodyPr spcFirstLastPara="1" wrap="square" lIns="91425" tIns="91425" rIns="91425" bIns="91425" anchor="t" anchorCtr="0">
            <a:normAutofit fontScale="92500"/>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a:buFont typeface="Arial" panose="020B0604020202020204" pitchFamily="34" charset="0"/>
              <a:buChar char="•"/>
            </a:pPr>
            <a:r>
              <a:rPr lang="es-ES" sz="1400" dirty="0" err="1">
                <a:solidFill>
                  <a:schemeClr val="tx1"/>
                </a:solidFill>
              </a:rPr>
              <a:t>Reaction</a:t>
            </a:r>
            <a:r>
              <a:rPr lang="es-ES" sz="1400" dirty="0">
                <a:solidFill>
                  <a:schemeClr val="tx1"/>
                </a:solidFill>
              </a:rPr>
              <a:t> </a:t>
            </a:r>
            <a:r>
              <a:rPr lang="es-ES" sz="1400" dirty="0" err="1">
                <a:solidFill>
                  <a:schemeClr val="tx1"/>
                </a:solidFill>
              </a:rPr>
              <a:t>studies</a:t>
            </a:r>
            <a:r>
              <a:rPr lang="es-ES" sz="1400" dirty="0">
                <a:solidFill>
                  <a:schemeClr val="tx1"/>
                </a:solidFill>
              </a:rPr>
              <a:t> done at </a:t>
            </a:r>
            <a:r>
              <a:rPr lang="es-ES" sz="1400" dirty="0" err="1">
                <a:solidFill>
                  <a:schemeClr val="tx1"/>
                </a:solidFill>
              </a:rPr>
              <a:t>high</a:t>
            </a:r>
            <a:r>
              <a:rPr lang="es-ES" sz="1400" dirty="0">
                <a:solidFill>
                  <a:schemeClr val="tx1"/>
                </a:solidFill>
              </a:rPr>
              <a:t> </a:t>
            </a:r>
            <a:r>
              <a:rPr lang="es-ES" sz="1400" dirty="0" err="1">
                <a:solidFill>
                  <a:schemeClr val="tx1"/>
                </a:solidFill>
              </a:rPr>
              <a:t>energies</a:t>
            </a:r>
            <a:r>
              <a:rPr lang="es-ES" sz="1400" dirty="0">
                <a:solidFill>
                  <a:schemeClr val="tx1"/>
                </a:solidFill>
              </a:rPr>
              <a:t> </a:t>
            </a:r>
            <a:r>
              <a:rPr lang="es-ES" sz="1400" dirty="0" err="1">
                <a:solidFill>
                  <a:schemeClr val="tx1"/>
                </a:solidFill>
              </a:rPr>
              <a:t>all</a:t>
            </a:r>
            <a:r>
              <a:rPr lang="es-ES" sz="1400" dirty="0">
                <a:solidFill>
                  <a:schemeClr val="tx1"/>
                </a:solidFill>
              </a:rPr>
              <a:t> </a:t>
            </a:r>
            <a:r>
              <a:rPr lang="es-ES" sz="1400" dirty="0" err="1">
                <a:solidFill>
                  <a:schemeClr val="tx1"/>
                </a:solidFill>
              </a:rPr>
              <a:t>agree</a:t>
            </a:r>
            <a:r>
              <a:rPr lang="es-ES" sz="1400" dirty="0">
                <a:solidFill>
                  <a:schemeClr val="tx1"/>
                </a:solidFill>
              </a:rPr>
              <a:t> </a:t>
            </a:r>
            <a:r>
              <a:rPr lang="es-ES" sz="1400" dirty="0" err="1">
                <a:solidFill>
                  <a:schemeClr val="tx1"/>
                </a:solidFill>
              </a:rPr>
              <a:t>with</a:t>
            </a:r>
            <a:r>
              <a:rPr lang="es-ES" sz="1400" dirty="0">
                <a:solidFill>
                  <a:schemeClr val="tx1"/>
                </a:solidFill>
              </a:rPr>
              <a:t> a </a:t>
            </a:r>
            <a:r>
              <a:rPr lang="es-ES" sz="1400" dirty="0" err="1">
                <a:solidFill>
                  <a:schemeClr val="tx1"/>
                </a:solidFill>
              </a:rPr>
              <a:t>moderate</a:t>
            </a:r>
            <a:r>
              <a:rPr lang="es-ES" sz="1400" dirty="0">
                <a:solidFill>
                  <a:schemeClr val="tx1"/>
                </a:solidFill>
              </a:rPr>
              <a:t> halo </a:t>
            </a:r>
            <a:r>
              <a:rPr lang="es-ES" sz="1400" dirty="0" err="1">
                <a:solidFill>
                  <a:schemeClr val="tx1"/>
                </a:solidFill>
              </a:rPr>
              <a:t>structure</a:t>
            </a:r>
            <a:r>
              <a:rPr lang="es-ES" sz="1400" dirty="0">
                <a:solidFill>
                  <a:schemeClr val="tx1"/>
                </a:solidFill>
              </a:rPr>
              <a:t> </a:t>
            </a:r>
            <a:r>
              <a:rPr lang="es-ES" sz="1400" dirty="0" err="1">
                <a:solidFill>
                  <a:schemeClr val="tx1"/>
                </a:solidFill>
              </a:rPr>
              <a:t>for</a:t>
            </a:r>
            <a:r>
              <a:rPr lang="es-ES" sz="1400" dirty="0">
                <a:solidFill>
                  <a:schemeClr val="tx1"/>
                </a:solidFill>
              </a:rPr>
              <a:t> </a:t>
            </a:r>
            <a:r>
              <a:rPr lang="es-ES" sz="1400" baseline="30000" dirty="0">
                <a:solidFill>
                  <a:schemeClr val="tx1"/>
                </a:solidFill>
              </a:rPr>
              <a:t>15</a:t>
            </a:r>
            <a:r>
              <a:rPr lang="es-ES" sz="1400" dirty="0">
                <a:solidFill>
                  <a:schemeClr val="tx1"/>
                </a:solidFill>
              </a:rPr>
              <a:t>C </a:t>
            </a:r>
          </a:p>
          <a:p>
            <a:pPr marL="114300" indent="0">
              <a:buNone/>
            </a:pPr>
            <a:r>
              <a:rPr lang="es-ES" sz="1400" dirty="0">
                <a:solidFill>
                  <a:schemeClr val="tx1"/>
                </a:solidFill>
                <a:sym typeface="Wingdings" pitchFamily="2" charset="2"/>
              </a:rPr>
              <a:t>       </a:t>
            </a:r>
            <a:r>
              <a:rPr lang="es-ES" dirty="0">
                <a:solidFill>
                  <a:srgbClr val="FF0000"/>
                </a:solidFill>
                <a:sym typeface="Wingdings" pitchFamily="2" charset="2"/>
              </a:rPr>
              <a:t> ¿</a:t>
            </a:r>
            <a:r>
              <a:rPr lang="es-ES" dirty="0" err="1">
                <a:solidFill>
                  <a:srgbClr val="FF0000"/>
                </a:solidFill>
                <a:sym typeface="Wingdings" pitchFamily="2" charset="2"/>
              </a:rPr>
              <a:t>Which</a:t>
            </a:r>
            <a:r>
              <a:rPr lang="es-ES" dirty="0">
                <a:solidFill>
                  <a:srgbClr val="FF0000"/>
                </a:solidFill>
                <a:sym typeface="Wingdings" pitchFamily="2" charset="2"/>
              </a:rPr>
              <a:t> </a:t>
            </a:r>
            <a:r>
              <a:rPr lang="es-ES" dirty="0" err="1">
                <a:solidFill>
                  <a:srgbClr val="FF0000"/>
                </a:solidFill>
                <a:sym typeface="Wingdings" pitchFamily="2" charset="2"/>
              </a:rPr>
              <a:t>is</a:t>
            </a:r>
            <a:r>
              <a:rPr lang="es-ES" dirty="0">
                <a:solidFill>
                  <a:srgbClr val="FF0000"/>
                </a:solidFill>
                <a:sym typeface="Wingdings" pitchFamily="2" charset="2"/>
              </a:rPr>
              <a:t> </a:t>
            </a:r>
            <a:r>
              <a:rPr lang="es-ES" dirty="0" err="1">
                <a:solidFill>
                  <a:srgbClr val="FF0000"/>
                </a:solidFill>
                <a:sym typeface="Wingdings" pitchFamily="2" charset="2"/>
              </a:rPr>
              <a:t>the</a:t>
            </a:r>
            <a:r>
              <a:rPr lang="es-ES" dirty="0">
                <a:solidFill>
                  <a:srgbClr val="FF0000"/>
                </a:solidFill>
                <a:sym typeface="Wingdings" pitchFamily="2" charset="2"/>
              </a:rPr>
              <a:t> </a:t>
            </a:r>
            <a:r>
              <a:rPr lang="es-ES" dirty="0" err="1">
                <a:solidFill>
                  <a:srgbClr val="FF0000"/>
                </a:solidFill>
                <a:sym typeface="Wingdings" pitchFamily="2" charset="2"/>
              </a:rPr>
              <a:t>diferential</a:t>
            </a:r>
            <a:r>
              <a:rPr lang="es-ES" dirty="0">
                <a:solidFill>
                  <a:srgbClr val="FF0000"/>
                </a:solidFill>
                <a:sym typeface="Wingdings" pitchFamily="2" charset="2"/>
              </a:rPr>
              <a:t> </a:t>
            </a:r>
            <a:r>
              <a:rPr lang="es-ES" dirty="0" err="1">
                <a:solidFill>
                  <a:srgbClr val="FF0000"/>
                </a:solidFill>
                <a:sym typeface="Wingdings" pitchFamily="2" charset="2"/>
              </a:rPr>
              <a:t>elastic</a:t>
            </a:r>
            <a:r>
              <a:rPr lang="es-ES" dirty="0">
                <a:solidFill>
                  <a:srgbClr val="FF0000"/>
                </a:solidFill>
                <a:sym typeface="Wingdings" pitchFamily="2" charset="2"/>
              </a:rPr>
              <a:t> </a:t>
            </a:r>
            <a:r>
              <a:rPr lang="es-ES" dirty="0" err="1">
                <a:solidFill>
                  <a:srgbClr val="FF0000"/>
                </a:solidFill>
                <a:sym typeface="Wingdings" pitchFamily="2" charset="2"/>
              </a:rPr>
              <a:t>cross</a:t>
            </a:r>
            <a:r>
              <a:rPr lang="es-ES" dirty="0">
                <a:solidFill>
                  <a:srgbClr val="FF0000"/>
                </a:solidFill>
                <a:sym typeface="Wingdings" pitchFamily="2" charset="2"/>
              </a:rPr>
              <a:t> </a:t>
            </a:r>
            <a:r>
              <a:rPr lang="es-ES" dirty="0" err="1">
                <a:solidFill>
                  <a:srgbClr val="FF0000"/>
                </a:solidFill>
                <a:sym typeface="Wingdings" pitchFamily="2" charset="2"/>
              </a:rPr>
              <a:t>section</a:t>
            </a:r>
            <a:r>
              <a:rPr lang="es-ES" dirty="0">
                <a:solidFill>
                  <a:srgbClr val="FF0000"/>
                </a:solidFill>
                <a:sym typeface="Wingdings" pitchFamily="2" charset="2"/>
              </a:rPr>
              <a:t> </a:t>
            </a:r>
            <a:r>
              <a:rPr lang="es-ES" dirty="0" err="1">
                <a:solidFill>
                  <a:srgbClr val="FF0000"/>
                </a:solidFill>
                <a:sym typeface="Wingdings" pitchFamily="2" charset="2"/>
              </a:rPr>
              <a:t>near</a:t>
            </a:r>
            <a:r>
              <a:rPr lang="es-ES" dirty="0">
                <a:solidFill>
                  <a:srgbClr val="FF0000"/>
                </a:solidFill>
                <a:sym typeface="Wingdings" pitchFamily="2" charset="2"/>
              </a:rPr>
              <a:t> Coulomb </a:t>
            </a:r>
            <a:r>
              <a:rPr lang="es-ES" dirty="0" err="1">
                <a:solidFill>
                  <a:srgbClr val="FF0000"/>
                </a:solidFill>
                <a:sym typeface="Wingdings" pitchFamily="2" charset="2"/>
              </a:rPr>
              <a:t>Barrier</a:t>
            </a:r>
            <a:r>
              <a:rPr lang="es-ES" dirty="0">
                <a:solidFill>
                  <a:srgbClr val="FF0000"/>
                </a:solidFill>
                <a:sym typeface="Wingdings" pitchFamily="2" charset="2"/>
              </a:rPr>
              <a:t> (E= 65 MeV)?</a:t>
            </a:r>
            <a:endParaRPr lang="es-ES" dirty="0">
              <a:solidFill>
                <a:srgbClr val="FF0000"/>
              </a:solidFill>
            </a:endParaRPr>
          </a:p>
          <a:p>
            <a:pPr>
              <a:buFont typeface="Arial" panose="020B0604020202020204" pitchFamily="34" charset="0"/>
              <a:buChar char="•"/>
            </a:pPr>
            <a:r>
              <a:rPr lang="es-ES" sz="1400" dirty="0" err="1">
                <a:solidFill>
                  <a:schemeClr val="tx1"/>
                </a:solidFill>
              </a:rPr>
              <a:t>Predictions</a:t>
            </a:r>
            <a:r>
              <a:rPr lang="es-ES" sz="1400" dirty="0">
                <a:solidFill>
                  <a:schemeClr val="tx1"/>
                </a:solidFill>
              </a:rPr>
              <a:t> </a:t>
            </a:r>
            <a:r>
              <a:rPr lang="es-ES" sz="1400" dirty="0" err="1">
                <a:solidFill>
                  <a:schemeClr val="tx1"/>
                </a:solidFill>
              </a:rPr>
              <a:t>on</a:t>
            </a:r>
            <a:r>
              <a:rPr lang="es-ES" sz="1400" dirty="0">
                <a:solidFill>
                  <a:schemeClr val="tx1"/>
                </a:solidFill>
              </a:rPr>
              <a:t> </a:t>
            </a:r>
            <a:r>
              <a:rPr lang="es-ES" sz="1400" dirty="0" err="1">
                <a:solidFill>
                  <a:schemeClr val="tx1"/>
                </a:solidFill>
              </a:rPr>
              <a:t>the</a:t>
            </a:r>
            <a:r>
              <a:rPr lang="es-ES" sz="1400" dirty="0">
                <a:solidFill>
                  <a:schemeClr val="tx1"/>
                </a:solidFill>
              </a:rPr>
              <a:t> </a:t>
            </a:r>
            <a:r>
              <a:rPr lang="es-ES" sz="1400" dirty="0" err="1">
                <a:solidFill>
                  <a:schemeClr val="tx1"/>
                </a:solidFill>
              </a:rPr>
              <a:t>elastic</a:t>
            </a:r>
            <a:r>
              <a:rPr lang="es-ES" sz="1400" dirty="0">
                <a:solidFill>
                  <a:schemeClr val="tx1"/>
                </a:solidFill>
              </a:rPr>
              <a:t> </a:t>
            </a:r>
            <a:r>
              <a:rPr lang="es-ES" sz="1400" dirty="0" err="1">
                <a:solidFill>
                  <a:schemeClr val="tx1"/>
                </a:solidFill>
              </a:rPr>
              <a:t>scattering</a:t>
            </a:r>
            <a:r>
              <a:rPr lang="es-ES" sz="1400" dirty="0">
                <a:solidFill>
                  <a:schemeClr val="tx1"/>
                </a:solidFill>
              </a:rPr>
              <a:t> </a:t>
            </a:r>
            <a:r>
              <a:rPr lang="es-ES" sz="1400" dirty="0" err="1">
                <a:solidFill>
                  <a:schemeClr val="tx1"/>
                </a:solidFill>
              </a:rPr>
              <a:t>of</a:t>
            </a:r>
            <a:r>
              <a:rPr lang="es-ES" sz="1400" dirty="0">
                <a:solidFill>
                  <a:schemeClr val="tx1"/>
                </a:solidFill>
              </a:rPr>
              <a:t> </a:t>
            </a:r>
            <a:r>
              <a:rPr lang="es-ES" sz="1400" baseline="30000" dirty="0">
                <a:solidFill>
                  <a:schemeClr val="tx1"/>
                </a:solidFill>
              </a:rPr>
              <a:t>15</a:t>
            </a:r>
            <a:r>
              <a:rPr lang="es-ES" sz="1400" dirty="0">
                <a:solidFill>
                  <a:schemeClr val="tx1"/>
                </a:solidFill>
              </a:rPr>
              <a:t>C + </a:t>
            </a:r>
            <a:r>
              <a:rPr lang="es-ES" sz="1400" baseline="30000" dirty="0">
                <a:solidFill>
                  <a:schemeClr val="tx1"/>
                </a:solidFill>
              </a:rPr>
              <a:t>208</a:t>
            </a:r>
            <a:r>
              <a:rPr lang="es-ES" sz="1400" dirty="0">
                <a:solidFill>
                  <a:schemeClr val="tx1"/>
                </a:solidFill>
              </a:rPr>
              <a:t>Pb @ 65 MeV </a:t>
            </a:r>
            <a:r>
              <a:rPr lang="es-ES" sz="1400" dirty="0" err="1">
                <a:solidFill>
                  <a:schemeClr val="tx1"/>
                </a:solidFill>
              </a:rPr>
              <a:t>were</a:t>
            </a:r>
            <a:r>
              <a:rPr lang="es-ES" sz="1400" dirty="0">
                <a:solidFill>
                  <a:schemeClr val="tx1"/>
                </a:solidFill>
              </a:rPr>
              <a:t> done </a:t>
            </a:r>
            <a:r>
              <a:rPr lang="es-ES" sz="1400" dirty="0" err="1">
                <a:solidFill>
                  <a:schemeClr val="tx1"/>
                </a:solidFill>
              </a:rPr>
              <a:t>by</a:t>
            </a:r>
            <a:r>
              <a:rPr lang="es-ES" sz="1400" dirty="0">
                <a:solidFill>
                  <a:schemeClr val="tx1"/>
                </a:solidFill>
              </a:rPr>
              <a:t> </a:t>
            </a:r>
            <a:r>
              <a:rPr lang="es-ES" sz="1400" dirty="0" err="1">
                <a:solidFill>
                  <a:schemeClr val="tx1"/>
                </a:solidFill>
              </a:rPr>
              <a:t>Keenley</a:t>
            </a:r>
            <a:r>
              <a:rPr lang="es-ES" sz="1400" dirty="0">
                <a:solidFill>
                  <a:schemeClr val="tx1"/>
                </a:solidFill>
              </a:rPr>
              <a:t> et al. in </a:t>
            </a:r>
            <a:r>
              <a:rPr lang="es-ES" sz="1400" dirty="0" err="1">
                <a:solidFill>
                  <a:schemeClr val="tx1"/>
                </a:solidFill>
              </a:rPr>
              <a:t>the</a:t>
            </a:r>
            <a:r>
              <a:rPr lang="es-ES" sz="1400" dirty="0">
                <a:solidFill>
                  <a:schemeClr val="tx1"/>
                </a:solidFill>
              </a:rPr>
              <a:t> </a:t>
            </a:r>
            <a:r>
              <a:rPr lang="es-ES" sz="1400" dirty="0" err="1">
                <a:solidFill>
                  <a:schemeClr val="tx1"/>
                </a:solidFill>
              </a:rPr>
              <a:t>framework</a:t>
            </a:r>
            <a:r>
              <a:rPr lang="es-ES" sz="1400" dirty="0">
                <a:solidFill>
                  <a:schemeClr val="tx1"/>
                </a:solidFill>
              </a:rPr>
              <a:t> </a:t>
            </a:r>
            <a:r>
              <a:rPr lang="es-ES" sz="1400" dirty="0" err="1">
                <a:solidFill>
                  <a:schemeClr val="tx1"/>
                </a:solidFill>
              </a:rPr>
              <a:t>of</a:t>
            </a:r>
            <a:r>
              <a:rPr lang="es-ES" sz="1400" dirty="0">
                <a:solidFill>
                  <a:schemeClr val="tx1"/>
                </a:solidFill>
              </a:rPr>
              <a:t> </a:t>
            </a:r>
            <a:r>
              <a:rPr lang="es-ES" sz="1400" dirty="0">
                <a:solidFill>
                  <a:schemeClr val="accent1"/>
                </a:solidFill>
              </a:rPr>
              <a:t>CRC </a:t>
            </a:r>
            <a:r>
              <a:rPr lang="es-ES" sz="1400" dirty="0" err="1">
                <a:solidFill>
                  <a:schemeClr val="accent1"/>
                </a:solidFill>
              </a:rPr>
              <a:t>including</a:t>
            </a:r>
            <a:r>
              <a:rPr lang="es-ES" sz="1400" dirty="0">
                <a:solidFill>
                  <a:schemeClr val="accent1"/>
                </a:solidFill>
              </a:rPr>
              <a:t> 1n-stripping</a:t>
            </a:r>
            <a:r>
              <a:rPr lang="es-ES" sz="1400" dirty="0">
                <a:solidFill>
                  <a:schemeClr val="tx1"/>
                </a:solidFill>
              </a:rPr>
              <a:t> and </a:t>
            </a:r>
            <a:r>
              <a:rPr lang="es-ES" sz="1400" dirty="0">
                <a:solidFill>
                  <a:srgbClr val="FF0000"/>
                </a:solidFill>
              </a:rPr>
              <a:t>CDCC </a:t>
            </a:r>
            <a:r>
              <a:rPr lang="es-ES" sz="1400" dirty="0" err="1">
                <a:solidFill>
                  <a:srgbClr val="FF0000"/>
                </a:solidFill>
              </a:rPr>
              <a:t>including</a:t>
            </a:r>
            <a:r>
              <a:rPr lang="es-ES" sz="1400" dirty="0">
                <a:solidFill>
                  <a:srgbClr val="FF0000"/>
                </a:solidFill>
              </a:rPr>
              <a:t> </a:t>
            </a:r>
            <a:r>
              <a:rPr lang="es-ES" sz="1400" dirty="0" err="1">
                <a:solidFill>
                  <a:srgbClr val="FF0000"/>
                </a:solidFill>
              </a:rPr>
              <a:t>breakup</a:t>
            </a:r>
            <a:r>
              <a:rPr lang="es-ES" sz="1400" dirty="0">
                <a:solidFill>
                  <a:schemeClr val="accent1"/>
                </a:solidFill>
              </a:rPr>
              <a:t>      </a:t>
            </a:r>
            <a:endParaRPr lang="es-ES" sz="800" dirty="0"/>
          </a:p>
        </p:txBody>
      </p:sp>
      <p:sp>
        <p:nvSpPr>
          <p:cNvPr id="25" name="CuadroTexto 10">
            <a:extLst>
              <a:ext uri="{FF2B5EF4-FFF2-40B4-BE49-F238E27FC236}">
                <a16:creationId xmlns:a16="http://schemas.microsoft.com/office/drawing/2014/main" id="{F306D88A-46E1-7521-8631-ADF667C471A5}"/>
              </a:ext>
            </a:extLst>
          </p:cNvPr>
          <p:cNvSpPr txBox="1"/>
          <p:nvPr/>
        </p:nvSpPr>
        <p:spPr>
          <a:xfrm>
            <a:off x="2304410" y="3569507"/>
            <a:ext cx="4535177" cy="276999"/>
          </a:xfrm>
          <a:prstGeom prst="rect">
            <a:avLst/>
          </a:prstGeom>
          <a:noFill/>
        </p:spPr>
        <p:txBody>
          <a:bodyPr wrap="square" rtlCol="0">
            <a:spAutoFit/>
          </a:bodyPr>
          <a:lstStyle/>
          <a:p>
            <a:r>
              <a:rPr lang="es-ES" sz="1200" dirty="0">
                <a:solidFill>
                  <a:srgbClr val="FF0000"/>
                </a:solidFill>
              </a:rPr>
              <a:t>N. </a:t>
            </a:r>
            <a:r>
              <a:rPr lang="es-ES" sz="1200" dirty="0" err="1">
                <a:solidFill>
                  <a:srgbClr val="FF0000"/>
                </a:solidFill>
              </a:rPr>
              <a:t>Keenley</a:t>
            </a:r>
            <a:r>
              <a:rPr lang="es-ES" sz="1200" dirty="0">
                <a:solidFill>
                  <a:srgbClr val="FF0000"/>
                </a:solidFill>
              </a:rPr>
              <a:t> et al., PRC 75 (2007) 056610; EPJA 50 (2014) 145</a:t>
            </a:r>
          </a:p>
        </p:txBody>
      </p:sp>
      <p:pic>
        <p:nvPicPr>
          <p:cNvPr id="26" name="Imagen 2">
            <a:extLst>
              <a:ext uri="{FF2B5EF4-FFF2-40B4-BE49-F238E27FC236}">
                <a16:creationId xmlns:a16="http://schemas.microsoft.com/office/drawing/2014/main" id="{D8F0A5B8-E7F7-5287-7CB4-740365406A2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59236" y="1920377"/>
            <a:ext cx="2611272" cy="1630691"/>
          </a:xfrm>
          <a:prstGeom prst="rect">
            <a:avLst/>
          </a:prstGeom>
          <a:ln w="38100">
            <a:solidFill>
              <a:srgbClr val="76D6FF"/>
            </a:solidFill>
          </a:ln>
        </p:spPr>
      </p:pic>
      <p:sp>
        <p:nvSpPr>
          <p:cNvPr id="27" name="CuadroTexto 14">
            <a:extLst>
              <a:ext uri="{FF2B5EF4-FFF2-40B4-BE49-F238E27FC236}">
                <a16:creationId xmlns:a16="http://schemas.microsoft.com/office/drawing/2014/main" id="{79D755FF-B553-5CF3-0E0A-0FA688D3E311}"/>
              </a:ext>
            </a:extLst>
          </p:cNvPr>
          <p:cNvSpPr txBox="1"/>
          <p:nvPr/>
        </p:nvSpPr>
        <p:spPr>
          <a:xfrm>
            <a:off x="1791863" y="2901667"/>
            <a:ext cx="1743910" cy="276999"/>
          </a:xfrm>
          <a:prstGeom prst="rect">
            <a:avLst/>
          </a:prstGeom>
          <a:noFill/>
        </p:spPr>
        <p:txBody>
          <a:bodyPr wrap="square" rtlCol="0">
            <a:spAutoFit/>
          </a:bodyPr>
          <a:lstStyle/>
          <a:p>
            <a:r>
              <a:rPr lang="es-ES" sz="1200" baseline="30000" dirty="0"/>
              <a:t>15</a:t>
            </a:r>
            <a:r>
              <a:rPr lang="es-ES" sz="1200" dirty="0"/>
              <a:t>C + </a:t>
            </a:r>
            <a:r>
              <a:rPr lang="es-ES" sz="1200" baseline="30000" dirty="0"/>
              <a:t>208</a:t>
            </a:r>
            <a:r>
              <a:rPr lang="es-ES" sz="1200" dirty="0"/>
              <a:t>Pb @ 65 </a:t>
            </a:r>
            <a:r>
              <a:rPr lang="es-ES" sz="1200" dirty="0" err="1"/>
              <a:t>MeV</a:t>
            </a:r>
            <a:endParaRPr lang="es-ES" sz="1200" dirty="0"/>
          </a:p>
        </p:txBody>
      </p:sp>
      <p:sp>
        <p:nvSpPr>
          <p:cNvPr id="30" name="CuadroTexto 13">
            <a:extLst>
              <a:ext uri="{FF2B5EF4-FFF2-40B4-BE49-F238E27FC236}">
                <a16:creationId xmlns:a16="http://schemas.microsoft.com/office/drawing/2014/main" id="{4FF0E528-4E94-C23A-B6F1-FEE8289FD8BE}"/>
              </a:ext>
            </a:extLst>
          </p:cNvPr>
          <p:cNvSpPr txBox="1"/>
          <p:nvPr/>
        </p:nvSpPr>
        <p:spPr>
          <a:xfrm>
            <a:off x="1498685" y="3805037"/>
            <a:ext cx="6146629" cy="307777"/>
          </a:xfrm>
          <a:prstGeom prst="rect">
            <a:avLst/>
          </a:prstGeom>
          <a:noFill/>
        </p:spPr>
        <p:txBody>
          <a:bodyPr wrap="square" rtlCol="0">
            <a:spAutoFit/>
          </a:bodyPr>
          <a:lstStyle/>
          <a:p>
            <a:r>
              <a:rPr lang="es-ES" b="1" dirty="0" err="1"/>
              <a:t>Scattering</a:t>
            </a:r>
            <a:r>
              <a:rPr lang="es-ES" b="1" dirty="0"/>
              <a:t> </a:t>
            </a:r>
            <a:r>
              <a:rPr lang="es-ES" b="1" dirty="0" err="1"/>
              <a:t>dominated</a:t>
            </a:r>
            <a:r>
              <a:rPr lang="es-ES" b="1" dirty="0"/>
              <a:t> </a:t>
            </a:r>
            <a:r>
              <a:rPr lang="es-ES" b="1" dirty="0" err="1"/>
              <a:t>by</a:t>
            </a:r>
            <a:r>
              <a:rPr lang="es-ES" b="1" dirty="0"/>
              <a:t> </a:t>
            </a:r>
            <a:r>
              <a:rPr lang="es-ES" b="1" dirty="0" err="1"/>
              <a:t>the</a:t>
            </a:r>
            <a:r>
              <a:rPr lang="es-ES" b="1" dirty="0"/>
              <a:t> </a:t>
            </a:r>
            <a:r>
              <a:rPr lang="es-ES" b="1" dirty="0" err="1"/>
              <a:t>competition</a:t>
            </a:r>
            <a:r>
              <a:rPr lang="es-ES" b="1" dirty="0"/>
              <a:t> of 1n-stripping  and </a:t>
            </a:r>
            <a:r>
              <a:rPr lang="es-ES" b="1" dirty="0" err="1"/>
              <a:t>breakup</a:t>
            </a:r>
            <a:endParaRPr lang="es-ES" b="1" dirty="0"/>
          </a:p>
        </p:txBody>
      </p:sp>
      <p:pic>
        <p:nvPicPr>
          <p:cNvPr id="32" name="Imagen 8">
            <a:extLst>
              <a:ext uri="{FF2B5EF4-FFF2-40B4-BE49-F238E27FC236}">
                <a16:creationId xmlns:a16="http://schemas.microsoft.com/office/drawing/2014/main" id="{91F510E0-F2F4-18EE-C04B-B0EE627336F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87331" y="1920377"/>
            <a:ext cx="2745583" cy="1649130"/>
          </a:xfrm>
          <a:prstGeom prst="rect">
            <a:avLst/>
          </a:prstGeom>
          <a:ln w="38100">
            <a:solidFill>
              <a:srgbClr val="FF0000"/>
            </a:solidFill>
          </a:ln>
        </p:spPr>
      </p:pic>
      <p:sp>
        <p:nvSpPr>
          <p:cNvPr id="33" name="CuadroTexto 15">
            <a:extLst>
              <a:ext uri="{FF2B5EF4-FFF2-40B4-BE49-F238E27FC236}">
                <a16:creationId xmlns:a16="http://schemas.microsoft.com/office/drawing/2014/main" id="{02350141-4810-6824-B14E-525C8F669F5B}"/>
              </a:ext>
            </a:extLst>
          </p:cNvPr>
          <p:cNvSpPr txBox="1"/>
          <p:nvPr/>
        </p:nvSpPr>
        <p:spPr>
          <a:xfrm>
            <a:off x="5137360" y="2901667"/>
            <a:ext cx="2045524" cy="276999"/>
          </a:xfrm>
          <a:prstGeom prst="rect">
            <a:avLst/>
          </a:prstGeom>
          <a:noFill/>
        </p:spPr>
        <p:txBody>
          <a:bodyPr wrap="square" rtlCol="0">
            <a:spAutoFit/>
          </a:bodyPr>
          <a:lstStyle/>
          <a:p>
            <a:r>
              <a:rPr lang="es-ES" sz="1200" baseline="30000" dirty="0"/>
              <a:t>15</a:t>
            </a:r>
            <a:r>
              <a:rPr lang="es-ES" sz="1200" dirty="0"/>
              <a:t>C + </a:t>
            </a:r>
            <a:r>
              <a:rPr lang="es-ES" sz="1200" baseline="30000" dirty="0"/>
              <a:t>208</a:t>
            </a:r>
            <a:r>
              <a:rPr lang="es-ES" sz="1200" dirty="0"/>
              <a:t>Pb @ 65 </a:t>
            </a:r>
            <a:r>
              <a:rPr lang="es-ES" sz="1200" dirty="0" err="1"/>
              <a:t>MeV</a:t>
            </a:r>
            <a:endParaRPr lang="es-ES" sz="1200" dirty="0"/>
          </a:p>
        </p:txBody>
      </p:sp>
    </p:spTree>
    <p:extLst>
      <p:ext uri="{BB962C8B-B14F-4D97-AF65-F5344CB8AC3E}">
        <p14:creationId xmlns:p14="http://schemas.microsoft.com/office/powerpoint/2010/main" val="22791532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Google Shape;63;p14"/>
          <p:cNvSpPr txBox="1">
            <a:spLocks noGrp="1"/>
          </p:cNvSpPr>
          <p:nvPr>
            <p:ph type="title"/>
          </p:nvPr>
        </p:nvSpPr>
        <p:spPr>
          <a:xfrm>
            <a:off x="0" y="0"/>
            <a:ext cx="9144000" cy="791700"/>
          </a:xfrm>
          <a:prstGeom prst="rect">
            <a:avLst/>
          </a:prstGeom>
          <a:solidFill>
            <a:srgbClr val="38761D"/>
          </a:solidFill>
        </p:spPr>
        <p:txBody>
          <a:bodyPr spcFirstLastPara="1" wrap="square" lIns="91425" tIns="91425" rIns="91425" bIns="91425" anchor="ctr" anchorCtr="0">
            <a:normAutofit/>
          </a:bodyPr>
          <a:lstStyle/>
          <a:p>
            <a:pPr lvl="0" indent="-343775" algn="ctr">
              <a:buClr>
                <a:srgbClr val="000000"/>
              </a:buClr>
              <a:buSzPct val="100000"/>
            </a:pPr>
            <a:r>
              <a:rPr lang="es-ES" sz="2400" dirty="0">
                <a:solidFill>
                  <a:schemeClr val="bg1"/>
                </a:solidFill>
              </a:rPr>
              <a:t>Coulomb </a:t>
            </a:r>
            <a:r>
              <a:rPr lang="es-ES" sz="2400" dirty="0" err="1">
                <a:solidFill>
                  <a:schemeClr val="bg1"/>
                </a:solidFill>
              </a:rPr>
              <a:t>Barrier</a:t>
            </a:r>
            <a:r>
              <a:rPr lang="es-ES" sz="2400" dirty="0">
                <a:solidFill>
                  <a:schemeClr val="bg1"/>
                </a:solidFill>
              </a:rPr>
              <a:t> </a:t>
            </a:r>
            <a:r>
              <a:rPr lang="es-ES" sz="2400" dirty="0" err="1">
                <a:solidFill>
                  <a:schemeClr val="bg1"/>
                </a:solidFill>
              </a:rPr>
              <a:t>Scattering</a:t>
            </a:r>
            <a:r>
              <a:rPr lang="es-ES" sz="2400" dirty="0">
                <a:solidFill>
                  <a:schemeClr val="bg1"/>
                </a:solidFill>
              </a:rPr>
              <a:t> </a:t>
            </a:r>
            <a:r>
              <a:rPr lang="es-ES" sz="2400" dirty="0" err="1">
                <a:solidFill>
                  <a:schemeClr val="bg1"/>
                </a:solidFill>
              </a:rPr>
              <a:t>of</a:t>
            </a:r>
            <a:r>
              <a:rPr lang="es-ES" sz="2400" dirty="0">
                <a:solidFill>
                  <a:schemeClr val="bg1"/>
                </a:solidFill>
              </a:rPr>
              <a:t> </a:t>
            </a:r>
            <a:r>
              <a:rPr lang="es-ES" sz="2400" baseline="30000" dirty="0">
                <a:solidFill>
                  <a:schemeClr val="bg1"/>
                </a:solidFill>
              </a:rPr>
              <a:t>15</a:t>
            </a:r>
            <a:r>
              <a:rPr lang="es-ES" sz="2400" dirty="0">
                <a:solidFill>
                  <a:schemeClr val="bg1"/>
                </a:solidFill>
              </a:rPr>
              <a:t>C + </a:t>
            </a:r>
            <a:r>
              <a:rPr lang="es-ES" sz="2400" baseline="30000" dirty="0">
                <a:solidFill>
                  <a:schemeClr val="bg1"/>
                </a:solidFill>
              </a:rPr>
              <a:t>208</a:t>
            </a:r>
            <a:r>
              <a:rPr lang="es-ES" sz="2400" dirty="0">
                <a:solidFill>
                  <a:schemeClr val="bg1"/>
                </a:solidFill>
              </a:rPr>
              <a:t>Pb</a:t>
            </a:r>
            <a:endParaRPr lang="es" sz="2400" dirty="0">
              <a:solidFill>
                <a:schemeClr val="bg1"/>
              </a:solidFill>
            </a:endParaRPr>
          </a:p>
        </p:txBody>
      </p:sp>
      <p:sp>
        <p:nvSpPr>
          <p:cNvPr id="65" name="Google Shape;65;p14"/>
          <p:cNvSpPr txBox="1"/>
          <p:nvPr/>
        </p:nvSpPr>
        <p:spPr>
          <a:xfrm>
            <a:off x="0" y="4917450"/>
            <a:ext cx="9144000" cy="225900"/>
          </a:xfrm>
          <a:prstGeom prst="rect">
            <a:avLst/>
          </a:prstGeom>
          <a:solidFill>
            <a:srgbClr val="38761D"/>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dirty="0">
                <a:solidFill>
                  <a:srgbClr val="B7B7B7"/>
                </a:solidFill>
              </a:rPr>
              <a:t>Vicente García </a:t>
            </a:r>
            <a:r>
              <a:rPr lang="en-GB" dirty="0" err="1">
                <a:solidFill>
                  <a:srgbClr val="B7B7B7"/>
                </a:solidFill>
              </a:rPr>
              <a:t>Távora</a:t>
            </a:r>
            <a:r>
              <a:rPr lang="en-GB" dirty="0">
                <a:solidFill>
                  <a:srgbClr val="B7B7B7"/>
                </a:solidFill>
              </a:rPr>
              <a:t>                                                                            Instituto de </a:t>
            </a:r>
            <a:r>
              <a:rPr lang="en-GB" dirty="0" err="1">
                <a:solidFill>
                  <a:srgbClr val="B7B7B7"/>
                </a:solidFill>
              </a:rPr>
              <a:t>Estructura</a:t>
            </a:r>
            <a:r>
              <a:rPr lang="en-GB" dirty="0">
                <a:solidFill>
                  <a:srgbClr val="B7B7B7"/>
                </a:solidFill>
              </a:rPr>
              <a:t> de la Materia - CSIC</a:t>
            </a:r>
          </a:p>
        </p:txBody>
      </p:sp>
      <p:sp>
        <p:nvSpPr>
          <p:cNvPr id="66" name="Google Shape;66;p14"/>
          <p:cNvSpPr txBox="1"/>
          <p:nvPr/>
        </p:nvSpPr>
        <p:spPr>
          <a:xfrm>
            <a:off x="8832300" y="574800"/>
            <a:ext cx="311700" cy="225900"/>
          </a:xfrm>
          <a:prstGeom prst="rect">
            <a:avLst/>
          </a:prstGeom>
          <a:solidFill>
            <a:srgbClr val="FFFFF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dirty="0">
                <a:solidFill>
                  <a:srgbClr val="38761D"/>
                </a:solidFill>
              </a:rPr>
              <a:t>6</a:t>
            </a:r>
          </a:p>
        </p:txBody>
      </p:sp>
      <p:sp>
        <p:nvSpPr>
          <p:cNvPr id="2" name="Marcador de contenido 5">
            <a:extLst>
              <a:ext uri="{FF2B5EF4-FFF2-40B4-BE49-F238E27FC236}">
                <a16:creationId xmlns:a16="http://schemas.microsoft.com/office/drawing/2014/main" id="{86AEB761-13EA-AC3B-A3A1-3B3C874FFE8D}"/>
              </a:ext>
            </a:extLst>
          </p:cNvPr>
          <p:cNvSpPr txBox="1">
            <a:spLocks/>
          </p:cNvSpPr>
          <p:nvPr/>
        </p:nvSpPr>
        <p:spPr>
          <a:xfrm>
            <a:off x="0" y="741620"/>
            <a:ext cx="4636209" cy="511138"/>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0" indent="0">
              <a:buFont typeface="Arial"/>
              <a:buNone/>
            </a:pPr>
            <a:r>
              <a:rPr lang="es-ES" dirty="0" err="1">
                <a:solidFill>
                  <a:srgbClr val="FF0000"/>
                </a:solidFill>
              </a:rPr>
              <a:t>Experiment</a:t>
            </a:r>
            <a:r>
              <a:rPr lang="es-ES" dirty="0">
                <a:solidFill>
                  <a:srgbClr val="FF0000"/>
                </a:solidFill>
              </a:rPr>
              <a:t> IS699 @ HIE-ISOLDE (CERN) </a:t>
            </a:r>
          </a:p>
          <a:p>
            <a:pPr marL="457200" lvl="1" indent="0">
              <a:buFont typeface="Arial"/>
              <a:buNone/>
            </a:pPr>
            <a:endParaRPr lang="es-ES" sz="2200" dirty="0">
              <a:solidFill>
                <a:srgbClr val="FF0000"/>
              </a:solidFill>
            </a:endParaRPr>
          </a:p>
          <a:p>
            <a:pPr lvl="1"/>
            <a:endParaRPr lang="es-ES" sz="2200" dirty="0">
              <a:solidFill>
                <a:srgbClr val="FF0000"/>
              </a:solidFill>
            </a:endParaRPr>
          </a:p>
          <a:p>
            <a:endParaRPr lang="es-ES" dirty="0"/>
          </a:p>
          <a:p>
            <a:endParaRPr lang="es-ES" dirty="0"/>
          </a:p>
          <a:p>
            <a:endParaRPr lang="es-ES" dirty="0"/>
          </a:p>
        </p:txBody>
      </p:sp>
      <p:sp>
        <p:nvSpPr>
          <p:cNvPr id="3" name="CuadroTexto 10">
            <a:extLst>
              <a:ext uri="{FF2B5EF4-FFF2-40B4-BE49-F238E27FC236}">
                <a16:creationId xmlns:a16="http://schemas.microsoft.com/office/drawing/2014/main" id="{EA2870EE-C3C5-6994-6EC6-22035116D3FE}"/>
              </a:ext>
            </a:extLst>
          </p:cNvPr>
          <p:cNvSpPr txBox="1"/>
          <p:nvPr/>
        </p:nvSpPr>
        <p:spPr>
          <a:xfrm>
            <a:off x="88745" y="1120224"/>
            <a:ext cx="5307327" cy="1815882"/>
          </a:xfrm>
          <a:prstGeom prst="rect">
            <a:avLst/>
          </a:prstGeom>
          <a:noFill/>
        </p:spPr>
        <p:txBody>
          <a:bodyPr wrap="square" rtlCol="0">
            <a:spAutoFit/>
          </a:bodyPr>
          <a:lstStyle/>
          <a:p>
            <a:pPr marL="285750" indent="-285750">
              <a:buFont typeface="Arial" panose="020B0604020202020204" pitchFamily="34" charset="0"/>
              <a:buChar char="•"/>
            </a:pPr>
            <a:r>
              <a:rPr lang="es-ES" b="1" dirty="0"/>
              <a:t>1 x 10</a:t>
            </a:r>
            <a:r>
              <a:rPr lang="es-ES" b="1" baseline="30000" dirty="0"/>
              <a:t>3</a:t>
            </a:r>
            <a:r>
              <a:rPr lang="es-ES" b="1" dirty="0"/>
              <a:t> </a:t>
            </a:r>
            <a:r>
              <a:rPr lang="es-ES" b="1" dirty="0" err="1"/>
              <a:t>pps</a:t>
            </a:r>
            <a:r>
              <a:rPr lang="es-ES" b="1" dirty="0"/>
              <a:t> </a:t>
            </a:r>
            <a:r>
              <a:rPr lang="es-ES" b="1" dirty="0" err="1"/>
              <a:t>average</a:t>
            </a:r>
            <a:r>
              <a:rPr lang="es-ES" b="1" dirty="0"/>
              <a:t> </a:t>
            </a:r>
            <a:r>
              <a:rPr lang="es-ES" b="1" baseline="30000" dirty="0"/>
              <a:t>15</a:t>
            </a:r>
            <a:r>
              <a:rPr lang="es-ES" b="1" dirty="0"/>
              <a:t>C at </a:t>
            </a:r>
            <a:r>
              <a:rPr lang="es-ES" b="1" dirty="0" err="1"/>
              <a:t>reaction</a:t>
            </a:r>
            <a:r>
              <a:rPr lang="es-ES" b="1" dirty="0"/>
              <a:t> </a:t>
            </a:r>
            <a:r>
              <a:rPr lang="es-ES" b="1" dirty="0" err="1"/>
              <a:t>point</a:t>
            </a:r>
            <a:endParaRPr lang="es-ES" b="1" dirty="0"/>
          </a:p>
          <a:p>
            <a:pPr marL="285750" indent="-285750">
              <a:buFont typeface="Arial" panose="020B0604020202020204" pitchFamily="34" charset="0"/>
              <a:buChar char="•"/>
            </a:pPr>
            <a:r>
              <a:rPr lang="en-GB" dirty="0"/>
              <a:t>E = 4.37 MeV/u (65.5 MeV) incoming </a:t>
            </a:r>
            <a:r>
              <a:rPr lang="en-GB" baseline="30000" dirty="0"/>
              <a:t>15</a:t>
            </a:r>
            <a:r>
              <a:rPr lang="en-GB" dirty="0"/>
              <a:t>C (FWHM = 225 keV)</a:t>
            </a:r>
          </a:p>
          <a:p>
            <a:pPr marL="742950" lvl="1" indent="-285750">
              <a:buFont typeface="Arial" panose="020B0604020202020204" pitchFamily="34" charset="0"/>
              <a:buChar char="•"/>
            </a:pPr>
            <a:r>
              <a:rPr lang="en-GB" dirty="0"/>
              <a:t>65,43 MeV, after </a:t>
            </a:r>
            <a:r>
              <a:rPr lang="el-GR" dirty="0"/>
              <a:t>75 μ</a:t>
            </a:r>
            <a:r>
              <a:rPr lang="es-ES" dirty="0"/>
              <a:t>g/cm</a:t>
            </a:r>
            <a:r>
              <a:rPr lang="es-ES" baseline="30000" dirty="0"/>
              <a:t>2</a:t>
            </a:r>
            <a:r>
              <a:rPr lang="es-ES" dirty="0"/>
              <a:t> </a:t>
            </a:r>
            <a:r>
              <a:rPr lang="en-GB" dirty="0"/>
              <a:t>stripping C-foil </a:t>
            </a:r>
          </a:p>
          <a:p>
            <a:pPr marL="742950" lvl="1" indent="-285750">
              <a:buFont typeface="Arial" panose="020B0604020202020204" pitchFamily="34" charset="0"/>
              <a:buChar char="•"/>
            </a:pPr>
            <a:r>
              <a:rPr lang="en-GB" dirty="0"/>
              <a:t>64,56(23) MeV in the middle of the </a:t>
            </a:r>
            <a:r>
              <a:rPr lang="en-GB" baseline="30000" dirty="0"/>
              <a:t>208</a:t>
            </a:r>
            <a:r>
              <a:rPr lang="en-GB" dirty="0"/>
              <a:t>Pb-foil</a:t>
            </a:r>
          </a:p>
          <a:p>
            <a:pPr marL="285750" indent="-285750">
              <a:buFont typeface="Arial" panose="020B0604020202020204" pitchFamily="34" charset="0"/>
              <a:buChar char="•"/>
            </a:pPr>
            <a:r>
              <a:rPr lang="en-GB" dirty="0">
                <a:solidFill>
                  <a:srgbClr val="FF0000"/>
                </a:solidFill>
              </a:rPr>
              <a:t>Cocktail beam of </a:t>
            </a:r>
            <a:r>
              <a:rPr lang="en-GB" baseline="30000" dirty="0">
                <a:solidFill>
                  <a:srgbClr val="FF0000"/>
                </a:solidFill>
              </a:rPr>
              <a:t>15</a:t>
            </a:r>
            <a:r>
              <a:rPr lang="en-GB" dirty="0">
                <a:solidFill>
                  <a:srgbClr val="FF0000"/>
                </a:solidFill>
              </a:rPr>
              <a:t>N + </a:t>
            </a:r>
            <a:r>
              <a:rPr lang="en-GB" baseline="30000" dirty="0">
                <a:solidFill>
                  <a:srgbClr val="FF0000"/>
                </a:solidFill>
              </a:rPr>
              <a:t>15</a:t>
            </a:r>
            <a:r>
              <a:rPr lang="en-GB" dirty="0">
                <a:solidFill>
                  <a:srgbClr val="FF0000"/>
                </a:solidFill>
              </a:rPr>
              <a:t>C: </a:t>
            </a:r>
            <a:r>
              <a:rPr lang="es-ES_tradnl" baseline="30000" dirty="0">
                <a:latin typeface="Arial" charset="0"/>
                <a:ea typeface="Arial" charset="0"/>
                <a:cs typeface="Arial" charset="0"/>
              </a:rPr>
              <a:t>15</a:t>
            </a:r>
            <a:r>
              <a:rPr lang="es-ES_tradnl" dirty="0">
                <a:latin typeface="Arial" charset="0"/>
                <a:ea typeface="Arial" charset="0"/>
                <a:cs typeface="Arial" charset="0"/>
              </a:rPr>
              <a:t>C/</a:t>
            </a:r>
            <a:r>
              <a:rPr lang="es-ES_tradnl" baseline="30000" dirty="0">
                <a:latin typeface="Arial" charset="0"/>
                <a:ea typeface="Arial" charset="0"/>
                <a:cs typeface="Arial" charset="0"/>
              </a:rPr>
              <a:t>15</a:t>
            </a:r>
            <a:r>
              <a:rPr lang="es-ES_tradnl" dirty="0">
                <a:latin typeface="Arial" charset="0"/>
                <a:ea typeface="Arial" charset="0"/>
                <a:cs typeface="Arial" charset="0"/>
              </a:rPr>
              <a:t>N ≈ 1-3%</a:t>
            </a:r>
            <a:endParaRPr lang="en-GB" dirty="0">
              <a:solidFill>
                <a:srgbClr val="FF0000"/>
              </a:solidFill>
            </a:endParaRPr>
          </a:p>
          <a:p>
            <a:pPr marL="742950" lvl="1" indent="-285750">
              <a:buFont typeface="Arial" panose="020B0604020202020204" pitchFamily="34" charset="0"/>
              <a:buChar char="•"/>
            </a:pPr>
            <a:r>
              <a:rPr lang="en-GB" baseline="30000" dirty="0"/>
              <a:t>15</a:t>
            </a:r>
            <a:r>
              <a:rPr lang="en-GB" dirty="0"/>
              <a:t>N tightly bound @ this energy </a:t>
            </a:r>
            <a:r>
              <a:rPr lang="en-GB" dirty="0">
                <a:sym typeface="Wingdings" pitchFamily="2" charset="2"/>
              </a:rPr>
              <a:t> use for monitoring and normalization</a:t>
            </a:r>
            <a:endParaRPr lang="es-ES" dirty="0"/>
          </a:p>
          <a:p>
            <a:pPr marL="285750" indent="-285750">
              <a:buFont typeface="Arial" panose="020B0604020202020204" pitchFamily="34" charset="0"/>
              <a:buChar char="•"/>
            </a:pPr>
            <a:endParaRPr lang="es-ES" dirty="0"/>
          </a:p>
        </p:txBody>
      </p:sp>
      <p:pic>
        <p:nvPicPr>
          <p:cNvPr id="4" name="Imagen 12">
            <a:extLst>
              <a:ext uri="{FF2B5EF4-FFF2-40B4-BE49-F238E27FC236}">
                <a16:creationId xmlns:a16="http://schemas.microsoft.com/office/drawing/2014/main" id="{B1D17CE5-00F1-56D5-54E8-FC24F70C5635}"/>
              </a:ext>
            </a:extLst>
          </p:cNvPr>
          <p:cNvPicPr>
            <a:picLocks noChangeAspect="1"/>
          </p:cNvPicPr>
          <p:nvPr/>
        </p:nvPicPr>
        <p:blipFill rotWithShape="1">
          <a:blip r:embed="rId3">
            <a:extLst>
              <a:ext uri="{28A0092B-C50C-407E-A947-70E740481C1C}">
                <a14:useLocalDpi xmlns:a14="http://schemas.microsoft.com/office/drawing/2010/main" val="0"/>
              </a:ext>
            </a:extLst>
          </a:blip>
          <a:srcRect l="2169" t="1316" r="1331" b="715"/>
          <a:stretch/>
        </p:blipFill>
        <p:spPr>
          <a:xfrm>
            <a:off x="5263995" y="1654144"/>
            <a:ext cx="1495149" cy="1835211"/>
          </a:xfrm>
          <a:prstGeom prst="rect">
            <a:avLst/>
          </a:prstGeom>
          <a:ln>
            <a:solidFill>
              <a:schemeClr val="accent2"/>
            </a:solidFill>
          </a:ln>
        </p:spPr>
      </p:pic>
      <p:pic>
        <p:nvPicPr>
          <p:cNvPr id="5" name="Imagen 9">
            <a:extLst>
              <a:ext uri="{FF2B5EF4-FFF2-40B4-BE49-F238E27FC236}">
                <a16:creationId xmlns:a16="http://schemas.microsoft.com/office/drawing/2014/main" id="{E9E15473-4032-39CB-4DBB-7979AE823A8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68493" y="1092295"/>
            <a:ext cx="2186762" cy="3515559"/>
          </a:xfrm>
          <a:prstGeom prst="rect">
            <a:avLst/>
          </a:prstGeom>
        </p:spPr>
      </p:pic>
      <p:pic>
        <p:nvPicPr>
          <p:cNvPr id="6" name="Imagen 7">
            <a:extLst>
              <a:ext uri="{FF2B5EF4-FFF2-40B4-BE49-F238E27FC236}">
                <a16:creationId xmlns:a16="http://schemas.microsoft.com/office/drawing/2014/main" id="{455EBA66-BECD-D965-912B-716CAF690E1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93943" y="2664473"/>
            <a:ext cx="3218540" cy="2252977"/>
          </a:xfrm>
          <a:prstGeom prst="rect">
            <a:avLst/>
          </a:prstGeom>
        </p:spPr>
      </p:pic>
      <p:sp>
        <p:nvSpPr>
          <p:cNvPr id="7" name="TextBox 6">
            <a:extLst>
              <a:ext uri="{FF2B5EF4-FFF2-40B4-BE49-F238E27FC236}">
                <a16:creationId xmlns:a16="http://schemas.microsoft.com/office/drawing/2014/main" id="{92FF0D63-B852-6DB6-DC22-9BE1AC890866}"/>
              </a:ext>
            </a:extLst>
          </p:cNvPr>
          <p:cNvSpPr txBox="1"/>
          <p:nvPr/>
        </p:nvSpPr>
        <p:spPr>
          <a:xfrm>
            <a:off x="5662714" y="1325620"/>
            <a:ext cx="1205779" cy="307777"/>
          </a:xfrm>
          <a:prstGeom prst="rect">
            <a:avLst/>
          </a:prstGeom>
          <a:noFill/>
        </p:spPr>
        <p:txBody>
          <a:bodyPr wrap="none" rtlCol="0">
            <a:spAutoFit/>
          </a:bodyPr>
          <a:lstStyle/>
          <a:p>
            <a:r>
              <a:rPr lang="en-ES" dirty="0"/>
              <a:t>Purity &gt; 98%</a:t>
            </a:r>
          </a:p>
        </p:txBody>
      </p:sp>
    </p:spTree>
    <p:extLst>
      <p:ext uri="{BB962C8B-B14F-4D97-AF65-F5344CB8AC3E}">
        <p14:creationId xmlns:p14="http://schemas.microsoft.com/office/powerpoint/2010/main" val="22407359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Google Shape;63;p14"/>
          <p:cNvSpPr txBox="1">
            <a:spLocks noGrp="1"/>
          </p:cNvSpPr>
          <p:nvPr>
            <p:ph type="title"/>
          </p:nvPr>
        </p:nvSpPr>
        <p:spPr>
          <a:xfrm>
            <a:off x="0" y="0"/>
            <a:ext cx="9144000" cy="791700"/>
          </a:xfrm>
          <a:prstGeom prst="rect">
            <a:avLst/>
          </a:prstGeom>
          <a:solidFill>
            <a:srgbClr val="38761D"/>
          </a:solidFill>
        </p:spPr>
        <p:txBody>
          <a:bodyPr spcFirstLastPara="1" wrap="square" lIns="91425" tIns="91425" rIns="91425" bIns="91425" anchor="ctr" anchorCtr="0">
            <a:normAutofit/>
          </a:bodyPr>
          <a:lstStyle/>
          <a:p>
            <a:pPr lvl="0" indent="-343775" algn="ctr">
              <a:buClr>
                <a:srgbClr val="000000"/>
              </a:buClr>
              <a:buSzPct val="100000"/>
            </a:pPr>
            <a:r>
              <a:rPr lang="es-ES" sz="2400" dirty="0">
                <a:solidFill>
                  <a:schemeClr val="bg1"/>
                </a:solidFill>
              </a:rPr>
              <a:t>Experimental </a:t>
            </a:r>
            <a:r>
              <a:rPr lang="es-ES" sz="2400" dirty="0" err="1">
                <a:solidFill>
                  <a:schemeClr val="bg1"/>
                </a:solidFill>
              </a:rPr>
              <a:t>Setup</a:t>
            </a:r>
            <a:endParaRPr lang="es" sz="2400" dirty="0">
              <a:solidFill>
                <a:schemeClr val="bg1"/>
              </a:solidFill>
            </a:endParaRPr>
          </a:p>
        </p:txBody>
      </p:sp>
      <p:sp>
        <p:nvSpPr>
          <p:cNvPr id="65" name="Google Shape;65;p14"/>
          <p:cNvSpPr txBox="1"/>
          <p:nvPr/>
        </p:nvSpPr>
        <p:spPr>
          <a:xfrm>
            <a:off x="0" y="4917450"/>
            <a:ext cx="9144000" cy="225900"/>
          </a:xfrm>
          <a:prstGeom prst="rect">
            <a:avLst/>
          </a:prstGeom>
          <a:solidFill>
            <a:srgbClr val="38761D"/>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dirty="0">
                <a:solidFill>
                  <a:srgbClr val="B7B7B7"/>
                </a:solidFill>
              </a:rPr>
              <a:t>Vicente García </a:t>
            </a:r>
            <a:r>
              <a:rPr lang="en-GB" dirty="0" err="1">
                <a:solidFill>
                  <a:srgbClr val="B7B7B7"/>
                </a:solidFill>
              </a:rPr>
              <a:t>Távora</a:t>
            </a:r>
            <a:r>
              <a:rPr lang="en-GB" dirty="0">
                <a:solidFill>
                  <a:srgbClr val="B7B7B7"/>
                </a:solidFill>
              </a:rPr>
              <a:t>                                                                            Instituto de </a:t>
            </a:r>
            <a:r>
              <a:rPr lang="en-GB" dirty="0" err="1">
                <a:solidFill>
                  <a:srgbClr val="B7B7B7"/>
                </a:solidFill>
              </a:rPr>
              <a:t>Estructura</a:t>
            </a:r>
            <a:r>
              <a:rPr lang="en-GB" dirty="0">
                <a:solidFill>
                  <a:srgbClr val="B7B7B7"/>
                </a:solidFill>
              </a:rPr>
              <a:t> de la Materia - CSIC</a:t>
            </a:r>
          </a:p>
        </p:txBody>
      </p:sp>
      <p:sp>
        <p:nvSpPr>
          <p:cNvPr id="7" name="Marcador de contenido 2">
            <a:extLst>
              <a:ext uri="{FF2B5EF4-FFF2-40B4-BE49-F238E27FC236}">
                <a16:creationId xmlns:a16="http://schemas.microsoft.com/office/drawing/2014/main" id="{C62D9F5F-9170-2A7D-A6C8-338FE74B76B4}"/>
              </a:ext>
            </a:extLst>
          </p:cNvPr>
          <p:cNvSpPr txBox="1">
            <a:spLocks/>
          </p:cNvSpPr>
          <p:nvPr/>
        </p:nvSpPr>
        <p:spPr>
          <a:xfrm>
            <a:off x="544012" y="800700"/>
            <a:ext cx="4050773" cy="791701"/>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r>
              <a:rPr lang="es-ES_tradnl" dirty="0" err="1">
                <a:solidFill>
                  <a:schemeClr val="tx1"/>
                </a:solidFill>
                <a:latin typeface="Arial" charset="0"/>
                <a:ea typeface="Arial" charset="0"/>
                <a:cs typeface="Arial" charset="0"/>
              </a:rPr>
              <a:t>Gobal</a:t>
            </a:r>
            <a:r>
              <a:rPr lang="es-ES_tradnl" dirty="0">
                <a:solidFill>
                  <a:schemeClr val="tx1"/>
                </a:solidFill>
                <a:latin typeface="Arial" charset="0"/>
                <a:ea typeface="Arial" charset="0"/>
                <a:cs typeface="Arial" charset="0"/>
              </a:rPr>
              <a:t> </a:t>
            </a:r>
            <a:r>
              <a:rPr lang="es-ES_tradnl" dirty="0" err="1">
                <a:solidFill>
                  <a:schemeClr val="tx1"/>
                </a:solidFill>
                <a:latin typeface="Arial" charset="0"/>
                <a:ea typeface="Arial" charset="0"/>
                <a:cs typeface="Arial" charset="0"/>
              </a:rPr>
              <a:t>Reaction</a:t>
            </a:r>
            <a:r>
              <a:rPr lang="es-ES_tradnl" dirty="0">
                <a:solidFill>
                  <a:schemeClr val="tx1"/>
                </a:solidFill>
                <a:latin typeface="Arial" charset="0"/>
                <a:ea typeface="Arial" charset="0"/>
                <a:cs typeface="Arial" charset="0"/>
              </a:rPr>
              <a:t> Array </a:t>
            </a:r>
            <a:r>
              <a:rPr lang="es-ES_tradnl" b="1" u="sng" dirty="0">
                <a:solidFill>
                  <a:schemeClr val="tx1"/>
                </a:solidFill>
                <a:latin typeface="Arial" charset="0"/>
                <a:ea typeface="Arial" charset="0"/>
                <a:cs typeface="Arial" charset="0"/>
              </a:rPr>
              <a:t>GLORIA</a:t>
            </a:r>
            <a:r>
              <a:rPr lang="es-ES_tradnl" dirty="0">
                <a:solidFill>
                  <a:schemeClr val="tx1"/>
                </a:solidFill>
                <a:latin typeface="Arial" charset="0"/>
                <a:ea typeface="Arial" charset="0"/>
                <a:cs typeface="Arial" charset="0"/>
              </a:rPr>
              <a:t> </a:t>
            </a:r>
          </a:p>
          <a:p>
            <a:pPr lvl="1"/>
            <a:r>
              <a:rPr lang="es-ES_tradnl" dirty="0">
                <a:solidFill>
                  <a:schemeClr val="tx1"/>
                </a:solidFill>
                <a:latin typeface="Arial" charset="0"/>
                <a:ea typeface="Arial" charset="0"/>
                <a:cs typeface="Arial" charset="0"/>
              </a:rPr>
              <a:t>(</a:t>
            </a:r>
            <a:r>
              <a:rPr lang="es-ES_tradnl" i="1" dirty="0">
                <a:solidFill>
                  <a:schemeClr val="tx1"/>
                </a:solidFill>
                <a:latin typeface="Arial" charset="0"/>
                <a:ea typeface="Arial" charset="0"/>
                <a:cs typeface="Arial" charset="0"/>
              </a:rPr>
              <a:t>NIM A 755 69-77 [2014]</a:t>
            </a:r>
            <a:r>
              <a:rPr lang="es-ES_tradnl" dirty="0">
                <a:solidFill>
                  <a:schemeClr val="tx1"/>
                </a:solidFill>
                <a:latin typeface="Arial" charset="0"/>
                <a:ea typeface="Arial" charset="0"/>
                <a:cs typeface="Arial" charset="0"/>
              </a:rPr>
              <a:t>).</a:t>
            </a:r>
          </a:p>
          <a:p>
            <a:pPr marL="457200" lvl="1" indent="0">
              <a:buFont typeface="Arial"/>
              <a:buNone/>
            </a:pPr>
            <a:endParaRPr lang="es-ES" dirty="0"/>
          </a:p>
        </p:txBody>
      </p:sp>
      <p:sp>
        <p:nvSpPr>
          <p:cNvPr id="8" name="Marcador de contenido 2">
            <a:extLst>
              <a:ext uri="{FF2B5EF4-FFF2-40B4-BE49-F238E27FC236}">
                <a16:creationId xmlns:a16="http://schemas.microsoft.com/office/drawing/2014/main" id="{F0338489-3A1D-1DAD-A0AC-8E76ECD50050}"/>
              </a:ext>
            </a:extLst>
          </p:cNvPr>
          <p:cNvSpPr txBox="1">
            <a:spLocks/>
          </p:cNvSpPr>
          <p:nvPr/>
        </p:nvSpPr>
        <p:spPr>
          <a:xfrm>
            <a:off x="945487" y="1134203"/>
            <a:ext cx="3755005" cy="3783247"/>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buNone/>
            </a:pPr>
            <a:endParaRPr lang="es-ES_tradnl" sz="1800" dirty="0">
              <a:ea typeface="Arial" charset="0"/>
              <a:cs typeface="Arial" charset="0"/>
            </a:endParaRPr>
          </a:p>
          <a:p>
            <a:pPr>
              <a:buFont typeface="Wingdings" charset="2"/>
              <a:buChar char="§"/>
            </a:pPr>
            <a:r>
              <a:rPr lang="es-ES_tradnl" sz="1800" dirty="0">
                <a:ea typeface="Arial" charset="0"/>
                <a:cs typeface="Arial" charset="0"/>
              </a:rPr>
              <a:t> </a:t>
            </a:r>
            <a:r>
              <a:rPr lang="es-ES_tradnl" sz="1400" dirty="0">
                <a:solidFill>
                  <a:schemeClr val="tx1"/>
                </a:solidFill>
                <a:ea typeface="Arial" charset="0"/>
                <a:cs typeface="Arial" charset="0"/>
              </a:rPr>
              <a:t>6 Si </a:t>
            </a:r>
            <a:r>
              <a:rPr lang="es-ES_tradnl" sz="1400" dirty="0" err="1">
                <a:solidFill>
                  <a:schemeClr val="tx1"/>
                </a:solidFill>
                <a:ea typeface="Arial" charset="0"/>
                <a:cs typeface="Arial" charset="0"/>
              </a:rPr>
              <a:t>telescopes</a:t>
            </a:r>
            <a:r>
              <a:rPr lang="es-ES_tradnl" sz="1400" dirty="0">
                <a:solidFill>
                  <a:schemeClr val="tx1"/>
                </a:solidFill>
                <a:ea typeface="Arial" charset="0"/>
                <a:cs typeface="Arial" charset="0"/>
              </a:rPr>
              <a:t> </a:t>
            </a:r>
            <a:r>
              <a:rPr lang="es-ES_tradnl" sz="1400" dirty="0" err="1">
                <a:solidFill>
                  <a:schemeClr val="tx1"/>
                </a:solidFill>
                <a:ea typeface="Arial" charset="0"/>
                <a:cs typeface="Arial" charset="0"/>
              </a:rPr>
              <a:t>tangent</a:t>
            </a:r>
            <a:r>
              <a:rPr lang="es-ES_tradnl" sz="1400" dirty="0">
                <a:solidFill>
                  <a:schemeClr val="tx1"/>
                </a:solidFill>
                <a:ea typeface="Arial" charset="0"/>
                <a:cs typeface="Arial" charset="0"/>
              </a:rPr>
              <a:t> to a 6 cm </a:t>
            </a:r>
            <a:r>
              <a:rPr lang="es-ES_tradnl" sz="1400" dirty="0" err="1">
                <a:solidFill>
                  <a:schemeClr val="tx1"/>
                </a:solidFill>
                <a:ea typeface="Arial" charset="0"/>
                <a:cs typeface="Arial" charset="0"/>
              </a:rPr>
              <a:t>radius</a:t>
            </a:r>
            <a:r>
              <a:rPr lang="es-ES_tradnl" sz="1400" dirty="0">
                <a:solidFill>
                  <a:schemeClr val="tx1"/>
                </a:solidFill>
                <a:ea typeface="Arial" charset="0"/>
                <a:cs typeface="Arial" charset="0"/>
              </a:rPr>
              <a:t> </a:t>
            </a:r>
            <a:r>
              <a:rPr lang="es-ES_tradnl" sz="1400" dirty="0" err="1">
                <a:solidFill>
                  <a:schemeClr val="tx1"/>
                </a:solidFill>
                <a:ea typeface="Arial" charset="0"/>
                <a:cs typeface="Arial" charset="0"/>
              </a:rPr>
              <a:t>sphere</a:t>
            </a:r>
            <a:r>
              <a:rPr lang="es-ES_tradnl" sz="1400" dirty="0">
                <a:solidFill>
                  <a:schemeClr val="tx1"/>
                </a:solidFill>
                <a:ea typeface="Arial" charset="0"/>
                <a:cs typeface="Arial" charset="0"/>
              </a:rPr>
              <a:t>.</a:t>
            </a:r>
          </a:p>
          <a:p>
            <a:pPr>
              <a:lnSpc>
                <a:spcPct val="150000"/>
              </a:lnSpc>
              <a:buFont typeface="Arial" charset="0"/>
              <a:buChar char="•"/>
            </a:pPr>
            <a:r>
              <a:rPr lang="es-ES_tradnl" sz="1400" dirty="0">
                <a:solidFill>
                  <a:schemeClr val="tx1"/>
                </a:solidFill>
                <a:ea typeface="Arial" charset="0"/>
                <a:cs typeface="Arial" charset="0"/>
              </a:rPr>
              <a:t> 40 µm (ΔE) + 1 mm </a:t>
            </a:r>
            <a:r>
              <a:rPr lang="pt-BR" sz="1400" dirty="0">
                <a:solidFill>
                  <a:schemeClr val="tx1"/>
                </a:solidFill>
                <a:ea typeface="Arial" charset="0"/>
                <a:cs typeface="Arial" charset="0"/>
              </a:rPr>
              <a:t>(E)</a:t>
            </a:r>
            <a:r>
              <a:rPr lang="es-ES_tradnl" sz="1400" dirty="0">
                <a:solidFill>
                  <a:schemeClr val="tx1"/>
                </a:solidFill>
                <a:ea typeface="Arial" charset="0"/>
                <a:cs typeface="Arial" charset="0"/>
              </a:rPr>
              <a:t> </a:t>
            </a:r>
            <a:r>
              <a:rPr lang="es-ES_tradnl" sz="1400" dirty="0" err="1">
                <a:solidFill>
                  <a:schemeClr val="tx1"/>
                </a:solidFill>
                <a:ea typeface="Arial" charset="0"/>
                <a:cs typeface="Arial" charset="0"/>
              </a:rPr>
              <a:t>DSSDs</a:t>
            </a:r>
            <a:r>
              <a:rPr lang="es-ES_tradnl" sz="1400" dirty="0">
                <a:solidFill>
                  <a:schemeClr val="tx1"/>
                </a:solidFill>
                <a:ea typeface="Arial" charset="0"/>
                <a:cs typeface="Arial" charset="0"/>
              </a:rPr>
              <a:t> in 256 </a:t>
            </a:r>
            <a:r>
              <a:rPr lang="es-ES_tradnl" sz="1400" dirty="0" err="1">
                <a:solidFill>
                  <a:schemeClr val="tx1"/>
                </a:solidFill>
                <a:ea typeface="Arial" charset="0"/>
                <a:cs typeface="Arial" charset="0"/>
              </a:rPr>
              <a:t>pixels</a:t>
            </a:r>
            <a:r>
              <a:rPr lang="es-ES_tradnl" sz="1400" dirty="0">
                <a:solidFill>
                  <a:schemeClr val="tx1"/>
                </a:solidFill>
                <a:ea typeface="Arial" charset="0"/>
                <a:cs typeface="Arial" charset="0"/>
              </a:rPr>
              <a:t> of 3x3 mm</a:t>
            </a:r>
            <a:r>
              <a:rPr lang="es-ES_tradnl" sz="1400" baseline="30000" dirty="0">
                <a:solidFill>
                  <a:schemeClr val="tx1"/>
                </a:solidFill>
                <a:ea typeface="Arial" charset="0"/>
                <a:cs typeface="Arial" charset="0"/>
              </a:rPr>
              <a:t>2</a:t>
            </a:r>
            <a:r>
              <a:rPr lang="es-ES_tradnl" sz="1400" dirty="0">
                <a:solidFill>
                  <a:schemeClr val="tx1"/>
                </a:solidFill>
                <a:ea typeface="Arial" charset="0"/>
                <a:cs typeface="Arial" charset="0"/>
              </a:rPr>
              <a:t> </a:t>
            </a:r>
          </a:p>
          <a:p>
            <a:pPr lvl="1">
              <a:lnSpc>
                <a:spcPct val="150000"/>
              </a:lnSpc>
              <a:buFont typeface="Arial" charset="0"/>
              <a:buChar char="•"/>
            </a:pPr>
            <a:r>
              <a:rPr lang="es-ES_tradnl" sz="1400" dirty="0">
                <a:solidFill>
                  <a:schemeClr val="tx1"/>
                </a:solidFill>
                <a:ea typeface="Arial" charset="0"/>
                <a:cs typeface="Arial" charset="0"/>
              </a:rPr>
              <a:t>2-3º angular </a:t>
            </a:r>
            <a:r>
              <a:rPr lang="es-ES_tradnl" sz="1400" dirty="0" err="1">
                <a:solidFill>
                  <a:schemeClr val="tx1"/>
                </a:solidFill>
                <a:ea typeface="Arial" charset="0"/>
                <a:cs typeface="Arial" charset="0"/>
              </a:rPr>
              <a:t>ressolution</a:t>
            </a:r>
            <a:endParaRPr lang="es-ES_tradnl" sz="1400" dirty="0">
              <a:solidFill>
                <a:schemeClr val="tx1"/>
              </a:solidFill>
              <a:ea typeface="Arial" charset="0"/>
              <a:cs typeface="Arial" charset="0"/>
            </a:endParaRPr>
          </a:p>
          <a:p>
            <a:pPr>
              <a:lnSpc>
                <a:spcPct val="150000"/>
              </a:lnSpc>
              <a:buFont typeface="Arial" charset="0"/>
              <a:buChar char="•"/>
            </a:pPr>
            <a:r>
              <a:rPr lang="es-ES_tradnl" sz="1400" dirty="0">
                <a:solidFill>
                  <a:schemeClr val="tx1"/>
                </a:solidFill>
                <a:ea typeface="Arial" charset="0"/>
                <a:cs typeface="Arial" charset="0"/>
              </a:rPr>
              <a:t>25% </a:t>
            </a:r>
            <a:r>
              <a:rPr lang="es-ES_tradnl" sz="1400" dirty="0" err="1">
                <a:solidFill>
                  <a:schemeClr val="tx1"/>
                </a:solidFill>
                <a:ea typeface="Arial" charset="0"/>
                <a:cs typeface="Arial" charset="0"/>
              </a:rPr>
              <a:t>geometric</a:t>
            </a:r>
            <a:r>
              <a:rPr lang="es-ES_tradnl" sz="1400" dirty="0">
                <a:solidFill>
                  <a:schemeClr val="tx1"/>
                </a:solidFill>
                <a:ea typeface="Arial" charset="0"/>
                <a:cs typeface="Arial" charset="0"/>
              </a:rPr>
              <a:t> </a:t>
            </a:r>
            <a:r>
              <a:rPr lang="es-ES_tradnl" sz="1400" dirty="0" err="1">
                <a:solidFill>
                  <a:schemeClr val="tx1"/>
                </a:solidFill>
                <a:ea typeface="Arial" charset="0"/>
                <a:cs typeface="Arial" charset="0"/>
              </a:rPr>
              <a:t>eff</a:t>
            </a:r>
            <a:r>
              <a:rPr lang="es-ES_tradnl" sz="1400" dirty="0">
                <a:solidFill>
                  <a:schemeClr val="tx1"/>
                </a:solidFill>
                <a:ea typeface="Arial" charset="0"/>
                <a:cs typeface="Arial" charset="0"/>
              </a:rPr>
              <a:t>.</a:t>
            </a:r>
          </a:p>
          <a:p>
            <a:pPr>
              <a:lnSpc>
                <a:spcPct val="150000"/>
              </a:lnSpc>
              <a:buFont typeface="Arial" charset="0"/>
              <a:buChar char="•"/>
            </a:pPr>
            <a:r>
              <a:rPr lang="es-ES_tradnl" sz="1400" dirty="0">
                <a:solidFill>
                  <a:schemeClr val="tx1"/>
                </a:solidFill>
                <a:ea typeface="Arial" charset="0"/>
                <a:cs typeface="Arial" charset="0"/>
              </a:rPr>
              <a:t>  Full angular </a:t>
            </a:r>
            <a:r>
              <a:rPr lang="es-ES_tradnl" sz="1400" dirty="0" err="1">
                <a:solidFill>
                  <a:schemeClr val="tx1"/>
                </a:solidFill>
                <a:ea typeface="Arial" charset="0"/>
                <a:cs typeface="Arial" charset="0"/>
              </a:rPr>
              <a:t>coverage</a:t>
            </a:r>
            <a:r>
              <a:rPr lang="es-ES_tradnl" sz="1400" dirty="0">
                <a:solidFill>
                  <a:schemeClr val="tx1"/>
                </a:solidFill>
                <a:ea typeface="Arial" charset="0"/>
                <a:cs typeface="Arial" charset="0"/>
              </a:rPr>
              <a:t> 𝛉</a:t>
            </a:r>
            <a:r>
              <a:rPr lang="es-ES_tradnl" sz="1400" baseline="-25000" dirty="0">
                <a:solidFill>
                  <a:schemeClr val="tx1"/>
                </a:solidFill>
                <a:ea typeface="Arial" charset="0"/>
                <a:cs typeface="Arial" charset="0"/>
              </a:rPr>
              <a:t>LAB</a:t>
            </a:r>
            <a:r>
              <a:rPr lang="es-ES_tradnl" sz="1400" dirty="0">
                <a:solidFill>
                  <a:schemeClr val="tx1"/>
                </a:solidFill>
                <a:ea typeface="Arial" charset="0"/>
                <a:cs typeface="Arial" charset="0"/>
              </a:rPr>
              <a:t> =15º -165º</a:t>
            </a:r>
          </a:p>
          <a:p>
            <a:pPr>
              <a:lnSpc>
                <a:spcPct val="150000"/>
              </a:lnSpc>
              <a:buFont typeface="Arial" charset="0"/>
              <a:buChar char="•"/>
            </a:pPr>
            <a:r>
              <a:rPr lang="es-ES_tradnl" sz="1400" dirty="0">
                <a:solidFill>
                  <a:schemeClr val="tx1"/>
                </a:solidFill>
                <a:ea typeface="Arial" charset="0"/>
                <a:cs typeface="Arial" charset="0"/>
              </a:rPr>
              <a:t> </a:t>
            </a:r>
            <a:r>
              <a:rPr lang="es-ES_tradnl" sz="1400" baseline="30000" dirty="0">
                <a:solidFill>
                  <a:schemeClr val="tx1"/>
                </a:solidFill>
                <a:ea typeface="Arial" charset="0"/>
                <a:cs typeface="Arial" charset="0"/>
              </a:rPr>
              <a:t>208</a:t>
            </a:r>
            <a:r>
              <a:rPr lang="es-ES_tradnl" sz="1400" dirty="0">
                <a:solidFill>
                  <a:schemeClr val="tx1"/>
                </a:solidFill>
                <a:ea typeface="Arial" charset="0"/>
                <a:cs typeface="Arial" charset="0"/>
              </a:rPr>
              <a:t>Pb </a:t>
            </a:r>
            <a:r>
              <a:rPr lang="es-ES_tradnl" sz="1400" b="1" dirty="0">
                <a:solidFill>
                  <a:schemeClr val="tx1"/>
                </a:solidFill>
                <a:ea typeface="Arial" charset="0"/>
                <a:cs typeface="Arial" charset="0"/>
              </a:rPr>
              <a:t>targets</a:t>
            </a:r>
            <a:r>
              <a:rPr lang="es-ES_tradnl" sz="1400" dirty="0">
                <a:solidFill>
                  <a:schemeClr val="tx1"/>
                </a:solidFill>
                <a:ea typeface="Arial" charset="0"/>
                <a:cs typeface="Arial" charset="0"/>
              </a:rPr>
              <a:t> 2.1 and 1.5 mg/cm</a:t>
            </a:r>
            <a:r>
              <a:rPr lang="es-ES_tradnl" sz="1400" baseline="30000" dirty="0">
                <a:solidFill>
                  <a:schemeClr val="tx1"/>
                </a:solidFill>
                <a:ea typeface="Arial" charset="0"/>
                <a:cs typeface="Arial" charset="0"/>
              </a:rPr>
              <a:t>2</a:t>
            </a:r>
            <a:r>
              <a:rPr lang="es-ES_tradnl" sz="1400" dirty="0">
                <a:solidFill>
                  <a:schemeClr val="tx1"/>
                </a:solidFill>
                <a:ea typeface="Arial" charset="0"/>
                <a:cs typeface="Arial" charset="0"/>
              </a:rPr>
              <a:t>. </a:t>
            </a:r>
            <a:br>
              <a:rPr lang="es-ES_tradnl" sz="1400" dirty="0">
                <a:latin typeface="Arial" charset="0"/>
                <a:ea typeface="Arial" charset="0"/>
                <a:cs typeface="Arial" charset="0"/>
              </a:rPr>
            </a:br>
            <a:endParaRPr lang="es-ES_tradnl" sz="1400" dirty="0">
              <a:latin typeface="Arial" charset="0"/>
              <a:ea typeface="Arial" charset="0"/>
              <a:cs typeface="Arial" charset="0"/>
            </a:endParaRPr>
          </a:p>
          <a:p>
            <a:pPr>
              <a:buFont typeface="Wingdings" charset="2"/>
              <a:buChar char="§"/>
            </a:pPr>
            <a:endParaRPr lang="es-ES_tradnl" sz="1800" dirty="0">
              <a:latin typeface="Arial" charset="0"/>
              <a:ea typeface="Arial" charset="0"/>
              <a:cs typeface="Arial" charset="0"/>
            </a:endParaRPr>
          </a:p>
        </p:txBody>
      </p:sp>
      <p:pic>
        <p:nvPicPr>
          <p:cNvPr id="9" name="Imagen 3">
            <a:extLst>
              <a:ext uri="{FF2B5EF4-FFF2-40B4-BE49-F238E27FC236}">
                <a16:creationId xmlns:a16="http://schemas.microsoft.com/office/drawing/2014/main" id="{3D81D0C2-92F4-606A-0738-2581D3BBA583}"/>
              </a:ext>
            </a:extLst>
          </p:cNvPr>
          <p:cNvPicPr>
            <a:picLocks noChangeAspect="1"/>
          </p:cNvPicPr>
          <p:nvPr/>
        </p:nvPicPr>
        <p:blipFill rotWithShape="1">
          <a:blip r:embed="rId3">
            <a:extLst>
              <a:ext uri="{28A0092B-C50C-407E-A947-70E740481C1C}">
                <a14:useLocalDpi xmlns:a14="http://schemas.microsoft.com/office/drawing/2010/main" val="0"/>
              </a:ext>
            </a:extLst>
          </a:blip>
          <a:srcRect l="4862" r="14027"/>
          <a:stretch/>
        </p:blipFill>
        <p:spPr>
          <a:xfrm>
            <a:off x="5471653" y="800700"/>
            <a:ext cx="2483778" cy="1882135"/>
          </a:xfrm>
          <a:prstGeom prst="rect">
            <a:avLst/>
          </a:prstGeom>
        </p:spPr>
      </p:pic>
      <p:pic>
        <p:nvPicPr>
          <p:cNvPr id="10" name="Imagen 6">
            <a:extLst>
              <a:ext uri="{FF2B5EF4-FFF2-40B4-BE49-F238E27FC236}">
                <a16:creationId xmlns:a16="http://schemas.microsoft.com/office/drawing/2014/main" id="{5B39358E-248A-00A9-B2E8-8FD7E9AFCB1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26332" y="2682835"/>
            <a:ext cx="3500979" cy="2234942"/>
          </a:xfrm>
          <a:prstGeom prst="rect">
            <a:avLst/>
          </a:prstGeom>
        </p:spPr>
      </p:pic>
      <p:sp>
        <p:nvSpPr>
          <p:cNvPr id="11" name="Google Shape;66;p14">
            <a:extLst>
              <a:ext uri="{FF2B5EF4-FFF2-40B4-BE49-F238E27FC236}">
                <a16:creationId xmlns:a16="http://schemas.microsoft.com/office/drawing/2014/main" id="{829429E7-FFBB-982A-3295-E41D2A187BCC}"/>
              </a:ext>
            </a:extLst>
          </p:cNvPr>
          <p:cNvSpPr txBox="1"/>
          <p:nvPr/>
        </p:nvSpPr>
        <p:spPr>
          <a:xfrm>
            <a:off x="8832300" y="574800"/>
            <a:ext cx="311700" cy="225900"/>
          </a:xfrm>
          <a:prstGeom prst="rect">
            <a:avLst/>
          </a:prstGeom>
          <a:solidFill>
            <a:srgbClr val="FFFFF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dirty="0">
                <a:solidFill>
                  <a:srgbClr val="38761D"/>
                </a:solidFill>
              </a:rPr>
              <a:t>7</a:t>
            </a:r>
          </a:p>
        </p:txBody>
      </p:sp>
    </p:spTree>
    <p:extLst>
      <p:ext uri="{BB962C8B-B14F-4D97-AF65-F5344CB8AC3E}">
        <p14:creationId xmlns:p14="http://schemas.microsoft.com/office/powerpoint/2010/main" val="1805258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Google Shape;63;p14"/>
          <p:cNvSpPr txBox="1">
            <a:spLocks noGrp="1"/>
          </p:cNvSpPr>
          <p:nvPr>
            <p:ph type="title"/>
          </p:nvPr>
        </p:nvSpPr>
        <p:spPr>
          <a:xfrm>
            <a:off x="0" y="0"/>
            <a:ext cx="9144000" cy="791700"/>
          </a:xfrm>
          <a:prstGeom prst="rect">
            <a:avLst/>
          </a:prstGeom>
          <a:solidFill>
            <a:srgbClr val="38761D"/>
          </a:solidFill>
        </p:spPr>
        <p:txBody>
          <a:bodyPr spcFirstLastPara="1" wrap="square" lIns="91425" tIns="91425" rIns="91425" bIns="91425" anchor="ctr" anchorCtr="0">
            <a:normAutofit/>
          </a:bodyPr>
          <a:lstStyle/>
          <a:p>
            <a:pPr lvl="0" indent="-343775" algn="ctr">
              <a:buClr>
                <a:srgbClr val="000000"/>
              </a:buClr>
              <a:buSzPct val="100000"/>
            </a:pPr>
            <a:r>
              <a:rPr lang="es-ES" sz="2400" dirty="0">
                <a:solidFill>
                  <a:schemeClr val="bg1"/>
                </a:solidFill>
              </a:rPr>
              <a:t>Data </a:t>
            </a:r>
            <a:r>
              <a:rPr lang="es-ES" sz="2400" dirty="0" err="1">
                <a:solidFill>
                  <a:schemeClr val="bg1"/>
                </a:solidFill>
              </a:rPr>
              <a:t>Analysis</a:t>
            </a:r>
            <a:endParaRPr lang="es" sz="2400" dirty="0">
              <a:solidFill>
                <a:schemeClr val="bg1"/>
              </a:solidFill>
            </a:endParaRPr>
          </a:p>
        </p:txBody>
      </p:sp>
      <p:sp>
        <p:nvSpPr>
          <p:cNvPr id="65" name="Google Shape;65;p14"/>
          <p:cNvSpPr txBox="1"/>
          <p:nvPr/>
        </p:nvSpPr>
        <p:spPr>
          <a:xfrm>
            <a:off x="0" y="4917450"/>
            <a:ext cx="9144000" cy="225900"/>
          </a:xfrm>
          <a:prstGeom prst="rect">
            <a:avLst/>
          </a:prstGeom>
          <a:solidFill>
            <a:srgbClr val="38761D"/>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dirty="0">
                <a:solidFill>
                  <a:srgbClr val="B7B7B7"/>
                </a:solidFill>
              </a:rPr>
              <a:t>Vicente García </a:t>
            </a:r>
            <a:r>
              <a:rPr lang="en-GB" dirty="0" err="1">
                <a:solidFill>
                  <a:srgbClr val="B7B7B7"/>
                </a:solidFill>
              </a:rPr>
              <a:t>Távora</a:t>
            </a:r>
            <a:r>
              <a:rPr lang="en-GB" dirty="0">
                <a:solidFill>
                  <a:srgbClr val="B7B7B7"/>
                </a:solidFill>
              </a:rPr>
              <a:t>                                                                            Instituto de </a:t>
            </a:r>
            <a:r>
              <a:rPr lang="en-GB" dirty="0" err="1">
                <a:solidFill>
                  <a:srgbClr val="B7B7B7"/>
                </a:solidFill>
              </a:rPr>
              <a:t>Estructura</a:t>
            </a:r>
            <a:r>
              <a:rPr lang="en-GB" dirty="0">
                <a:solidFill>
                  <a:srgbClr val="B7B7B7"/>
                </a:solidFill>
              </a:rPr>
              <a:t> de la Materia - CSIC</a:t>
            </a:r>
          </a:p>
        </p:txBody>
      </p:sp>
      <p:sp>
        <p:nvSpPr>
          <p:cNvPr id="3" name="Marcador de contenido 2">
            <a:extLst>
              <a:ext uri="{FF2B5EF4-FFF2-40B4-BE49-F238E27FC236}">
                <a16:creationId xmlns:a16="http://schemas.microsoft.com/office/drawing/2014/main" id="{2E0A48CA-0957-5027-312F-BCD53DB47A97}"/>
              </a:ext>
            </a:extLst>
          </p:cNvPr>
          <p:cNvSpPr txBox="1">
            <a:spLocks/>
          </p:cNvSpPr>
          <p:nvPr/>
        </p:nvSpPr>
        <p:spPr>
          <a:xfrm>
            <a:off x="400095" y="791257"/>
            <a:ext cx="7621165" cy="1684761"/>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buFont typeface="Arial" panose="020B0604020202020204" pitchFamily="34" charset="0"/>
              <a:buChar char="•"/>
            </a:pPr>
            <a:r>
              <a:rPr lang="es-ES_tradnl" sz="1600" dirty="0">
                <a:solidFill>
                  <a:schemeClr val="tx1"/>
                </a:solidFill>
                <a:latin typeface="Arial" charset="0"/>
                <a:ea typeface="Arial" charset="0"/>
                <a:cs typeface="Arial" charset="0"/>
              </a:rPr>
              <a:t> </a:t>
            </a:r>
            <a:r>
              <a:rPr lang="es-ES_tradnl" sz="1400" dirty="0" err="1">
                <a:solidFill>
                  <a:schemeClr val="tx1"/>
                </a:solidFill>
                <a:latin typeface="Arial" charset="0"/>
                <a:ea typeface="Arial" charset="0"/>
                <a:cs typeface="Arial" charset="0"/>
              </a:rPr>
              <a:t>Telescope</a:t>
            </a:r>
            <a:r>
              <a:rPr lang="es-ES_tradnl" sz="1400" dirty="0">
                <a:solidFill>
                  <a:schemeClr val="tx1"/>
                </a:solidFill>
                <a:latin typeface="Arial" charset="0"/>
                <a:ea typeface="Arial" charset="0"/>
                <a:cs typeface="Arial" charset="0"/>
              </a:rPr>
              <a:t> </a:t>
            </a:r>
            <a:r>
              <a:rPr lang="es-ES_tradnl" sz="1400" dirty="0" err="1">
                <a:solidFill>
                  <a:schemeClr val="tx1"/>
                </a:solidFill>
                <a:latin typeface="Arial" charset="0"/>
                <a:ea typeface="Arial" charset="0"/>
                <a:cs typeface="Arial" charset="0"/>
              </a:rPr>
              <a:t>configuration</a:t>
            </a:r>
            <a:r>
              <a:rPr lang="es-ES_tradnl" sz="1400" dirty="0">
                <a:solidFill>
                  <a:schemeClr val="tx1"/>
                </a:solidFill>
                <a:latin typeface="Arial" charset="0"/>
                <a:ea typeface="Arial" charset="0"/>
                <a:cs typeface="Arial" charset="0"/>
              </a:rPr>
              <a:t> </a:t>
            </a:r>
            <a:r>
              <a:rPr lang="es-ES_tradnl" sz="1400" dirty="0" err="1">
                <a:solidFill>
                  <a:schemeClr val="tx1"/>
                </a:solidFill>
                <a:latin typeface="Arial" charset="0"/>
                <a:ea typeface="Arial" charset="0"/>
                <a:cs typeface="Arial" charset="0"/>
              </a:rPr>
              <a:t>allows</a:t>
            </a:r>
            <a:r>
              <a:rPr lang="es-ES_tradnl" sz="1400" dirty="0">
                <a:solidFill>
                  <a:schemeClr val="tx1"/>
                </a:solidFill>
                <a:latin typeface="Arial" charset="0"/>
                <a:ea typeface="Arial" charset="0"/>
                <a:cs typeface="Arial" charset="0"/>
              </a:rPr>
              <a:t> </a:t>
            </a:r>
            <a:r>
              <a:rPr lang="es-ES_tradnl" sz="1400" dirty="0" err="1">
                <a:solidFill>
                  <a:schemeClr val="tx1"/>
                </a:solidFill>
                <a:latin typeface="Arial" charset="0"/>
                <a:ea typeface="Arial" charset="0"/>
                <a:cs typeface="Arial" charset="0"/>
              </a:rPr>
              <a:t>for</a:t>
            </a:r>
            <a:r>
              <a:rPr lang="es-ES_tradnl" sz="1400" dirty="0">
                <a:solidFill>
                  <a:schemeClr val="tx1"/>
                </a:solidFill>
                <a:latin typeface="Arial" charset="0"/>
                <a:ea typeface="Arial" charset="0"/>
                <a:cs typeface="Arial" charset="0"/>
              </a:rPr>
              <a:t> </a:t>
            </a:r>
            <a:r>
              <a:rPr lang="es-ES_tradnl" sz="1400" dirty="0" err="1">
                <a:solidFill>
                  <a:schemeClr val="tx1"/>
                </a:solidFill>
                <a:latin typeface="Arial" charset="0"/>
                <a:ea typeface="Arial" charset="0"/>
                <a:cs typeface="Arial" charset="0"/>
              </a:rPr>
              <a:t>particle</a:t>
            </a:r>
            <a:r>
              <a:rPr lang="es-ES_tradnl" sz="1400" dirty="0">
                <a:solidFill>
                  <a:schemeClr val="tx1"/>
                </a:solidFill>
                <a:latin typeface="Arial" charset="0"/>
                <a:ea typeface="Arial" charset="0"/>
                <a:cs typeface="Arial" charset="0"/>
              </a:rPr>
              <a:t> </a:t>
            </a:r>
            <a:r>
              <a:rPr lang="es-ES_tradnl" sz="1400" dirty="0" err="1">
                <a:solidFill>
                  <a:schemeClr val="tx1"/>
                </a:solidFill>
                <a:latin typeface="Arial" charset="0"/>
                <a:ea typeface="Arial" charset="0"/>
                <a:cs typeface="Arial" charset="0"/>
              </a:rPr>
              <a:t>identification</a:t>
            </a:r>
            <a:r>
              <a:rPr lang="es-ES_tradnl" sz="1400" dirty="0">
                <a:solidFill>
                  <a:schemeClr val="tx1"/>
                </a:solidFill>
                <a:latin typeface="Arial" charset="0"/>
                <a:ea typeface="Arial" charset="0"/>
                <a:cs typeface="Arial" charset="0"/>
              </a:rPr>
              <a:t> </a:t>
            </a:r>
            <a:r>
              <a:rPr lang="es-ES_tradnl" sz="1400" dirty="0" err="1">
                <a:solidFill>
                  <a:schemeClr val="tx1"/>
                </a:solidFill>
                <a:latin typeface="Arial" charset="0"/>
                <a:ea typeface="Arial" charset="0"/>
                <a:cs typeface="Arial" charset="0"/>
              </a:rPr>
              <a:t>from</a:t>
            </a:r>
            <a:r>
              <a:rPr lang="es-ES_tradnl" sz="1400" dirty="0">
                <a:solidFill>
                  <a:schemeClr val="tx1"/>
                </a:solidFill>
                <a:latin typeface="Arial" charset="0"/>
                <a:ea typeface="Arial" charset="0"/>
                <a:cs typeface="Arial" charset="0"/>
              </a:rPr>
              <a:t> 2D (ΔE-E</a:t>
            </a:r>
            <a:r>
              <a:rPr lang="es-ES_tradnl" sz="1400" baseline="-25000" dirty="0">
                <a:solidFill>
                  <a:schemeClr val="tx1"/>
                </a:solidFill>
                <a:latin typeface="Arial" charset="0"/>
                <a:ea typeface="Arial" charset="0"/>
                <a:cs typeface="Arial" charset="0"/>
              </a:rPr>
              <a:t>TOT</a:t>
            </a:r>
            <a:r>
              <a:rPr lang="es-ES_tradnl" sz="1400" dirty="0">
                <a:solidFill>
                  <a:schemeClr val="tx1"/>
                </a:solidFill>
                <a:latin typeface="Arial" charset="0"/>
                <a:ea typeface="Arial" charset="0"/>
                <a:cs typeface="Arial" charset="0"/>
              </a:rPr>
              <a:t>) </a:t>
            </a:r>
            <a:r>
              <a:rPr lang="es-ES_tradnl" sz="1400" dirty="0" err="1">
                <a:solidFill>
                  <a:schemeClr val="tx1"/>
                </a:solidFill>
                <a:latin typeface="Arial" charset="0"/>
                <a:ea typeface="Arial" charset="0"/>
                <a:cs typeface="Arial" charset="0"/>
              </a:rPr>
              <a:t>plots</a:t>
            </a:r>
            <a:r>
              <a:rPr lang="es-ES_tradnl" sz="1400" dirty="0">
                <a:solidFill>
                  <a:schemeClr val="tx1"/>
                </a:solidFill>
                <a:latin typeface="Arial" charset="0"/>
                <a:ea typeface="Arial" charset="0"/>
                <a:cs typeface="Arial" charset="0"/>
              </a:rPr>
              <a:t>.</a:t>
            </a:r>
          </a:p>
          <a:p>
            <a:pPr>
              <a:buFont typeface="Arial" panose="020B0604020202020204" pitchFamily="34" charset="0"/>
              <a:buChar char="•"/>
            </a:pPr>
            <a:r>
              <a:rPr lang="es-ES_tradnl" sz="1400" dirty="0">
                <a:solidFill>
                  <a:schemeClr val="tx1"/>
                </a:solidFill>
                <a:latin typeface="Arial" charset="0"/>
                <a:ea typeface="Arial" charset="0"/>
                <a:cs typeface="Arial" charset="0"/>
              </a:rPr>
              <a:t> High </a:t>
            </a:r>
            <a:r>
              <a:rPr lang="es-ES_tradnl" sz="1400" dirty="0" err="1">
                <a:solidFill>
                  <a:schemeClr val="tx1"/>
                </a:solidFill>
                <a:latin typeface="Arial" charset="0"/>
                <a:ea typeface="Arial" charset="0"/>
                <a:cs typeface="Arial" charset="0"/>
              </a:rPr>
              <a:t>granularity</a:t>
            </a:r>
            <a:r>
              <a:rPr lang="es-ES_tradnl" sz="1400" dirty="0">
                <a:solidFill>
                  <a:schemeClr val="tx1"/>
                </a:solidFill>
                <a:latin typeface="Arial" charset="0"/>
                <a:ea typeface="Arial" charset="0"/>
                <a:cs typeface="Arial" charset="0"/>
              </a:rPr>
              <a:t> of </a:t>
            </a:r>
            <a:r>
              <a:rPr lang="es-ES_tradnl" sz="1400" dirty="0" err="1">
                <a:solidFill>
                  <a:schemeClr val="tx1"/>
                </a:solidFill>
                <a:latin typeface="Arial" charset="0"/>
                <a:ea typeface="Arial" charset="0"/>
                <a:cs typeface="Arial" charset="0"/>
              </a:rPr>
              <a:t>DSSDs</a:t>
            </a:r>
            <a:r>
              <a:rPr lang="es-ES_tradnl" sz="1400" dirty="0">
                <a:solidFill>
                  <a:schemeClr val="tx1"/>
                </a:solidFill>
                <a:latin typeface="Arial" charset="0"/>
                <a:ea typeface="Arial" charset="0"/>
                <a:cs typeface="Arial" charset="0"/>
              </a:rPr>
              <a:t> </a:t>
            </a:r>
            <a:r>
              <a:rPr lang="es-ES_tradnl" sz="1400" dirty="0" err="1">
                <a:solidFill>
                  <a:schemeClr val="tx1"/>
                </a:solidFill>
                <a:latin typeface="Arial" charset="0"/>
                <a:ea typeface="Arial" charset="0"/>
                <a:cs typeface="Arial" charset="0"/>
              </a:rPr>
              <a:t>allows</a:t>
            </a:r>
            <a:r>
              <a:rPr lang="es-ES_tradnl" sz="1400" dirty="0">
                <a:solidFill>
                  <a:schemeClr val="tx1"/>
                </a:solidFill>
                <a:latin typeface="Arial" charset="0"/>
                <a:ea typeface="Arial" charset="0"/>
                <a:cs typeface="Arial" charset="0"/>
              </a:rPr>
              <a:t> </a:t>
            </a:r>
            <a:r>
              <a:rPr lang="es-ES_tradnl" sz="1400" dirty="0" err="1">
                <a:solidFill>
                  <a:schemeClr val="tx1"/>
                </a:solidFill>
                <a:latin typeface="Arial" charset="0"/>
                <a:ea typeface="Arial" charset="0"/>
                <a:cs typeface="Arial" charset="0"/>
              </a:rPr>
              <a:t>for</a:t>
            </a:r>
            <a:r>
              <a:rPr lang="es-ES_tradnl" sz="1400" dirty="0">
                <a:solidFill>
                  <a:schemeClr val="tx1"/>
                </a:solidFill>
                <a:latin typeface="Arial" charset="0"/>
                <a:ea typeface="Arial" charset="0"/>
                <a:cs typeface="Arial" charset="0"/>
              </a:rPr>
              <a:t> </a:t>
            </a:r>
            <a:r>
              <a:rPr lang="es-ES_tradnl" sz="1400" dirty="0" err="1">
                <a:solidFill>
                  <a:schemeClr val="tx1"/>
                </a:solidFill>
                <a:latin typeface="Arial" charset="0"/>
                <a:ea typeface="Arial" charset="0"/>
                <a:cs typeface="Arial" charset="0"/>
              </a:rPr>
              <a:t>grouping</a:t>
            </a:r>
            <a:r>
              <a:rPr lang="es-ES_tradnl" sz="1400" dirty="0">
                <a:solidFill>
                  <a:schemeClr val="tx1"/>
                </a:solidFill>
                <a:latin typeface="Arial" charset="0"/>
                <a:ea typeface="Arial" charset="0"/>
                <a:cs typeface="Arial" charset="0"/>
              </a:rPr>
              <a:t> </a:t>
            </a:r>
            <a:r>
              <a:rPr lang="es-ES_tradnl" sz="1400" dirty="0" err="1">
                <a:solidFill>
                  <a:schemeClr val="tx1"/>
                </a:solidFill>
                <a:latin typeface="Arial" charset="0"/>
                <a:ea typeface="Arial" charset="0"/>
                <a:cs typeface="Arial" charset="0"/>
              </a:rPr>
              <a:t>together</a:t>
            </a:r>
            <a:r>
              <a:rPr lang="es-ES_tradnl" sz="1400" dirty="0">
                <a:solidFill>
                  <a:schemeClr val="tx1"/>
                </a:solidFill>
                <a:latin typeface="Arial" charset="0"/>
                <a:ea typeface="Arial" charset="0"/>
                <a:cs typeface="Arial" charset="0"/>
              </a:rPr>
              <a:t> </a:t>
            </a:r>
            <a:r>
              <a:rPr lang="es-ES_tradnl" sz="1400" dirty="0" err="1">
                <a:solidFill>
                  <a:schemeClr val="tx1"/>
                </a:solidFill>
                <a:latin typeface="Arial" charset="0"/>
                <a:ea typeface="Arial" charset="0"/>
                <a:cs typeface="Arial" charset="0"/>
              </a:rPr>
              <a:t>pixels</a:t>
            </a:r>
            <a:r>
              <a:rPr lang="es-ES_tradnl" sz="1400" dirty="0">
                <a:solidFill>
                  <a:schemeClr val="tx1"/>
                </a:solidFill>
                <a:latin typeface="Arial" charset="0"/>
                <a:ea typeface="Arial" charset="0"/>
                <a:cs typeface="Arial" charset="0"/>
              </a:rPr>
              <a:t> </a:t>
            </a:r>
            <a:r>
              <a:rPr lang="es-ES_tradnl" sz="1400" dirty="0" err="1">
                <a:solidFill>
                  <a:schemeClr val="tx1"/>
                </a:solidFill>
                <a:latin typeface="Arial" charset="0"/>
                <a:ea typeface="Arial" charset="0"/>
                <a:cs typeface="Arial" charset="0"/>
              </a:rPr>
              <a:t>within</a:t>
            </a:r>
            <a:r>
              <a:rPr lang="es-ES_tradnl" sz="1400" dirty="0">
                <a:solidFill>
                  <a:schemeClr val="tx1"/>
                </a:solidFill>
                <a:latin typeface="Arial" charset="0"/>
                <a:ea typeface="Arial" charset="0"/>
                <a:cs typeface="Arial" charset="0"/>
              </a:rPr>
              <a:t> a </a:t>
            </a:r>
            <a:r>
              <a:rPr lang="es-ES_tradnl" sz="1400" dirty="0" err="1">
                <a:solidFill>
                  <a:schemeClr val="tx1"/>
                </a:solidFill>
                <a:latin typeface="Arial" charset="0"/>
                <a:ea typeface="Arial" charset="0"/>
                <a:cs typeface="Arial" charset="0"/>
              </a:rPr>
              <a:t>Δ</a:t>
            </a:r>
            <a:r>
              <a:rPr lang="es-ES_tradnl" sz="1400" dirty="0">
                <a:solidFill>
                  <a:schemeClr val="tx1"/>
                </a:solidFill>
                <a:latin typeface="Arial" charset="0"/>
                <a:ea typeface="Arial" charset="0"/>
                <a:cs typeface="Arial" charset="0"/>
              </a:rPr>
              <a:t>𝛉 </a:t>
            </a:r>
            <a:r>
              <a:rPr lang="es-ES_tradnl" sz="1400" dirty="0" err="1">
                <a:solidFill>
                  <a:schemeClr val="tx1"/>
                </a:solidFill>
                <a:latin typeface="Arial" charset="0"/>
                <a:ea typeface="Arial" charset="0"/>
                <a:cs typeface="Arial" charset="0"/>
              </a:rPr>
              <a:t>range</a:t>
            </a:r>
            <a:r>
              <a:rPr lang="es-ES_tradnl" sz="1400" dirty="0">
                <a:solidFill>
                  <a:schemeClr val="tx1"/>
                </a:solidFill>
                <a:latin typeface="Arial" charset="0"/>
                <a:ea typeface="Arial" charset="0"/>
                <a:cs typeface="Arial" charset="0"/>
              </a:rPr>
              <a:t>.</a:t>
            </a:r>
          </a:p>
          <a:p>
            <a:pPr>
              <a:buFont typeface="Arial" panose="020B0604020202020204" pitchFamily="34" charset="0"/>
              <a:buChar char="•"/>
            </a:pPr>
            <a:r>
              <a:rPr lang="es-ES_tradnl" sz="1400" dirty="0">
                <a:solidFill>
                  <a:schemeClr val="tx1"/>
                </a:solidFill>
                <a:latin typeface="Arial" charset="0"/>
                <a:ea typeface="Arial" charset="0"/>
                <a:cs typeface="Arial" charset="0"/>
              </a:rPr>
              <a:t> In </a:t>
            </a:r>
            <a:r>
              <a:rPr lang="es-ES_tradnl" sz="1400" dirty="0" err="1">
                <a:solidFill>
                  <a:schemeClr val="tx1"/>
                </a:solidFill>
                <a:latin typeface="Arial" charset="0"/>
                <a:ea typeface="Arial" charset="0"/>
                <a:cs typeface="Arial" charset="0"/>
              </a:rPr>
              <a:t>the</a:t>
            </a:r>
            <a:r>
              <a:rPr lang="es-ES_tradnl" sz="1400" dirty="0">
                <a:solidFill>
                  <a:schemeClr val="tx1"/>
                </a:solidFill>
                <a:latin typeface="Arial" charset="0"/>
                <a:ea typeface="Arial" charset="0"/>
                <a:cs typeface="Arial" charset="0"/>
              </a:rPr>
              <a:t> </a:t>
            </a:r>
            <a:r>
              <a:rPr lang="es-ES_tradnl" sz="1400" dirty="0" err="1">
                <a:solidFill>
                  <a:schemeClr val="tx1"/>
                </a:solidFill>
                <a:latin typeface="Arial" charset="0"/>
                <a:ea typeface="Arial" charset="0"/>
                <a:cs typeface="Arial" charset="0"/>
              </a:rPr>
              <a:t>Δ</a:t>
            </a:r>
            <a:r>
              <a:rPr lang="es-ES_tradnl" sz="1400" dirty="0">
                <a:solidFill>
                  <a:schemeClr val="tx1"/>
                </a:solidFill>
                <a:latin typeface="Arial" charset="0"/>
                <a:ea typeface="Arial" charset="0"/>
                <a:cs typeface="Arial" charset="0"/>
              </a:rPr>
              <a:t>𝛉 </a:t>
            </a:r>
            <a:r>
              <a:rPr lang="es-ES_tradnl" sz="1400" dirty="0" err="1">
                <a:solidFill>
                  <a:schemeClr val="tx1"/>
                </a:solidFill>
                <a:latin typeface="Arial" charset="0"/>
                <a:ea typeface="Arial" charset="0"/>
                <a:cs typeface="Arial" charset="0"/>
              </a:rPr>
              <a:t>sectors</a:t>
            </a:r>
            <a:r>
              <a:rPr lang="es-ES_tradnl" sz="1400" dirty="0">
                <a:solidFill>
                  <a:schemeClr val="tx1"/>
                </a:solidFill>
                <a:latin typeface="Arial" charset="0"/>
                <a:ea typeface="Arial" charset="0"/>
                <a:cs typeface="Arial" charset="0"/>
              </a:rPr>
              <a:t> </a:t>
            </a:r>
            <a:r>
              <a:rPr lang="es-ES_tradnl" sz="1400" dirty="0" err="1">
                <a:solidFill>
                  <a:schemeClr val="tx1"/>
                </a:solidFill>
                <a:latin typeface="Arial" charset="0"/>
                <a:ea typeface="Arial" charset="0"/>
                <a:cs typeface="Arial" charset="0"/>
              </a:rPr>
              <a:t>the</a:t>
            </a:r>
            <a:r>
              <a:rPr lang="es-ES_tradnl" sz="1400" dirty="0">
                <a:solidFill>
                  <a:schemeClr val="tx1"/>
                </a:solidFill>
                <a:latin typeface="Arial" charset="0"/>
                <a:ea typeface="Arial" charset="0"/>
                <a:cs typeface="Arial" charset="0"/>
              </a:rPr>
              <a:t> </a:t>
            </a:r>
            <a:r>
              <a:rPr lang="es-ES_tradnl" sz="1400" dirty="0" err="1">
                <a:solidFill>
                  <a:schemeClr val="tx1"/>
                </a:solidFill>
                <a:latin typeface="Arial" charset="0"/>
                <a:ea typeface="Arial" charset="0"/>
                <a:cs typeface="Arial" charset="0"/>
              </a:rPr>
              <a:t>same</a:t>
            </a:r>
            <a:r>
              <a:rPr lang="es-ES_tradnl" sz="1400" dirty="0">
                <a:solidFill>
                  <a:schemeClr val="tx1"/>
                </a:solidFill>
                <a:latin typeface="Arial" charset="0"/>
                <a:ea typeface="Arial" charset="0"/>
                <a:cs typeface="Arial" charset="0"/>
              </a:rPr>
              <a:t> </a:t>
            </a:r>
            <a:r>
              <a:rPr lang="es-ES_tradnl" sz="1400" dirty="0" err="1">
                <a:solidFill>
                  <a:schemeClr val="tx1"/>
                </a:solidFill>
                <a:latin typeface="Arial" charset="0"/>
                <a:ea typeface="Arial" charset="0"/>
                <a:cs typeface="Arial" charset="0"/>
              </a:rPr>
              <a:t>physics</a:t>
            </a:r>
            <a:r>
              <a:rPr lang="es-ES_tradnl" sz="1400" dirty="0">
                <a:solidFill>
                  <a:schemeClr val="tx1"/>
                </a:solidFill>
                <a:latin typeface="Arial" charset="0"/>
                <a:ea typeface="Arial" charset="0"/>
                <a:cs typeface="Arial" charset="0"/>
              </a:rPr>
              <a:t> are </a:t>
            </a:r>
            <a:r>
              <a:rPr lang="es-ES_tradnl" sz="1400" dirty="0" err="1">
                <a:solidFill>
                  <a:schemeClr val="tx1"/>
                </a:solidFill>
                <a:latin typeface="Arial" charset="0"/>
                <a:ea typeface="Arial" charset="0"/>
                <a:cs typeface="Arial" charset="0"/>
              </a:rPr>
              <a:t>expected</a:t>
            </a:r>
            <a:r>
              <a:rPr lang="es-ES_tradnl" sz="1400" dirty="0">
                <a:solidFill>
                  <a:schemeClr val="tx1"/>
                </a:solidFill>
                <a:latin typeface="Arial" charset="0"/>
                <a:ea typeface="Arial" charset="0"/>
                <a:cs typeface="Arial" charset="0"/>
              </a:rPr>
              <a:t> (non-</a:t>
            </a:r>
            <a:r>
              <a:rPr lang="es-ES_tradnl" sz="1400" dirty="0" err="1">
                <a:solidFill>
                  <a:schemeClr val="tx1"/>
                </a:solidFill>
                <a:latin typeface="Arial" charset="0"/>
                <a:ea typeface="Arial" charset="0"/>
                <a:cs typeface="Arial" charset="0"/>
              </a:rPr>
              <a:t>polarized</a:t>
            </a:r>
            <a:r>
              <a:rPr lang="es-ES_tradnl" sz="1400" dirty="0">
                <a:solidFill>
                  <a:schemeClr val="tx1"/>
                </a:solidFill>
                <a:latin typeface="Arial" charset="0"/>
                <a:ea typeface="Arial" charset="0"/>
                <a:cs typeface="Arial" charset="0"/>
              </a:rPr>
              <a:t> </a:t>
            </a:r>
            <a:r>
              <a:rPr lang="es-ES_tradnl" sz="1400" dirty="0" err="1">
                <a:solidFill>
                  <a:schemeClr val="tx1"/>
                </a:solidFill>
                <a:latin typeface="Arial" charset="0"/>
                <a:ea typeface="Arial" charset="0"/>
                <a:cs typeface="Arial" charset="0"/>
              </a:rPr>
              <a:t>beam</a:t>
            </a:r>
            <a:r>
              <a:rPr lang="es-ES_tradnl" sz="1400" dirty="0">
                <a:solidFill>
                  <a:schemeClr val="tx1"/>
                </a:solidFill>
                <a:latin typeface="Arial" charset="0"/>
                <a:ea typeface="Arial" charset="0"/>
                <a:cs typeface="Arial" charset="0"/>
              </a:rPr>
              <a:t>) and </a:t>
            </a:r>
            <a:r>
              <a:rPr lang="es-ES_tradnl" sz="1400" dirty="0" err="1">
                <a:solidFill>
                  <a:schemeClr val="tx1"/>
                </a:solidFill>
                <a:latin typeface="Arial" charset="0"/>
                <a:ea typeface="Arial" charset="0"/>
                <a:cs typeface="Arial" charset="0"/>
              </a:rPr>
              <a:t>minor</a:t>
            </a:r>
            <a:r>
              <a:rPr lang="es-ES_tradnl" sz="1400" dirty="0">
                <a:solidFill>
                  <a:schemeClr val="tx1"/>
                </a:solidFill>
                <a:latin typeface="Arial" charset="0"/>
                <a:ea typeface="Arial" charset="0"/>
                <a:cs typeface="Arial" charset="0"/>
              </a:rPr>
              <a:t> </a:t>
            </a:r>
            <a:r>
              <a:rPr lang="es-ES_tradnl" sz="1400" dirty="0" err="1">
                <a:solidFill>
                  <a:schemeClr val="tx1"/>
                </a:solidFill>
                <a:latin typeface="Arial" charset="0"/>
                <a:ea typeface="Arial" charset="0"/>
                <a:cs typeface="Arial" charset="0"/>
              </a:rPr>
              <a:t>effects</a:t>
            </a:r>
            <a:r>
              <a:rPr lang="es-ES_tradnl" sz="1400" dirty="0">
                <a:solidFill>
                  <a:schemeClr val="tx1"/>
                </a:solidFill>
                <a:latin typeface="Arial" charset="0"/>
                <a:ea typeface="Arial" charset="0"/>
                <a:cs typeface="Arial" charset="0"/>
              </a:rPr>
              <a:t> of </a:t>
            </a:r>
            <a:r>
              <a:rPr lang="es-ES_tradnl" sz="1400" dirty="0" err="1">
                <a:solidFill>
                  <a:schemeClr val="tx1"/>
                </a:solidFill>
                <a:latin typeface="Arial" charset="0"/>
                <a:ea typeface="Arial" charset="0"/>
                <a:cs typeface="Arial" charset="0"/>
              </a:rPr>
              <a:t>different</a:t>
            </a:r>
            <a:r>
              <a:rPr lang="es-ES_tradnl" sz="1400" dirty="0">
                <a:solidFill>
                  <a:schemeClr val="tx1"/>
                </a:solidFill>
                <a:latin typeface="Arial" charset="0"/>
                <a:ea typeface="Arial" charset="0"/>
                <a:cs typeface="Arial" charset="0"/>
              </a:rPr>
              <a:t> </a:t>
            </a:r>
            <a:r>
              <a:rPr lang="es-ES_tradnl" sz="1400" dirty="0" err="1">
                <a:solidFill>
                  <a:schemeClr val="tx1"/>
                </a:solidFill>
                <a:latin typeface="Arial" charset="0"/>
                <a:ea typeface="Arial" charset="0"/>
                <a:cs typeface="Arial" charset="0"/>
              </a:rPr>
              <a:t>energy</a:t>
            </a:r>
            <a:r>
              <a:rPr lang="es-ES_tradnl" sz="1400" dirty="0">
                <a:solidFill>
                  <a:schemeClr val="tx1"/>
                </a:solidFill>
                <a:latin typeface="Arial" charset="0"/>
                <a:ea typeface="Arial" charset="0"/>
                <a:cs typeface="Arial" charset="0"/>
              </a:rPr>
              <a:t> </a:t>
            </a:r>
            <a:r>
              <a:rPr lang="es-ES_tradnl" sz="1400" dirty="0" err="1">
                <a:solidFill>
                  <a:schemeClr val="tx1"/>
                </a:solidFill>
                <a:latin typeface="Arial" charset="0"/>
                <a:ea typeface="Arial" charset="0"/>
                <a:cs typeface="Arial" charset="0"/>
              </a:rPr>
              <a:t>losses</a:t>
            </a:r>
            <a:r>
              <a:rPr lang="es-ES_tradnl" sz="1400" dirty="0">
                <a:solidFill>
                  <a:schemeClr val="tx1"/>
                </a:solidFill>
                <a:latin typeface="Arial" charset="0"/>
                <a:ea typeface="Arial" charset="0"/>
                <a:cs typeface="Arial" charset="0"/>
              </a:rPr>
              <a:t> </a:t>
            </a:r>
            <a:r>
              <a:rPr lang="es-ES_tradnl" sz="1400" dirty="0" err="1">
                <a:solidFill>
                  <a:schemeClr val="tx1"/>
                </a:solidFill>
                <a:latin typeface="Arial" charset="0"/>
                <a:ea typeface="Arial" charset="0"/>
                <a:cs typeface="Arial" charset="0"/>
              </a:rPr>
              <a:t>happen</a:t>
            </a:r>
            <a:r>
              <a:rPr lang="es-ES_tradnl" sz="1400" dirty="0">
                <a:solidFill>
                  <a:schemeClr val="tx1"/>
                </a:solidFill>
                <a:latin typeface="Arial" charset="0"/>
                <a:ea typeface="Arial" charset="0"/>
                <a:cs typeface="Arial" charset="0"/>
              </a:rPr>
              <a:t>, </a:t>
            </a:r>
            <a:r>
              <a:rPr lang="es-ES_tradnl" sz="1400" dirty="0" err="1">
                <a:solidFill>
                  <a:schemeClr val="tx1"/>
                </a:solidFill>
                <a:latin typeface="Arial" charset="0"/>
                <a:ea typeface="Arial" charset="0"/>
                <a:cs typeface="Arial" charset="0"/>
              </a:rPr>
              <a:t>maximizing</a:t>
            </a:r>
            <a:r>
              <a:rPr lang="es-ES_tradnl" sz="1400" dirty="0">
                <a:solidFill>
                  <a:schemeClr val="tx1"/>
                </a:solidFill>
                <a:latin typeface="Arial" charset="0"/>
                <a:ea typeface="Arial" charset="0"/>
                <a:cs typeface="Arial" charset="0"/>
              </a:rPr>
              <a:t> </a:t>
            </a:r>
            <a:r>
              <a:rPr lang="es-ES_tradnl" sz="1400" dirty="0" err="1">
                <a:solidFill>
                  <a:schemeClr val="tx1"/>
                </a:solidFill>
                <a:latin typeface="Arial" charset="0"/>
                <a:ea typeface="Arial" charset="0"/>
                <a:cs typeface="Arial" charset="0"/>
              </a:rPr>
              <a:t>the</a:t>
            </a:r>
            <a:r>
              <a:rPr lang="es-ES_tradnl" sz="1400" dirty="0">
                <a:solidFill>
                  <a:schemeClr val="tx1"/>
                </a:solidFill>
                <a:latin typeface="Arial" charset="0"/>
                <a:ea typeface="Arial" charset="0"/>
                <a:cs typeface="Arial" charset="0"/>
              </a:rPr>
              <a:t> </a:t>
            </a:r>
            <a:r>
              <a:rPr lang="es-ES_tradnl" sz="1400" dirty="0" err="1">
                <a:solidFill>
                  <a:schemeClr val="tx1"/>
                </a:solidFill>
                <a:latin typeface="Arial" charset="0"/>
                <a:ea typeface="Arial" charset="0"/>
                <a:cs typeface="Arial" charset="0"/>
              </a:rPr>
              <a:t>statistics</a:t>
            </a:r>
            <a:r>
              <a:rPr lang="es-ES_tradnl" sz="1400" dirty="0">
                <a:solidFill>
                  <a:schemeClr val="tx1"/>
                </a:solidFill>
                <a:latin typeface="Arial" charset="0"/>
                <a:ea typeface="Arial" charset="0"/>
                <a:cs typeface="Arial" charset="0"/>
              </a:rPr>
              <a:t> and </a:t>
            </a:r>
            <a:r>
              <a:rPr lang="es-ES_tradnl" sz="1400" dirty="0" err="1">
                <a:solidFill>
                  <a:schemeClr val="tx1"/>
                </a:solidFill>
                <a:latin typeface="Arial" charset="0"/>
                <a:ea typeface="Arial" charset="0"/>
                <a:cs typeface="Arial" charset="0"/>
              </a:rPr>
              <a:t>reducing</a:t>
            </a:r>
            <a:r>
              <a:rPr lang="es-ES_tradnl" sz="1400" dirty="0">
                <a:solidFill>
                  <a:schemeClr val="tx1"/>
                </a:solidFill>
                <a:latin typeface="Arial" charset="0"/>
                <a:ea typeface="Arial" charset="0"/>
                <a:cs typeface="Arial" charset="0"/>
              </a:rPr>
              <a:t> </a:t>
            </a:r>
            <a:r>
              <a:rPr lang="es-ES_tradnl" sz="1400" dirty="0" err="1">
                <a:solidFill>
                  <a:schemeClr val="tx1"/>
                </a:solidFill>
                <a:latin typeface="Arial" charset="0"/>
                <a:ea typeface="Arial" charset="0"/>
                <a:cs typeface="Arial" charset="0"/>
              </a:rPr>
              <a:t>the</a:t>
            </a:r>
            <a:r>
              <a:rPr lang="es-ES_tradnl" sz="1400" dirty="0">
                <a:solidFill>
                  <a:schemeClr val="tx1"/>
                </a:solidFill>
                <a:latin typeface="Arial" charset="0"/>
                <a:ea typeface="Arial" charset="0"/>
                <a:cs typeface="Arial" charset="0"/>
              </a:rPr>
              <a:t> </a:t>
            </a:r>
            <a:r>
              <a:rPr lang="es-ES_tradnl" sz="1400" dirty="0" err="1">
                <a:solidFill>
                  <a:schemeClr val="tx1"/>
                </a:solidFill>
                <a:latin typeface="Arial" charset="0"/>
                <a:ea typeface="Arial" charset="0"/>
                <a:cs typeface="Arial" charset="0"/>
              </a:rPr>
              <a:t>errorbars</a:t>
            </a:r>
            <a:r>
              <a:rPr lang="es-ES_tradnl" sz="1400" dirty="0">
                <a:solidFill>
                  <a:schemeClr val="tx1"/>
                </a:solidFill>
                <a:latin typeface="Arial" charset="0"/>
                <a:ea typeface="Arial" charset="0"/>
                <a:cs typeface="Arial" charset="0"/>
              </a:rPr>
              <a:t>.</a:t>
            </a:r>
          </a:p>
          <a:p>
            <a:pPr>
              <a:buFont typeface="Wingdings" charset="2"/>
              <a:buChar char="§"/>
            </a:pPr>
            <a:endParaRPr lang="es-ES_tradnl" sz="1600" dirty="0">
              <a:latin typeface="Arial" charset="0"/>
              <a:ea typeface="Arial" charset="0"/>
              <a:cs typeface="Arial" charset="0"/>
            </a:endParaRPr>
          </a:p>
        </p:txBody>
      </p:sp>
      <p:pic>
        <p:nvPicPr>
          <p:cNvPr id="4" name="Imagen 7">
            <a:extLst>
              <a:ext uri="{FF2B5EF4-FFF2-40B4-BE49-F238E27FC236}">
                <a16:creationId xmlns:a16="http://schemas.microsoft.com/office/drawing/2014/main" id="{077E9CC4-9C07-0655-4982-086189C1410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609" y="2112993"/>
            <a:ext cx="2297681" cy="1684761"/>
          </a:xfrm>
          <a:prstGeom prst="rect">
            <a:avLst/>
          </a:prstGeom>
          <a:ln>
            <a:solidFill>
              <a:schemeClr val="accent1"/>
            </a:solidFill>
          </a:ln>
        </p:spPr>
      </p:pic>
      <p:pic>
        <p:nvPicPr>
          <p:cNvPr id="6" name="Imagen 2">
            <a:extLst>
              <a:ext uri="{FF2B5EF4-FFF2-40B4-BE49-F238E27FC236}">
                <a16:creationId xmlns:a16="http://schemas.microsoft.com/office/drawing/2014/main" id="{9E4344EE-8EBC-0514-5AD8-B7E30BCDBCD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41801" y="3230844"/>
            <a:ext cx="3458662" cy="1684761"/>
          </a:xfrm>
          <a:prstGeom prst="rect">
            <a:avLst/>
          </a:prstGeom>
        </p:spPr>
      </p:pic>
      <p:pic>
        <p:nvPicPr>
          <p:cNvPr id="11" name="Imagen 4">
            <a:extLst>
              <a:ext uri="{FF2B5EF4-FFF2-40B4-BE49-F238E27FC236}">
                <a16:creationId xmlns:a16="http://schemas.microsoft.com/office/drawing/2014/main" id="{ADCC228D-2F2A-DA68-B7A9-9391A38C4F5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79844" y="2172828"/>
            <a:ext cx="3428492" cy="1528627"/>
          </a:xfrm>
          <a:prstGeom prst="rect">
            <a:avLst/>
          </a:prstGeom>
        </p:spPr>
      </p:pic>
      <p:sp>
        <p:nvSpPr>
          <p:cNvPr id="12" name="CuadroTexto 1">
            <a:extLst>
              <a:ext uri="{FF2B5EF4-FFF2-40B4-BE49-F238E27FC236}">
                <a16:creationId xmlns:a16="http://schemas.microsoft.com/office/drawing/2014/main" id="{E020CEBA-9AA7-27C3-C311-65E1E039FF9D}"/>
              </a:ext>
            </a:extLst>
          </p:cNvPr>
          <p:cNvSpPr txBox="1"/>
          <p:nvPr/>
        </p:nvSpPr>
        <p:spPr>
          <a:xfrm>
            <a:off x="5500463" y="2041236"/>
            <a:ext cx="1541067" cy="276999"/>
          </a:xfrm>
          <a:prstGeom prst="rect">
            <a:avLst/>
          </a:prstGeom>
          <a:solidFill>
            <a:schemeClr val="bg1"/>
          </a:solidFill>
        </p:spPr>
        <p:txBody>
          <a:bodyPr wrap="square" rtlCol="0">
            <a:spAutoFit/>
          </a:bodyPr>
          <a:lstStyle/>
          <a:p>
            <a:r>
              <a:rPr lang="es-ES" sz="1200" dirty="0"/>
              <a:t>Tel A 49º &lt; </a:t>
            </a:r>
            <a:r>
              <a:rPr lang="es-ES" sz="1200" dirty="0">
                <a:latin typeface="Symbol" pitchFamily="2" charset="2"/>
              </a:rPr>
              <a:t>q</a:t>
            </a:r>
            <a:r>
              <a:rPr lang="es-ES" sz="1200" dirty="0"/>
              <a:t> &lt; 56º</a:t>
            </a:r>
          </a:p>
        </p:txBody>
      </p:sp>
      <p:sp>
        <p:nvSpPr>
          <p:cNvPr id="13" name="CuadroTexto 14">
            <a:extLst>
              <a:ext uri="{FF2B5EF4-FFF2-40B4-BE49-F238E27FC236}">
                <a16:creationId xmlns:a16="http://schemas.microsoft.com/office/drawing/2014/main" id="{9750CF9F-177E-F9D5-AB57-A54B00D4A90A}"/>
              </a:ext>
            </a:extLst>
          </p:cNvPr>
          <p:cNvSpPr txBox="1"/>
          <p:nvPr/>
        </p:nvSpPr>
        <p:spPr>
          <a:xfrm>
            <a:off x="7094090" y="2034328"/>
            <a:ext cx="1576358" cy="276999"/>
          </a:xfrm>
          <a:prstGeom prst="rect">
            <a:avLst/>
          </a:prstGeom>
          <a:solidFill>
            <a:schemeClr val="bg1"/>
          </a:solidFill>
        </p:spPr>
        <p:txBody>
          <a:bodyPr wrap="square" rtlCol="0">
            <a:spAutoFit/>
          </a:bodyPr>
          <a:lstStyle/>
          <a:p>
            <a:r>
              <a:rPr lang="es-ES" sz="1200" dirty="0"/>
              <a:t>Tel A 49º &lt; </a:t>
            </a:r>
            <a:r>
              <a:rPr lang="es-ES" sz="1200" dirty="0">
                <a:latin typeface="Symbol" pitchFamily="2" charset="2"/>
              </a:rPr>
              <a:t>q</a:t>
            </a:r>
            <a:r>
              <a:rPr lang="es-ES" sz="1200" dirty="0"/>
              <a:t> &lt; 56º</a:t>
            </a:r>
          </a:p>
        </p:txBody>
      </p:sp>
      <p:sp>
        <p:nvSpPr>
          <p:cNvPr id="14" name="CuadroTexto 22">
            <a:extLst>
              <a:ext uri="{FF2B5EF4-FFF2-40B4-BE49-F238E27FC236}">
                <a16:creationId xmlns:a16="http://schemas.microsoft.com/office/drawing/2014/main" id="{67E7811F-EE43-820D-B2F1-F8F17C606FDD}"/>
              </a:ext>
            </a:extLst>
          </p:cNvPr>
          <p:cNvSpPr txBox="1"/>
          <p:nvPr/>
        </p:nvSpPr>
        <p:spPr>
          <a:xfrm>
            <a:off x="7277913" y="3562693"/>
            <a:ext cx="1217058" cy="246221"/>
          </a:xfrm>
          <a:prstGeom prst="rect">
            <a:avLst/>
          </a:prstGeom>
          <a:solidFill>
            <a:schemeClr val="bg1"/>
          </a:solidFill>
        </p:spPr>
        <p:txBody>
          <a:bodyPr wrap="square" rtlCol="0">
            <a:spAutoFit/>
          </a:bodyPr>
          <a:lstStyle/>
          <a:p>
            <a:r>
              <a:rPr lang="es-ES" sz="1000" dirty="0">
                <a:latin typeface="Symbol" pitchFamily="2" charset="2"/>
              </a:rPr>
              <a:t>D</a:t>
            </a:r>
            <a:r>
              <a:rPr lang="es-ES" sz="1000" dirty="0"/>
              <a:t>E + E (</a:t>
            </a:r>
            <a:r>
              <a:rPr lang="es-ES" sz="1000" dirty="0" err="1"/>
              <a:t>MeV</a:t>
            </a:r>
            <a:r>
              <a:rPr lang="es-ES" sz="1000" dirty="0"/>
              <a:t>)</a:t>
            </a:r>
          </a:p>
        </p:txBody>
      </p:sp>
      <p:sp>
        <p:nvSpPr>
          <p:cNvPr id="15" name="CuadroTexto 26">
            <a:extLst>
              <a:ext uri="{FF2B5EF4-FFF2-40B4-BE49-F238E27FC236}">
                <a16:creationId xmlns:a16="http://schemas.microsoft.com/office/drawing/2014/main" id="{9E9C2CE6-E829-73F4-24E1-87843A5DE311}"/>
              </a:ext>
            </a:extLst>
          </p:cNvPr>
          <p:cNvSpPr txBox="1"/>
          <p:nvPr/>
        </p:nvSpPr>
        <p:spPr>
          <a:xfrm>
            <a:off x="5577443" y="3566573"/>
            <a:ext cx="1387106" cy="253916"/>
          </a:xfrm>
          <a:prstGeom prst="rect">
            <a:avLst/>
          </a:prstGeom>
          <a:solidFill>
            <a:schemeClr val="bg1"/>
          </a:solidFill>
        </p:spPr>
        <p:txBody>
          <a:bodyPr wrap="square" rtlCol="0">
            <a:spAutoFit/>
          </a:bodyPr>
          <a:lstStyle/>
          <a:p>
            <a:r>
              <a:rPr lang="es-ES" sz="1000" dirty="0"/>
              <a:t>Back </a:t>
            </a:r>
            <a:r>
              <a:rPr lang="es-ES" sz="1000" dirty="0" err="1"/>
              <a:t>strip</a:t>
            </a:r>
            <a:r>
              <a:rPr lang="es-ES" sz="1000" dirty="0"/>
              <a:t> </a:t>
            </a:r>
            <a:r>
              <a:rPr lang="es-ES" sz="1000" dirty="0" err="1"/>
              <a:t>number</a:t>
            </a:r>
            <a:endParaRPr lang="es-ES" sz="1000" dirty="0"/>
          </a:p>
        </p:txBody>
      </p:sp>
      <p:sp>
        <p:nvSpPr>
          <p:cNvPr id="16" name="CuadroTexto 15">
            <a:extLst>
              <a:ext uri="{FF2B5EF4-FFF2-40B4-BE49-F238E27FC236}">
                <a16:creationId xmlns:a16="http://schemas.microsoft.com/office/drawing/2014/main" id="{D0303AD1-FF96-22D0-CF94-33FF4785CC94}"/>
              </a:ext>
            </a:extLst>
          </p:cNvPr>
          <p:cNvSpPr txBox="1"/>
          <p:nvPr/>
        </p:nvSpPr>
        <p:spPr>
          <a:xfrm>
            <a:off x="7631163" y="3045302"/>
            <a:ext cx="436419" cy="300082"/>
          </a:xfrm>
          <a:prstGeom prst="rect">
            <a:avLst/>
          </a:prstGeom>
          <a:noFill/>
        </p:spPr>
        <p:txBody>
          <a:bodyPr wrap="square" rtlCol="0">
            <a:spAutoFit/>
          </a:bodyPr>
          <a:lstStyle/>
          <a:p>
            <a:r>
              <a:rPr lang="es-ES_tradnl" sz="1350" b="1" baseline="30000" dirty="0">
                <a:solidFill>
                  <a:srgbClr val="FF0000"/>
                </a:solidFill>
                <a:latin typeface="Arial" charset="0"/>
                <a:ea typeface="Arial" charset="0"/>
                <a:cs typeface="Arial" charset="0"/>
              </a:rPr>
              <a:t>15</a:t>
            </a:r>
            <a:r>
              <a:rPr lang="es-ES_tradnl" sz="1350" b="1" dirty="0">
                <a:solidFill>
                  <a:srgbClr val="FF0000"/>
                </a:solidFill>
                <a:latin typeface="Arial" charset="0"/>
                <a:ea typeface="Arial" charset="0"/>
                <a:cs typeface="Arial" charset="0"/>
              </a:rPr>
              <a:t>C</a:t>
            </a:r>
          </a:p>
        </p:txBody>
      </p:sp>
      <p:sp>
        <p:nvSpPr>
          <p:cNvPr id="17" name="CuadroTexto 17">
            <a:extLst>
              <a:ext uri="{FF2B5EF4-FFF2-40B4-BE49-F238E27FC236}">
                <a16:creationId xmlns:a16="http://schemas.microsoft.com/office/drawing/2014/main" id="{C157F0A5-0C54-EE0C-F9C1-76B7BECBB9DB}"/>
              </a:ext>
            </a:extLst>
          </p:cNvPr>
          <p:cNvSpPr txBox="1"/>
          <p:nvPr/>
        </p:nvSpPr>
        <p:spPr>
          <a:xfrm>
            <a:off x="7631163" y="2745220"/>
            <a:ext cx="436419" cy="300082"/>
          </a:xfrm>
          <a:prstGeom prst="rect">
            <a:avLst/>
          </a:prstGeom>
          <a:noFill/>
        </p:spPr>
        <p:txBody>
          <a:bodyPr wrap="square" rtlCol="0">
            <a:spAutoFit/>
          </a:bodyPr>
          <a:lstStyle/>
          <a:p>
            <a:r>
              <a:rPr lang="es-ES_tradnl" sz="1350" b="1" baseline="30000" dirty="0">
                <a:solidFill>
                  <a:srgbClr val="0000CC"/>
                </a:solidFill>
                <a:latin typeface="Arial" charset="0"/>
                <a:ea typeface="Arial" charset="0"/>
                <a:cs typeface="Arial" charset="0"/>
              </a:rPr>
              <a:t>15</a:t>
            </a:r>
            <a:r>
              <a:rPr lang="es-ES_tradnl" sz="1350" b="1" dirty="0">
                <a:solidFill>
                  <a:srgbClr val="0000CC"/>
                </a:solidFill>
                <a:latin typeface="Arial" charset="0"/>
                <a:ea typeface="Arial" charset="0"/>
                <a:cs typeface="Arial" charset="0"/>
              </a:rPr>
              <a:t>N</a:t>
            </a:r>
          </a:p>
        </p:txBody>
      </p:sp>
      <p:sp>
        <p:nvSpPr>
          <p:cNvPr id="18" name="CuadroTexto 18">
            <a:extLst>
              <a:ext uri="{FF2B5EF4-FFF2-40B4-BE49-F238E27FC236}">
                <a16:creationId xmlns:a16="http://schemas.microsoft.com/office/drawing/2014/main" id="{BC6A5FD4-1546-3850-6C9A-7B55F949AC7A}"/>
              </a:ext>
            </a:extLst>
          </p:cNvPr>
          <p:cNvSpPr txBox="1"/>
          <p:nvPr/>
        </p:nvSpPr>
        <p:spPr>
          <a:xfrm>
            <a:off x="2351649" y="3149748"/>
            <a:ext cx="1261129" cy="246221"/>
          </a:xfrm>
          <a:prstGeom prst="rect">
            <a:avLst/>
          </a:prstGeom>
          <a:solidFill>
            <a:schemeClr val="bg1"/>
          </a:solidFill>
        </p:spPr>
        <p:txBody>
          <a:bodyPr wrap="square" rtlCol="0">
            <a:spAutoFit/>
          </a:bodyPr>
          <a:lstStyle/>
          <a:p>
            <a:r>
              <a:rPr lang="es-ES" sz="1000" dirty="0"/>
              <a:t>Tel F 64º &lt; </a:t>
            </a:r>
            <a:r>
              <a:rPr lang="es-ES" sz="1000" dirty="0">
                <a:latin typeface="Symbol" pitchFamily="2" charset="2"/>
              </a:rPr>
              <a:t>q</a:t>
            </a:r>
            <a:r>
              <a:rPr lang="es-ES" sz="1000" dirty="0"/>
              <a:t> &lt; 74º</a:t>
            </a:r>
          </a:p>
        </p:txBody>
      </p:sp>
      <p:sp>
        <p:nvSpPr>
          <p:cNvPr id="19" name="CuadroTexto 20">
            <a:extLst>
              <a:ext uri="{FF2B5EF4-FFF2-40B4-BE49-F238E27FC236}">
                <a16:creationId xmlns:a16="http://schemas.microsoft.com/office/drawing/2014/main" id="{EA31ADC0-2996-49D8-3B2B-F80DA84594A1}"/>
              </a:ext>
            </a:extLst>
          </p:cNvPr>
          <p:cNvSpPr txBox="1"/>
          <p:nvPr/>
        </p:nvSpPr>
        <p:spPr>
          <a:xfrm>
            <a:off x="4210678" y="4712556"/>
            <a:ext cx="963206" cy="253915"/>
          </a:xfrm>
          <a:prstGeom prst="rect">
            <a:avLst/>
          </a:prstGeom>
          <a:solidFill>
            <a:schemeClr val="bg1"/>
          </a:solidFill>
        </p:spPr>
        <p:txBody>
          <a:bodyPr wrap="square" rtlCol="0">
            <a:spAutoFit/>
          </a:bodyPr>
          <a:lstStyle/>
          <a:p>
            <a:r>
              <a:rPr lang="es-ES" sz="1000" dirty="0">
                <a:latin typeface="Symbol" pitchFamily="2" charset="2"/>
              </a:rPr>
              <a:t>D</a:t>
            </a:r>
            <a:r>
              <a:rPr lang="es-ES" sz="1000" dirty="0"/>
              <a:t>E + E (</a:t>
            </a:r>
            <a:r>
              <a:rPr lang="es-ES" sz="1000" dirty="0" err="1"/>
              <a:t>MeV</a:t>
            </a:r>
            <a:r>
              <a:rPr lang="es-ES" sz="1000" dirty="0"/>
              <a:t>)</a:t>
            </a:r>
          </a:p>
        </p:txBody>
      </p:sp>
      <p:sp>
        <p:nvSpPr>
          <p:cNvPr id="20" name="CuadroTexto 19">
            <a:extLst>
              <a:ext uri="{FF2B5EF4-FFF2-40B4-BE49-F238E27FC236}">
                <a16:creationId xmlns:a16="http://schemas.microsoft.com/office/drawing/2014/main" id="{76FB9366-E1CF-BDB6-B4D0-8EDA5592CC70}"/>
              </a:ext>
            </a:extLst>
          </p:cNvPr>
          <p:cNvSpPr txBox="1"/>
          <p:nvPr/>
        </p:nvSpPr>
        <p:spPr>
          <a:xfrm>
            <a:off x="4002333" y="3130805"/>
            <a:ext cx="1261129" cy="253915"/>
          </a:xfrm>
          <a:prstGeom prst="rect">
            <a:avLst/>
          </a:prstGeom>
          <a:solidFill>
            <a:schemeClr val="bg1"/>
          </a:solidFill>
        </p:spPr>
        <p:txBody>
          <a:bodyPr wrap="square" rtlCol="0">
            <a:spAutoFit/>
          </a:bodyPr>
          <a:lstStyle/>
          <a:p>
            <a:r>
              <a:rPr lang="es-ES" sz="1000" dirty="0"/>
              <a:t>Tel F 64º &lt; </a:t>
            </a:r>
            <a:r>
              <a:rPr lang="es-ES" sz="1000" dirty="0">
                <a:latin typeface="Symbol" pitchFamily="2" charset="2"/>
              </a:rPr>
              <a:t>q</a:t>
            </a:r>
            <a:r>
              <a:rPr lang="es-ES" sz="1000" dirty="0"/>
              <a:t> &lt; 74º</a:t>
            </a:r>
          </a:p>
        </p:txBody>
      </p:sp>
      <p:sp>
        <p:nvSpPr>
          <p:cNvPr id="21" name="CuadroTexto 5">
            <a:extLst>
              <a:ext uri="{FF2B5EF4-FFF2-40B4-BE49-F238E27FC236}">
                <a16:creationId xmlns:a16="http://schemas.microsoft.com/office/drawing/2014/main" id="{E10A8269-0C3F-AD7D-FDDA-6907B1988799}"/>
              </a:ext>
            </a:extLst>
          </p:cNvPr>
          <p:cNvSpPr txBox="1"/>
          <p:nvPr/>
        </p:nvSpPr>
        <p:spPr>
          <a:xfrm>
            <a:off x="2351648" y="4713000"/>
            <a:ext cx="1261129" cy="253916"/>
          </a:xfrm>
          <a:prstGeom prst="rect">
            <a:avLst/>
          </a:prstGeom>
          <a:solidFill>
            <a:schemeClr val="bg1"/>
          </a:solidFill>
        </p:spPr>
        <p:txBody>
          <a:bodyPr wrap="square" rtlCol="0">
            <a:spAutoFit/>
          </a:bodyPr>
          <a:lstStyle/>
          <a:p>
            <a:r>
              <a:rPr lang="es-ES" sz="1050" dirty="0"/>
              <a:t>Back </a:t>
            </a:r>
            <a:r>
              <a:rPr lang="es-ES" sz="1050" dirty="0" err="1"/>
              <a:t>strip</a:t>
            </a:r>
            <a:r>
              <a:rPr lang="es-ES" sz="1050" dirty="0"/>
              <a:t> </a:t>
            </a:r>
            <a:r>
              <a:rPr lang="es-ES" sz="1050" dirty="0" err="1"/>
              <a:t>number</a:t>
            </a:r>
            <a:endParaRPr lang="es-ES" sz="1050" dirty="0"/>
          </a:p>
        </p:txBody>
      </p:sp>
      <p:pic>
        <p:nvPicPr>
          <p:cNvPr id="22" name="Imagen 8">
            <a:extLst>
              <a:ext uri="{FF2B5EF4-FFF2-40B4-BE49-F238E27FC236}">
                <a16:creationId xmlns:a16="http://schemas.microsoft.com/office/drawing/2014/main" id="{485CDFE9-34AA-7536-C40F-5D16F7E7958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23201" y="2132898"/>
            <a:ext cx="979151" cy="955838"/>
          </a:xfrm>
          <a:prstGeom prst="rect">
            <a:avLst/>
          </a:prstGeom>
          <a:ln>
            <a:solidFill>
              <a:schemeClr val="accent1"/>
            </a:solidFill>
          </a:ln>
        </p:spPr>
      </p:pic>
      <p:sp>
        <p:nvSpPr>
          <p:cNvPr id="23" name="Google Shape;66;p14">
            <a:extLst>
              <a:ext uri="{FF2B5EF4-FFF2-40B4-BE49-F238E27FC236}">
                <a16:creationId xmlns:a16="http://schemas.microsoft.com/office/drawing/2014/main" id="{7B614F14-8AAB-2F65-CCCF-8E96DDE5B49E}"/>
              </a:ext>
            </a:extLst>
          </p:cNvPr>
          <p:cNvSpPr txBox="1"/>
          <p:nvPr/>
        </p:nvSpPr>
        <p:spPr>
          <a:xfrm>
            <a:off x="8832300" y="574800"/>
            <a:ext cx="311700" cy="225900"/>
          </a:xfrm>
          <a:prstGeom prst="rect">
            <a:avLst/>
          </a:prstGeom>
          <a:solidFill>
            <a:srgbClr val="FFFFF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dirty="0">
                <a:solidFill>
                  <a:srgbClr val="38761D"/>
                </a:solidFill>
              </a:rPr>
              <a:t>8</a:t>
            </a:r>
          </a:p>
        </p:txBody>
      </p:sp>
    </p:spTree>
    <p:extLst>
      <p:ext uri="{BB962C8B-B14F-4D97-AF65-F5344CB8AC3E}">
        <p14:creationId xmlns:p14="http://schemas.microsoft.com/office/powerpoint/2010/main" val="179357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Google Shape;63;p14"/>
          <p:cNvSpPr txBox="1">
            <a:spLocks noGrp="1"/>
          </p:cNvSpPr>
          <p:nvPr>
            <p:ph type="title"/>
          </p:nvPr>
        </p:nvSpPr>
        <p:spPr>
          <a:xfrm>
            <a:off x="0" y="0"/>
            <a:ext cx="9144000" cy="791700"/>
          </a:xfrm>
          <a:prstGeom prst="rect">
            <a:avLst/>
          </a:prstGeom>
          <a:solidFill>
            <a:srgbClr val="38761D"/>
          </a:solidFill>
        </p:spPr>
        <p:txBody>
          <a:bodyPr spcFirstLastPara="1" wrap="square" lIns="91425" tIns="91425" rIns="91425" bIns="91425" anchor="ctr" anchorCtr="0">
            <a:normAutofit/>
          </a:bodyPr>
          <a:lstStyle/>
          <a:p>
            <a:pPr lvl="0" indent="-343775" algn="ctr">
              <a:buClr>
                <a:srgbClr val="000000"/>
              </a:buClr>
              <a:buSzPct val="100000"/>
            </a:pPr>
            <a:r>
              <a:rPr lang="es-ES" sz="2400" baseline="30000" dirty="0">
                <a:solidFill>
                  <a:schemeClr val="bg1"/>
                </a:solidFill>
              </a:rPr>
              <a:t>15</a:t>
            </a:r>
            <a:r>
              <a:rPr lang="es-ES" sz="2400" dirty="0">
                <a:solidFill>
                  <a:schemeClr val="bg1"/>
                </a:solidFill>
              </a:rPr>
              <a:t>N / </a:t>
            </a:r>
            <a:r>
              <a:rPr lang="es-ES" sz="2400" baseline="30000" dirty="0">
                <a:solidFill>
                  <a:schemeClr val="bg1"/>
                </a:solidFill>
              </a:rPr>
              <a:t>15</a:t>
            </a:r>
            <a:r>
              <a:rPr lang="es-ES" sz="2400" dirty="0">
                <a:solidFill>
                  <a:schemeClr val="bg1"/>
                </a:solidFill>
              </a:rPr>
              <a:t>C </a:t>
            </a:r>
            <a:r>
              <a:rPr lang="es-ES" sz="2400" dirty="0" err="1">
                <a:solidFill>
                  <a:schemeClr val="bg1"/>
                </a:solidFill>
              </a:rPr>
              <a:t>Distributions</a:t>
            </a:r>
            <a:endParaRPr lang="es" sz="2400" dirty="0">
              <a:solidFill>
                <a:schemeClr val="bg1"/>
              </a:solidFill>
            </a:endParaRPr>
          </a:p>
        </p:txBody>
      </p:sp>
      <p:sp>
        <p:nvSpPr>
          <p:cNvPr id="65" name="Google Shape;65;p14"/>
          <p:cNvSpPr txBox="1"/>
          <p:nvPr/>
        </p:nvSpPr>
        <p:spPr>
          <a:xfrm>
            <a:off x="0" y="4917450"/>
            <a:ext cx="9144000" cy="225900"/>
          </a:xfrm>
          <a:prstGeom prst="rect">
            <a:avLst/>
          </a:prstGeom>
          <a:solidFill>
            <a:srgbClr val="38761D"/>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dirty="0">
                <a:solidFill>
                  <a:srgbClr val="B7B7B7"/>
                </a:solidFill>
              </a:rPr>
              <a:t>Vicente García </a:t>
            </a:r>
            <a:r>
              <a:rPr lang="en-GB" dirty="0" err="1">
                <a:solidFill>
                  <a:srgbClr val="B7B7B7"/>
                </a:solidFill>
              </a:rPr>
              <a:t>Távora</a:t>
            </a:r>
            <a:r>
              <a:rPr lang="en-GB" dirty="0">
                <a:solidFill>
                  <a:srgbClr val="B7B7B7"/>
                </a:solidFill>
              </a:rPr>
              <a:t>                                                                            Instituto de </a:t>
            </a:r>
            <a:r>
              <a:rPr lang="en-GB" dirty="0" err="1">
                <a:solidFill>
                  <a:srgbClr val="B7B7B7"/>
                </a:solidFill>
              </a:rPr>
              <a:t>Estructura</a:t>
            </a:r>
            <a:r>
              <a:rPr lang="en-GB" dirty="0">
                <a:solidFill>
                  <a:srgbClr val="B7B7B7"/>
                </a:solidFill>
              </a:rPr>
              <a:t> de la Materia - CSIC</a:t>
            </a:r>
          </a:p>
        </p:txBody>
      </p:sp>
      <p:pic>
        <p:nvPicPr>
          <p:cNvPr id="3" name="Imagen 11">
            <a:extLst>
              <a:ext uri="{FF2B5EF4-FFF2-40B4-BE49-F238E27FC236}">
                <a16:creationId xmlns:a16="http://schemas.microsoft.com/office/drawing/2014/main" id="{1137BA06-CA6B-F6BE-4B3F-84EEEE7228E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7809" y="921290"/>
            <a:ext cx="4347722" cy="3505046"/>
          </a:xfrm>
          <a:prstGeom prst="rect">
            <a:avLst/>
          </a:prstGeom>
        </p:spPr>
      </p:pic>
      <p:pic>
        <p:nvPicPr>
          <p:cNvPr id="4" name="Imagen 9">
            <a:extLst>
              <a:ext uri="{FF2B5EF4-FFF2-40B4-BE49-F238E27FC236}">
                <a16:creationId xmlns:a16="http://schemas.microsoft.com/office/drawing/2014/main" id="{B02E0EBD-CB6F-1D91-B2A9-BDC1BF685D6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2000" y="921290"/>
            <a:ext cx="4496807" cy="3505046"/>
          </a:xfrm>
          <a:prstGeom prst="rect">
            <a:avLst/>
          </a:prstGeom>
        </p:spPr>
      </p:pic>
      <p:sp>
        <p:nvSpPr>
          <p:cNvPr id="6" name="Google Shape;66;p14">
            <a:extLst>
              <a:ext uri="{FF2B5EF4-FFF2-40B4-BE49-F238E27FC236}">
                <a16:creationId xmlns:a16="http://schemas.microsoft.com/office/drawing/2014/main" id="{7EF31F18-5AE2-D184-24C7-990DCF1E157B}"/>
              </a:ext>
            </a:extLst>
          </p:cNvPr>
          <p:cNvSpPr txBox="1"/>
          <p:nvPr/>
        </p:nvSpPr>
        <p:spPr>
          <a:xfrm>
            <a:off x="8832300" y="574800"/>
            <a:ext cx="311700" cy="225900"/>
          </a:xfrm>
          <a:prstGeom prst="rect">
            <a:avLst/>
          </a:prstGeom>
          <a:solidFill>
            <a:srgbClr val="FFFFF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dirty="0">
                <a:solidFill>
                  <a:srgbClr val="38761D"/>
                </a:solidFill>
              </a:rPr>
              <a:t>9</a:t>
            </a:r>
          </a:p>
        </p:txBody>
      </p:sp>
      <p:sp>
        <p:nvSpPr>
          <p:cNvPr id="11" name="TextBox 10">
            <a:extLst>
              <a:ext uri="{FF2B5EF4-FFF2-40B4-BE49-F238E27FC236}">
                <a16:creationId xmlns:a16="http://schemas.microsoft.com/office/drawing/2014/main" id="{40658079-5A99-BBDB-18F3-18CEF0A60D40}"/>
              </a:ext>
            </a:extLst>
          </p:cNvPr>
          <p:cNvSpPr txBox="1"/>
          <p:nvPr/>
        </p:nvSpPr>
        <p:spPr>
          <a:xfrm rot="16200000">
            <a:off x="-314350" y="1510296"/>
            <a:ext cx="936475" cy="276999"/>
          </a:xfrm>
          <a:prstGeom prst="rect">
            <a:avLst/>
          </a:prstGeom>
          <a:noFill/>
        </p:spPr>
        <p:txBody>
          <a:bodyPr wrap="none" rtlCol="0">
            <a:spAutoFit/>
          </a:bodyPr>
          <a:lstStyle/>
          <a:p>
            <a:r>
              <a:rPr lang="en-ES" sz="1200" dirty="0"/>
              <a:t>counts/msr</a:t>
            </a:r>
            <a:endParaRPr lang="en-ES" sz="1200" baseline="30000" dirty="0"/>
          </a:p>
        </p:txBody>
      </p:sp>
      <p:sp>
        <p:nvSpPr>
          <p:cNvPr id="12" name="TextBox 11">
            <a:extLst>
              <a:ext uri="{FF2B5EF4-FFF2-40B4-BE49-F238E27FC236}">
                <a16:creationId xmlns:a16="http://schemas.microsoft.com/office/drawing/2014/main" id="{12BF33F4-4DE4-4334-125E-1475F501B4EF}"/>
              </a:ext>
            </a:extLst>
          </p:cNvPr>
          <p:cNvSpPr txBox="1"/>
          <p:nvPr/>
        </p:nvSpPr>
        <p:spPr>
          <a:xfrm rot="16200000">
            <a:off x="4181215" y="1513505"/>
            <a:ext cx="936475" cy="276999"/>
          </a:xfrm>
          <a:prstGeom prst="rect">
            <a:avLst/>
          </a:prstGeom>
          <a:noFill/>
        </p:spPr>
        <p:txBody>
          <a:bodyPr wrap="none" rtlCol="0">
            <a:spAutoFit/>
          </a:bodyPr>
          <a:lstStyle/>
          <a:p>
            <a:r>
              <a:rPr lang="en-ES" sz="1200" dirty="0"/>
              <a:t>counts/msr</a:t>
            </a:r>
            <a:endParaRPr lang="en-ES" sz="1200" baseline="30000" dirty="0"/>
          </a:p>
        </p:txBody>
      </p:sp>
    </p:spTree>
    <p:extLst>
      <p:ext uri="{BB962C8B-B14F-4D97-AF65-F5344CB8AC3E}">
        <p14:creationId xmlns:p14="http://schemas.microsoft.com/office/powerpoint/2010/main" val="425407668"/>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31942</TotalTime>
  <Words>2867</Words>
  <Application>Microsoft Macintosh PowerPoint</Application>
  <PresentationFormat>On-screen Show (16:9)</PresentationFormat>
  <Paragraphs>199</Paragraphs>
  <Slides>14</Slides>
  <Notes>14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Symbol</vt:lpstr>
      <vt:lpstr>Wingdings</vt:lpstr>
      <vt:lpstr>Simple Light</vt:lpstr>
      <vt:lpstr>   Scattering of 15C on 208Pb at energies  near the coulomb barrier   Instituto de Estructura de la Materia (IEM-CSIC) Madrid, Spain Vicente García Távora (vicente.garcia@csic.es)  Supervisor: María José García Borge </vt:lpstr>
      <vt:lpstr>Halo Nuclei</vt:lpstr>
      <vt:lpstr>What makes 15C (T1/2 = 2.45s) Interesting ?</vt:lpstr>
      <vt:lpstr>15C: Controversial 1n-halo</vt:lpstr>
      <vt:lpstr>Coulomb Barrier Scattering of 15C + 208Pb</vt:lpstr>
      <vt:lpstr>Coulomb Barrier Scattering of 15C + 208Pb</vt:lpstr>
      <vt:lpstr>Experimental Setup</vt:lpstr>
      <vt:lpstr>Data Analysis</vt:lpstr>
      <vt:lpstr>15N / 15C Distributions</vt:lpstr>
      <vt:lpstr>15C + 208Pb Cross Section</vt:lpstr>
      <vt:lpstr>Comparison of Experimental results with Theory</vt:lpstr>
      <vt:lpstr>Summary &amp; Outlook</vt:lpstr>
      <vt:lpstr>The IS699 collaboration</vt:lpstr>
      <vt:lpstr>Channeling Effects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Test of 3He beat at CMAM using the    3He + 7Li -&gt; 9Be + p reaction   Autor: Vicente García Távora vicente.garcia@csic.es </dc:title>
  <cp:lastModifiedBy>Microsoft Office User</cp:lastModifiedBy>
  <cp:revision>211</cp:revision>
  <dcterms:modified xsi:type="dcterms:W3CDTF">2022-10-27T14:38:42Z</dcterms:modified>
</cp:coreProperties>
</file>