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427" r:id="rId3"/>
    <p:sldId id="379" r:id="rId4"/>
    <p:sldId id="433" r:id="rId5"/>
    <p:sldId id="426" r:id="rId6"/>
    <p:sldId id="378" r:id="rId7"/>
    <p:sldId id="402" r:id="rId8"/>
    <p:sldId id="403" r:id="rId9"/>
    <p:sldId id="404" r:id="rId10"/>
    <p:sldId id="406" r:id="rId11"/>
    <p:sldId id="428" r:id="rId12"/>
    <p:sldId id="429" r:id="rId13"/>
    <p:sldId id="430" r:id="rId14"/>
    <p:sldId id="431" r:id="rId15"/>
    <p:sldId id="434" r:id="rId16"/>
    <p:sldId id="432" r:id="rId17"/>
    <p:sldId id="380" r:id="rId18"/>
    <p:sldId id="394" r:id="rId19"/>
    <p:sldId id="381" r:id="rId20"/>
    <p:sldId id="422" r:id="rId21"/>
    <p:sldId id="424" r:id="rId22"/>
    <p:sldId id="398" r:id="rId23"/>
    <p:sldId id="383" r:id="rId24"/>
    <p:sldId id="382" r:id="rId25"/>
    <p:sldId id="400" r:id="rId26"/>
    <p:sldId id="421" r:id="rId27"/>
    <p:sldId id="385" r:id="rId28"/>
    <p:sldId id="423" r:id="rId29"/>
    <p:sldId id="408" r:id="rId30"/>
    <p:sldId id="418" r:id="rId31"/>
    <p:sldId id="415" r:id="rId32"/>
    <p:sldId id="420" r:id="rId33"/>
    <p:sldId id="413" r:id="rId34"/>
    <p:sldId id="40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00"/>
    <a:srgbClr val="0000FF"/>
    <a:srgbClr val="E7A699"/>
    <a:srgbClr val="7BBA21"/>
    <a:srgbClr val="E6E6E6"/>
    <a:srgbClr val="2D0DB3"/>
    <a:srgbClr val="6B328E"/>
    <a:srgbClr val="522F9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3689" autoAdjust="0"/>
  </p:normalViewPr>
  <p:slideViewPr>
    <p:cSldViewPr>
      <p:cViewPr>
        <p:scale>
          <a:sx n="110" d="100"/>
          <a:sy n="110" d="100"/>
        </p:scale>
        <p:origin x="1398" y="10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4" d="100"/>
          <a:sy n="124" d="100"/>
        </p:scale>
        <p:origin x="495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10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few cases in which theory</a:t>
            </a:r>
            <a:r>
              <a:rPr lang="en-US" baseline="0" dirty="0" smtClean="0"/>
              <a:t> claims </a:t>
            </a:r>
            <a:r>
              <a:rPr lang="en-US" dirty="0" smtClean="0"/>
              <a:t>to be more accurate than experiment. Higher precision needed</a:t>
            </a:r>
            <a:r>
              <a:rPr lang="en-US" baseline="0" dirty="0" smtClean="0"/>
              <a:t> to benchmark theory.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27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few cases in which theory</a:t>
            </a:r>
            <a:r>
              <a:rPr lang="en-US" baseline="0" dirty="0" smtClean="0"/>
              <a:t> claims </a:t>
            </a:r>
            <a:r>
              <a:rPr lang="en-US" dirty="0" smtClean="0"/>
              <a:t>to be more accurate than experiment. Higher precision needed</a:t>
            </a:r>
            <a:r>
              <a:rPr lang="en-US" baseline="0" dirty="0" smtClean="0"/>
              <a:t> to benchmark theory.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99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100</a:t>
            </a:r>
            <a:r>
              <a:rPr lang="en-US" baseline="0" dirty="0" smtClean="0"/>
              <a:t> kHz linewidth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can additionally serve community in a broader way by measuring EA</a:t>
            </a:r>
            <a:r>
              <a:rPr lang="en-US" baseline="0" dirty="0" smtClean="0"/>
              <a:t> of elements that have not been measured at all so far.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316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024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49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492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847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76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8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Field shift: </a:t>
            </a:r>
            <a:r>
              <a:rPr lang="en-GB" dirty="0" smtClean="0"/>
              <a:t>change in the neutron number leads to a different nuclear charge density</a:t>
            </a:r>
          </a:p>
          <a:p>
            <a:r>
              <a:rPr lang="en-GB" dirty="0" smtClean="0"/>
              <a:t>distribution which results in a shift in the energy of the fine structure state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Mass shift:, when adding or removing a neutron the mass of the nuclide changes and the energy of the fine structure state changes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 to the different motion of the nucleus in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-of-mass system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N: accounts for differences in reduced mass of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2 isotopes, only describes single valence electron systems accurately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S: additional shift due to electron correlations in multi-electrons systems,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pure atomic effect caused by a correlated motion of the electron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scattering and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X-ray spectroscopy: measure charge radii of stable nuclides, determine field and mass shift from King plot analysis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isomer: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metastable state in which one or more nuclei occupy higher energy level than in the ground state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011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35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69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lanthanum hexaboride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00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lanthanum hexaboride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789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88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Field shift: </a:t>
            </a:r>
            <a:r>
              <a:rPr lang="en-GB" dirty="0" smtClean="0"/>
              <a:t>change in the neutron number leads to a different nuclear charge density</a:t>
            </a:r>
          </a:p>
          <a:p>
            <a:r>
              <a:rPr lang="en-GB" dirty="0" smtClean="0"/>
              <a:t>distribution which results in a shift in the energy of the fine structure state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Mass shift:, when adding or removing a neutron the mass of the nuclide changes and the energy of the fine structure state changes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 to the different motion of the nucleus in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-of-mass system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N: accounts for differences in reduced mass of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2 isotopes, only describes single valence electron systems accurately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S: additional shift due to electron correlations in multi-electrons systems,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pure atomic effect caused by a correlated motion of the electron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scattering and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X-ray spectroscopy: measure charge radii of stable nuclides, determine field and mass shift from King plot analysis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isomer: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metastable state in which one or more nuclei occupy higher energy level than in the ground state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1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Field shift: </a:t>
            </a:r>
            <a:r>
              <a:rPr lang="en-GB" dirty="0" smtClean="0"/>
              <a:t>change in the neutron number leads to a different nuclear charge density</a:t>
            </a:r>
          </a:p>
          <a:p>
            <a:r>
              <a:rPr lang="en-GB" dirty="0" smtClean="0"/>
              <a:t>distribution which results in a shift in the energy of the fine structure state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Mass shift:, when adding or removing a neutron the mass of the nuclide changes and the energy of the fine structure state changes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 to the different motion of the nucleus in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-of-mass system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N: accounts for differences in reduced mass of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2 isotopes, only describes single valence electron systems accurately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S: additional shift due to electron correlations in multi-electrons systems,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pure atomic effect caused by a correlated motion of the electron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scattering and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X-ray spectroscopy: measure charge radii of stable nuclides, determine field and mass shift from King plot analysis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isomer: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metastable state in which one or more nuclei occupy higher energy level than in the ground state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67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Field shift: </a:t>
            </a:r>
            <a:r>
              <a:rPr lang="en-GB" dirty="0" smtClean="0"/>
              <a:t>change in the neutron number leads to a different nuclear charge density</a:t>
            </a:r>
          </a:p>
          <a:p>
            <a:r>
              <a:rPr lang="en-GB" dirty="0" smtClean="0"/>
              <a:t>distribution which results in a shift in the energy of the fine structure state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Mass shift:, when adding or removing a neutron the mass of the nuclide changes and the energy of the fine structure state changes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 to the different motion of the nucleus in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-of-mass system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N: accounts for differences in reduced mass of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2 isotopes, only describes single valence electron systems accurately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S: additional shift due to electron correlations in multi-electrons systems,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pure atomic effect caused by a correlated motion of the electron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scattering and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X-ray spectroscopy: measure charge radii of stable nuclides, determine field and mass shift from King plot analysis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isomer: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metastable state in which one or more nuclei occupy higher energy level than in the ground state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29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If one wants to study e-e </a:t>
            </a:r>
            <a:r>
              <a:rPr lang="en-US" dirty="0" err="1" smtClean="0"/>
              <a:t>corr</a:t>
            </a:r>
            <a:r>
              <a:rPr lang="en-US" dirty="0" smtClean="0"/>
              <a:t> to benchmark atomic models, one needs to find a system where they are dominant. </a:t>
            </a:r>
          </a:p>
          <a:p>
            <a:r>
              <a:rPr lang="en-US" dirty="0" smtClean="0"/>
              <a:t>So</a:t>
            </a:r>
            <a:r>
              <a:rPr lang="en-US" baseline="0" dirty="0" smtClean="0"/>
              <a:t> let us now talk about neg. ions.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61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94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Atomic spectrum of neutral atom: several bound states, many</a:t>
            </a:r>
            <a:r>
              <a:rPr lang="en-US" baseline="0" dirty="0" smtClean="0"/>
              <a:t> optical transitions possible</a:t>
            </a:r>
          </a:p>
          <a:p>
            <a:r>
              <a:rPr lang="en-US" baseline="0" dirty="0" smtClean="0"/>
              <a:t>Typical atomic spectrum of neg. ion: few or no excited states, only ground state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18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things we can barely do.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9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429" y="1988841"/>
            <a:ext cx="103632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1829" y="371703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59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8000" y="908720"/>
            <a:ext cx="12096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8" y="6453014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477" y="72000"/>
            <a:ext cx="101909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696" y="1600201"/>
            <a:ext cx="1019092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4538" y="649287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2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11" Type="http://schemas.openxmlformats.org/officeDocument/2006/relationships/image" Target="../media/image6.png"/><Relationship Id="rId5" Type="http://schemas.openxmlformats.org/officeDocument/2006/relationships/image" Target="../media/image1.pn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781" y="2137326"/>
            <a:ext cx="9364488" cy="1872208"/>
          </a:xfrm>
        </p:spPr>
        <p:txBody>
          <a:bodyPr>
            <a:noAutofit/>
          </a:bodyPr>
          <a:lstStyle/>
          <a:p>
            <a:r>
              <a:rPr lang="en-GB" sz="3600" dirty="0"/>
              <a:t>Highly-sensitive </a:t>
            </a:r>
            <a:r>
              <a:rPr lang="en-GB" sz="3600" dirty="0" err="1"/>
              <a:t>photodetachment</a:t>
            </a:r>
            <a:r>
              <a:rPr lang="en-GB" sz="3600" dirty="0"/>
              <a:t> spectroscopy in an MR-</a:t>
            </a:r>
            <a:r>
              <a:rPr lang="en-GB" sz="3600" dirty="0" err="1"/>
              <a:t>ToF</a:t>
            </a:r>
            <a:r>
              <a:rPr lang="en-GB" sz="3600" dirty="0"/>
              <a:t> device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7160" y="5694577"/>
            <a:ext cx="6400800" cy="1176536"/>
          </a:xfrm>
        </p:spPr>
        <p:txBody>
          <a:bodyPr>
            <a:normAutofit/>
          </a:bodyPr>
          <a:lstStyle/>
          <a:p>
            <a:r>
              <a:rPr lang="de-DE" sz="4400" b="1" dirty="0" smtClean="0"/>
              <a:t>Franziska Maria </a:t>
            </a:r>
            <a:r>
              <a:rPr lang="de-DE" sz="4400" b="1" dirty="0"/>
              <a:t>Maier</a:t>
            </a:r>
          </a:p>
          <a:p>
            <a:r>
              <a:rPr lang="de-DE" sz="1400" dirty="0"/>
              <a:t>CERN PhD Student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9" y="5445224"/>
            <a:ext cx="4072954" cy="129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9" y="109890"/>
            <a:ext cx="2310713" cy="23109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7852" y="221650"/>
            <a:ext cx="2976968" cy="97510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125194"/>
            <a:ext cx="4953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r="22180"/>
          <a:stretch/>
        </p:blipFill>
        <p:spPr>
          <a:xfrm>
            <a:off x="10565433" y="5298460"/>
            <a:ext cx="1439888" cy="1442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3645025"/>
            <a:ext cx="10204715" cy="1152128"/>
          </a:xfrm>
        </p:spPr>
        <p:txBody>
          <a:bodyPr>
            <a:normAutofit/>
          </a:bodyPr>
          <a:lstStyle/>
          <a:p>
            <a:r>
              <a:rPr lang="en-US" dirty="0"/>
              <a:t>Cross section </a:t>
            </a:r>
            <a:r>
              <a:rPr lang="el-GR" dirty="0">
                <a:latin typeface="Mathcad UniMath" panose="02000503020000020003" pitchFamily="50" charset="0"/>
              </a:rPr>
              <a:t>σ</a:t>
            </a:r>
            <a:r>
              <a:rPr lang="en-US" dirty="0">
                <a:latin typeface="Mathcad UniMath" panose="02000503020000020003" pitchFamily="50" charset="0"/>
              </a:rPr>
              <a:t> </a:t>
            </a:r>
            <a:r>
              <a:rPr lang="en-US" dirty="0"/>
              <a:t>follows Wigner threshold law</a:t>
            </a:r>
          </a:p>
          <a:p>
            <a:endParaRPr lang="en-US" dirty="0"/>
          </a:p>
          <a:p>
            <a:r>
              <a:rPr lang="en-US" dirty="0"/>
              <a:t>Doppler corrected threshold yields the </a:t>
            </a:r>
            <a:r>
              <a:rPr lang="en-US" dirty="0" smtClean="0"/>
              <a:t>EA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412776"/>
            <a:ext cx="5073203" cy="3553692"/>
          </a:xfrm>
          <a:prstGeom prst="rect">
            <a:avLst/>
          </a:prstGeom>
        </p:spPr>
      </p:pic>
      <p:pic>
        <p:nvPicPr>
          <p:cNvPr id="7" name="Content Placeholder 9"/>
          <p:cNvPicPr>
            <a:picLocks noChangeAspect="1"/>
          </p:cNvPicPr>
          <p:nvPr/>
        </p:nvPicPr>
        <p:blipFill rotWithShape="1">
          <a:blip r:embed="rId3"/>
          <a:srcRect l="35818" t="21022" r="17728" b="47471"/>
          <a:stretch/>
        </p:blipFill>
        <p:spPr>
          <a:xfrm>
            <a:off x="407368" y="1398503"/>
            <a:ext cx="5084391" cy="2088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409" y="5157192"/>
            <a:ext cx="82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But: very low </a:t>
            </a:r>
            <a:r>
              <a:rPr lang="en-US" dirty="0" err="1" smtClean="0"/>
              <a:t>photodetachment</a:t>
            </a:r>
            <a:r>
              <a:rPr lang="en-US" dirty="0" smtClean="0"/>
              <a:t> probability around threshold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63352" y="-8"/>
            <a:ext cx="11319049" cy="980736"/>
          </a:xfrm>
        </p:spPr>
        <p:txBody>
          <a:bodyPr>
            <a:noAutofit/>
          </a:bodyPr>
          <a:lstStyle/>
          <a:p>
            <a:r>
              <a:rPr lang="en-US" sz="2800" dirty="0" smtClean="0"/>
              <a:t>Laser </a:t>
            </a:r>
            <a:r>
              <a:rPr lang="en-US" sz="2800" dirty="0" err="1" smtClean="0"/>
              <a:t>Photodetachment</a:t>
            </a:r>
            <a:r>
              <a:rPr lang="en-US" sz="2800" dirty="0" smtClean="0"/>
              <a:t> Threshold Spectroscopy allows to measure the EA.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65273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-13535"/>
            <a:ext cx="10465163" cy="980736"/>
          </a:xfrm>
        </p:spPr>
        <p:txBody>
          <a:bodyPr>
            <a:normAutofit/>
          </a:bodyPr>
          <a:lstStyle/>
          <a:p>
            <a:r>
              <a:rPr lang="de-DE" dirty="0" smtClean="0"/>
              <a:t>Pulsed high power lasers limit precision.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1334" y="1251443"/>
            <a:ext cx="6336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low </a:t>
            </a:r>
            <a:r>
              <a:rPr lang="en-US" dirty="0" err="1" smtClean="0"/>
              <a:t>photodetachment</a:t>
            </a:r>
            <a:r>
              <a:rPr lang="en-US" dirty="0" smtClean="0"/>
              <a:t> probability around </a:t>
            </a:r>
            <a:r>
              <a:rPr lang="en-US" dirty="0" smtClean="0"/>
              <a:t>threshold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High photon density needed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Pulsed high-power lasers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Broad-band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Limited precision</a:t>
            </a:r>
            <a:endParaRPr lang="en-US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44" y="2721175"/>
            <a:ext cx="3986669" cy="286265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24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-13535"/>
            <a:ext cx="10465163" cy="980736"/>
          </a:xfrm>
        </p:spPr>
        <p:txBody>
          <a:bodyPr>
            <a:normAutofit/>
          </a:bodyPr>
          <a:lstStyle/>
          <a:p>
            <a:r>
              <a:rPr lang="de-DE" dirty="0" smtClean="0"/>
              <a:t>Pulsed high power lasers limit precision.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1334" y="1251443"/>
            <a:ext cx="6336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low </a:t>
            </a:r>
            <a:r>
              <a:rPr lang="en-US" dirty="0" err="1" smtClean="0"/>
              <a:t>photodetachment</a:t>
            </a:r>
            <a:r>
              <a:rPr lang="en-US" dirty="0" smtClean="0"/>
              <a:t> probability around </a:t>
            </a:r>
            <a:r>
              <a:rPr lang="en-US" dirty="0" smtClean="0"/>
              <a:t>threshold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High photon density needed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Pulsed high-power lasers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Broad-band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Limited precision</a:t>
            </a:r>
            <a:endParaRPr lang="en-US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44" y="2721175"/>
            <a:ext cx="3986669" cy="286265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7565338" y="6158146"/>
            <a:ext cx="4488498" cy="340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smtClean="0"/>
              <a:t>D. Leimbach et al., Nat Commun 11, 3824 (2020).</a:t>
            </a:r>
          </a:p>
          <a:p>
            <a:r>
              <a:rPr lang="en-US" sz="1400" smtClean="0"/>
              <a:t>S. Rothe et al., Journal of Physics G 44(10): 104003  (2017).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768624" y="1181429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GANDALPH @ ISOLDE/CERN: </a:t>
            </a:r>
          </a:p>
          <a:p>
            <a:r>
              <a:rPr lang="en-US" dirty="0" smtClean="0"/>
              <a:t>Successful EA measurements of At &amp; I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3210" y="1878934"/>
            <a:ext cx="4762676" cy="40369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184232" y="2459565"/>
            <a:ext cx="1518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aseline="30000" dirty="0" smtClean="0">
                <a:latin typeface="Arial" panose="020B0604020202020204" pitchFamily="34" charset="0"/>
              </a:rPr>
              <a:t>211</a:t>
            </a:r>
            <a:r>
              <a:rPr lang="en-GB" sz="2800" dirty="0" smtClean="0">
                <a:latin typeface="Arial" panose="020B0604020202020204" pitchFamily="34" charset="0"/>
              </a:rPr>
              <a:t>At</a:t>
            </a:r>
            <a:endParaRPr lang="en-GB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231904" y="3483670"/>
            <a:ext cx="3859519" cy="24321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75050" y="1746499"/>
            <a:ext cx="2088232" cy="735747"/>
          </a:xfrm>
          <a:prstGeom prst="wedgeEllipseCallout">
            <a:avLst>
              <a:gd name="adj1" fmla="val 62304"/>
              <a:gd name="adj2" fmla="val 7724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r</a:t>
            </a:r>
            <a:r>
              <a:rPr lang="en-GB" sz="1400" dirty="0" smtClean="0"/>
              <a:t>adionuclide </a:t>
            </a:r>
            <a:r>
              <a:rPr lang="en-GB" sz="1400" dirty="0"/>
              <a:t>therapy of cancer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0451" y="568205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Generally, rich </a:t>
            </a:r>
            <a:r>
              <a:rPr lang="en-US" dirty="0" smtClean="0"/>
              <a:t>multi-threshold structure from hyperfine splitting cannot be seen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00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37242" y="1576929"/>
            <a:ext cx="7260228" cy="30963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03912" y="6405851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44107" y="6228050"/>
            <a:ext cx="4108251" cy="360363"/>
          </a:xfrm>
        </p:spPr>
        <p:txBody>
          <a:bodyPr/>
          <a:lstStyle/>
          <a:p>
            <a:r>
              <a:rPr lang="en-GB" sz="1400" dirty="0"/>
              <a:t>U. </a:t>
            </a:r>
            <a:r>
              <a:rPr lang="en-GB" sz="1400" dirty="0" err="1"/>
              <a:t>Berzinsh</a:t>
            </a:r>
            <a:r>
              <a:rPr lang="en-GB" sz="1400" dirty="0"/>
              <a:t>, et al. Phys. Rev. A 51, 231 (1995</a:t>
            </a:r>
            <a:r>
              <a:rPr lang="en-GB" sz="1400" dirty="0" smtClean="0"/>
              <a:t>)</a:t>
            </a:r>
          </a:p>
          <a:p>
            <a:r>
              <a:rPr lang="fr-FR" sz="1400" dirty="0"/>
              <a:t>Carette &amp; Godefroid J. Phys. B: 46 (2013)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890115" y="3846240"/>
            <a:ext cx="6480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983432" y="-13535"/>
            <a:ext cx="10465163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Pulsed high power lasers limit precision.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3219" y="1080375"/>
            <a:ext cx="7116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Isotope Shifts in the </a:t>
            </a:r>
            <a:r>
              <a:rPr lang="en-US" sz="2400" dirty="0" smtClean="0"/>
              <a:t>EA </a:t>
            </a:r>
            <a:r>
              <a:rPr lang="en-US" sz="2400" dirty="0" smtClean="0">
                <a:sym typeface="Wingdings" panose="05000000000000000000" pitchFamily="2" charset="2"/>
              </a:rPr>
              <a:t> benchmark atomic models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71902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7242" y="1576929"/>
            <a:ext cx="7260228" cy="30963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03912" y="6405851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44107" y="6228050"/>
            <a:ext cx="4108251" cy="360363"/>
          </a:xfrm>
        </p:spPr>
        <p:txBody>
          <a:bodyPr/>
          <a:lstStyle/>
          <a:p>
            <a:r>
              <a:rPr lang="en-GB" sz="1400" dirty="0"/>
              <a:t>U. </a:t>
            </a:r>
            <a:r>
              <a:rPr lang="en-GB" sz="1400" dirty="0" err="1"/>
              <a:t>Berzinsh</a:t>
            </a:r>
            <a:r>
              <a:rPr lang="en-GB" sz="1400" dirty="0"/>
              <a:t>, et al. Phys. Rev. A 51, 231 (1995</a:t>
            </a:r>
            <a:r>
              <a:rPr lang="en-GB" sz="1400" dirty="0" smtClean="0"/>
              <a:t>)</a:t>
            </a:r>
          </a:p>
          <a:p>
            <a:r>
              <a:rPr lang="fr-FR" sz="1400" dirty="0"/>
              <a:t>Carette &amp; Godefroid J. Phys. B: 46 (2013)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824662" y="4770314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0.22(14) </a:t>
            </a:r>
            <a:r>
              <a:rPr lang="en-US" sz="2400" dirty="0" smtClean="0"/>
              <a:t>GHz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890115" y="3846240"/>
            <a:ext cx="6480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07" y="1812098"/>
            <a:ext cx="4555082" cy="35883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76590" y="5699022"/>
            <a:ext cx="271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Laser-bandwidth: 4.3 GHz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303912" y="5231981"/>
            <a:ext cx="146043" cy="4201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983432" y="-13535"/>
            <a:ext cx="10465163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Pulsed high power lasers limit precision.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3219" y="1080375"/>
            <a:ext cx="5100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Isotope Shifts in the EA of </a:t>
            </a:r>
            <a:r>
              <a:rPr lang="en-US" sz="2400" baseline="30000" dirty="0" smtClean="0"/>
              <a:t>35,37</a:t>
            </a:r>
            <a:r>
              <a:rPr lang="en-US" sz="2400" dirty="0" smtClean="0"/>
              <a:t>Cl: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58789" y="1637633"/>
            <a:ext cx="1885524" cy="908864"/>
          </a:xfrm>
          <a:prstGeom prst="wedgeEllipseCallout">
            <a:avLst>
              <a:gd name="adj1" fmla="val -49407"/>
              <a:gd name="adj2" fmla="val -6811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Most bound negative 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48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37242" y="1576929"/>
            <a:ext cx="7260228" cy="30963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03912" y="6405851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44107" y="6228050"/>
            <a:ext cx="4108251" cy="360363"/>
          </a:xfrm>
        </p:spPr>
        <p:txBody>
          <a:bodyPr/>
          <a:lstStyle/>
          <a:p>
            <a:r>
              <a:rPr lang="en-GB" sz="1400" dirty="0"/>
              <a:t>U. </a:t>
            </a:r>
            <a:r>
              <a:rPr lang="en-GB" sz="1400" dirty="0" err="1"/>
              <a:t>Berzinsh</a:t>
            </a:r>
            <a:r>
              <a:rPr lang="en-GB" sz="1400" dirty="0"/>
              <a:t>, et al. Phys. Rev. A 51, 231 (1995</a:t>
            </a:r>
            <a:r>
              <a:rPr lang="en-GB" sz="1400" dirty="0" smtClean="0"/>
              <a:t>)</a:t>
            </a:r>
          </a:p>
          <a:p>
            <a:r>
              <a:rPr lang="fr-FR" sz="1400" dirty="0"/>
              <a:t>Carette &amp; Godefroid J. Phys. B: 46 (2013)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824662" y="4770314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0.22(14) GHz = 0.74 GHz </a:t>
            </a:r>
            <a:r>
              <a:rPr lang="en-US" sz="2400" dirty="0" smtClean="0">
                <a:solidFill>
                  <a:schemeClr val="accent1"/>
                </a:solidFill>
              </a:rPr>
              <a:t>– 0.51(14) GHz </a:t>
            </a:r>
            <a:r>
              <a:rPr lang="en-US" sz="2400" dirty="0" smtClean="0"/>
              <a:t>+ 0.014(14) GHz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890115" y="3846240"/>
            <a:ext cx="6480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07" y="1812098"/>
            <a:ext cx="4555082" cy="35883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76590" y="5699022"/>
            <a:ext cx="271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Laser-bandwidth: 4.3 GHz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303912" y="5231981"/>
            <a:ext cx="146043" cy="4201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983432" y="-13535"/>
            <a:ext cx="10465163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Pulsed high power lasers limit precision.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3219" y="1080375"/>
            <a:ext cx="5100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Isotope Shifts in the EA of </a:t>
            </a:r>
            <a:r>
              <a:rPr lang="en-US" sz="2400" baseline="30000" dirty="0" smtClean="0"/>
              <a:t>35,37</a:t>
            </a:r>
            <a:r>
              <a:rPr lang="en-US" sz="2400" dirty="0" smtClean="0"/>
              <a:t>Cl: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58789" y="1637633"/>
            <a:ext cx="1885524" cy="908864"/>
          </a:xfrm>
          <a:prstGeom prst="wedgeEllipseCallout">
            <a:avLst>
              <a:gd name="adj1" fmla="val -49407"/>
              <a:gd name="adj2" fmla="val -6811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Most bound negative 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584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37242" y="1576929"/>
            <a:ext cx="7260228" cy="30963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03912" y="6405851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44107" y="6228050"/>
            <a:ext cx="4108251" cy="360363"/>
          </a:xfrm>
        </p:spPr>
        <p:txBody>
          <a:bodyPr/>
          <a:lstStyle/>
          <a:p>
            <a:r>
              <a:rPr lang="en-GB" sz="1400" dirty="0"/>
              <a:t>U. </a:t>
            </a:r>
            <a:r>
              <a:rPr lang="en-GB" sz="1400" dirty="0" err="1"/>
              <a:t>Berzinsh</a:t>
            </a:r>
            <a:r>
              <a:rPr lang="en-GB" sz="1400" dirty="0"/>
              <a:t>, et al. Phys. Rev. A 51, 231 (1995</a:t>
            </a:r>
            <a:r>
              <a:rPr lang="en-GB" sz="1400" dirty="0" smtClean="0"/>
              <a:t>)</a:t>
            </a:r>
          </a:p>
          <a:p>
            <a:r>
              <a:rPr lang="fr-FR" sz="1400" dirty="0"/>
              <a:t>Carette &amp; Godefroid J. Phys. B: 46 (2013)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824662" y="4770314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0.22(14) GHz = 0.74 GHz </a:t>
            </a:r>
            <a:r>
              <a:rPr lang="en-US" sz="2400" dirty="0" smtClean="0">
                <a:solidFill>
                  <a:schemeClr val="accent1"/>
                </a:solidFill>
              </a:rPr>
              <a:t>– 0.51(14) GHz </a:t>
            </a:r>
            <a:r>
              <a:rPr lang="en-US" sz="2400" dirty="0" smtClean="0"/>
              <a:t>+ 0.014(14) GHz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890115" y="3846240"/>
            <a:ext cx="64807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07" y="1812098"/>
            <a:ext cx="4555082" cy="3588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80176" y="5752039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Theory: </a:t>
            </a:r>
            <a:r>
              <a:rPr lang="en-US" dirty="0" smtClean="0">
                <a:solidFill>
                  <a:schemeClr val="accent1"/>
                </a:solidFill>
              </a:rPr>
              <a:t>- 0.535(51) GHz</a:t>
            </a:r>
          </a:p>
          <a:p>
            <a:r>
              <a:rPr lang="en-US" dirty="0" smtClean="0"/>
              <a:t>More precisely predicted in theory than experimentally measured</a:t>
            </a:r>
            <a:endParaRPr lang="en-GB" dirty="0"/>
          </a:p>
        </p:txBody>
      </p:sp>
      <p:sp>
        <p:nvSpPr>
          <p:cNvPr id="11" name="Up-Down Arrow 10"/>
          <p:cNvSpPr/>
          <p:nvPr/>
        </p:nvSpPr>
        <p:spPr>
          <a:xfrm>
            <a:off x="8690315" y="5284995"/>
            <a:ext cx="246922" cy="4140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176590" y="5699022"/>
            <a:ext cx="271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Laser-bandwidth: 4.3 GHz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303912" y="5231981"/>
            <a:ext cx="146043" cy="4201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983432" y="-13535"/>
            <a:ext cx="10465163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Pulsed high power lasers limit precision.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3219" y="1080375"/>
            <a:ext cx="5100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Isotope Shifts in the EA of </a:t>
            </a:r>
            <a:r>
              <a:rPr lang="en-US" sz="2400" baseline="30000" dirty="0" smtClean="0"/>
              <a:t>35,37</a:t>
            </a:r>
            <a:r>
              <a:rPr lang="en-US" sz="2400" dirty="0" smtClean="0"/>
              <a:t>Cl: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58789" y="1637633"/>
            <a:ext cx="1885524" cy="908864"/>
          </a:xfrm>
          <a:prstGeom prst="wedgeEllipseCallout">
            <a:avLst>
              <a:gd name="adj1" fmla="val -49407"/>
              <a:gd name="adj2" fmla="val -6811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Most bound negative 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472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9220"/>
            <a:ext cx="10681187" cy="980736"/>
          </a:xfrm>
        </p:spPr>
        <p:txBody>
          <a:bodyPr>
            <a:normAutofit/>
          </a:bodyPr>
          <a:lstStyle/>
          <a:p>
            <a:r>
              <a:rPr lang="en-GB" sz="3100" dirty="0"/>
              <a:t>Electron affinity (EA) and isotope shift measurements of the EA</a:t>
            </a:r>
            <a:r>
              <a:rPr lang="en-GB" sz="3100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716" y="877161"/>
            <a:ext cx="6264696" cy="508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dirty="0" smtClean="0"/>
              <a:t>Further </a:t>
            </a:r>
            <a:r>
              <a:rPr lang="en-GB" sz="2400" dirty="0"/>
              <a:t>constrain atomic models for accurate calculations of </a:t>
            </a:r>
            <a:r>
              <a:rPr lang="en-GB" sz="2400" dirty="0" smtClean="0"/>
              <a:t>S needed </a:t>
            </a:r>
            <a:r>
              <a:rPr lang="en-GB" sz="2400" dirty="0"/>
              <a:t>for nuclear structure studies</a:t>
            </a:r>
          </a:p>
          <a:p>
            <a:pPr lvl="1"/>
            <a:r>
              <a:rPr lang="en-GB" sz="2000" dirty="0"/>
              <a:t>Demand for better precision as e.g. achievable with narrow-band continuous-wave lasers (with lower laser power)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44898" y="5868239"/>
            <a:ext cx="6612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ym typeface="Wingdings" panose="05000000000000000000" pitchFamily="2" charset="2"/>
              </a:rPr>
              <a:t> Sensitivity boost is required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8092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9220"/>
            <a:ext cx="10681187" cy="980736"/>
          </a:xfrm>
        </p:spPr>
        <p:txBody>
          <a:bodyPr>
            <a:normAutofit/>
          </a:bodyPr>
          <a:lstStyle/>
          <a:p>
            <a:r>
              <a:rPr lang="en-GB" sz="3100" dirty="0"/>
              <a:t>Electron affinity (EA) and isotope shift measurements of the EA</a:t>
            </a:r>
            <a:r>
              <a:rPr lang="en-GB" sz="3100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716" y="877161"/>
            <a:ext cx="6264696" cy="508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dirty="0" smtClean="0"/>
              <a:t>Further </a:t>
            </a:r>
            <a:r>
              <a:rPr lang="en-GB" sz="2400" dirty="0"/>
              <a:t>constrain atomic models for accurate calculations of </a:t>
            </a:r>
            <a:r>
              <a:rPr lang="en-GB" sz="2400" dirty="0" smtClean="0"/>
              <a:t>S needed </a:t>
            </a:r>
            <a:r>
              <a:rPr lang="en-GB" sz="2400" dirty="0"/>
              <a:t>for nuclear structure studies</a:t>
            </a:r>
          </a:p>
          <a:p>
            <a:pPr lvl="1"/>
            <a:r>
              <a:rPr lang="en-GB" sz="2000" dirty="0"/>
              <a:t>Demand for better precision as e.g. achievable with narrow-band continuous-wave lasers (with lower laser power)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400" dirty="0"/>
              <a:t>Important benchmark for atomic models describing electron-correlation effects for chemistry and atomic physics</a:t>
            </a:r>
          </a:p>
          <a:p>
            <a:pPr lvl="1"/>
            <a:r>
              <a:rPr lang="en-GB" sz="2000" dirty="0"/>
              <a:t>Demand for measurement of scarcely produced (radioactive) elements and isotopes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1340768"/>
            <a:ext cx="5526039" cy="41638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016213" y="6428359"/>
            <a:ext cx="41769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[1] D. </a:t>
            </a:r>
            <a:r>
              <a:rPr lang="en-GB" sz="1400" dirty="0" err="1" smtClean="0"/>
              <a:t>Leimbach</a:t>
            </a:r>
            <a:r>
              <a:rPr lang="en-GB" sz="1400" dirty="0" smtClean="0"/>
              <a:t> et al. Nat </a:t>
            </a:r>
            <a:r>
              <a:rPr lang="en-GB" sz="1400" dirty="0" err="1" smtClean="0"/>
              <a:t>Commun</a:t>
            </a:r>
            <a:r>
              <a:rPr lang="en-GB" sz="1400" dirty="0" smtClean="0"/>
              <a:t> 11, 3824 (2020). 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44898" y="5868239"/>
            <a:ext cx="6612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ym typeface="Wingdings" panose="05000000000000000000" pitchFamily="2" charset="2"/>
              </a:rPr>
              <a:t> Sensitivity boost is required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79313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5" y="-8"/>
            <a:ext cx="10670976" cy="980736"/>
          </a:xfrm>
        </p:spPr>
        <p:txBody>
          <a:bodyPr>
            <a:noAutofit/>
          </a:bodyPr>
          <a:lstStyle/>
          <a:p>
            <a:r>
              <a:rPr lang="en-GB" sz="2800" dirty="0"/>
              <a:t>Laser </a:t>
            </a:r>
            <a:r>
              <a:rPr lang="en-GB" sz="2800" dirty="0" err="1"/>
              <a:t>Photodetachment</a:t>
            </a:r>
            <a:r>
              <a:rPr lang="en-GB" sz="2800" dirty="0"/>
              <a:t> Threshold Spectroscopy in an MR-</a:t>
            </a:r>
            <a:r>
              <a:rPr lang="en-GB" sz="2800" dirty="0" err="1"/>
              <a:t>ToF</a:t>
            </a:r>
            <a:r>
              <a:rPr lang="en-GB" sz="2800" dirty="0"/>
              <a:t> </a:t>
            </a:r>
            <a:r>
              <a:rPr lang="en-GB" sz="2800" dirty="0" smtClean="0"/>
              <a:t>device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280852"/>
            <a:ext cx="4681283" cy="148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95970" y="1315978"/>
            <a:ext cx="66852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... Increase observation time</a:t>
            </a:r>
          </a:p>
          <a:p>
            <a:r>
              <a:rPr lang="de-DE" sz="2400" dirty="0" smtClean="0"/>
              <a:t>... sensitivity </a:t>
            </a:r>
            <a:r>
              <a:rPr lang="de-DE" sz="2400" dirty="0" smtClean="0"/>
              <a:t>boost by reprobing same ion </a:t>
            </a:r>
            <a:r>
              <a:rPr lang="de-DE" sz="2400" dirty="0" smtClean="0"/>
              <a:t>bunch</a:t>
            </a:r>
          </a:p>
          <a:p>
            <a:r>
              <a:rPr lang="de-DE" sz="2400" dirty="0" smtClean="0"/>
              <a:t>... CW lasers to increase precision</a:t>
            </a:r>
            <a:endParaRPr lang="de-DE" sz="2400" dirty="0" smtClean="0"/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 rotWithShape="1">
          <a:blip r:embed="rId4"/>
          <a:srcRect l="9379" b="67671"/>
          <a:stretch/>
        </p:blipFill>
        <p:spPr>
          <a:xfrm>
            <a:off x="767408" y="3527753"/>
            <a:ext cx="11132738" cy="177611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19536" y="32151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Electrostatic </a:t>
            </a:r>
            <a:r>
              <a:rPr lang="en-US" dirty="0" smtClean="0"/>
              <a:t>Mirror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538584" y="322285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Electrostatic </a:t>
            </a:r>
            <a:r>
              <a:rPr lang="en-US" dirty="0" smtClean="0"/>
              <a:t>Mirror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253657" y="32151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Central Drift </a:t>
            </a:r>
            <a:r>
              <a:rPr lang="en-US" dirty="0" smtClean="0"/>
              <a:t>Tube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500677" y="39524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ions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3015" y="2706352"/>
            <a:ext cx="296213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078948" y="441580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neutrals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10800000">
            <a:off x="911425" y="4261186"/>
            <a:ext cx="1008111" cy="30099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8976320" y="443605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neutrals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10344472" y="4243632"/>
            <a:ext cx="1008111" cy="30099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3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Determination of the </a:t>
            </a:r>
            <a:r>
              <a:rPr lang="en-GB" dirty="0" err="1" smtClean="0"/>
              <a:t>rms</a:t>
            </a:r>
            <a:r>
              <a:rPr lang="en-GB" dirty="0" smtClean="0"/>
              <a:t> charge radius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3352" y="1259154"/>
            <a:ext cx="6151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Charge Radii: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Convey information about nuclear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Benchmark nuclear models</a:t>
            </a:r>
          </a:p>
          <a:p>
            <a:endParaRPr lang="en-US" sz="2000" dirty="0" smtClean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4D0DE6-6D26-401B-B55E-AEE5DCA67B82}"/>
              </a:ext>
            </a:extLst>
          </p:cNvPr>
          <p:cNvSpPr/>
          <p:nvPr/>
        </p:nvSpPr>
        <p:spPr>
          <a:xfrm>
            <a:off x="3015195" y="5821450"/>
            <a:ext cx="141331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78DF8E6-68E0-4D4B-B87E-B80332AA0E1F}"/>
              </a:ext>
            </a:extLst>
          </p:cNvPr>
          <p:cNvSpPr/>
          <p:nvPr/>
        </p:nvSpPr>
        <p:spPr>
          <a:xfrm>
            <a:off x="4720921" y="3813770"/>
            <a:ext cx="298084" cy="257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B3562CC-1FB1-4DC8-91ED-4E67547855DE}"/>
              </a:ext>
            </a:extLst>
          </p:cNvPr>
          <p:cNvSpPr/>
          <p:nvPr/>
        </p:nvSpPr>
        <p:spPr>
          <a:xfrm>
            <a:off x="3752135" y="5065770"/>
            <a:ext cx="112090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3DAB22-D5F1-4735-BC70-641D35588CC8}"/>
              </a:ext>
            </a:extLst>
          </p:cNvPr>
          <p:cNvSpPr/>
          <p:nvPr/>
        </p:nvSpPr>
        <p:spPr>
          <a:xfrm>
            <a:off x="1961595" y="5783463"/>
            <a:ext cx="1070404" cy="383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8" name="Rectangle 7"/>
          <p:cNvSpPr/>
          <p:nvPr/>
        </p:nvSpPr>
        <p:spPr>
          <a:xfrm>
            <a:off x="1501670" y="5798059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0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MR-</a:t>
            </a:r>
            <a:r>
              <a:rPr lang="en-GB" dirty="0" err="1" smtClean="0"/>
              <a:t>ToF</a:t>
            </a:r>
            <a:r>
              <a:rPr lang="en-GB" dirty="0" smtClean="0"/>
              <a:t> Device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55440" y="3190996"/>
            <a:ext cx="9705180" cy="30909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30979" y="5625002"/>
            <a:ext cx="3276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Central Drift tube</a:t>
            </a:r>
            <a:endParaRPr lang="en-GB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111549" y="5625002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Electrostatic mirror</a:t>
            </a:r>
            <a:endParaRPr lang="en-GB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7666527" y="5625002"/>
            <a:ext cx="3168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Electrostatic mirror</a:t>
            </a:r>
            <a:endParaRPr lang="en-GB" sz="2800" dirty="0"/>
          </a:p>
        </p:txBody>
      </p:sp>
      <p:pic>
        <p:nvPicPr>
          <p:cNvPr id="24" name="Content Placeholder 5"/>
          <p:cNvPicPr>
            <a:picLocks noChangeAspect="1"/>
          </p:cNvPicPr>
          <p:nvPr/>
        </p:nvPicPr>
        <p:blipFill rotWithShape="1">
          <a:blip r:embed="rId4"/>
          <a:srcRect l="9379" b="67671"/>
          <a:stretch/>
        </p:blipFill>
        <p:spPr>
          <a:xfrm>
            <a:off x="551384" y="1412776"/>
            <a:ext cx="11132738" cy="177611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03512" y="110021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Electrostatic </a:t>
            </a:r>
            <a:r>
              <a:rPr lang="en-US" dirty="0" smtClean="0"/>
              <a:t>Mirror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8322560" y="110787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Electrostatic </a:t>
            </a:r>
            <a:r>
              <a:rPr lang="en-US" dirty="0" smtClean="0"/>
              <a:t>Mirror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5037633" y="110021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Central Drift </a:t>
            </a:r>
            <a:r>
              <a:rPr lang="en-US" dirty="0" smtClean="0"/>
              <a:t>Tube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284653" y="183747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ions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62924" y="230083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neutrals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0" name="Right Arrow 29"/>
          <p:cNvSpPr/>
          <p:nvPr/>
        </p:nvSpPr>
        <p:spPr>
          <a:xfrm rot="10800000">
            <a:off x="695401" y="2146209"/>
            <a:ext cx="1008111" cy="30099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8760296" y="23210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neutrals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10128448" y="2128655"/>
            <a:ext cx="1008111" cy="30099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129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5" y="-8"/>
            <a:ext cx="10670976" cy="980736"/>
          </a:xfrm>
        </p:spPr>
        <p:txBody>
          <a:bodyPr>
            <a:noAutofit/>
          </a:bodyPr>
          <a:lstStyle/>
          <a:p>
            <a:r>
              <a:rPr lang="en-GB" sz="2800" dirty="0"/>
              <a:t>Laser </a:t>
            </a:r>
            <a:r>
              <a:rPr lang="en-GB" sz="2800" dirty="0" err="1"/>
              <a:t>Photodetachment</a:t>
            </a:r>
            <a:r>
              <a:rPr lang="en-GB" sz="2800" dirty="0"/>
              <a:t> Threshold Spectroscopy in an MR-</a:t>
            </a:r>
            <a:r>
              <a:rPr lang="en-GB" sz="2800" dirty="0" err="1"/>
              <a:t>ToF</a:t>
            </a:r>
            <a:r>
              <a:rPr lang="en-GB" sz="2800" dirty="0"/>
              <a:t> </a:t>
            </a:r>
            <a:r>
              <a:rPr lang="en-GB" sz="2800" dirty="0" smtClean="0"/>
              <a:t>device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4" y="5814720"/>
            <a:ext cx="3278361" cy="10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48328" y="3823999"/>
            <a:ext cx="2534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CW laser to increase precision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68" y="1140422"/>
            <a:ext cx="7920881" cy="4571502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04112" y="5469408"/>
            <a:ext cx="5316454" cy="1201468"/>
          </a:xfrm>
        </p:spPr>
        <p:txBody>
          <a:bodyPr/>
          <a:lstStyle/>
          <a:p>
            <a:r>
              <a:rPr lang="en-GB" sz="1400" dirty="0" smtClean="0"/>
              <a:t>Chlorine ion source: PhD Thesis D. </a:t>
            </a:r>
            <a:r>
              <a:rPr lang="en-GB" sz="1400" dirty="0" err="1" smtClean="0"/>
              <a:t>Leimbach</a:t>
            </a:r>
            <a:r>
              <a:rPr lang="en-GB" sz="1400" dirty="0" smtClean="0"/>
              <a:t> (2021).</a:t>
            </a:r>
          </a:p>
          <a:p>
            <a:r>
              <a:rPr lang="en-GB" sz="1400" dirty="0" smtClean="0"/>
              <a:t>Remaining setup: modified MIRACLS low-energy setup, see e.g.</a:t>
            </a:r>
          </a:p>
          <a:p>
            <a:r>
              <a:rPr lang="en-GB" sz="1400" dirty="0" smtClean="0"/>
              <a:t>F. Maier et al., Hyperfine Interact. 240, 54 (2019).</a:t>
            </a:r>
          </a:p>
          <a:p>
            <a:r>
              <a:rPr lang="en-GB" sz="1400" dirty="0" smtClean="0"/>
              <a:t>S. </a:t>
            </a:r>
            <a:r>
              <a:rPr lang="en-GB" sz="1400" dirty="0" err="1" smtClean="0"/>
              <a:t>Sels</a:t>
            </a:r>
            <a:r>
              <a:rPr lang="en-GB" sz="1400" dirty="0" smtClean="0"/>
              <a:t> et al., </a:t>
            </a:r>
            <a:r>
              <a:rPr lang="en-GB" sz="1400" dirty="0" err="1" smtClean="0"/>
              <a:t>Nucl</a:t>
            </a:r>
            <a:r>
              <a:rPr lang="en-GB" sz="1400" dirty="0" smtClean="0"/>
              <a:t>. Instr. Meth. Phys. Res. B 463, 310 (2020).</a:t>
            </a:r>
          </a:p>
          <a:p>
            <a:r>
              <a:rPr lang="en-GB" sz="1400" dirty="0" smtClean="0"/>
              <a:t>V. </a:t>
            </a:r>
            <a:r>
              <a:rPr lang="en-GB" sz="1400" dirty="0" err="1" smtClean="0"/>
              <a:t>Lagaki</a:t>
            </a:r>
            <a:r>
              <a:rPr lang="en-GB" sz="1400" dirty="0" smtClean="0"/>
              <a:t> et al., </a:t>
            </a:r>
            <a:r>
              <a:rPr lang="en-GB" sz="1400" dirty="0" err="1" smtClean="0"/>
              <a:t>Nucl</a:t>
            </a:r>
            <a:r>
              <a:rPr lang="en-GB" sz="1400" dirty="0" smtClean="0"/>
              <a:t>. Instr. Meth. Phys. Res. A 1014, 165663 (2021).</a:t>
            </a:r>
          </a:p>
          <a:p>
            <a:r>
              <a:rPr lang="en-US" dirty="0" smtClean="0"/>
              <a:t> 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303912" y="1184404"/>
            <a:ext cx="6420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ensitivity boost by reprobing same ion bunch</a:t>
            </a:r>
          </a:p>
        </p:txBody>
      </p:sp>
    </p:spTree>
    <p:extLst>
      <p:ext uri="{BB962C8B-B14F-4D97-AF65-F5344CB8AC3E}">
        <p14:creationId xmlns:p14="http://schemas.microsoft.com/office/powerpoint/2010/main" val="258563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211696" y="6226578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7409" y="-8"/>
            <a:ext cx="10814992" cy="980736"/>
          </a:xfrm>
        </p:spPr>
        <p:txBody>
          <a:bodyPr>
            <a:noAutofit/>
          </a:bodyPr>
          <a:lstStyle/>
          <a:p>
            <a:r>
              <a:rPr lang="en-GB" sz="3600" dirty="0" smtClean="0"/>
              <a:t>Measurement Scheme</a:t>
            </a:r>
            <a:endParaRPr lang="en-GB" sz="36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683" y="1196752"/>
            <a:ext cx="10204450" cy="4106600"/>
          </a:xfrm>
          <a:prstGeom prst="rect">
            <a:avLst/>
          </a:prstGeom>
        </p:spPr>
      </p:pic>
      <p:sp>
        <p:nvSpPr>
          <p:cNvPr id="9" name="Left Bracket 8"/>
          <p:cNvSpPr/>
          <p:nvPr/>
        </p:nvSpPr>
        <p:spPr>
          <a:xfrm rot="16200000">
            <a:off x="3909089" y="3406082"/>
            <a:ext cx="349932" cy="4392488"/>
          </a:xfrm>
          <a:prstGeom prst="leftBracket">
            <a:avLst>
              <a:gd name="adj" fmla="val 45117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ket 9"/>
          <p:cNvSpPr/>
          <p:nvPr/>
        </p:nvSpPr>
        <p:spPr>
          <a:xfrm rot="16200000">
            <a:off x="8373585" y="3406082"/>
            <a:ext cx="349932" cy="4392488"/>
          </a:xfrm>
          <a:prstGeom prst="leftBracket">
            <a:avLst>
              <a:gd name="adj" fmla="val 45117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flipH="1">
            <a:off x="1869374" y="5749524"/>
            <a:ext cx="36909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Trap full and closed:</a:t>
            </a:r>
          </a:p>
          <a:p>
            <a:r>
              <a:rPr lang="en-US" sz="2800" dirty="0" smtClean="0"/>
              <a:t>Neutrals + background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7258010" y="5749524"/>
            <a:ext cx="36909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Trap empty:</a:t>
            </a:r>
          </a:p>
          <a:p>
            <a:r>
              <a:rPr lang="en-US" sz="2800" dirty="0" smtClean="0"/>
              <a:t>Background only</a:t>
            </a:r>
            <a:endParaRPr lang="en-GB" sz="28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6496323" y="1355011"/>
            <a:ext cx="36909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Trap opened:</a:t>
            </a:r>
          </a:p>
          <a:p>
            <a:r>
              <a:rPr lang="en-US" sz="2800" dirty="0" smtClean="0"/>
              <a:t>Ions released</a:t>
            </a:r>
            <a:endParaRPr lang="en-GB" sz="2800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4583832" y="4836096"/>
            <a:ext cx="369096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Observation time (ms)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362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366" y="1646333"/>
            <a:ext cx="5631024" cy="411642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18" y="1651009"/>
            <a:ext cx="5838085" cy="4206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Signal Growth over Trapping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24134" y="5986396"/>
            <a:ext cx="11023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Boost in signal sensitivity by &gt; 1000 compared to conventional single-pass experiments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4799" y="3729815"/>
            <a:ext cx="2603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Neutralization through residual gas collisions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8301" y="1898381"/>
            <a:ext cx="302551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Additional neutralization due to </a:t>
            </a:r>
            <a:r>
              <a:rPr lang="en-GB" sz="2000" dirty="0" err="1" smtClean="0">
                <a:solidFill>
                  <a:srgbClr val="0000FF"/>
                </a:solidFill>
              </a:rPr>
              <a:t>photodetachment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62330" y="4183511"/>
            <a:ext cx="2752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Trap half-life: 400 ms, </a:t>
            </a:r>
          </a:p>
          <a:p>
            <a:r>
              <a:rPr lang="en-GB" dirty="0" smtClean="0"/>
              <a:t>to be increased by improving vacuum quality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9913177">
            <a:off x="3926318" y="1671780"/>
            <a:ext cx="1884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Laser on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204885">
            <a:off x="4428217" y="2220581"/>
            <a:ext cx="214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Laser off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901" y="1105775"/>
            <a:ext cx="333668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338.445 nm, 4.45 </a:t>
            </a:r>
            <a:r>
              <a:rPr lang="en-GB" sz="2400" dirty="0" err="1" smtClean="0"/>
              <a:t>mW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7579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-13573"/>
            <a:ext cx="11582401" cy="980736"/>
          </a:xfrm>
        </p:spPr>
        <p:txBody>
          <a:bodyPr>
            <a:noAutofit/>
          </a:bodyPr>
          <a:lstStyle/>
          <a:p>
            <a:r>
              <a:rPr lang="de-DE" sz="3600" dirty="0" smtClean="0"/>
              <a:t>First photodetachment threshold curve in an MR-ToF device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320136" y="2505385"/>
            <a:ext cx="51437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Threshold value in perfect agreement with literature </a:t>
            </a:r>
            <a:r>
              <a:rPr lang="en-GB" sz="2800" dirty="0" smtClean="0"/>
              <a:t>[1], </a:t>
            </a:r>
            <a:r>
              <a:rPr lang="en-GB" sz="2800" dirty="0"/>
              <a:t>eventually exceeding its precision(*)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4152" y="1248794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~</a:t>
            </a:r>
            <a:r>
              <a:rPr lang="en-US" sz="2800" dirty="0" smtClean="0"/>
              <a:t>2 </a:t>
            </a:r>
            <a:r>
              <a:rPr lang="en-US" sz="2800" dirty="0" err="1" smtClean="0"/>
              <a:t>mW</a:t>
            </a:r>
            <a:r>
              <a:rPr lang="en-US" sz="2800" dirty="0" smtClean="0"/>
              <a:t> laser power, </a:t>
            </a:r>
          </a:p>
          <a:p>
            <a:r>
              <a:rPr lang="en-US" sz="2800" dirty="0" smtClean="0"/>
              <a:t>520 ms storage time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201500" y="4597677"/>
            <a:ext cx="4865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(*) Measurements completed early August 2022, systematic effects not yet fully characterized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412972" y="6428359"/>
            <a:ext cx="3733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[1] </a:t>
            </a:r>
            <a:r>
              <a:rPr lang="en-GB" sz="1400" dirty="0"/>
              <a:t>U. </a:t>
            </a:r>
            <a:r>
              <a:rPr lang="en-GB" sz="1400" dirty="0" err="1"/>
              <a:t>Berzinsh</a:t>
            </a:r>
            <a:r>
              <a:rPr lang="en-GB" sz="1400" dirty="0"/>
              <a:t> et al., Phys. Rev. A 51, 231(1995). 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92" y="1176309"/>
            <a:ext cx="7091537" cy="498211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 rot="19904600">
            <a:off x="1263730" y="2002336"/>
            <a:ext cx="33864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Preliminary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383659" y="1239786"/>
            <a:ext cx="3266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aseline="30000" dirty="0"/>
              <a:t>35</a:t>
            </a:r>
            <a:r>
              <a:rPr lang="en-GB" sz="4000" dirty="0"/>
              <a:t>Cl</a:t>
            </a:r>
            <a:endParaRPr lang="en-GB" sz="4000" baseline="300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67" y="3674827"/>
            <a:ext cx="3627692" cy="184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and Outlook Photodetachment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695400" y="1412776"/>
            <a:ext cx="11089232" cy="437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en-GB" sz="2400" dirty="0" smtClean="0"/>
              <a:t>Show boost in signal sensitivity</a:t>
            </a:r>
            <a:endParaRPr lang="en-GB" sz="4400" dirty="0" smtClean="0"/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GB" sz="2400" dirty="0" smtClean="0"/>
              <a:t>Obtain laser </a:t>
            </a:r>
            <a:r>
              <a:rPr lang="en-GB" sz="2400" dirty="0" err="1" smtClean="0"/>
              <a:t>photodetachment</a:t>
            </a:r>
            <a:r>
              <a:rPr lang="en-GB" sz="2400" dirty="0" smtClean="0"/>
              <a:t> curve for </a:t>
            </a:r>
            <a:r>
              <a:rPr lang="en-GB" sz="2400" baseline="30000" dirty="0" smtClean="0"/>
              <a:t>35</a:t>
            </a:r>
            <a:r>
              <a:rPr lang="en-GB" sz="2400" dirty="0" smtClean="0"/>
              <a:t>Cl</a:t>
            </a:r>
            <a:endParaRPr lang="en-GB" sz="2400" baseline="30000" dirty="0" smtClean="0"/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GB" sz="2400" dirty="0" smtClean="0"/>
              <a:t>Measure EA isotope shift between </a:t>
            </a:r>
            <a:r>
              <a:rPr lang="en-GB" sz="2400" baseline="30000" dirty="0" smtClean="0"/>
              <a:t>35,37</a:t>
            </a:r>
            <a:r>
              <a:rPr lang="en-GB" sz="2400" dirty="0" smtClean="0"/>
              <a:t>Cl</a:t>
            </a:r>
            <a:r>
              <a:rPr lang="en-GB" sz="2400" baseline="30000" dirty="0"/>
              <a:t> </a:t>
            </a:r>
            <a:r>
              <a:rPr lang="en-GB" sz="2400" dirty="0" smtClean="0"/>
              <a:t>more precisely</a:t>
            </a:r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GB" sz="2400" dirty="0" smtClean="0"/>
              <a:t>Measure EA isotope shift to long-lived </a:t>
            </a:r>
            <a:r>
              <a:rPr lang="en-GB" sz="2400" baseline="30000" dirty="0" smtClean="0"/>
              <a:t>36</a:t>
            </a:r>
            <a:r>
              <a:rPr lang="en-GB" sz="2400" dirty="0" smtClean="0"/>
              <a:t>Cl for the very first time</a:t>
            </a:r>
            <a:endParaRPr lang="en-GB" sz="2400" dirty="0"/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GB" sz="2400" dirty="0" smtClean="0"/>
              <a:t>Online measurements of a variety of radioactive samples in a dedicated MR-</a:t>
            </a:r>
            <a:r>
              <a:rPr lang="en-GB" sz="2400" dirty="0" err="1" smtClean="0"/>
              <a:t>ToF</a:t>
            </a:r>
            <a:r>
              <a:rPr lang="en-GB" sz="2400" dirty="0" smtClean="0"/>
              <a:t> setup coupled to a radioactive ion beam facility such as ISOLDE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 smtClean="0"/>
          </a:p>
          <a:p>
            <a:pPr marL="685800" indent="-685800">
              <a:buFont typeface="Wingdings" panose="05000000000000000000" pitchFamily="2" charset="2"/>
              <a:buChar char="q"/>
            </a:pPr>
            <a:endParaRPr lang="en-GB" sz="4000" dirty="0" smtClean="0"/>
          </a:p>
        </p:txBody>
      </p:sp>
    </p:spTree>
    <p:extLst>
      <p:ext uri="{BB962C8B-B14F-4D97-AF65-F5344CB8AC3E}">
        <p14:creationId xmlns:p14="http://schemas.microsoft.com/office/powerpoint/2010/main" val="245983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and Outlook Photodetachment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695400" y="1412776"/>
            <a:ext cx="1108923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en-GB" sz="2400" dirty="0" smtClean="0"/>
              <a:t>Show boost in signal sensitivity</a:t>
            </a:r>
            <a:endParaRPr lang="en-GB" sz="4400" dirty="0" smtClean="0"/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GB" sz="2400" dirty="0" smtClean="0"/>
              <a:t>Obtain laser </a:t>
            </a:r>
            <a:r>
              <a:rPr lang="en-GB" sz="2400" dirty="0" err="1" smtClean="0"/>
              <a:t>photodetachment</a:t>
            </a:r>
            <a:r>
              <a:rPr lang="en-GB" sz="2400" dirty="0" smtClean="0"/>
              <a:t> curve for </a:t>
            </a:r>
            <a:r>
              <a:rPr lang="en-GB" sz="2400" baseline="30000" dirty="0" smtClean="0"/>
              <a:t>35</a:t>
            </a:r>
            <a:r>
              <a:rPr lang="en-GB" sz="2400" dirty="0" smtClean="0"/>
              <a:t>Cl</a:t>
            </a:r>
            <a:endParaRPr lang="en-GB" sz="2400" baseline="30000" dirty="0" smtClean="0"/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GB" sz="2400" dirty="0" smtClean="0"/>
              <a:t>Measure EA isotope shift between </a:t>
            </a:r>
            <a:r>
              <a:rPr lang="en-GB" sz="2400" baseline="30000" dirty="0" smtClean="0"/>
              <a:t>35,37</a:t>
            </a:r>
            <a:r>
              <a:rPr lang="en-GB" sz="2400" dirty="0" smtClean="0"/>
              <a:t>Cl</a:t>
            </a:r>
            <a:r>
              <a:rPr lang="en-GB" sz="2400" baseline="30000" dirty="0"/>
              <a:t> </a:t>
            </a:r>
            <a:r>
              <a:rPr lang="en-GB" sz="2400" dirty="0" smtClean="0"/>
              <a:t>more precisely</a:t>
            </a:r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GB" sz="2400" dirty="0" smtClean="0"/>
              <a:t>Measure EA isotope shift to long-lived </a:t>
            </a:r>
            <a:r>
              <a:rPr lang="en-GB" sz="2400" baseline="30000" dirty="0" smtClean="0"/>
              <a:t>36</a:t>
            </a:r>
            <a:r>
              <a:rPr lang="en-GB" sz="2400" dirty="0" smtClean="0"/>
              <a:t>Cl for the very first time</a:t>
            </a:r>
            <a:endParaRPr lang="en-GB" sz="2400" dirty="0"/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GB" sz="2400" dirty="0" smtClean="0"/>
              <a:t>Online measurements of a variety of radioactive samples in a dedicated MR-</a:t>
            </a:r>
            <a:r>
              <a:rPr lang="en-GB" sz="2400" dirty="0" err="1" smtClean="0"/>
              <a:t>ToF</a:t>
            </a:r>
            <a:r>
              <a:rPr lang="en-GB" sz="2400" dirty="0" smtClean="0"/>
              <a:t> setup coupled to a radioactive ion beam facility such as ISOLDE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Further </a:t>
            </a:r>
            <a:r>
              <a:rPr lang="en-GB" sz="2400" dirty="0"/>
              <a:t>constrain atomic models for accurate calculations of S needed for nuclear structure </a:t>
            </a:r>
            <a:r>
              <a:rPr lang="en-GB" sz="2400" dirty="0" smtClean="0"/>
              <a:t>studies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B</a:t>
            </a:r>
            <a:r>
              <a:rPr lang="en-GB" sz="2400" dirty="0" smtClean="0"/>
              <a:t>enchmark </a:t>
            </a:r>
            <a:r>
              <a:rPr lang="en-GB" sz="2400" dirty="0"/>
              <a:t>for atomic models describing electron-correlation effects for chemistry and atomic physics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 smtClean="0"/>
          </a:p>
          <a:p>
            <a:pPr marL="685800" indent="-685800">
              <a:buFont typeface="Wingdings" panose="05000000000000000000" pitchFamily="2" charset="2"/>
              <a:buChar char="q"/>
            </a:pPr>
            <a:endParaRPr lang="en-GB" sz="4000" dirty="0" smtClean="0"/>
          </a:p>
        </p:txBody>
      </p:sp>
    </p:spTree>
    <p:extLst>
      <p:ext uri="{BB962C8B-B14F-4D97-AF65-F5344CB8AC3E}">
        <p14:creationId xmlns:p14="http://schemas.microsoft.com/office/powerpoint/2010/main" val="3769923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Outlook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85997" y="1606409"/>
            <a:ext cx="8460432" cy="1599668"/>
          </a:xfrm>
        </p:spPr>
        <p:txBody>
          <a:bodyPr>
            <a:noAutofit/>
          </a:bodyPr>
          <a:lstStyle/>
          <a:p>
            <a:r>
              <a:rPr lang="en-US" dirty="0" smtClean="0"/>
              <a:t>… same ion bunch can be probed for 10,000s of times</a:t>
            </a:r>
            <a:endParaRPr lang="en-GB" dirty="0" smtClean="0"/>
          </a:p>
          <a:p>
            <a:r>
              <a:rPr lang="en-GB" dirty="0" smtClean="0"/>
              <a:t>... </a:t>
            </a:r>
            <a:r>
              <a:rPr lang="en-GB" dirty="0"/>
              <a:t>i</a:t>
            </a:r>
            <a:r>
              <a:rPr lang="en-GB" dirty="0" smtClean="0"/>
              <a:t>ncreased observation time</a:t>
            </a:r>
          </a:p>
          <a:p>
            <a:r>
              <a:rPr lang="en-GB" dirty="0" smtClean="0"/>
              <a:t>... increased experimental signal sensitivity</a:t>
            </a:r>
          </a:p>
          <a:p>
            <a:r>
              <a:rPr lang="en-US" dirty="0" smtClean="0"/>
              <a:t>… increased precision when combined with CW lasers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US" sz="1400" b="1" dirty="0"/>
          </a:p>
          <a:p>
            <a:endParaRPr lang="en-US" sz="1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795857"/>
            <a:ext cx="3278361" cy="10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11424" y="1143875"/>
            <a:ext cx="10264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Negative ions are </a:t>
            </a:r>
            <a:r>
              <a:rPr lang="en-GB" dirty="0"/>
              <a:t>sensitive probes to study </a:t>
            </a:r>
            <a:r>
              <a:rPr lang="en-GB" dirty="0" smtClean="0"/>
              <a:t>electron-electron correlation effects.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29220" y="3299279"/>
            <a:ext cx="10945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Highly sensitive/high-precision measurements of the electron affinity and isotope shifts in the EA of various </a:t>
            </a:r>
            <a:r>
              <a:rPr lang="en-GB" dirty="0" smtClean="0"/>
              <a:t>radioactive </a:t>
            </a:r>
            <a:r>
              <a:rPr lang="en-GB" dirty="0"/>
              <a:t>negative </a:t>
            </a:r>
            <a:r>
              <a:rPr lang="en-GB" dirty="0" smtClean="0"/>
              <a:t>ions for </a:t>
            </a:r>
            <a:r>
              <a:rPr lang="en-GB" dirty="0"/>
              <a:t>the very first </a:t>
            </a:r>
            <a:r>
              <a:rPr lang="en-GB" dirty="0" smtClean="0"/>
              <a:t>time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Important benchmark for theoretical models to e.g. decrease the uncertainty on the specific mass shift</a:t>
            </a:r>
          </a:p>
        </p:txBody>
      </p:sp>
    </p:spTree>
    <p:extLst>
      <p:ext uri="{BB962C8B-B14F-4D97-AF65-F5344CB8AC3E}">
        <p14:creationId xmlns:p14="http://schemas.microsoft.com/office/powerpoint/2010/main" val="9979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Outlook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85997" y="1606409"/>
            <a:ext cx="8460432" cy="1599668"/>
          </a:xfrm>
        </p:spPr>
        <p:txBody>
          <a:bodyPr>
            <a:noAutofit/>
          </a:bodyPr>
          <a:lstStyle/>
          <a:p>
            <a:r>
              <a:rPr lang="en-US" dirty="0" smtClean="0"/>
              <a:t>… same ion bunch can be probed for 10,000s of times</a:t>
            </a:r>
            <a:endParaRPr lang="en-GB" dirty="0" smtClean="0"/>
          </a:p>
          <a:p>
            <a:r>
              <a:rPr lang="en-GB" dirty="0" smtClean="0"/>
              <a:t>... </a:t>
            </a:r>
            <a:r>
              <a:rPr lang="en-GB" dirty="0"/>
              <a:t>i</a:t>
            </a:r>
            <a:r>
              <a:rPr lang="en-GB" dirty="0" smtClean="0"/>
              <a:t>ncreased observation time</a:t>
            </a:r>
          </a:p>
          <a:p>
            <a:r>
              <a:rPr lang="en-GB" dirty="0" smtClean="0"/>
              <a:t>... increased experimental signal sensitivity</a:t>
            </a:r>
          </a:p>
          <a:p>
            <a:r>
              <a:rPr lang="en-US" dirty="0" smtClean="0"/>
              <a:t>… increased precision when combined with CW lasers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US" sz="1400" b="1" dirty="0"/>
          </a:p>
          <a:p>
            <a:endParaRPr lang="en-US" sz="1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795857"/>
            <a:ext cx="3278361" cy="10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139357" y="4795039"/>
            <a:ext cx="4966889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/>
              <a:t>F. Maier et al., Hyperfine Interact. 240, 54 (2019) </a:t>
            </a:r>
          </a:p>
          <a:p>
            <a:r>
              <a:rPr lang="en-GB" sz="1400" dirty="0"/>
              <a:t>S. </a:t>
            </a:r>
            <a:r>
              <a:rPr lang="en-GB" sz="1400" dirty="0" err="1"/>
              <a:t>Lechner</a:t>
            </a:r>
            <a:r>
              <a:rPr lang="en-GB" sz="1400" dirty="0"/>
              <a:t> et al., Hyperfine Interact. 240, 95 (2019)</a:t>
            </a:r>
          </a:p>
          <a:p>
            <a:r>
              <a:rPr lang="en-GB" sz="1400" dirty="0"/>
              <a:t>S. </a:t>
            </a:r>
            <a:r>
              <a:rPr lang="en-GB" sz="1400" dirty="0" err="1"/>
              <a:t>Sels</a:t>
            </a:r>
            <a:r>
              <a:rPr lang="en-GB" sz="1400" dirty="0"/>
              <a:t> et al., </a:t>
            </a:r>
            <a:r>
              <a:rPr lang="en-GB" sz="1400" dirty="0" smtClean="0"/>
              <a:t>NIMB </a:t>
            </a:r>
            <a:r>
              <a:rPr lang="en-GB" sz="1400" dirty="0"/>
              <a:t>463, 310 (2020)</a:t>
            </a:r>
          </a:p>
          <a:p>
            <a:r>
              <a:rPr lang="en-US" sz="1400" dirty="0"/>
              <a:t>V. </a:t>
            </a:r>
            <a:r>
              <a:rPr lang="en-US" sz="1400" dirty="0" err="1"/>
              <a:t>Lagaki</a:t>
            </a:r>
            <a:r>
              <a:rPr lang="en-US" sz="1400" dirty="0"/>
              <a:t> et al., </a:t>
            </a:r>
            <a:r>
              <a:rPr lang="en-US" sz="1400" dirty="0" err="1"/>
              <a:t>Acta</a:t>
            </a:r>
            <a:r>
              <a:rPr lang="en-US" sz="1400" dirty="0"/>
              <a:t> </a:t>
            </a:r>
            <a:r>
              <a:rPr lang="en-US" sz="1400" dirty="0" err="1"/>
              <a:t>Physica</a:t>
            </a:r>
            <a:r>
              <a:rPr lang="en-US" sz="1400" dirty="0"/>
              <a:t> </a:t>
            </a:r>
            <a:r>
              <a:rPr lang="en-US" sz="1400" dirty="0" err="1"/>
              <a:t>Polonica</a:t>
            </a:r>
            <a:r>
              <a:rPr lang="en-US" sz="1400" dirty="0"/>
              <a:t> Series B 51, 571 </a:t>
            </a:r>
            <a:r>
              <a:rPr lang="en-GB" sz="1400" dirty="0"/>
              <a:t>(2020</a:t>
            </a:r>
            <a:r>
              <a:rPr lang="en-GB" sz="1400" dirty="0" smtClean="0"/>
              <a:t>)</a:t>
            </a:r>
          </a:p>
          <a:p>
            <a:r>
              <a:rPr lang="en-GB" sz="1400" dirty="0" smtClean="0"/>
              <a:t>V</a:t>
            </a:r>
            <a:r>
              <a:rPr lang="en-GB" sz="1400" dirty="0"/>
              <a:t>. </a:t>
            </a:r>
            <a:r>
              <a:rPr lang="en-GB" sz="1400" dirty="0" err="1" smtClean="0"/>
              <a:t>Lagaki</a:t>
            </a:r>
            <a:r>
              <a:rPr lang="en-GB" sz="1400" dirty="0" smtClean="0"/>
              <a:t>, </a:t>
            </a:r>
            <a:r>
              <a:rPr lang="en-GB" sz="1400" dirty="0" err="1" smtClean="0"/>
              <a:t>H.Heylen</a:t>
            </a:r>
            <a:r>
              <a:rPr lang="en-GB" sz="1400" dirty="0" smtClean="0"/>
              <a:t> </a:t>
            </a:r>
            <a:r>
              <a:rPr lang="en-GB" sz="1400" dirty="0"/>
              <a:t>et al., NIMA, 1014, 165663 (2021</a:t>
            </a:r>
            <a:r>
              <a:rPr lang="en-GB" sz="1400" dirty="0" smtClean="0"/>
              <a:t>)</a:t>
            </a:r>
          </a:p>
          <a:p>
            <a:r>
              <a:rPr lang="de-DE" sz="1400" dirty="0" smtClean="0"/>
              <a:t>S. Sels, F. Maier et al., </a:t>
            </a:r>
            <a:r>
              <a:rPr lang="en-GB" sz="1400" dirty="0"/>
              <a:t>Phys. Rev. Research 4, 033229 </a:t>
            </a:r>
            <a:r>
              <a:rPr lang="de-DE" sz="1400" dirty="0" smtClean="0"/>
              <a:t>(2022)</a:t>
            </a:r>
          </a:p>
          <a:p>
            <a:r>
              <a:rPr lang="de-DE" sz="1400" dirty="0" smtClean="0"/>
              <a:t>F. Maier, M.Vilen et al., submitted to NIMA (2022)</a:t>
            </a:r>
          </a:p>
          <a:p>
            <a:r>
              <a:rPr lang="en-GB" sz="1400" dirty="0"/>
              <a:t>	</a:t>
            </a:r>
          </a:p>
        </p:txBody>
      </p:sp>
      <p:sp>
        <p:nvSpPr>
          <p:cNvPr id="3" name="Rectangle 2"/>
          <p:cNvSpPr/>
          <p:nvPr/>
        </p:nvSpPr>
        <p:spPr>
          <a:xfrm>
            <a:off x="911424" y="1143875"/>
            <a:ext cx="10264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Negative ions are </a:t>
            </a:r>
            <a:r>
              <a:rPr lang="en-GB" dirty="0"/>
              <a:t>sensitive probes to study </a:t>
            </a:r>
            <a:r>
              <a:rPr lang="en-GB" dirty="0" smtClean="0"/>
              <a:t>electron-electron correlation effects.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29220" y="3299279"/>
            <a:ext cx="10945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Highly sensitive/high-precision measurements of the electron affinity and isotope shifts in the EA of various (radioactive) negative ions, often for the very first </a:t>
            </a:r>
            <a:r>
              <a:rPr lang="en-GB" dirty="0" smtClean="0"/>
              <a:t>time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Important benchmark for theoretical models to e.g. decrease the uncertainty on the specific mass shift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5141" y="4671583"/>
            <a:ext cx="6048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Other programs @ MIRACLS: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Fluorescence-based collinear laser spectroscopy for the study of </a:t>
            </a:r>
            <a:r>
              <a:rPr lang="en-US" dirty="0" err="1" smtClean="0"/>
              <a:t>rms</a:t>
            </a:r>
            <a:r>
              <a:rPr lang="en-US" dirty="0" smtClean="0"/>
              <a:t> charge radii of the most exotic radionuclides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Novel 30-keV MR-</a:t>
            </a:r>
            <a:r>
              <a:rPr lang="en-US" dirty="0" err="1"/>
              <a:t>ToF</a:t>
            </a:r>
            <a:r>
              <a:rPr lang="en-US" dirty="0"/>
              <a:t> device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Highly selective and high flux mass separation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Laser </a:t>
            </a:r>
            <a:r>
              <a:rPr lang="en-US" dirty="0"/>
              <a:t>Cooling at Radioactive Ion Beam </a:t>
            </a:r>
            <a:r>
              <a:rPr lang="en-US" dirty="0" smtClean="0"/>
              <a:t>Facilities</a:t>
            </a:r>
          </a:p>
        </p:txBody>
      </p:sp>
    </p:spTree>
    <p:extLst>
      <p:ext uri="{BB962C8B-B14F-4D97-AF65-F5344CB8AC3E}">
        <p14:creationId xmlns:p14="http://schemas.microsoft.com/office/powerpoint/2010/main" val="33336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29" y="1124423"/>
            <a:ext cx="6912768" cy="51845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88" y="985785"/>
            <a:ext cx="3555879" cy="1131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9591" y="2055963"/>
            <a:ext cx="354817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https://miracls.web.cern.ch/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0B6600E-A920-4251-AEDD-5A064725BB86}"/>
              </a:ext>
            </a:extLst>
          </p:cNvPr>
          <p:cNvSpPr txBox="1">
            <a:spLocks/>
          </p:cNvSpPr>
          <p:nvPr/>
        </p:nvSpPr>
        <p:spPr>
          <a:xfrm>
            <a:off x="7824192" y="1186298"/>
            <a:ext cx="394927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F.M. Maier (CERN, U. Greifswald)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E.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Leistenschneider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M. Au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U.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Berzinsh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(U. Latvia)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D.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Hanstorp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(U. Gothenburg)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E.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Ganzke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V.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Lagaki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S.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Lechner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D.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Leimbach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(U. Gothenburg)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M. Nichols (U. Gothenburg)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P.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Plattner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 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M.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Reponen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(JYFL)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S.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Rothe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L.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Schweikhard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(U. Greifswald)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M.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Vilen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J.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Warbinek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(GSI)</a:t>
            </a:r>
          </a:p>
          <a:p>
            <a:pPr marL="0" indent="0"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S. </a:t>
            </a:r>
            <a:r>
              <a:rPr lang="en-US" sz="1400" dirty="0" err="1" smtClean="0">
                <a:solidFill>
                  <a:srgbClr val="000000"/>
                </a:solidFill>
                <a:latin typeface="Arial Unicode MS"/>
              </a:rPr>
              <a:t>Malbrunot-Ettenauer</a:t>
            </a:r>
            <a:r>
              <a:rPr lang="en-US" sz="1400" dirty="0" smtClean="0">
                <a:solidFill>
                  <a:srgbClr val="000000"/>
                </a:solidFill>
                <a:latin typeface="Arial Unicode MS"/>
              </a:rPr>
              <a:t> (CERN, TRIUMF)</a:t>
            </a:r>
          </a:p>
          <a:p>
            <a:pPr marL="0" indent="0">
              <a:buFontTx/>
              <a:buNone/>
            </a:pPr>
            <a:endParaRPr lang="en-US" sz="1200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9376" y="5617185"/>
            <a:ext cx="7020626" cy="1064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7185"/>
            <a:ext cx="1779449" cy="17796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3638" y="5922765"/>
            <a:ext cx="2116080" cy="5842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8088" y="5854065"/>
            <a:ext cx="2203196" cy="7216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59475" y="5876801"/>
            <a:ext cx="1702622" cy="610517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575" y="5912595"/>
            <a:ext cx="2864768" cy="62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r="22180"/>
          <a:stretch/>
        </p:blipFill>
        <p:spPr>
          <a:xfrm>
            <a:off x="11076012" y="5716873"/>
            <a:ext cx="1012776" cy="101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Determination of the </a:t>
            </a:r>
            <a:r>
              <a:rPr lang="en-GB" dirty="0" err="1" smtClean="0"/>
              <a:t>rms</a:t>
            </a:r>
            <a:r>
              <a:rPr lang="en-GB" dirty="0" smtClean="0"/>
              <a:t> charge radius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3352" y="1259154"/>
            <a:ext cx="61515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Charge Radii: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Convey information about nuclear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Benchmark nuclear models</a:t>
            </a:r>
          </a:p>
          <a:p>
            <a:endParaRPr lang="en-US" sz="2000" dirty="0" smtClean="0"/>
          </a:p>
          <a:p>
            <a:r>
              <a:rPr lang="en-US" sz="2000" dirty="0" smtClean="0"/>
              <a:t>Optical </a:t>
            </a:r>
            <a:r>
              <a:rPr lang="en-US" sz="2000" dirty="0" smtClean="0"/>
              <a:t>Laser </a:t>
            </a:r>
            <a:r>
              <a:rPr lang="en-US" sz="2000" dirty="0" smtClean="0"/>
              <a:t>Spectroscopy: </a:t>
            </a:r>
            <a:endParaRPr lang="en-US" sz="2000" dirty="0" smtClean="0"/>
          </a:p>
          <a:p>
            <a:r>
              <a:rPr lang="en-US" sz="2000" dirty="0" smtClean="0">
                <a:sym typeface="Wingdings" panose="05000000000000000000" pitchFamily="2" charset="2"/>
              </a:rPr>
              <a:t> Measure isotope </a:t>
            </a:r>
            <a:r>
              <a:rPr lang="en-US" sz="2000" dirty="0" smtClean="0">
                <a:sym typeface="Wingdings" panose="05000000000000000000" pitchFamily="2" charset="2"/>
              </a:rPr>
              <a:t>shifts in optical transitions</a:t>
            </a:r>
            <a:endParaRPr lang="en-US" sz="2000" dirty="0" smtClean="0"/>
          </a:p>
          <a:p>
            <a:r>
              <a:rPr lang="en-US" sz="2000" dirty="0" smtClean="0">
                <a:sym typeface="Wingdings" panose="05000000000000000000" pitchFamily="2" charset="2"/>
              </a:rPr>
              <a:t> extract </a:t>
            </a:r>
            <a:r>
              <a:rPr lang="en-US" sz="2000" dirty="0" smtClean="0">
                <a:sym typeface="Wingdings" panose="05000000000000000000" pitchFamily="2" charset="2"/>
              </a:rPr>
              <a:t>changes in nuclear </a:t>
            </a:r>
            <a:r>
              <a:rPr lang="en-US" sz="2000" dirty="0" err="1" smtClean="0">
                <a:sym typeface="Wingdings" panose="05000000000000000000" pitchFamily="2" charset="2"/>
              </a:rPr>
              <a:t>rms</a:t>
            </a:r>
            <a:r>
              <a:rPr lang="en-US" sz="2000" dirty="0" smtClean="0">
                <a:sym typeface="Wingdings" panose="05000000000000000000" pitchFamily="2" charset="2"/>
              </a:rPr>
              <a:t> charge </a:t>
            </a:r>
            <a:r>
              <a:rPr lang="en-US" sz="2000" dirty="0" smtClean="0">
                <a:sym typeface="Wingdings" panose="05000000000000000000" pitchFamily="2" charset="2"/>
              </a:rPr>
              <a:t>radii</a:t>
            </a:r>
            <a:endParaRPr lang="en-US" sz="2000" dirty="0" smtClean="0">
              <a:sym typeface="Wingdings" panose="05000000000000000000" pitchFamily="2" charset="2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4D0DE6-6D26-401B-B55E-AEE5DCA67B82}"/>
              </a:ext>
            </a:extLst>
          </p:cNvPr>
          <p:cNvSpPr/>
          <p:nvPr/>
        </p:nvSpPr>
        <p:spPr>
          <a:xfrm>
            <a:off x="3015195" y="5821450"/>
            <a:ext cx="141331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78DF8E6-68E0-4D4B-B87E-B80332AA0E1F}"/>
              </a:ext>
            </a:extLst>
          </p:cNvPr>
          <p:cNvSpPr/>
          <p:nvPr/>
        </p:nvSpPr>
        <p:spPr>
          <a:xfrm>
            <a:off x="4720921" y="3813770"/>
            <a:ext cx="298084" cy="257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878A7E-03F0-42BF-A446-CE9AD05B82B8}"/>
              </a:ext>
            </a:extLst>
          </p:cNvPr>
          <p:cNvSpPr txBox="1"/>
          <p:nvPr/>
        </p:nvSpPr>
        <p:spPr>
          <a:xfrm>
            <a:off x="1395816" y="3770880"/>
            <a:ext cx="330540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69"/>
              <a:t>A</a:t>
            </a:r>
            <a:endParaRPr lang="en-US" sz="1266"/>
          </a:p>
        </p:txBody>
      </p:sp>
      <p:pic>
        <p:nvPicPr>
          <p:cNvPr id="24" name="Picture 23" descr="Schermafbeelding 2019-11-16 om 19.14.26.png">
            <a:extLst>
              <a:ext uri="{FF2B5EF4-FFF2-40B4-BE49-F238E27FC236}">
                <a16:creationId xmlns:a16="http://schemas.microsoft.com/office/drawing/2014/main" id="{B39BB6E2-84E9-4982-B685-6D35C28525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7" t="38328" r="55439" b="34545"/>
          <a:stretch/>
        </p:blipFill>
        <p:spPr>
          <a:xfrm>
            <a:off x="3354102" y="3953662"/>
            <a:ext cx="584488" cy="52172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CF5B959-8093-45B0-A8F8-3073F427F373}"/>
              </a:ext>
            </a:extLst>
          </p:cNvPr>
          <p:cNvSpPr txBox="1"/>
          <p:nvPr/>
        </p:nvSpPr>
        <p:spPr>
          <a:xfrm>
            <a:off x="3087001" y="3771526"/>
            <a:ext cx="383438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69"/>
              <a:t>A’</a:t>
            </a:r>
            <a:endParaRPr lang="en-US" sz="1266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E5129058-7C8C-484A-B482-D15BB95EF7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737" r="58432" b="16347"/>
          <a:stretch/>
        </p:blipFill>
        <p:spPr>
          <a:xfrm>
            <a:off x="3160531" y="3609020"/>
            <a:ext cx="1008113" cy="2196244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CB3562CC-1FB1-4DC8-91ED-4E67547855DE}"/>
              </a:ext>
            </a:extLst>
          </p:cNvPr>
          <p:cNvSpPr/>
          <p:nvPr/>
        </p:nvSpPr>
        <p:spPr>
          <a:xfrm>
            <a:off x="3752135" y="5065770"/>
            <a:ext cx="112090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5131E17-9FF5-406A-BA6E-E3A90589A0D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37" r="59127" b="16376"/>
          <a:stretch/>
        </p:blipFill>
        <p:spPr>
          <a:xfrm>
            <a:off x="1487488" y="3940917"/>
            <a:ext cx="952964" cy="1864348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C3DAB22-D5F1-4735-BC70-641D35588CC8}"/>
              </a:ext>
            </a:extLst>
          </p:cNvPr>
          <p:cNvSpPr/>
          <p:nvPr/>
        </p:nvSpPr>
        <p:spPr>
          <a:xfrm>
            <a:off x="1961595" y="5783463"/>
            <a:ext cx="1070404" cy="383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961AB8-632E-47B9-8F84-0F8E366E8BB6}"/>
              </a:ext>
            </a:extLst>
          </p:cNvPr>
          <p:cNvSpPr/>
          <p:nvPr/>
        </p:nvSpPr>
        <p:spPr>
          <a:xfrm>
            <a:off x="2058807" y="5161120"/>
            <a:ext cx="1120675" cy="4986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7562B5-5AEE-4E92-8342-C387398944E7}"/>
              </a:ext>
            </a:extLst>
          </p:cNvPr>
          <p:cNvSpPr/>
          <p:nvPr/>
        </p:nvSpPr>
        <p:spPr>
          <a:xfrm rot="21117774">
            <a:off x="2510477" y="4986475"/>
            <a:ext cx="479536" cy="25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pic>
        <p:nvPicPr>
          <p:cNvPr id="27" name="Picture 26" descr="Schermafbeelding 2019-11-16 om 19.14.26.png">
            <a:extLst>
              <a:ext uri="{FF2B5EF4-FFF2-40B4-BE49-F238E27FC236}">
                <a16:creationId xmlns:a16="http://schemas.microsoft.com/office/drawing/2014/main" id="{F566A1B1-D620-4011-8BD6-D000F8E539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7" t="38328" r="55439" b="34545"/>
          <a:stretch/>
        </p:blipFill>
        <p:spPr>
          <a:xfrm>
            <a:off x="1669351" y="3955349"/>
            <a:ext cx="584488" cy="5217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01670" y="5798059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3232896" y="5788790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1553885" y="4838495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232896" y="4642960"/>
            <a:ext cx="600067" cy="205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Chlorine Ion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8032" y="5613212"/>
            <a:ext cx="629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KCl</a:t>
            </a:r>
            <a:r>
              <a:rPr lang="en-GB" dirty="0" smtClean="0"/>
              <a:t> salt is evaporated by resistive heating</a:t>
            </a:r>
          </a:p>
          <a:p>
            <a:r>
              <a:rPr lang="en-GB" dirty="0" smtClean="0"/>
              <a:t>Atoms diffusing out of target onto pellet can be surface ionized and are extracted as negatively charged ions.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09" y="1857926"/>
            <a:ext cx="4650239" cy="37458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0239" y="1815753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To deflect thermally emitted electrons onto electron catcher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71965" y="109765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Pellet source</a:t>
            </a:r>
            <a:endParaRPr lang="en-GB" u="sng" dirty="0"/>
          </a:p>
        </p:txBody>
      </p:sp>
      <p:sp>
        <p:nvSpPr>
          <p:cNvPr id="26" name="Rectangle 25"/>
          <p:cNvSpPr/>
          <p:nvPr/>
        </p:nvSpPr>
        <p:spPr>
          <a:xfrm>
            <a:off x="9624392" y="6513614"/>
            <a:ext cx="2880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PhD </a:t>
            </a:r>
            <a:r>
              <a:rPr lang="en-GB" sz="1400" dirty="0"/>
              <a:t>Thesis D. </a:t>
            </a:r>
            <a:r>
              <a:rPr lang="en-GB" sz="1400" dirty="0" err="1"/>
              <a:t>Leimbach</a:t>
            </a:r>
            <a:r>
              <a:rPr lang="en-GB" sz="1400" dirty="0"/>
              <a:t> (2021).</a:t>
            </a:r>
          </a:p>
        </p:txBody>
      </p:sp>
      <p:sp>
        <p:nvSpPr>
          <p:cNvPr id="27" name="Down Arrow 26"/>
          <p:cNvSpPr/>
          <p:nvPr/>
        </p:nvSpPr>
        <p:spPr>
          <a:xfrm rot="16200000">
            <a:off x="4970604" y="3263223"/>
            <a:ext cx="360040" cy="882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09304" y="3936953"/>
            <a:ext cx="1674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 smtClean="0"/>
              <a:t>35,37</a:t>
            </a:r>
            <a:r>
              <a:rPr lang="en-US" sz="2400" dirty="0" smtClean="0"/>
              <a:t>Cl</a:t>
            </a:r>
            <a:r>
              <a:rPr lang="en-US" sz="2400" baseline="30000" dirty="0" smtClean="0"/>
              <a:t>-</a:t>
            </a:r>
            <a:endParaRPr lang="en-GB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1064723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Chlorine Ion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8032" y="5613212"/>
            <a:ext cx="629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KCl</a:t>
            </a:r>
            <a:r>
              <a:rPr lang="en-GB" dirty="0" smtClean="0"/>
              <a:t> salt is evaporated by resistive heating</a:t>
            </a:r>
          </a:p>
          <a:p>
            <a:r>
              <a:rPr lang="en-GB" dirty="0" smtClean="0"/>
              <a:t>Atoms diffusing out of target onto pellet can be surface ionized and are extracted as negatively charged ions.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354" y="1576438"/>
            <a:ext cx="3483883" cy="311789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8328247" y="3609284"/>
            <a:ext cx="648073" cy="1680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20336" y="496688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Tantalum capillary tube with </a:t>
            </a:r>
            <a:r>
              <a:rPr lang="en-GB" dirty="0" err="1" smtClean="0"/>
              <a:t>KCl</a:t>
            </a:r>
            <a:r>
              <a:rPr lang="en-GB" dirty="0" smtClean="0"/>
              <a:t> salt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09" y="1857926"/>
            <a:ext cx="4650239" cy="37458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0239" y="1815753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To deflect thermally emitted electrons onto electron catcher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71965" y="109765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Pellet source</a:t>
            </a:r>
            <a:endParaRPr lang="en-GB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6960096" y="110712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Tubular source</a:t>
            </a:r>
            <a:endParaRPr lang="en-GB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7189912" y="5662934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Higher geometrical likelihood of neutral atoms interacting with LAB</a:t>
            </a:r>
            <a:r>
              <a:rPr lang="en-GB" baseline="-25000" dirty="0" smtClean="0"/>
              <a:t>6</a:t>
            </a:r>
            <a:r>
              <a:rPr lang="en-GB" dirty="0" smtClean="0"/>
              <a:t> ionizer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9710591" y="6480523"/>
            <a:ext cx="2880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PhD </a:t>
            </a:r>
            <a:r>
              <a:rPr lang="en-GB" sz="1400" dirty="0"/>
              <a:t>Thesis D. </a:t>
            </a:r>
            <a:r>
              <a:rPr lang="en-GB" sz="1400" dirty="0" err="1"/>
              <a:t>Leimbach</a:t>
            </a:r>
            <a:r>
              <a:rPr lang="en-GB" sz="1400" dirty="0"/>
              <a:t> (2021).</a:t>
            </a:r>
          </a:p>
        </p:txBody>
      </p:sp>
      <p:sp>
        <p:nvSpPr>
          <p:cNvPr id="27" name="Down Arrow 26"/>
          <p:cNvSpPr/>
          <p:nvPr/>
        </p:nvSpPr>
        <p:spPr>
          <a:xfrm rot="16200000">
            <a:off x="4970604" y="3263223"/>
            <a:ext cx="360040" cy="882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own Arrow 27"/>
          <p:cNvSpPr/>
          <p:nvPr/>
        </p:nvSpPr>
        <p:spPr>
          <a:xfrm rot="10800000">
            <a:off x="8650269" y="1949325"/>
            <a:ext cx="360040" cy="6899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8910653" y="1644429"/>
            <a:ext cx="1674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 smtClean="0"/>
              <a:t>35,37</a:t>
            </a:r>
            <a:r>
              <a:rPr lang="en-US" sz="2400" dirty="0" smtClean="0"/>
              <a:t>Cl</a:t>
            </a:r>
            <a:r>
              <a:rPr lang="en-US" sz="2400" baseline="30000" dirty="0" smtClean="0"/>
              <a:t>-</a:t>
            </a:r>
            <a:endParaRPr lang="en-GB" sz="24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4709304" y="3936953"/>
            <a:ext cx="1674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 smtClean="0"/>
              <a:t>35,37</a:t>
            </a:r>
            <a:r>
              <a:rPr lang="en-US" sz="2400" dirty="0" smtClean="0"/>
              <a:t>Cl</a:t>
            </a:r>
            <a:r>
              <a:rPr lang="en-US" sz="2400" baseline="30000" dirty="0" smtClean="0"/>
              <a:t>-</a:t>
            </a:r>
            <a:endParaRPr lang="en-GB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18010519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t="7588" b="6887"/>
          <a:stretch/>
        </p:blipFill>
        <p:spPr>
          <a:xfrm>
            <a:off x="8719299" y="1844823"/>
            <a:ext cx="3009782" cy="15121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010" y="-72767"/>
            <a:ext cx="10190923" cy="980736"/>
          </a:xfrm>
        </p:spPr>
        <p:txBody>
          <a:bodyPr/>
          <a:lstStyle/>
          <a:p>
            <a:r>
              <a:rPr lang="en-US" dirty="0" smtClean="0"/>
              <a:t>Neutral particle detection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91344" y="6489363"/>
            <a:ext cx="4487886" cy="360363"/>
          </a:xfrm>
        </p:spPr>
        <p:txBody>
          <a:bodyPr/>
          <a:lstStyle/>
          <a:p>
            <a:r>
              <a:rPr lang="en-GB" sz="1400" dirty="0" smtClean="0"/>
              <a:t>[1] J. </a:t>
            </a:r>
            <a:r>
              <a:rPr lang="en-GB" sz="1400" dirty="0" err="1"/>
              <a:t>Warbinek</a:t>
            </a:r>
            <a:r>
              <a:rPr lang="en-GB" sz="1400" dirty="0"/>
              <a:t> et al. Appl. Phys. Lett. 114, 061902 (2019)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2230" y="1180533"/>
            <a:ext cx="630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Slightly off-</a:t>
            </a:r>
            <a:r>
              <a:rPr lang="en-GB" b="1" u="sng" dirty="0" err="1" smtClean="0"/>
              <a:t>centered</a:t>
            </a:r>
            <a:r>
              <a:rPr lang="en-GB" b="1" u="sng" dirty="0" smtClean="0"/>
              <a:t> </a:t>
            </a:r>
            <a:r>
              <a:rPr lang="en-GB" b="1" u="sng" dirty="0" err="1" smtClean="0"/>
              <a:t>MagneToF</a:t>
            </a:r>
            <a:r>
              <a:rPr lang="en-GB" b="1" u="sng" dirty="0" smtClean="0"/>
              <a:t> detector:</a:t>
            </a:r>
            <a:endParaRPr lang="en-GB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663952" y="4764762"/>
            <a:ext cx="6841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Advantage:</a:t>
            </a:r>
            <a:r>
              <a:rPr lang="en-GB" sz="1600" dirty="0" smtClean="0"/>
              <a:t> much reduced laser-induced background </a:t>
            </a:r>
          </a:p>
          <a:p>
            <a:r>
              <a:rPr lang="en-GB" sz="1600" u="sng" dirty="0" smtClean="0"/>
              <a:t>Disadvantage:</a:t>
            </a:r>
            <a:r>
              <a:rPr lang="en-GB" sz="1600" dirty="0" smtClean="0"/>
              <a:t> No </a:t>
            </a:r>
            <a:r>
              <a:rPr lang="en-GB" sz="1600" dirty="0" err="1" smtClean="0"/>
              <a:t>anticollinear</a:t>
            </a:r>
            <a:r>
              <a:rPr lang="en-GB" sz="1600" dirty="0" smtClean="0"/>
              <a:t> measurements possible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4536" b="5028"/>
          <a:stretch/>
        </p:blipFill>
        <p:spPr>
          <a:xfrm>
            <a:off x="707550" y="1742237"/>
            <a:ext cx="3708349" cy="31683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1804" y="1183131"/>
            <a:ext cx="4284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Graphene-based neutral particle detector:</a:t>
            </a:r>
            <a:endParaRPr lang="en-GB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80694" y="5100363"/>
            <a:ext cx="49382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Advantage: </a:t>
            </a:r>
            <a:r>
              <a:rPr lang="en-GB" sz="1600" dirty="0" smtClean="0"/>
              <a:t>transparent for laser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endParaRPr lang="en-GB" sz="1600" dirty="0" smtClean="0"/>
          </a:p>
          <a:p>
            <a:r>
              <a:rPr lang="en-GB" sz="1600" dirty="0" smtClean="0"/>
              <a:t>collinear&amp; </a:t>
            </a:r>
            <a:r>
              <a:rPr lang="en-GB" sz="1600" dirty="0" err="1" smtClean="0"/>
              <a:t>anticollinear</a:t>
            </a:r>
            <a:r>
              <a:rPr lang="en-GB" sz="1600" dirty="0" smtClean="0"/>
              <a:t> measurements possible</a:t>
            </a:r>
          </a:p>
          <a:p>
            <a:r>
              <a:rPr lang="en-GB" sz="1600" u="sng" dirty="0" smtClean="0"/>
              <a:t>Disadvantage:</a:t>
            </a:r>
            <a:r>
              <a:rPr lang="en-GB" sz="1600" dirty="0" smtClean="0"/>
              <a:t> laser-induced background &gt; 300 times larger compared to </a:t>
            </a:r>
            <a:r>
              <a:rPr lang="en-GB" sz="1600" dirty="0" err="1" smtClean="0"/>
              <a:t>MagneToF</a:t>
            </a:r>
            <a:r>
              <a:rPr lang="en-GB" sz="1600" dirty="0" smtClean="0"/>
              <a:t> detector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694075" y="1690781"/>
            <a:ext cx="18886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modified to [1], e.g. coated with Graphite paint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504042" y="207379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laser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200454" y="2587325"/>
            <a:ext cx="154240" cy="245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9763279" y="342090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Retractable </a:t>
            </a:r>
            <a:r>
              <a:rPr lang="en-US" dirty="0" err="1" smtClean="0"/>
              <a:t>MagneToF</a:t>
            </a:r>
            <a:r>
              <a:rPr lang="en-US" dirty="0" smtClean="0"/>
              <a:t> detector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0495412" y="2924944"/>
            <a:ext cx="0" cy="3600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633469" y="2594709"/>
            <a:ext cx="1590721" cy="25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73496" y="4084028"/>
            <a:ext cx="341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34% neutral detection efficiency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 flipH="1">
            <a:off x="10249602" y="2735199"/>
            <a:ext cx="45719" cy="789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663952" y="5517232"/>
            <a:ext cx="6048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Used for measurements discussed here.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0879403" y="205700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neutrals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45816" y="1544339"/>
            <a:ext cx="1556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MR-</a:t>
            </a:r>
            <a:r>
              <a:rPr lang="en-GB" dirty="0" err="1" smtClean="0"/>
              <a:t>ToF</a:t>
            </a:r>
            <a:r>
              <a:rPr lang="en-GB" dirty="0" smtClean="0"/>
              <a:t> device</a:t>
            </a:r>
            <a:endParaRPr lang="en-GB" dirty="0"/>
          </a:p>
        </p:txBody>
      </p:sp>
      <p:cxnSp>
        <p:nvCxnSpPr>
          <p:cNvPr id="36" name="Straight Arrow Connector 35"/>
          <p:cNvCxnSpPr>
            <a:stCxn id="34" idx="1"/>
          </p:cNvCxnSpPr>
          <p:nvPr/>
        </p:nvCxnSpPr>
        <p:spPr>
          <a:xfrm flipH="1">
            <a:off x="8709552" y="1729005"/>
            <a:ext cx="236264" cy="10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942" y="1714090"/>
            <a:ext cx="3278080" cy="2578489"/>
          </a:xfrm>
          <a:prstGeom prst="rect">
            <a:avLst/>
          </a:prstGeom>
        </p:spPr>
      </p:pic>
      <p:sp>
        <p:nvSpPr>
          <p:cNvPr id="29" name="Oval 28"/>
          <p:cNvSpPr/>
          <p:nvPr/>
        </p:nvSpPr>
        <p:spPr>
          <a:xfrm>
            <a:off x="6972477" y="2490180"/>
            <a:ext cx="723240" cy="723240"/>
          </a:xfrm>
          <a:prstGeom prst="ellipse">
            <a:avLst/>
          </a:prstGeom>
          <a:solidFill>
            <a:schemeClr val="accent5">
              <a:alpha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182564" y="2700267"/>
            <a:ext cx="303067" cy="30306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802987" y="2972647"/>
            <a:ext cx="1776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  <a:r>
              <a:rPr lang="en-GB" dirty="0" smtClean="0"/>
              <a:t>ot to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3847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CW Laser Setup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44" y="1190685"/>
            <a:ext cx="5417481" cy="496855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32595" y="6470618"/>
            <a:ext cx="4738818" cy="360363"/>
          </a:xfrm>
        </p:spPr>
        <p:txBody>
          <a:bodyPr/>
          <a:lstStyle/>
          <a:p>
            <a:r>
              <a:rPr lang="en-GB" sz="1400" dirty="0"/>
              <a:t>S. </a:t>
            </a:r>
            <a:r>
              <a:rPr lang="en-GB" sz="1400" dirty="0" err="1"/>
              <a:t>Sels</a:t>
            </a:r>
            <a:r>
              <a:rPr lang="en-GB" sz="1400" dirty="0"/>
              <a:t> et al., </a:t>
            </a:r>
            <a:r>
              <a:rPr lang="en-GB" sz="1400" dirty="0" err="1"/>
              <a:t>Nucl</a:t>
            </a:r>
            <a:r>
              <a:rPr lang="en-GB" sz="1400" dirty="0"/>
              <a:t>. Instr. Meth. Phys. Res</a:t>
            </a:r>
            <a:r>
              <a:rPr lang="en-GB" sz="1400" dirty="0" smtClean="0"/>
              <a:t>. B </a:t>
            </a:r>
            <a:r>
              <a:rPr lang="en-GB" sz="1400" dirty="0"/>
              <a:t>463, 310 (2020)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35360" y="1406709"/>
            <a:ext cx="1296144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647728" y="4022513"/>
            <a:ext cx="288032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111285" y="4486373"/>
            <a:ext cx="680459" cy="1048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412786" y="4008706"/>
            <a:ext cx="211518" cy="6982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946111" y="5182937"/>
            <a:ext cx="974816" cy="257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855640" y="3638957"/>
            <a:ext cx="648071" cy="333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217276" y="1757427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Matisse dye laser with DCM dye: ~686 nm, ~1.5 W</a:t>
            </a:r>
          </a:p>
          <a:p>
            <a:endParaRPr lang="en-US" dirty="0" smtClean="0"/>
          </a:p>
          <a:p>
            <a:r>
              <a:rPr lang="en-US" dirty="0" smtClean="0"/>
              <a:t>Transport to MIRACLS low-energy lab by 25 m </a:t>
            </a:r>
            <a:r>
              <a:rPr lang="en-US" dirty="0" err="1" smtClean="0"/>
              <a:t>fibre</a:t>
            </a:r>
            <a:r>
              <a:rPr lang="en-US" dirty="0" smtClean="0"/>
              <a:t> with ca. 30% transmission efficiency</a:t>
            </a:r>
          </a:p>
          <a:p>
            <a:endParaRPr lang="en-US" dirty="0"/>
          </a:p>
          <a:p>
            <a:r>
              <a:rPr lang="en-US" dirty="0" smtClean="0"/>
              <a:t>Frequency doubling by non-linear BBO crystal</a:t>
            </a:r>
          </a:p>
          <a:p>
            <a:endParaRPr lang="en-US" dirty="0"/>
          </a:p>
          <a:p>
            <a:r>
              <a:rPr lang="en-GB" dirty="0" smtClean="0"/>
              <a:t>~</a:t>
            </a:r>
            <a:r>
              <a:rPr lang="en-US" dirty="0" smtClean="0"/>
              <a:t>2 </a:t>
            </a:r>
            <a:r>
              <a:rPr lang="en-US" dirty="0" err="1" smtClean="0"/>
              <a:t>mW</a:t>
            </a:r>
            <a:r>
              <a:rPr lang="en-US" dirty="0" smtClean="0"/>
              <a:t> of ~343 nm CW sent into MR-</a:t>
            </a:r>
            <a:r>
              <a:rPr lang="en-US" dirty="0" err="1" smtClean="0"/>
              <a:t>ToF</a:t>
            </a:r>
            <a:r>
              <a:rPr lang="en-US" dirty="0" smtClean="0"/>
              <a:t> apparatus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6405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9" y="-8"/>
            <a:ext cx="11175032" cy="980736"/>
          </a:xfrm>
        </p:spPr>
        <p:txBody>
          <a:bodyPr>
            <a:noAutofit/>
          </a:bodyPr>
          <a:lstStyle/>
          <a:p>
            <a:r>
              <a:rPr lang="en-US" sz="3200" dirty="0" smtClean="0"/>
              <a:t>Neutralization due to residual gas collisions in MR-</a:t>
            </a:r>
            <a:r>
              <a:rPr lang="en-US" sz="3200" dirty="0" err="1" smtClean="0"/>
              <a:t>ToF</a:t>
            </a:r>
            <a:r>
              <a:rPr lang="en-US" sz="3200" dirty="0" smtClean="0"/>
              <a:t> device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24" y="1542773"/>
            <a:ext cx="5519520" cy="40231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1556792"/>
            <a:ext cx="5762401" cy="27798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0918" y="4344290"/>
            <a:ext cx="3054275" cy="182613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9967" y="4430207"/>
            <a:ext cx="2944025" cy="17402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425330" y="455719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Before </a:t>
            </a:r>
          </a:p>
          <a:p>
            <a:r>
              <a:rPr lang="en-GB" sz="1400" dirty="0" smtClean="0"/>
              <a:t>MR-</a:t>
            </a:r>
            <a:r>
              <a:rPr lang="en-GB" sz="1400" dirty="0" err="1" smtClean="0"/>
              <a:t>ToF</a:t>
            </a:r>
            <a:r>
              <a:rPr lang="en-GB" sz="1400" dirty="0" smtClean="0"/>
              <a:t> device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9657467" y="459681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After</a:t>
            </a:r>
          </a:p>
          <a:p>
            <a:r>
              <a:rPr lang="en-GB" sz="1400" dirty="0" smtClean="0"/>
              <a:t>MR-</a:t>
            </a:r>
            <a:r>
              <a:rPr lang="en-GB" sz="1400" dirty="0" err="1" smtClean="0"/>
              <a:t>ToF</a:t>
            </a:r>
            <a:r>
              <a:rPr lang="en-GB" sz="1400" dirty="0" smtClean="0"/>
              <a:t> device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662521" y="1202351"/>
            <a:ext cx="310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 pressure in Paul trap cross: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51384" y="570876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Residual gas collisions will be reduced by installing more turbo pumps and a dedicated differential pumping section. 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477569" y="1064066"/>
            <a:ext cx="4855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 limit trap-half life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0380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Determination of the </a:t>
            </a:r>
            <a:r>
              <a:rPr lang="en-GB" dirty="0" err="1" smtClean="0"/>
              <a:t>rms</a:t>
            </a:r>
            <a:r>
              <a:rPr lang="en-GB" dirty="0" smtClean="0"/>
              <a:t> charge radius </a:t>
            </a:r>
            <a:endParaRPr lang="en-GB" dirty="0"/>
          </a:p>
        </p:txBody>
      </p:sp>
      <p:sp>
        <p:nvSpPr>
          <p:cNvPr id="63" name="Rectangle 62"/>
          <p:cNvSpPr/>
          <p:nvPr/>
        </p:nvSpPr>
        <p:spPr>
          <a:xfrm>
            <a:off x="9264351" y="6453336"/>
            <a:ext cx="28152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C. Gorges et al</a:t>
            </a:r>
            <a:r>
              <a:rPr lang="en-US" sz="1400" dirty="0"/>
              <a:t>, 122, 192502 (2019</a:t>
            </a:r>
            <a:r>
              <a:rPr lang="en-US" sz="1400" dirty="0" smtClean="0"/>
              <a:t>)</a:t>
            </a:r>
            <a:endParaRPr lang="en-GB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3352" y="1259154"/>
            <a:ext cx="61515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Charge Radii: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Convey information about nuclear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Benchmark nuclear models</a:t>
            </a:r>
          </a:p>
          <a:p>
            <a:endParaRPr lang="en-US" sz="2000" dirty="0" smtClean="0"/>
          </a:p>
          <a:p>
            <a:r>
              <a:rPr lang="en-US" sz="2000" dirty="0" smtClean="0"/>
              <a:t>Optical </a:t>
            </a:r>
            <a:r>
              <a:rPr lang="en-US" sz="2000" dirty="0" smtClean="0"/>
              <a:t>Laser </a:t>
            </a:r>
            <a:r>
              <a:rPr lang="en-US" sz="2000" dirty="0" smtClean="0"/>
              <a:t>Spectroscopy: </a:t>
            </a:r>
            <a:endParaRPr lang="en-US" sz="2000" dirty="0" smtClean="0"/>
          </a:p>
          <a:p>
            <a:r>
              <a:rPr lang="en-US" sz="2000" dirty="0" smtClean="0">
                <a:sym typeface="Wingdings" panose="05000000000000000000" pitchFamily="2" charset="2"/>
              </a:rPr>
              <a:t> Measure isotope </a:t>
            </a:r>
            <a:r>
              <a:rPr lang="en-US" sz="2000" dirty="0" smtClean="0">
                <a:sym typeface="Wingdings" panose="05000000000000000000" pitchFamily="2" charset="2"/>
              </a:rPr>
              <a:t>shifts in optical transitions</a:t>
            </a:r>
            <a:endParaRPr lang="en-US" sz="2000" dirty="0" smtClean="0"/>
          </a:p>
          <a:p>
            <a:r>
              <a:rPr lang="en-US" sz="2000" dirty="0" smtClean="0">
                <a:sym typeface="Wingdings" panose="05000000000000000000" pitchFamily="2" charset="2"/>
              </a:rPr>
              <a:t> extract </a:t>
            </a:r>
            <a:r>
              <a:rPr lang="en-US" sz="2000" dirty="0" smtClean="0">
                <a:sym typeface="Wingdings" panose="05000000000000000000" pitchFamily="2" charset="2"/>
              </a:rPr>
              <a:t>changes in nuclear </a:t>
            </a:r>
            <a:r>
              <a:rPr lang="en-US" sz="2000" dirty="0" err="1" smtClean="0">
                <a:sym typeface="Wingdings" panose="05000000000000000000" pitchFamily="2" charset="2"/>
              </a:rPr>
              <a:t>rms</a:t>
            </a:r>
            <a:r>
              <a:rPr lang="en-US" sz="2000" dirty="0" smtClean="0">
                <a:sym typeface="Wingdings" panose="05000000000000000000" pitchFamily="2" charset="2"/>
              </a:rPr>
              <a:t> charge </a:t>
            </a:r>
            <a:r>
              <a:rPr lang="en-US" sz="2000" dirty="0" smtClean="0">
                <a:sym typeface="Wingdings" panose="05000000000000000000" pitchFamily="2" charset="2"/>
              </a:rPr>
              <a:t>radii</a:t>
            </a:r>
            <a:endParaRPr lang="en-US" sz="2000" dirty="0" smtClean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819" y="1423108"/>
            <a:ext cx="6543137" cy="4392488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9A4D0DE6-6D26-401B-B55E-AEE5DCA67B82}"/>
              </a:ext>
            </a:extLst>
          </p:cNvPr>
          <p:cNvSpPr/>
          <p:nvPr/>
        </p:nvSpPr>
        <p:spPr>
          <a:xfrm>
            <a:off x="3015195" y="5821450"/>
            <a:ext cx="141331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78DF8E6-68E0-4D4B-B87E-B80332AA0E1F}"/>
              </a:ext>
            </a:extLst>
          </p:cNvPr>
          <p:cNvSpPr/>
          <p:nvPr/>
        </p:nvSpPr>
        <p:spPr>
          <a:xfrm>
            <a:off x="4720921" y="3813770"/>
            <a:ext cx="298084" cy="257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878A7E-03F0-42BF-A446-CE9AD05B82B8}"/>
              </a:ext>
            </a:extLst>
          </p:cNvPr>
          <p:cNvSpPr txBox="1"/>
          <p:nvPr/>
        </p:nvSpPr>
        <p:spPr>
          <a:xfrm>
            <a:off x="1395816" y="3770880"/>
            <a:ext cx="330540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69"/>
              <a:t>A</a:t>
            </a:r>
            <a:endParaRPr lang="en-US" sz="1266"/>
          </a:p>
        </p:txBody>
      </p:sp>
      <p:pic>
        <p:nvPicPr>
          <p:cNvPr id="24" name="Picture 23" descr="Schermafbeelding 2019-11-16 om 19.14.26.png">
            <a:extLst>
              <a:ext uri="{FF2B5EF4-FFF2-40B4-BE49-F238E27FC236}">
                <a16:creationId xmlns:a16="http://schemas.microsoft.com/office/drawing/2014/main" id="{B39BB6E2-84E9-4982-B685-6D35C28525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7" t="38328" r="55439" b="34545"/>
          <a:stretch/>
        </p:blipFill>
        <p:spPr>
          <a:xfrm>
            <a:off x="3354102" y="3953662"/>
            <a:ext cx="584488" cy="52172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CF5B959-8093-45B0-A8F8-3073F427F373}"/>
              </a:ext>
            </a:extLst>
          </p:cNvPr>
          <p:cNvSpPr txBox="1"/>
          <p:nvPr/>
        </p:nvSpPr>
        <p:spPr>
          <a:xfrm>
            <a:off x="3087001" y="3771526"/>
            <a:ext cx="383438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69"/>
              <a:t>A’</a:t>
            </a:r>
            <a:endParaRPr lang="en-US" sz="1266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E5129058-7C8C-484A-B482-D15BB95EF7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737" r="58432" b="16347"/>
          <a:stretch/>
        </p:blipFill>
        <p:spPr>
          <a:xfrm>
            <a:off x="3160531" y="3609020"/>
            <a:ext cx="1008113" cy="2196244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CB3562CC-1FB1-4DC8-91ED-4E67547855DE}"/>
              </a:ext>
            </a:extLst>
          </p:cNvPr>
          <p:cNvSpPr/>
          <p:nvPr/>
        </p:nvSpPr>
        <p:spPr>
          <a:xfrm>
            <a:off x="3752135" y="5065770"/>
            <a:ext cx="112090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5131E17-9FF5-406A-BA6E-E3A90589A0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37" r="59127" b="16376"/>
          <a:stretch/>
        </p:blipFill>
        <p:spPr>
          <a:xfrm>
            <a:off x="1487488" y="3940917"/>
            <a:ext cx="952964" cy="1864348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C3DAB22-D5F1-4735-BC70-641D35588CC8}"/>
              </a:ext>
            </a:extLst>
          </p:cNvPr>
          <p:cNvSpPr/>
          <p:nvPr/>
        </p:nvSpPr>
        <p:spPr>
          <a:xfrm>
            <a:off x="1961595" y="5783463"/>
            <a:ext cx="1070404" cy="383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961AB8-632E-47B9-8F84-0F8E366E8BB6}"/>
              </a:ext>
            </a:extLst>
          </p:cNvPr>
          <p:cNvSpPr/>
          <p:nvPr/>
        </p:nvSpPr>
        <p:spPr>
          <a:xfrm>
            <a:off x="2058807" y="5161120"/>
            <a:ext cx="1120675" cy="4986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7562B5-5AEE-4E92-8342-C387398944E7}"/>
              </a:ext>
            </a:extLst>
          </p:cNvPr>
          <p:cNvSpPr/>
          <p:nvPr/>
        </p:nvSpPr>
        <p:spPr>
          <a:xfrm rot="21117774">
            <a:off x="2510477" y="4986475"/>
            <a:ext cx="479536" cy="25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pic>
        <p:nvPicPr>
          <p:cNvPr id="27" name="Picture 26" descr="Schermafbeelding 2019-11-16 om 19.14.26.png">
            <a:extLst>
              <a:ext uri="{FF2B5EF4-FFF2-40B4-BE49-F238E27FC236}">
                <a16:creationId xmlns:a16="http://schemas.microsoft.com/office/drawing/2014/main" id="{F566A1B1-D620-4011-8BD6-D000F8E539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7" t="38328" r="55439" b="34545"/>
          <a:stretch/>
        </p:blipFill>
        <p:spPr>
          <a:xfrm>
            <a:off x="1669351" y="3955349"/>
            <a:ext cx="584488" cy="5217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01670" y="5798059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3232896" y="5788790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1553885" y="4838495"/>
            <a:ext cx="600067" cy="127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232896" y="4642960"/>
            <a:ext cx="600067" cy="205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6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Determination of the </a:t>
            </a:r>
            <a:r>
              <a:rPr lang="en-GB" dirty="0" err="1" smtClean="0"/>
              <a:t>rms</a:t>
            </a:r>
            <a:r>
              <a:rPr lang="en-GB" dirty="0" smtClean="0"/>
              <a:t> charge radius </a:t>
            </a:r>
            <a:endParaRPr lang="en-GB" dirty="0"/>
          </a:p>
        </p:txBody>
      </p:sp>
      <p:sp>
        <p:nvSpPr>
          <p:cNvPr id="63" name="Rectangle 62"/>
          <p:cNvSpPr/>
          <p:nvPr/>
        </p:nvSpPr>
        <p:spPr>
          <a:xfrm>
            <a:off x="7032104" y="6241589"/>
            <a:ext cx="52634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C. Gorges et al</a:t>
            </a:r>
            <a:r>
              <a:rPr lang="en-US" sz="1400" dirty="0"/>
              <a:t>, 122, 192502 (2019</a:t>
            </a:r>
            <a:r>
              <a:rPr lang="en-US" sz="1400" dirty="0" smtClean="0"/>
              <a:t>)</a:t>
            </a:r>
          </a:p>
          <a:p>
            <a:r>
              <a:rPr lang="en-GB" sz="1400" dirty="0"/>
              <a:t>P. Campbell et </a:t>
            </a:r>
            <a:r>
              <a:rPr lang="en-GB" sz="1400" dirty="0" smtClean="0"/>
              <a:t>al., Progress </a:t>
            </a:r>
            <a:r>
              <a:rPr lang="en-GB" sz="1400" dirty="0"/>
              <a:t>in Particle and Nuclear Physics 86 (2016)</a:t>
            </a:r>
          </a:p>
          <a:p>
            <a:endParaRPr lang="en-GB" sz="1400" dirty="0" smtClean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4D0DE6-6D26-401B-B55E-AEE5DCA67B82}"/>
              </a:ext>
            </a:extLst>
          </p:cNvPr>
          <p:cNvSpPr/>
          <p:nvPr/>
        </p:nvSpPr>
        <p:spPr>
          <a:xfrm>
            <a:off x="1676992" y="5544634"/>
            <a:ext cx="141331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78DF8E6-68E0-4D4B-B87E-B80332AA0E1F}"/>
              </a:ext>
            </a:extLst>
          </p:cNvPr>
          <p:cNvSpPr/>
          <p:nvPr/>
        </p:nvSpPr>
        <p:spPr>
          <a:xfrm>
            <a:off x="200997" y="3636430"/>
            <a:ext cx="298084" cy="257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B3562CC-1FB1-4DC8-91ED-4E67547855DE}"/>
              </a:ext>
            </a:extLst>
          </p:cNvPr>
          <p:cNvSpPr/>
          <p:nvPr/>
        </p:nvSpPr>
        <p:spPr>
          <a:xfrm>
            <a:off x="2413932" y="4788954"/>
            <a:ext cx="1120906" cy="411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3DAB22-D5F1-4735-BC70-641D35588CC8}"/>
              </a:ext>
            </a:extLst>
          </p:cNvPr>
          <p:cNvSpPr/>
          <p:nvPr/>
        </p:nvSpPr>
        <p:spPr>
          <a:xfrm>
            <a:off x="623392" y="5506647"/>
            <a:ext cx="1070404" cy="383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004" y="1265265"/>
            <a:ext cx="5588918" cy="79742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2852936"/>
            <a:ext cx="5153008" cy="1092686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667141" y="4892573"/>
            <a:ext cx="3994443" cy="974957"/>
            <a:chOff x="5131208" y="3921231"/>
            <a:chExt cx="3994443" cy="97495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1208" y="3921231"/>
              <a:ext cx="3599132" cy="90305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6"/>
            <a:srcRect r="3861"/>
            <a:stretch/>
          </p:blipFill>
          <p:spPr>
            <a:xfrm>
              <a:off x="7083760" y="4024041"/>
              <a:ext cx="2000563" cy="872147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7469467" y="4165458"/>
              <a:ext cx="1656184" cy="658828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657280" y="1263810"/>
            <a:ext cx="1472524" cy="658828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927617" y="1940176"/>
            <a:ext cx="234269" cy="405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4653344" y="3676327"/>
            <a:ext cx="96199" cy="371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152731" y="4043882"/>
            <a:ext cx="1545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Exactly calculable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613007" y="2397389"/>
            <a:ext cx="154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measured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5326215" y="3969243"/>
            <a:ext cx="2381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Theoretically predicted, often a challenge for atomic theory</a:t>
            </a:r>
            <a:endParaRPr lang="en-GB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5537164" y="3687750"/>
            <a:ext cx="200486" cy="264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4192" y="1700808"/>
            <a:ext cx="4290582" cy="288032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0"/>
            <a:ext cx="11737304" cy="980736"/>
          </a:xfrm>
        </p:spPr>
        <p:txBody>
          <a:bodyPr>
            <a:noAutofit/>
          </a:bodyPr>
          <a:lstStyle/>
          <a:p>
            <a:r>
              <a:rPr lang="en-GB" sz="2600" dirty="0" smtClean="0"/>
              <a:t>Precise knowledge of specific mass shift S is important for nuclear structure studies.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432" y="1340768"/>
            <a:ext cx="10657184" cy="4525963"/>
          </a:xfrm>
        </p:spPr>
        <p:txBody>
          <a:bodyPr>
            <a:normAutofit/>
          </a:bodyPr>
          <a:lstStyle/>
          <a:p>
            <a:r>
              <a:rPr lang="en-US" sz="3200" dirty="0"/>
              <a:t>Accurate </a:t>
            </a:r>
            <a:r>
              <a:rPr lang="en-US" sz="3200" dirty="0" smtClean="0"/>
              <a:t>calculations of S </a:t>
            </a:r>
            <a:r>
              <a:rPr lang="en-US" sz="3200" dirty="0"/>
              <a:t>are required to extract nuclear charge radii from measurable total optical isotope shifts</a:t>
            </a:r>
            <a:endParaRPr lang="en-GB" sz="3200" dirty="0"/>
          </a:p>
          <a:p>
            <a:r>
              <a:rPr lang="en-GB" sz="3200" dirty="0" smtClean="0"/>
              <a:t>S is caused </a:t>
            </a:r>
            <a:r>
              <a:rPr lang="en-GB" sz="3200" dirty="0"/>
              <a:t>by a correlated motion of the </a:t>
            </a:r>
            <a:r>
              <a:rPr lang="en-GB" sz="3200" dirty="0" smtClean="0"/>
              <a:t>electrons</a:t>
            </a:r>
          </a:p>
          <a:p>
            <a:pPr marL="0" indent="0">
              <a:buNone/>
            </a:pPr>
            <a:r>
              <a:rPr lang="en-GB" sz="3200" dirty="0"/>
              <a:t> </a:t>
            </a:r>
            <a:r>
              <a:rPr lang="en-GB" sz="3200" dirty="0" smtClean="0"/>
              <a:t>  </a:t>
            </a:r>
            <a:r>
              <a:rPr lang="en-GB" sz="3200" dirty="0" smtClean="0">
                <a:sym typeface="Wingdings" panose="05000000000000000000" pitchFamily="2" charset="2"/>
              </a:rPr>
              <a:t> pure atomic effect</a:t>
            </a:r>
            <a:endParaRPr lang="en-GB" sz="3200" dirty="0" smtClean="0"/>
          </a:p>
          <a:p>
            <a:r>
              <a:rPr lang="en-GB" sz="3200" dirty="0" smtClean="0"/>
              <a:t>Negative ions: </a:t>
            </a:r>
          </a:p>
          <a:p>
            <a:pPr lvl="1"/>
            <a:r>
              <a:rPr lang="en-GB" sz="3000" dirty="0" smtClean="0"/>
              <a:t>Sensitive probes for electron-electron correlation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33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0"/>
            <a:ext cx="11319048" cy="980736"/>
          </a:xfrm>
        </p:spPr>
        <p:txBody>
          <a:bodyPr>
            <a:noAutofit/>
          </a:bodyPr>
          <a:lstStyle/>
          <a:p>
            <a:r>
              <a:rPr lang="en-US" sz="2800" dirty="0" smtClean="0"/>
              <a:t>Negative ions are sensitive probes for electron-electron correlation studies.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556792"/>
            <a:ext cx="6308663" cy="4525963"/>
          </a:xfrm>
        </p:spPr>
        <p:txBody>
          <a:bodyPr/>
          <a:lstStyle/>
          <a:p>
            <a:r>
              <a:rPr lang="en-GB" dirty="0"/>
              <a:t>Coulomb potential of nucleus almost fully screened</a:t>
            </a:r>
          </a:p>
          <a:p>
            <a:r>
              <a:rPr lang="en-US" dirty="0" smtClean="0"/>
              <a:t>Prone to </a:t>
            </a:r>
            <a:r>
              <a:rPr lang="en-US" dirty="0"/>
              <a:t>electron-electron correlations</a:t>
            </a:r>
          </a:p>
          <a:p>
            <a:endParaRPr lang="en-US" dirty="0" smtClean="0"/>
          </a:p>
          <a:p>
            <a:r>
              <a:rPr lang="en-US" dirty="0"/>
              <a:t>Validation of atomic theory beyond single particle </a:t>
            </a:r>
            <a:r>
              <a:rPr lang="en-US" dirty="0" smtClean="0"/>
              <a:t>model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015" y="1406315"/>
            <a:ext cx="5488233" cy="418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639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556792"/>
            <a:ext cx="6308663" cy="4525963"/>
          </a:xfrm>
        </p:spPr>
        <p:txBody>
          <a:bodyPr/>
          <a:lstStyle/>
          <a:p>
            <a:r>
              <a:rPr lang="en-GB" dirty="0"/>
              <a:t>Coulomb potential of nucleus almost fully screened</a:t>
            </a:r>
          </a:p>
          <a:p>
            <a:r>
              <a:rPr lang="en-US" dirty="0" smtClean="0"/>
              <a:t>Prone to </a:t>
            </a:r>
            <a:r>
              <a:rPr lang="en-US" dirty="0"/>
              <a:t>electron-electron </a:t>
            </a:r>
            <a:r>
              <a:rPr lang="en-US" dirty="0" smtClean="0"/>
              <a:t>correlations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Validation of atomic theory beyond single particle model</a:t>
            </a:r>
          </a:p>
          <a:p>
            <a:endParaRPr lang="en-US" dirty="0" smtClean="0"/>
          </a:p>
          <a:p>
            <a:r>
              <a:rPr lang="en-US" dirty="0"/>
              <a:t>V</a:t>
            </a:r>
            <a:r>
              <a:rPr lang="en-US" dirty="0" smtClean="0"/>
              <a:t>ery </a:t>
            </a:r>
            <a:r>
              <a:rPr lang="en-US" dirty="0" smtClean="0"/>
              <a:t>few or no bound electronic states</a:t>
            </a:r>
          </a:p>
          <a:p>
            <a:r>
              <a:rPr lang="en-US" dirty="0" smtClean="0"/>
              <a:t>Optically </a:t>
            </a:r>
            <a:r>
              <a:rPr lang="en-US" dirty="0" smtClean="0"/>
              <a:t>allowed </a:t>
            </a:r>
            <a:r>
              <a:rPr lang="en-US" dirty="0"/>
              <a:t>transitions only observed in very few </a:t>
            </a:r>
            <a:r>
              <a:rPr lang="en-US" dirty="0" smtClean="0"/>
              <a:t>atoms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Often </a:t>
            </a:r>
            <a:r>
              <a:rPr lang="en-US" dirty="0" smtClean="0"/>
              <a:t>only observable: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Electron Affinity EA: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Binding energy of additional electron of a negative ion 	(around 1 eV)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1251407"/>
            <a:ext cx="4232149" cy="447781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07368" y="0"/>
            <a:ext cx="113190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/>
              <a:t>Negative ions are sensitive probes for electron-electron correlation studies.</a:t>
            </a:r>
            <a:endParaRPr lang="en-GB" sz="2800" dirty="0"/>
          </a:p>
        </p:txBody>
      </p:sp>
      <p:sp>
        <p:nvSpPr>
          <p:cNvPr id="2" name="Rectangle 1"/>
          <p:cNvSpPr/>
          <p:nvPr/>
        </p:nvSpPr>
        <p:spPr>
          <a:xfrm>
            <a:off x="8016213" y="5013176"/>
            <a:ext cx="1608179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211312" y="4509121"/>
            <a:ext cx="0" cy="7200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344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-8"/>
            <a:ext cx="11319049" cy="980736"/>
          </a:xfrm>
        </p:spPr>
        <p:txBody>
          <a:bodyPr>
            <a:noAutofit/>
          </a:bodyPr>
          <a:lstStyle/>
          <a:p>
            <a:r>
              <a:rPr lang="en-US" sz="2800" dirty="0" smtClean="0"/>
              <a:t>Laser </a:t>
            </a:r>
            <a:r>
              <a:rPr lang="en-US" sz="2800" dirty="0" err="1" smtClean="0"/>
              <a:t>Photodetachment</a:t>
            </a:r>
            <a:r>
              <a:rPr lang="en-US" sz="2800" dirty="0" smtClean="0"/>
              <a:t> Threshold Spectroscopy allows to measure the EA.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3645025"/>
            <a:ext cx="10204715" cy="1152128"/>
          </a:xfrm>
        </p:spPr>
        <p:txBody>
          <a:bodyPr/>
          <a:lstStyle/>
          <a:p>
            <a:r>
              <a:rPr lang="en-US" dirty="0"/>
              <a:t>Cross section </a:t>
            </a:r>
            <a:r>
              <a:rPr lang="el-GR" dirty="0">
                <a:latin typeface="Mathcad UniMath" panose="02000503020000020003" pitchFamily="50" charset="0"/>
              </a:rPr>
              <a:t>σ</a:t>
            </a:r>
            <a:r>
              <a:rPr lang="en-US" dirty="0">
                <a:latin typeface="Mathcad UniMath" panose="02000503020000020003" pitchFamily="50" charset="0"/>
              </a:rPr>
              <a:t> </a:t>
            </a:r>
            <a:r>
              <a:rPr lang="en-US" dirty="0"/>
              <a:t>follows Wigner threshold law</a:t>
            </a:r>
          </a:p>
          <a:p>
            <a:endParaRPr lang="en-US" dirty="0"/>
          </a:p>
          <a:p>
            <a:r>
              <a:rPr lang="en-US" dirty="0"/>
              <a:t>Doppler corrected threshold yields the EA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412776"/>
            <a:ext cx="5073203" cy="3553692"/>
          </a:xfrm>
          <a:prstGeom prst="rect">
            <a:avLst/>
          </a:prstGeom>
        </p:spPr>
      </p:pic>
      <p:pic>
        <p:nvPicPr>
          <p:cNvPr id="7" name="Content Placeholder 9"/>
          <p:cNvPicPr>
            <a:picLocks noChangeAspect="1"/>
          </p:cNvPicPr>
          <p:nvPr/>
        </p:nvPicPr>
        <p:blipFill rotWithShape="1">
          <a:blip r:embed="rId3"/>
          <a:srcRect l="35818" t="21022" r="17728" b="47471"/>
          <a:stretch/>
        </p:blipFill>
        <p:spPr>
          <a:xfrm>
            <a:off x="407368" y="1398503"/>
            <a:ext cx="5084391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2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106808</TotalTime>
  <Words>2896</Words>
  <Application>Microsoft Office PowerPoint</Application>
  <PresentationFormat>Widescreen</PresentationFormat>
  <Paragraphs>415</Paragraphs>
  <Slides>34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Arial Unicode MS</vt:lpstr>
      <vt:lpstr>Calibri</vt:lpstr>
      <vt:lpstr>Mathcad UniMath</vt:lpstr>
      <vt:lpstr>Wingdings</vt:lpstr>
      <vt:lpstr>Office Theme</vt:lpstr>
      <vt:lpstr>Highly-sensitive photodetachment spectroscopy in an MR-ToF device </vt:lpstr>
      <vt:lpstr>Determination of the rms charge radius </vt:lpstr>
      <vt:lpstr>Determination of the rms charge radius </vt:lpstr>
      <vt:lpstr>Determination of the rms charge radius </vt:lpstr>
      <vt:lpstr>Determination of the rms charge radius </vt:lpstr>
      <vt:lpstr>Precise knowledge of specific mass shift S is important for nuclear structure studies.</vt:lpstr>
      <vt:lpstr>Negative ions are sensitive probes for electron-electron correlation studies.</vt:lpstr>
      <vt:lpstr>PowerPoint Presentation</vt:lpstr>
      <vt:lpstr>Laser Photodetachment Threshold Spectroscopy allows to measure the EA.</vt:lpstr>
      <vt:lpstr>Laser Photodetachment Threshold Spectroscopy allows to measure the EA.</vt:lpstr>
      <vt:lpstr>Pulsed high power lasers limit precision.</vt:lpstr>
      <vt:lpstr>Pulsed high power lasers limit precision.</vt:lpstr>
      <vt:lpstr>PowerPoint Presentation</vt:lpstr>
      <vt:lpstr>PowerPoint Presentation</vt:lpstr>
      <vt:lpstr>PowerPoint Presentation</vt:lpstr>
      <vt:lpstr>PowerPoint Presentation</vt:lpstr>
      <vt:lpstr>Electron affinity (EA) and isotope shift measurements of the EA:</vt:lpstr>
      <vt:lpstr>Electron affinity (EA) and isotope shift measurements of the EA:</vt:lpstr>
      <vt:lpstr>Laser Photodetachment Threshold Spectroscopy in an MR-ToF device</vt:lpstr>
      <vt:lpstr>MR-ToF Device</vt:lpstr>
      <vt:lpstr>Laser Photodetachment Threshold Spectroscopy in an MR-ToF device</vt:lpstr>
      <vt:lpstr>Measurement Scheme</vt:lpstr>
      <vt:lpstr>Signal Growth over Trapping Time</vt:lpstr>
      <vt:lpstr>First photodetachment threshold curve in an MR-ToF device</vt:lpstr>
      <vt:lpstr>Summary and Outlook Photodetachment</vt:lpstr>
      <vt:lpstr>Summary and Outlook Photodetachment</vt:lpstr>
      <vt:lpstr>Conclusions &amp; Outlook</vt:lpstr>
      <vt:lpstr>Conclusions &amp; Outlook</vt:lpstr>
      <vt:lpstr>Thanks!</vt:lpstr>
      <vt:lpstr>Chlorine Ion source</vt:lpstr>
      <vt:lpstr>Chlorine Ion source</vt:lpstr>
      <vt:lpstr>Neutral particle detection</vt:lpstr>
      <vt:lpstr>CW Laser Setup</vt:lpstr>
      <vt:lpstr>Neutralization due to residual gas collisions in MR-ToF device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Franziska Maria Maier</cp:lastModifiedBy>
  <cp:revision>1973</cp:revision>
  <dcterms:created xsi:type="dcterms:W3CDTF">2012-03-08T16:06:15Z</dcterms:created>
  <dcterms:modified xsi:type="dcterms:W3CDTF">2022-10-21T19:37:01Z</dcterms:modified>
</cp:coreProperties>
</file>