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  <p:sldMasterId id="2147483739" r:id="rId2"/>
  </p:sldMasterIdLst>
  <p:notesMasterIdLst>
    <p:notesMasterId r:id="rId32"/>
  </p:notesMasterIdLst>
  <p:sldIdLst>
    <p:sldId id="270" r:id="rId3"/>
    <p:sldId id="265" r:id="rId4"/>
    <p:sldId id="298" r:id="rId5"/>
    <p:sldId id="301" r:id="rId6"/>
    <p:sldId id="271" r:id="rId7"/>
    <p:sldId id="278" r:id="rId8"/>
    <p:sldId id="292" r:id="rId9"/>
    <p:sldId id="284" r:id="rId10"/>
    <p:sldId id="299" r:id="rId11"/>
    <p:sldId id="300" r:id="rId12"/>
    <p:sldId id="285" r:id="rId13"/>
    <p:sldId id="274" r:id="rId14"/>
    <p:sldId id="275" r:id="rId15"/>
    <p:sldId id="293" r:id="rId16"/>
    <p:sldId id="302" r:id="rId17"/>
    <p:sldId id="276" r:id="rId18"/>
    <p:sldId id="294" r:id="rId19"/>
    <p:sldId id="289" r:id="rId20"/>
    <p:sldId id="277" r:id="rId21"/>
    <p:sldId id="295" r:id="rId22"/>
    <p:sldId id="296" r:id="rId23"/>
    <p:sldId id="279" r:id="rId24"/>
    <p:sldId id="290" r:id="rId25"/>
    <p:sldId id="286" r:id="rId26"/>
    <p:sldId id="291" r:id="rId27"/>
    <p:sldId id="297" r:id="rId28"/>
    <p:sldId id="283" r:id="rId29"/>
    <p:sldId id="287" r:id="rId30"/>
    <p:sldId id="281" r:id="rId31"/>
  </p:sldIdLst>
  <p:sldSz cx="10772775" cy="6059488"/>
  <p:notesSz cx="9144000" cy="6858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FF"/>
    <a:srgbClr val="FF0080"/>
    <a:srgbClr val="FF00FF"/>
    <a:srgbClr val="800040"/>
    <a:srgbClr val="FF0000"/>
    <a:srgbClr val="0080FF"/>
    <a:srgbClr val="FF6700"/>
    <a:srgbClr val="00294B"/>
    <a:srgbClr val="456487"/>
    <a:srgbClr val="E05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02" autoAdjust="0"/>
    <p:restoredTop sz="89425" autoAdjust="0"/>
  </p:normalViewPr>
  <p:slideViewPr>
    <p:cSldViewPr>
      <p:cViewPr>
        <p:scale>
          <a:sx n="100" d="100"/>
          <a:sy n="100" d="100"/>
        </p:scale>
        <p:origin x="-1184" y="-184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24/10/22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 model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single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(SP)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spectrum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deformed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Woods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-Saxon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Macroscopic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part: </a:t>
            </a: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Yukawa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</a:t>
            </a: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exponential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model</a:t>
            </a:r>
            <a:endParaRPr lang="fr-FR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623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Earlier</a:t>
            </a:r>
            <a:r>
              <a:rPr lang="fr-FR" baseline="0" dirty="0" smtClean="0"/>
              <a:t> GSI: 14 </a:t>
            </a:r>
            <a:r>
              <a:rPr lang="fr-FR" baseline="0" dirty="0" err="1" smtClean="0"/>
              <a:t>evts</a:t>
            </a:r>
            <a:endParaRPr lang="fr-FR" dirty="0" smtClean="0"/>
          </a:p>
          <a:p>
            <a:r>
              <a:rPr lang="fr-FR" dirty="0" smtClean="0"/>
              <a:t>21 </a:t>
            </a:r>
            <a:r>
              <a:rPr lang="fr-FR" dirty="0" err="1" smtClean="0"/>
              <a:t>decays</a:t>
            </a:r>
            <a:r>
              <a:rPr lang="fr-FR" dirty="0" smtClean="0"/>
              <a:t>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GSI</a:t>
            </a:r>
          </a:p>
          <a:p>
            <a:r>
              <a:rPr lang="fr-FR" dirty="0" smtClean="0"/>
              <a:t>Candidate </a:t>
            </a:r>
            <a:r>
              <a:rPr lang="fr-FR" dirty="0" err="1" smtClean="0"/>
              <a:t>isomeric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: Er-Fission</a:t>
            </a:r>
            <a:r>
              <a:rPr lang="fr-FR" baseline="0" dirty="0" smtClean="0"/>
              <a:t> 185 </a:t>
            </a:r>
            <a:r>
              <a:rPr lang="fr-FR" baseline="0" dirty="0" smtClean="0"/>
              <a:t>micros</a:t>
            </a: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err="1" smtClean="0"/>
              <a:t>Dubna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: </a:t>
            </a:r>
            <a:r>
              <a:rPr lang="fr-FR" dirty="0" smtClean="0">
                <a:solidFill>
                  <a:schemeClr val="tx1"/>
                </a:solidFill>
              </a:rPr>
              <a:t>99.94% </a:t>
            </a:r>
            <a:r>
              <a:rPr lang="fr-FR" dirty="0" err="1" smtClean="0">
                <a:solidFill>
                  <a:schemeClr val="tx1"/>
                </a:solidFill>
              </a:rPr>
              <a:t>purity</a:t>
            </a: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(0.01% </a:t>
            </a:r>
            <a:r>
              <a:rPr lang="fr-FR" baseline="30000" dirty="0" smtClean="0">
                <a:solidFill>
                  <a:schemeClr val="tx1"/>
                </a:solidFill>
              </a:rPr>
              <a:t>208</a:t>
            </a:r>
            <a:r>
              <a:rPr lang="fr-FR" dirty="0" smtClean="0">
                <a:solidFill>
                  <a:schemeClr val="tx1"/>
                </a:solidFill>
              </a:rPr>
              <a:t>Pb)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820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Inversion of states</a:t>
            </a:r>
          </a:p>
          <a:p>
            <a:r>
              <a:rPr lang="fr-FR" dirty="0" smtClean="0"/>
              <a:t>3 neutron configurations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dfferent</a:t>
            </a:r>
            <a:r>
              <a:rPr lang="fr-FR" dirty="0" smtClean="0"/>
              <a:t> fission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949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Inversion of states</a:t>
            </a:r>
          </a:p>
          <a:p>
            <a:r>
              <a:rPr lang="fr-FR" dirty="0" smtClean="0"/>
              <a:t>3 neutron configurations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dfferent</a:t>
            </a:r>
            <a:r>
              <a:rPr lang="fr-FR" dirty="0" smtClean="0"/>
              <a:t> fission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949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Max.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range 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experiment</a:t>
            </a:r>
            <a:r>
              <a:rPr lang="fr-FR" dirty="0" smtClean="0"/>
              <a:t>: ~100 MeV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106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 model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single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(SP)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spectrum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deformed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Woods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-Saxon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Macroscopic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part: </a:t>
            </a: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Yukawa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</a:t>
            </a: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exponential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model</a:t>
            </a:r>
            <a:endParaRPr lang="fr-FR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623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378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378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199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199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199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Earlier</a:t>
            </a:r>
            <a:r>
              <a:rPr lang="fr-FR" baseline="0" dirty="0" smtClean="0"/>
              <a:t> GSI: 14 </a:t>
            </a:r>
            <a:r>
              <a:rPr lang="fr-FR" baseline="0" dirty="0" err="1" smtClean="0"/>
              <a:t>evts</a:t>
            </a:r>
            <a:endParaRPr lang="fr-FR" dirty="0" smtClean="0"/>
          </a:p>
          <a:p>
            <a:r>
              <a:rPr lang="fr-FR" dirty="0" smtClean="0"/>
              <a:t>21 </a:t>
            </a:r>
            <a:r>
              <a:rPr lang="fr-FR" dirty="0" err="1" smtClean="0"/>
              <a:t>decays</a:t>
            </a:r>
            <a:r>
              <a:rPr lang="fr-FR" dirty="0" smtClean="0"/>
              <a:t>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GSI</a:t>
            </a:r>
          </a:p>
          <a:p>
            <a:r>
              <a:rPr lang="fr-FR" dirty="0" smtClean="0"/>
              <a:t>Candidate </a:t>
            </a:r>
            <a:r>
              <a:rPr lang="fr-FR" dirty="0" err="1" smtClean="0"/>
              <a:t>isomeric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: Er-Fission</a:t>
            </a:r>
            <a:r>
              <a:rPr lang="fr-FR" baseline="0" dirty="0" smtClean="0"/>
              <a:t> 185 </a:t>
            </a:r>
            <a:r>
              <a:rPr lang="fr-FR" baseline="0" dirty="0" smtClean="0"/>
              <a:t>micros</a:t>
            </a: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err="1" smtClean="0"/>
              <a:t>Dubna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: </a:t>
            </a:r>
            <a:r>
              <a:rPr lang="fr-FR" dirty="0" smtClean="0">
                <a:solidFill>
                  <a:schemeClr val="tx1"/>
                </a:solidFill>
              </a:rPr>
              <a:t>99.94% </a:t>
            </a:r>
            <a:r>
              <a:rPr lang="fr-FR" dirty="0" err="1" smtClean="0">
                <a:solidFill>
                  <a:schemeClr val="tx1"/>
                </a:solidFill>
              </a:rPr>
              <a:t>purity</a:t>
            </a: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(0.01% </a:t>
            </a:r>
            <a:r>
              <a:rPr lang="fr-FR" baseline="30000" dirty="0" smtClean="0">
                <a:solidFill>
                  <a:schemeClr val="tx1"/>
                </a:solidFill>
              </a:rPr>
              <a:t>208</a:t>
            </a:r>
            <a:r>
              <a:rPr lang="fr-FR" dirty="0" smtClean="0">
                <a:solidFill>
                  <a:schemeClr val="tx1"/>
                </a:solidFill>
              </a:rPr>
              <a:t>Pb)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820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Earlier</a:t>
            </a:r>
            <a:r>
              <a:rPr lang="fr-FR" baseline="0" dirty="0" smtClean="0"/>
              <a:t> GSI: 14 </a:t>
            </a:r>
            <a:r>
              <a:rPr lang="fr-FR" baseline="0" dirty="0" err="1" smtClean="0"/>
              <a:t>evts</a:t>
            </a:r>
            <a:endParaRPr lang="fr-FR" dirty="0" smtClean="0"/>
          </a:p>
          <a:p>
            <a:r>
              <a:rPr lang="fr-FR" dirty="0" smtClean="0"/>
              <a:t>21 </a:t>
            </a:r>
            <a:r>
              <a:rPr lang="fr-FR" dirty="0" err="1" smtClean="0"/>
              <a:t>decays</a:t>
            </a:r>
            <a:r>
              <a:rPr lang="fr-FR" dirty="0" smtClean="0"/>
              <a:t>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GSI</a:t>
            </a:r>
          </a:p>
          <a:p>
            <a:r>
              <a:rPr lang="fr-FR" dirty="0" smtClean="0"/>
              <a:t>Candidate </a:t>
            </a:r>
            <a:r>
              <a:rPr lang="fr-FR" dirty="0" err="1" smtClean="0"/>
              <a:t>isomeric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: Er-Fission</a:t>
            </a:r>
            <a:r>
              <a:rPr lang="fr-FR" baseline="0" dirty="0" smtClean="0"/>
              <a:t> 185 </a:t>
            </a:r>
            <a:r>
              <a:rPr lang="fr-FR" baseline="0" dirty="0" smtClean="0"/>
              <a:t>micros</a:t>
            </a: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err="1" smtClean="0"/>
              <a:t>Dubna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: </a:t>
            </a:r>
            <a:r>
              <a:rPr lang="fr-FR" dirty="0" smtClean="0">
                <a:solidFill>
                  <a:schemeClr val="tx1"/>
                </a:solidFill>
              </a:rPr>
              <a:t>99.94% </a:t>
            </a:r>
            <a:r>
              <a:rPr lang="fr-FR" dirty="0" err="1" smtClean="0">
                <a:solidFill>
                  <a:schemeClr val="tx1"/>
                </a:solidFill>
              </a:rPr>
              <a:t>purity</a:t>
            </a: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(0.01% </a:t>
            </a:r>
            <a:r>
              <a:rPr lang="fr-FR" baseline="30000" dirty="0" smtClean="0">
                <a:solidFill>
                  <a:schemeClr val="tx1"/>
                </a:solidFill>
              </a:rPr>
              <a:t>208</a:t>
            </a:r>
            <a:r>
              <a:rPr lang="fr-FR" dirty="0" smtClean="0">
                <a:solidFill>
                  <a:schemeClr val="tx1"/>
                </a:solidFill>
              </a:rPr>
              <a:t>Pb)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820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266485-1F8C-49AD-A5D5-E767E4406627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 smtClean="0">
                <a:solidFill>
                  <a:schemeClr val="bg1"/>
                </a:solidFill>
              </a:rPr>
              <a:t>IN2P3</a:t>
            </a:r>
            <a:endParaRPr lang="fr-FR" sz="7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84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944E-FC58-498F-BAC5-6847BA2850FC}" type="datetime1">
              <a:rPr lang="fr-FR" smtClean="0"/>
              <a:t>24/10/22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93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6436A-2E1A-474F-B7AA-A7B381B36743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684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529D9-9730-489B-9200-A9E9CA224BAF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399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léments : Intro visu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72418" cy="6059486"/>
          </a:xfrm>
          <a:prstGeom prst="rect">
            <a:avLst/>
          </a:prstGeom>
        </p:spPr>
      </p:pic>
      <p:sp>
        <p:nvSpPr>
          <p:cNvPr id="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40ABC-C31D-45AC-B7F1-6212434FB9E8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77877" y="149425"/>
            <a:ext cx="8712966" cy="432048"/>
          </a:xfrm>
        </p:spPr>
        <p:txBody>
          <a:bodyPr>
            <a:normAutofit/>
          </a:bodyPr>
          <a:lstStyle>
            <a:lvl1pPr algn="ctr">
              <a:defRPr lang="fr-FR" sz="22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95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léments : Chiffre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3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43E441-9CE9-467E-A45E-81261F83965F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4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77877" y="149425"/>
            <a:ext cx="8712966" cy="432048"/>
          </a:xfrm>
        </p:spPr>
        <p:txBody>
          <a:bodyPr>
            <a:normAutofit/>
          </a:bodyPr>
          <a:lstStyle>
            <a:lvl1pPr algn="ctr">
              <a:defRPr lang="fr-FR" sz="22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652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5051-9849-4FF0-9EE8-CCEF3C77A84A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059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5013" y="1511300"/>
            <a:ext cx="9291637" cy="2519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13" y="4054475"/>
            <a:ext cx="9291637" cy="132556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3F26-B99F-461A-9EE5-2CD13714F6E6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926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3" y="1612900"/>
            <a:ext cx="4568825" cy="38449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62588" y="1612900"/>
            <a:ext cx="4568825" cy="38449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58EE-7BB5-42EA-995E-B2A53F0661CF}" type="datetime1">
              <a:rPr lang="fr-FR" smtClean="0"/>
              <a:t>24/10/22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292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1637" cy="11715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1363" y="2212975"/>
            <a:ext cx="4557712" cy="325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53063" y="2212975"/>
            <a:ext cx="4579937" cy="325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A247C-D1F8-4827-8153-048B0183E3A5}" type="datetime1">
              <a:rPr lang="fr-FR" smtClean="0"/>
              <a:t>24/10/22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229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60C4D-40CD-4749-9B84-D543634BB0B3}" type="datetime1">
              <a:rPr lang="fr-FR" smtClean="0"/>
              <a:t>24/10/22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34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9EED68-CB98-4B02-A34D-AB6A0D8F9355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782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BC6D-BF39-4A52-93BA-27DE3B18050C}" type="datetime1">
              <a:rPr lang="fr-FR" smtClean="0"/>
              <a:t>24/10/22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489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9CB8-AB67-4165-9634-CFD65AAE21B5}" type="datetime1">
              <a:rPr lang="fr-FR" smtClean="0"/>
              <a:t>24/10/22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111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2131-8E46-4B5A-8006-97F34E34A564}" type="datetime1">
              <a:rPr lang="fr-FR" smtClean="0"/>
              <a:t>24/10/22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071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B822-63E8-4C4D-AB55-733EFD4877A6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660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1371-7C2A-449F-AAE6-414188117D8F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66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A7F0F3-D582-402A-B5FC-0362F90F69E0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526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 smtClean="0">
                <a:solidFill>
                  <a:schemeClr val="bg1"/>
                </a:solidFill>
              </a:rPr>
              <a:t>IN2P3</a:t>
            </a:r>
            <a:endParaRPr lang="fr-FR" sz="700" b="0" dirty="0">
              <a:solidFill>
                <a:schemeClr val="bg1"/>
              </a:solidFill>
            </a:endParaRP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7ACAEE-26E2-4090-BA40-F9D135FCBEFC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1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7ACAEE-26E2-4090-BA40-F9D135FCBEFC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706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8D7631-66E5-4ADC-A6F5-EF6D5686EE47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092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823E-D765-4F82-BAA8-6C8171F61452}" type="datetime1">
              <a:rPr lang="fr-FR" smtClean="0"/>
              <a:t>24/10/22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34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6C1-5746-40B0-AC98-6DB7A4BA007B}" type="datetime1">
              <a:rPr lang="fr-FR" smtClean="0"/>
              <a:t>24/10/22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044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8EDB-206D-43FF-BB87-BB3B3E2835B1}" type="datetime1">
              <a:rPr lang="fr-FR" smtClean="0"/>
              <a:t>24/10/22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12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2CFD-AD86-4399-9059-1B4099EED564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1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8" r:id="rId3"/>
    <p:sldLayoutId id="2147483753" r:id="rId4"/>
    <p:sldLayoutId id="2147483754" r:id="rId5"/>
    <p:sldLayoutId id="2147483755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11AD2-4D2C-41E8-9750-3A305FBE50E8}" type="datetime1">
              <a:rPr lang="fr-FR" smtClean="0"/>
              <a:t>24/10/22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78DF9-1CDE-4B21-B3C6-2E87DEDC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19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EUNPC2022 </a:t>
            </a:r>
            <a:r>
              <a:rPr lang="fr-FR" dirty="0" smtClean="0"/>
              <a:t>– Santiago de </a:t>
            </a:r>
            <a:r>
              <a:rPr lang="fr-FR" dirty="0" err="1" smtClean="0"/>
              <a:t>Compostela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921891" y="5532"/>
            <a:ext cx="952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Fission </a:t>
            </a:r>
            <a:r>
              <a:rPr lang="fr-FR" sz="3600" b="1" dirty="0" err="1" smtClean="0"/>
              <a:t>Hindrances</a:t>
            </a:r>
            <a:r>
              <a:rPr lang="fr-FR" sz="3600" b="1" dirty="0" smtClean="0"/>
              <a:t> in </a:t>
            </a:r>
            <a:r>
              <a:rPr lang="fr-FR" sz="3600" b="1" dirty="0" err="1" smtClean="0"/>
              <a:t>transfermium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nuclei</a:t>
            </a:r>
            <a:endParaRPr lang="fr-FR" sz="36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586187" y="4613920"/>
            <a:ext cx="28908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de-CH" sz="1400" dirty="0" err="1"/>
              <a:t>Flerov</a:t>
            </a:r>
            <a:r>
              <a:rPr lang="de-CH" sz="1400" dirty="0"/>
              <a:t> &amp; </a:t>
            </a:r>
            <a:r>
              <a:rPr lang="de-CH" sz="1400" dirty="0" err="1"/>
              <a:t>Ilyinov</a:t>
            </a:r>
            <a:r>
              <a:rPr lang="de-CH" sz="1400" dirty="0"/>
              <a:t>  (1986)</a:t>
            </a:r>
            <a:endParaRPr lang="en-US" sz="1400" dirty="0"/>
          </a:p>
        </p:txBody>
      </p:sp>
      <p:pic>
        <p:nvPicPr>
          <p:cNvPr id="9" name="Picture 55" descr="ga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87" y="797496"/>
            <a:ext cx="7344816" cy="477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810323" y="4268396"/>
            <a:ext cx="42388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smtClean="0">
                <a:solidFill>
                  <a:schemeClr val="bg1"/>
                </a:solidFill>
              </a:rPr>
              <a:t>Introduction </a:t>
            </a:r>
            <a:r>
              <a:rPr lang="fr-FR" sz="2400" dirty="0">
                <a:solidFill>
                  <a:schemeClr val="bg1"/>
                </a:solidFill>
              </a:rPr>
              <a:t>&amp; motivation</a:t>
            </a:r>
          </a:p>
          <a:p>
            <a:pPr algn="ctr"/>
            <a:r>
              <a:rPr lang="fr-FR" sz="2400" dirty="0" err="1">
                <a:solidFill>
                  <a:schemeClr val="bg1"/>
                </a:solidFill>
              </a:rPr>
              <a:t>Experimental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details</a:t>
            </a:r>
            <a:r>
              <a:rPr lang="fr-FR" sz="2400" dirty="0">
                <a:solidFill>
                  <a:schemeClr val="bg1"/>
                </a:solidFill>
              </a:rPr>
              <a:t> &amp; </a:t>
            </a:r>
            <a:r>
              <a:rPr lang="fr-FR" sz="2400" dirty="0" err="1" smtClean="0">
                <a:solidFill>
                  <a:schemeClr val="bg1"/>
                </a:solidFill>
              </a:rPr>
              <a:t>results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endParaRPr lang="fr-FR" sz="2400" dirty="0">
              <a:solidFill>
                <a:schemeClr val="bg1"/>
              </a:solidFill>
            </a:endParaRPr>
          </a:p>
          <a:p>
            <a:pPr algn="ctr"/>
            <a:r>
              <a:rPr lang="fr-FR" sz="2400" dirty="0" err="1" smtClean="0">
                <a:solidFill>
                  <a:schemeClr val="bg1"/>
                </a:solidFill>
              </a:rPr>
              <a:t>Summary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smtClean="0">
                <a:solidFill>
                  <a:schemeClr val="bg1"/>
                </a:solidFill>
              </a:rPr>
              <a:t>&amp; perspectives </a:t>
            </a:r>
            <a:endParaRPr lang="fr-FR" sz="2400" dirty="0">
              <a:solidFill>
                <a:schemeClr val="bg1"/>
              </a:solidFill>
            </a:endParaRPr>
          </a:p>
          <a:p>
            <a:pPr algn="ctr"/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 smtClean="0"/>
              <a:t>A. Lopez-Martens, </a:t>
            </a:r>
            <a:r>
              <a:rPr lang="fr-FR" dirty="0" err="1" smtClean="0"/>
              <a:t>IJCLab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398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23" name="Image 22" descr="256Fm_is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403" y="1282204"/>
            <a:ext cx="4546600" cy="31877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370291" y="1570236"/>
            <a:ext cx="840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256</a:t>
            </a:r>
            <a:r>
              <a:rPr lang="fr-FR" dirty="0" smtClean="0"/>
              <a:t>Fm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8962579" y="3298428"/>
            <a:ext cx="455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gs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9322619" y="1570236"/>
            <a:ext cx="384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7</a:t>
            </a:r>
            <a:r>
              <a:rPr lang="fr-FR" baseline="30000" dirty="0" smtClean="0"/>
              <a:t>-</a:t>
            </a:r>
            <a:endParaRPr lang="fr-FR" baseline="30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345827" y="5432430"/>
            <a:ext cx="4320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R. </a:t>
            </a:r>
            <a:r>
              <a:rPr lang="fr-FR" sz="1100" i="1" dirty="0" smtClean="0">
                <a:latin typeface="Garamond"/>
                <a:cs typeface="Garamond"/>
              </a:rPr>
              <a:t>Rodrıguez</a:t>
            </a:r>
            <a:r>
              <a:rPr lang="fr-FR" sz="1100" i="1" dirty="0">
                <a:latin typeface="Garamond"/>
                <a:cs typeface="Garamond"/>
              </a:rPr>
              <a:t>-</a:t>
            </a:r>
            <a:r>
              <a:rPr lang="fr-FR" sz="1100" i="1" dirty="0" smtClean="0">
                <a:latin typeface="Garamond"/>
                <a:cs typeface="Garamond"/>
              </a:rPr>
              <a:t>Guzman and </a:t>
            </a:r>
            <a:r>
              <a:rPr lang="fr-FR" sz="1100" i="1" dirty="0">
                <a:latin typeface="Garamond"/>
                <a:cs typeface="Garamond"/>
              </a:rPr>
              <a:t>L.M. </a:t>
            </a:r>
            <a:r>
              <a:rPr lang="fr-FR" sz="1100" i="1" dirty="0" err="1" smtClean="0">
                <a:latin typeface="Garamond"/>
                <a:cs typeface="Garamond"/>
              </a:rPr>
              <a:t>Robledo</a:t>
            </a:r>
            <a:r>
              <a:rPr lang="fr-FR" sz="1100" i="1" dirty="0" smtClean="0">
                <a:latin typeface="Garamond"/>
                <a:cs typeface="Garamond"/>
              </a:rPr>
              <a:t> , </a:t>
            </a:r>
            <a:r>
              <a:rPr lang="fr-FR" sz="1100" i="1" dirty="0" err="1" smtClean="0">
                <a:latin typeface="Garamond"/>
                <a:cs typeface="Garamond"/>
              </a:rPr>
              <a:t>Eur</a:t>
            </a:r>
            <a:r>
              <a:rPr lang="fr-FR" sz="1100" i="1" dirty="0" smtClean="0">
                <a:latin typeface="Garamond"/>
                <a:cs typeface="Garamond"/>
              </a:rPr>
              <a:t>. Phys. J. A 52 (2016) 348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647555" y="1039942"/>
            <a:ext cx="27712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F.R. Xu et al., Phys. </a:t>
            </a:r>
            <a:r>
              <a:rPr lang="fr-FR" sz="1100" i="1" dirty="0" err="1" smtClean="0">
                <a:latin typeface="Garamond"/>
                <a:cs typeface="Garamond"/>
              </a:rPr>
              <a:t>Rev</a:t>
            </a:r>
            <a:r>
              <a:rPr lang="fr-FR" sz="1100" i="1" dirty="0" smtClean="0">
                <a:latin typeface="Garamond"/>
                <a:cs typeface="Garamond"/>
              </a:rPr>
              <a:t>. </a:t>
            </a:r>
            <a:r>
              <a:rPr lang="fr-FR" sz="1100" i="1" dirty="0" err="1" smtClean="0">
                <a:latin typeface="Garamond"/>
                <a:cs typeface="Garamond"/>
              </a:rPr>
              <a:t>Lett</a:t>
            </a:r>
            <a:r>
              <a:rPr lang="fr-FR" sz="1100" i="1" dirty="0" smtClean="0">
                <a:latin typeface="Garamond"/>
                <a:cs typeface="Garamond"/>
              </a:rPr>
              <a:t>. 92 (2004) 252501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106467" y="455410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Specialization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pic>
        <p:nvPicPr>
          <p:cNvPr id="31" name="Image 30" descr="Fissionbarrier_253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19" y="1782688"/>
            <a:ext cx="3958706" cy="3335288"/>
          </a:xfrm>
          <a:prstGeom prst="rect">
            <a:avLst/>
          </a:prstGeom>
        </p:spPr>
      </p:pic>
      <p:grpSp>
        <p:nvGrpSpPr>
          <p:cNvPr id="33" name="Grouper 32"/>
          <p:cNvGrpSpPr/>
          <p:nvPr/>
        </p:nvGrpSpPr>
        <p:grpSpPr>
          <a:xfrm>
            <a:off x="345827" y="716534"/>
            <a:ext cx="7813180" cy="4761482"/>
            <a:chOff x="345827" y="716534"/>
            <a:chExt cx="7813180" cy="4761482"/>
          </a:xfrm>
        </p:grpSpPr>
        <p:pic>
          <p:nvPicPr>
            <p:cNvPr id="30" name="Image 29" descr="Pairing_fission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827" y="716534"/>
              <a:ext cx="3888000" cy="1182856"/>
            </a:xfrm>
            <a:prstGeom prst="rect">
              <a:avLst/>
            </a:prstGeom>
          </p:spPr>
        </p:pic>
        <p:sp>
          <p:nvSpPr>
            <p:cNvPr id="32" name="ZoneTexte 31"/>
            <p:cNvSpPr txBox="1"/>
            <p:nvPr/>
          </p:nvSpPr>
          <p:spPr>
            <a:xfrm>
              <a:off x="6106467" y="5077906"/>
              <a:ext cx="20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Reduced</a:t>
              </a:r>
              <a:r>
                <a:rPr lang="fr-FR" dirty="0" smtClean="0"/>
                <a:t> </a:t>
              </a:r>
              <a:r>
                <a:rPr lang="fr-FR" dirty="0" err="1" smtClean="0"/>
                <a:t>pairing</a:t>
              </a:r>
              <a:endParaRPr lang="fr-FR" dirty="0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414321" y="5139462"/>
            <a:ext cx="2493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HFB + </a:t>
            </a:r>
            <a:r>
              <a:rPr lang="fr-FR" sz="1600" dirty="0" err="1" smtClean="0"/>
              <a:t>blocking</a:t>
            </a:r>
            <a:r>
              <a:rPr lang="fr-FR" sz="1600" dirty="0" smtClean="0"/>
              <a:t> </a:t>
            </a:r>
            <a:r>
              <a:rPr lang="fr-FR" sz="1600" dirty="0" err="1" smtClean="0"/>
              <a:t>with</a:t>
            </a:r>
            <a:r>
              <a:rPr lang="fr-FR" sz="1600" dirty="0" smtClean="0"/>
              <a:t> D1M</a:t>
            </a:r>
            <a:endParaRPr lang="fr-FR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6178475" y="725488"/>
            <a:ext cx="4028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Configuration-</a:t>
            </a:r>
            <a:r>
              <a:rPr lang="fr-FR" sz="1600" dirty="0" err="1" smtClean="0"/>
              <a:t>constrained</a:t>
            </a:r>
            <a:r>
              <a:rPr lang="fr-FR" sz="1600" dirty="0" smtClean="0"/>
              <a:t> PES </a:t>
            </a:r>
            <a:r>
              <a:rPr lang="fr-FR" sz="1600" dirty="0" err="1" smtClean="0"/>
              <a:t>calculation</a:t>
            </a:r>
            <a:endParaRPr lang="fr-FR" sz="1600" dirty="0"/>
          </a:p>
        </p:txBody>
      </p:sp>
      <p:sp>
        <p:nvSpPr>
          <p:cNvPr id="19" name="Titre 4"/>
          <p:cNvSpPr>
            <a:spLocks noGrp="1"/>
          </p:cNvSpPr>
          <p:nvPr>
            <p:ph type="title"/>
          </p:nvPr>
        </p:nvSpPr>
        <p:spPr>
          <a:xfrm>
            <a:off x="1930003" y="149424"/>
            <a:ext cx="7416823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Qualitative </a:t>
            </a:r>
            <a:r>
              <a:rPr lang="fr-FR" sz="3200" dirty="0" err="1"/>
              <a:t>t</a:t>
            </a:r>
            <a:r>
              <a:rPr lang="fr-FR" sz="3200" dirty="0" err="1" smtClean="0"/>
              <a:t>heoretical</a:t>
            </a:r>
            <a:r>
              <a:rPr lang="fr-FR" sz="3200" dirty="0" smtClean="0"/>
              <a:t> </a:t>
            </a:r>
            <a:r>
              <a:rPr lang="fr-FR" sz="3200" dirty="0" err="1" smtClean="0"/>
              <a:t>understanding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03913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7631-66E5-4ADC-A6F5-EF6D5686EE47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smtClean="0"/>
              <a:t>Questions</a:t>
            </a:r>
            <a:endParaRPr lang="fr-FR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1137915" y="1949624"/>
            <a:ext cx="872546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 err="1" smtClean="0"/>
              <a:t>Limits</a:t>
            </a:r>
            <a:r>
              <a:rPr lang="fr-FR" sz="2400" dirty="0" smtClean="0"/>
              <a:t> of the </a:t>
            </a:r>
            <a:r>
              <a:rPr lang="fr-FR" sz="2400" dirty="0" err="1" smtClean="0"/>
              <a:t>nuclear</a:t>
            </a:r>
            <a:r>
              <a:rPr lang="fr-FR" sz="2400" dirty="0" smtClean="0"/>
              <a:t> </a:t>
            </a:r>
            <a:r>
              <a:rPr lang="fr-FR" sz="2400" dirty="0" err="1" smtClean="0"/>
              <a:t>chart</a:t>
            </a:r>
            <a:r>
              <a:rPr lang="fr-FR" sz="2400" dirty="0" smtClean="0"/>
              <a:t> for neutron </a:t>
            </a:r>
            <a:r>
              <a:rPr lang="fr-FR" sz="2400" dirty="0" err="1" smtClean="0"/>
              <a:t>deficient</a:t>
            </a:r>
            <a:r>
              <a:rPr lang="fr-FR" sz="2400" dirty="0" smtClean="0"/>
              <a:t> </a:t>
            </a:r>
            <a:r>
              <a:rPr lang="fr-FR" sz="2400" dirty="0" err="1" smtClean="0"/>
              <a:t>Rf</a:t>
            </a:r>
            <a:r>
              <a:rPr lang="fr-FR" sz="2400" dirty="0" smtClean="0"/>
              <a:t> isotopes ?</a:t>
            </a:r>
          </a:p>
          <a:p>
            <a:endParaRPr lang="fr-FR" sz="2400" dirty="0" smtClean="0"/>
          </a:p>
          <a:p>
            <a:pPr marL="342900" indent="-342900">
              <a:buFontTx/>
              <a:buChar char="-"/>
            </a:pPr>
            <a:r>
              <a:rPr lang="fr-FR" sz="2400" dirty="0" smtClean="0"/>
              <a:t>Fission </a:t>
            </a:r>
            <a:r>
              <a:rPr lang="fr-FR" sz="2400" dirty="0" err="1" smtClean="0"/>
              <a:t>hindrance</a:t>
            </a:r>
            <a:r>
              <a:rPr lang="fr-FR" sz="2400" dirty="0" smtClean="0"/>
              <a:t> of the 8</a:t>
            </a:r>
            <a:r>
              <a:rPr lang="fr-FR" sz="2400" baseline="30000" dirty="0" smtClean="0"/>
              <a:t>-</a:t>
            </a:r>
            <a:r>
              <a:rPr lang="fr-FR" sz="2400" dirty="0" smtClean="0"/>
              <a:t> </a:t>
            </a:r>
            <a:r>
              <a:rPr lang="fr-FR" sz="2400" dirty="0" err="1" smtClean="0"/>
              <a:t>isomer</a:t>
            </a:r>
            <a:r>
              <a:rPr lang="fr-FR" sz="2400" dirty="0" smtClean="0"/>
              <a:t> in </a:t>
            </a:r>
            <a:r>
              <a:rPr lang="fr-FR" sz="2400" baseline="30000" dirty="0" smtClean="0"/>
              <a:t>254</a:t>
            </a:r>
            <a:r>
              <a:rPr lang="fr-FR" sz="2400" dirty="0" smtClean="0"/>
              <a:t>No ?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0280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7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/>
              <a:t>GABRIELA @ SHELS</a:t>
            </a:r>
            <a:endParaRPr lang="fr-FR" sz="2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576970" y="4965970"/>
            <a:ext cx="2673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Triggerless</a:t>
            </a:r>
            <a:r>
              <a:rPr lang="fr-FR" dirty="0" smtClean="0"/>
              <a:t> </a:t>
            </a:r>
          </a:p>
          <a:p>
            <a:pPr algn="ctr"/>
            <a:r>
              <a:rPr lang="fr-FR" dirty="0" smtClean="0"/>
              <a:t>detector </a:t>
            </a:r>
            <a:r>
              <a:rPr lang="fr-FR" dirty="0" err="1" smtClean="0"/>
              <a:t>array</a:t>
            </a:r>
            <a:endParaRPr lang="fr-FR" dirty="0"/>
          </a:p>
        </p:txBody>
      </p:sp>
      <p:sp>
        <p:nvSpPr>
          <p:cNvPr id="16" name="Trapèze 15"/>
          <p:cNvSpPr/>
          <p:nvPr/>
        </p:nvSpPr>
        <p:spPr>
          <a:xfrm rot="16200000">
            <a:off x="3612849" y="3896777"/>
            <a:ext cx="360877" cy="440004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/>
          <p:cNvCxnSpPr/>
          <p:nvPr/>
        </p:nvCxnSpPr>
        <p:spPr>
          <a:xfrm>
            <a:off x="1555733" y="4155046"/>
            <a:ext cx="393019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er 17"/>
          <p:cNvGrpSpPr/>
          <p:nvPr/>
        </p:nvGrpSpPr>
        <p:grpSpPr>
          <a:xfrm>
            <a:off x="532706" y="2727546"/>
            <a:ext cx="5555215" cy="2476800"/>
            <a:chOff x="2096348" y="3980928"/>
            <a:chExt cx="5555215" cy="2476800"/>
          </a:xfrm>
        </p:grpSpPr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3642240" y="6011641"/>
              <a:ext cx="184150" cy="44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endParaRPr lang="fr-FR" sz="2000">
                <a:latin typeface="Comic Sans MS" charset="0"/>
              </a:endParaRPr>
            </a:p>
          </p:txBody>
        </p:sp>
        <p:sp>
          <p:nvSpPr>
            <p:cNvPr id="20" name="Rectangle 10"/>
            <p:cNvSpPr>
              <a:spLocks noChangeAspect="1" noChangeArrowheads="1"/>
            </p:cNvSpPr>
            <p:nvPr/>
          </p:nvSpPr>
          <p:spPr bwMode="auto">
            <a:xfrm>
              <a:off x="3284504" y="4724200"/>
              <a:ext cx="1473200" cy="1351468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 flipV="1">
              <a:off x="2192304" y="5398999"/>
              <a:ext cx="927071" cy="9429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 Box 18"/>
            <p:cNvSpPr txBox="1">
              <a:spLocks noChangeAspect="1" noChangeArrowheads="1"/>
            </p:cNvSpPr>
            <p:nvPr/>
          </p:nvSpPr>
          <p:spPr bwMode="auto">
            <a:xfrm>
              <a:off x="6321713" y="4264170"/>
              <a:ext cx="112873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1" lang="fr-FR" sz="1600" dirty="0" smtClean="0">
                  <a:solidFill>
                    <a:srgbClr val="0000FF"/>
                  </a:solidFill>
                </a:rPr>
                <a:t>Focal plane</a:t>
              </a:r>
              <a:endParaRPr kumimoji="1" lang="fr-FR" sz="1600" dirty="0">
                <a:solidFill>
                  <a:srgbClr val="0000FF"/>
                </a:solidFill>
              </a:endParaRPr>
            </a:p>
          </p:txBody>
        </p:sp>
        <p:sp>
          <p:nvSpPr>
            <p:cNvPr id="23" name="Line 8"/>
            <p:cNvSpPr>
              <a:spLocks noChangeAspect="1" noChangeShapeType="1"/>
            </p:cNvSpPr>
            <p:nvPr/>
          </p:nvSpPr>
          <p:spPr bwMode="auto">
            <a:xfrm>
              <a:off x="3119375" y="4916266"/>
              <a:ext cx="1587" cy="9255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Line 12"/>
            <p:cNvSpPr>
              <a:spLocks noChangeAspect="1" noChangeShapeType="1"/>
            </p:cNvSpPr>
            <p:nvPr/>
          </p:nvSpPr>
          <p:spPr bwMode="auto">
            <a:xfrm>
              <a:off x="7066505" y="4727881"/>
              <a:ext cx="1587" cy="134778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Text Box 14"/>
            <p:cNvSpPr txBox="1">
              <a:spLocks noChangeAspect="1" noChangeArrowheads="1"/>
            </p:cNvSpPr>
            <p:nvPr/>
          </p:nvSpPr>
          <p:spPr bwMode="auto">
            <a:xfrm>
              <a:off x="2096348" y="5482457"/>
              <a:ext cx="960244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kumimoji="1" lang="en-US" sz="2000" dirty="0" smtClean="0">
                  <a:solidFill>
                    <a:srgbClr val="800000"/>
                  </a:solidFill>
                  <a:cs typeface="Georgia"/>
                </a:rPr>
                <a:t>Intense </a:t>
              </a:r>
            </a:p>
            <a:p>
              <a:pPr>
                <a:spcBef>
                  <a:spcPct val="20000"/>
                </a:spcBef>
              </a:pPr>
              <a:r>
                <a:rPr kumimoji="1" lang="en-US" sz="2000" dirty="0" smtClean="0">
                  <a:solidFill>
                    <a:srgbClr val="800000"/>
                  </a:solidFill>
                  <a:cs typeface="Georgia"/>
                </a:rPr>
                <a:t>beam</a:t>
              </a:r>
            </a:p>
          </p:txBody>
        </p:sp>
        <p:sp>
          <p:nvSpPr>
            <p:cNvPr id="26" name="Text Box 15"/>
            <p:cNvSpPr txBox="1">
              <a:spLocks noChangeAspect="1" noChangeArrowheads="1"/>
            </p:cNvSpPr>
            <p:nvPr/>
          </p:nvSpPr>
          <p:spPr bwMode="auto">
            <a:xfrm>
              <a:off x="3696215" y="4882928"/>
              <a:ext cx="723275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kumimoji="1" lang="fr-FR" sz="1700" dirty="0" smtClean="0">
                  <a:solidFill>
                    <a:srgbClr val="0000FF"/>
                  </a:solidFill>
                </a:rPr>
                <a:t>SHELS</a:t>
              </a:r>
              <a:endParaRPr kumimoji="1" lang="fr-FR" sz="1700" dirty="0">
                <a:solidFill>
                  <a:srgbClr val="0000FF"/>
                </a:solidFill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2531379" y="3980928"/>
              <a:ext cx="106631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fr-FR" sz="2000" dirty="0" err="1" smtClean="0">
                  <a:solidFill>
                    <a:srgbClr val="800000"/>
                  </a:solidFill>
                  <a:cs typeface="Georgia"/>
                </a:rPr>
                <a:t>Rotating</a:t>
              </a:r>
              <a:endParaRPr lang="fr-FR" sz="2000" dirty="0" smtClean="0">
                <a:solidFill>
                  <a:srgbClr val="800000"/>
                </a:solidFill>
                <a:cs typeface="Georgia"/>
              </a:endParaRPr>
            </a:p>
            <a:p>
              <a:pPr algn="ctr"/>
              <a:r>
                <a:rPr lang="fr-FR" sz="2000" dirty="0" err="1" smtClean="0">
                  <a:solidFill>
                    <a:srgbClr val="800000"/>
                  </a:solidFill>
                  <a:cs typeface="Georgia"/>
                </a:rPr>
                <a:t>target</a:t>
              </a:r>
              <a:endParaRPr lang="fr-FR" sz="2000" dirty="0">
                <a:solidFill>
                  <a:srgbClr val="800000"/>
                </a:solidFill>
                <a:cs typeface="Georgia"/>
              </a:endParaRPr>
            </a:p>
          </p:txBody>
        </p:sp>
        <p:sp>
          <p:nvSpPr>
            <p:cNvPr id="28" name="Rectangle 991"/>
            <p:cNvSpPr>
              <a:spLocks noChangeArrowheads="1"/>
            </p:cNvSpPr>
            <p:nvPr/>
          </p:nvSpPr>
          <p:spPr bwMode="auto">
            <a:xfrm>
              <a:off x="6075848" y="4092746"/>
              <a:ext cx="1841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endParaRPr lang="fr-FR">
                <a:latin typeface="Charcoal" charset="0"/>
              </a:endParaRPr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 flipH="1" flipV="1">
              <a:off x="6667291" y="5150159"/>
              <a:ext cx="393374" cy="248840"/>
            </a:xfrm>
            <a:prstGeom prst="straightConnector1">
              <a:avLst/>
            </a:prstGeom>
            <a:ln>
              <a:solidFill>
                <a:srgbClr val="00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6372200" y="4894768"/>
              <a:ext cx="3464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solidFill>
                    <a:srgbClr val="00FF00"/>
                  </a:solidFill>
                  <a:latin typeface="Symbol" charset="2"/>
                  <a:cs typeface="Symbol" charset="2"/>
                </a:rPr>
                <a:t>a</a:t>
              </a:r>
              <a:endParaRPr lang="fr-FR" sz="2000" baseline="-25000" dirty="0">
                <a:solidFill>
                  <a:srgbClr val="00FF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7361450" y="4594939"/>
              <a:ext cx="2901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solidFill>
                    <a:srgbClr val="FF8000"/>
                  </a:solidFill>
                  <a:latin typeface="Symbol" charset="2"/>
                  <a:cs typeface="Symbol" charset="2"/>
                </a:rPr>
                <a:t>g</a:t>
              </a:r>
              <a:endParaRPr lang="fr-FR" sz="2000" dirty="0">
                <a:solidFill>
                  <a:srgbClr val="FF8000"/>
                </a:solidFill>
                <a:latin typeface="Symbol" charset="2"/>
                <a:cs typeface="Symbol" charset="2"/>
              </a:endParaRPr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>
              <a:off x="7051159" y="5393046"/>
              <a:ext cx="128365" cy="5249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/>
            <p:nvPr/>
          </p:nvCxnSpPr>
          <p:spPr>
            <a:xfrm flipH="1" flipV="1">
              <a:off x="6932097" y="4959128"/>
              <a:ext cx="119063" cy="4206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6439932" y="4687498"/>
              <a:ext cx="6793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fission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 flipH="1">
              <a:off x="6667291" y="5379817"/>
              <a:ext cx="383868" cy="631824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6438081" y="5457501"/>
              <a:ext cx="4459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ICE</a:t>
              </a:r>
              <a:endParaRPr lang="fr-FR" sz="16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Forme libre 36"/>
            <p:cNvSpPr/>
            <p:nvPr/>
          </p:nvSpPr>
          <p:spPr>
            <a:xfrm>
              <a:off x="7049573" y="4995049"/>
              <a:ext cx="591374" cy="392704"/>
            </a:xfrm>
            <a:custGeom>
              <a:avLst/>
              <a:gdLst>
                <a:gd name="connsiteX0" fmla="*/ 0 w 550333"/>
                <a:gd name="connsiteY0" fmla="*/ 419100 h 419100"/>
                <a:gd name="connsiteX1" fmla="*/ 71967 w 550333"/>
                <a:gd name="connsiteY1" fmla="*/ 237066 h 419100"/>
                <a:gd name="connsiteX2" fmla="*/ 186267 w 550333"/>
                <a:gd name="connsiteY2" fmla="*/ 283633 h 419100"/>
                <a:gd name="connsiteX3" fmla="*/ 211667 w 550333"/>
                <a:gd name="connsiteY3" fmla="*/ 160866 h 419100"/>
                <a:gd name="connsiteX4" fmla="*/ 338667 w 550333"/>
                <a:gd name="connsiteY4" fmla="*/ 215900 h 419100"/>
                <a:gd name="connsiteX5" fmla="*/ 347133 w 550333"/>
                <a:gd name="connsiteY5" fmla="*/ 80433 h 419100"/>
                <a:gd name="connsiteX6" fmla="*/ 491067 w 550333"/>
                <a:gd name="connsiteY6" fmla="*/ 118533 h 419100"/>
                <a:gd name="connsiteX7" fmla="*/ 503767 w 550333"/>
                <a:gd name="connsiteY7" fmla="*/ 33866 h 419100"/>
                <a:gd name="connsiteX8" fmla="*/ 550333 w 550333"/>
                <a:gd name="connsiteY8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333" h="419100">
                  <a:moveTo>
                    <a:pt x="0" y="419100"/>
                  </a:moveTo>
                  <a:cubicBezTo>
                    <a:pt x="20461" y="339372"/>
                    <a:pt x="40923" y="259644"/>
                    <a:pt x="71967" y="237066"/>
                  </a:cubicBezTo>
                  <a:cubicBezTo>
                    <a:pt x="103012" y="214488"/>
                    <a:pt x="162984" y="296333"/>
                    <a:pt x="186267" y="283633"/>
                  </a:cubicBezTo>
                  <a:cubicBezTo>
                    <a:pt x="209550" y="270933"/>
                    <a:pt x="186267" y="172155"/>
                    <a:pt x="211667" y="160866"/>
                  </a:cubicBezTo>
                  <a:cubicBezTo>
                    <a:pt x="237067" y="149577"/>
                    <a:pt x="316089" y="229305"/>
                    <a:pt x="338667" y="215900"/>
                  </a:cubicBezTo>
                  <a:cubicBezTo>
                    <a:pt x="361245" y="202494"/>
                    <a:pt x="321733" y="96661"/>
                    <a:pt x="347133" y="80433"/>
                  </a:cubicBezTo>
                  <a:cubicBezTo>
                    <a:pt x="372533" y="64205"/>
                    <a:pt x="464961" y="126294"/>
                    <a:pt x="491067" y="118533"/>
                  </a:cubicBezTo>
                  <a:cubicBezTo>
                    <a:pt x="517173" y="110772"/>
                    <a:pt x="493889" y="53621"/>
                    <a:pt x="503767" y="33866"/>
                  </a:cubicBezTo>
                  <a:cubicBezTo>
                    <a:pt x="513645" y="14110"/>
                    <a:pt x="550333" y="0"/>
                    <a:pt x="550333" y="0"/>
                  </a:cubicBezTo>
                </a:path>
              </a:pathLst>
            </a:custGeom>
            <a:ln>
              <a:solidFill>
                <a:srgbClr val="FF8000"/>
              </a:solidFill>
              <a:headEnd type="none"/>
              <a:tailEnd type="triangle" w="med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8" name="Connecteur droit 37"/>
            <p:cNvCxnSpPr/>
            <p:nvPr/>
          </p:nvCxnSpPr>
          <p:spPr>
            <a:xfrm>
              <a:off x="5855181" y="4727881"/>
              <a:ext cx="0" cy="1347787"/>
            </a:xfrm>
            <a:prstGeom prst="line">
              <a:avLst/>
            </a:prstGeom>
            <a:ln w="3810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>
              <a:off x="6228248" y="4717829"/>
              <a:ext cx="0" cy="1347787"/>
            </a:xfrm>
            <a:prstGeom prst="line">
              <a:avLst/>
            </a:prstGeom>
            <a:ln w="3810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5758833" y="4346921"/>
              <a:ext cx="524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ToF</a:t>
              </a:r>
              <a:endParaRPr lang="fr-FR" dirty="0"/>
            </a:p>
          </p:txBody>
        </p:sp>
        <p:sp>
          <p:nvSpPr>
            <p:cNvPr id="41" name="Ellipse 40"/>
            <p:cNvSpPr/>
            <p:nvPr/>
          </p:nvSpPr>
          <p:spPr>
            <a:xfrm>
              <a:off x="6910752" y="5275455"/>
              <a:ext cx="314680" cy="314708"/>
            </a:xfrm>
            <a:prstGeom prst="ellipse">
              <a:avLst/>
            </a:prstGeom>
            <a:solidFill>
              <a:srgbClr val="8000FF"/>
            </a:solidFill>
            <a:ln>
              <a:noFill/>
            </a:ln>
            <a:effectLst>
              <a:innerShdw blurRad="63500" dist="50800" dir="222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cxnSp>
        <p:nvCxnSpPr>
          <p:cNvPr id="42" name="Connecteur droit 41"/>
          <p:cNvCxnSpPr/>
          <p:nvPr/>
        </p:nvCxnSpPr>
        <p:spPr>
          <a:xfrm flipH="1">
            <a:off x="4894620" y="3484330"/>
            <a:ext cx="59329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H="1">
            <a:off x="4877688" y="4815715"/>
            <a:ext cx="59329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ube 43"/>
          <p:cNvSpPr/>
          <p:nvPr/>
        </p:nvSpPr>
        <p:spPr>
          <a:xfrm>
            <a:off x="3308362" y="3484330"/>
            <a:ext cx="679528" cy="1349363"/>
          </a:xfrm>
          <a:prstGeom prst="cube">
            <a:avLst/>
          </a:prstGeom>
          <a:solidFill>
            <a:schemeClr val="bg1">
              <a:lumMod val="75000"/>
              <a:alpha val="4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3104201" y="2788739"/>
            <a:ext cx="1010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c</a:t>
            </a:r>
            <a:r>
              <a:rPr lang="fr-FR" dirty="0" err="1" smtClean="0"/>
              <a:t>oncrete</a:t>
            </a:r>
            <a:endParaRPr lang="fr-FR" dirty="0"/>
          </a:p>
          <a:p>
            <a:pPr algn="ctr"/>
            <a:r>
              <a:rPr lang="fr-FR" dirty="0" err="1" smtClean="0"/>
              <a:t>wall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3074949" y="4975701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8</a:t>
            </a:r>
            <a:r>
              <a:rPr lang="fr-FR" baseline="30000" dirty="0" smtClean="0"/>
              <a:t>o</a:t>
            </a:r>
            <a:r>
              <a:rPr lang="fr-FR" dirty="0" smtClean="0"/>
              <a:t> </a:t>
            </a:r>
          </a:p>
          <a:p>
            <a:pPr algn="ctr"/>
            <a:r>
              <a:rPr lang="fr-FR" dirty="0" err="1" smtClean="0"/>
              <a:t>magnet</a:t>
            </a:r>
            <a:endParaRPr lang="fr-FR" dirty="0" smtClean="0"/>
          </a:p>
        </p:txBody>
      </p:sp>
      <p:cxnSp>
        <p:nvCxnSpPr>
          <p:cNvPr id="47" name="Connecteur droit avec flèche 46"/>
          <p:cNvCxnSpPr/>
          <p:nvPr/>
        </p:nvCxnSpPr>
        <p:spPr>
          <a:xfrm flipV="1">
            <a:off x="3703349" y="4337532"/>
            <a:ext cx="154971" cy="6617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Image 47" descr="shels_p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11" y="758064"/>
            <a:ext cx="5395016" cy="1983648"/>
          </a:xfrm>
          <a:prstGeom prst="rect">
            <a:avLst/>
          </a:prstGeom>
        </p:spPr>
      </p:pic>
      <p:sp>
        <p:nvSpPr>
          <p:cNvPr id="50" name="ZoneTexte 49"/>
          <p:cNvSpPr txBox="1"/>
          <p:nvPr/>
        </p:nvSpPr>
        <p:spPr>
          <a:xfrm>
            <a:off x="4450283" y="2309664"/>
            <a:ext cx="1025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SHELS</a:t>
            </a:r>
            <a:endParaRPr lang="fr-FR" dirty="0">
              <a:solidFill>
                <a:srgbClr val="FFFFFF"/>
              </a:solidFill>
            </a:endParaRPr>
          </a:p>
        </p:txBody>
      </p:sp>
      <p:grpSp>
        <p:nvGrpSpPr>
          <p:cNvPr id="52" name="Grouper 51"/>
          <p:cNvGrpSpPr/>
          <p:nvPr/>
        </p:nvGrpSpPr>
        <p:grpSpPr>
          <a:xfrm>
            <a:off x="6332720" y="766185"/>
            <a:ext cx="4416738" cy="4639823"/>
            <a:chOff x="6332720" y="766185"/>
            <a:chExt cx="4416738" cy="4639823"/>
          </a:xfrm>
        </p:grpSpPr>
        <p:grpSp>
          <p:nvGrpSpPr>
            <p:cNvPr id="49" name="Grouper 48"/>
            <p:cNvGrpSpPr/>
            <p:nvPr/>
          </p:nvGrpSpPr>
          <p:grpSpPr>
            <a:xfrm>
              <a:off x="6332720" y="766185"/>
              <a:ext cx="4416738" cy="4639823"/>
              <a:chOff x="6332720" y="766185"/>
              <a:chExt cx="4416738" cy="4639823"/>
            </a:xfrm>
          </p:grpSpPr>
          <p:pic>
            <p:nvPicPr>
              <p:cNvPr id="9" name="Image 8" descr="2016-05-18 15.13.43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70563" y="3389784"/>
                <a:ext cx="3576604" cy="2016224"/>
              </a:xfrm>
              <a:prstGeom prst="rect">
                <a:avLst/>
              </a:prstGeom>
            </p:spPr>
          </p:pic>
          <p:pic>
            <p:nvPicPr>
              <p:cNvPr id="11" name="Image 10" descr="PB064395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9048269" y="1040523"/>
                <a:ext cx="1944216" cy="1458162"/>
              </a:xfrm>
              <a:prstGeom prst="rect">
                <a:avLst/>
              </a:prstGeom>
            </p:spPr>
          </p:pic>
          <p:sp>
            <p:nvSpPr>
              <p:cNvPr id="12" name="ZoneTexte 11"/>
              <p:cNvSpPr txBox="1"/>
              <p:nvPr/>
            </p:nvSpPr>
            <p:spPr>
              <a:xfrm>
                <a:off x="7258595" y="2957736"/>
                <a:ext cx="31407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/>
                  <a:t>R</a:t>
                </a:r>
                <a:r>
                  <a:rPr lang="fr-FR" sz="1100" dirty="0"/>
                  <a:t>. </a:t>
                </a:r>
                <a:r>
                  <a:rPr lang="fr-FR" sz="1100" dirty="0" err="1"/>
                  <a:t>Chakma</a:t>
                </a:r>
                <a:r>
                  <a:rPr lang="fr-FR" sz="1100" dirty="0"/>
                  <a:t> et al., </a:t>
                </a:r>
                <a:r>
                  <a:rPr lang="fr-FR" sz="1100" dirty="0" err="1"/>
                  <a:t>Eur</a:t>
                </a:r>
                <a:r>
                  <a:rPr lang="fr-FR" sz="1100" dirty="0"/>
                  <a:t>. Phys. J. A 56 (2020) </a:t>
                </a:r>
                <a:r>
                  <a:rPr lang="fr-FR" sz="1100" dirty="0" smtClean="0"/>
                  <a:t>245</a:t>
                </a:r>
                <a:endParaRPr lang="en-US" sz="1100" dirty="0"/>
              </a:p>
            </p:txBody>
          </p:sp>
          <p:pic>
            <p:nvPicPr>
              <p:cNvPr id="13" name="Picture 16">
                <a:extLst>
                  <a:ext uri="{FF2B5EF4-FFF2-40B4-BE49-F238E27FC236}">
                    <a16:creationId xmlns="" xmlns:a16="http://schemas.microsoft.com/office/drawing/2014/main" id="{A277BB8A-F3F3-C24B-99B2-C49392089F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308536" flipH="1">
                <a:off x="6332720" y="766185"/>
                <a:ext cx="2602561" cy="1951921"/>
              </a:xfrm>
              <a:prstGeom prst="rect">
                <a:avLst/>
              </a:prstGeom>
            </p:spPr>
          </p:pic>
        </p:grpSp>
        <p:sp>
          <p:nvSpPr>
            <p:cNvPr id="51" name="ZoneTexte 50"/>
            <p:cNvSpPr txBox="1"/>
            <p:nvPr/>
          </p:nvSpPr>
          <p:spPr>
            <a:xfrm>
              <a:off x="7042571" y="4973960"/>
              <a:ext cx="14798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FFFF"/>
                  </a:solidFill>
                </a:rPr>
                <a:t>GABRIELA</a:t>
              </a:r>
              <a:endParaRPr lang="fr-FR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281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59407" y="6163865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641971" y="149425"/>
            <a:ext cx="8064895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Most neutron-</a:t>
            </a:r>
            <a:r>
              <a:rPr lang="fr-FR" sz="3200" dirty="0" err="1" smtClean="0"/>
              <a:t>deficient</a:t>
            </a:r>
            <a:r>
              <a:rPr lang="fr-FR" sz="3200" dirty="0" smtClean="0"/>
              <a:t> </a:t>
            </a:r>
            <a:r>
              <a:rPr lang="fr-FR" sz="3200" dirty="0" err="1" smtClean="0"/>
              <a:t>known</a:t>
            </a:r>
            <a:r>
              <a:rPr lang="fr-FR" sz="3200" dirty="0" smtClean="0"/>
              <a:t> </a:t>
            </a:r>
            <a:r>
              <a:rPr lang="fr-FR" sz="3200" dirty="0" err="1" smtClean="0"/>
              <a:t>Rf</a:t>
            </a:r>
            <a:r>
              <a:rPr lang="fr-FR" sz="3200" dirty="0" smtClean="0"/>
              <a:t>: </a:t>
            </a:r>
            <a:r>
              <a:rPr lang="fr-FR" sz="3200" baseline="30000" dirty="0" smtClean="0"/>
              <a:t>253</a:t>
            </a:r>
            <a:r>
              <a:rPr lang="fr-FR" sz="3200" dirty="0" smtClean="0"/>
              <a:t>Rf</a:t>
            </a:r>
            <a:endParaRPr lang="fr-FR" sz="3200" dirty="0"/>
          </a:p>
        </p:txBody>
      </p:sp>
      <p:grpSp>
        <p:nvGrpSpPr>
          <p:cNvPr id="8" name="Grouper 7"/>
          <p:cNvGrpSpPr/>
          <p:nvPr/>
        </p:nvGrpSpPr>
        <p:grpSpPr>
          <a:xfrm>
            <a:off x="2794099" y="1229544"/>
            <a:ext cx="5990725" cy="2997914"/>
            <a:chOff x="2506067" y="725488"/>
            <a:chExt cx="5990725" cy="2997914"/>
          </a:xfrm>
        </p:grpSpPr>
        <p:pic>
          <p:nvPicPr>
            <p:cNvPr id="2" name="Image 1" descr="Rf253_Frit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6067" y="725488"/>
              <a:ext cx="4298292" cy="1768624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5818435" y="3461792"/>
              <a:ext cx="2678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i="1" dirty="0" smtClean="0">
                  <a:latin typeface="Garamond"/>
                  <a:cs typeface="Garamond"/>
                </a:rPr>
                <a:t>F.P. </a:t>
              </a:r>
              <a:r>
                <a:rPr lang="fr-FR" sz="1100" i="1" dirty="0" err="1" smtClean="0">
                  <a:latin typeface="Garamond"/>
                  <a:cs typeface="Garamond"/>
                </a:rPr>
                <a:t>Hessberger</a:t>
              </a:r>
              <a:r>
                <a:rPr lang="fr-FR" sz="1100" i="1" dirty="0" smtClean="0">
                  <a:latin typeface="Garamond"/>
                  <a:cs typeface="Garamond"/>
                </a:rPr>
                <a:t> et al., Z. Phys. A 359 (1997) 415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1137915" y="3533800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One 48 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s (and </a:t>
            </a:r>
            <a:r>
              <a:rPr lang="fr-FR" dirty="0" err="1" smtClean="0"/>
              <a:t>possibly</a:t>
            </a:r>
            <a:r>
              <a:rPr lang="fr-FR" dirty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11 ms ?) fission </a:t>
            </a:r>
            <a:r>
              <a:rPr lang="fr-FR" dirty="0" err="1" smtClean="0"/>
              <a:t>activity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identified</a:t>
            </a:r>
            <a:endParaRPr lang="fr-FR" dirty="0"/>
          </a:p>
        </p:txBody>
      </p:sp>
      <p:sp>
        <p:nvSpPr>
          <p:cNvPr id="30" name="Espace réservé du numéro de diapositive 3"/>
          <p:cNvSpPr txBox="1">
            <a:spLocks/>
          </p:cNvSpPr>
          <p:nvPr/>
        </p:nvSpPr>
        <p:spPr>
          <a:xfrm>
            <a:off x="8159407" y="5714820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7029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59407" y="6163865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641971" y="149425"/>
            <a:ext cx="8064895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Most neutron-</a:t>
            </a:r>
            <a:r>
              <a:rPr lang="fr-FR" sz="3200" dirty="0" err="1" smtClean="0"/>
              <a:t>deficient</a:t>
            </a:r>
            <a:r>
              <a:rPr lang="fr-FR" sz="3200" dirty="0" smtClean="0"/>
              <a:t> </a:t>
            </a:r>
            <a:r>
              <a:rPr lang="fr-FR" sz="3200" dirty="0" err="1" smtClean="0"/>
              <a:t>known</a:t>
            </a:r>
            <a:r>
              <a:rPr lang="fr-FR" sz="3200" dirty="0" smtClean="0"/>
              <a:t> </a:t>
            </a:r>
            <a:r>
              <a:rPr lang="fr-FR" sz="3200" dirty="0" err="1" smtClean="0"/>
              <a:t>Rf</a:t>
            </a:r>
            <a:r>
              <a:rPr lang="fr-FR" sz="3200" dirty="0" smtClean="0"/>
              <a:t>: </a:t>
            </a:r>
            <a:r>
              <a:rPr lang="fr-FR" sz="3200" baseline="30000" dirty="0" smtClean="0"/>
              <a:t>253</a:t>
            </a:r>
            <a:r>
              <a:rPr lang="fr-FR" sz="3200" dirty="0" smtClean="0"/>
              <a:t>Rf</a:t>
            </a:r>
            <a:endParaRPr lang="fr-FR" sz="3200" dirty="0"/>
          </a:p>
        </p:txBody>
      </p:sp>
      <p:grpSp>
        <p:nvGrpSpPr>
          <p:cNvPr id="28" name="Grouper 27"/>
          <p:cNvGrpSpPr/>
          <p:nvPr/>
        </p:nvGrpSpPr>
        <p:grpSpPr>
          <a:xfrm>
            <a:off x="2408342" y="725488"/>
            <a:ext cx="3842141" cy="2088232"/>
            <a:chOff x="2146027" y="725488"/>
            <a:chExt cx="3842141" cy="2088232"/>
          </a:xfrm>
        </p:grpSpPr>
        <p:pic>
          <p:nvPicPr>
            <p:cNvPr id="26" name="Image 25" descr="baatar_fission_alpha_spec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6027" y="869504"/>
              <a:ext cx="3842141" cy="1944216"/>
            </a:xfrm>
            <a:prstGeom prst="rect">
              <a:avLst/>
            </a:prstGeom>
          </p:spPr>
        </p:pic>
        <p:sp>
          <p:nvSpPr>
            <p:cNvPr id="27" name="ZoneTexte 26"/>
            <p:cNvSpPr txBox="1"/>
            <p:nvPr/>
          </p:nvSpPr>
          <p:spPr>
            <a:xfrm>
              <a:off x="2794099" y="725488"/>
              <a:ext cx="306075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J. </a:t>
              </a:r>
              <a:r>
                <a:rPr lang="fr-FR" sz="1100" i="1" dirty="0" err="1" smtClean="0">
                  <a:latin typeface="Garamond"/>
                  <a:cs typeface="Garamond"/>
                </a:rPr>
                <a:t>Khuyagbaatar</a:t>
              </a:r>
              <a:r>
                <a:rPr lang="fr-FR" sz="1100" i="1" dirty="0" smtClean="0">
                  <a:latin typeface="Garamond"/>
                  <a:cs typeface="Garamond"/>
                </a:rPr>
                <a:t> et al., Phys. </a:t>
              </a:r>
              <a:r>
                <a:rPr lang="fr-FR" sz="1100" i="1" dirty="0" err="1" smtClean="0">
                  <a:latin typeface="Garamond"/>
                  <a:cs typeface="Garamond"/>
                </a:rPr>
                <a:t>Rev</a:t>
              </a:r>
              <a:r>
                <a:rPr lang="fr-FR" sz="1100" i="1" dirty="0" smtClean="0">
                  <a:latin typeface="Garamond"/>
                  <a:cs typeface="Garamond"/>
                </a:rPr>
                <a:t>. C 104 (2021) L031303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489843" y="869504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21 fission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fr-F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fr-F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sz="1600" dirty="0" smtClean="0">
                <a:solidFill>
                  <a:srgbClr val="0000FF"/>
                </a:solidFill>
              </a:rPr>
              <a:t>1 alpha </a:t>
            </a:r>
            <a:r>
              <a:rPr lang="fr-FR" sz="1600" dirty="0" err="1" smtClean="0">
                <a:solidFill>
                  <a:srgbClr val="0000FF"/>
                </a:solidFill>
              </a:rPr>
              <a:t>decay</a:t>
            </a:r>
            <a:endParaRPr lang="fr-FR" sz="1600" dirty="0" smtClean="0">
              <a:solidFill>
                <a:srgbClr val="0000FF"/>
              </a:solidFill>
            </a:endParaRPr>
          </a:p>
          <a:p>
            <a:endParaRPr lang="fr-FR" sz="1600" dirty="0" smtClean="0">
              <a:solidFill>
                <a:srgbClr val="0000FF"/>
              </a:solidFill>
            </a:endParaRPr>
          </a:p>
          <a:p>
            <a:r>
              <a:rPr lang="fr-FR" sz="1600" dirty="0" smtClean="0"/>
              <a:t>1 </a:t>
            </a:r>
            <a:r>
              <a:rPr lang="fr-FR" sz="1600" dirty="0" smtClean="0"/>
              <a:t>candidate for a</a:t>
            </a:r>
            <a:r>
              <a:rPr lang="fr-FR" sz="1600" dirty="0" smtClean="0"/>
              <a:t> </a:t>
            </a:r>
            <a:r>
              <a:rPr lang="fr-FR" sz="1600" dirty="0" err="1" smtClean="0"/>
              <a:t>fast</a:t>
            </a:r>
            <a:r>
              <a:rPr lang="fr-FR" sz="1600" dirty="0" smtClean="0"/>
              <a:t> </a:t>
            </a:r>
            <a:r>
              <a:rPr lang="fr-FR" sz="1600" dirty="0" err="1" smtClean="0"/>
              <a:t>isomeric</a:t>
            </a:r>
            <a:r>
              <a:rPr lang="fr-FR" sz="1600" dirty="0" smtClean="0"/>
              <a:t> </a:t>
            </a:r>
            <a:r>
              <a:rPr lang="fr-FR" sz="1600" dirty="0" err="1" smtClean="0"/>
              <a:t>decay</a:t>
            </a:r>
            <a:endParaRPr lang="fr-FR" sz="1600" dirty="0"/>
          </a:p>
        </p:txBody>
      </p:sp>
      <p:sp>
        <p:nvSpPr>
          <p:cNvPr id="29" name="Espace réservé du numéro de diapositive 3"/>
          <p:cNvSpPr txBox="1">
            <a:spLocks/>
          </p:cNvSpPr>
          <p:nvPr/>
        </p:nvSpPr>
        <p:spPr>
          <a:xfrm>
            <a:off x="8159407" y="5714820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6822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59407" y="6163865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641971" y="149425"/>
            <a:ext cx="8064895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Most neutron-</a:t>
            </a:r>
            <a:r>
              <a:rPr lang="fr-FR" sz="3200" dirty="0" err="1" smtClean="0"/>
              <a:t>deficient</a:t>
            </a:r>
            <a:r>
              <a:rPr lang="fr-FR" sz="3200" dirty="0" smtClean="0"/>
              <a:t> </a:t>
            </a:r>
            <a:r>
              <a:rPr lang="fr-FR" sz="3200" dirty="0" err="1" smtClean="0"/>
              <a:t>known</a:t>
            </a:r>
            <a:r>
              <a:rPr lang="fr-FR" sz="3200" dirty="0" smtClean="0"/>
              <a:t> </a:t>
            </a:r>
            <a:r>
              <a:rPr lang="fr-FR" sz="3200" dirty="0" err="1" smtClean="0"/>
              <a:t>Rf</a:t>
            </a:r>
            <a:r>
              <a:rPr lang="fr-FR" sz="3200" dirty="0" smtClean="0"/>
              <a:t>: </a:t>
            </a:r>
            <a:r>
              <a:rPr lang="fr-FR" sz="3200" baseline="30000" dirty="0" smtClean="0"/>
              <a:t>253</a:t>
            </a:r>
            <a:r>
              <a:rPr lang="fr-FR" sz="3200" dirty="0" smtClean="0"/>
              <a:t>Rf</a:t>
            </a:r>
            <a:endParaRPr lang="fr-FR" sz="3200" dirty="0"/>
          </a:p>
        </p:txBody>
      </p:sp>
      <p:grpSp>
        <p:nvGrpSpPr>
          <p:cNvPr id="23" name="Grouper 22"/>
          <p:cNvGrpSpPr/>
          <p:nvPr/>
        </p:nvGrpSpPr>
        <p:grpSpPr>
          <a:xfrm>
            <a:off x="0" y="2899063"/>
            <a:ext cx="3456384" cy="2736304"/>
            <a:chOff x="28475" y="2743691"/>
            <a:chExt cx="3313935" cy="2661096"/>
          </a:xfrm>
        </p:grpSpPr>
        <p:pic>
          <p:nvPicPr>
            <p:cNvPr id="17" name="Image 16" descr="Rf253_fission_times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25914" y="2488290"/>
              <a:ext cx="2519058" cy="3313935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849883" y="3317776"/>
              <a:ext cx="12837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52.8(4.4) </a:t>
              </a:r>
              <a:r>
                <a:rPr lang="fr-FR" sz="1600" dirty="0" smtClean="0">
                  <a:latin typeface="Symbol" charset="2"/>
                  <a:cs typeface="Symbol" charset="2"/>
                </a:rPr>
                <a:t>m</a:t>
              </a:r>
              <a:r>
                <a:rPr lang="fr-FR" sz="1600" dirty="0" smtClean="0"/>
                <a:t>s</a:t>
              </a:r>
              <a:endParaRPr lang="fr-FR" sz="16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97955" y="3893840"/>
              <a:ext cx="12223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9.9(1.2) ms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849883" y="2743691"/>
              <a:ext cx="18271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240 fission </a:t>
              </a:r>
              <a:r>
                <a:rPr lang="fr-FR" sz="1600" dirty="0" err="1" smtClean="0"/>
                <a:t>events</a:t>
              </a:r>
              <a:endParaRPr lang="fr-FR" sz="1600" dirty="0"/>
            </a:p>
          </p:txBody>
        </p:sp>
      </p:grpSp>
      <p:grpSp>
        <p:nvGrpSpPr>
          <p:cNvPr id="24" name="Grouper 23"/>
          <p:cNvGrpSpPr/>
          <p:nvPr/>
        </p:nvGrpSpPr>
        <p:grpSpPr>
          <a:xfrm>
            <a:off x="3230218" y="2827055"/>
            <a:ext cx="3106486" cy="2866985"/>
            <a:chOff x="3154139" y="2813720"/>
            <a:chExt cx="3106486" cy="2866985"/>
          </a:xfrm>
        </p:grpSpPr>
        <p:pic>
          <p:nvPicPr>
            <p:cNvPr id="16" name="Image 15" descr="Isomer_fissiontimes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4139" y="2957736"/>
              <a:ext cx="3106486" cy="2722969"/>
            </a:xfrm>
            <a:prstGeom prst="rect">
              <a:avLst/>
            </a:prstGeom>
          </p:spPr>
        </p:pic>
        <p:sp>
          <p:nvSpPr>
            <p:cNvPr id="20" name="ZoneTexte 19"/>
            <p:cNvSpPr txBox="1"/>
            <p:nvPr/>
          </p:nvSpPr>
          <p:spPr>
            <a:xfrm>
              <a:off x="3586187" y="3245768"/>
              <a:ext cx="18043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rgbClr val="0000FF"/>
                  </a:solidFill>
                </a:rPr>
                <a:t>0.66(+40/−18) ms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874219" y="2813720"/>
              <a:ext cx="18267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rgbClr val="0000FF"/>
                  </a:solidFill>
                </a:rPr>
                <a:t>7 </a:t>
              </a:r>
              <a:r>
                <a:rPr lang="fr-FR" sz="1600" dirty="0" err="1" smtClean="0">
                  <a:solidFill>
                    <a:srgbClr val="0000FF"/>
                  </a:solidFill>
                </a:rPr>
                <a:t>isomeric</a:t>
              </a:r>
              <a:r>
                <a:rPr lang="fr-FR" sz="1600" dirty="0" smtClean="0">
                  <a:solidFill>
                    <a:srgbClr val="0000FF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00FF"/>
                  </a:solidFill>
                </a:rPr>
                <a:t>decays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Grouper 24"/>
          <p:cNvGrpSpPr/>
          <p:nvPr/>
        </p:nvGrpSpPr>
        <p:grpSpPr>
          <a:xfrm>
            <a:off x="6250483" y="933023"/>
            <a:ext cx="4377035" cy="4328969"/>
            <a:chOff x="6226695" y="660097"/>
            <a:chExt cx="4545211" cy="4457879"/>
          </a:xfrm>
        </p:grpSpPr>
        <p:pic>
          <p:nvPicPr>
            <p:cNvPr id="14" name="Image 13" descr="Decaychain_253Rf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6695" y="941512"/>
              <a:ext cx="4545211" cy="4176464"/>
            </a:xfrm>
            <a:prstGeom prst="rect">
              <a:avLst/>
            </a:prstGeom>
          </p:spPr>
        </p:pic>
        <p:sp>
          <p:nvSpPr>
            <p:cNvPr id="22" name="ZoneTexte 21"/>
            <p:cNvSpPr txBox="1"/>
            <p:nvPr/>
          </p:nvSpPr>
          <p:spPr>
            <a:xfrm>
              <a:off x="7258595" y="660097"/>
              <a:ext cx="25799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8 full-</a:t>
              </a:r>
              <a:r>
                <a:rPr lang="fr-FR" sz="1600" dirty="0" err="1" smtClean="0">
                  <a:solidFill>
                    <a:srgbClr val="FF0000"/>
                  </a:solidFill>
                </a:rPr>
                <a:t>energy</a:t>
              </a:r>
              <a:r>
                <a:rPr lang="fr-FR" sz="1600" dirty="0" smtClean="0">
                  <a:solidFill>
                    <a:srgbClr val="FF0000"/>
                  </a:solidFill>
                </a:rPr>
                <a:t> alpha </a:t>
              </a:r>
              <a:r>
                <a:rPr lang="fr-FR" sz="1600" dirty="0" err="1" smtClean="0">
                  <a:solidFill>
                    <a:srgbClr val="FF0000"/>
                  </a:solidFill>
                </a:rPr>
                <a:t>decays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er 27"/>
          <p:cNvGrpSpPr/>
          <p:nvPr/>
        </p:nvGrpSpPr>
        <p:grpSpPr>
          <a:xfrm>
            <a:off x="2408342" y="725488"/>
            <a:ext cx="3842141" cy="2088232"/>
            <a:chOff x="2146027" y="725488"/>
            <a:chExt cx="3842141" cy="2088232"/>
          </a:xfrm>
        </p:grpSpPr>
        <p:pic>
          <p:nvPicPr>
            <p:cNvPr id="26" name="Image 25" descr="baatar_fission_alpha_spec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6027" y="869504"/>
              <a:ext cx="3842141" cy="1944216"/>
            </a:xfrm>
            <a:prstGeom prst="rect">
              <a:avLst/>
            </a:prstGeom>
          </p:spPr>
        </p:pic>
        <p:sp>
          <p:nvSpPr>
            <p:cNvPr id="27" name="ZoneTexte 26"/>
            <p:cNvSpPr txBox="1"/>
            <p:nvPr/>
          </p:nvSpPr>
          <p:spPr>
            <a:xfrm>
              <a:off x="2794099" y="725488"/>
              <a:ext cx="306075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J. </a:t>
              </a:r>
              <a:r>
                <a:rPr lang="fr-FR" sz="1100" i="1" dirty="0" err="1" smtClean="0">
                  <a:latin typeface="Garamond"/>
                  <a:cs typeface="Garamond"/>
                </a:rPr>
                <a:t>Khuyagbaatar</a:t>
              </a:r>
              <a:r>
                <a:rPr lang="fr-FR" sz="1100" i="1" dirty="0" smtClean="0">
                  <a:latin typeface="Garamond"/>
                  <a:cs typeface="Garamond"/>
                </a:rPr>
                <a:t> et al., Phys. </a:t>
              </a:r>
              <a:r>
                <a:rPr lang="fr-FR" sz="1100" i="1" dirty="0" err="1" smtClean="0">
                  <a:latin typeface="Garamond"/>
                  <a:cs typeface="Garamond"/>
                </a:rPr>
                <a:t>Rev</a:t>
              </a:r>
              <a:r>
                <a:rPr lang="fr-FR" sz="1100" i="1" dirty="0" smtClean="0">
                  <a:latin typeface="Garamond"/>
                  <a:cs typeface="Garamond"/>
                </a:rPr>
                <a:t>. C 104 (2021) L031303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489843" y="869504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21 fission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fr-F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fr-F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sz="1600" dirty="0" smtClean="0">
                <a:solidFill>
                  <a:srgbClr val="0000FF"/>
                </a:solidFill>
              </a:rPr>
              <a:t>1 alpha </a:t>
            </a:r>
            <a:r>
              <a:rPr lang="fr-FR" sz="1600" dirty="0" err="1" smtClean="0">
                <a:solidFill>
                  <a:srgbClr val="0000FF"/>
                </a:solidFill>
              </a:rPr>
              <a:t>decay</a:t>
            </a:r>
            <a:endParaRPr lang="fr-FR" sz="1600" dirty="0" smtClean="0">
              <a:solidFill>
                <a:srgbClr val="0000FF"/>
              </a:solidFill>
            </a:endParaRPr>
          </a:p>
          <a:p>
            <a:endParaRPr lang="fr-FR" sz="1600" dirty="0" smtClean="0">
              <a:solidFill>
                <a:srgbClr val="0000FF"/>
              </a:solidFill>
            </a:endParaRPr>
          </a:p>
          <a:p>
            <a:r>
              <a:rPr lang="fr-FR" sz="1600" dirty="0" smtClean="0"/>
              <a:t>1 </a:t>
            </a:r>
            <a:r>
              <a:rPr lang="fr-FR" sz="1600" dirty="0" smtClean="0"/>
              <a:t>candidate for a</a:t>
            </a:r>
            <a:r>
              <a:rPr lang="fr-FR" sz="1600" dirty="0" smtClean="0"/>
              <a:t> </a:t>
            </a:r>
            <a:r>
              <a:rPr lang="fr-FR" sz="1600" dirty="0" err="1" smtClean="0"/>
              <a:t>fast</a:t>
            </a:r>
            <a:r>
              <a:rPr lang="fr-FR" sz="1600" dirty="0" smtClean="0"/>
              <a:t> </a:t>
            </a:r>
            <a:r>
              <a:rPr lang="fr-FR" sz="1600" dirty="0" err="1" smtClean="0"/>
              <a:t>isomeric</a:t>
            </a:r>
            <a:r>
              <a:rPr lang="fr-FR" sz="1600" dirty="0" smtClean="0"/>
              <a:t> </a:t>
            </a:r>
            <a:r>
              <a:rPr lang="fr-FR" sz="1600" dirty="0" err="1" smtClean="0"/>
              <a:t>decay</a:t>
            </a:r>
            <a:endParaRPr lang="fr-FR" sz="1600" dirty="0"/>
          </a:p>
        </p:txBody>
      </p:sp>
      <p:sp>
        <p:nvSpPr>
          <p:cNvPr id="29" name="Espace réservé du numéro de diapositive 3"/>
          <p:cNvSpPr txBox="1">
            <a:spLocks/>
          </p:cNvSpPr>
          <p:nvPr/>
        </p:nvSpPr>
        <p:spPr>
          <a:xfrm>
            <a:off x="8159407" y="5714820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0574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r 9"/>
          <p:cNvGrpSpPr/>
          <p:nvPr/>
        </p:nvGrpSpPr>
        <p:grpSpPr>
          <a:xfrm>
            <a:off x="25003" y="1805608"/>
            <a:ext cx="3096344" cy="2736304"/>
            <a:chOff x="3086100" y="901700"/>
            <a:chExt cx="5036591" cy="4360292"/>
          </a:xfrm>
        </p:grpSpPr>
        <p:pic>
          <p:nvPicPr>
            <p:cNvPr id="8" name="Image 7" descr="aatarschem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100" y="901700"/>
              <a:ext cx="4597400" cy="42418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106467" y="3101752"/>
              <a:ext cx="2016224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91" name="Image 90" descr="Sche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99" y="1013520"/>
            <a:ext cx="4752528" cy="2258364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9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29803" y="4469904"/>
            <a:ext cx="3060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J. </a:t>
            </a:r>
            <a:r>
              <a:rPr lang="fr-FR" sz="1100" i="1" dirty="0" err="1" smtClean="0">
                <a:latin typeface="Garamond"/>
                <a:cs typeface="Garamond"/>
              </a:rPr>
              <a:t>Khuyagbaatar</a:t>
            </a:r>
            <a:r>
              <a:rPr lang="fr-FR" sz="1100" i="1" dirty="0" smtClean="0">
                <a:latin typeface="Garamond"/>
                <a:cs typeface="Garamond"/>
              </a:rPr>
              <a:t> et al., Phys. </a:t>
            </a:r>
            <a:r>
              <a:rPr lang="fr-FR" sz="1100" i="1" dirty="0" err="1" smtClean="0">
                <a:latin typeface="Garamond"/>
                <a:cs typeface="Garamond"/>
              </a:rPr>
              <a:t>Rev</a:t>
            </a:r>
            <a:r>
              <a:rPr lang="fr-FR" sz="1100" i="1" dirty="0" smtClean="0">
                <a:latin typeface="Garamond"/>
                <a:cs typeface="Garamond"/>
              </a:rPr>
              <a:t>. C 104 (2021) L031303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46027" y="725488"/>
            <a:ext cx="32231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A. Lopez-Martens et al., Phys. </a:t>
            </a:r>
            <a:r>
              <a:rPr lang="fr-FR" sz="1100" i="1" dirty="0" err="1">
                <a:latin typeface="Garamond"/>
                <a:cs typeface="Garamond"/>
              </a:rPr>
              <a:t>Rev</a:t>
            </a:r>
            <a:r>
              <a:rPr lang="fr-FR" sz="1100" i="1" dirty="0">
                <a:latin typeface="Garamond"/>
                <a:cs typeface="Garamond"/>
              </a:rPr>
              <a:t>. C </a:t>
            </a:r>
            <a:r>
              <a:rPr lang="fr-FR" sz="1100" b="1" i="1" dirty="0">
                <a:latin typeface="Garamond"/>
                <a:cs typeface="Garamond"/>
              </a:rPr>
              <a:t>105</a:t>
            </a:r>
            <a:r>
              <a:rPr lang="fr-FR" sz="1100" i="1" dirty="0">
                <a:latin typeface="Garamond"/>
                <a:cs typeface="Garamond"/>
              </a:rPr>
              <a:t>, L021306 (2022</a:t>
            </a:r>
            <a:r>
              <a:rPr lang="fr-FR" sz="1100" i="1" dirty="0" smtClean="0">
                <a:latin typeface="Garamond"/>
                <a:cs typeface="Garamond"/>
              </a:rPr>
              <a:t>) 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1" name="Titre 4"/>
          <p:cNvSpPr txBox="1">
            <a:spLocks/>
          </p:cNvSpPr>
          <p:nvPr/>
        </p:nvSpPr>
        <p:spPr>
          <a:xfrm>
            <a:off x="2442444" y="149424"/>
            <a:ext cx="568863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baseline="30000" dirty="0" smtClean="0"/>
              <a:t>253</a:t>
            </a:r>
            <a:r>
              <a:rPr lang="nl-NL" sz="3200" dirty="0" smtClean="0"/>
              <a:t>Rf – </a:t>
            </a:r>
            <a:r>
              <a:rPr lang="nl-NL" sz="3200" dirty="0" err="1" smtClean="0"/>
              <a:t>Decay</a:t>
            </a:r>
            <a:r>
              <a:rPr lang="nl-NL" sz="3200" dirty="0" smtClean="0"/>
              <a:t> </a:t>
            </a:r>
            <a:r>
              <a:rPr lang="nl-NL" sz="3200" dirty="0" err="1" smtClean="0"/>
              <a:t>scheme</a:t>
            </a:r>
            <a:endParaRPr lang="nl-NL" sz="3200" dirty="0"/>
          </a:p>
        </p:txBody>
      </p:sp>
      <p:sp>
        <p:nvSpPr>
          <p:cNvPr id="27" name="ZoneTexte 26"/>
          <p:cNvSpPr txBox="1"/>
          <p:nvPr/>
        </p:nvSpPr>
        <p:spPr>
          <a:xfrm>
            <a:off x="2866107" y="1789994"/>
            <a:ext cx="856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X&lt;15 </a:t>
            </a:r>
            <a:r>
              <a:rPr lang="fr-FR" sz="1200" dirty="0" err="1" smtClean="0"/>
              <a:t>keV</a:t>
            </a:r>
            <a:endParaRPr lang="fr-FR" sz="1200" dirty="0"/>
          </a:p>
        </p:txBody>
      </p:sp>
      <p:sp>
        <p:nvSpPr>
          <p:cNvPr id="2" name="Rectangle 1"/>
          <p:cNvSpPr/>
          <p:nvPr/>
        </p:nvSpPr>
        <p:spPr>
          <a:xfrm>
            <a:off x="5170363" y="941512"/>
            <a:ext cx="2448272" cy="230425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640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 91" descr="n149_new_sys_2022_santiag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196" y="1229544"/>
            <a:ext cx="5971579" cy="4265414"/>
          </a:xfrm>
          <a:prstGeom prst="rect">
            <a:avLst/>
          </a:prstGeom>
        </p:spPr>
      </p:pic>
      <p:pic>
        <p:nvPicPr>
          <p:cNvPr id="91" name="Image 90" descr="Sche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11" y="1013520"/>
            <a:ext cx="4752528" cy="2258364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9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29803" y="725488"/>
            <a:ext cx="32231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A. Lopez-Martens et al., Phys. </a:t>
            </a:r>
            <a:r>
              <a:rPr lang="fr-FR" sz="1100" i="1" dirty="0" err="1">
                <a:latin typeface="Garamond"/>
                <a:cs typeface="Garamond"/>
              </a:rPr>
              <a:t>Rev</a:t>
            </a:r>
            <a:r>
              <a:rPr lang="fr-FR" sz="1100" i="1" dirty="0">
                <a:latin typeface="Garamond"/>
                <a:cs typeface="Garamond"/>
              </a:rPr>
              <a:t>. C </a:t>
            </a:r>
            <a:r>
              <a:rPr lang="fr-FR" sz="1100" b="1" i="1" dirty="0">
                <a:latin typeface="Garamond"/>
                <a:cs typeface="Garamond"/>
              </a:rPr>
              <a:t>105</a:t>
            </a:r>
            <a:r>
              <a:rPr lang="fr-FR" sz="1100" i="1" dirty="0">
                <a:latin typeface="Garamond"/>
                <a:cs typeface="Garamond"/>
              </a:rPr>
              <a:t>, L021306 (2022</a:t>
            </a:r>
            <a:r>
              <a:rPr lang="fr-FR" sz="1100" i="1" dirty="0" smtClean="0">
                <a:latin typeface="Garamond"/>
                <a:cs typeface="Garamond"/>
              </a:rPr>
              <a:t>) 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1" name="Titre 4"/>
          <p:cNvSpPr txBox="1">
            <a:spLocks/>
          </p:cNvSpPr>
          <p:nvPr/>
        </p:nvSpPr>
        <p:spPr>
          <a:xfrm>
            <a:off x="2442444" y="149424"/>
            <a:ext cx="568863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baseline="30000" dirty="0" smtClean="0"/>
              <a:t>253</a:t>
            </a:r>
            <a:r>
              <a:rPr lang="nl-NL" sz="3200" dirty="0" smtClean="0"/>
              <a:t>Rf – </a:t>
            </a:r>
            <a:r>
              <a:rPr lang="nl-NL" sz="3200" dirty="0" err="1" smtClean="0"/>
              <a:t>Decay</a:t>
            </a:r>
            <a:r>
              <a:rPr lang="nl-NL" sz="3200" dirty="0" smtClean="0"/>
              <a:t> </a:t>
            </a:r>
            <a:r>
              <a:rPr lang="nl-NL" sz="3200" dirty="0" err="1" smtClean="0"/>
              <a:t>scheme</a:t>
            </a:r>
            <a:endParaRPr lang="nl-NL" sz="3200" dirty="0"/>
          </a:p>
        </p:txBody>
      </p:sp>
      <p:sp>
        <p:nvSpPr>
          <p:cNvPr id="27" name="ZoneTexte 26"/>
          <p:cNvSpPr txBox="1"/>
          <p:nvPr/>
        </p:nvSpPr>
        <p:spPr>
          <a:xfrm>
            <a:off x="273819" y="1789994"/>
            <a:ext cx="856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X&lt;15 </a:t>
            </a:r>
            <a:r>
              <a:rPr lang="fr-FR" sz="1200" dirty="0" err="1" smtClean="0"/>
              <a:t>keV</a:t>
            </a:r>
            <a:endParaRPr lang="fr-FR" sz="1200" dirty="0"/>
          </a:p>
        </p:txBody>
      </p:sp>
      <p:sp>
        <p:nvSpPr>
          <p:cNvPr id="97" name="Forme libre 96"/>
          <p:cNvSpPr/>
          <p:nvPr/>
        </p:nvSpPr>
        <p:spPr>
          <a:xfrm>
            <a:off x="5818436" y="2741712"/>
            <a:ext cx="4176464" cy="2160240"/>
          </a:xfrm>
          <a:custGeom>
            <a:avLst/>
            <a:gdLst>
              <a:gd name="connsiteX0" fmla="*/ 0 w 3067050"/>
              <a:gd name="connsiteY0" fmla="*/ 0 h 1625600"/>
              <a:gd name="connsiteX1" fmla="*/ 622300 w 3067050"/>
              <a:gd name="connsiteY1" fmla="*/ 120650 h 1625600"/>
              <a:gd name="connsiteX2" fmla="*/ 2463800 w 3067050"/>
              <a:gd name="connsiteY2" fmla="*/ 1174750 h 1625600"/>
              <a:gd name="connsiteX3" fmla="*/ 3067050 w 3067050"/>
              <a:gd name="connsiteY3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50" h="1625600">
                <a:moveTo>
                  <a:pt x="0" y="0"/>
                </a:moveTo>
                <a:lnTo>
                  <a:pt x="622300" y="120650"/>
                </a:lnTo>
                <a:lnTo>
                  <a:pt x="2463800" y="1174750"/>
                </a:lnTo>
                <a:lnTo>
                  <a:pt x="3067050" y="1625600"/>
                </a:lnTo>
              </a:path>
            </a:pathLst>
          </a:custGeom>
          <a:ln w="9525" cmpd="sng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61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r 7"/>
          <p:cNvGrpSpPr/>
          <p:nvPr/>
        </p:nvGrpSpPr>
        <p:grpSpPr>
          <a:xfrm>
            <a:off x="57795" y="2597696"/>
            <a:ext cx="4968552" cy="2880320"/>
            <a:chOff x="2434059" y="2525688"/>
            <a:chExt cx="5416475" cy="3156337"/>
          </a:xfrm>
        </p:grpSpPr>
        <p:pic>
          <p:nvPicPr>
            <p:cNvPr id="9" name="Image 8" descr="Rf_to_No_ne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059" y="2525688"/>
              <a:ext cx="5416475" cy="3156337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6076800" y="3787200"/>
              <a:ext cx="513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rgbClr val="8000FF"/>
                  </a:solidFill>
                </a:rPr>
                <a:t>[622]</a:t>
              </a:r>
              <a:endParaRPr lang="fr-FR" sz="1100" b="1" dirty="0">
                <a:solidFill>
                  <a:srgbClr val="8000FF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29803" y="1013520"/>
            <a:ext cx="4752528" cy="2232248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7631-66E5-4ADC-A6F5-EF6D5686EE47}" type="datetime1">
              <a:rPr lang="fr-FR" smtClean="0"/>
              <a:t>26/10/22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9</a:t>
            </a:r>
            <a:endParaRPr lang="fr-FR" dirty="0"/>
          </a:p>
        </p:txBody>
      </p:sp>
      <p:grpSp>
        <p:nvGrpSpPr>
          <p:cNvPr id="12" name="Grouper 11"/>
          <p:cNvGrpSpPr/>
          <p:nvPr/>
        </p:nvGrpSpPr>
        <p:grpSpPr>
          <a:xfrm>
            <a:off x="6466507" y="797496"/>
            <a:ext cx="3240360" cy="4392488"/>
            <a:chOff x="7834659" y="715640"/>
            <a:chExt cx="2825680" cy="4114304"/>
          </a:xfrm>
        </p:grpSpPr>
        <p:pic>
          <p:nvPicPr>
            <p:cNvPr id="13" name="Image 12" descr="No249decay_sim_exp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6667" y="2798227"/>
              <a:ext cx="2736304" cy="2031717"/>
            </a:xfrm>
            <a:prstGeom prst="rect">
              <a:avLst/>
            </a:prstGeom>
          </p:spPr>
        </p:pic>
        <p:pic>
          <p:nvPicPr>
            <p:cNvPr id="14" name="Image 13" descr="Rf253decay_sim_exp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4659" y="715640"/>
              <a:ext cx="2825680" cy="2098080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8338715" y="901442"/>
              <a:ext cx="748923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fr-FR" baseline="30000" dirty="0" smtClean="0"/>
                <a:t>253</a:t>
              </a:r>
              <a:r>
                <a:rPr lang="fr-FR" dirty="0" smtClean="0"/>
                <a:t>Rf</a:t>
              </a:r>
              <a:endParaRPr lang="fr-FR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338715" y="2957736"/>
              <a:ext cx="797814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fr-FR" baseline="30000" dirty="0" smtClean="0"/>
                <a:t>249</a:t>
              </a:r>
              <a:r>
                <a:rPr lang="fr-FR" dirty="0" smtClean="0"/>
                <a:t>No</a:t>
              </a:r>
              <a:endParaRPr lang="fr-FR" dirty="0"/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6881005" y="5288414"/>
            <a:ext cx="27538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M. S. </a:t>
            </a:r>
            <a:r>
              <a:rPr lang="fr-FR" sz="1100" i="1" dirty="0" err="1" smtClean="0">
                <a:latin typeface="Garamond"/>
                <a:cs typeface="Garamond"/>
              </a:rPr>
              <a:t>Tezekbayeva</a:t>
            </a:r>
            <a:r>
              <a:rPr lang="fr-FR" sz="1100" i="1" dirty="0" smtClean="0">
                <a:latin typeface="Garamond"/>
                <a:cs typeface="Garamond"/>
              </a:rPr>
              <a:t>, </a:t>
            </a:r>
            <a:r>
              <a:rPr lang="fr-FR" sz="1100" i="1" dirty="0" err="1" smtClean="0">
                <a:latin typeface="Garamond"/>
                <a:cs typeface="Garamond"/>
              </a:rPr>
              <a:t>Eur</a:t>
            </a:r>
            <a:r>
              <a:rPr lang="fr-FR" sz="1100" i="1" dirty="0" smtClean="0">
                <a:latin typeface="Garamond"/>
                <a:cs typeface="Garamond"/>
              </a:rPr>
              <a:t>. Phys. J. A 58 (2022) 52 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1" name="Titre 4"/>
          <p:cNvSpPr txBox="1">
            <a:spLocks/>
          </p:cNvSpPr>
          <p:nvPr/>
        </p:nvSpPr>
        <p:spPr>
          <a:xfrm>
            <a:off x="2442444" y="149424"/>
            <a:ext cx="568863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baseline="30000" dirty="0" smtClean="0"/>
              <a:t>253</a:t>
            </a:r>
            <a:r>
              <a:rPr lang="nl-NL" sz="3200" dirty="0" smtClean="0"/>
              <a:t>Rf – </a:t>
            </a:r>
            <a:r>
              <a:rPr lang="nl-NL" sz="3200" dirty="0" err="1" smtClean="0"/>
              <a:t>Decay</a:t>
            </a:r>
            <a:r>
              <a:rPr lang="nl-NL" sz="3200" dirty="0" smtClean="0"/>
              <a:t> </a:t>
            </a:r>
            <a:r>
              <a:rPr lang="nl-NL" sz="3200" dirty="0" err="1" smtClean="0"/>
              <a:t>scheme</a:t>
            </a:r>
            <a:endParaRPr lang="nl-NL" sz="3200" dirty="0"/>
          </a:p>
        </p:txBody>
      </p:sp>
      <p:pic>
        <p:nvPicPr>
          <p:cNvPr id="22" name="Image 21" descr="Schem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11" y="1013520"/>
            <a:ext cx="4752528" cy="225836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6869767" y="581472"/>
            <a:ext cx="24770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Geant4-assisted </a:t>
            </a:r>
            <a:r>
              <a:rPr lang="fr-FR" sz="1600" dirty="0" err="1" smtClean="0"/>
              <a:t>analysis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42143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 descr="Rfstability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12156" r="16320" b="6104"/>
          <a:stretch/>
        </p:blipFill>
        <p:spPr>
          <a:xfrm>
            <a:off x="57795" y="842606"/>
            <a:ext cx="6879084" cy="4851434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72792" y="5714820"/>
            <a:ext cx="2422525" cy="322263"/>
          </a:xfrm>
        </p:spPr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16" name="Titre 4"/>
          <p:cNvSpPr txBox="1">
            <a:spLocks/>
          </p:cNvSpPr>
          <p:nvPr/>
        </p:nvSpPr>
        <p:spPr>
          <a:xfrm>
            <a:off x="1065907" y="149424"/>
            <a:ext cx="97068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dirty="0" err="1" smtClean="0"/>
              <a:t>Stability</a:t>
            </a:r>
            <a:r>
              <a:rPr lang="nl-NL" sz="3200" dirty="0" smtClean="0"/>
              <a:t> </a:t>
            </a:r>
            <a:r>
              <a:rPr lang="nl-NL" sz="3200" dirty="0" err="1" smtClean="0"/>
              <a:t>against</a:t>
            </a:r>
            <a:r>
              <a:rPr lang="nl-NL" sz="3200" dirty="0" smtClean="0"/>
              <a:t> </a:t>
            </a:r>
            <a:r>
              <a:rPr lang="nl-NL" sz="3200" dirty="0" err="1" smtClean="0"/>
              <a:t>fission</a:t>
            </a:r>
            <a:r>
              <a:rPr lang="nl-NL" sz="3200" dirty="0" smtClean="0"/>
              <a:t> of Rf </a:t>
            </a:r>
            <a:r>
              <a:rPr lang="nl-NL" sz="3200" dirty="0" err="1" smtClean="0"/>
              <a:t>isotopes</a:t>
            </a:r>
            <a:endParaRPr lang="nl-NL" sz="3200" dirty="0"/>
          </a:p>
        </p:txBody>
      </p:sp>
      <p:sp>
        <p:nvSpPr>
          <p:cNvPr id="33" name="Rectangle 32"/>
          <p:cNvSpPr/>
          <p:nvPr/>
        </p:nvSpPr>
        <p:spPr>
          <a:xfrm>
            <a:off x="2290043" y="3402000"/>
            <a:ext cx="360040" cy="1571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425947" y="2016000"/>
            <a:ext cx="360040" cy="158417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11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r 13"/>
          <p:cNvGrpSpPr/>
          <p:nvPr/>
        </p:nvGrpSpPr>
        <p:grpSpPr>
          <a:xfrm>
            <a:off x="129803" y="653480"/>
            <a:ext cx="6120680" cy="4608512"/>
            <a:chOff x="-85328" y="653480"/>
            <a:chExt cx="6044793" cy="4248472"/>
          </a:xfrm>
        </p:grpSpPr>
        <p:pic>
          <p:nvPicPr>
            <p:cNvPr id="8" name="Image 7" descr="Nuclei_chart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2" b="2396"/>
            <a:stretch/>
          </p:blipFill>
          <p:spPr>
            <a:xfrm>
              <a:off x="-85328" y="653480"/>
              <a:ext cx="6044793" cy="4248472"/>
            </a:xfrm>
            <a:prstGeom prst="rect">
              <a:avLst/>
            </a:prstGeom>
          </p:spPr>
        </p:pic>
        <p:cxnSp>
          <p:nvCxnSpPr>
            <p:cNvPr id="13" name="Connecteur droit avec flèche 12"/>
            <p:cNvCxnSpPr/>
            <p:nvPr/>
          </p:nvCxnSpPr>
          <p:spPr>
            <a:xfrm rot="17640943" flipV="1">
              <a:off x="537792" y="1233502"/>
              <a:ext cx="323997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290043" y="149425"/>
            <a:ext cx="7200799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Super Heavy </a:t>
            </a:r>
            <a:r>
              <a:rPr lang="fr-FR" sz="3200" dirty="0" err="1" smtClean="0"/>
              <a:t>Nuclei</a:t>
            </a:r>
            <a:endParaRPr lang="fr-FR" sz="3200" dirty="0"/>
          </a:p>
        </p:txBody>
      </p:sp>
      <p:sp>
        <p:nvSpPr>
          <p:cNvPr id="657" name="ZoneTexte 656"/>
          <p:cNvSpPr txBox="1"/>
          <p:nvPr/>
        </p:nvSpPr>
        <p:spPr>
          <a:xfrm>
            <a:off x="8050683" y="1445568"/>
            <a:ext cx="2629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S. Hofmann, </a:t>
            </a:r>
            <a:r>
              <a:rPr lang="fr-FR" sz="1100" i="1" dirty="0" err="1" smtClean="0">
                <a:latin typeface="Garamond"/>
                <a:cs typeface="Garamond"/>
              </a:rPr>
              <a:t>Radiochimica</a:t>
            </a:r>
            <a:r>
              <a:rPr lang="fr-FR" sz="1100" i="1" dirty="0" smtClean="0">
                <a:latin typeface="Garamond"/>
                <a:cs typeface="Garamond"/>
              </a:rPr>
              <a:t> Acta 107 (2019) 879  </a:t>
            </a:r>
            <a:endParaRPr lang="fr-FR" sz="1100" i="1" dirty="0">
              <a:latin typeface="Garamond"/>
              <a:cs typeface="Garamond"/>
            </a:endParaRPr>
          </a:p>
        </p:txBody>
      </p:sp>
      <p:pic>
        <p:nvPicPr>
          <p:cNvPr id="662" name="Image 661" descr="imag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683" y="1949624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44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 descr="Rfstability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12156" r="16320" b="6104"/>
          <a:stretch/>
        </p:blipFill>
        <p:spPr>
          <a:xfrm>
            <a:off x="57795" y="842606"/>
            <a:ext cx="6879084" cy="4851434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6" name="Titre 4"/>
          <p:cNvSpPr txBox="1">
            <a:spLocks/>
          </p:cNvSpPr>
          <p:nvPr/>
        </p:nvSpPr>
        <p:spPr>
          <a:xfrm>
            <a:off x="1065907" y="149424"/>
            <a:ext cx="97068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dirty="0" err="1" smtClean="0"/>
              <a:t>Stability</a:t>
            </a:r>
            <a:r>
              <a:rPr lang="nl-NL" sz="3200" dirty="0" smtClean="0"/>
              <a:t> </a:t>
            </a:r>
            <a:r>
              <a:rPr lang="nl-NL" sz="3200" dirty="0" err="1" smtClean="0"/>
              <a:t>against</a:t>
            </a:r>
            <a:r>
              <a:rPr lang="nl-NL" sz="3200" dirty="0" smtClean="0"/>
              <a:t> </a:t>
            </a:r>
            <a:r>
              <a:rPr lang="nl-NL" sz="3200" dirty="0" err="1" smtClean="0"/>
              <a:t>fission</a:t>
            </a:r>
            <a:r>
              <a:rPr lang="nl-NL" sz="3200" dirty="0" smtClean="0"/>
              <a:t> of Rf </a:t>
            </a:r>
            <a:r>
              <a:rPr lang="nl-NL" sz="3200" dirty="0" err="1" smtClean="0"/>
              <a:t>isotopes</a:t>
            </a:r>
            <a:endParaRPr lang="nl-NL" sz="3200" dirty="0"/>
          </a:p>
        </p:txBody>
      </p:sp>
      <p:sp>
        <p:nvSpPr>
          <p:cNvPr id="1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72792" y="5714820"/>
            <a:ext cx="2422525" cy="322263"/>
          </a:xfrm>
        </p:spPr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207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 descr="Rfstability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12156" r="16320" b="6104"/>
          <a:stretch/>
        </p:blipFill>
        <p:spPr>
          <a:xfrm>
            <a:off x="57795" y="842606"/>
            <a:ext cx="6879084" cy="4851434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72792" y="5714820"/>
            <a:ext cx="2422525" cy="322263"/>
          </a:xfrm>
        </p:spPr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16" name="Titre 4"/>
          <p:cNvSpPr txBox="1">
            <a:spLocks/>
          </p:cNvSpPr>
          <p:nvPr/>
        </p:nvSpPr>
        <p:spPr>
          <a:xfrm>
            <a:off x="1065907" y="149424"/>
            <a:ext cx="97068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dirty="0" err="1" smtClean="0"/>
              <a:t>Stability</a:t>
            </a:r>
            <a:r>
              <a:rPr lang="nl-NL" sz="3200" dirty="0" smtClean="0"/>
              <a:t> </a:t>
            </a:r>
            <a:r>
              <a:rPr lang="nl-NL" sz="3200" dirty="0" err="1" smtClean="0"/>
              <a:t>against</a:t>
            </a:r>
            <a:r>
              <a:rPr lang="nl-NL" sz="3200" dirty="0" smtClean="0"/>
              <a:t> </a:t>
            </a:r>
            <a:r>
              <a:rPr lang="nl-NL" sz="3200" dirty="0" err="1" smtClean="0"/>
              <a:t>fission</a:t>
            </a:r>
            <a:r>
              <a:rPr lang="nl-NL" sz="3200" dirty="0" smtClean="0"/>
              <a:t> of Rf </a:t>
            </a:r>
            <a:r>
              <a:rPr lang="nl-NL" sz="3200" dirty="0" err="1" smtClean="0"/>
              <a:t>isotopes</a:t>
            </a:r>
            <a:endParaRPr lang="nl-NL" sz="3200" dirty="0"/>
          </a:p>
        </p:txBody>
      </p:sp>
      <p:pic>
        <p:nvPicPr>
          <p:cNvPr id="18" name="Espace réservé du contenu 3" descr="nilsson.pdf"/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2" r="-149"/>
          <a:stretch/>
        </p:blipFill>
        <p:spPr>
          <a:xfrm>
            <a:off x="6898555" y="697512"/>
            <a:ext cx="3672408" cy="4708496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19" name="ZoneTexte 18"/>
          <p:cNvSpPr txBox="1"/>
          <p:nvPr/>
        </p:nvSpPr>
        <p:spPr>
          <a:xfrm>
            <a:off x="7215036" y="5355486"/>
            <a:ext cx="126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+mn-lt"/>
                <a:cs typeface="Garamond"/>
              </a:rPr>
              <a:t>BSkG2 (axial)</a:t>
            </a:r>
            <a:endParaRPr lang="fr-FR" sz="1600" dirty="0">
              <a:latin typeface="+mn-lt"/>
              <a:cs typeface="Garamond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8480092" y="5406008"/>
            <a:ext cx="21454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W. </a:t>
            </a:r>
            <a:r>
              <a:rPr lang="fr-FR" sz="1100" i="1" dirty="0" err="1" smtClean="0">
                <a:latin typeface="Garamond"/>
                <a:cs typeface="Garamond"/>
              </a:rPr>
              <a:t>Ryssens</a:t>
            </a:r>
            <a:r>
              <a:rPr lang="fr-FR" sz="1100" i="1" dirty="0">
                <a:latin typeface="Garamond"/>
                <a:cs typeface="Garamond"/>
              </a:rPr>
              <a:t> </a:t>
            </a:r>
            <a:r>
              <a:rPr lang="fr-FR" sz="1100" i="1" dirty="0" smtClean="0">
                <a:latin typeface="Garamond"/>
                <a:cs typeface="Garamond"/>
              </a:rPr>
              <a:t>&amp; M. Bender </a:t>
            </a:r>
            <a:r>
              <a:rPr lang="fr-FR" sz="1100" i="1" dirty="0" err="1" smtClean="0">
                <a:latin typeface="Garamond"/>
                <a:cs typeface="Garamond"/>
              </a:rPr>
              <a:t>private</a:t>
            </a:r>
            <a:r>
              <a:rPr lang="fr-FR" sz="1100" i="1" dirty="0" smtClean="0">
                <a:latin typeface="Garamond"/>
                <a:cs typeface="Garamond"/>
              </a:rPr>
              <a:t> </a:t>
            </a:r>
            <a:r>
              <a:rPr lang="fr-FR" sz="1100" i="1" dirty="0" err="1" smtClean="0">
                <a:latin typeface="Garamond"/>
                <a:cs typeface="Garamond"/>
              </a:rPr>
              <a:t>comm</a:t>
            </a:r>
            <a:r>
              <a:rPr lang="fr-FR" sz="1100" i="1" dirty="0" smtClean="0">
                <a:latin typeface="Garamond"/>
                <a:cs typeface="Garamond"/>
              </a:rPr>
              <a:t>.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27233" y="2420510"/>
            <a:ext cx="830962" cy="82525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0248247" y="2421740"/>
            <a:ext cx="108000" cy="108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10248247" y="1557644"/>
            <a:ext cx="108000" cy="108000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8253847" y="1773668"/>
            <a:ext cx="108000" cy="108000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8253847" y="1917684"/>
            <a:ext cx="108000" cy="108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785987" y="1085528"/>
            <a:ext cx="2829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fr-FR" sz="1800" dirty="0">
                <a:solidFill>
                  <a:srgbClr val="008000"/>
                </a:solidFill>
              </a:rPr>
              <a:t>T</a:t>
            </a:r>
            <a:r>
              <a:rPr lang="fr-FR" sz="1800" baseline="-25000" dirty="0">
                <a:solidFill>
                  <a:srgbClr val="008000"/>
                </a:solidFill>
              </a:rPr>
              <a:t>sf</a:t>
            </a:r>
            <a:r>
              <a:rPr lang="fr-FR" sz="1800" dirty="0">
                <a:solidFill>
                  <a:srgbClr val="008000"/>
                </a:solidFill>
              </a:rPr>
              <a:t>(7/2+)/T</a:t>
            </a:r>
            <a:r>
              <a:rPr lang="fr-FR" sz="1800" baseline="-25000" dirty="0">
                <a:solidFill>
                  <a:srgbClr val="008000"/>
                </a:solidFill>
              </a:rPr>
              <a:t>sf</a:t>
            </a:r>
            <a:r>
              <a:rPr lang="fr-FR" sz="1800" dirty="0">
                <a:solidFill>
                  <a:srgbClr val="008000"/>
                </a:solidFill>
              </a:rPr>
              <a:t>(1/2+) = 0.004</a:t>
            </a:r>
          </a:p>
        </p:txBody>
      </p:sp>
    </p:spTree>
    <p:extLst>
      <p:ext uri="{BB962C8B-B14F-4D97-AF65-F5344CB8AC3E}">
        <p14:creationId xmlns:p14="http://schemas.microsoft.com/office/powerpoint/2010/main" val="236838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5" grpId="0" animBg="1"/>
      <p:bldP spid="26" grpId="0" animBg="1"/>
      <p:bldP spid="27" grpId="0" animBg="1"/>
      <p:bldP spid="28" grpId="0" animBg="1"/>
      <p:bldP spid="29" grpId="0" animBg="1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11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 smtClean="0"/>
              <a:t>K</a:t>
            </a:r>
            <a:r>
              <a:rPr lang="fr-FR" sz="3200" baseline="30000" dirty="0" err="1" smtClean="0">
                <a:latin typeface="Symbol" charset="2"/>
                <a:cs typeface="Symbol" charset="2"/>
              </a:rPr>
              <a:t>p</a:t>
            </a:r>
            <a:r>
              <a:rPr lang="fr-FR" sz="3200" dirty="0" smtClean="0"/>
              <a:t>=8</a:t>
            </a:r>
            <a:r>
              <a:rPr lang="fr-FR" sz="3200" baseline="30000" dirty="0" smtClean="0"/>
              <a:t>-</a:t>
            </a:r>
            <a:r>
              <a:rPr lang="fr-FR" sz="3200" dirty="0" smtClean="0"/>
              <a:t> </a:t>
            </a:r>
            <a:r>
              <a:rPr lang="fr-FR" sz="3200" dirty="0" err="1" smtClean="0"/>
              <a:t>isomer</a:t>
            </a:r>
            <a:r>
              <a:rPr lang="fr-FR" sz="3200" dirty="0" smtClean="0"/>
              <a:t> in </a:t>
            </a:r>
            <a:r>
              <a:rPr lang="fr-FR" sz="3200" baseline="30000" dirty="0" smtClean="0"/>
              <a:t>254</a:t>
            </a:r>
            <a:r>
              <a:rPr lang="fr-FR" sz="3200" dirty="0" smtClean="0"/>
              <a:t>No</a:t>
            </a:r>
            <a:endParaRPr lang="fr-FR" sz="3200" dirty="0"/>
          </a:p>
        </p:txBody>
      </p: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273819" y="1805608"/>
            <a:ext cx="4104456" cy="3816424"/>
            <a:chOff x="2688" y="624"/>
            <a:chExt cx="3209" cy="3370"/>
          </a:xfrm>
        </p:grpSpPr>
        <p:pic>
          <p:nvPicPr>
            <p:cNvPr id="24" name="Picture 22" descr="Clark_254N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624"/>
              <a:ext cx="3024" cy="2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3212" y="3656"/>
              <a:ext cx="268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R. Clark et al., Phys. </a:t>
              </a:r>
              <a:r>
                <a:rPr lang="fr-FR" sz="1100" i="1" dirty="0" err="1">
                  <a:latin typeface="Garamond"/>
                  <a:cs typeface="Garamond"/>
                </a:rPr>
                <a:t>Lett</a:t>
              </a:r>
              <a:r>
                <a:rPr lang="fr-FR" sz="1100" i="1" dirty="0">
                  <a:latin typeface="Garamond"/>
                  <a:cs typeface="Garamond"/>
                </a:rPr>
                <a:t>. B</a:t>
              </a:r>
              <a:r>
                <a:rPr lang="en-GB" sz="1100" i="1" dirty="0">
                  <a:latin typeface="Garamond"/>
                  <a:cs typeface="Garamond"/>
                </a:rPr>
                <a:t> 690, 19 (2010)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grpSp>
        <p:nvGrpSpPr>
          <p:cNvPr id="31" name="Grouper 30"/>
          <p:cNvGrpSpPr/>
          <p:nvPr/>
        </p:nvGrpSpPr>
        <p:grpSpPr>
          <a:xfrm>
            <a:off x="5530403" y="1303293"/>
            <a:ext cx="4745905" cy="4174723"/>
            <a:chOff x="5530403" y="1087269"/>
            <a:chExt cx="4745905" cy="4174723"/>
          </a:xfrm>
        </p:grpSpPr>
        <p:sp>
          <p:nvSpPr>
            <p:cNvPr id="30" name="ZoneTexte 29"/>
            <p:cNvSpPr txBox="1"/>
            <p:nvPr/>
          </p:nvSpPr>
          <p:spPr>
            <a:xfrm>
              <a:off x="6178475" y="1087269"/>
              <a:ext cx="38398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aseline="30000" dirty="0"/>
                <a:t>208</a:t>
              </a:r>
              <a:r>
                <a:rPr lang="fr-FR" sz="1800" dirty="0"/>
                <a:t>Pb(</a:t>
              </a:r>
              <a:r>
                <a:rPr lang="fr-FR" sz="1800" baseline="30000" dirty="0"/>
                <a:t>48</a:t>
              </a:r>
              <a:r>
                <a:rPr lang="fr-FR" sz="1800" dirty="0"/>
                <a:t>Ca,2n)</a:t>
              </a:r>
              <a:r>
                <a:rPr lang="fr-FR" sz="1800" baseline="30000" dirty="0" smtClean="0"/>
                <a:t>254</a:t>
              </a:r>
              <a:r>
                <a:rPr lang="fr-FR" sz="1800" dirty="0" smtClean="0"/>
                <a:t>No</a:t>
              </a:r>
            </a:p>
            <a:p>
              <a:r>
                <a:rPr lang="fr-FR" sz="1800" dirty="0"/>
                <a:t>~ 1</a:t>
              </a:r>
              <a:r>
                <a:rPr lang="fr-FR" sz="1800" dirty="0" smtClean="0"/>
                <a:t> </a:t>
              </a:r>
              <a:r>
                <a:rPr lang="fr-FR" sz="1800" dirty="0"/>
                <a:t>million </a:t>
              </a:r>
              <a:r>
                <a:rPr lang="fr-FR" sz="1800" baseline="30000" dirty="0" smtClean="0"/>
                <a:t>254,255</a:t>
              </a:r>
              <a:r>
                <a:rPr lang="fr-FR" sz="1800" dirty="0" smtClean="0"/>
                <a:t>No alphas </a:t>
              </a:r>
              <a:r>
                <a:rPr lang="fr-FR" sz="1800" dirty="0" err="1" smtClean="0"/>
                <a:t>detected</a:t>
              </a:r>
              <a:endParaRPr lang="fr-FR" sz="1800" dirty="0"/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5530403" y="1805608"/>
              <a:ext cx="4745905" cy="3456384"/>
              <a:chOff x="4242432" y="2556929"/>
              <a:chExt cx="4948683" cy="4220633"/>
            </a:xfrm>
          </p:grpSpPr>
          <p:pic>
            <p:nvPicPr>
              <p:cNvPr id="9" name="Image 8" descr="totalpha_No254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2432" y="2556929"/>
                <a:ext cx="4805420" cy="4220633"/>
              </a:xfrm>
              <a:prstGeom prst="rect">
                <a:avLst/>
              </a:prstGeom>
            </p:spPr>
          </p:pic>
          <p:sp>
            <p:nvSpPr>
              <p:cNvPr id="10" name="ZoneTexte 9"/>
              <p:cNvSpPr txBox="1"/>
              <p:nvPr/>
            </p:nvSpPr>
            <p:spPr>
              <a:xfrm>
                <a:off x="8146836" y="2644859"/>
                <a:ext cx="1044279" cy="487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aseline="30000" dirty="0" smtClean="0"/>
                  <a:t>254</a:t>
                </a:r>
                <a:r>
                  <a:rPr lang="fr-FR" sz="1400" dirty="0" smtClean="0"/>
                  <a:t>No</a:t>
                </a:r>
                <a:endParaRPr lang="fr-FR" sz="1400" dirty="0"/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6751663" y="2994001"/>
                <a:ext cx="1094834" cy="487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aseline="30000" dirty="0" smtClean="0"/>
                  <a:t>250</a:t>
                </a:r>
                <a:r>
                  <a:rPr lang="fr-FR" sz="1400" dirty="0" smtClean="0"/>
                  <a:t>Fm</a:t>
                </a:r>
                <a:endParaRPr lang="fr-FR" sz="1400" dirty="0"/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5376196" y="3390795"/>
                <a:ext cx="968607" cy="487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aseline="30000" dirty="0" smtClean="0"/>
                  <a:t>246</a:t>
                </a:r>
                <a:r>
                  <a:rPr lang="fr-FR" sz="1400" dirty="0" smtClean="0"/>
                  <a:t>Cf</a:t>
                </a:r>
                <a:endParaRPr lang="fr-FR" sz="1400" dirty="0"/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6194634" y="5546544"/>
                <a:ext cx="1094834" cy="487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aseline="30000" dirty="0" smtClean="0"/>
                  <a:t>254</a:t>
                </a:r>
                <a:r>
                  <a:rPr lang="fr-FR" sz="1400" dirty="0" smtClean="0"/>
                  <a:t>Fm</a:t>
                </a:r>
                <a:endParaRPr lang="fr-FR" sz="1400" dirty="0"/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7771412" y="5722404"/>
                <a:ext cx="1044279" cy="487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aseline="30000" dirty="0" smtClean="0"/>
                  <a:t>255</a:t>
                </a:r>
                <a:r>
                  <a:rPr lang="fr-FR" sz="1400" dirty="0" smtClean="0"/>
                  <a:t>No</a:t>
                </a:r>
                <a:endParaRPr lang="fr-FR" sz="1400" dirty="0"/>
              </a:p>
            </p:txBody>
          </p:sp>
        </p:grpSp>
      </p:grpSp>
      <p:sp>
        <p:nvSpPr>
          <p:cNvPr id="32" name="ZoneTexte 31"/>
          <p:cNvSpPr txBox="1"/>
          <p:nvPr/>
        </p:nvSpPr>
        <p:spPr>
          <a:xfrm>
            <a:off x="15267" y="653480"/>
            <a:ext cx="82514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800" dirty="0" err="1" smtClean="0"/>
              <a:t>b</a:t>
            </a:r>
            <a:r>
              <a:rPr lang="tr-TR" sz="1800" baseline="-25000" dirty="0" err="1" smtClean="0"/>
              <a:t>SF</a:t>
            </a:r>
            <a:r>
              <a:rPr lang="tr-TR" sz="1800" dirty="0" smtClean="0"/>
              <a:t>(8</a:t>
            </a:r>
            <a:r>
              <a:rPr lang="tr-TR" sz="1800" baseline="30000" dirty="0" smtClean="0"/>
              <a:t>-</a:t>
            </a:r>
            <a:r>
              <a:rPr lang="tr-TR" sz="1800" dirty="0" smtClean="0"/>
              <a:t>) = (2.0 ± 1.2) 10</a:t>
            </a:r>
            <a:r>
              <a:rPr lang="tr-TR" sz="1800" baseline="30000" dirty="0" smtClean="0"/>
              <a:t>-4</a:t>
            </a:r>
            <a:r>
              <a:rPr lang="tr-TR" sz="1800" dirty="0" smtClean="0"/>
              <a:t>,</a:t>
            </a:r>
            <a:r>
              <a:rPr lang="tr-TR" sz="1800" baseline="30000" dirty="0" smtClean="0"/>
              <a:t> </a:t>
            </a:r>
            <a:r>
              <a:rPr lang="tr-TR" sz="1800" dirty="0"/>
              <a:t>“ </a:t>
            </a:r>
            <a:r>
              <a:rPr lang="tr-TR" sz="1800" dirty="0" err="1"/>
              <a:t>corrected</a:t>
            </a:r>
            <a:r>
              <a:rPr lang="tr-TR" sz="1800" dirty="0"/>
              <a:t> </a:t>
            </a:r>
            <a:r>
              <a:rPr lang="tr-TR" sz="1800" dirty="0" err="1"/>
              <a:t>for</a:t>
            </a:r>
            <a:r>
              <a:rPr lang="tr-TR" sz="1800" dirty="0"/>
              <a:t> </a:t>
            </a:r>
            <a:r>
              <a:rPr lang="tr-TR" sz="1800" dirty="0" err="1"/>
              <a:t>the</a:t>
            </a:r>
            <a:r>
              <a:rPr lang="tr-TR" sz="1800" dirty="0"/>
              <a:t> </a:t>
            </a:r>
            <a:r>
              <a:rPr lang="tr-TR" sz="1800" dirty="0" err="1"/>
              <a:t>expected</a:t>
            </a:r>
            <a:r>
              <a:rPr lang="tr-TR" sz="1800" dirty="0"/>
              <a:t> </a:t>
            </a:r>
            <a:r>
              <a:rPr lang="tr-TR" sz="1800" dirty="0" err="1"/>
              <a:t>contributions</a:t>
            </a:r>
            <a:r>
              <a:rPr lang="tr-TR" sz="1800" dirty="0"/>
              <a:t> of </a:t>
            </a:r>
            <a:r>
              <a:rPr lang="tr-TR" sz="1800" baseline="30000" dirty="0"/>
              <a:t>252,254g</a:t>
            </a:r>
            <a:r>
              <a:rPr lang="tr-TR" sz="1800" dirty="0"/>
              <a:t>No</a:t>
            </a:r>
            <a:r>
              <a:rPr lang="tr-TR" sz="1800" dirty="0" smtClean="0"/>
              <a:t>”</a:t>
            </a:r>
            <a:endParaRPr lang="tr-TR" sz="1800" dirty="0"/>
          </a:p>
          <a:p>
            <a:r>
              <a:rPr lang="tr-TR" sz="1800" dirty="0" err="1"/>
              <a:t>b</a:t>
            </a:r>
            <a:r>
              <a:rPr lang="tr-TR" sz="1800" baseline="-25000" dirty="0" err="1"/>
              <a:t>SF</a:t>
            </a:r>
            <a:r>
              <a:rPr lang="tr-TR" sz="1800" dirty="0"/>
              <a:t>(16</a:t>
            </a:r>
            <a:r>
              <a:rPr lang="tr-TR" sz="1800" baseline="30000" dirty="0"/>
              <a:t>+</a:t>
            </a:r>
            <a:r>
              <a:rPr lang="tr-TR" sz="1800" dirty="0"/>
              <a:t>?) &lt; 1.3 10</a:t>
            </a:r>
            <a:r>
              <a:rPr lang="tr-TR" sz="1800" baseline="30000" dirty="0"/>
              <a:t>-4</a:t>
            </a:r>
            <a:endParaRPr lang="fr-FR" sz="1800" dirty="0"/>
          </a:p>
          <a:p>
            <a:r>
              <a:rPr lang="tr-TR" sz="1800" dirty="0" smtClean="0"/>
              <a:t> </a:t>
            </a:r>
            <a:r>
              <a:rPr lang="tr-TR" sz="1100" i="1" dirty="0" smtClean="0">
                <a:latin typeface="Garamond"/>
                <a:cs typeface="Garamond"/>
              </a:rPr>
              <a:t>F.P. </a:t>
            </a:r>
            <a:r>
              <a:rPr lang="tr-TR" sz="1100" i="1" dirty="0" err="1" smtClean="0">
                <a:latin typeface="Garamond"/>
                <a:cs typeface="Garamond"/>
              </a:rPr>
              <a:t>Hessberger</a:t>
            </a:r>
            <a:r>
              <a:rPr lang="tr-TR" sz="1100" i="1" dirty="0" smtClean="0">
                <a:latin typeface="Garamond"/>
                <a:cs typeface="Garamond"/>
              </a:rPr>
              <a:t> et al., </a:t>
            </a:r>
            <a:r>
              <a:rPr lang="tr-TR" sz="1100" i="1" dirty="0" err="1" smtClean="0">
                <a:latin typeface="Garamond"/>
                <a:cs typeface="Garamond"/>
              </a:rPr>
              <a:t>Eur</a:t>
            </a:r>
            <a:r>
              <a:rPr lang="tr-TR" sz="1100" i="1" dirty="0">
                <a:latin typeface="Garamond"/>
                <a:cs typeface="Garamond"/>
              </a:rPr>
              <a:t>. </a:t>
            </a:r>
            <a:r>
              <a:rPr lang="tr-TR" sz="1100" i="1" dirty="0" err="1">
                <a:latin typeface="Garamond"/>
                <a:cs typeface="Garamond"/>
              </a:rPr>
              <a:t>Phys</a:t>
            </a:r>
            <a:r>
              <a:rPr lang="tr-TR" sz="1100" i="1" dirty="0">
                <a:latin typeface="Garamond"/>
                <a:cs typeface="Garamond"/>
              </a:rPr>
              <a:t>. J. A 43, 55–66 (2010</a:t>
            </a:r>
            <a:r>
              <a:rPr lang="tr-TR" sz="1100" i="1" dirty="0" smtClean="0">
                <a:latin typeface="Garamond"/>
                <a:cs typeface="Garamond"/>
              </a:rPr>
              <a:t>)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1497955" y="3677816"/>
            <a:ext cx="792088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2146027" y="2021632"/>
            <a:ext cx="720080" cy="0"/>
          </a:xfrm>
          <a:prstGeom prst="line">
            <a:avLst/>
          </a:prstGeom>
          <a:ln w="7620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95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11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 smtClean="0"/>
              <a:t>K</a:t>
            </a:r>
            <a:r>
              <a:rPr lang="fr-FR" sz="3200" baseline="30000" dirty="0" err="1" smtClean="0">
                <a:latin typeface="Symbol" charset="2"/>
                <a:cs typeface="Symbol" charset="2"/>
              </a:rPr>
              <a:t>p</a:t>
            </a:r>
            <a:r>
              <a:rPr lang="fr-FR" sz="3200" dirty="0" smtClean="0"/>
              <a:t>=8</a:t>
            </a:r>
            <a:r>
              <a:rPr lang="fr-FR" sz="3200" baseline="30000" dirty="0" smtClean="0"/>
              <a:t>-</a:t>
            </a:r>
            <a:r>
              <a:rPr lang="fr-FR" sz="3200" dirty="0" smtClean="0"/>
              <a:t> </a:t>
            </a:r>
            <a:r>
              <a:rPr lang="fr-FR" sz="3200" dirty="0" err="1" smtClean="0"/>
              <a:t>isomer</a:t>
            </a:r>
            <a:r>
              <a:rPr lang="fr-FR" sz="3200" dirty="0" smtClean="0"/>
              <a:t> in </a:t>
            </a:r>
            <a:r>
              <a:rPr lang="fr-FR" sz="3200" baseline="30000" dirty="0" smtClean="0"/>
              <a:t>254</a:t>
            </a:r>
            <a:r>
              <a:rPr lang="fr-FR" sz="3200" dirty="0" smtClean="0"/>
              <a:t>No</a:t>
            </a:r>
            <a:endParaRPr lang="fr-FR" sz="3200" dirty="0"/>
          </a:p>
        </p:txBody>
      </p: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273819" y="1805608"/>
            <a:ext cx="4104456" cy="3816424"/>
            <a:chOff x="2688" y="624"/>
            <a:chExt cx="3209" cy="3370"/>
          </a:xfrm>
        </p:grpSpPr>
        <p:pic>
          <p:nvPicPr>
            <p:cNvPr id="24" name="Picture 22" descr="Clark_254N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624"/>
              <a:ext cx="3024" cy="2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3212" y="3656"/>
              <a:ext cx="268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R. Clark et al., Phys. </a:t>
              </a:r>
              <a:r>
                <a:rPr lang="fr-FR" sz="1100" i="1" dirty="0" err="1">
                  <a:latin typeface="Garamond"/>
                  <a:cs typeface="Garamond"/>
                </a:rPr>
                <a:t>Lett</a:t>
              </a:r>
              <a:r>
                <a:rPr lang="fr-FR" sz="1100" i="1" dirty="0">
                  <a:latin typeface="Garamond"/>
                  <a:cs typeface="Garamond"/>
                </a:rPr>
                <a:t>. B</a:t>
              </a:r>
              <a:r>
                <a:rPr lang="en-GB" sz="1100" i="1" dirty="0">
                  <a:latin typeface="Garamond"/>
                  <a:cs typeface="Garamond"/>
                </a:rPr>
                <a:t> 690, 19 (2010)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grpSp>
        <p:nvGrpSpPr>
          <p:cNvPr id="15" name="Grouper 14"/>
          <p:cNvGrpSpPr/>
          <p:nvPr/>
        </p:nvGrpSpPr>
        <p:grpSpPr>
          <a:xfrm>
            <a:off x="4954339" y="1085528"/>
            <a:ext cx="5531791" cy="4392488"/>
            <a:chOff x="3810000" y="2929027"/>
            <a:chExt cx="5315767" cy="3734322"/>
          </a:xfrm>
        </p:grpSpPr>
        <p:pic>
          <p:nvPicPr>
            <p:cNvPr id="16" name="Image 15" descr="Fast_slow_isogam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9"/>
            <a:stretch/>
          </p:blipFill>
          <p:spPr>
            <a:xfrm>
              <a:off x="3810000" y="2929027"/>
              <a:ext cx="5315767" cy="3734322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5588004" y="3261036"/>
              <a:ext cx="2574864" cy="261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~141 000 </a:t>
              </a:r>
              <a:r>
                <a:rPr lang="fr-FR" sz="1400" dirty="0"/>
                <a:t>s</a:t>
              </a:r>
              <a:r>
                <a:rPr lang="fr-FR" sz="1400" dirty="0" smtClean="0"/>
                <a:t>low </a:t>
              </a:r>
              <a:r>
                <a:rPr lang="fr-FR" sz="1400" dirty="0" err="1" smtClean="0"/>
                <a:t>isomeric</a:t>
              </a:r>
              <a:r>
                <a:rPr lang="fr-FR" sz="1400" dirty="0" smtClean="0">
                  <a:latin typeface="Symbol" charset="2"/>
                  <a:cs typeface="Symbol" charset="2"/>
                </a:rPr>
                <a:t> </a:t>
              </a:r>
              <a:r>
                <a:rPr lang="fr-FR" sz="1400" dirty="0" err="1" smtClean="0"/>
                <a:t>decays</a:t>
              </a:r>
              <a:endParaRPr lang="fr-FR" sz="1400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5926667" y="5100250"/>
              <a:ext cx="2416660" cy="261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~44 000 </a:t>
              </a:r>
              <a:r>
                <a:rPr lang="fr-FR" sz="1400" dirty="0" err="1" smtClean="0"/>
                <a:t>fast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isomeric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decays</a:t>
              </a:r>
              <a:endParaRPr lang="fr-FR" sz="14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4639735" y="3142505"/>
              <a:ext cx="369355" cy="261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52</a:t>
              </a:r>
              <a:endParaRPr lang="fr-FR" sz="14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8477473" y="3479571"/>
              <a:ext cx="597535" cy="362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944</a:t>
              </a:r>
              <a:endParaRPr lang="fr-FR" sz="14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941824" y="3782764"/>
              <a:ext cx="597535" cy="362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842</a:t>
              </a:r>
              <a:endParaRPr lang="fr-FR" sz="14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959692" y="5476613"/>
              <a:ext cx="597535" cy="362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605</a:t>
              </a:r>
              <a:endParaRPr lang="fr-FR" sz="1400" dirty="0"/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15267" y="653480"/>
            <a:ext cx="82514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800" dirty="0" err="1" smtClean="0"/>
              <a:t>b</a:t>
            </a:r>
            <a:r>
              <a:rPr lang="tr-TR" sz="1800" baseline="-25000" dirty="0" err="1" smtClean="0"/>
              <a:t>SF</a:t>
            </a:r>
            <a:r>
              <a:rPr lang="tr-TR" sz="1800" dirty="0" smtClean="0"/>
              <a:t>(8</a:t>
            </a:r>
            <a:r>
              <a:rPr lang="tr-TR" sz="1800" baseline="30000" dirty="0" smtClean="0"/>
              <a:t>-</a:t>
            </a:r>
            <a:r>
              <a:rPr lang="tr-TR" sz="1800" dirty="0" smtClean="0"/>
              <a:t>) = (2.0 ± 1.2) 10</a:t>
            </a:r>
            <a:r>
              <a:rPr lang="tr-TR" sz="1800" baseline="30000" dirty="0" smtClean="0"/>
              <a:t>-4</a:t>
            </a:r>
            <a:r>
              <a:rPr lang="tr-TR" sz="1800" dirty="0" smtClean="0"/>
              <a:t>,</a:t>
            </a:r>
            <a:r>
              <a:rPr lang="tr-TR" sz="1800" baseline="30000" dirty="0" smtClean="0"/>
              <a:t> </a:t>
            </a:r>
            <a:r>
              <a:rPr lang="tr-TR" sz="1800" dirty="0"/>
              <a:t>“ </a:t>
            </a:r>
            <a:r>
              <a:rPr lang="tr-TR" sz="1800" dirty="0" err="1"/>
              <a:t>corrected</a:t>
            </a:r>
            <a:r>
              <a:rPr lang="tr-TR" sz="1800" dirty="0"/>
              <a:t> </a:t>
            </a:r>
            <a:r>
              <a:rPr lang="tr-TR" sz="1800" dirty="0" err="1"/>
              <a:t>for</a:t>
            </a:r>
            <a:r>
              <a:rPr lang="tr-TR" sz="1800" dirty="0"/>
              <a:t> </a:t>
            </a:r>
            <a:r>
              <a:rPr lang="tr-TR" sz="1800" dirty="0" err="1"/>
              <a:t>the</a:t>
            </a:r>
            <a:r>
              <a:rPr lang="tr-TR" sz="1800" dirty="0"/>
              <a:t> </a:t>
            </a:r>
            <a:r>
              <a:rPr lang="tr-TR" sz="1800" dirty="0" err="1"/>
              <a:t>expected</a:t>
            </a:r>
            <a:r>
              <a:rPr lang="tr-TR" sz="1800" dirty="0"/>
              <a:t> </a:t>
            </a:r>
            <a:r>
              <a:rPr lang="tr-TR" sz="1800" dirty="0" err="1"/>
              <a:t>contributions</a:t>
            </a:r>
            <a:r>
              <a:rPr lang="tr-TR" sz="1800" dirty="0"/>
              <a:t> of </a:t>
            </a:r>
            <a:r>
              <a:rPr lang="tr-TR" sz="1800" baseline="30000" dirty="0"/>
              <a:t>252,254g</a:t>
            </a:r>
            <a:r>
              <a:rPr lang="tr-TR" sz="1800" dirty="0"/>
              <a:t>No</a:t>
            </a:r>
            <a:r>
              <a:rPr lang="tr-TR" sz="1800" dirty="0" smtClean="0"/>
              <a:t>”</a:t>
            </a:r>
            <a:endParaRPr lang="tr-TR" sz="1800" dirty="0"/>
          </a:p>
          <a:p>
            <a:r>
              <a:rPr lang="tr-TR" sz="1800" dirty="0" err="1"/>
              <a:t>b</a:t>
            </a:r>
            <a:r>
              <a:rPr lang="tr-TR" sz="1800" baseline="-25000" dirty="0" err="1"/>
              <a:t>SF</a:t>
            </a:r>
            <a:r>
              <a:rPr lang="tr-TR" sz="1800" dirty="0"/>
              <a:t>(16</a:t>
            </a:r>
            <a:r>
              <a:rPr lang="tr-TR" sz="1800" baseline="30000" dirty="0"/>
              <a:t>+</a:t>
            </a:r>
            <a:r>
              <a:rPr lang="tr-TR" sz="1800" dirty="0"/>
              <a:t>?) &lt; 1.3 10</a:t>
            </a:r>
            <a:r>
              <a:rPr lang="tr-TR" sz="1800" baseline="30000" dirty="0"/>
              <a:t>-4</a:t>
            </a:r>
            <a:endParaRPr lang="fr-FR" sz="1800" dirty="0"/>
          </a:p>
          <a:p>
            <a:r>
              <a:rPr lang="tr-TR" sz="1800" dirty="0" smtClean="0"/>
              <a:t> </a:t>
            </a:r>
            <a:r>
              <a:rPr lang="tr-TR" sz="1100" i="1" dirty="0" smtClean="0">
                <a:latin typeface="Garamond"/>
                <a:cs typeface="Garamond"/>
              </a:rPr>
              <a:t>F.P. </a:t>
            </a:r>
            <a:r>
              <a:rPr lang="tr-TR" sz="1100" i="1" dirty="0" err="1" smtClean="0">
                <a:latin typeface="Garamond"/>
                <a:cs typeface="Garamond"/>
              </a:rPr>
              <a:t>Hessberger</a:t>
            </a:r>
            <a:r>
              <a:rPr lang="tr-TR" sz="1100" i="1" dirty="0" smtClean="0">
                <a:latin typeface="Garamond"/>
                <a:cs typeface="Garamond"/>
              </a:rPr>
              <a:t> et al., </a:t>
            </a:r>
            <a:r>
              <a:rPr lang="tr-TR" sz="1100" i="1" dirty="0" err="1" smtClean="0">
                <a:latin typeface="Garamond"/>
                <a:cs typeface="Garamond"/>
              </a:rPr>
              <a:t>Eur</a:t>
            </a:r>
            <a:r>
              <a:rPr lang="tr-TR" sz="1100" i="1" dirty="0">
                <a:latin typeface="Garamond"/>
                <a:cs typeface="Garamond"/>
              </a:rPr>
              <a:t>. </a:t>
            </a:r>
            <a:r>
              <a:rPr lang="tr-TR" sz="1100" i="1" dirty="0" err="1">
                <a:latin typeface="Garamond"/>
                <a:cs typeface="Garamond"/>
              </a:rPr>
              <a:t>Phys</a:t>
            </a:r>
            <a:r>
              <a:rPr lang="tr-TR" sz="1100" i="1" dirty="0">
                <a:latin typeface="Garamond"/>
                <a:cs typeface="Garamond"/>
              </a:rPr>
              <a:t>. J. A 43, 55–66 (2010</a:t>
            </a:r>
            <a:r>
              <a:rPr lang="tr-TR" sz="1100" i="1" dirty="0" smtClean="0">
                <a:latin typeface="Garamond"/>
                <a:cs typeface="Garamond"/>
              </a:rPr>
              <a:t>)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1497955" y="3677816"/>
            <a:ext cx="792088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2146027" y="2021632"/>
            <a:ext cx="720080" cy="0"/>
          </a:xfrm>
          <a:prstGeom prst="line">
            <a:avLst/>
          </a:prstGeom>
          <a:ln w="7620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737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59407" y="5766048"/>
            <a:ext cx="2422525" cy="322263"/>
          </a:xfrm>
        </p:spPr>
        <p:txBody>
          <a:bodyPr/>
          <a:lstStyle/>
          <a:p>
            <a:r>
              <a:rPr lang="fr-FR" dirty="0" smtClean="0"/>
              <a:t>12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273818" y="1805608"/>
            <a:ext cx="4104456" cy="3816424"/>
            <a:chOff x="2688" y="624"/>
            <a:chExt cx="3209" cy="3370"/>
          </a:xfrm>
        </p:grpSpPr>
        <p:pic>
          <p:nvPicPr>
            <p:cNvPr id="9" name="Picture 22" descr="Clark_254N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624"/>
              <a:ext cx="3024" cy="2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23"/>
            <p:cNvSpPr txBox="1">
              <a:spLocks noChangeArrowheads="1"/>
            </p:cNvSpPr>
            <p:nvPr/>
          </p:nvSpPr>
          <p:spPr bwMode="auto">
            <a:xfrm>
              <a:off x="3212" y="3656"/>
              <a:ext cx="268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R. Clark et al., Phys. </a:t>
              </a:r>
              <a:r>
                <a:rPr lang="fr-FR" sz="1100" i="1" dirty="0" err="1">
                  <a:latin typeface="Garamond"/>
                  <a:cs typeface="Garamond"/>
                </a:rPr>
                <a:t>Lett</a:t>
              </a:r>
              <a:r>
                <a:rPr lang="fr-FR" sz="1100" i="1" dirty="0">
                  <a:latin typeface="Garamond"/>
                  <a:cs typeface="Garamond"/>
                </a:rPr>
                <a:t>. B</a:t>
              </a:r>
              <a:r>
                <a:rPr lang="en-GB" sz="1100" i="1" dirty="0">
                  <a:latin typeface="Garamond"/>
                  <a:cs typeface="Garamond"/>
                </a:rPr>
                <a:t> 690, 19 (2010)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cxnSp>
        <p:nvCxnSpPr>
          <p:cNvPr id="11" name="Connecteur droit 10"/>
          <p:cNvCxnSpPr/>
          <p:nvPr/>
        </p:nvCxnSpPr>
        <p:spPr>
          <a:xfrm>
            <a:off x="1569962" y="3677816"/>
            <a:ext cx="792088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11" descr="Fission_Hindrance_254N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585" y="767476"/>
            <a:ext cx="6519317" cy="507058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728641" y="581472"/>
            <a:ext cx="386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slow </a:t>
            </a:r>
            <a:r>
              <a:rPr lang="fr-FR" sz="1600" dirty="0" err="1" smtClean="0">
                <a:solidFill>
                  <a:srgbClr val="FF0000"/>
                </a:solidFill>
              </a:rPr>
              <a:t>isomer</a:t>
            </a:r>
            <a:r>
              <a:rPr lang="fr-FR" sz="1600" dirty="0" smtClean="0">
                <a:solidFill>
                  <a:srgbClr val="FF0000"/>
                </a:solidFill>
              </a:rPr>
              <a:t> – </a:t>
            </a:r>
            <a:r>
              <a:rPr lang="fr-FR" sz="1600" b="1" dirty="0" err="1" smtClean="0">
                <a:solidFill>
                  <a:srgbClr val="FF0000"/>
                </a:solidFill>
              </a:rPr>
              <a:t>gs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decay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48921" y="725488"/>
            <a:ext cx="3456384" cy="504056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itre 4"/>
          <p:cNvSpPr>
            <a:spLocks noGrp="1"/>
          </p:cNvSpPr>
          <p:nvPr>
            <p:ph type="title"/>
          </p:nvPr>
        </p:nvSpPr>
        <p:spPr>
          <a:xfrm>
            <a:off x="1137915" y="149425"/>
            <a:ext cx="9217024" cy="432048"/>
          </a:xfrm>
        </p:spPr>
        <p:txBody>
          <a:bodyPr>
            <a:noAutofit/>
          </a:bodyPr>
          <a:lstStyle/>
          <a:p>
            <a:r>
              <a:rPr lang="fr-FR" sz="2800" dirty="0" smtClean="0"/>
              <a:t>Clean </a:t>
            </a:r>
            <a:r>
              <a:rPr lang="fr-FR" sz="2800" dirty="0" err="1" smtClean="0"/>
              <a:t>selection</a:t>
            </a:r>
            <a:r>
              <a:rPr lang="fr-FR" sz="2800" dirty="0" smtClean="0"/>
              <a:t> of the fission </a:t>
            </a:r>
            <a:r>
              <a:rPr lang="fr-FR" sz="2800" dirty="0" err="1" smtClean="0"/>
              <a:t>events</a:t>
            </a:r>
            <a:r>
              <a:rPr lang="fr-FR" sz="2800" dirty="0" smtClean="0"/>
              <a:t> of </a:t>
            </a:r>
            <a:r>
              <a:rPr lang="fr-FR" sz="2800" dirty="0" err="1" smtClean="0"/>
              <a:t>interest</a:t>
            </a: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-1079500" y="41021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827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59407" y="5766048"/>
            <a:ext cx="2422525" cy="322263"/>
          </a:xfrm>
        </p:spPr>
        <p:txBody>
          <a:bodyPr/>
          <a:lstStyle/>
          <a:p>
            <a:r>
              <a:rPr lang="fr-FR" dirty="0" smtClean="0"/>
              <a:t>12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273818" y="1805608"/>
            <a:ext cx="4104456" cy="3816424"/>
            <a:chOff x="2688" y="624"/>
            <a:chExt cx="3209" cy="3370"/>
          </a:xfrm>
        </p:grpSpPr>
        <p:pic>
          <p:nvPicPr>
            <p:cNvPr id="9" name="Picture 22" descr="Clark_254N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624"/>
              <a:ext cx="3024" cy="2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23"/>
            <p:cNvSpPr txBox="1">
              <a:spLocks noChangeArrowheads="1"/>
            </p:cNvSpPr>
            <p:nvPr/>
          </p:nvSpPr>
          <p:spPr bwMode="auto">
            <a:xfrm>
              <a:off x="3212" y="3656"/>
              <a:ext cx="268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R. Clark et al., Phys. </a:t>
              </a:r>
              <a:r>
                <a:rPr lang="fr-FR" sz="1100" i="1" dirty="0" err="1">
                  <a:latin typeface="Garamond"/>
                  <a:cs typeface="Garamond"/>
                </a:rPr>
                <a:t>Lett</a:t>
              </a:r>
              <a:r>
                <a:rPr lang="fr-FR" sz="1100" i="1" dirty="0">
                  <a:latin typeface="Garamond"/>
                  <a:cs typeface="Garamond"/>
                </a:rPr>
                <a:t>. B</a:t>
              </a:r>
              <a:r>
                <a:rPr lang="en-GB" sz="1100" i="1" dirty="0">
                  <a:latin typeface="Garamond"/>
                  <a:cs typeface="Garamond"/>
                </a:rPr>
                <a:t> 690, 19 (2010)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cxnSp>
        <p:nvCxnSpPr>
          <p:cNvPr id="11" name="Connecteur droit 10"/>
          <p:cNvCxnSpPr/>
          <p:nvPr/>
        </p:nvCxnSpPr>
        <p:spPr>
          <a:xfrm>
            <a:off x="1569962" y="3677816"/>
            <a:ext cx="792088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11" descr="Fission_Hindrance_254N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585" y="767476"/>
            <a:ext cx="6519317" cy="507058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728641" y="581472"/>
            <a:ext cx="386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slow </a:t>
            </a:r>
            <a:r>
              <a:rPr lang="fr-FR" sz="1600" dirty="0" err="1" smtClean="0">
                <a:solidFill>
                  <a:srgbClr val="FF0000"/>
                </a:solidFill>
              </a:rPr>
              <a:t>isomer</a:t>
            </a:r>
            <a:r>
              <a:rPr lang="fr-FR" sz="1600" dirty="0" smtClean="0">
                <a:solidFill>
                  <a:srgbClr val="FF0000"/>
                </a:solidFill>
              </a:rPr>
              <a:t> – </a:t>
            </a:r>
            <a:r>
              <a:rPr lang="fr-FR" sz="1600" b="1" dirty="0" err="1" smtClean="0">
                <a:solidFill>
                  <a:srgbClr val="FF0000"/>
                </a:solidFill>
              </a:rPr>
              <a:t>gs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decay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endParaRPr lang="fr-FR" sz="1600" b="1" dirty="0">
              <a:solidFill>
                <a:srgbClr val="FF0000"/>
              </a:solidFill>
            </a:endParaRPr>
          </a:p>
        </p:txBody>
      </p:sp>
      <p:grpSp>
        <p:nvGrpSpPr>
          <p:cNvPr id="15" name="Grouper 14"/>
          <p:cNvGrpSpPr/>
          <p:nvPr/>
        </p:nvGrpSpPr>
        <p:grpSpPr>
          <a:xfrm>
            <a:off x="2146027" y="602958"/>
            <a:ext cx="9433048" cy="1418674"/>
            <a:chOff x="2218035" y="-45698"/>
            <a:chExt cx="9433048" cy="1418674"/>
          </a:xfrm>
        </p:grpSpPr>
        <p:cxnSp>
          <p:nvCxnSpPr>
            <p:cNvPr id="16" name="Connecteur droit 15"/>
            <p:cNvCxnSpPr/>
            <p:nvPr/>
          </p:nvCxnSpPr>
          <p:spPr>
            <a:xfrm>
              <a:off x="2218035" y="1372976"/>
              <a:ext cx="720080" cy="0"/>
            </a:xfrm>
            <a:prstGeom prst="line">
              <a:avLst/>
            </a:prstGeom>
            <a:ln w="762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7474619" y="-45698"/>
              <a:ext cx="4176464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ln>
                    <a:solidFill>
                      <a:srgbClr val="0000FF"/>
                    </a:solidFill>
                  </a:ln>
                </a:rPr>
                <a:t> </a:t>
              </a:r>
              <a:r>
                <a:rPr lang="fr-FR" sz="1600" dirty="0" err="1" smtClean="0">
                  <a:ln>
                    <a:solidFill>
                      <a:srgbClr val="0000FF"/>
                    </a:solidFill>
                  </a:ln>
                </a:rPr>
                <a:t>fast</a:t>
              </a:r>
              <a:r>
                <a:rPr lang="fr-FR" sz="1600" dirty="0" smtClean="0">
                  <a:ln>
                    <a:solidFill>
                      <a:srgbClr val="0000FF"/>
                    </a:solidFill>
                  </a:ln>
                </a:rPr>
                <a:t> </a:t>
              </a:r>
              <a:r>
                <a:rPr lang="fr-FR" sz="1600" dirty="0" err="1" smtClean="0">
                  <a:ln>
                    <a:solidFill>
                      <a:srgbClr val="0000FF"/>
                    </a:solidFill>
                  </a:ln>
                </a:rPr>
                <a:t>isomer</a:t>
              </a:r>
              <a:r>
                <a:rPr lang="fr-FR" sz="1600" dirty="0" smtClean="0">
                  <a:ln>
                    <a:solidFill>
                      <a:srgbClr val="0000FF"/>
                    </a:solidFill>
                  </a:ln>
                </a:rPr>
                <a:t>- </a:t>
              </a:r>
              <a:r>
                <a:rPr lang="fr-FR" sz="1600" b="1" dirty="0" smtClean="0">
                  <a:ln>
                    <a:solidFill>
                      <a:srgbClr val="0000FF"/>
                    </a:solidFill>
                  </a:ln>
                </a:rPr>
                <a:t>slow-</a:t>
              </a:r>
              <a:r>
                <a:rPr lang="fr-FR" sz="1600" b="1" dirty="0" err="1" smtClean="0">
                  <a:ln>
                    <a:solidFill>
                      <a:srgbClr val="0000FF"/>
                    </a:solidFill>
                  </a:ln>
                </a:rPr>
                <a:t>isomer</a:t>
              </a:r>
              <a:r>
                <a:rPr lang="fr-FR" sz="1600" b="1" dirty="0" smtClean="0">
                  <a:ln>
                    <a:solidFill>
                      <a:srgbClr val="0000FF"/>
                    </a:solidFill>
                  </a:ln>
                </a:rPr>
                <a:t> </a:t>
              </a:r>
              <a:r>
                <a:rPr lang="fr-FR" sz="1600" b="1" dirty="0" err="1" smtClean="0">
                  <a:ln>
                    <a:solidFill>
                      <a:srgbClr val="0000FF"/>
                    </a:solidFill>
                  </a:ln>
                </a:rPr>
                <a:t>decay</a:t>
              </a:r>
              <a:endParaRPr lang="fr-FR" sz="1600" b="1" dirty="0">
                <a:ln>
                  <a:solidFill>
                    <a:srgbClr val="0000FF"/>
                  </a:solidFill>
                </a:ln>
              </a:endParaRPr>
            </a:p>
          </p:txBody>
        </p:sp>
      </p:grpSp>
      <p:sp>
        <p:nvSpPr>
          <p:cNvPr id="22" name="Titre 4"/>
          <p:cNvSpPr>
            <a:spLocks noGrp="1"/>
          </p:cNvSpPr>
          <p:nvPr>
            <p:ph type="title"/>
          </p:nvPr>
        </p:nvSpPr>
        <p:spPr>
          <a:xfrm>
            <a:off x="1137915" y="149425"/>
            <a:ext cx="9217024" cy="432048"/>
          </a:xfrm>
        </p:spPr>
        <p:txBody>
          <a:bodyPr>
            <a:noAutofit/>
          </a:bodyPr>
          <a:lstStyle/>
          <a:p>
            <a:r>
              <a:rPr lang="fr-FR" sz="2800" dirty="0" smtClean="0"/>
              <a:t>Clean </a:t>
            </a:r>
            <a:r>
              <a:rPr lang="fr-FR" sz="2800" dirty="0" err="1" smtClean="0"/>
              <a:t>selection</a:t>
            </a:r>
            <a:r>
              <a:rPr lang="fr-FR" sz="2800" dirty="0" smtClean="0"/>
              <a:t> of the fission </a:t>
            </a:r>
            <a:r>
              <a:rPr lang="fr-FR" sz="2800" dirty="0" err="1" smtClean="0"/>
              <a:t>events</a:t>
            </a:r>
            <a:r>
              <a:rPr lang="fr-FR" sz="2800" dirty="0" smtClean="0"/>
              <a:t> of </a:t>
            </a:r>
            <a:r>
              <a:rPr lang="fr-FR" sz="2800" dirty="0" err="1" smtClean="0"/>
              <a:t>interest</a:t>
            </a: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-1079500" y="41021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3869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59407" y="5766048"/>
            <a:ext cx="2422525" cy="322263"/>
          </a:xfrm>
        </p:spPr>
        <p:txBody>
          <a:bodyPr/>
          <a:lstStyle/>
          <a:p>
            <a:r>
              <a:rPr lang="fr-FR" dirty="0" smtClean="0"/>
              <a:t>12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273818" y="1805608"/>
            <a:ext cx="4104456" cy="3816424"/>
            <a:chOff x="2688" y="624"/>
            <a:chExt cx="3209" cy="3370"/>
          </a:xfrm>
        </p:grpSpPr>
        <p:pic>
          <p:nvPicPr>
            <p:cNvPr id="9" name="Picture 22" descr="Clark_254N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624"/>
              <a:ext cx="3024" cy="2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23"/>
            <p:cNvSpPr txBox="1">
              <a:spLocks noChangeArrowheads="1"/>
            </p:cNvSpPr>
            <p:nvPr/>
          </p:nvSpPr>
          <p:spPr bwMode="auto">
            <a:xfrm>
              <a:off x="3212" y="3656"/>
              <a:ext cx="268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100" i="1" dirty="0">
                  <a:latin typeface="Garamond"/>
                  <a:cs typeface="Garamond"/>
                </a:rPr>
                <a:t>R. Clark et al., Phys. </a:t>
              </a:r>
              <a:r>
                <a:rPr lang="fr-FR" sz="1100" i="1" dirty="0" err="1">
                  <a:latin typeface="Garamond"/>
                  <a:cs typeface="Garamond"/>
                </a:rPr>
                <a:t>Lett</a:t>
              </a:r>
              <a:r>
                <a:rPr lang="fr-FR" sz="1100" i="1" dirty="0">
                  <a:latin typeface="Garamond"/>
                  <a:cs typeface="Garamond"/>
                </a:rPr>
                <a:t>. B</a:t>
              </a:r>
              <a:r>
                <a:rPr lang="en-GB" sz="1100" i="1" dirty="0">
                  <a:latin typeface="Garamond"/>
                  <a:cs typeface="Garamond"/>
                </a:rPr>
                <a:t> 690, 19 (2010)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cxnSp>
        <p:nvCxnSpPr>
          <p:cNvPr id="11" name="Connecteur droit 10"/>
          <p:cNvCxnSpPr/>
          <p:nvPr/>
        </p:nvCxnSpPr>
        <p:spPr>
          <a:xfrm>
            <a:off x="1569962" y="3677816"/>
            <a:ext cx="792088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11" descr="Fission_Hindrance_254N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585" y="767476"/>
            <a:ext cx="6519317" cy="507058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728641" y="581472"/>
            <a:ext cx="386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slow </a:t>
            </a:r>
            <a:r>
              <a:rPr lang="fr-FR" sz="1600" dirty="0" err="1" smtClean="0">
                <a:solidFill>
                  <a:srgbClr val="FF0000"/>
                </a:solidFill>
              </a:rPr>
              <a:t>isomer</a:t>
            </a:r>
            <a:r>
              <a:rPr lang="fr-FR" sz="1600" dirty="0" smtClean="0">
                <a:solidFill>
                  <a:srgbClr val="FF0000"/>
                </a:solidFill>
              </a:rPr>
              <a:t> – </a:t>
            </a:r>
            <a:r>
              <a:rPr lang="fr-FR" sz="1600" b="1" dirty="0" err="1" smtClean="0">
                <a:solidFill>
                  <a:srgbClr val="FF0000"/>
                </a:solidFill>
              </a:rPr>
              <a:t>gs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decay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endParaRPr lang="fr-FR" sz="1600" b="1" dirty="0">
              <a:solidFill>
                <a:srgbClr val="FF0000"/>
              </a:solidFill>
            </a:endParaRPr>
          </a:p>
        </p:txBody>
      </p:sp>
      <p:grpSp>
        <p:nvGrpSpPr>
          <p:cNvPr id="15" name="Grouper 14"/>
          <p:cNvGrpSpPr/>
          <p:nvPr/>
        </p:nvGrpSpPr>
        <p:grpSpPr>
          <a:xfrm>
            <a:off x="2146027" y="602958"/>
            <a:ext cx="9433048" cy="1418674"/>
            <a:chOff x="2218035" y="-45698"/>
            <a:chExt cx="9433048" cy="1418674"/>
          </a:xfrm>
        </p:grpSpPr>
        <p:cxnSp>
          <p:nvCxnSpPr>
            <p:cNvPr id="16" name="Connecteur droit 15"/>
            <p:cNvCxnSpPr/>
            <p:nvPr/>
          </p:nvCxnSpPr>
          <p:spPr>
            <a:xfrm>
              <a:off x="2218035" y="1372976"/>
              <a:ext cx="720080" cy="0"/>
            </a:xfrm>
            <a:prstGeom prst="line">
              <a:avLst/>
            </a:prstGeom>
            <a:ln w="762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7474619" y="-45698"/>
              <a:ext cx="4176464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ln>
                    <a:solidFill>
                      <a:srgbClr val="0000FF"/>
                    </a:solidFill>
                  </a:ln>
                </a:rPr>
                <a:t> </a:t>
              </a:r>
              <a:r>
                <a:rPr lang="fr-FR" sz="1600" dirty="0" err="1" smtClean="0">
                  <a:ln>
                    <a:solidFill>
                      <a:srgbClr val="0000FF"/>
                    </a:solidFill>
                  </a:ln>
                </a:rPr>
                <a:t>fast</a:t>
              </a:r>
              <a:r>
                <a:rPr lang="fr-FR" sz="1600" dirty="0" smtClean="0">
                  <a:ln>
                    <a:solidFill>
                      <a:srgbClr val="0000FF"/>
                    </a:solidFill>
                  </a:ln>
                </a:rPr>
                <a:t> </a:t>
              </a:r>
              <a:r>
                <a:rPr lang="fr-FR" sz="1600" dirty="0" err="1" smtClean="0">
                  <a:ln>
                    <a:solidFill>
                      <a:srgbClr val="0000FF"/>
                    </a:solidFill>
                  </a:ln>
                </a:rPr>
                <a:t>isomer</a:t>
              </a:r>
              <a:r>
                <a:rPr lang="fr-FR" sz="1600" dirty="0" smtClean="0">
                  <a:ln>
                    <a:solidFill>
                      <a:srgbClr val="0000FF"/>
                    </a:solidFill>
                  </a:ln>
                </a:rPr>
                <a:t>- </a:t>
              </a:r>
              <a:r>
                <a:rPr lang="fr-FR" sz="1600" b="1" dirty="0" smtClean="0">
                  <a:ln>
                    <a:solidFill>
                      <a:srgbClr val="0000FF"/>
                    </a:solidFill>
                  </a:ln>
                </a:rPr>
                <a:t>slow-</a:t>
              </a:r>
              <a:r>
                <a:rPr lang="fr-FR" sz="1600" b="1" dirty="0" err="1" smtClean="0">
                  <a:ln>
                    <a:solidFill>
                      <a:srgbClr val="0000FF"/>
                    </a:solidFill>
                  </a:ln>
                </a:rPr>
                <a:t>isomer</a:t>
              </a:r>
              <a:r>
                <a:rPr lang="fr-FR" sz="1600" b="1" dirty="0" smtClean="0">
                  <a:ln>
                    <a:solidFill>
                      <a:srgbClr val="0000FF"/>
                    </a:solidFill>
                  </a:ln>
                </a:rPr>
                <a:t> </a:t>
              </a:r>
              <a:r>
                <a:rPr lang="fr-FR" sz="1600" b="1" dirty="0" err="1" smtClean="0">
                  <a:ln>
                    <a:solidFill>
                      <a:srgbClr val="0000FF"/>
                    </a:solidFill>
                  </a:ln>
                </a:rPr>
                <a:t>decay</a:t>
              </a:r>
              <a:endParaRPr lang="fr-FR" sz="1600" b="1" dirty="0">
                <a:ln>
                  <a:solidFill>
                    <a:srgbClr val="0000FF"/>
                  </a:solidFill>
                </a:ln>
              </a:endParaRPr>
            </a:p>
          </p:txBody>
        </p:sp>
      </p:grpSp>
      <p:grpSp>
        <p:nvGrpSpPr>
          <p:cNvPr id="18" name="Grouper 17"/>
          <p:cNvGrpSpPr/>
          <p:nvPr/>
        </p:nvGrpSpPr>
        <p:grpSpPr>
          <a:xfrm>
            <a:off x="633859" y="1013520"/>
            <a:ext cx="2520280" cy="400110"/>
            <a:chOff x="7186587" y="4901952"/>
            <a:chExt cx="2520280" cy="400110"/>
          </a:xfrm>
        </p:grpSpPr>
        <p:sp>
          <p:nvSpPr>
            <p:cNvPr id="19" name="ZoneTexte 18"/>
            <p:cNvSpPr txBox="1"/>
            <p:nvPr/>
          </p:nvSpPr>
          <p:spPr>
            <a:xfrm>
              <a:off x="7906667" y="4901952"/>
              <a:ext cx="1800200" cy="400110"/>
            </a:xfrm>
            <a:prstGeom prst="rect">
              <a:avLst/>
            </a:prstGeom>
            <a:noFill/>
            <a:ln>
              <a:solidFill>
                <a:srgbClr val="8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rgbClr val="8000FF"/>
                  </a:solidFill>
                </a:rPr>
                <a:t>HF (8</a:t>
              </a:r>
              <a:r>
                <a:rPr lang="fr-FR" baseline="30000" dirty="0" smtClean="0">
                  <a:solidFill>
                    <a:srgbClr val="8000FF"/>
                  </a:solidFill>
                </a:rPr>
                <a:t>-</a:t>
              </a:r>
              <a:r>
                <a:rPr lang="fr-FR" dirty="0" smtClean="0">
                  <a:solidFill>
                    <a:srgbClr val="8000FF"/>
                  </a:solidFill>
                </a:rPr>
                <a:t>) &gt; 0.37 </a:t>
              </a:r>
              <a:endParaRPr lang="fr-FR" dirty="0">
                <a:solidFill>
                  <a:srgbClr val="8000FF"/>
                </a:solidFill>
              </a:endParaRPr>
            </a:p>
          </p:txBody>
        </p:sp>
        <p:sp>
          <p:nvSpPr>
            <p:cNvPr id="20" name="Flèche vers la droite 19"/>
            <p:cNvSpPr/>
            <p:nvPr/>
          </p:nvSpPr>
          <p:spPr>
            <a:xfrm>
              <a:off x="7186587" y="4901952"/>
              <a:ext cx="558800" cy="355600"/>
            </a:xfrm>
            <a:prstGeom prst="rightArrow">
              <a:avLst/>
            </a:prstGeom>
            <a:solidFill>
              <a:srgbClr val="8000FF"/>
            </a:solidFill>
            <a:ln>
              <a:solidFill>
                <a:srgbClr val="8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Titre 4"/>
          <p:cNvSpPr>
            <a:spLocks noGrp="1"/>
          </p:cNvSpPr>
          <p:nvPr>
            <p:ph type="title"/>
          </p:nvPr>
        </p:nvSpPr>
        <p:spPr>
          <a:xfrm>
            <a:off x="1137915" y="149425"/>
            <a:ext cx="9217024" cy="432048"/>
          </a:xfrm>
        </p:spPr>
        <p:txBody>
          <a:bodyPr>
            <a:noAutofit/>
          </a:bodyPr>
          <a:lstStyle/>
          <a:p>
            <a:r>
              <a:rPr lang="fr-FR" sz="2800" dirty="0" smtClean="0"/>
              <a:t>Clean </a:t>
            </a:r>
            <a:r>
              <a:rPr lang="fr-FR" sz="2800" dirty="0" err="1" smtClean="0"/>
              <a:t>selection</a:t>
            </a:r>
            <a:r>
              <a:rPr lang="fr-FR" sz="2800" dirty="0" smtClean="0"/>
              <a:t> of the fission </a:t>
            </a:r>
            <a:r>
              <a:rPr lang="fr-FR" sz="2800" dirty="0" err="1" smtClean="0"/>
              <a:t>events</a:t>
            </a:r>
            <a:r>
              <a:rPr lang="fr-FR" sz="2800" dirty="0" smtClean="0"/>
              <a:t> of </a:t>
            </a:r>
            <a:r>
              <a:rPr lang="fr-FR" sz="2800" dirty="0" err="1" smtClean="0"/>
              <a:t>interest</a:t>
            </a: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-1079500" y="41021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5933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13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 &amp; perspectives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73819" y="860787"/>
            <a:ext cx="102251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HF </a:t>
            </a:r>
            <a:r>
              <a:rPr lang="fr-FR" dirty="0"/>
              <a:t>of the </a:t>
            </a:r>
            <a:r>
              <a:rPr lang="fr-FR" dirty="0" smtClean="0"/>
              <a:t>8</a:t>
            </a:r>
            <a:r>
              <a:rPr lang="fr-FR" baseline="30000" dirty="0"/>
              <a:t>-</a:t>
            </a:r>
            <a:r>
              <a:rPr lang="fr-FR" dirty="0"/>
              <a:t> </a:t>
            </a:r>
            <a:r>
              <a:rPr lang="fr-FR" dirty="0" err="1"/>
              <a:t>isomer</a:t>
            </a:r>
            <a:r>
              <a:rPr lang="fr-FR" dirty="0"/>
              <a:t> of </a:t>
            </a:r>
            <a:r>
              <a:rPr lang="fr-FR" baseline="30000" dirty="0"/>
              <a:t>254</a:t>
            </a:r>
            <a:r>
              <a:rPr lang="fr-FR" dirty="0"/>
              <a:t>No </a:t>
            </a:r>
            <a:r>
              <a:rPr lang="fr-FR" dirty="0" smtClean="0"/>
              <a:t>has </a:t>
            </a:r>
            <a:r>
              <a:rPr lang="fr-FR" dirty="0"/>
              <a:t>been </a:t>
            </a:r>
            <a:r>
              <a:rPr lang="fr-FR" dirty="0" err="1" smtClean="0"/>
              <a:t>revised</a:t>
            </a:r>
            <a:r>
              <a:rPr lang="fr-FR" dirty="0" smtClean="0"/>
              <a:t>: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a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limit</a:t>
            </a:r>
            <a:r>
              <a:rPr lang="fr-FR" dirty="0" smtClean="0"/>
              <a:t> (~8 times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previously</a:t>
            </a:r>
            <a:r>
              <a:rPr lang="fr-FR" dirty="0" smtClean="0"/>
              <a:t> </a:t>
            </a:r>
            <a:r>
              <a:rPr lang="fr-FR" dirty="0" err="1" smtClean="0"/>
              <a:t>established</a:t>
            </a:r>
            <a:r>
              <a:rPr lang="fr-FR" dirty="0" smtClean="0"/>
              <a:t> value)</a:t>
            </a:r>
          </a:p>
          <a:p>
            <a:endParaRPr lang="fr-FR" dirty="0"/>
          </a:p>
          <a:p>
            <a:r>
              <a:rPr lang="fr-FR" dirty="0"/>
              <a:t>It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seem</a:t>
            </a:r>
            <a:r>
              <a:rPr lang="fr-FR" dirty="0"/>
              <a:t> all the </a:t>
            </a:r>
            <a:r>
              <a:rPr lang="fr-FR" dirty="0" err="1"/>
              <a:t>HFs</a:t>
            </a:r>
            <a:r>
              <a:rPr lang="fr-FR" dirty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high</a:t>
            </a:r>
            <a:r>
              <a:rPr lang="fr-FR" dirty="0" smtClean="0"/>
              <a:t>-K </a:t>
            </a:r>
            <a:r>
              <a:rPr lang="fr-FR" dirty="0" err="1" smtClean="0"/>
              <a:t>isomers</a:t>
            </a:r>
            <a:r>
              <a:rPr lang="fr-FR" dirty="0" smtClean="0"/>
              <a:t> are </a:t>
            </a:r>
            <a:r>
              <a:rPr lang="fr-FR" dirty="0" err="1"/>
              <a:t>moving</a:t>
            </a:r>
            <a:r>
              <a:rPr lang="fr-FR" dirty="0"/>
              <a:t> </a:t>
            </a:r>
            <a:r>
              <a:rPr lang="fr-FR" dirty="0" err="1"/>
              <a:t>upwards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 smtClean="0"/>
              <a:t>remeasured</a:t>
            </a:r>
            <a:r>
              <a:rPr lang="fr-FR" dirty="0"/>
              <a:t>: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/>
              <a:t>gives</a:t>
            </a:r>
            <a:r>
              <a:rPr lang="fr-FR" dirty="0"/>
              <a:t> </a:t>
            </a:r>
            <a:r>
              <a:rPr lang="fr-FR" dirty="0" err="1"/>
              <a:t>hope</a:t>
            </a:r>
            <a:r>
              <a:rPr lang="fr-FR" dirty="0"/>
              <a:t> to </a:t>
            </a:r>
            <a:r>
              <a:rPr lang="fr-FR" dirty="0" err="1" smtClean="0"/>
              <a:t>extend</a:t>
            </a:r>
            <a:r>
              <a:rPr lang="fr-FR" dirty="0" smtClean="0"/>
              <a:t> the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chart</a:t>
            </a:r>
            <a:r>
              <a:rPr lang="fr-FR" dirty="0" smtClean="0"/>
              <a:t> </a:t>
            </a:r>
            <a:r>
              <a:rPr lang="fr-FR" dirty="0" err="1" smtClean="0"/>
              <a:t>beyond</a:t>
            </a:r>
            <a:r>
              <a:rPr lang="fr-FR" dirty="0" smtClean="0"/>
              <a:t> the </a:t>
            </a:r>
            <a:r>
              <a:rPr lang="fr-FR" dirty="0"/>
              <a:t>« fission </a:t>
            </a:r>
            <a:r>
              <a:rPr lang="fr-FR" dirty="0" err="1"/>
              <a:t>dripline</a:t>
            </a:r>
            <a:r>
              <a:rPr lang="fr-FR" dirty="0"/>
              <a:t> </a:t>
            </a:r>
            <a:r>
              <a:rPr lang="fr-FR" dirty="0" smtClean="0"/>
              <a:t>» 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Neutron </a:t>
            </a:r>
            <a:r>
              <a:rPr lang="fr-FR" dirty="0" err="1" smtClean="0"/>
              <a:t>deficient</a:t>
            </a:r>
            <a:r>
              <a:rPr lang="fr-FR" dirty="0" smtClean="0"/>
              <a:t> </a:t>
            </a:r>
            <a:r>
              <a:rPr lang="fr-FR" dirty="0" err="1" smtClean="0"/>
              <a:t>transfermium</a:t>
            </a:r>
            <a:r>
              <a:rPr lang="fr-FR" dirty="0" smtClean="0"/>
              <a:t> </a:t>
            </a:r>
            <a:r>
              <a:rPr lang="fr-FR" dirty="0" err="1" smtClean="0"/>
              <a:t>nuclei</a:t>
            </a:r>
            <a:r>
              <a:rPr lang="fr-FR" dirty="0" smtClean="0"/>
              <a:t> are a unique </a:t>
            </a:r>
            <a:r>
              <a:rPr lang="fr-FR" dirty="0" err="1" smtClean="0"/>
              <a:t>laboratory</a:t>
            </a:r>
            <a:r>
              <a:rPr lang="fr-FR" dirty="0" smtClean="0"/>
              <a:t> to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dirty="0" smtClean="0"/>
              <a:t>the fission </a:t>
            </a:r>
            <a:r>
              <a:rPr lang="fr-FR" dirty="0" err="1" smtClean="0"/>
              <a:t>properties</a:t>
            </a:r>
            <a:r>
              <a:rPr lang="fr-FR" dirty="0" smtClean="0"/>
              <a:t> of </a:t>
            </a:r>
            <a:r>
              <a:rPr lang="fr-FR" dirty="0" err="1" smtClean="0"/>
              <a:t>different</a:t>
            </a:r>
            <a:r>
              <a:rPr lang="fr-FR" dirty="0"/>
              <a:t> </a:t>
            </a:r>
            <a:r>
              <a:rPr lang="fr-FR" dirty="0" err="1" smtClean="0"/>
              <a:t>nucleonic</a:t>
            </a:r>
            <a:r>
              <a:rPr lang="fr-FR" dirty="0" smtClean="0"/>
              <a:t> </a:t>
            </a:r>
            <a:r>
              <a:rPr lang="fr-FR" dirty="0" smtClean="0"/>
              <a:t>configurations (in the </a:t>
            </a:r>
            <a:r>
              <a:rPr lang="fr-FR" dirty="0" err="1" smtClean="0"/>
              <a:t>same</a:t>
            </a:r>
            <a:r>
              <a:rPr lang="fr-FR" dirty="0" smtClean="0"/>
              <a:t> nucleus)</a:t>
            </a:r>
          </a:p>
          <a:p>
            <a:endParaRPr lang="fr-FR" dirty="0"/>
          </a:p>
          <a:p>
            <a:r>
              <a:rPr lang="fr-FR" dirty="0" smtClean="0"/>
              <a:t>The </a:t>
            </a:r>
            <a:r>
              <a:rPr lang="fr-FR" dirty="0" err="1" smtClean="0"/>
              <a:t>gs</a:t>
            </a:r>
            <a:r>
              <a:rPr lang="fr-FR" dirty="0" smtClean="0"/>
              <a:t> of the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even-even</a:t>
            </a:r>
            <a:r>
              <a:rPr lang="fr-FR" dirty="0" smtClean="0"/>
              <a:t> </a:t>
            </a:r>
            <a:r>
              <a:rPr lang="fr-FR" dirty="0" err="1" smtClean="0"/>
              <a:t>Rf</a:t>
            </a:r>
            <a:r>
              <a:rPr lang="fr-FR" dirty="0" smtClean="0"/>
              <a:t> isotope (</a:t>
            </a:r>
            <a:r>
              <a:rPr lang="fr-FR" baseline="30000" dirty="0" smtClean="0"/>
              <a:t>252</a:t>
            </a:r>
            <a:r>
              <a:rPr lang="fr-FR" dirty="0" smtClean="0"/>
              <a:t>Rf)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limit</a:t>
            </a:r>
            <a:r>
              <a:rPr lang="fr-FR" dirty="0" smtClean="0"/>
              <a:t> of </a:t>
            </a:r>
            <a:r>
              <a:rPr lang="fr-FR" dirty="0" err="1" smtClean="0"/>
              <a:t>stability</a:t>
            </a:r>
            <a:r>
              <a:rPr lang="fr-FR" dirty="0" smtClean="0"/>
              <a:t> of an </a:t>
            </a:r>
            <a:r>
              <a:rPr lang="fr-FR" dirty="0" err="1" smtClean="0"/>
              <a:t>atom</a:t>
            </a:r>
            <a:endParaRPr lang="fr-FR" dirty="0" smtClean="0"/>
          </a:p>
          <a:p>
            <a:r>
              <a:rPr lang="fr-FR" dirty="0" smtClean="0"/>
              <a:t>There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hope</a:t>
            </a:r>
            <a:r>
              <a:rPr lang="fr-FR" dirty="0" smtClean="0"/>
              <a:t> to observe </a:t>
            </a:r>
            <a:r>
              <a:rPr lang="fr-FR" baseline="30000" dirty="0" smtClean="0"/>
              <a:t>251</a:t>
            </a:r>
            <a:r>
              <a:rPr lang="fr-FR" dirty="0" smtClean="0"/>
              <a:t>Rf</a:t>
            </a:r>
          </a:p>
          <a:p>
            <a:endParaRPr lang="fr-FR" dirty="0"/>
          </a:p>
          <a:p>
            <a:r>
              <a:rPr lang="fr-FR" dirty="0" err="1" smtClean="0"/>
              <a:t>Need</a:t>
            </a:r>
            <a:r>
              <a:rPr lang="fr-FR" dirty="0" smtClean="0"/>
              <a:t> for « </a:t>
            </a:r>
            <a:r>
              <a:rPr lang="fr-FR" dirty="0" err="1" smtClean="0"/>
              <a:t>proper</a:t>
            </a:r>
            <a:r>
              <a:rPr lang="fr-FR" dirty="0" smtClean="0"/>
              <a:t> » </a:t>
            </a:r>
            <a:r>
              <a:rPr lang="fr-FR" dirty="0" err="1" smtClean="0"/>
              <a:t>microscopic</a:t>
            </a:r>
            <a:r>
              <a:rPr lang="fr-FR" dirty="0" smtClean="0"/>
              <a:t> </a:t>
            </a:r>
            <a:r>
              <a:rPr lang="fr-FR" dirty="0" err="1" smtClean="0"/>
              <a:t>modelling</a:t>
            </a:r>
            <a:r>
              <a:rPr lang="fr-FR" dirty="0" smtClean="0"/>
              <a:t> of the fission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odd</a:t>
            </a:r>
            <a:r>
              <a:rPr lang="fr-FR" dirty="0" smtClean="0"/>
              <a:t> Z/</a:t>
            </a:r>
            <a:r>
              <a:rPr lang="fr-FR" dirty="0" err="1" smtClean="0"/>
              <a:t>odd</a:t>
            </a:r>
            <a:r>
              <a:rPr lang="fr-FR" dirty="0" smtClean="0"/>
              <a:t> N </a:t>
            </a:r>
            <a:r>
              <a:rPr lang="fr-FR" dirty="0" err="1" smtClean="0"/>
              <a:t>nuclei</a:t>
            </a:r>
            <a:r>
              <a:rPr lang="fr-FR" dirty="0" smtClean="0"/>
              <a:t> and </a:t>
            </a:r>
            <a:r>
              <a:rPr lang="fr-FR" dirty="0" err="1" smtClean="0"/>
              <a:t>high</a:t>
            </a:r>
            <a:r>
              <a:rPr lang="fr-FR" dirty="0" smtClean="0"/>
              <a:t> K states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6527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7631-66E5-4ADC-A6F5-EF6D5686EE47}" type="datetime1">
              <a:rPr lang="fr-FR" smtClean="0"/>
              <a:t>24/10/22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48438" y="5714820"/>
            <a:ext cx="2422525" cy="322263"/>
          </a:xfrm>
        </p:spPr>
        <p:txBody>
          <a:bodyPr/>
          <a:lstStyle/>
          <a:p>
            <a:r>
              <a:rPr lang="fr-FR" dirty="0" smtClean="0"/>
              <a:t>14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smtClean="0"/>
              <a:t>Gabriela Collaboration</a:t>
            </a:r>
            <a:endParaRPr lang="fr-FR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633859" y="780648"/>
            <a:ext cx="943304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dirty="0" smtClean="0"/>
              <a:t>France</a:t>
            </a:r>
            <a:endParaRPr lang="fr-FR" b="1" dirty="0" smtClean="0"/>
          </a:p>
          <a:p>
            <a:pPr algn="just"/>
            <a:r>
              <a:rPr lang="fr-FR" dirty="0" smtClean="0"/>
              <a:t>A. Lopez</a:t>
            </a:r>
            <a:r>
              <a:rPr lang="fr-FR" dirty="0"/>
              <a:t>-</a:t>
            </a:r>
            <a:r>
              <a:rPr lang="fr-FR" dirty="0" smtClean="0"/>
              <a:t>Martens, K</a:t>
            </a:r>
            <a:r>
              <a:rPr lang="fr-FR" dirty="0"/>
              <a:t>. </a:t>
            </a:r>
            <a:r>
              <a:rPr lang="fr-FR" dirty="0" err="1" smtClean="0"/>
              <a:t>Hauschild</a:t>
            </a:r>
            <a:endParaRPr lang="fr-FR" dirty="0" smtClean="0"/>
          </a:p>
          <a:p>
            <a:pPr algn="just"/>
            <a:endParaRPr lang="fr-FR" sz="800" dirty="0" smtClean="0"/>
          </a:p>
          <a:p>
            <a:pPr algn="just"/>
            <a:r>
              <a:rPr lang="fr-FR" dirty="0"/>
              <a:t>Z. </a:t>
            </a:r>
            <a:r>
              <a:rPr lang="fr-FR" dirty="0" err="1"/>
              <a:t>Asfari</a:t>
            </a:r>
            <a:r>
              <a:rPr lang="fr-FR" dirty="0"/>
              <a:t>, O. </a:t>
            </a:r>
            <a:r>
              <a:rPr lang="fr-FR" dirty="0" err="1"/>
              <a:t>Dorvaux</a:t>
            </a:r>
            <a:r>
              <a:rPr lang="fr-FR" dirty="0"/>
              <a:t>, M. Forge, B. Gall, K. </a:t>
            </a:r>
            <a:r>
              <a:rPr lang="fr-FR" dirty="0" err="1" smtClean="0"/>
              <a:t>Kessaci</a:t>
            </a:r>
            <a:endParaRPr lang="fr-FR" dirty="0" smtClean="0"/>
          </a:p>
          <a:p>
            <a:pPr algn="just"/>
            <a:endParaRPr lang="fr-FR" sz="800" dirty="0"/>
          </a:p>
          <a:p>
            <a:pPr algn="just"/>
            <a:r>
              <a:rPr lang="fr-FR" dirty="0"/>
              <a:t>D. Ackermann, R. </a:t>
            </a:r>
            <a:r>
              <a:rPr lang="fr-FR" dirty="0" err="1"/>
              <a:t>Chakma</a:t>
            </a:r>
            <a:r>
              <a:rPr lang="fr-FR" dirty="0"/>
              <a:t>, J. </a:t>
            </a:r>
            <a:r>
              <a:rPr lang="fr-FR" dirty="0" smtClean="0"/>
              <a:t>Piot</a:t>
            </a:r>
          </a:p>
          <a:p>
            <a:pPr algn="just"/>
            <a:endParaRPr lang="fr-FR" sz="800" b="1" dirty="0" smtClean="0"/>
          </a:p>
          <a:p>
            <a:pPr algn="just"/>
            <a:r>
              <a:rPr lang="fr-FR" b="1" dirty="0" err="1" smtClean="0"/>
              <a:t>Russia</a:t>
            </a:r>
            <a:endParaRPr lang="fr-FR" b="1" dirty="0" smtClean="0"/>
          </a:p>
          <a:p>
            <a:pPr algn="just"/>
            <a:r>
              <a:rPr lang="fr-FR" dirty="0" smtClean="0"/>
              <a:t>A.I</a:t>
            </a:r>
            <a:r>
              <a:rPr lang="fr-FR" dirty="0"/>
              <a:t>. </a:t>
            </a:r>
            <a:r>
              <a:rPr lang="fr-FR" dirty="0" err="1"/>
              <a:t>Svirikhin</a:t>
            </a:r>
            <a:r>
              <a:rPr lang="fr-FR" dirty="0" smtClean="0"/>
              <a:t>,</a:t>
            </a:r>
            <a:r>
              <a:rPr lang="fr-FR" dirty="0"/>
              <a:t> M.L. </a:t>
            </a:r>
            <a:r>
              <a:rPr lang="fr-FR" dirty="0" err="1"/>
              <a:t>Chelnokov</a:t>
            </a:r>
            <a:r>
              <a:rPr lang="fr-FR" dirty="0" smtClean="0"/>
              <a:t> ,</a:t>
            </a:r>
            <a:r>
              <a:rPr lang="fr-FR" dirty="0"/>
              <a:t> V.I. </a:t>
            </a:r>
            <a:r>
              <a:rPr lang="fr-FR" dirty="0" err="1" smtClean="0"/>
              <a:t>Chepigin</a:t>
            </a:r>
            <a:r>
              <a:rPr lang="fr-FR" dirty="0" smtClean="0"/>
              <a:t>, </a:t>
            </a:r>
            <a:r>
              <a:rPr lang="fr-FR" dirty="0"/>
              <a:t>A.V. </a:t>
            </a:r>
            <a:r>
              <a:rPr lang="fr-FR" dirty="0" err="1"/>
              <a:t>Isaev</a:t>
            </a:r>
            <a:r>
              <a:rPr lang="fr-FR" dirty="0" smtClean="0"/>
              <a:t>, </a:t>
            </a:r>
            <a:r>
              <a:rPr lang="fr-FR" dirty="0"/>
              <a:t>I.N. </a:t>
            </a:r>
            <a:r>
              <a:rPr lang="fr-FR" dirty="0" err="1" smtClean="0"/>
              <a:t>Izosimov</a:t>
            </a:r>
            <a:r>
              <a:rPr lang="fr-FR" dirty="0" smtClean="0"/>
              <a:t>, </a:t>
            </a:r>
            <a:r>
              <a:rPr lang="fr-FR" dirty="0"/>
              <a:t>A.A. </a:t>
            </a:r>
            <a:r>
              <a:rPr lang="fr-FR" dirty="0" err="1" smtClean="0"/>
              <a:t>Kuznetsova</a:t>
            </a:r>
            <a:r>
              <a:rPr lang="fr-FR" dirty="0" smtClean="0"/>
              <a:t>, </a:t>
            </a:r>
            <a:r>
              <a:rPr lang="fr-FR" dirty="0"/>
              <a:t>O.N. </a:t>
            </a:r>
            <a:r>
              <a:rPr lang="fr-FR" dirty="0" err="1"/>
              <a:t>Malyshev</a:t>
            </a:r>
            <a:r>
              <a:rPr lang="fr-FR" dirty="0" smtClean="0"/>
              <a:t>, </a:t>
            </a:r>
            <a:r>
              <a:rPr lang="fr-FR" dirty="0"/>
              <a:t>R.S </a:t>
            </a:r>
            <a:r>
              <a:rPr lang="fr-FR" dirty="0" err="1"/>
              <a:t>Mukhin</a:t>
            </a:r>
            <a:r>
              <a:rPr lang="fr-FR" dirty="0" smtClean="0"/>
              <a:t>, </a:t>
            </a:r>
            <a:r>
              <a:rPr lang="fr-FR" dirty="0"/>
              <a:t>A.G. </a:t>
            </a:r>
            <a:r>
              <a:rPr lang="fr-FR" dirty="0" err="1"/>
              <a:t>Popeko</a:t>
            </a:r>
            <a:r>
              <a:rPr lang="fr-FR" dirty="0" smtClean="0"/>
              <a:t>, </a:t>
            </a:r>
            <a:r>
              <a:rPr lang="fr-FR" dirty="0" err="1"/>
              <a:t>Yu.A</a:t>
            </a:r>
            <a:r>
              <a:rPr lang="fr-FR" dirty="0"/>
              <a:t>. Popov</a:t>
            </a:r>
            <a:r>
              <a:rPr lang="fr-FR" dirty="0" smtClean="0"/>
              <a:t>, </a:t>
            </a:r>
            <a:r>
              <a:rPr lang="fr-FR" dirty="0"/>
              <a:t>B. </a:t>
            </a:r>
            <a:r>
              <a:rPr lang="fr-FR" dirty="0" err="1"/>
              <a:t>Sailaubekov</a:t>
            </a:r>
            <a:r>
              <a:rPr lang="fr-FR" dirty="0" smtClean="0"/>
              <a:t>, </a:t>
            </a:r>
            <a:r>
              <a:rPr lang="fr-FR" dirty="0"/>
              <a:t>E.A. Sokol</a:t>
            </a:r>
            <a:r>
              <a:rPr lang="fr-FR" dirty="0" smtClean="0"/>
              <a:t>, </a:t>
            </a:r>
            <a:r>
              <a:rPr lang="fr-FR" dirty="0"/>
              <a:t>M.S. </a:t>
            </a:r>
            <a:r>
              <a:rPr lang="fr-FR" dirty="0" err="1" smtClean="0"/>
              <a:t>Tezekbayeva</a:t>
            </a:r>
            <a:r>
              <a:rPr lang="fr-FR" dirty="0" smtClean="0"/>
              <a:t> </a:t>
            </a:r>
            <a:r>
              <a:rPr lang="fr-FR" dirty="0"/>
              <a:t>and A.V. </a:t>
            </a:r>
            <a:r>
              <a:rPr lang="fr-FR" dirty="0" err="1" smtClean="0"/>
              <a:t>Yeremin</a:t>
            </a:r>
            <a:endParaRPr lang="fr-FR" dirty="0" smtClean="0"/>
          </a:p>
          <a:p>
            <a:pPr algn="just"/>
            <a:endParaRPr lang="fr-FR" sz="800" dirty="0"/>
          </a:p>
          <a:p>
            <a:pPr algn="just"/>
            <a:r>
              <a:rPr lang="fr-FR" b="1" dirty="0" err="1" smtClean="0"/>
              <a:t>Slovakia</a:t>
            </a:r>
            <a:endParaRPr lang="fr-FR" b="1" dirty="0" smtClean="0"/>
          </a:p>
          <a:p>
            <a:pPr algn="just"/>
            <a:r>
              <a:rPr lang="fr-FR" dirty="0"/>
              <a:t>P. </a:t>
            </a:r>
            <a:r>
              <a:rPr lang="fr-FR" dirty="0" err="1" smtClean="0"/>
              <a:t>Mosat</a:t>
            </a:r>
            <a:r>
              <a:rPr lang="fr-FR" dirty="0" smtClean="0"/>
              <a:t>, </a:t>
            </a:r>
            <a:r>
              <a:rPr lang="fr-FR" dirty="0"/>
              <a:t>B. </a:t>
            </a:r>
            <a:r>
              <a:rPr lang="fr-FR" dirty="0" err="1"/>
              <a:t>Andel</a:t>
            </a:r>
            <a:r>
              <a:rPr lang="fr-FR" dirty="0"/>
              <a:t> </a:t>
            </a:r>
          </a:p>
          <a:p>
            <a:pPr algn="just"/>
            <a:endParaRPr lang="fr-FR" sz="800" dirty="0" smtClean="0"/>
          </a:p>
          <a:p>
            <a:pPr algn="just"/>
            <a:r>
              <a:rPr lang="fr-FR" b="1" dirty="0" smtClean="0"/>
              <a:t>China</a:t>
            </a:r>
            <a:endParaRPr lang="fr-FR" b="1" dirty="0"/>
          </a:p>
          <a:p>
            <a:pPr algn="just"/>
            <a:r>
              <a:rPr lang="fr-FR" dirty="0"/>
              <a:t>B. </a:t>
            </a:r>
            <a:r>
              <a:rPr lang="fr-FR" dirty="0" smtClean="0"/>
              <a:t>Ding, </a:t>
            </a:r>
            <a:r>
              <a:rPr lang="fr-FR" dirty="0"/>
              <a:t>Z. </a:t>
            </a:r>
            <a:r>
              <a:rPr lang="fr-FR" dirty="0" smtClean="0"/>
              <a:t>Liu, </a:t>
            </a:r>
            <a:r>
              <a:rPr lang="fr-FR" dirty="0"/>
              <a:t>F. Zhang </a:t>
            </a:r>
          </a:p>
          <a:p>
            <a:pPr algn="just"/>
            <a:endParaRPr lang="fr-FR" dirty="0" smtClean="0"/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5374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N=147 isotopes</a:t>
            </a:r>
            <a:endParaRPr lang="fr-FR" dirty="0"/>
          </a:p>
        </p:txBody>
      </p:sp>
      <p:pic>
        <p:nvPicPr>
          <p:cNvPr id="8" name="Espace réservé du contenu 3" descr="n147_new_sys_202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9" t="47983" r="-309"/>
          <a:stretch/>
        </p:blipFill>
        <p:spPr>
          <a:xfrm>
            <a:off x="1209923" y="1877616"/>
            <a:ext cx="8521314" cy="314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546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r 13"/>
          <p:cNvGrpSpPr/>
          <p:nvPr/>
        </p:nvGrpSpPr>
        <p:grpSpPr>
          <a:xfrm>
            <a:off x="129803" y="653480"/>
            <a:ext cx="6120680" cy="4608512"/>
            <a:chOff x="-85328" y="653480"/>
            <a:chExt cx="6044793" cy="4248472"/>
          </a:xfrm>
        </p:grpSpPr>
        <p:pic>
          <p:nvPicPr>
            <p:cNvPr id="8" name="Image 7" descr="Nuclei_chart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2" b="2396"/>
            <a:stretch/>
          </p:blipFill>
          <p:spPr>
            <a:xfrm>
              <a:off x="-85328" y="653480"/>
              <a:ext cx="6044793" cy="4248472"/>
            </a:xfrm>
            <a:prstGeom prst="rect">
              <a:avLst/>
            </a:prstGeom>
          </p:spPr>
        </p:pic>
        <p:cxnSp>
          <p:nvCxnSpPr>
            <p:cNvPr id="13" name="Connecteur droit avec flèche 12"/>
            <p:cNvCxnSpPr/>
            <p:nvPr/>
          </p:nvCxnSpPr>
          <p:spPr>
            <a:xfrm rot="17640943" flipV="1">
              <a:off x="537792" y="1233502"/>
              <a:ext cx="323997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2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290043" y="149425"/>
            <a:ext cx="7200799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Super Heavy </a:t>
            </a:r>
            <a:r>
              <a:rPr lang="fr-FR" sz="3200" dirty="0" err="1" smtClean="0"/>
              <a:t>Nuclei</a:t>
            </a:r>
            <a:endParaRPr lang="fr-FR" sz="3200" dirty="0"/>
          </a:p>
        </p:txBody>
      </p:sp>
      <p:sp>
        <p:nvSpPr>
          <p:cNvPr id="657" name="ZoneTexte 656"/>
          <p:cNvSpPr txBox="1"/>
          <p:nvPr/>
        </p:nvSpPr>
        <p:spPr>
          <a:xfrm>
            <a:off x="8050683" y="1445568"/>
            <a:ext cx="2629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S. Hofmann, </a:t>
            </a:r>
            <a:r>
              <a:rPr lang="fr-FR" sz="1100" i="1" dirty="0" err="1" smtClean="0">
                <a:latin typeface="Garamond"/>
                <a:cs typeface="Garamond"/>
              </a:rPr>
              <a:t>Radiochimica</a:t>
            </a:r>
            <a:r>
              <a:rPr lang="fr-FR" sz="1100" i="1" dirty="0" smtClean="0">
                <a:latin typeface="Garamond"/>
                <a:cs typeface="Garamond"/>
              </a:rPr>
              <a:t> Acta 107 (2019) 879  </a:t>
            </a:r>
            <a:endParaRPr lang="fr-FR" sz="1100" i="1" dirty="0">
              <a:latin typeface="Garamond"/>
              <a:cs typeface="Garamond"/>
            </a:endParaRPr>
          </a:p>
        </p:txBody>
      </p:sp>
      <p:grpSp>
        <p:nvGrpSpPr>
          <p:cNvPr id="661" name="Grouper 660"/>
          <p:cNvGrpSpPr/>
          <p:nvPr/>
        </p:nvGrpSpPr>
        <p:grpSpPr>
          <a:xfrm>
            <a:off x="2398627" y="1733600"/>
            <a:ext cx="8226905" cy="3934018"/>
            <a:chOff x="2398627" y="1733600"/>
            <a:chExt cx="8226905" cy="3934018"/>
          </a:xfrm>
        </p:grpSpPr>
        <p:pic>
          <p:nvPicPr>
            <p:cNvPr id="658" name="Image 657" descr="Rf253.surfac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8627" y="3821832"/>
              <a:ext cx="5220008" cy="1792313"/>
            </a:xfrm>
            <a:prstGeom prst="rect">
              <a:avLst/>
            </a:prstGeom>
          </p:spPr>
        </p:pic>
        <p:pic>
          <p:nvPicPr>
            <p:cNvPr id="659" name="Image 658" descr="Rf253.bar.1D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91" y="1733600"/>
              <a:ext cx="2664296" cy="2305513"/>
            </a:xfrm>
            <a:prstGeom prst="rect">
              <a:avLst/>
            </a:prstGeom>
          </p:spPr>
        </p:pic>
        <p:sp>
          <p:nvSpPr>
            <p:cNvPr id="660" name="ZoneTexte 659"/>
            <p:cNvSpPr txBox="1"/>
            <p:nvPr/>
          </p:nvSpPr>
          <p:spPr>
            <a:xfrm>
              <a:off x="5818436" y="5406008"/>
              <a:ext cx="48070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i="1" dirty="0" smtClean="0">
                  <a:latin typeface="Garamond"/>
                  <a:cs typeface="Garamond"/>
                </a:rPr>
                <a:t>W. </a:t>
              </a:r>
              <a:r>
                <a:rPr lang="fr-FR" sz="1100" i="1" dirty="0" err="1" smtClean="0">
                  <a:latin typeface="Garamond"/>
                  <a:cs typeface="Garamond"/>
                </a:rPr>
                <a:t>Ryssens</a:t>
              </a:r>
              <a:r>
                <a:rPr lang="fr-FR" sz="1100" i="1" dirty="0">
                  <a:latin typeface="Garamond"/>
                  <a:cs typeface="Garamond"/>
                </a:rPr>
                <a:t> </a:t>
              </a:r>
              <a:r>
                <a:rPr lang="fr-FR" sz="1100" i="1" dirty="0" smtClean="0">
                  <a:latin typeface="Garamond"/>
                  <a:cs typeface="Garamond"/>
                </a:rPr>
                <a:t>&amp; M. Bender </a:t>
              </a:r>
              <a:r>
                <a:rPr lang="fr-FR" sz="1100" i="1" dirty="0" err="1" smtClean="0">
                  <a:latin typeface="Garamond"/>
                  <a:cs typeface="Garamond"/>
                </a:rPr>
                <a:t>private</a:t>
              </a:r>
              <a:r>
                <a:rPr lang="fr-FR" sz="1100" i="1" dirty="0" smtClean="0">
                  <a:latin typeface="Garamond"/>
                  <a:cs typeface="Garamond"/>
                </a:rPr>
                <a:t> </a:t>
              </a:r>
              <a:r>
                <a:rPr lang="fr-FR" sz="1100" i="1" dirty="0" err="1" smtClean="0">
                  <a:latin typeface="Garamond"/>
                  <a:cs typeface="Garamond"/>
                </a:rPr>
                <a:t>comm</a:t>
              </a:r>
              <a:r>
                <a:rPr lang="fr-FR" sz="1100" i="1" dirty="0" smtClean="0">
                  <a:latin typeface="Garamond"/>
                  <a:cs typeface="Garamond"/>
                </a:rPr>
                <a:t>.</a:t>
              </a:r>
              <a:endParaRPr lang="fr-FR" sz="1100" i="1" dirty="0">
                <a:latin typeface="Garamond"/>
                <a:cs typeface="Garamond"/>
              </a:endParaRPr>
            </a:p>
          </p:txBody>
        </p:sp>
      </p:grpSp>
      <p:pic>
        <p:nvPicPr>
          <p:cNvPr id="662" name="Image 661" descr="imag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683" y="1949624"/>
            <a:ext cx="2425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40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80119" y="149424"/>
            <a:ext cx="10066908" cy="432048"/>
          </a:xfrm>
        </p:spPr>
        <p:txBody>
          <a:bodyPr>
            <a:noAutofit/>
          </a:bodyPr>
          <a:lstStyle/>
          <a:p>
            <a:r>
              <a:rPr lang="fr-FR" sz="2800" dirty="0" err="1"/>
              <a:t>Systematics</a:t>
            </a:r>
            <a:r>
              <a:rPr lang="fr-FR" sz="2800" dirty="0"/>
              <a:t> of Fission </a:t>
            </a:r>
            <a:r>
              <a:rPr lang="fr-FR" sz="2800" dirty="0" err="1"/>
              <a:t>half-</a:t>
            </a:r>
            <a:r>
              <a:rPr lang="fr-FR" sz="2800" dirty="0" err="1" smtClean="0"/>
              <a:t>lives</a:t>
            </a:r>
            <a:endParaRPr lang="fr-FR" sz="2800" dirty="0"/>
          </a:p>
        </p:txBody>
      </p:sp>
      <p:pic>
        <p:nvPicPr>
          <p:cNvPr id="17" name="Espace réservé du contenu 31" descr="baranbarriers.png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21" r="-14521"/>
          <a:stretch>
            <a:fillRect/>
          </a:stretch>
        </p:blipFill>
        <p:spPr>
          <a:xfrm>
            <a:off x="-518269" y="1517575"/>
            <a:ext cx="6714311" cy="369261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353939" y="1157536"/>
            <a:ext cx="3330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A. Baran et al., </a:t>
            </a:r>
            <a:r>
              <a:rPr lang="fr-FR" sz="1200" i="1" dirty="0" err="1" smtClean="0"/>
              <a:t>Nucl</a:t>
            </a:r>
            <a:r>
              <a:rPr lang="fr-FR" sz="1200" i="1" dirty="0" smtClean="0"/>
              <a:t>. Phys. A. 944 (2015) 442 </a:t>
            </a:r>
            <a:endParaRPr lang="fr-FR" sz="1200" i="1" dirty="0"/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48438" y="5714820"/>
            <a:ext cx="2422525" cy="322263"/>
          </a:xfrm>
        </p:spPr>
        <p:txBody>
          <a:bodyPr/>
          <a:lstStyle/>
          <a:p>
            <a:r>
              <a:rPr lang="fr-FR" dirty="0"/>
              <a:t>3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209923" y="797496"/>
            <a:ext cx="3334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Mic-Mac</a:t>
            </a:r>
            <a:r>
              <a:rPr lang="fr-FR" dirty="0" smtClean="0"/>
              <a:t> model </a:t>
            </a:r>
            <a:r>
              <a:rPr lang="fr-FR" dirty="0" err="1" smtClean="0"/>
              <a:t>calculations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83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148438" y="5714820"/>
            <a:ext cx="2422525" cy="322263"/>
          </a:xfrm>
        </p:spPr>
        <p:txBody>
          <a:bodyPr/>
          <a:lstStyle/>
          <a:p>
            <a:r>
              <a:rPr lang="fr-FR" dirty="0"/>
              <a:t>3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80119" y="149424"/>
            <a:ext cx="10066908" cy="432048"/>
          </a:xfrm>
        </p:spPr>
        <p:txBody>
          <a:bodyPr>
            <a:noAutofit/>
          </a:bodyPr>
          <a:lstStyle/>
          <a:p>
            <a:r>
              <a:rPr lang="fr-FR" sz="2800" dirty="0" err="1"/>
              <a:t>Systematics</a:t>
            </a:r>
            <a:r>
              <a:rPr lang="fr-FR" sz="2800" dirty="0"/>
              <a:t> of Fission </a:t>
            </a:r>
            <a:r>
              <a:rPr lang="fr-FR" sz="2800" dirty="0" err="1"/>
              <a:t>half-</a:t>
            </a:r>
            <a:r>
              <a:rPr lang="fr-FR" sz="2800" dirty="0" err="1" smtClean="0"/>
              <a:t>lives</a:t>
            </a:r>
            <a:endParaRPr lang="fr-FR" sz="2800" dirty="0"/>
          </a:p>
        </p:txBody>
      </p:sp>
      <p:pic>
        <p:nvPicPr>
          <p:cNvPr id="8" name="Image 7" descr="FissionHalflives_frit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387" y="653480"/>
            <a:ext cx="3596332" cy="477933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250483" y="5407169"/>
            <a:ext cx="25282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100" i="1" dirty="0" smtClean="0">
                <a:latin typeface="Garamond"/>
                <a:cs typeface="Garamond"/>
              </a:rPr>
              <a:t>F.P. </a:t>
            </a:r>
            <a:r>
              <a:rPr lang="tr-TR" sz="1100" i="1" dirty="0" err="1" smtClean="0">
                <a:latin typeface="Garamond"/>
                <a:cs typeface="Garamond"/>
              </a:rPr>
              <a:t>Hessberger</a:t>
            </a:r>
            <a:r>
              <a:rPr lang="tr-TR" sz="1100" i="1" dirty="0" smtClean="0">
                <a:latin typeface="Garamond"/>
                <a:cs typeface="Garamond"/>
              </a:rPr>
              <a:t>, </a:t>
            </a:r>
            <a:r>
              <a:rPr lang="tr-TR" sz="1100" i="1" dirty="0" err="1" smtClean="0">
                <a:latin typeface="Garamond"/>
                <a:cs typeface="Garamond"/>
              </a:rPr>
              <a:t>Eur</a:t>
            </a:r>
            <a:r>
              <a:rPr lang="tr-TR" sz="1100" i="1" dirty="0">
                <a:latin typeface="Garamond"/>
                <a:cs typeface="Garamond"/>
              </a:rPr>
              <a:t>. </a:t>
            </a:r>
            <a:r>
              <a:rPr lang="tr-TR" sz="1100" i="1" dirty="0" err="1">
                <a:latin typeface="Garamond"/>
                <a:cs typeface="Garamond"/>
              </a:rPr>
              <a:t>Phys</a:t>
            </a:r>
            <a:r>
              <a:rPr lang="tr-TR" sz="1100" i="1" dirty="0">
                <a:latin typeface="Garamond"/>
                <a:cs typeface="Garamond"/>
              </a:rPr>
              <a:t>. J. A (2017) 53: 75 </a:t>
            </a:r>
            <a:endParaRPr lang="tr-TR" sz="1100" i="1" dirty="0" smtClean="0">
              <a:latin typeface="Garamond"/>
              <a:cs typeface="Garamond"/>
            </a:endParaRPr>
          </a:p>
          <a:p>
            <a:endParaRPr lang="fr-FR" sz="1100" i="1" dirty="0">
              <a:latin typeface="Garamond"/>
              <a:cs typeface="Garamond"/>
            </a:endParaRPr>
          </a:p>
        </p:txBody>
      </p:sp>
      <p:pic>
        <p:nvPicPr>
          <p:cNvPr id="17" name="Espace réservé du contenu 31" descr="baranbarriers.png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21" r="-14521"/>
          <a:stretch>
            <a:fillRect/>
          </a:stretch>
        </p:blipFill>
        <p:spPr>
          <a:xfrm>
            <a:off x="-518269" y="1517575"/>
            <a:ext cx="6714311" cy="369261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353939" y="1157536"/>
            <a:ext cx="3330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A. Baran et al., </a:t>
            </a:r>
            <a:r>
              <a:rPr lang="fr-FR" sz="1200" i="1" dirty="0" err="1" smtClean="0"/>
              <a:t>Nucl</a:t>
            </a:r>
            <a:r>
              <a:rPr lang="fr-FR" sz="1200" i="1" dirty="0" smtClean="0"/>
              <a:t>. Phys. A. 944 (2015) 442 </a:t>
            </a:r>
            <a:endParaRPr lang="fr-FR" sz="1200" i="1" dirty="0"/>
          </a:p>
        </p:txBody>
      </p:sp>
      <p:sp>
        <p:nvSpPr>
          <p:cNvPr id="21" name="Forme libre 20"/>
          <p:cNvSpPr/>
          <p:nvPr/>
        </p:nvSpPr>
        <p:spPr>
          <a:xfrm>
            <a:off x="7258595" y="2667000"/>
            <a:ext cx="1698600" cy="1154832"/>
          </a:xfrm>
          <a:custGeom>
            <a:avLst/>
            <a:gdLst>
              <a:gd name="connsiteX0" fmla="*/ 0 w 1663700"/>
              <a:gd name="connsiteY0" fmla="*/ 609600 h 609600"/>
              <a:gd name="connsiteX1" fmla="*/ 1206500 w 1663700"/>
              <a:gd name="connsiteY1" fmla="*/ 393700 h 609600"/>
              <a:gd name="connsiteX2" fmla="*/ 1663700 w 1663700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3700" h="609600">
                <a:moveTo>
                  <a:pt x="0" y="609600"/>
                </a:moveTo>
                <a:cubicBezTo>
                  <a:pt x="464608" y="552450"/>
                  <a:pt x="929217" y="495300"/>
                  <a:pt x="1206500" y="393700"/>
                </a:cubicBezTo>
                <a:cubicBezTo>
                  <a:pt x="1483783" y="292100"/>
                  <a:pt x="1663700" y="0"/>
                  <a:pt x="1663700" y="0"/>
                </a:cubicBezTo>
              </a:path>
            </a:pathLst>
          </a:custGeom>
          <a:ln>
            <a:solidFill>
              <a:srgbClr val="3366FF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8929910" y="1445568"/>
            <a:ext cx="1641053" cy="1200329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10 </a:t>
            </a:r>
            <a:r>
              <a:rPr lang="fr-FR" sz="1800" dirty="0" err="1" smtClean="0"/>
              <a:t>orders</a:t>
            </a:r>
            <a:r>
              <a:rPr lang="fr-FR" sz="1800" dirty="0" smtClean="0"/>
              <a:t> of magnitude drop </a:t>
            </a:r>
            <a:r>
              <a:rPr lang="fr-FR" sz="1800" dirty="0" err="1" smtClean="0"/>
              <a:t>from</a:t>
            </a:r>
            <a:r>
              <a:rPr lang="fr-FR" sz="1800" baseline="30000" dirty="0" smtClean="0"/>
              <a:t> 254</a:t>
            </a:r>
            <a:r>
              <a:rPr lang="fr-FR" sz="1800" dirty="0" smtClean="0"/>
              <a:t>No to</a:t>
            </a:r>
            <a:r>
              <a:rPr lang="fr-FR" sz="1800" dirty="0"/>
              <a:t> </a:t>
            </a:r>
            <a:r>
              <a:rPr lang="fr-FR" sz="1800" baseline="30000" dirty="0" smtClean="0"/>
              <a:t>250</a:t>
            </a:r>
            <a:r>
              <a:rPr lang="fr-FR" sz="1800" dirty="0" smtClean="0"/>
              <a:t>No</a:t>
            </a:r>
            <a:endParaRPr lang="fr-FR" sz="1800" dirty="0"/>
          </a:p>
        </p:txBody>
      </p:sp>
      <p:sp>
        <p:nvSpPr>
          <p:cNvPr id="28" name="ZoneTexte 27"/>
          <p:cNvSpPr txBox="1"/>
          <p:nvPr/>
        </p:nvSpPr>
        <p:spPr>
          <a:xfrm>
            <a:off x="8712967" y="3533800"/>
            <a:ext cx="1857996" cy="1754327"/>
          </a:xfrm>
          <a:prstGeom prst="rect">
            <a:avLst/>
          </a:prstGeom>
          <a:noFill/>
          <a:ln>
            <a:solidFill>
              <a:srgbClr val="FF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 err="1" smtClean="0"/>
              <a:t>Shorter</a:t>
            </a:r>
            <a:r>
              <a:rPr lang="fr-FR" sz="1800" dirty="0" smtClean="0"/>
              <a:t> fission times </a:t>
            </a:r>
            <a:r>
              <a:rPr lang="fr-FR" sz="1800" dirty="0" smtClean="0"/>
              <a:t>in </a:t>
            </a:r>
            <a:r>
              <a:rPr lang="fr-FR" sz="1800" dirty="0" err="1" smtClean="0"/>
              <a:t>Rf</a:t>
            </a:r>
            <a:r>
              <a:rPr lang="fr-FR" sz="1800" dirty="0" smtClean="0"/>
              <a:t> </a:t>
            </a:r>
            <a:r>
              <a:rPr lang="fr-FR" sz="1800" dirty="0" err="1" smtClean="0"/>
              <a:t>because</a:t>
            </a:r>
            <a:r>
              <a:rPr lang="fr-FR" sz="1800" dirty="0" smtClean="0"/>
              <a:t> </a:t>
            </a:r>
            <a:r>
              <a:rPr lang="fr-FR" sz="1800" dirty="0" smtClean="0"/>
              <a:t>of the </a:t>
            </a:r>
            <a:r>
              <a:rPr lang="fr-FR" sz="1800" dirty="0" err="1" smtClean="0"/>
              <a:t>disappearance</a:t>
            </a:r>
            <a:r>
              <a:rPr lang="fr-FR" sz="1800" dirty="0" smtClean="0"/>
              <a:t> of the </a:t>
            </a:r>
            <a:r>
              <a:rPr lang="fr-FR" sz="1800" dirty="0" err="1" smtClean="0"/>
              <a:t>outer</a:t>
            </a:r>
            <a:r>
              <a:rPr lang="fr-FR" sz="1800" dirty="0" smtClean="0"/>
              <a:t> fission </a:t>
            </a:r>
            <a:r>
              <a:rPr lang="fr-FR" sz="1800" dirty="0" err="1" smtClean="0"/>
              <a:t>barrier</a:t>
            </a:r>
            <a:endParaRPr lang="fr-FR" sz="1800" dirty="0"/>
          </a:p>
        </p:txBody>
      </p:sp>
      <p:cxnSp>
        <p:nvCxnSpPr>
          <p:cNvPr id="30" name="Connecteur droit avec flèche 29"/>
          <p:cNvCxnSpPr/>
          <p:nvPr/>
        </p:nvCxnSpPr>
        <p:spPr>
          <a:xfrm flipH="1">
            <a:off x="7258595" y="4181872"/>
            <a:ext cx="1440160" cy="72008"/>
          </a:xfrm>
          <a:prstGeom prst="straightConnector1">
            <a:avLst/>
          </a:prstGeom>
          <a:ln>
            <a:solidFill>
              <a:srgbClr val="FF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209923" y="797496"/>
            <a:ext cx="3334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Mic-Mac</a:t>
            </a:r>
            <a:r>
              <a:rPr lang="fr-FR" dirty="0" smtClean="0"/>
              <a:t> model </a:t>
            </a:r>
            <a:r>
              <a:rPr lang="fr-FR" dirty="0" err="1" smtClean="0"/>
              <a:t>calculations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222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hindrance.png"/>
          <p:cNvPicPr>
            <a:picLocks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60" y="1157536"/>
            <a:ext cx="5544000" cy="4068000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4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/>
              <a:t>Fission </a:t>
            </a:r>
            <a:r>
              <a:rPr lang="fr-FR" sz="2800" dirty="0" err="1" smtClean="0"/>
              <a:t>hindrance</a:t>
            </a:r>
            <a:endParaRPr lang="fr-FR" sz="2800" dirty="0"/>
          </a:p>
        </p:txBody>
      </p:sp>
      <p:pic>
        <p:nvPicPr>
          <p:cNvPr id="8" name="Image 7" descr="OddHF_fission_Fritz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3" y="1013520"/>
            <a:ext cx="4148769" cy="302433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33859" y="4109864"/>
            <a:ext cx="29762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/>
              <a:t>HF(Z,N)= </a:t>
            </a:r>
            <a:r>
              <a:rPr lang="fr-FR" sz="1800" b="1" dirty="0" err="1" smtClean="0"/>
              <a:t>T</a:t>
            </a:r>
            <a:r>
              <a:rPr lang="fr-FR" sz="1800" b="1" baseline="-25000" dirty="0" err="1" smtClean="0"/>
              <a:t>oe</a:t>
            </a:r>
            <a:r>
              <a:rPr lang="fr-FR" sz="1800" b="1" dirty="0" smtClean="0"/>
              <a:t>(Z,N)/T</a:t>
            </a:r>
            <a:r>
              <a:rPr lang="fr-FR" sz="1800" b="1" baseline="-25000" dirty="0" smtClean="0"/>
              <a:t>ee</a:t>
            </a:r>
            <a:r>
              <a:rPr lang="fr-FR" sz="1800" b="1" dirty="0" smtClean="0"/>
              <a:t>(Z,N)</a:t>
            </a:r>
          </a:p>
          <a:p>
            <a:endParaRPr lang="fr-FR" sz="1800" dirty="0"/>
          </a:p>
          <a:p>
            <a:r>
              <a:rPr lang="fr-FR" sz="1800" dirty="0" smtClean="0"/>
              <a:t>T</a:t>
            </a:r>
            <a:r>
              <a:rPr lang="fr-FR" sz="1800" baseline="-25000" dirty="0" smtClean="0"/>
              <a:t>ee</a:t>
            </a:r>
            <a:r>
              <a:rPr lang="fr-FR" sz="1800" dirty="0" smtClean="0"/>
              <a:t>=(</a:t>
            </a:r>
            <a:r>
              <a:rPr lang="fr-FR" sz="1800" dirty="0" err="1" smtClean="0"/>
              <a:t>T</a:t>
            </a:r>
            <a:r>
              <a:rPr lang="fr-FR" sz="1800" dirty="0" smtClean="0"/>
              <a:t>(Z,N+1)</a:t>
            </a:r>
            <a:r>
              <a:rPr lang="fr-FR" sz="1800" dirty="0" err="1" smtClean="0"/>
              <a:t>xT</a:t>
            </a:r>
            <a:r>
              <a:rPr lang="fr-FR" sz="1800" dirty="0" smtClean="0"/>
              <a:t>(Z,N-1))</a:t>
            </a:r>
            <a:r>
              <a:rPr lang="fr-FR" sz="1800" baseline="30000" dirty="0" smtClean="0"/>
              <a:t>1/2</a:t>
            </a:r>
            <a:r>
              <a:rPr lang="fr-FR" sz="1800" dirty="0" smtClean="0"/>
              <a:t>  </a:t>
            </a:r>
            <a:endParaRPr lang="fr-FR" sz="1800" dirty="0"/>
          </a:p>
          <a:p>
            <a:endParaRPr lang="fr-FR" sz="1800" dirty="0" smtClean="0"/>
          </a:p>
          <a:p>
            <a:r>
              <a:rPr lang="fr-FR" sz="1800" dirty="0" smtClean="0"/>
              <a:t>T</a:t>
            </a:r>
            <a:r>
              <a:rPr lang="fr-FR" sz="1800" baseline="-25000" dirty="0" smtClean="0"/>
              <a:t>ee</a:t>
            </a:r>
            <a:r>
              <a:rPr lang="fr-FR" sz="1800" dirty="0" smtClean="0"/>
              <a:t>=(</a:t>
            </a:r>
            <a:r>
              <a:rPr lang="fr-FR" sz="1800" dirty="0" err="1" smtClean="0"/>
              <a:t>T</a:t>
            </a:r>
            <a:r>
              <a:rPr lang="fr-FR" sz="1800" dirty="0" smtClean="0"/>
              <a:t>(Z+1,N)x </a:t>
            </a:r>
            <a:r>
              <a:rPr lang="fr-FR" sz="1800" dirty="0" err="1" smtClean="0"/>
              <a:t>T</a:t>
            </a:r>
            <a:r>
              <a:rPr lang="fr-FR" sz="1800" dirty="0" smtClean="0"/>
              <a:t>(Z-1,N))</a:t>
            </a:r>
            <a:r>
              <a:rPr lang="fr-FR" sz="1800" baseline="30000" dirty="0" smtClean="0"/>
              <a:t>1/2</a:t>
            </a:r>
            <a:endParaRPr lang="fr-FR" sz="1800" baseline="30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5826688" y="5189984"/>
            <a:ext cx="3016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/>
              <a:t>HF(Z,N)= </a:t>
            </a:r>
            <a:r>
              <a:rPr lang="fr-FR" sz="1800" b="1" dirty="0" err="1" smtClean="0"/>
              <a:t>T</a:t>
            </a:r>
            <a:r>
              <a:rPr lang="fr-FR" sz="1800" b="1" baseline="-25000" dirty="0" err="1" smtClean="0"/>
              <a:t>iso</a:t>
            </a:r>
            <a:r>
              <a:rPr lang="fr-FR" sz="1800" b="1" dirty="0" smtClean="0"/>
              <a:t>(Z,N)/</a:t>
            </a:r>
            <a:r>
              <a:rPr lang="fr-FR" sz="1800" b="1" dirty="0" err="1" smtClean="0"/>
              <a:t>T</a:t>
            </a:r>
            <a:r>
              <a:rPr lang="fr-FR" sz="1800" b="1" baseline="-25000" dirty="0" err="1" smtClean="0"/>
              <a:t>gs</a:t>
            </a:r>
            <a:r>
              <a:rPr lang="fr-FR" sz="1800" b="1" dirty="0" smtClean="0"/>
              <a:t>(Z,N)</a:t>
            </a:r>
          </a:p>
          <a:p>
            <a:endParaRPr lang="fr-FR" sz="18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4810323" y="1229544"/>
            <a:ext cx="4755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Garamond"/>
                <a:cs typeface="Garamond"/>
              </a:rPr>
              <a:t>F. </a:t>
            </a:r>
            <a:r>
              <a:rPr lang="en-US" sz="1100" i="1" dirty="0" err="1">
                <a:latin typeface="Garamond"/>
                <a:cs typeface="Garamond"/>
              </a:rPr>
              <a:t>Kondev</a:t>
            </a:r>
            <a:r>
              <a:rPr lang="en-US" sz="1100" i="1" dirty="0">
                <a:latin typeface="Garamond"/>
                <a:cs typeface="Garamond"/>
              </a:rPr>
              <a:t>, G. </a:t>
            </a:r>
            <a:r>
              <a:rPr lang="en-US" sz="1100" i="1" dirty="0" err="1">
                <a:latin typeface="Garamond"/>
                <a:cs typeface="Garamond"/>
              </a:rPr>
              <a:t>Dracoulis</a:t>
            </a:r>
            <a:r>
              <a:rPr lang="en-US" sz="1100" i="1" dirty="0">
                <a:latin typeface="Garamond"/>
                <a:cs typeface="Garamond"/>
              </a:rPr>
              <a:t> and T. </a:t>
            </a:r>
            <a:r>
              <a:rPr lang="en-US" sz="1100" i="1" dirty="0" err="1">
                <a:latin typeface="Garamond"/>
                <a:cs typeface="Garamond"/>
              </a:rPr>
              <a:t>Kibedi</a:t>
            </a:r>
            <a:r>
              <a:rPr lang="en-US" sz="1100" i="1" dirty="0">
                <a:latin typeface="Garamond"/>
                <a:cs typeface="Garamond"/>
              </a:rPr>
              <a:t>, At. Dat. And </a:t>
            </a:r>
            <a:r>
              <a:rPr lang="en-US" sz="1100" i="1" dirty="0" err="1">
                <a:latin typeface="Garamond"/>
                <a:cs typeface="Garamond"/>
              </a:rPr>
              <a:t>Nucl</a:t>
            </a:r>
            <a:r>
              <a:rPr lang="en-US" sz="1100" i="1" dirty="0">
                <a:latin typeface="Garamond"/>
                <a:cs typeface="Garamond"/>
              </a:rPr>
              <a:t>. Dat. Tables 103-104 (2015) 50 </a:t>
            </a:r>
            <a:endParaRPr lang="fr-FR" sz="1100" i="1" dirty="0">
              <a:latin typeface="Garamond"/>
              <a:cs typeface="Garamond"/>
            </a:endParaRPr>
          </a:p>
          <a:p>
            <a:endParaRPr lang="fr-FR" sz="1100" i="1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30978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4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/>
              <a:t>Fission </a:t>
            </a:r>
            <a:r>
              <a:rPr lang="fr-FR" sz="2800" dirty="0" err="1" smtClean="0"/>
              <a:t>hindrance</a:t>
            </a:r>
            <a:endParaRPr lang="fr-FR" sz="2800" dirty="0"/>
          </a:p>
        </p:txBody>
      </p:sp>
      <p:pic>
        <p:nvPicPr>
          <p:cNvPr id="8" name="Image 7" descr="OddHF_fission_Frit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3" y="1013520"/>
            <a:ext cx="4148769" cy="302433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33859" y="4109864"/>
            <a:ext cx="29762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/>
              <a:t>HF(Z,N)= </a:t>
            </a:r>
            <a:r>
              <a:rPr lang="fr-FR" sz="1800" b="1" dirty="0" err="1" smtClean="0"/>
              <a:t>T</a:t>
            </a:r>
            <a:r>
              <a:rPr lang="fr-FR" sz="1800" b="1" baseline="-25000" dirty="0" err="1" smtClean="0"/>
              <a:t>oe</a:t>
            </a:r>
            <a:r>
              <a:rPr lang="fr-FR" sz="1800" b="1" dirty="0" smtClean="0"/>
              <a:t>(Z,N)/T</a:t>
            </a:r>
            <a:r>
              <a:rPr lang="fr-FR" sz="1800" b="1" baseline="-25000" dirty="0" smtClean="0"/>
              <a:t>ee</a:t>
            </a:r>
            <a:r>
              <a:rPr lang="fr-FR" sz="1800" b="1" dirty="0" smtClean="0"/>
              <a:t>(Z,N)</a:t>
            </a:r>
          </a:p>
          <a:p>
            <a:endParaRPr lang="fr-FR" sz="1800" dirty="0"/>
          </a:p>
          <a:p>
            <a:r>
              <a:rPr lang="fr-FR" sz="1800" dirty="0" smtClean="0"/>
              <a:t>T</a:t>
            </a:r>
            <a:r>
              <a:rPr lang="fr-FR" sz="1800" baseline="-25000" dirty="0" smtClean="0"/>
              <a:t>ee</a:t>
            </a:r>
            <a:r>
              <a:rPr lang="fr-FR" sz="1800" dirty="0" smtClean="0"/>
              <a:t>=(</a:t>
            </a:r>
            <a:r>
              <a:rPr lang="fr-FR" sz="1800" dirty="0" err="1" smtClean="0"/>
              <a:t>T</a:t>
            </a:r>
            <a:r>
              <a:rPr lang="fr-FR" sz="1800" dirty="0" smtClean="0"/>
              <a:t>(Z,N+1)</a:t>
            </a:r>
            <a:r>
              <a:rPr lang="fr-FR" sz="1800" dirty="0" err="1" smtClean="0"/>
              <a:t>xT</a:t>
            </a:r>
            <a:r>
              <a:rPr lang="fr-FR" sz="1800" dirty="0" smtClean="0"/>
              <a:t>(Z,N-1))</a:t>
            </a:r>
            <a:r>
              <a:rPr lang="fr-FR" sz="1800" baseline="30000" dirty="0" smtClean="0"/>
              <a:t>1/2</a:t>
            </a:r>
            <a:r>
              <a:rPr lang="fr-FR" sz="1800" dirty="0" smtClean="0"/>
              <a:t>  </a:t>
            </a:r>
            <a:endParaRPr lang="fr-FR" sz="1800" dirty="0"/>
          </a:p>
          <a:p>
            <a:endParaRPr lang="fr-FR" sz="1800" dirty="0" smtClean="0"/>
          </a:p>
          <a:p>
            <a:r>
              <a:rPr lang="fr-FR" sz="1800" dirty="0" smtClean="0"/>
              <a:t>T</a:t>
            </a:r>
            <a:r>
              <a:rPr lang="fr-FR" sz="1800" baseline="-25000" dirty="0" smtClean="0"/>
              <a:t>ee</a:t>
            </a:r>
            <a:r>
              <a:rPr lang="fr-FR" sz="1800" dirty="0" smtClean="0"/>
              <a:t>=(</a:t>
            </a:r>
            <a:r>
              <a:rPr lang="fr-FR" sz="1800" dirty="0" err="1" smtClean="0"/>
              <a:t>T</a:t>
            </a:r>
            <a:r>
              <a:rPr lang="fr-FR" sz="1800" dirty="0" smtClean="0"/>
              <a:t>(Z+1,N)x </a:t>
            </a:r>
            <a:r>
              <a:rPr lang="fr-FR" sz="1800" dirty="0" err="1" smtClean="0"/>
              <a:t>T</a:t>
            </a:r>
            <a:r>
              <a:rPr lang="fr-FR" sz="1800" dirty="0" smtClean="0"/>
              <a:t>(Z-1,N))</a:t>
            </a:r>
            <a:r>
              <a:rPr lang="fr-FR" sz="1800" baseline="30000" dirty="0" smtClean="0"/>
              <a:t>1/2</a:t>
            </a:r>
            <a:endParaRPr lang="fr-FR" sz="1800" baseline="30000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4234258" y="1319909"/>
            <a:ext cx="5455924" cy="3881825"/>
            <a:chOff x="2333408" y="2691065"/>
            <a:chExt cx="4504294" cy="3278782"/>
          </a:xfrm>
        </p:grpSpPr>
        <p:pic>
          <p:nvPicPr>
            <p:cNvPr id="15" name="Image 14" descr="IsomerFissionHindrance_mod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3408" y="2691065"/>
              <a:ext cx="4504294" cy="3278782"/>
            </a:xfrm>
            <a:prstGeom prst="rect">
              <a:avLst/>
            </a:prstGeom>
          </p:spPr>
        </p:pic>
        <p:sp>
          <p:nvSpPr>
            <p:cNvPr id="16" name="Ellipse 15"/>
            <p:cNvSpPr/>
            <p:nvPr/>
          </p:nvSpPr>
          <p:spPr>
            <a:xfrm>
              <a:off x="5887086" y="2705367"/>
              <a:ext cx="782868" cy="90287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92364" y="2807008"/>
              <a:ext cx="582112" cy="6880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flipV="1">
              <a:off x="5516538" y="2849915"/>
              <a:ext cx="0" cy="29990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>
              <a:spLocks noChangeAspect="1"/>
            </p:cNvSpPr>
            <p:nvPr/>
          </p:nvSpPr>
          <p:spPr>
            <a:xfrm>
              <a:off x="5462538" y="3095816"/>
              <a:ext cx="108000" cy="10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er 19"/>
          <p:cNvGrpSpPr/>
          <p:nvPr/>
        </p:nvGrpSpPr>
        <p:grpSpPr>
          <a:xfrm>
            <a:off x="4831033" y="849605"/>
            <a:ext cx="5461521" cy="523489"/>
            <a:chOff x="3387372" y="2210376"/>
            <a:chExt cx="5461521" cy="523489"/>
          </a:xfrm>
        </p:grpSpPr>
        <p:sp>
          <p:nvSpPr>
            <p:cNvPr id="21" name="ZoneTexte 20"/>
            <p:cNvSpPr txBox="1"/>
            <p:nvPr/>
          </p:nvSpPr>
          <p:spPr>
            <a:xfrm>
              <a:off x="3387372" y="2472255"/>
              <a:ext cx="3237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100" i="1" dirty="0" smtClean="0">
                  <a:solidFill>
                    <a:srgbClr val="FF0000"/>
                  </a:solidFill>
                  <a:latin typeface="Garamond"/>
                  <a:cs typeface="Garamond"/>
                </a:rPr>
                <a:t>J. </a:t>
              </a:r>
              <a:r>
                <a:rPr lang="tr-TR" sz="1100" i="1" dirty="0" err="1" smtClean="0">
                  <a:solidFill>
                    <a:srgbClr val="FF0000"/>
                  </a:solidFill>
                  <a:latin typeface="Garamond"/>
                  <a:cs typeface="Garamond"/>
                </a:rPr>
                <a:t>Kallunkathariyil</a:t>
              </a:r>
              <a:r>
                <a:rPr lang="tr-TR" sz="1100" i="1" dirty="0" smtClean="0">
                  <a:solidFill>
                    <a:srgbClr val="FF0000"/>
                  </a:solidFill>
                  <a:latin typeface="Garamond"/>
                  <a:cs typeface="Garamond"/>
                </a:rPr>
                <a:t> et al. </a:t>
              </a:r>
              <a:r>
                <a:rPr lang="tr-TR" sz="1100" i="1" dirty="0" err="1" smtClean="0">
                  <a:solidFill>
                    <a:srgbClr val="FF0000"/>
                  </a:solidFill>
                  <a:latin typeface="Garamond"/>
                  <a:cs typeface="Garamond"/>
                </a:rPr>
                <a:t>Phys</a:t>
              </a:r>
              <a:r>
                <a:rPr lang="tr-TR" sz="1100" i="1" dirty="0" smtClean="0">
                  <a:solidFill>
                    <a:srgbClr val="FF0000"/>
                  </a:solidFill>
                  <a:latin typeface="Garamond"/>
                  <a:cs typeface="Garamond"/>
                </a:rPr>
                <a:t>. </a:t>
              </a:r>
              <a:r>
                <a:rPr lang="tr-TR" sz="1100" i="1" dirty="0" err="1" smtClean="0">
                  <a:solidFill>
                    <a:srgbClr val="FF0000"/>
                  </a:solidFill>
                  <a:latin typeface="Garamond"/>
                  <a:cs typeface="Garamond"/>
                </a:rPr>
                <a:t>Rev</a:t>
              </a:r>
              <a:r>
                <a:rPr lang="tr-TR" sz="1100" i="1" dirty="0" smtClean="0">
                  <a:solidFill>
                    <a:srgbClr val="FF0000"/>
                  </a:solidFill>
                  <a:latin typeface="Garamond"/>
                  <a:cs typeface="Garamond"/>
                </a:rPr>
                <a:t>. C 101 (2020) 011301(R)</a:t>
              </a:r>
              <a:endParaRPr lang="fr-FR" sz="1100" i="1" dirty="0">
                <a:solidFill>
                  <a:srgbClr val="FF0000"/>
                </a:solidFill>
                <a:latin typeface="Garamond"/>
                <a:cs typeface="Garamond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027819" y="2210376"/>
              <a:ext cx="28210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100" i="1" dirty="0" smtClean="0">
                  <a:solidFill>
                    <a:srgbClr val="0000FF"/>
                  </a:solidFill>
                  <a:latin typeface="Garamond"/>
                  <a:cs typeface="Garamond"/>
                </a:rPr>
                <a:t>H. David et al., </a:t>
              </a:r>
              <a:r>
                <a:rPr lang="nb-NO" sz="1100" i="1" dirty="0" err="1" smtClean="0">
                  <a:solidFill>
                    <a:srgbClr val="0000FF"/>
                  </a:solidFill>
                  <a:latin typeface="Garamond"/>
                  <a:cs typeface="Garamond"/>
                </a:rPr>
                <a:t>Phys</a:t>
              </a:r>
              <a:r>
                <a:rPr lang="nb-NO" sz="1100" i="1" dirty="0" smtClean="0">
                  <a:solidFill>
                    <a:srgbClr val="0000FF"/>
                  </a:solidFill>
                  <a:latin typeface="Garamond"/>
                  <a:cs typeface="Garamond"/>
                </a:rPr>
                <a:t>. Rev. Lett. 115 (2015) 132502</a:t>
              </a:r>
              <a:endParaRPr lang="fr-FR" sz="1100" i="1" dirty="0">
                <a:solidFill>
                  <a:srgbClr val="0000FF"/>
                </a:solidFill>
                <a:latin typeface="Garamond"/>
                <a:cs typeface="Garamond"/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5826688" y="5189984"/>
            <a:ext cx="3016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/>
              <a:t>HF(Z,N)= </a:t>
            </a:r>
            <a:r>
              <a:rPr lang="fr-FR" sz="1800" b="1" dirty="0" err="1" smtClean="0"/>
              <a:t>T</a:t>
            </a:r>
            <a:r>
              <a:rPr lang="fr-FR" sz="1800" b="1" baseline="-25000" dirty="0" err="1" smtClean="0"/>
              <a:t>iso</a:t>
            </a:r>
            <a:r>
              <a:rPr lang="fr-FR" sz="1800" b="1" dirty="0" smtClean="0"/>
              <a:t>(Z,N)/</a:t>
            </a:r>
            <a:r>
              <a:rPr lang="fr-FR" sz="1800" b="1" dirty="0" err="1" smtClean="0"/>
              <a:t>T</a:t>
            </a:r>
            <a:r>
              <a:rPr lang="fr-FR" sz="1800" b="1" baseline="-25000" dirty="0" err="1" smtClean="0"/>
              <a:t>gs</a:t>
            </a:r>
            <a:r>
              <a:rPr lang="fr-FR" sz="1800" b="1" dirty="0" smtClean="0"/>
              <a:t>(Z,N)</a:t>
            </a:r>
          </a:p>
          <a:p>
            <a:endParaRPr lang="fr-FR" sz="18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4810487" y="653480"/>
            <a:ext cx="39602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J. </a:t>
            </a:r>
            <a:r>
              <a:rPr lang="fr-FR" sz="1100" i="1" dirty="0" err="1" smtClean="0">
                <a:latin typeface="Garamond"/>
                <a:cs typeface="Garamond"/>
              </a:rPr>
              <a:t>Khuyagbaatar</a:t>
            </a:r>
            <a:r>
              <a:rPr lang="fr-FR" sz="1100" i="1" dirty="0" smtClean="0">
                <a:latin typeface="Garamond"/>
                <a:cs typeface="Garamond"/>
              </a:rPr>
              <a:t> et  al., Phys. </a:t>
            </a:r>
            <a:r>
              <a:rPr lang="fr-FR" sz="1100" i="1" dirty="0" err="1" smtClean="0">
                <a:latin typeface="Garamond"/>
                <a:cs typeface="Garamond"/>
              </a:rPr>
              <a:t>Rev</a:t>
            </a:r>
            <a:r>
              <a:rPr lang="fr-FR" sz="1100" i="1" dirty="0" smtClean="0">
                <a:latin typeface="Garamond"/>
                <a:cs typeface="Garamond"/>
              </a:rPr>
              <a:t>. C106 (2022) 024309 : HF(</a:t>
            </a:r>
            <a:r>
              <a:rPr lang="fr-FR" sz="1100" i="1" baseline="30000" dirty="0" smtClean="0">
                <a:latin typeface="Garamond"/>
                <a:cs typeface="Garamond"/>
              </a:rPr>
              <a:t>250</a:t>
            </a:r>
            <a:r>
              <a:rPr lang="fr-FR" sz="1100" i="1" dirty="0" smtClean="0">
                <a:latin typeface="Garamond"/>
                <a:cs typeface="Garamond"/>
              </a:rPr>
              <a:t>No) &gt; 286 </a:t>
            </a:r>
            <a:endParaRPr lang="fr-FR" sz="1100" i="1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68334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5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930003" y="149424"/>
            <a:ext cx="7416823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Qualitative </a:t>
            </a:r>
            <a:r>
              <a:rPr lang="fr-FR" sz="3200" dirty="0" err="1"/>
              <a:t>t</a:t>
            </a:r>
            <a:r>
              <a:rPr lang="fr-FR" sz="3200" dirty="0" err="1" smtClean="0"/>
              <a:t>heoretical</a:t>
            </a:r>
            <a:r>
              <a:rPr lang="fr-FR" sz="3200" dirty="0" smtClean="0"/>
              <a:t> </a:t>
            </a:r>
            <a:r>
              <a:rPr lang="fr-FR" sz="3200" dirty="0" err="1" smtClean="0"/>
              <a:t>understanding</a:t>
            </a:r>
            <a:endParaRPr lang="fr-FR" sz="3200" dirty="0"/>
          </a:p>
        </p:txBody>
      </p:sp>
      <p:pic>
        <p:nvPicPr>
          <p:cNvPr id="23" name="Image 22" descr="256Fm_is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403" y="1282204"/>
            <a:ext cx="4546600" cy="31877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370291" y="1570236"/>
            <a:ext cx="840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256</a:t>
            </a:r>
            <a:r>
              <a:rPr lang="fr-FR" dirty="0" smtClean="0"/>
              <a:t>Fm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8962579" y="3298428"/>
            <a:ext cx="455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gs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9322619" y="1570236"/>
            <a:ext cx="384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7</a:t>
            </a:r>
            <a:r>
              <a:rPr lang="fr-FR" baseline="30000" dirty="0" smtClean="0"/>
              <a:t>-</a:t>
            </a:r>
            <a:endParaRPr lang="fr-FR" baseline="30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345827" y="5432430"/>
            <a:ext cx="4320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R. </a:t>
            </a:r>
            <a:r>
              <a:rPr lang="fr-FR" sz="1100" i="1" dirty="0" smtClean="0">
                <a:latin typeface="Garamond"/>
                <a:cs typeface="Garamond"/>
              </a:rPr>
              <a:t>Rodrıguez</a:t>
            </a:r>
            <a:r>
              <a:rPr lang="fr-FR" sz="1100" i="1" dirty="0">
                <a:latin typeface="Garamond"/>
                <a:cs typeface="Garamond"/>
              </a:rPr>
              <a:t>-</a:t>
            </a:r>
            <a:r>
              <a:rPr lang="fr-FR" sz="1100" i="1" dirty="0" smtClean="0">
                <a:latin typeface="Garamond"/>
                <a:cs typeface="Garamond"/>
              </a:rPr>
              <a:t>Guzman and </a:t>
            </a:r>
            <a:r>
              <a:rPr lang="fr-FR" sz="1100" i="1" dirty="0">
                <a:latin typeface="Garamond"/>
                <a:cs typeface="Garamond"/>
              </a:rPr>
              <a:t>L.M. </a:t>
            </a:r>
            <a:r>
              <a:rPr lang="fr-FR" sz="1100" i="1" dirty="0" err="1" smtClean="0">
                <a:latin typeface="Garamond"/>
                <a:cs typeface="Garamond"/>
              </a:rPr>
              <a:t>Robledo</a:t>
            </a:r>
            <a:r>
              <a:rPr lang="fr-FR" sz="1100" i="1" dirty="0" smtClean="0">
                <a:latin typeface="Garamond"/>
                <a:cs typeface="Garamond"/>
              </a:rPr>
              <a:t> , </a:t>
            </a:r>
            <a:r>
              <a:rPr lang="fr-FR" sz="1100" i="1" dirty="0" err="1" smtClean="0">
                <a:latin typeface="Garamond"/>
                <a:cs typeface="Garamond"/>
              </a:rPr>
              <a:t>Eur</a:t>
            </a:r>
            <a:r>
              <a:rPr lang="fr-FR" sz="1100" i="1" dirty="0" smtClean="0">
                <a:latin typeface="Garamond"/>
                <a:cs typeface="Garamond"/>
              </a:rPr>
              <a:t>. Phys. J. A 52 (2016) 348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647555" y="1039942"/>
            <a:ext cx="27712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F.R. Xu et al., Phys. </a:t>
            </a:r>
            <a:r>
              <a:rPr lang="fr-FR" sz="1100" i="1" dirty="0" err="1" smtClean="0">
                <a:latin typeface="Garamond"/>
                <a:cs typeface="Garamond"/>
              </a:rPr>
              <a:t>Rev</a:t>
            </a:r>
            <a:r>
              <a:rPr lang="fr-FR" sz="1100" i="1" dirty="0" smtClean="0">
                <a:latin typeface="Garamond"/>
                <a:cs typeface="Garamond"/>
              </a:rPr>
              <a:t>. </a:t>
            </a:r>
            <a:r>
              <a:rPr lang="fr-FR" sz="1100" i="1" dirty="0" err="1" smtClean="0">
                <a:latin typeface="Garamond"/>
                <a:cs typeface="Garamond"/>
              </a:rPr>
              <a:t>Lett</a:t>
            </a:r>
            <a:r>
              <a:rPr lang="fr-FR" sz="1100" i="1" dirty="0" smtClean="0">
                <a:latin typeface="Garamond"/>
                <a:cs typeface="Garamond"/>
              </a:rPr>
              <a:t>. 92 (2004) 252501</a:t>
            </a:r>
            <a:endParaRPr lang="fr-FR" sz="1100" i="1" dirty="0">
              <a:latin typeface="Garamond"/>
              <a:cs typeface="Garamond"/>
            </a:endParaRPr>
          </a:p>
        </p:txBody>
      </p:sp>
      <p:pic>
        <p:nvPicPr>
          <p:cNvPr id="31" name="Image 30" descr="Fissionbarrier_253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19" y="1782688"/>
            <a:ext cx="3958706" cy="333528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14321" y="5139462"/>
            <a:ext cx="2493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HFB + </a:t>
            </a:r>
            <a:r>
              <a:rPr lang="fr-FR" sz="1600" dirty="0" err="1" smtClean="0"/>
              <a:t>blocking</a:t>
            </a:r>
            <a:r>
              <a:rPr lang="fr-FR" sz="1600" dirty="0" smtClean="0"/>
              <a:t> </a:t>
            </a:r>
            <a:r>
              <a:rPr lang="fr-FR" sz="1600" dirty="0" err="1" smtClean="0"/>
              <a:t>with</a:t>
            </a:r>
            <a:r>
              <a:rPr lang="fr-FR" sz="1600" dirty="0" smtClean="0"/>
              <a:t> D1M</a:t>
            </a:r>
            <a:endParaRPr lang="fr-FR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6178475" y="725488"/>
            <a:ext cx="4028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Configuration-</a:t>
            </a:r>
            <a:r>
              <a:rPr lang="fr-FR" sz="1600" dirty="0" err="1" smtClean="0"/>
              <a:t>constrained</a:t>
            </a:r>
            <a:r>
              <a:rPr lang="fr-FR" sz="1600" dirty="0" smtClean="0"/>
              <a:t> PES </a:t>
            </a:r>
            <a:r>
              <a:rPr lang="fr-FR" sz="1600" dirty="0" err="1" smtClean="0"/>
              <a:t>calculation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37406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5</a:t>
            </a:r>
            <a:endParaRPr lang="fr-FR" dirty="0"/>
          </a:p>
        </p:txBody>
      </p:sp>
      <p:pic>
        <p:nvPicPr>
          <p:cNvPr id="23" name="Image 22" descr="256Fm_is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403" y="1282204"/>
            <a:ext cx="4546600" cy="31877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370291" y="1570236"/>
            <a:ext cx="840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256</a:t>
            </a:r>
            <a:r>
              <a:rPr lang="fr-FR" dirty="0" smtClean="0"/>
              <a:t>Fm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8962579" y="3298428"/>
            <a:ext cx="455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gs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9322619" y="1570236"/>
            <a:ext cx="384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7</a:t>
            </a:r>
            <a:r>
              <a:rPr lang="fr-FR" baseline="30000" dirty="0" smtClean="0"/>
              <a:t>-</a:t>
            </a:r>
            <a:endParaRPr lang="fr-FR" baseline="30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345827" y="5432430"/>
            <a:ext cx="4320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latin typeface="Garamond"/>
                <a:cs typeface="Garamond"/>
              </a:rPr>
              <a:t>R. </a:t>
            </a:r>
            <a:r>
              <a:rPr lang="fr-FR" sz="1100" i="1" dirty="0" smtClean="0">
                <a:latin typeface="Garamond"/>
                <a:cs typeface="Garamond"/>
              </a:rPr>
              <a:t>Rodrıguez</a:t>
            </a:r>
            <a:r>
              <a:rPr lang="fr-FR" sz="1100" i="1" dirty="0">
                <a:latin typeface="Garamond"/>
                <a:cs typeface="Garamond"/>
              </a:rPr>
              <a:t>-</a:t>
            </a:r>
            <a:r>
              <a:rPr lang="fr-FR" sz="1100" i="1" dirty="0" smtClean="0">
                <a:latin typeface="Garamond"/>
                <a:cs typeface="Garamond"/>
              </a:rPr>
              <a:t>Guzman and </a:t>
            </a:r>
            <a:r>
              <a:rPr lang="fr-FR" sz="1100" i="1" dirty="0">
                <a:latin typeface="Garamond"/>
                <a:cs typeface="Garamond"/>
              </a:rPr>
              <a:t>L.M. </a:t>
            </a:r>
            <a:r>
              <a:rPr lang="fr-FR" sz="1100" i="1" dirty="0" err="1" smtClean="0">
                <a:latin typeface="Garamond"/>
                <a:cs typeface="Garamond"/>
              </a:rPr>
              <a:t>Robledo</a:t>
            </a:r>
            <a:r>
              <a:rPr lang="fr-FR" sz="1100" i="1" dirty="0" smtClean="0">
                <a:latin typeface="Garamond"/>
                <a:cs typeface="Garamond"/>
              </a:rPr>
              <a:t> , </a:t>
            </a:r>
            <a:r>
              <a:rPr lang="fr-FR" sz="1100" i="1" dirty="0" err="1" smtClean="0">
                <a:latin typeface="Garamond"/>
                <a:cs typeface="Garamond"/>
              </a:rPr>
              <a:t>Eur</a:t>
            </a:r>
            <a:r>
              <a:rPr lang="fr-FR" sz="1100" i="1" dirty="0" smtClean="0">
                <a:latin typeface="Garamond"/>
                <a:cs typeface="Garamond"/>
              </a:rPr>
              <a:t>. Phys. J. A 52 (2016) 348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647555" y="1039942"/>
            <a:ext cx="27712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latin typeface="Garamond"/>
                <a:cs typeface="Garamond"/>
              </a:rPr>
              <a:t>F.R. Xu et al., Phys. </a:t>
            </a:r>
            <a:r>
              <a:rPr lang="fr-FR" sz="1100" i="1" dirty="0" err="1" smtClean="0">
                <a:latin typeface="Garamond"/>
                <a:cs typeface="Garamond"/>
              </a:rPr>
              <a:t>Rev</a:t>
            </a:r>
            <a:r>
              <a:rPr lang="fr-FR" sz="1100" i="1" dirty="0" smtClean="0">
                <a:latin typeface="Garamond"/>
                <a:cs typeface="Garamond"/>
              </a:rPr>
              <a:t>. </a:t>
            </a:r>
            <a:r>
              <a:rPr lang="fr-FR" sz="1100" i="1" dirty="0" err="1" smtClean="0">
                <a:latin typeface="Garamond"/>
                <a:cs typeface="Garamond"/>
              </a:rPr>
              <a:t>Lett</a:t>
            </a:r>
            <a:r>
              <a:rPr lang="fr-FR" sz="1100" i="1" dirty="0" smtClean="0">
                <a:latin typeface="Garamond"/>
                <a:cs typeface="Garamond"/>
              </a:rPr>
              <a:t>. 92 (2004) 252501</a:t>
            </a:r>
            <a:endParaRPr lang="fr-FR" sz="1100" i="1" dirty="0">
              <a:latin typeface="Garamond"/>
              <a:cs typeface="Garamond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106467" y="455410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Specialization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pic>
        <p:nvPicPr>
          <p:cNvPr id="31" name="Image 30" descr="Fissionbarrier_253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19" y="1782688"/>
            <a:ext cx="3958706" cy="333528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14321" y="5139462"/>
            <a:ext cx="2493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HFB + </a:t>
            </a:r>
            <a:r>
              <a:rPr lang="fr-FR" sz="1600" dirty="0" err="1" smtClean="0"/>
              <a:t>blocking</a:t>
            </a:r>
            <a:r>
              <a:rPr lang="fr-FR" sz="1600" dirty="0" smtClean="0"/>
              <a:t> </a:t>
            </a:r>
            <a:r>
              <a:rPr lang="fr-FR" sz="1600" dirty="0" err="1" smtClean="0"/>
              <a:t>with</a:t>
            </a:r>
            <a:r>
              <a:rPr lang="fr-FR" sz="1600" dirty="0" smtClean="0"/>
              <a:t> D1M</a:t>
            </a:r>
            <a:endParaRPr lang="fr-FR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6178475" y="725488"/>
            <a:ext cx="4028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Configuration-</a:t>
            </a:r>
            <a:r>
              <a:rPr lang="fr-FR" sz="1600" dirty="0" err="1" smtClean="0"/>
              <a:t>constrained</a:t>
            </a:r>
            <a:r>
              <a:rPr lang="fr-FR" sz="1600" dirty="0" smtClean="0"/>
              <a:t> PES </a:t>
            </a:r>
            <a:r>
              <a:rPr lang="fr-FR" sz="1600" dirty="0" err="1" smtClean="0"/>
              <a:t>calculation</a:t>
            </a:r>
            <a:endParaRPr lang="fr-FR" sz="1600" dirty="0"/>
          </a:p>
        </p:txBody>
      </p:sp>
      <p:sp>
        <p:nvSpPr>
          <p:cNvPr id="20" name="Titre 4"/>
          <p:cNvSpPr>
            <a:spLocks noGrp="1"/>
          </p:cNvSpPr>
          <p:nvPr>
            <p:ph type="title"/>
          </p:nvPr>
        </p:nvSpPr>
        <p:spPr>
          <a:xfrm>
            <a:off x="1930003" y="149424"/>
            <a:ext cx="7416823" cy="432048"/>
          </a:xfrm>
        </p:spPr>
        <p:txBody>
          <a:bodyPr>
            <a:noAutofit/>
          </a:bodyPr>
          <a:lstStyle/>
          <a:p>
            <a:r>
              <a:rPr lang="fr-FR" sz="3200" dirty="0" smtClean="0"/>
              <a:t>Qualitative </a:t>
            </a:r>
            <a:r>
              <a:rPr lang="fr-FR" sz="3200" dirty="0" err="1"/>
              <a:t>t</a:t>
            </a:r>
            <a:r>
              <a:rPr lang="fr-FR" sz="3200" dirty="0" err="1" smtClean="0"/>
              <a:t>heoretical</a:t>
            </a:r>
            <a:r>
              <a:rPr lang="fr-FR" sz="3200" dirty="0" smtClean="0"/>
              <a:t> </a:t>
            </a:r>
            <a:r>
              <a:rPr lang="fr-FR" sz="3200" dirty="0" err="1" smtClean="0"/>
              <a:t>understanding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919581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uppléments de pré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37305</TotalTime>
  <Words>1692</Words>
  <Application>Microsoft Macintosh PowerPoint</Application>
  <PresentationFormat>Personnalisé</PresentationFormat>
  <Paragraphs>273</Paragraphs>
  <Slides>29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29</vt:i4>
      </vt:variant>
    </vt:vector>
  </HeadingPairs>
  <TitlesOfParts>
    <vt:vector size="31" baseType="lpstr">
      <vt:lpstr>Masque IJCLab standard</vt:lpstr>
      <vt:lpstr>Suppléments de présentation</vt:lpstr>
      <vt:lpstr>Présentation PowerPoint</vt:lpstr>
      <vt:lpstr>Super Heavy Nuclei</vt:lpstr>
      <vt:lpstr>Super Heavy Nuclei</vt:lpstr>
      <vt:lpstr>Systematics of Fission half-lives</vt:lpstr>
      <vt:lpstr>Systematics of Fission half-lives</vt:lpstr>
      <vt:lpstr>Fission hindrance</vt:lpstr>
      <vt:lpstr>Fission hindrance</vt:lpstr>
      <vt:lpstr>Qualitative theoretical understanding</vt:lpstr>
      <vt:lpstr>Qualitative theoretical understanding</vt:lpstr>
      <vt:lpstr>Qualitative theoretical understanding</vt:lpstr>
      <vt:lpstr>Questions</vt:lpstr>
      <vt:lpstr>GABRIELA @ SHELS</vt:lpstr>
      <vt:lpstr>Most neutron-deficient known Rf: 253Rf</vt:lpstr>
      <vt:lpstr>Most neutron-deficient known Rf: 253Rf</vt:lpstr>
      <vt:lpstr>Most neutron-deficient known Rf: 253Rf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Kp=8- isomer in 254No</vt:lpstr>
      <vt:lpstr>Kp=8- isomer in 254No</vt:lpstr>
      <vt:lpstr>Clean selection of the fission events of interest</vt:lpstr>
      <vt:lpstr>Clean selection of the fission events of interest</vt:lpstr>
      <vt:lpstr>Clean selection of the fission events of interest</vt:lpstr>
      <vt:lpstr>Conclusions &amp; perspectives</vt:lpstr>
      <vt:lpstr>Gabriela Collaboration</vt:lpstr>
      <vt:lpstr>N=147 isotopes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Araceli Lopez-Martens</cp:lastModifiedBy>
  <cp:revision>1713</cp:revision>
  <cp:lastPrinted>2022-10-26T18:43:38Z</cp:lastPrinted>
  <dcterms:created xsi:type="dcterms:W3CDTF">2011-03-09T16:37:49Z</dcterms:created>
  <dcterms:modified xsi:type="dcterms:W3CDTF">2022-10-26T18:47:41Z</dcterms:modified>
</cp:coreProperties>
</file>