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30"/>
  </p:notesMasterIdLst>
  <p:handoutMasterIdLst>
    <p:handoutMasterId r:id="rId31"/>
  </p:handoutMasterIdLst>
  <p:sldIdLst>
    <p:sldId id="1169" r:id="rId3"/>
    <p:sldId id="1159" r:id="rId4"/>
    <p:sldId id="398" r:id="rId5"/>
    <p:sldId id="396" r:id="rId6"/>
    <p:sldId id="426" r:id="rId7"/>
    <p:sldId id="434" r:id="rId8"/>
    <p:sldId id="410" r:id="rId9"/>
    <p:sldId id="422" r:id="rId10"/>
    <p:sldId id="411" r:id="rId11"/>
    <p:sldId id="2035" r:id="rId12"/>
    <p:sldId id="292" r:id="rId13"/>
    <p:sldId id="2043" r:id="rId14"/>
    <p:sldId id="1744" r:id="rId15"/>
    <p:sldId id="941" r:id="rId16"/>
    <p:sldId id="356" r:id="rId17"/>
    <p:sldId id="1739" r:id="rId18"/>
    <p:sldId id="357" r:id="rId19"/>
    <p:sldId id="346" r:id="rId20"/>
    <p:sldId id="1758" r:id="rId21"/>
    <p:sldId id="319" r:id="rId22"/>
    <p:sldId id="934" r:id="rId23"/>
    <p:sldId id="1751" r:id="rId24"/>
    <p:sldId id="811" r:id="rId25"/>
    <p:sldId id="815" r:id="rId26"/>
    <p:sldId id="816" r:id="rId27"/>
    <p:sldId id="2045" r:id="rId28"/>
    <p:sldId id="1170" r:id="rId29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447053-4D03-47ED-8C43-572D3E770E6A}" v="96" dt="2022-10-25T20:30:07.2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83" autoAdjust="0"/>
    <p:restoredTop sz="94690" autoAdjust="0"/>
  </p:normalViewPr>
  <p:slideViewPr>
    <p:cSldViewPr showGuides="1">
      <p:cViewPr varScale="1">
        <p:scale>
          <a:sx n="138" d="100"/>
          <a:sy n="138" d="100"/>
        </p:scale>
        <p:origin x="183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255"/>
    </p:cViewPr>
  </p:sorterViewPr>
  <p:notesViewPr>
    <p:cSldViewPr showGuides="1">
      <p:cViewPr varScale="1">
        <p:scale>
          <a:sx n="73" d="100"/>
          <a:sy n="73" d="100"/>
        </p:scale>
        <p:origin x="-366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26/10/2022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‹Nº›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26/10/2022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31" tIns="47665" rIns="95331" bIns="4766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5331" tIns="47665" rIns="95331" bIns="47665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0E5B5-8C1E-427C-8B43-5C98F1169A8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662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jpe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Test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TEST 1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95536" y="1761660"/>
            <a:ext cx="8496944" cy="972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b="1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395536" y="3219822"/>
            <a:ext cx="4392488" cy="324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Name of presenter</a:t>
            </a:r>
            <a:endParaRPr lang="en-US" dirty="0"/>
          </a:p>
        </p:txBody>
      </p:sp>
      <p:sp>
        <p:nvSpPr>
          <p:cNvPr id="10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/>
          <p:nvPr userDrawn="1"/>
        </p:nvSpPr>
        <p:spPr>
          <a:xfrm>
            <a:off x="5724129" y="4245936"/>
            <a:ext cx="3168352" cy="702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5" name="Bild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348"/>
          <a:stretch/>
        </p:blipFill>
        <p:spPr>
          <a:xfrm>
            <a:off x="0" y="0"/>
            <a:ext cx="9144000" cy="4176000"/>
          </a:xfrm>
          <a:prstGeom prst="rect">
            <a:avLst/>
          </a:prstGeom>
        </p:spPr>
      </p:pic>
      <p:pic>
        <p:nvPicPr>
          <p:cNvPr id="26" name="Bild 13" descr="EU_und_Tex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20001"/>
            <a:ext cx="3240360" cy="60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93" y="789552"/>
            <a:ext cx="8464708" cy="394243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 descr="EurofusionDisc.eps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87474"/>
            <a:ext cx="458197" cy="349281"/>
          </a:xfrm>
          <a:prstGeom prst="rect">
            <a:avLst/>
          </a:prstGeom>
        </p:spPr>
      </p:pic>
      <p:pic>
        <p:nvPicPr>
          <p:cNvPr id="1026" name="Picture 2" descr="Afbeeldingsresultaat voor european fla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3" y="58133"/>
            <a:ext cx="792088" cy="39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78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 descr="EurofusionDisc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90" y="86917"/>
            <a:ext cx="458787" cy="3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image00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0" y="33470"/>
            <a:ext cx="1060135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56148" y="122616"/>
            <a:ext cx="6844245" cy="342900"/>
          </a:xfr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 baseline="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DONES. Cost and CODA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878280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5962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6825" y="125015"/>
            <a:ext cx="5231625" cy="328136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0"/>
            <a:ext cx="1368152" cy="5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1768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1976C1-7C91-D62B-A0ED-7C3D879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67926" y="4767264"/>
            <a:ext cx="756084" cy="273844"/>
          </a:xfrm>
        </p:spPr>
        <p:txBody>
          <a:bodyPr/>
          <a:lstStyle/>
          <a:p>
            <a:pPr>
              <a:defRPr/>
            </a:pPr>
            <a:r>
              <a:rPr lang="LID4096"/>
              <a:t>21/09/2022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2B3EE8-8242-6117-251E-DC1AD50F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5788" y="4767264"/>
            <a:ext cx="1350150" cy="273844"/>
          </a:xfrm>
        </p:spPr>
        <p:txBody>
          <a:bodyPr/>
          <a:lstStyle/>
          <a:p>
            <a:pPr>
              <a:defRPr/>
            </a:pPr>
            <a:r>
              <a:rPr lang="en-GB"/>
              <a:t>P. Cara | 32nd Soft 2022 |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F99DA-EABA-21AE-1960-EADE1AF04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767264"/>
            <a:ext cx="60441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| Page </a:t>
            </a:r>
            <a:fld id="{EA2BFE7A-63C3-4696-BA76-19E63631F2AF}" type="slidenum">
              <a:rPr lang="en-GB" smtClean="0"/>
              <a:pPr>
                <a:defRPr/>
              </a:pPr>
              <a:t>‹Nº›</a:t>
            </a:fld>
            <a:endParaRPr lang="en-GB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84D030F-800C-7FE7-E543-10F1C6E06260}"/>
              </a:ext>
            </a:extLst>
          </p:cNvPr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pic>
        <p:nvPicPr>
          <p:cNvPr id="7" name="Picture 3" descr="EurofusionDisc.eps">
            <a:extLst>
              <a:ext uri="{FF2B5EF4-FFF2-40B4-BE49-F238E27FC236}">
                <a16:creationId xmlns:a16="http://schemas.microsoft.com/office/drawing/2014/main" id="{B9800F0D-5477-BAA5-7070-02D3E06221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907" y="86916"/>
            <a:ext cx="408796" cy="3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age001">
            <a:extLst>
              <a:ext uri="{FF2B5EF4-FFF2-40B4-BE49-F238E27FC236}">
                <a16:creationId xmlns:a16="http://schemas.microsoft.com/office/drawing/2014/main" id="{D3A8535D-F58A-7662-3434-8F3D0A3858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9" y="32960"/>
            <a:ext cx="972107" cy="48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B6EB94-DF2A-667C-6CF8-0691647C0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652" y="-509"/>
            <a:ext cx="7150697" cy="514350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en-US" dirty="0"/>
              <a:t>Click to edit Master title style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08095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-70574"/>
            <a:ext cx="4330824" cy="668412"/>
          </a:xfrm>
        </p:spPr>
        <p:txBody>
          <a:bodyPr>
            <a:noAutofit/>
          </a:bodyPr>
          <a:lstStyle>
            <a:lvl1pPr algn="ctr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7" name="Picture 3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299" y="67372"/>
            <a:ext cx="386189" cy="392520"/>
          </a:xfrm>
          <a:prstGeom prst="rect">
            <a:avLst/>
          </a:prstGeom>
        </p:spPr>
      </p:pic>
      <p:pic>
        <p:nvPicPr>
          <p:cNvPr id="9" name="Picture 3" descr="image00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-20538"/>
            <a:ext cx="936104" cy="50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36512" y="-20538"/>
            <a:ext cx="9180512" cy="576064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-74544"/>
            <a:ext cx="4680520" cy="668412"/>
          </a:xfrm>
        </p:spPr>
        <p:txBody>
          <a:bodyPr>
            <a:noAutofit/>
          </a:bodyPr>
          <a:lstStyle>
            <a:lvl1pPr algn="l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16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8863"/>
            <a:ext cx="1152128" cy="529206"/>
          </a:xfrm>
          <a:prstGeom prst="rect">
            <a:avLst/>
          </a:prstGeom>
        </p:spPr>
      </p:pic>
      <p:grpSp>
        <p:nvGrpSpPr>
          <p:cNvPr id="17" name="9 Grupo">
            <a:extLst>
              <a:ext uri="{FF2B5EF4-FFF2-40B4-BE49-F238E27FC236}">
                <a16:creationId xmlns:a16="http://schemas.microsoft.com/office/drawing/2014/main" id="{E40D265F-1F7D-4041-8ADB-3228CB49425A}"/>
              </a:ext>
            </a:extLst>
          </p:cNvPr>
          <p:cNvGrpSpPr/>
          <p:nvPr userDrawn="1"/>
        </p:nvGrpSpPr>
        <p:grpSpPr>
          <a:xfrm>
            <a:off x="35496" y="-20537"/>
            <a:ext cx="1440160" cy="534888"/>
            <a:chOff x="819200" y="1606834"/>
            <a:chExt cx="2096616" cy="1232940"/>
          </a:xfrm>
        </p:grpSpPr>
        <p:grpSp>
          <p:nvGrpSpPr>
            <p:cNvPr id="18" name="10 Grupo">
              <a:extLst>
                <a:ext uri="{FF2B5EF4-FFF2-40B4-BE49-F238E27FC236}">
                  <a16:creationId xmlns:a16="http://schemas.microsoft.com/office/drawing/2014/main" id="{A93A185F-6581-4E98-9C99-F04BE6755FC5}"/>
                </a:ext>
              </a:extLst>
            </p:cNvPr>
            <p:cNvGrpSpPr/>
            <p:nvPr/>
          </p:nvGrpSpPr>
          <p:grpSpPr>
            <a:xfrm>
              <a:off x="872163" y="1606834"/>
              <a:ext cx="2043653" cy="1232936"/>
              <a:chOff x="440248" y="322181"/>
              <a:chExt cx="1973967" cy="1232936"/>
            </a:xfrm>
          </p:grpSpPr>
          <p:sp>
            <p:nvSpPr>
              <p:cNvPr id="20" name="11 Rectángulo">
                <a:extLst>
                  <a:ext uri="{FF2B5EF4-FFF2-40B4-BE49-F238E27FC236}">
                    <a16:creationId xmlns:a16="http://schemas.microsoft.com/office/drawing/2014/main" id="{5B92CFC5-9806-4B7B-BC6F-80A29F23F6D4}"/>
                  </a:ext>
                </a:extLst>
              </p:cNvPr>
              <p:cNvSpPr/>
              <p:nvPr/>
            </p:nvSpPr>
            <p:spPr>
              <a:xfrm>
                <a:off x="1334094" y="322181"/>
                <a:ext cx="1080121" cy="11705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700"/>
                  </a:spcBef>
                  <a:defRPr/>
                </a:pPr>
                <a:endParaRPr lang="en-US" sz="100" b="1" dirty="0">
                  <a:solidFill>
                    <a:srgbClr val="FFC000"/>
                  </a:solidFill>
                  <a:latin typeface="Arial Black" pitchFamily="34" charset="0"/>
                  <a:cs typeface="Arial" pitchFamily="34" charset="0"/>
                </a:endParaRPr>
              </a:p>
              <a:p>
                <a:pPr algn="ctr">
                  <a:spcBef>
                    <a:spcPts val="600"/>
                  </a:spcBef>
                  <a:defRPr/>
                </a:pPr>
                <a:r>
                  <a:rPr lang="en-US" sz="700" b="1" dirty="0">
                    <a:solidFill>
                      <a:srgbClr val="DE0000"/>
                    </a:solidFill>
                    <a:latin typeface="Arial Black" pitchFamily="34" charset="0"/>
                    <a:cs typeface="Arial" pitchFamily="34" charset="0"/>
                  </a:rPr>
                  <a:t>DONES</a:t>
                </a:r>
                <a:r>
                  <a:rPr lang="en-US" sz="7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7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Pre</a:t>
                </a:r>
                <a:r>
                  <a:rPr lang="en-US" sz="700" b="1" dirty="0">
                    <a:solidFill>
                      <a:prstClr val="black"/>
                    </a:solidFill>
                    <a:latin typeface="Arial Black" pitchFamily="34" charset="0"/>
                    <a:cs typeface="Arial" pitchFamily="34" charset="0"/>
                  </a:rPr>
                  <a:t>paratory</a:t>
                </a:r>
                <a:r>
                  <a:rPr lang="en-US" sz="7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7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</a:t>
                </a:r>
                <a:r>
                  <a:rPr lang="en-US" sz="700" b="1" dirty="0">
                    <a:solidFill>
                      <a:prstClr val="black"/>
                    </a:solidFill>
                    <a:latin typeface="Arial Black" pitchFamily="34" charset="0"/>
                    <a:cs typeface="Arial" pitchFamily="34" charset="0"/>
                  </a:rPr>
                  <a:t>hase</a:t>
                </a:r>
                <a:r>
                  <a:rPr lang="en-US" sz="1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6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</a:p>
            </p:txBody>
          </p:sp>
          <p:pic>
            <p:nvPicPr>
              <p:cNvPr id="21" name="12 Imagen">
                <a:extLst>
                  <a:ext uri="{FF2B5EF4-FFF2-40B4-BE49-F238E27FC236}">
                    <a16:creationId xmlns:a16="http://schemas.microsoft.com/office/drawing/2014/main" id="{5381952F-5CF3-400C-8394-496833DBC5EA}"/>
                  </a:ext>
                </a:extLst>
              </p:cNvPr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2" r="46370"/>
              <a:stretch/>
            </p:blipFill>
            <p:spPr bwMode="auto">
              <a:xfrm>
                <a:off x="440248" y="548677"/>
                <a:ext cx="792263" cy="100644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2" name="13 Imagen" descr="Resultado de imagen de animated gifs about configuration icon">
                <a:extLst>
                  <a:ext uri="{FF2B5EF4-FFF2-40B4-BE49-F238E27FC236}">
                    <a16:creationId xmlns:a16="http://schemas.microsoft.com/office/drawing/2014/main" id="{904849BA-B0AC-4B20-A438-B413AACD8A49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820124"/>
                <a:ext cx="438150" cy="5978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9" name="8 Rectángulo">
              <a:extLst>
                <a:ext uri="{FF2B5EF4-FFF2-40B4-BE49-F238E27FC236}">
                  <a16:creationId xmlns:a16="http://schemas.microsoft.com/office/drawing/2014/main" id="{874776B2-AAC7-4934-8C31-A65D3A2BC72A}"/>
                </a:ext>
              </a:extLst>
            </p:cNvPr>
            <p:cNvSpPr/>
            <p:nvPr/>
          </p:nvSpPr>
          <p:spPr>
            <a:xfrm>
              <a:off x="819200" y="1772815"/>
              <a:ext cx="2096616" cy="1066959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276543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1857676" y="0"/>
            <a:ext cx="7286324" cy="5962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6825" y="125015"/>
            <a:ext cx="5231625" cy="328136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621CD687-407A-3242-BCE9-34D732F4CA4B}"/>
              </a:ext>
            </a:extLst>
          </p:cNvPr>
          <p:cNvSpPr txBox="1">
            <a:spLocks/>
          </p:cNvSpPr>
          <p:nvPr userDrawn="1"/>
        </p:nvSpPr>
        <p:spPr>
          <a:xfrm>
            <a:off x="107505" y="4908817"/>
            <a:ext cx="9000999" cy="20121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en-GB" dirty="0"/>
              <a:t>DONES-</a:t>
            </a:r>
            <a:r>
              <a:rPr lang="en-GB" baseline="0" dirty="0" err="1"/>
              <a:t>PreP</a:t>
            </a:r>
            <a:r>
              <a:rPr lang="en-GB" baseline="0" dirty="0"/>
              <a:t> </a:t>
            </a:r>
            <a:r>
              <a:rPr lang="es-ES" baseline="0" dirty="0"/>
              <a:t>Council Meeting</a:t>
            </a:r>
            <a:r>
              <a:rPr lang="en-GB" dirty="0"/>
              <a:t>| 15</a:t>
            </a:r>
            <a:r>
              <a:rPr lang="es-ES" baseline="30000" dirty="0" err="1"/>
              <a:t>th</a:t>
            </a:r>
            <a:r>
              <a:rPr lang="es-ES" dirty="0"/>
              <a:t> </a:t>
            </a:r>
            <a:r>
              <a:rPr lang="es-ES" dirty="0" err="1"/>
              <a:t>April</a:t>
            </a:r>
            <a:r>
              <a:rPr lang="es-ES" dirty="0"/>
              <a:t> 2020 </a:t>
            </a:r>
            <a:r>
              <a:rPr lang="en-GB" dirty="0"/>
              <a:t>| A. Muñoz, J. Pons		                    		 Page </a:t>
            </a:r>
            <a:fld id="{4F66EC46-2A95-4ACB-80B2-DCC2083C3903}" type="slidenum">
              <a:rPr lang="en-GB" smtClean="0"/>
              <a:pPr algn="l">
                <a:defRPr/>
              </a:pPr>
              <a:t>‹Nº›</a:t>
            </a:fld>
            <a:endParaRPr lang="en-GB" dirty="0"/>
          </a:p>
        </p:txBody>
      </p:sp>
      <p:grpSp>
        <p:nvGrpSpPr>
          <p:cNvPr id="15" name="9 Grupo">
            <a:extLst>
              <a:ext uri="{FF2B5EF4-FFF2-40B4-BE49-F238E27FC236}">
                <a16:creationId xmlns:a16="http://schemas.microsoft.com/office/drawing/2014/main" id="{E40D265F-1F7D-4041-8ADB-3228CB49425A}"/>
              </a:ext>
            </a:extLst>
          </p:cNvPr>
          <p:cNvGrpSpPr/>
          <p:nvPr userDrawn="1"/>
        </p:nvGrpSpPr>
        <p:grpSpPr>
          <a:xfrm>
            <a:off x="20428" y="1326"/>
            <a:ext cx="2104329" cy="810361"/>
            <a:chOff x="819200" y="1759043"/>
            <a:chExt cx="2096616" cy="1100456"/>
          </a:xfrm>
        </p:grpSpPr>
        <p:grpSp>
          <p:nvGrpSpPr>
            <p:cNvPr id="16" name="10 Grupo">
              <a:extLst>
                <a:ext uri="{FF2B5EF4-FFF2-40B4-BE49-F238E27FC236}">
                  <a16:creationId xmlns:a16="http://schemas.microsoft.com/office/drawing/2014/main" id="{A93A185F-6581-4E98-9C99-F04BE6755FC5}"/>
                </a:ext>
              </a:extLst>
            </p:cNvPr>
            <p:cNvGrpSpPr/>
            <p:nvPr/>
          </p:nvGrpSpPr>
          <p:grpSpPr>
            <a:xfrm>
              <a:off x="854429" y="1772816"/>
              <a:ext cx="2061387" cy="1086683"/>
              <a:chOff x="423118" y="488163"/>
              <a:chExt cx="1991097" cy="1086683"/>
            </a:xfrm>
          </p:grpSpPr>
          <p:sp>
            <p:nvSpPr>
              <p:cNvPr id="18" name="11 Rectángulo">
                <a:extLst>
                  <a:ext uri="{FF2B5EF4-FFF2-40B4-BE49-F238E27FC236}">
                    <a16:creationId xmlns:a16="http://schemas.microsoft.com/office/drawing/2014/main" id="{5B92CFC5-9806-4B7B-BC6F-80A29F23F6D4}"/>
                  </a:ext>
                </a:extLst>
              </p:cNvPr>
              <p:cNvSpPr/>
              <p:nvPr/>
            </p:nvSpPr>
            <p:spPr>
              <a:xfrm>
                <a:off x="1334095" y="488163"/>
                <a:ext cx="1080120" cy="108668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700"/>
                  </a:spcBef>
                  <a:defRPr/>
                </a:pPr>
                <a:endParaRPr lang="en-US" sz="100" b="1" dirty="0">
                  <a:solidFill>
                    <a:srgbClr val="FFC000"/>
                  </a:solidFill>
                  <a:latin typeface="Arial Black" pitchFamily="34" charset="0"/>
                  <a:cs typeface="Arial" pitchFamily="34" charset="0"/>
                </a:endParaRPr>
              </a:p>
              <a:p>
                <a:pPr algn="ctr">
                  <a:spcBef>
                    <a:spcPts val="600"/>
                  </a:spcBef>
                  <a:defRPr/>
                </a:pPr>
                <a:r>
                  <a:rPr lang="en-US" sz="1100" b="1" dirty="0">
                    <a:solidFill>
                      <a:srgbClr val="DE0000"/>
                    </a:solidFill>
                    <a:latin typeface="Arial Black" pitchFamily="34" charset="0"/>
                    <a:cs typeface="Arial" pitchFamily="34" charset="0"/>
                  </a:rPr>
                  <a:t>DONES</a:t>
                </a:r>
                <a:r>
                  <a:rPr lang="en-US" sz="11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11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Pre</a:t>
                </a:r>
                <a:r>
                  <a:rPr lang="en-US" sz="1100" b="1" dirty="0">
                    <a:latin typeface="Arial Black" pitchFamily="34" charset="0"/>
                    <a:cs typeface="Arial" pitchFamily="34" charset="0"/>
                  </a:rPr>
                  <a:t>paratory</a:t>
                </a:r>
                <a:r>
                  <a:rPr lang="en-US" sz="11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11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</a:t>
                </a:r>
                <a:r>
                  <a:rPr lang="en-US" sz="1100" b="1" dirty="0">
                    <a:latin typeface="Arial Black" pitchFamily="34" charset="0"/>
                    <a:cs typeface="Arial" pitchFamily="34" charset="0"/>
                  </a:rPr>
                  <a:t>hase</a:t>
                </a:r>
                <a:r>
                  <a:rPr lang="en-US" sz="6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</a:p>
              <a:p>
                <a:pPr algn="ctr">
                  <a:spcAft>
                    <a:spcPts val="600"/>
                  </a:spcAft>
                  <a:defRPr/>
                </a:pPr>
                <a:r>
                  <a:rPr lang="en-US" sz="7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</a:p>
            </p:txBody>
          </p:sp>
          <p:pic>
            <p:nvPicPr>
              <p:cNvPr id="19" name="12 Imagen">
                <a:extLst>
                  <a:ext uri="{FF2B5EF4-FFF2-40B4-BE49-F238E27FC236}">
                    <a16:creationId xmlns:a16="http://schemas.microsoft.com/office/drawing/2014/main" id="{5381952F-5CF3-400C-8394-496833DBC5EA}"/>
                  </a:ext>
                </a:extLst>
              </p:cNvPr>
              <p:cNvPicPr/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2" r="46370"/>
              <a:stretch/>
            </p:blipFill>
            <p:spPr bwMode="auto">
              <a:xfrm>
                <a:off x="423118" y="509232"/>
                <a:ext cx="821734" cy="74752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0" name="13 Imagen" descr="Resultado de imagen de animated gifs about configuration icon">
                <a:extLst>
                  <a:ext uri="{FF2B5EF4-FFF2-40B4-BE49-F238E27FC236}">
                    <a16:creationId xmlns:a16="http://schemas.microsoft.com/office/drawing/2014/main" id="{904849BA-B0AC-4B20-A438-B413AACD8A49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699" y="778438"/>
                <a:ext cx="429930" cy="4381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8 Rectángulo">
              <a:extLst>
                <a:ext uri="{FF2B5EF4-FFF2-40B4-BE49-F238E27FC236}">
                  <a16:creationId xmlns:a16="http://schemas.microsoft.com/office/drawing/2014/main" id="{874776B2-AAC7-4934-8C31-A65D3A2BC72A}"/>
                </a:ext>
              </a:extLst>
            </p:cNvPr>
            <p:cNvSpPr/>
            <p:nvPr/>
          </p:nvSpPr>
          <p:spPr>
            <a:xfrm>
              <a:off x="819200" y="1759043"/>
              <a:ext cx="2096616" cy="80974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12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0"/>
            <a:ext cx="1656184" cy="5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9248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 descr="EurofusionDisc.eps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9" y="87474"/>
            <a:ext cx="458197" cy="349281"/>
          </a:xfrm>
          <a:prstGeom prst="rect">
            <a:avLst/>
          </a:prstGeom>
        </p:spPr>
      </p:pic>
      <p:pic>
        <p:nvPicPr>
          <p:cNvPr id="1026" name="Picture 2" descr="Afbeeldingsresultaat voor european fla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2" y="58132"/>
            <a:ext cx="792088" cy="39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07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Test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TEST 1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95536" y="1761660"/>
            <a:ext cx="8496944" cy="972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b="1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395536" y="3219822"/>
            <a:ext cx="4392488" cy="324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Name of presenter</a:t>
            </a:r>
            <a:endParaRPr lang="en-US" dirty="0"/>
          </a:p>
        </p:txBody>
      </p:sp>
      <p:sp>
        <p:nvSpPr>
          <p:cNvPr id="10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/>
          <p:nvPr userDrawn="1"/>
        </p:nvSpPr>
        <p:spPr>
          <a:xfrm>
            <a:off x="5724129" y="4245936"/>
            <a:ext cx="3168352" cy="702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5" name="Bild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348"/>
          <a:stretch/>
        </p:blipFill>
        <p:spPr>
          <a:xfrm>
            <a:off x="0" y="0"/>
            <a:ext cx="9144000" cy="4176000"/>
          </a:xfrm>
          <a:prstGeom prst="rect">
            <a:avLst/>
          </a:prstGeom>
        </p:spPr>
      </p:pic>
      <p:pic>
        <p:nvPicPr>
          <p:cNvPr id="26" name="Bild 13" descr="EU_und_Tex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20001"/>
            <a:ext cx="3240360" cy="60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9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-70574"/>
            <a:ext cx="4330824" cy="668412"/>
          </a:xfrm>
        </p:spPr>
        <p:txBody>
          <a:bodyPr>
            <a:noAutofit/>
          </a:bodyPr>
          <a:lstStyle>
            <a:lvl1pPr algn="ctr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10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696A951-2544-4095-8F73-062BFB010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63" y="-6222"/>
            <a:ext cx="1242937" cy="544291"/>
          </a:xfrm>
          <a:prstGeom prst="rect">
            <a:avLst/>
          </a:prstGeom>
        </p:spPr>
      </p:pic>
      <p:pic>
        <p:nvPicPr>
          <p:cNvPr id="11" name="Imagen 7">
            <a:extLst>
              <a:ext uri="{FF2B5EF4-FFF2-40B4-BE49-F238E27FC236}">
                <a16:creationId xmlns:a16="http://schemas.microsoft.com/office/drawing/2014/main" id="{D163AD15-01D6-4DCC-ABCF-EECB882996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0"/>
            <a:ext cx="1368152" cy="5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13596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Test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TEST 1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7" y="4268763"/>
            <a:ext cx="1295375" cy="67925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Logo of presenter</a:t>
            </a:r>
            <a:endParaRPr lang="en-GB" dirty="0"/>
          </a:p>
        </p:txBody>
      </p:sp>
      <p:pic>
        <p:nvPicPr>
          <p:cNvPr id="15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098" y="461481"/>
            <a:ext cx="2236078" cy="912973"/>
          </a:xfrm>
          <a:prstGeom prst="rect">
            <a:avLst/>
          </a:prstGeom>
        </p:spPr>
      </p:pic>
      <p:pic>
        <p:nvPicPr>
          <p:cNvPr id="16" name="15 Imagen" descr="La Fundación - iDescubre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137" y="3760920"/>
            <a:ext cx="936104" cy="1010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n1" descr="\\filer02\cas\DGPT\Pitgi\00.- GENERAL SUBDIRECCIÓN\01. SECRETARÍA\LOGO\LOGOS MCI 2020\MCI.Gob.gif"/>
          <p:cNvPicPr/>
          <p:nvPr userDrawn="1"/>
        </p:nvPicPr>
        <p:blipFill>
          <a:blip r:embed="rId4"/>
          <a:stretch>
            <a:fillRect/>
          </a:stretch>
        </p:blipFill>
        <p:spPr bwMode="auto">
          <a:xfrm>
            <a:off x="5825535" y="4036605"/>
            <a:ext cx="1543744" cy="407353"/>
          </a:xfrm>
          <a:prstGeom prst="rect">
            <a:avLst/>
          </a:prstGeom>
        </p:spPr>
      </p:pic>
      <p:pic>
        <p:nvPicPr>
          <p:cNvPr id="18" name="17 Imagen" descr="Logo Unión Europea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36226"/>
            <a:ext cx="1584176" cy="1307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CC35FA2A-D42F-43A7-967B-B0FEB2A349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32" y="313238"/>
            <a:ext cx="2422192" cy="106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2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36512" y="-20538"/>
            <a:ext cx="9180512" cy="576064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-74544"/>
            <a:ext cx="4680520" cy="668412"/>
          </a:xfrm>
        </p:spPr>
        <p:txBody>
          <a:bodyPr>
            <a:noAutofit/>
          </a:bodyPr>
          <a:lstStyle>
            <a:lvl1pPr algn="l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14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4B5D3146-62E0-425B-BD80-1ED0FBB68F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63" y="-6222"/>
            <a:ext cx="1242937" cy="544291"/>
          </a:xfrm>
          <a:prstGeom prst="rect">
            <a:avLst/>
          </a:prstGeom>
        </p:spPr>
      </p:pic>
      <p:pic>
        <p:nvPicPr>
          <p:cNvPr id="15" name="Imagen 7">
            <a:extLst>
              <a:ext uri="{FF2B5EF4-FFF2-40B4-BE49-F238E27FC236}">
                <a16:creationId xmlns:a16="http://schemas.microsoft.com/office/drawing/2014/main" id="{C1850810-5133-4966-9607-2FBBB4225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0"/>
            <a:ext cx="1368152" cy="5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602938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EB1851A-CFBC-47C7-80F8-04FF84B1759D}" type="datetimeFigureOut">
              <a:rPr lang="en-GB" smtClean="0"/>
              <a:pPr/>
              <a:t>26/10/2022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8" r:id="rId4"/>
    <p:sldLayoutId id="214748365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EB1851A-CFBC-47C7-80F8-04FF84B1759D}" type="datetimeFigureOut">
              <a:rPr lang="en-GB" smtClean="0"/>
              <a:pPr/>
              <a:t>26/10/2022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5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90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64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gif"/><Relationship Id="rId5" Type="http://schemas.openxmlformats.org/officeDocument/2006/relationships/image" Target="../media/image12.gif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400" b="1" dirty="0"/>
              <a:t>Nuclear Physics Capabilities of the IFMIF-DONES Neutron Source</a:t>
            </a:r>
            <a:br>
              <a:rPr lang="es-ES" sz="2400" b="1" dirty="0"/>
            </a:br>
            <a:endParaRPr lang="en-US" sz="1800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395536" y="3003798"/>
            <a:ext cx="6696744" cy="854383"/>
          </a:xfrm>
        </p:spPr>
        <p:txBody>
          <a:bodyPr>
            <a:noAutofit/>
          </a:bodyPr>
          <a:lstStyle/>
          <a:p>
            <a:r>
              <a:rPr lang="es-ES" sz="2000" dirty="0"/>
              <a:t>A. Ibarra</a:t>
            </a:r>
          </a:p>
          <a:p>
            <a:r>
              <a:rPr lang="es-ES" sz="1600" b="0" dirty="0"/>
              <a:t>IFMIF-DONES España</a:t>
            </a:r>
          </a:p>
          <a:p>
            <a:r>
              <a:rPr lang="es-ES" sz="1200" b="0" i="0" dirty="0">
                <a:effectLst/>
                <a:latin typeface="Roboto" panose="02000000000000000000" pitchFamily="2" charset="0"/>
              </a:rPr>
              <a:t> 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with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significant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contributions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from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 D. Cano (CIEMAT,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Spain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) A. Letourneau (CEA, France) A.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Maj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 (IFJ-PAN,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Poland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) W.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Krolas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 (IFJ-PAN, </a:t>
            </a:r>
            <a:r>
              <a:rPr lang="es-ES" sz="1400" b="0" i="0" dirty="0" err="1">
                <a:effectLst/>
                <a:latin typeface="Roboto" panose="02000000000000000000" pitchFamily="2" charset="0"/>
              </a:rPr>
              <a:t>Poland</a:t>
            </a:r>
            <a:r>
              <a:rPr lang="es-ES" sz="1400" b="0" i="0" dirty="0">
                <a:effectLst/>
                <a:latin typeface="Roboto" panose="02000000000000000000" pitchFamily="2" charset="0"/>
              </a:rPr>
              <a:t>)</a:t>
            </a:r>
            <a:endParaRPr lang="es-ES" sz="1600" b="0" dirty="0"/>
          </a:p>
        </p:txBody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7" y="4225963"/>
            <a:ext cx="2123829" cy="764853"/>
          </a:xfrm>
          <a:prstGeom prst="rect">
            <a:avLst/>
          </a:prstGeom>
        </p:spPr>
      </p:pic>
      <p:pic>
        <p:nvPicPr>
          <p:cNvPr id="3" name="Imagen 7">
            <a:extLst>
              <a:ext uri="{FF2B5EF4-FFF2-40B4-BE49-F238E27FC236}">
                <a16:creationId xmlns:a16="http://schemas.microsoft.com/office/drawing/2014/main" id="{608409B5-D4A6-EAD7-95C1-36C3EFC977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51470"/>
            <a:ext cx="2236078" cy="912973"/>
          </a:xfrm>
          <a:prstGeom prst="rect">
            <a:avLst/>
          </a:prstGeom>
        </p:spPr>
      </p:pic>
      <p:pic>
        <p:nvPicPr>
          <p:cNvPr id="6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550D060-F36C-AFC6-B897-E7C7747B54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560" y="3219822"/>
            <a:ext cx="1951060" cy="854383"/>
          </a:xfrm>
          <a:prstGeom prst="rect">
            <a:avLst/>
          </a:prstGeom>
        </p:spPr>
      </p:pic>
      <p:pic>
        <p:nvPicPr>
          <p:cNvPr id="7" name="15 Imagen" descr="La Fundación - iDescubre">
            <a:extLst>
              <a:ext uri="{FF2B5EF4-FFF2-40B4-BE49-F238E27FC236}">
                <a16:creationId xmlns:a16="http://schemas.microsoft.com/office/drawing/2014/main" id="{05683FE0-4BA0-5DF3-75D4-DDB24FD41F5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410" y="4168273"/>
            <a:ext cx="936104" cy="1010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1" descr="\\filer02\cas\DGPT\Pitgi\00.- GENERAL SUBDIRECCIÓN\01. SECRETARÍA\LOGO\LOGOS MCI 2020\MCI.Gob.gif">
            <a:extLst>
              <a:ext uri="{FF2B5EF4-FFF2-40B4-BE49-F238E27FC236}">
                <a16:creationId xmlns:a16="http://schemas.microsoft.com/office/drawing/2014/main" id="{E20257AA-29EA-E4DB-829E-1DF80292AA7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2843808" y="4443958"/>
            <a:ext cx="1543744" cy="40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8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15">
            <a:extLst>
              <a:ext uri="{FF2B5EF4-FFF2-40B4-BE49-F238E27FC236}">
                <a16:creationId xmlns:a16="http://schemas.microsoft.com/office/drawing/2014/main" id="{588CABC6-56B7-4FAE-8012-243C81D979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6" y="1603830"/>
            <a:ext cx="8763809" cy="2696921"/>
          </a:xfrm>
          <a:prstGeom prst="rect">
            <a:avLst/>
          </a:prstGeom>
        </p:spPr>
      </p:pic>
      <p:sp>
        <p:nvSpPr>
          <p:cNvPr id="25" name="Cerrar llave 26">
            <a:extLst>
              <a:ext uri="{FF2B5EF4-FFF2-40B4-BE49-F238E27FC236}">
                <a16:creationId xmlns:a16="http://schemas.microsoft.com/office/drawing/2014/main" id="{B8916DF1-C0B2-43A9-A96B-6CC076B96252}"/>
              </a:ext>
            </a:extLst>
          </p:cNvPr>
          <p:cNvSpPr/>
          <p:nvPr/>
        </p:nvSpPr>
        <p:spPr>
          <a:xfrm rot="16200000">
            <a:off x="707947" y="2838948"/>
            <a:ext cx="225775" cy="987524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sp>
        <p:nvSpPr>
          <p:cNvPr id="26" name="Cerrar llave 27">
            <a:extLst>
              <a:ext uri="{FF2B5EF4-FFF2-40B4-BE49-F238E27FC236}">
                <a16:creationId xmlns:a16="http://schemas.microsoft.com/office/drawing/2014/main" id="{912D39FB-2F23-45FB-A2B4-204924B7749E}"/>
              </a:ext>
            </a:extLst>
          </p:cNvPr>
          <p:cNvSpPr/>
          <p:nvPr/>
        </p:nvSpPr>
        <p:spPr>
          <a:xfrm rot="5400000">
            <a:off x="1689789" y="3399922"/>
            <a:ext cx="240775" cy="1192472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sp>
        <p:nvSpPr>
          <p:cNvPr id="27" name="Cerrar llave 28">
            <a:extLst>
              <a:ext uri="{FF2B5EF4-FFF2-40B4-BE49-F238E27FC236}">
                <a16:creationId xmlns:a16="http://schemas.microsoft.com/office/drawing/2014/main" id="{5400076A-CCF9-4DFD-9381-44D67E463E3E}"/>
              </a:ext>
            </a:extLst>
          </p:cNvPr>
          <p:cNvSpPr/>
          <p:nvPr/>
        </p:nvSpPr>
        <p:spPr>
          <a:xfrm rot="16200000">
            <a:off x="2808258" y="2967341"/>
            <a:ext cx="241851" cy="170750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cxnSp>
        <p:nvCxnSpPr>
          <p:cNvPr id="31" name="Conector recto 32">
            <a:extLst>
              <a:ext uri="{FF2B5EF4-FFF2-40B4-BE49-F238E27FC236}">
                <a16:creationId xmlns:a16="http://schemas.microsoft.com/office/drawing/2014/main" id="{8A7C296F-7C84-4E54-B3DB-371B24318602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2123728" y="3634995"/>
            <a:ext cx="282685" cy="240776"/>
          </a:xfrm>
          <a:prstGeom prst="line">
            <a:avLst/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4">
            <a:extLst>
              <a:ext uri="{FF2B5EF4-FFF2-40B4-BE49-F238E27FC236}">
                <a16:creationId xmlns:a16="http://schemas.microsoft.com/office/drawing/2014/main" id="{5C523804-512B-48F0-9071-E1514D078AE7}"/>
              </a:ext>
            </a:extLst>
          </p:cNvPr>
          <p:cNvCxnSpPr>
            <a:cxnSpLocks/>
          </p:cNvCxnSpPr>
          <p:nvPr/>
        </p:nvCxnSpPr>
        <p:spPr>
          <a:xfrm>
            <a:off x="2284871" y="3252597"/>
            <a:ext cx="0" cy="53855"/>
          </a:xfrm>
          <a:prstGeom prst="line">
            <a:avLst/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errar llave 27">
            <a:extLst>
              <a:ext uri="{FF2B5EF4-FFF2-40B4-BE49-F238E27FC236}">
                <a16:creationId xmlns:a16="http://schemas.microsoft.com/office/drawing/2014/main" id="{912D39FB-2F23-45FB-A2B4-204924B7749E}"/>
              </a:ext>
            </a:extLst>
          </p:cNvPr>
          <p:cNvSpPr/>
          <p:nvPr/>
        </p:nvSpPr>
        <p:spPr>
          <a:xfrm rot="5400000">
            <a:off x="4834785" y="1684765"/>
            <a:ext cx="240057" cy="3243373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sp>
        <p:nvSpPr>
          <p:cNvPr id="47" name="Cerrar llave 27">
            <a:extLst>
              <a:ext uri="{FF2B5EF4-FFF2-40B4-BE49-F238E27FC236}">
                <a16:creationId xmlns:a16="http://schemas.microsoft.com/office/drawing/2014/main" id="{912D39FB-2F23-45FB-A2B4-204924B7749E}"/>
              </a:ext>
            </a:extLst>
          </p:cNvPr>
          <p:cNvSpPr/>
          <p:nvPr/>
        </p:nvSpPr>
        <p:spPr>
          <a:xfrm rot="5400000">
            <a:off x="7613670" y="1717234"/>
            <a:ext cx="264610" cy="1963417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graphicFrame>
        <p:nvGraphicFramePr>
          <p:cNvPr id="49" name="Tabel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482986"/>
              </p:ext>
            </p:extLst>
          </p:nvPr>
        </p:nvGraphicFramePr>
        <p:xfrm>
          <a:off x="251520" y="2071280"/>
          <a:ext cx="1421152" cy="1120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133">
                  <a:extLst>
                    <a:ext uri="{9D8B030D-6E8A-4147-A177-3AD203B41FA5}">
                      <a16:colId xmlns:a16="http://schemas.microsoft.com/office/drawing/2014/main" val="1669627687"/>
                    </a:ext>
                  </a:extLst>
                </a:gridCol>
                <a:gridCol w="540019">
                  <a:extLst>
                    <a:ext uri="{9D8B030D-6E8A-4147-A177-3AD203B41FA5}">
                      <a16:colId xmlns:a16="http://schemas.microsoft.com/office/drawing/2014/main" val="4247425871"/>
                    </a:ext>
                  </a:extLst>
                </a:gridCol>
              </a:tblGrid>
              <a:tr h="8209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Injector</a:t>
                      </a:r>
                      <a:r>
                        <a:rPr lang="de-DE" sz="1200" dirty="0"/>
                        <a:t> (ECR) + Low </a:t>
                      </a:r>
                      <a:r>
                        <a:rPr lang="de-DE" sz="1200" dirty="0" err="1"/>
                        <a:t>Energy</a:t>
                      </a:r>
                      <a:r>
                        <a:rPr lang="de-DE" sz="1200" dirty="0"/>
                        <a:t> Beam Transport (LEBT)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721262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r>
                        <a:rPr lang="de-DE" sz="800" dirty="0"/>
                        <a:t>Output </a:t>
                      </a:r>
                      <a:r>
                        <a:rPr lang="de-DE" sz="800" dirty="0" err="1"/>
                        <a:t>energy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100 </a:t>
                      </a:r>
                      <a:r>
                        <a:rPr lang="de-DE" sz="800" dirty="0" err="1"/>
                        <a:t>KeV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154116"/>
                  </a:ext>
                </a:extLst>
              </a:tr>
            </a:tbl>
          </a:graphicData>
        </a:graphic>
      </p:graphicFrame>
      <p:graphicFrame>
        <p:nvGraphicFramePr>
          <p:cNvPr id="50" name="Tabel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664946"/>
              </p:ext>
            </p:extLst>
          </p:nvPr>
        </p:nvGraphicFramePr>
        <p:xfrm>
          <a:off x="997916" y="3930768"/>
          <a:ext cx="1639599" cy="877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574">
                  <a:extLst>
                    <a:ext uri="{9D8B030D-6E8A-4147-A177-3AD203B41FA5}">
                      <a16:colId xmlns:a16="http://schemas.microsoft.com/office/drawing/2014/main" val="1669627687"/>
                    </a:ext>
                  </a:extLst>
                </a:gridCol>
                <a:gridCol w="623025">
                  <a:extLst>
                    <a:ext uri="{9D8B030D-6E8A-4147-A177-3AD203B41FA5}">
                      <a16:colId xmlns:a16="http://schemas.microsoft.com/office/drawing/2014/main" val="4247425871"/>
                    </a:ext>
                  </a:extLst>
                </a:gridCol>
              </a:tblGrid>
              <a:tr h="577725">
                <a:tc gridSpan="2">
                  <a:txBody>
                    <a:bodyPr/>
                    <a:lstStyle/>
                    <a:p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Radio Frequency Quadrupole (RFQ)</a:t>
                      </a:r>
                      <a:endParaRPr lang="de-DE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721262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r>
                        <a:rPr lang="de-DE" sz="800" dirty="0"/>
                        <a:t>Output </a:t>
                      </a:r>
                      <a:r>
                        <a:rPr lang="de-DE" sz="800" dirty="0" err="1"/>
                        <a:t>energy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5 </a:t>
                      </a:r>
                      <a:r>
                        <a:rPr lang="de-DE" sz="800" dirty="0" err="1"/>
                        <a:t>MeV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154116"/>
                  </a:ext>
                </a:extLst>
              </a:tr>
            </a:tbl>
          </a:graphicData>
        </a:graphic>
      </p:graphicFrame>
      <p:graphicFrame>
        <p:nvGraphicFramePr>
          <p:cNvPr id="51" name="Tabel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824248"/>
              </p:ext>
            </p:extLst>
          </p:nvPr>
        </p:nvGraphicFramePr>
        <p:xfrm>
          <a:off x="1616459" y="2029890"/>
          <a:ext cx="1716669" cy="877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358">
                  <a:extLst>
                    <a:ext uri="{9D8B030D-6E8A-4147-A177-3AD203B41FA5}">
                      <a16:colId xmlns:a16="http://schemas.microsoft.com/office/drawing/2014/main" val="1669627687"/>
                    </a:ext>
                  </a:extLst>
                </a:gridCol>
                <a:gridCol w="652311">
                  <a:extLst>
                    <a:ext uri="{9D8B030D-6E8A-4147-A177-3AD203B41FA5}">
                      <a16:colId xmlns:a16="http://schemas.microsoft.com/office/drawing/2014/main" val="4247425871"/>
                    </a:ext>
                  </a:extLst>
                </a:gridCol>
              </a:tblGrid>
              <a:tr h="577725">
                <a:tc gridSpan="2">
                  <a:txBody>
                    <a:bodyPr/>
                    <a:lstStyle/>
                    <a:p>
                      <a:r>
                        <a:rPr lang="de-DE" sz="1200" dirty="0"/>
                        <a:t>Medium </a:t>
                      </a:r>
                      <a:r>
                        <a:rPr lang="de-DE" sz="1200" dirty="0" err="1"/>
                        <a:t>Energy</a:t>
                      </a:r>
                      <a:r>
                        <a:rPr lang="de-DE" sz="1200" dirty="0"/>
                        <a:t> Beam Transport (MEBT)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721262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r>
                        <a:rPr lang="de-DE" sz="800" dirty="0" err="1"/>
                        <a:t>Particle</a:t>
                      </a:r>
                      <a:r>
                        <a:rPr lang="de-DE" sz="800" dirty="0"/>
                        <a:t> </a:t>
                      </a:r>
                      <a:r>
                        <a:rPr lang="de-DE" sz="800" dirty="0" err="1"/>
                        <a:t>energy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5 </a:t>
                      </a:r>
                      <a:r>
                        <a:rPr lang="de-DE" sz="800" dirty="0" err="1"/>
                        <a:t>MeV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154116"/>
                  </a:ext>
                </a:extLst>
              </a:tr>
            </a:tbl>
          </a:graphicData>
        </a:graphic>
      </p:graphicFrame>
      <p:graphicFrame>
        <p:nvGraphicFramePr>
          <p:cNvPr id="52" name="Tabel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02144"/>
              </p:ext>
            </p:extLst>
          </p:nvPr>
        </p:nvGraphicFramePr>
        <p:xfrm>
          <a:off x="4247952" y="3392454"/>
          <a:ext cx="1811453" cy="1120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126">
                  <a:extLst>
                    <a:ext uri="{9D8B030D-6E8A-4147-A177-3AD203B41FA5}">
                      <a16:colId xmlns:a16="http://schemas.microsoft.com/office/drawing/2014/main" val="1669627687"/>
                    </a:ext>
                  </a:extLst>
                </a:gridCol>
                <a:gridCol w="688327">
                  <a:extLst>
                    <a:ext uri="{9D8B030D-6E8A-4147-A177-3AD203B41FA5}">
                      <a16:colId xmlns:a16="http://schemas.microsoft.com/office/drawing/2014/main" val="4247425871"/>
                    </a:ext>
                  </a:extLst>
                </a:gridCol>
              </a:tblGrid>
              <a:tr h="820977">
                <a:tc gridSpan="2">
                  <a:txBody>
                    <a:bodyPr/>
                    <a:lstStyle/>
                    <a:p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Superconducting Radio Frequency Linear Accelerator</a:t>
                      </a:r>
                      <a:r>
                        <a:rPr lang="en-GB" sz="12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(SRF-</a:t>
                      </a:r>
                      <a:r>
                        <a:rPr lang="en-GB" sz="1200" b="1" kern="1200" baseline="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lang="en-GB" sz="12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721262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r>
                        <a:rPr lang="de-DE" sz="800" dirty="0"/>
                        <a:t>Output </a:t>
                      </a:r>
                      <a:r>
                        <a:rPr lang="de-DE" sz="800" dirty="0" err="1"/>
                        <a:t>energy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40 </a:t>
                      </a:r>
                      <a:r>
                        <a:rPr lang="de-DE" sz="800" dirty="0" err="1"/>
                        <a:t>MeV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154116"/>
                  </a:ext>
                </a:extLst>
              </a:tr>
            </a:tbl>
          </a:graphicData>
        </a:graphic>
      </p:graphicFrame>
      <p:graphicFrame>
        <p:nvGraphicFramePr>
          <p:cNvPr id="53" name="Tabel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497417"/>
              </p:ext>
            </p:extLst>
          </p:nvPr>
        </p:nvGraphicFramePr>
        <p:xfrm>
          <a:off x="6932516" y="2767755"/>
          <a:ext cx="1766016" cy="877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955">
                  <a:extLst>
                    <a:ext uri="{9D8B030D-6E8A-4147-A177-3AD203B41FA5}">
                      <a16:colId xmlns:a16="http://schemas.microsoft.com/office/drawing/2014/main" val="1669627687"/>
                    </a:ext>
                  </a:extLst>
                </a:gridCol>
                <a:gridCol w="671061">
                  <a:extLst>
                    <a:ext uri="{9D8B030D-6E8A-4147-A177-3AD203B41FA5}">
                      <a16:colId xmlns:a16="http://schemas.microsoft.com/office/drawing/2014/main" val="4247425871"/>
                    </a:ext>
                  </a:extLst>
                </a:gridCol>
              </a:tblGrid>
              <a:tr h="577725">
                <a:tc gridSpan="2">
                  <a:txBody>
                    <a:bodyPr/>
                    <a:lstStyle/>
                    <a:p>
                      <a:r>
                        <a:rPr lang="de-DE" sz="1200" dirty="0"/>
                        <a:t>High </a:t>
                      </a:r>
                      <a:r>
                        <a:rPr lang="de-DE" sz="1200" dirty="0" err="1"/>
                        <a:t>Energy</a:t>
                      </a:r>
                      <a:r>
                        <a:rPr lang="de-DE" sz="1200" dirty="0"/>
                        <a:t> Beam Transport (HEBT)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721262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r>
                        <a:rPr lang="de-DE" sz="800" dirty="0" err="1"/>
                        <a:t>Particle</a:t>
                      </a:r>
                      <a:r>
                        <a:rPr lang="de-DE" sz="800" dirty="0"/>
                        <a:t> </a:t>
                      </a:r>
                      <a:r>
                        <a:rPr lang="de-DE" sz="800" dirty="0" err="1"/>
                        <a:t>energy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800" dirty="0"/>
                        <a:t>40 </a:t>
                      </a:r>
                      <a:r>
                        <a:rPr lang="de-DE" sz="800" dirty="0" err="1"/>
                        <a:t>MeV</a:t>
                      </a:r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154116"/>
                  </a:ext>
                </a:extLst>
              </a:tr>
            </a:tbl>
          </a:graphicData>
        </a:graphic>
      </p:graphicFrame>
      <p:sp>
        <p:nvSpPr>
          <p:cNvPr id="21" name="13 CuadroTexto"/>
          <p:cNvSpPr txBox="1"/>
          <p:nvPr/>
        </p:nvSpPr>
        <p:spPr>
          <a:xfrm>
            <a:off x="114581" y="704567"/>
            <a:ext cx="5753563" cy="9079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175 MHz, 5MW, 125 mA, CW, </a:t>
            </a:r>
            <a:r>
              <a:rPr lang="es-ES" sz="1400" b="1" dirty="0" err="1"/>
              <a:t>high</a:t>
            </a:r>
            <a:r>
              <a:rPr lang="es-ES" sz="1400" b="1" dirty="0"/>
              <a:t> </a:t>
            </a:r>
            <a:r>
              <a:rPr lang="es-ES" sz="1400" b="1" dirty="0" err="1"/>
              <a:t>availability</a:t>
            </a:r>
            <a:r>
              <a:rPr lang="es-ES" sz="1400" b="1" dirty="0"/>
              <a:t>: </a:t>
            </a:r>
            <a:r>
              <a:rPr lang="es-ES" sz="1400" b="1" dirty="0" err="1"/>
              <a:t>One</a:t>
            </a:r>
            <a:r>
              <a:rPr lang="es-ES" sz="1400" b="1" dirty="0"/>
              <a:t> of </a:t>
            </a:r>
            <a:r>
              <a:rPr lang="es-ES" sz="1400" b="1" dirty="0" err="1"/>
              <a:t>the</a:t>
            </a:r>
            <a:r>
              <a:rPr lang="es-ES" sz="1400" b="1" dirty="0"/>
              <a:t> more </a:t>
            </a:r>
            <a:r>
              <a:rPr lang="es-ES" sz="1400" b="1" dirty="0" err="1"/>
              <a:t>powerful</a:t>
            </a:r>
            <a:r>
              <a:rPr lang="es-ES" sz="1400" b="1" dirty="0"/>
              <a:t> </a:t>
            </a:r>
            <a:r>
              <a:rPr lang="es-ES" sz="1400" b="1" dirty="0" err="1"/>
              <a:t>accelerators</a:t>
            </a:r>
            <a:r>
              <a:rPr lang="es-ES" sz="1400" b="1" dirty="0"/>
              <a:t> in </a:t>
            </a:r>
            <a:r>
              <a:rPr lang="es-ES" sz="1400" b="1" dirty="0" err="1"/>
              <a:t>the</a:t>
            </a:r>
            <a:r>
              <a:rPr lang="es-ES" sz="1400" b="1" dirty="0"/>
              <a:t> </a:t>
            </a:r>
            <a:r>
              <a:rPr lang="es-ES" sz="1400" b="1" dirty="0" err="1"/>
              <a:t>world</a:t>
            </a:r>
            <a:r>
              <a:rPr lang="es-ES" sz="1400" b="1" dirty="0"/>
              <a:t> </a:t>
            </a:r>
          </a:p>
          <a:p>
            <a:pPr algn="ctr"/>
            <a:endParaRPr lang="es-ES" sz="1400" b="1" dirty="0"/>
          </a:p>
          <a:p>
            <a:pPr algn="ctr"/>
            <a:r>
              <a:rPr lang="es-ES" sz="1100" dirty="0" err="1"/>
              <a:t>Waiting</a:t>
            </a:r>
            <a:r>
              <a:rPr lang="es-ES" sz="1100" dirty="0"/>
              <a:t> </a:t>
            </a:r>
            <a:r>
              <a:rPr lang="es-ES" sz="1100" dirty="0" err="1"/>
              <a:t>for</a:t>
            </a:r>
            <a:r>
              <a:rPr lang="es-ES" sz="1100" dirty="0"/>
              <a:t> </a:t>
            </a:r>
            <a:r>
              <a:rPr lang="es-ES" sz="1100" dirty="0" err="1"/>
              <a:t>validation</a:t>
            </a:r>
            <a:r>
              <a:rPr lang="es-ES" sz="1100" dirty="0"/>
              <a:t> </a:t>
            </a:r>
            <a:r>
              <a:rPr lang="es-ES" sz="1100" dirty="0" err="1"/>
              <a:t>results</a:t>
            </a:r>
            <a:r>
              <a:rPr lang="es-ES" sz="1100" dirty="0"/>
              <a:t> </a:t>
            </a:r>
            <a:r>
              <a:rPr lang="es-ES" sz="1100" dirty="0" err="1"/>
              <a:t>from</a:t>
            </a:r>
            <a:r>
              <a:rPr lang="es-ES" sz="1100" dirty="0"/>
              <a:t> IFMIF-EVEDA: </a:t>
            </a:r>
            <a:r>
              <a:rPr lang="es-ES" sz="1100" dirty="0" err="1"/>
              <a:t>LIPAc</a:t>
            </a:r>
            <a:r>
              <a:rPr lang="es-ES" sz="1100" dirty="0"/>
              <a:t> </a:t>
            </a:r>
            <a:r>
              <a:rPr lang="es-ES" sz="1100" dirty="0" err="1"/>
              <a:t>Prototype</a:t>
            </a:r>
            <a:r>
              <a:rPr lang="es-ES" sz="1100" dirty="0"/>
              <a:t>  (</a:t>
            </a:r>
            <a:r>
              <a:rPr lang="es-ES" sz="1100" dirty="0" err="1"/>
              <a:t>Rokkasho</a:t>
            </a:r>
            <a:r>
              <a:rPr lang="es-ES" sz="1100" dirty="0"/>
              <a:t>)</a:t>
            </a:r>
          </a:p>
        </p:txBody>
      </p:sp>
      <p:sp>
        <p:nvSpPr>
          <p:cNvPr id="24" name="1 Título"/>
          <p:cNvSpPr txBox="1">
            <a:spLocks/>
          </p:cNvSpPr>
          <p:nvPr/>
        </p:nvSpPr>
        <p:spPr>
          <a:xfrm>
            <a:off x="1763688" y="-128550"/>
            <a:ext cx="5571107" cy="668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b="1" dirty="0"/>
              <a:t>Accelerator </a:t>
            </a:r>
            <a:r>
              <a:rPr lang="es-ES" b="1" dirty="0" err="1"/>
              <a:t>systems</a:t>
            </a:r>
            <a:r>
              <a:rPr lang="es-ES" b="1" dirty="0"/>
              <a:t> </a:t>
            </a:r>
            <a:r>
              <a:rPr lang="es-ES" b="1" dirty="0" err="1"/>
              <a:t>summary</a:t>
            </a:r>
            <a:endParaRPr lang="es-ES" b="1" dirty="0"/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373FBE2A-21A2-5A8E-20A9-BFD6E40E6C63}"/>
              </a:ext>
            </a:extLst>
          </p:cNvPr>
          <p:cNvSpPr/>
          <p:nvPr/>
        </p:nvSpPr>
        <p:spPr>
          <a:xfrm rot="20902722">
            <a:off x="113845" y="2584371"/>
            <a:ext cx="3971653" cy="16201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6A2492CD-469E-E717-68A4-A679D2CE9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150B717A-41AE-13C0-9EEF-A1C4E249526C}"/>
              </a:ext>
            </a:extLst>
          </p:cNvPr>
          <p:cNvSpPr txBox="1">
            <a:spLocks/>
          </p:cNvSpPr>
          <p:nvPr/>
        </p:nvSpPr>
        <p:spPr>
          <a:xfrm>
            <a:off x="6274605" y="3579862"/>
            <a:ext cx="2761891" cy="12843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1050" dirty="0"/>
              <a:t>highest current </a:t>
            </a:r>
            <a:r>
              <a:rPr lang="en-US" sz="1050" dirty="0" err="1"/>
              <a:t>linac</a:t>
            </a:r>
            <a:r>
              <a:rPr lang="en-US" sz="1050" dirty="0"/>
              <a:t> D</a:t>
            </a:r>
            <a:r>
              <a:rPr lang="en-US" sz="1050" baseline="30000" dirty="0"/>
              <a:t>+</a:t>
            </a:r>
            <a:r>
              <a:rPr lang="en-US" sz="1050" dirty="0"/>
              <a:t> in CW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050" dirty="0"/>
              <a:t>top H</a:t>
            </a:r>
            <a:r>
              <a:rPr lang="en-US" sz="1050" baseline="30000" dirty="0"/>
              <a:t>+</a:t>
            </a:r>
            <a:r>
              <a:rPr lang="en-US" sz="1050" dirty="0"/>
              <a:t>&amp;D</a:t>
            </a:r>
            <a:r>
              <a:rPr lang="en-US" sz="1050" baseline="30000" dirty="0"/>
              <a:t>+</a:t>
            </a:r>
            <a:r>
              <a:rPr lang="en-US" sz="1050" dirty="0"/>
              <a:t> injector performance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050" dirty="0"/>
              <a:t>longest RFQ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050" dirty="0"/>
              <a:t>record of light hadrons current through SC cavities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050" dirty="0"/>
              <a:t>highest beam perveance</a:t>
            </a:r>
          </a:p>
        </p:txBody>
      </p:sp>
    </p:spTree>
    <p:extLst>
      <p:ext uri="{BB962C8B-B14F-4D97-AF65-F5344CB8AC3E}">
        <p14:creationId xmlns:p14="http://schemas.microsoft.com/office/powerpoint/2010/main" val="55870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8A9805C-4C30-C6D8-53DB-1ECA5314923E}"/>
              </a:ext>
            </a:extLst>
          </p:cNvPr>
          <p:cNvSpPr txBox="1"/>
          <p:nvPr/>
        </p:nvSpPr>
        <p:spPr>
          <a:xfrm>
            <a:off x="539552" y="915566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The </a:t>
            </a:r>
            <a:r>
              <a:rPr lang="es-ES" dirty="0" err="1"/>
              <a:t>key</a:t>
            </a:r>
            <a:r>
              <a:rPr lang="es-ES" dirty="0"/>
              <a:t> </a:t>
            </a:r>
            <a:r>
              <a:rPr lang="es-ES" dirty="0" err="1"/>
              <a:t>mission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facility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linked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materials</a:t>
            </a:r>
            <a:r>
              <a:rPr lang="es-ES" dirty="0"/>
              <a:t> </a:t>
            </a:r>
            <a:r>
              <a:rPr lang="es-ES" dirty="0" err="1"/>
              <a:t>issue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future </a:t>
            </a:r>
            <a:r>
              <a:rPr lang="es-ES" dirty="0" err="1"/>
              <a:t>fusion</a:t>
            </a:r>
            <a:r>
              <a:rPr lang="es-ES" dirty="0"/>
              <a:t> </a:t>
            </a:r>
            <a:r>
              <a:rPr lang="es-ES" dirty="0" err="1"/>
              <a:t>reactors</a:t>
            </a:r>
            <a:r>
              <a:rPr lang="es-ES" dirty="0"/>
              <a:t>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has </a:t>
            </a:r>
            <a:r>
              <a:rPr lang="es-ES" dirty="0" err="1"/>
              <a:t>unique</a:t>
            </a:r>
            <a:r>
              <a:rPr lang="es-ES" dirty="0"/>
              <a:t> </a:t>
            </a:r>
            <a:r>
              <a:rPr lang="es-ES" dirty="0" err="1"/>
              <a:t>characteristics</a:t>
            </a:r>
            <a:r>
              <a:rPr lang="es-ES" dirty="0"/>
              <a:t> </a:t>
            </a:r>
            <a:r>
              <a:rPr lang="es-ES" dirty="0" err="1"/>
              <a:t>thatmust</a:t>
            </a:r>
            <a:r>
              <a:rPr lang="es-ES" dirty="0"/>
              <a:t> be </a:t>
            </a:r>
            <a:r>
              <a:rPr lang="es-ES" dirty="0" err="1"/>
              <a:t>available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other</a:t>
            </a:r>
            <a:r>
              <a:rPr lang="es-ES" dirty="0"/>
              <a:t> </a:t>
            </a:r>
            <a:r>
              <a:rPr lang="es-ES" dirty="0" err="1"/>
              <a:t>scientific</a:t>
            </a:r>
            <a:r>
              <a:rPr lang="es-ES" dirty="0"/>
              <a:t> </a:t>
            </a:r>
            <a:r>
              <a:rPr lang="es-ES" dirty="0" err="1"/>
              <a:t>problems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systematic</a:t>
            </a:r>
            <a:r>
              <a:rPr lang="es-ES" dirty="0"/>
              <a:t> </a:t>
            </a:r>
            <a:r>
              <a:rPr lang="es-ES" dirty="0" err="1"/>
              <a:t>effort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developed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analice </a:t>
            </a:r>
            <a:r>
              <a:rPr lang="es-ES" dirty="0" err="1"/>
              <a:t>the</a:t>
            </a:r>
            <a:r>
              <a:rPr lang="es-ES" dirty="0"/>
              <a:t> posible </a:t>
            </a:r>
            <a:r>
              <a:rPr lang="es-ES" dirty="0" err="1"/>
              <a:t>different</a:t>
            </a:r>
            <a:r>
              <a:rPr lang="es-ES" dirty="0"/>
              <a:t> ideas and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integrate</a:t>
            </a:r>
            <a:r>
              <a:rPr lang="es-ES" dirty="0"/>
              <a:t> </a:t>
            </a:r>
            <a:r>
              <a:rPr lang="es-ES" dirty="0" err="1"/>
              <a:t>them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facility</a:t>
            </a:r>
            <a:r>
              <a:rPr lang="es-ES" dirty="0"/>
              <a:t> </a:t>
            </a:r>
            <a:r>
              <a:rPr lang="es-ES" dirty="0" err="1"/>
              <a:t>engineering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s-E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D592B7-C61F-5F27-A0A0-EF1EFBD75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555" y="3003798"/>
            <a:ext cx="4063173" cy="60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104B76D-D574-D74A-3FC4-EDB521F16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01374"/>
            <a:ext cx="2380506" cy="91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4FA81B32-D866-0160-D218-2145DDE1A606}"/>
              </a:ext>
            </a:extLst>
          </p:cNvPr>
          <p:cNvSpPr txBox="1"/>
          <p:nvPr/>
        </p:nvSpPr>
        <p:spPr>
          <a:xfrm>
            <a:off x="683568" y="3849310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WP8 in </a:t>
            </a:r>
            <a:r>
              <a:rPr lang="es-ES" sz="1400" dirty="0" err="1"/>
              <a:t>the</a:t>
            </a:r>
            <a:r>
              <a:rPr lang="es-ES" sz="1400" dirty="0"/>
              <a:t> DONES-</a:t>
            </a:r>
            <a:r>
              <a:rPr lang="es-ES" sz="1400" dirty="0" err="1"/>
              <a:t>Prep</a:t>
            </a:r>
            <a:r>
              <a:rPr lang="es-ES" sz="1400" dirty="0"/>
              <a:t> Project </a:t>
            </a:r>
            <a:r>
              <a:rPr lang="es-ES" sz="1400" dirty="0" err="1"/>
              <a:t>coordinated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A. </a:t>
            </a:r>
            <a:r>
              <a:rPr lang="es-ES" sz="1400" dirty="0" err="1"/>
              <a:t>Maj</a:t>
            </a:r>
            <a:r>
              <a:rPr lang="es-ES" sz="1400" dirty="0"/>
              <a:t> (IPJ-PAN)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635AAB8-ABE6-A56E-8ABE-EDE65BAE1DFA}"/>
              </a:ext>
            </a:extLst>
          </p:cNvPr>
          <p:cNvSpPr txBox="1"/>
          <p:nvPr/>
        </p:nvSpPr>
        <p:spPr>
          <a:xfrm>
            <a:off x="5436096" y="3709181"/>
            <a:ext cx="269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/>
              <a:t>Coordinated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D. Cano (CIEMAT) and A.M. </a:t>
            </a:r>
            <a:r>
              <a:rPr lang="es-ES" sz="1400" dirty="0" err="1"/>
              <a:t>Lallena</a:t>
            </a:r>
            <a:r>
              <a:rPr lang="es-ES" sz="1400" dirty="0"/>
              <a:t> (UGR)</a:t>
            </a:r>
          </a:p>
        </p:txBody>
      </p:sp>
      <p:sp>
        <p:nvSpPr>
          <p:cNvPr id="3" name="Marcador de pie de página 3">
            <a:extLst>
              <a:ext uri="{FF2B5EF4-FFF2-40B4-BE49-F238E27FC236}">
                <a16:creationId xmlns:a16="http://schemas.microsoft.com/office/drawing/2014/main" id="{CC98F608-071D-BA13-ABF3-F118581A2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816544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Additional experimental areas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" t="14265" r="2948" b="199"/>
          <a:stretch/>
        </p:blipFill>
        <p:spPr>
          <a:xfrm>
            <a:off x="2382884" y="513841"/>
            <a:ext cx="4764087" cy="2443163"/>
          </a:xfrm>
        </p:spPr>
      </p:pic>
      <p:sp>
        <p:nvSpPr>
          <p:cNvPr id="10" name="9 CuadroTexto"/>
          <p:cNvSpPr txBox="1"/>
          <p:nvPr/>
        </p:nvSpPr>
        <p:spPr>
          <a:xfrm>
            <a:off x="3383868" y="948103"/>
            <a:ext cx="1080120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XY plane (Z=0)</a:t>
            </a:r>
          </a:p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(horizontal)</a:t>
            </a:r>
          </a:p>
        </p:txBody>
      </p:sp>
      <p:pic>
        <p:nvPicPr>
          <p:cNvPr id="7" name="Picture 38">
            <a:extLst>
              <a:ext uri="{FF2B5EF4-FFF2-40B4-BE49-F238E27FC236}">
                <a16:creationId xmlns:a16="http://schemas.microsoft.com/office/drawing/2014/main" id="{BEFEA901-E6E4-0749-91E6-190974AFA01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74227" y="2920577"/>
            <a:ext cx="6380171" cy="1669478"/>
          </a:xfrm>
          <a:prstGeom prst="rect">
            <a:avLst/>
          </a:prstGeom>
        </p:spPr>
      </p:pic>
      <p:sp>
        <p:nvSpPr>
          <p:cNvPr id="8" name="9 CuadroTexto">
            <a:extLst>
              <a:ext uri="{FF2B5EF4-FFF2-40B4-BE49-F238E27FC236}">
                <a16:creationId xmlns:a16="http://schemas.microsoft.com/office/drawing/2014/main" id="{26DFFFEF-AAA1-964D-AE15-C92C7EC4A01C}"/>
              </a:ext>
            </a:extLst>
          </p:cNvPr>
          <p:cNvSpPr txBox="1"/>
          <p:nvPr/>
        </p:nvSpPr>
        <p:spPr>
          <a:xfrm>
            <a:off x="1200418" y="3111810"/>
            <a:ext cx="1072534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ZY plane (X=0)</a:t>
            </a:r>
          </a:p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(vertical)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92DA5FDB-0632-F94D-B785-CEA2AF6F12F7}"/>
              </a:ext>
            </a:extLst>
          </p:cNvPr>
          <p:cNvGrpSpPr/>
          <p:nvPr/>
        </p:nvGrpSpPr>
        <p:grpSpPr>
          <a:xfrm>
            <a:off x="5868145" y="652359"/>
            <a:ext cx="2952327" cy="1001290"/>
            <a:chOff x="6300192" y="869811"/>
            <a:chExt cx="3936435" cy="1335053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51E91B7F-BBA1-AF40-8EFA-F3D4B81EC727}"/>
                </a:ext>
              </a:extLst>
            </p:cNvPr>
            <p:cNvSpPr txBox="1"/>
            <p:nvPr/>
          </p:nvSpPr>
          <p:spPr>
            <a:xfrm>
              <a:off x="7201950" y="869811"/>
              <a:ext cx="3034677" cy="12311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Experiments with</a:t>
              </a:r>
            </a:p>
            <a:p>
              <a:pPr algn="ctr"/>
              <a:r>
                <a:rPr lang="en-GB" dirty="0">
                  <a:solidFill>
                    <a:srgbClr val="FF0000"/>
                  </a:solidFill>
                </a:rPr>
                <a:t>continuous neutron beams</a:t>
              </a:r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F5487B0B-3419-1C45-AC94-9C742C8ACC77}"/>
                </a:ext>
              </a:extLst>
            </p:cNvPr>
            <p:cNvSpPr/>
            <p:nvPr/>
          </p:nvSpPr>
          <p:spPr>
            <a:xfrm>
              <a:off x="6300192" y="1875190"/>
              <a:ext cx="864096" cy="329674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5" name="24 Conector recto de flecha">
              <a:extLst>
                <a:ext uri="{FF2B5EF4-FFF2-40B4-BE49-F238E27FC236}">
                  <a16:creationId xmlns:a16="http://schemas.microsoft.com/office/drawing/2014/main" id="{B0A370CE-6DD3-4F42-8307-ACE0172C7ABA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 flipH="1">
              <a:off x="6948264" y="1485364"/>
              <a:ext cx="253687" cy="38982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736F1239-D3A8-4C46-8FED-BA2C8532B491}"/>
              </a:ext>
            </a:extLst>
          </p:cNvPr>
          <p:cNvGrpSpPr/>
          <p:nvPr/>
        </p:nvGrpSpPr>
        <p:grpSpPr>
          <a:xfrm>
            <a:off x="1072074" y="4078705"/>
            <a:ext cx="5072992" cy="724384"/>
            <a:chOff x="-94568" y="5438269"/>
            <a:chExt cx="6763987" cy="965844"/>
          </a:xfrm>
        </p:grpSpPr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3911EEC-C8A2-4C40-A34F-5DC263D3ED00}"/>
                </a:ext>
              </a:extLst>
            </p:cNvPr>
            <p:cNvSpPr txBox="1"/>
            <p:nvPr/>
          </p:nvSpPr>
          <p:spPr>
            <a:xfrm>
              <a:off x="-94568" y="5911671"/>
              <a:ext cx="6763987" cy="4924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Experiments with pulsed neutron + deuteron beams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E02C2481-1732-C043-8B45-DD0F08DD7D9E}"/>
                </a:ext>
              </a:extLst>
            </p:cNvPr>
            <p:cNvSpPr/>
            <p:nvPr/>
          </p:nvSpPr>
          <p:spPr>
            <a:xfrm>
              <a:off x="899592" y="5438269"/>
              <a:ext cx="4032448" cy="295352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2" name="24 Conector recto de flecha">
              <a:extLst>
                <a:ext uri="{FF2B5EF4-FFF2-40B4-BE49-F238E27FC236}">
                  <a16:creationId xmlns:a16="http://schemas.microsoft.com/office/drawing/2014/main" id="{7B083330-F1C1-6640-8925-9F164CA69E68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3203848" y="5624215"/>
              <a:ext cx="83577" cy="2874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2B8D555-0E27-F5BE-EC8E-2D3195DC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3557722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4">
            <a:extLst>
              <a:ext uri="{FF2B5EF4-FFF2-40B4-BE49-F238E27FC236}">
                <a16:creationId xmlns:a16="http://schemas.microsoft.com/office/drawing/2014/main" id="{8E5125FE-1EBF-611B-F11B-6A1298727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Continuous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experimental </a:t>
            </a:r>
            <a:r>
              <a:rPr lang="es-ES" dirty="0" err="1"/>
              <a:t>area</a:t>
            </a:r>
            <a:endParaRPr lang="es-ES" dirty="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5AE58250-BE3D-D549-9619-F6636D14F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9582"/>
            <a:ext cx="3618971" cy="276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B3573C7-79F5-4C4C-BDB3-0B69AAB6D2E4}"/>
              </a:ext>
            </a:extLst>
          </p:cNvPr>
          <p:cNvSpPr txBox="1"/>
          <p:nvPr/>
        </p:nvSpPr>
        <p:spPr>
          <a:xfrm>
            <a:off x="1310625" y="3578488"/>
            <a:ext cx="293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E. Mendoza et al., submitted to </a:t>
            </a:r>
            <a:r>
              <a:rPr lang="en-GB" sz="1200" dirty="0" err="1"/>
              <a:t>Nucl</a:t>
            </a:r>
            <a:r>
              <a:rPr lang="en-GB" sz="1200" dirty="0"/>
              <a:t>. Fusion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53C67C1-CC0F-744E-82A9-73C16F755407}"/>
              </a:ext>
            </a:extLst>
          </p:cNvPr>
          <p:cNvSpPr txBox="1"/>
          <p:nvPr/>
        </p:nvSpPr>
        <p:spPr>
          <a:xfrm>
            <a:off x="5436096" y="699542"/>
            <a:ext cx="34563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highlight>
                  <a:srgbClr val="00FF00"/>
                </a:highlight>
              </a:rPr>
              <a:t>Very high neutron flux at very high energies!!!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F9665C5-D3C1-3D55-E9C8-03A3EFE51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4624" y="278534"/>
            <a:ext cx="6444031" cy="387739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B40BEC6-A7C4-8952-0DDA-80373B73887A}"/>
              </a:ext>
            </a:extLst>
          </p:cNvPr>
          <p:cNvSpPr txBox="1"/>
          <p:nvPr/>
        </p:nvSpPr>
        <p:spPr>
          <a:xfrm>
            <a:off x="837935" y="238824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A4B5586-D721-7620-608E-899C79827F70}"/>
              </a:ext>
            </a:extLst>
          </p:cNvPr>
          <p:cNvSpPr txBox="1"/>
          <p:nvPr/>
        </p:nvSpPr>
        <p:spPr>
          <a:xfrm>
            <a:off x="971600" y="2434769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F5D8708-5893-ADD9-EF34-2056AC791906}"/>
              </a:ext>
            </a:extLst>
          </p:cNvPr>
          <p:cNvSpPr txBox="1"/>
          <p:nvPr/>
        </p:nvSpPr>
        <p:spPr>
          <a:xfrm>
            <a:off x="1190000" y="2383532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90E2284-E312-D15B-B90E-3AF5FB6B0A8D}"/>
              </a:ext>
            </a:extLst>
          </p:cNvPr>
          <p:cNvSpPr txBox="1"/>
          <p:nvPr/>
        </p:nvSpPr>
        <p:spPr>
          <a:xfrm>
            <a:off x="1702154" y="233129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00B050"/>
                </a:solidFill>
              </a:rPr>
              <a:t>C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8BB4F02-5670-CC7B-A500-15CB4040110C}"/>
              </a:ext>
            </a:extLst>
          </p:cNvPr>
          <p:cNvSpPr txBox="1"/>
          <p:nvPr/>
        </p:nvSpPr>
        <p:spPr>
          <a:xfrm>
            <a:off x="2299400" y="2234357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7030A0"/>
                </a:solidFill>
              </a:rPr>
              <a:t>D</a:t>
            </a: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C6064A9-B2A8-A2DE-B0A9-3ECE459A0E09}"/>
              </a:ext>
            </a:extLst>
          </p:cNvPr>
          <p:cNvSpPr/>
          <p:nvPr/>
        </p:nvSpPr>
        <p:spPr>
          <a:xfrm>
            <a:off x="1021703" y="3939902"/>
            <a:ext cx="715069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 defTabSz="514350"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latin typeface="Arial"/>
              </a:rPr>
              <a:t>High-flux (</a:t>
            </a:r>
            <a:r>
              <a:rPr lang="fr-FR" sz="1400" dirty="0">
                <a:solidFill>
                  <a:srgbClr val="FF0000"/>
                </a:solidFill>
                <a:latin typeface="Arial"/>
              </a:rPr>
              <a:t>~2. 10</a:t>
            </a:r>
            <a:r>
              <a:rPr lang="fr-FR" sz="1400" baseline="30000" dirty="0">
                <a:solidFill>
                  <a:srgbClr val="FF0000"/>
                </a:solidFill>
                <a:latin typeface="Arial"/>
              </a:rPr>
              <a:t>10</a:t>
            </a:r>
            <a:r>
              <a:rPr lang="fr-FR" sz="1400" dirty="0">
                <a:solidFill>
                  <a:srgbClr val="FF0000"/>
                </a:solidFill>
                <a:latin typeface="Arial"/>
              </a:rPr>
              <a:t> n/cm</a:t>
            </a:r>
            <a:r>
              <a:rPr lang="fr-FR" sz="1400" baseline="30000" dirty="0">
                <a:solidFill>
                  <a:srgbClr val="FF0000"/>
                </a:solidFill>
                <a:latin typeface="Arial"/>
              </a:rPr>
              <a:t>2</a:t>
            </a:r>
            <a:r>
              <a:rPr lang="fr-FR" sz="1400" dirty="0">
                <a:solidFill>
                  <a:srgbClr val="FF0000"/>
                </a:solidFill>
                <a:latin typeface="Arial"/>
              </a:rPr>
              <a:t>/s </a:t>
            </a:r>
            <a:r>
              <a:rPr lang="fr-FR" sz="1400" dirty="0">
                <a:latin typeface="Arial"/>
              </a:rPr>
              <a:t>at nominal </a:t>
            </a:r>
            <a:r>
              <a:rPr lang="fr-FR" sz="1400" dirty="0" err="1">
                <a:latin typeface="Arial"/>
              </a:rPr>
              <a:t>operation</a:t>
            </a:r>
            <a:r>
              <a:rPr lang="fr-FR" sz="1400" dirty="0">
                <a:latin typeface="Arial"/>
              </a:rPr>
              <a:t> </a:t>
            </a:r>
            <a:r>
              <a:rPr lang="fr-FR" sz="1400" dirty="0"/>
              <a:t>125 mA </a:t>
            </a:r>
            <a:r>
              <a:rPr lang="fr-FR" sz="1400" dirty="0" err="1"/>
              <a:t>deuteron</a:t>
            </a:r>
            <a:r>
              <a:rPr lang="fr-FR" sz="1400" dirty="0"/>
              <a:t> </a:t>
            </a:r>
            <a:r>
              <a:rPr lang="fr-FR" sz="1400" dirty="0" err="1"/>
              <a:t>beam</a:t>
            </a:r>
            <a:r>
              <a:rPr lang="fr-FR" sz="1400" dirty="0"/>
              <a:t>, </a:t>
            </a:r>
            <a:r>
              <a:rPr lang="fr-FR" sz="1400" dirty="0" err="1">
                <a:latin typeface="Arial"/>
              </a:rPr>
              <a:t>covering</a:t>
            </a:r>
            <a:r>
              <a:rPr lang="fr-FR" sz="1400" dirty="0">
                <a:latin typeface="Arial"/>
              </a:rPr>
              <a:t> a large </a:t>
            </a:r>
            <a:r>
              <a:rPr lang="fr-FR" sz="1400" dirty="0" err="1">
                <a:latin typeface="Arial"/>
              </a:rPr>
              <a:t>energy</a:t>
            </a:r>
            <a:r>
              <a:rPr lang="fr-FR" sz="1400" dirty="0">
                <a:latin typeface="Arial"/>
              </a:rPr>
              <a:t> range</a:t>
            </a:r>
          </a:p>
          <a:p>
            <a:pPr marL="214313" indent="-214313" defTabSz="514350">
              <a:buFont typeface="Wingdings" panose="05000000000000000000" pitchFamily="2" charset="2"/>
              <a:buChar char="Ø"/>
              <a:defRPr/>
            </a:pPr>
            <a:r>
              <a:rPr lang="fr-FR" sz="1400" dirty="0" err="1">
                <a:latin typeface="Arial"/>
              </a:rPr>
              <a:t>Collimated</a:t>
            </a:r>
            <a:r>
              <a:rPr lang="fr-FR" sz="1400" dirty="0">
                <a:latin typeface="Arial"/>
              </a:rPr>
              <a:t> neutron </a:t>
            </a:r>
            <a:r>
              <a:rPr lang="fr-FR" sz="1400" dirty="0" err="1">
                <a:latin typeface="Arial"/>
              </a:rPr>
              <a:t>beam</a:t>
            </a:r>
            <a:r>
              <a:rPr lang="fr-FR" sz="1400" dirty="0">
                <a:latin typeface="Arial"/>
              </a:rPr>
              <a:t> (</a:t>
            </a:r>
            <a:r>
              <a:rPr lang="en-GB" sz="1400" dirty="0">
                <a:latin typeface="Arial" panose="020B0604020202020204" pitchFamily="34" charset="0"/>
                <a:ea typeface="AR PL SungtiL GB" pitchFamily="2"/>
                <a:cs typeface="Arial" panose="020B0604020202020204" pitchFamily="34" charset="0"/>
              </a:rPr>
              <a:t>~98% of the neutrons with  θ &lt; 1°</a:t>
            </a:r>
            <a:r>
              <a:rPr lang="fr-FR" sz="1400" dirty="0">
                <a:latin typeface="Arial"/>
              </a:rPr>
              <a:t>)</a:t>
            </a:r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61C53C12-C590-1831-7A61-5BB5012E5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4195562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ole tekstowe 28">
            <a:extLst>
              <a:ext uri="{FF2B5EF4-FFF2-40B4-BE49-F238E27FC236}">
                <a16:creationId xmlns:a16="http://schemas.microsoft.com/office/drawing/2014/main" id="{133CC0E6-79D0-5487-37A9-2FC02C02D210}"/>
              </a:ext>
            </a:extLst>
          </p:cNvPr>
          <p:cNvSpPr txBox="1"/>
          <p:nvPr/>
        </p:nvSpPr>
        <p:spPr>
          <a:xfrm>
            <a:off x="179513" y="627534"/>
            <a:ext cx="7272808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altLang="es-ES" sz="1400" b="1" dirty="0">
                <a:latin typeface="Arial Unicode MS" panose="020B0604020202020204" pitchFamily="34" charset="-128"/>
              </a:rPr>
              <a:t>Nuclear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physics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studies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with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moderated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and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unmoderated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</a:t>
            </a:r>
            <a:r>
              <a:rPr lang="es-ES" altLang="es-ES" sz="1400" b="1" dirty="0" err="1">
                <a:latin typeface="Arial Unicode MS" panose="020B0604020202020204" pitchFamily="34" charset="-128"/>
              </a:rPr>
              <a:t>neutrons</a:t>
            </a:r>
            <a:r>
              <a:rPr lang="es-ES" altLang="es-ES" sz="1400" b="1" dirty="0">
                <a:latin typeface="Arial Unicode MS" panose="020B0604020202020204" pitchFamily="34" charset="-128"/>
              </a:rPr>
              <a:t>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ES" altLang="es-ES" sz="1400" dirty="0">
                <a:latin typeface="Arial Unicode MS" panose="020B0604020202020204" pitchFamily="34" charset="-128"/>
              </a:rPr>
              <a:t>  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Analysis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of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neutron-rich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isotopes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production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induced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fission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Spectroscopy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of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very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exotic</a:t>
            </a:r>
            <a:r>
              <a:rPr lang="es-ES" altLang="es-ES" sz="1400" dirty="0">
                <a:latin typeface="Arial Unicode MS" panose="020B0604020202020204" pitchFamily="34" charset="-128"/>
              </a:rPr>
              <a:t> and short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lived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nuclei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Maxwellian-averaged</a:t>
            </a:r>
            <a:r>
              <a:rPr lang="es-ES" altLang="es-ES" sz="1400" dirty="0">
                <a:latin typeface="Arial Unicode MS" panose="020B0604020202020204" pitchFamily="34" charset="-128"/>
              </a:rPr>
              <a:t> capture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cross-section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for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some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stellar</a:t>
            </a:r>
            <a:r>
              <a:rPr lang="es-ES" altLang="es-ES" sz="1400" dirty="0">
                <a:latin typeface="Arial Unicode MS" panose="020B0604020202020204" pitchFamily="34" charset="-128"/>
              </a:rPr>
              <a:t> nuclear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reactions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activation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techniques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with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neutrons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Analysis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of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radioisotope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production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routes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by</a:t>
            </a:r>
            <a:r>
              <a:rPr lang="es-ES" altLang="es-ES" sz="1400" dirty="0">
                <a:latin typeface="Arial Unicode MS" panose="020B0604020202020204" pitchFamily="34" charset="-128"/>
              </a:rPr>
              <a:t> nuclear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decay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induced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reactions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endParaRPr lang="es-ES" altLang="es-ES" sz="1400" dirty="0">
              <a:latin typeface="Arial Unicode MS" panose="020B0604020202020204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altLang="es-ES" sz="1400" b="1" dirty="0" err="1">
                <a:latin typeface="Arial Unicode MS" panose="020B0604020202020204" pitchFamily="34" charset="-128"/>
              </a:rPr>
              <a:t>Others</a:t>
            </a:r>
            <a:endParaRPr lang="es-ES" altLang="es-ES" sz="1400" b="1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Neutron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scatering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with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moderated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beams</a:t>
            </a:r>
            <a:r>
              <a:rPr lang="es-ES" altLang="es-ES" sz="1400" dirty="0">
                <a:latin typeface="Arial Unicode MS" panose="020B0604020202020204" pitchFamily="34" charset="-128"/>
              </a:rPr>
              <a:t> (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biological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matter</a:t>
            </a:r>
            <a:r>
              <a:rPr lang="es-ES" altLang="es-ES" sz="1400" dirty="0">
                <a:latin typeface="Arial Unicode MS" panose="020B0604020202020204" pitchFamily="34" charset="-128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Characterization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of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materials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by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radiation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analysis</a:t>
            </a:r>
            <a:r>
              <a:rPr lang="es-ES" altLang="es-ES" sz="1400" dirty="0">
                <a:latin typeface="Arial Unicode MS" panose="020B0604020202020204" pitchFamily="34" charset="-128"/>
              </a:rPr>
              <a:t> (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for</a:t>
            </a:r>
            <a:r>
              <a:rPr lang="es-ES" altLang="es-ES" sz="1400" dirty="0">
                <a:latin typeface="Arial Unicode MS" panose="020B0604020202020204" pitchFamily="34" charset="-128"/>
              </a:rPr>
              <a:t> medicine,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chemistry</a:t>
            </a:r>
            <a:r>
              <a:rPr lang="es-ES" altLang="es-ES" sz="1400" dirty="0">
                <a:latin typeface="Arial Unicode MS" panose="020B0604020202020204" pitchFamily="34" charset="-128"/>
              </a:rPr>
              <a:t>,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biology</a:t>
            </a:r>
            <a:r>
              <a:rPr lang="es-ES" altLang="es-ES" sz="1400" dirty="0">
                <a:latin typeface="Arial Unicode MS" panose="020B0604020202020204" pitchFamily="34" charset="-128"/>
              </a:rPr>
              <a:t>,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forensics</a:t>
            </a:r>
            <a:r>
              <a:rPr lang="es-ES" altLang="es-ES" sz="1400" dirty="0">
                <a:latin typeface="Arial Unicode MS" panose="020B0604020202020204" pitchFamily="34" charset="-128"/>
              </a:rPr>
              <a:t>,…)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Materials</a:t>
            </a:r>
            <a:r>
              <a:rPr lang="es-ES" altLang="es-ES" sz="1400" dirty="0">
                <a:latin typeface="Arial Unicode MS" panose="020B0604020202020204" pitchFamily="34" charset="-128"/>
              </a:rPr>
              <a:t> doping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Imaging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techniques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with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neutrons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Radioisotope</a:t>
            </a:r>
            <a:r>
              <a:rPr lang="es-ES" altLang="es-ES" sz="1400" dirty="0">
                <a:latin typeface="Arial Unicode MS" panose="020B0604020202020204" pitchFamily="34" charset="-128"/>
              </a:rPr>
              <a:t> producción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for</a:t>
            </a:r>
            <a:r>
              <a:rPr lang="es-ES" altLang="es-ES" sz="1400" dirty="0">
                <a:latin typeface="Arial Unicode MS" panose="020B0604020202020204" pitchFamily="34" charset="-128"/>
              </a:rPr>
              <a:t> medical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applications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pl-PL" sz="1400" dirty="0"/>
              <a:t>(e.g. 9</a:t>
            </a:r>
            <a:r>
              <a:rPr lang="es-ES" sz="1400" dirty="0"/>
              <a:t>9</a:t>
            </a:r>
            <a:r>
              <a:rPr lang="pl-PL" sz="1400" dirty="0"/>
              <a:t>Mo) </a:t>
            </a:r>
            <a:endParaRPr lang="es-ES" altLang="es-ES" sz="1400" dirty="0">
              <a:latin typeface="Arial Unicode MS" panose="020B0604020202020204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400" dirty="0" err="1">
                <a:latin typeface="Arial Unicode MS" panose="020B0604020202020204" pitchFamily="34" charset="-128"/>
              </a:rPr>
              <a:t>Fast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neutron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irradiation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of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components</a:t>
            </a:r>
            <a:r>
              <a:rPr lang="es-ES" altLang="es-ES" sz="1400" dirty="0">
                <a:latin typeface="Arial Unicode MS" panose="020B0604020202020204" pitchFamily="34" charset="-128"/>
              </a:rPr>
              <a:t>,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devices</a:t>
            </a:r>
            <a:r>
              <a:rPr lang="es-ES" altLang="es-ES" sz="1400" dirty="0">
                <a:latin typeface="Arial Unicode MS" panose="020B0604020202020204" pitchFamily="34" charset="-128"/>
              </a:rPr>
              <a:t> </a:t>
            </a:r>
            <a:r>
              <a:rPr lang="es-ES" altLang="es-ES" sz="1400" dirty="0" err="1">
                <a:latin typeface="Arial Unicode MS" panose="020B0604020202020204" pitchFamily="34" charset="-128"/>
              </a:rPr>
              <a:t>or</a:t>
            </a:r>
            <a:r>
              <a:rPr lang="es-ES" altLang="es-ES" sz="1400" dirty="0">
                <a:latin typeface="Arial Unicode MS" panose="020B0604020202020204" pitchFamily="34" charset="-128"/>
              </a:rPr>
              <a:t> bio-simples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s-ES" sz="1400" dirty="0">
                <a:latin typeface="Arial Unicode MS" panose="020B0604020202020204" pitchFamily="34" charset="-128"/>
              </a:rPr>
              <a:t>Superconductive materials under fast neutron irradiation</a:t>
            </a:r>
            <a:endParaRPr lang="es-ES" altLang="es-ES" sz="1400" dirty="0">
              <a:latin typeface="Arial Unicode MS" panose="020B0604020202020204" pitchFamily="34" charset="-128"/>
            </a:endParaRPr>
          </a:p>
        </p:txBody>
      </p:sp>
      <p:sp>
        <p:nvSpPr>
          <p:cNvPr id="35" name="Título 1">
            <a:extLst>
              <a:ext uri="{FF2B5EF4-FFF2-40B4-BE49-F238E27FC236}">
                <a16:creationId xmlns:a16="http://schemas.microsoft.com/office/drawing/2014/main" id="{062A81AC-DC33-11AA-C12B-FE964744FB6A}"/>
              </a:ext>
            </a:extLst>
          </p:cNvPr>
          <p:cNvSpPr txBox="1">
            <a:spLocks/>
          </p:cNvSpPr>
          <p:nvPr/>
        </p:nvSpPr>
        <p:spPr>
          <a:xfrm>
            <a:off x="539552" y="-92546"/>
            <a:ext cx="7992888" cy="668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b="1" dirty="0" err="1"/>
              <a:t>Potential</a:t>
            </a:r>
            <a:r>
              <a:rPr lang="es-ES" b="1" dirty="0"/>
              <a:t> </a:t>
            </a:r>
            <a:r>
              <a:rPr lang="es-ES" b="1" dirty="0" err="1"/>
              <a:t>experiments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</a:t>
            </a:r>
            <a:r>
              <a:rPr lang="es-ES" b="1" dirty="0" err="1"/>
              <a:t>neutrons</a:t>
            </a:r>
            <a:endParaRPr lang="es-ES" b="1" dirty="0"/>
          </a:p>
        </p:txBody>
      </p:sp>
      <p:pic>
        <p:nvPicPr>
          <p:cNvPr id="3" name="OSA Image" descr="OSA Image">
            <a:extLst>
              <a:ext uri="{FF2B5EF4-FFF2-40B4-BE49-F238E27FC236}">
                <a16:creationId xmlns:a16="http://schemas.microsoft.com/office/drawing/2014/main" id="{E5F3AFCD-14C3-0E55-8072-5558F1E51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3353715"/>
            <a:ext cx="1774287" cy="11956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C3700E8-EC51-E4C0-09F5-02B6390A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5134" y="627534"/>
            <a:ext cx="1179354" cy="1427393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4F85A574-17AA-DD47-8036-8CEBFF1B1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2106595"/>
            <a:ext cx="1907704" cy="1370850"/>
          </a:xfrm>
          <a:prstGeom prst="rect">
            <a:avLst/>
          </a:prstGeom>
        </p:spPr>
      </p:pic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31C63D76-B6F7-E8EF-A54D-86C0B15E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4259114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Unmoderated</a:t>
            </a:r>
            <a:r>
              <a:rPr lang="fr-FR" dirty="0"/>
              <a:t> neutron </a:t>
            </a:r>
            <a:r>
              <a:rPr lang="fr-FR" dirty="0" err="1"/>
              <a:t>beam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479" y="1059582"/>
            <a:ext cx="3660030" cy="281006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835696" y="3737987"/>
            <a:ext cx="59046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IFMIF-DONES 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fr-FR" sz="15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neutron flux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 TOF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but, No TOF technique to select neutron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High flux for radioisotope production by (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n,x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43" y="1195803"/>
            <a:ext cx="3214214" cy="243389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394176" y="1571976"/>
            <a:ext cx="11464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dirty="0"/>
              <a:t>IFMIF-DONES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838695" y="1416645"/>
            <a:ext cx="76335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50" b="1" dirty="0"/>
              <a:t>(EAR1/0.25Hz)</a:t>
            </a:r>
          </a:p>
        </p:txBody>
      </p:sp>
      <p:sp>
        <p:nvSpPr>
          <p:cNvPr id="3" name="Marcador de pie de página 3">
            <a:extLst>
              <a:ext uri="{FF2B5EF4-FFF2-40B4-BE49-F238E27FC236}">
                <a16:creationId xmlns:a16="http://schemas.microsoft.com/office/drawing/2014/main" id="{4D0B7EC2-37B9-500B-5142-C01FC5608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3038213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43278D3C-686F-2C48-9FB2-9C7477BC67CE}"/>
              </a:ext>
            </a:extLst>
          </p:cNvPr>
          <p:cNvSpPr txBox="1">
            <a:spLocks/>
          </p:cNvSpPr>
          <p:nvPr/>
        </p:nvSpPr>
        <p:spPr>
          <a:xfrm>
            <a:off x="1371600" y="70318"/>
            <a:ext cx="6629400" cy="413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dirty="0">
                <a:solidFill>
                  <a:srgbClr val="FF0000"/>
                </a:solidFill>
              </a:rPr>
              <a:t>DOMISOL: DONES Magnetic Isotope Separation On Line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FFC3A85-8204-D745-B13B-06638B34A93A}"/>
              </a:ext>
            </a:extLst>
          </p:cNvPr>
          <p:cNvSpPr txBox="1"/>
          <p:nvPr/>
        </p:nvSpPr>
        <p:spPr>
          <a:xfrm>
            <a:off x="3836311" y="681540"/>
            <a:ext cx="3868037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50" dirty="0"/>
              <a:t>The DOMISOL consists of:</a:t>
            </a:r>
          </a:p>
          <a:p>
            <a:pPr algn="just"/>
            <a:endParaRPr lang="en-US" sz="1350" dirty="0"/>
          </a:p>
          <a:p>
            <a:pPr marL="214313" indent="-214313" algn="just">
              <a:buFontTx/>
              <a:buChar char="-"/>
            </a:pPr>
            <a:r>
              <a:rPr lang="en-US" sz="1350" dirty="0"/>
              <a:t>High energy and flux neutron beam.</a:t>
            </a:r>
          </a:p>
          <a:p>
            <a:pPr marL="214313" indent="-214313" algn="just">
              <a:buFontTx/>
              <a:buChar char="-"/>
            </a:pPr>
            <a:r>
              <a:rPr lang="en-US" sz="1350" dirty="0"/>
              <a:t>Production target based on </a:t>
            </a:r>
            <a:r>
              <a:rPr lang="en-US" sz="1350" b="1" dirty="0">
                <a:solidFill>
                  <a:srgbClr val="FF0000"/>
                </a:solidFill>
              </a:rPr>
              <a:t>fission</a:t>
            </a:r>
            <a:r>
              <a:rPr lang="en-US" sz="1350" dirty="0"/>
              <a:t> reactions and ion source.</a:t>
            </a:r>
          </a:p>
          <a:p>
            <a:pPr marL="214313" indent="-214313" algn="just">
              <a:buFontTx/>
              <a:buChar char="-"/>
            </a:pPr>
            <a:r>
              <a:rPr lang="en-US" sz="1350" dirty="0"/>
              <a:t>Mass separator. </a:t>
            </a:r>
          </a:p>
          <a:p>
            <a:pPr marL="214313" indent="-214313" algn="just">
              <a:buFontTx/>
              <a:buChar char="-"/>
            </a:pPr>
            <a:r>
              <a:rPr lang="en-US" sz="1350" dirty="0"/>
              <a:t>Ion beam transport system.</a:t>
            </a:r>
          </a:p>
          <a:p>
            <a:pPr algn="just"/>
            <a:endParaRPr lang="en-US" sz="1350" dirty="0"/>
          </a:p>
          <a:p>
            <a:pPr algn="just"/>
            <a:r>
              <a:rPr lang="en-US" sz="1350" dirty="0"/>
              <a:t>Similar to the OSIRIS separator in </a:t>
            </a:r>
            <a:r>
              <a:rPr lang="en-US" sz="1350" dirty="0" err="1"/>
              <a:t>Studsvik</a:t>
            </a:r>
            <a:r>
              <a:rPr lang="en-US" sz="1350" dirty="0"/>
              <a:t>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E6E799-A440-1643-937A-24BC4CC4A435}"/>
              </a:ext>
            </a:extLst>
          </p:cNvPr>
          <p:cNvSpPr txBox="1"/>
          <p:nvPr/>
        </p:nvSpPr>
        <p:spPr>
          <a:xfrm>
            <a:off x="1266904" y="1837834"/>
            <a:ext cx="1301324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/>
              <a:t>High energy neutrons</a:t>
            </a:r>
          </a:p>
          <a:p>
            <a:pPr algn="ctr"/>
            <a:r>
              <a:rPr lang="en-US" sz="1350" dirty="0"/>
              <a:t>10</a:t>
            </a:r>
            <a:r>
              <a:rPr lang="en-US" sz="1350" baseline="30000" dirty="0"/>
              <a:t>12</a:t>
            </a:r>
            <a:r>
              <a:rPr lang="en-US" sz="1350" dirty="0"/>
              <a:t> n/cm</a:t>
            </a:r>
            <a:r>
              <a:rPr lang="en-US" sz="1350" baseline="30000" dirty="0"/>
              <a:t>2</a:t>
            </a:r>
            <a:r>
              <a:rPr lang="en-US" sz="1350" dirty="0"/>
              <a:t>/s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711870D0-B448-8B41-8DF6-F4413D4021DD}"/>
              </a:ext>
            </a:extLst>
          </p:cNvPr>
          <p:cNvGrpSpPr/>
          <p:nvPr/>
        </p:nvGrpSpPr>
        <p:grpSpPr>
          <a:xfrm>
            <a:off x="1547665" y="1292534"/>
            <a:ext cx="3396983" cy="3190917"/>
            <a:chOff x="611560" y="1301722"/>
            <a:chExt cx="4529311" cy="4254556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250B89E0-4A05-5B46-9B75-E05F443633FB}"/>
                </a:ext>
              </a:extLst>
            </p:cNvPr>
            <p:cNvGrpSpPr/>
            <p:nvPr/>
          </p:nvGrpSpPr>
          <p:grpSpPr>
            <a:xfrm>
              <a:off x="611560" y="1301722"/>
              <a:ext cx="4529311" cy="4254556"/>
              <a:chOff x="3320552" y="1163397"/>
              <a:chExt cx="4529311" cy="4254556"/>
            </a:xfrm>
          </p:grpSpPr>
          <p:sp>
            <p:nvSpPr>
              <p:cNvPr id="9" name="Flecha derecha 8">
                <a:extLst>
                  <a:ext uri="{FF2B5EF4-FFF2-40B4-BE49-F238E27FC236}">
                    <a16:creationId xmlns:a16="http://schemas.microsoft.com/office/drawing/2014/main" id="{FA41953C-21AD-E047-8DB9-A55EC1C36CC7}"/>
                  </a:ext>
                </a:extLst>
              </p:cNvPr>
              <p:cNvSpPr/>
              <p:nvPr/>
            </p:nvSpPr>
            <p:spPr>
              <a:xfrm>
                <a:off x="3707904" y="1332921"/>
                <a:ext cx="792088" cy="439895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0" name="Flecha derecha 9">
                <a:extLst>
                  <a:ext uri="{FF2B5EF4-FFF2-40B4-BE49-F238E27FC236}">
                    <a16:creationId xmlns:a16="http://schemas.microsoft.com/office/drawing/2014/main" id="{9839208A-B2EB-3E41-A12B-7B2D60F16D8F}"/>
                  </a:ext>
                </a:extLst>
              </p:cNvPr>
              <p:cNvSpPr/>
              <p:nvPr/>
            </p:nvSpPr>
            <p:spPr>
              <a:xfrm rot="5400000">
                <a:off x="5021762" y="2703007"/>
                <a:ext cx="508823" cy="643221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" name="Arco de bloque 10">
                <a:extLst>
                  <a:ext uri="{FF2B5EF4-FFF2-40B4-BE49-F238E27FC236}">
                    <a16:creationId xmlns:a16="http://schemas.microsoft.com/office/drawing/2014/main" id="{EFC9EF5C-2D08-1246-BDBA-E769E06C323A}"/>
                  </a:ext>
                </a:extLst>
              </p:cNvPr>
              <p:cNvSpPr/>
              <p:nvPr/>
            </p:nvSpPr>
            <p:spPr>
              <a:xfrm rot="16200000">
                <a:off x="4715962" y="1807267"/>
                <a:ext cx="3168352" cy="3099451"/>
              </a:xfrm>
              <a:prstGeom prst="blockArc">
                <a:avLst>
                  <a:gd name="adj1" fmla="val 10800000"/>
                  <a:gd name="adj2" fmla="val 16238907"/>
                  <a:gd name="adj3" fmla="val 325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3D5287AF-32EE-4F4C-8E97-E5AACDB5E3B8}"/>
                  </a:ext>
                </a:extLst>
              </p:cNvPr>
              <p:cNvSpPr/>
              <p:nvPr/>
            </p:nvSpPr>
            <p:spPr>
              <a:xfrm>
                <a:off x="5104928" y="1870337"/>
                <a:ext cx="331168" cy="2577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47E715D5-AFA4-8242-AC5D-2393A359B1AA}"/>
                  </a:ext>
                </a:extLst>
              </p:cNvPr>
              <p:cNvSpPr/>
              <p:nvPr/>
            </p:nvSpPr>
            <p:spPr>
              <a:xfrm>
                <a:off x="4612196" y="1163397"/>
                <a:ext cx="1327956" cy="70694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Hot &amp; thick target</a:t>
                </a:r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D06F2360-BCF3-F042-A637-81F8F7CE3324}"/>
                  </a:ext>
                </a:extLst>
              </p:cNvPr>
              <p:cNvSpPr/>
              <p:nvPr/>
            </p:nvSpPr>
            <p:spPr>
              <a:xfrm>
                <a:off x="4750412" y="2128087"/>
                <a:ext cx="1064760" cy="57120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Ion source</a:t>
                </a:r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D73D3E2B-7ADC-6541-ADA5-995BE8872D39}"/>
                  </a:ext>
                </a:extLst>
              </p:cNvPr>
              <p:cNvSpPr/>
              <p:nvPr/>
            </p:nvSpPr>
            <p:spPr>
              <a:xfrm>
                <a:off x="6580015" y="3518432"/>
                <a:ext cx="255848" cy="80105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6003555B-829A-7542-AD3B-73AE29D10840}"/>
                  </a:ext>
                </a:extLst>
              </p:cNvPr>
              <p:cNvSpPr/>
              <p:nvPr/>
            </p:nvSpPr>
            <p:spPr>
              <a:xfrm>
                <a:off x="6580015" y="4616900"/>
                <a:ext cx="264057" cy="80105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7" name="Oval 23">
                <a:extLst>
                  <a:ext uri="{FF2B5EF4-FFF2-40B4-BE49-F238E27FC236}">
                    <a16:creationId xmlns:a16="http://schemas.microsoft.com/office/drawing/2014/main" id="{EA378DFA-43CA-BB4C-8A59-76178722899B}"/>
                  </a:ext>
                </a:extLst>
              </p:cNvPr>
              <p:cNvSpPr/>
              <p:nvPr/>
            </p:nvSpPr>
            <p:spPr>
              <a:xfrm>
                <a:off x="5374130" y="2952498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chemeClr val="tx1"/>
                    </a:solidFill>
                  </a:rPr>
                  <a:t>+</a:t>
                </a:r>
                <a:endParaRPr lang="en-GB" sz="1350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18" name="Oval 23">
                <a:extLst>
                  <a:ext uri="{FF2B5EF4-FFF2-40B4-BE49-F238E27FC236}">
                    <a16:creationId xmlns:a16="http://schemas.microsoft.com/office/drawing/2014/main" id="{29F6330B-A3AB-C445-98BE-204843C2F3FA}"/>
                  </a:ext>
                </a:extLst>
              </p:cNvPr>
              <p:cNvSpPr/>
              <p:nvPr/>
            </p:nvSpPr>
            <p:spPr>
              <a:xfrm>
                <a:off x="5022457" y="3505117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9" name="Oval 23">
                <a:extLst>
                  <a:ext uri="{FF2B5EF4-FFF2-40B4-BE49-F238E27FC236}">
                    <a16:creationId xmlns:a16="http://schemas.microsoft.com/office/drawing/2014/main" id="{8C642DB6-D458-4140-8706-BB137DABA7D2}"/>
                  </a:ext>
                </a:extLst>
              </p:cNvPr>
              <p:cNvSpPr/>
              <p:nvPr/>
            </p:nvSpPr>
            <p:spPr>
              <a:xfrm>
                <a:off x="5301314" y="3247421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00B050"/>
                    </a:solidFill>
                  </a:rPr>
                  <a:t>+</a:t>
                </a:r>
              </a:p>
            </p:txBody>
          </p:sp>
          <p:sp>
            <p:nvSpPr>
              <p:cNvPr id="20" name="Oval 23">
                <a:extLst>
                  <a:ext uri="{FF2B5EF4-FFF2-40B4-BE49-F238E27FC236}">
                    <a16:creationId xmlns:a16="http://schemas.microsoft.com/office/drawing/2014/main" id="{C4D80DD4-2634-4D47-BB4C-BB7EDFAD68F9}"/>
                  </a:ext>
                </a:extLst>
              </p:cNvPr>
              <p:cNvSpPr/>
              <p:nvPr/>
            </p:nvSpPr>
            <p:spPr>
              <a:xfrm>
                <a:off x="4945486" y="2836541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1" name="Oval 23">
                <a:extLst>
                  <a:ext uri="{FF2B5EF4-FFF2-40B4-BE49-F238E27FC236}">
                    <a16:creationId xmlns:a16="http://schemas.microsoft.com/office/drawing/2014/main" id="{461FF369-AEA7-AE47-B1D5-6FAAB3CEFAE0}"/>
                  </a:ext>
                </a:extLst>
              </p:cNvPr>
              <p:cNvSpPr/>
              <p:nvPr/>
            </p:nvSpPr>
            <p:spPr>
              <a:xfrm>
                <a:off x="5022457" y="3105164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22" name="Oval 23">
                <a:extLst>
                  <a:ext uri="{FF2B5EF4-FFF2-40B4-BE49-F238E27FC236}">
                    <a16:creationId xmlns:a16="http://schemas.microsoft.com/office/drawing/2014/main" id="{5BEBFE98-B6C9-AB4F-A8E7-E20317BDF2D9}"/>
                  </a:ext>
                </a:extLst>
              </p:cNvPr>
              <p:cNvSpPr/>
              <p:nvPr/>
            </p:nvSpPr>
            <p:spPr>
              <a:xfrm>
                <a:off x="5428313" y="3528717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00B050"/>
                    </a:solidFill>
                  </a:rPr>
                  <a:t>+</a:t>
                </a:r>
              </a:p>
            </p:txBody>
          </p:sp>
          <p:sp>
            <p:nvSpPr>
              <p:cNvPr id="23" name="Oval 23">
                <a:extLst>
                  <a:ext uri="{FF2B5EF4-FFF2-40B4-BE49-F238E27FC236}">
                    <a16:creationId xmlns:a16="http://schemas.microsoft.com/office/drawing/2014/main" id="{2DD9A63A-62AB-0541-8B1B-CCB50C87C52D}"/>
                  </a:ext>
                </a:extLst>
              </p:cNvPr>
              <p:cNvSpPr/>
              <p:nvPr/>
            </p:nvSpPr>
            <p:spPr>
              <a:xfrm>
                <a:off x="6618154" y="4373212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00B050"/>
                    </a:solidFill>
                  </a:rPr>
                  <a:t>+</a:t>
                </a: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16DB51DF-418F-704F-93B3-6EAEFB67F17E}"/>
                  </a:ext>
                </a:extLst>
              </p:cNvPr>
              <p:cNvSpPr/>
              <p:nvPr/>
            </p:nvSpPr>
            <p:spPr>
              <a:xfrm>
                <a:off x="6972508" y="4345906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00B050"/>
                    </a:solidFill>
                  </a:rPr>
                  <a:t>+</a:t>
                </a:r>
              </a:p>
            </p:txBody>
          </p:sp>
          <p:sp>
            <p:nvSpPr>
              <p:cNvPr id="25" name="Oval 23">
                <a:extLst>
                  <a:ext uri="{FF2B5EF4-FFF2-40B4-BE49-F238E27FC236}">
                    <a16:creationId xmlns:a16="http://schemas.microsoft.com/office/drawing/2014/main" id="{CDCF37F9-63C4-5F47-A35A-210B0AEF1C8D}"/>
                  </a:ext>
                </a:extLst>
              </p:cNvPr>
              <p:cNvSpPr/>
              <p:nvPr/>
            </p:nvSpPr>
            <p:spPr>
              <a:xfrm>
                <a:off x="6338714" y="4087516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26" name="Oval 23">
                <a:extLst>
                  <a:ext uri="{FF2B5EF4-FFF2-40B4-BE49-F238E27FC236}">
                    <a16:creationId xmlns:a16="http://schemas.microsoft.com/office/drawing/2014/main" id="{6697EEBB-B5DD-7446-9C1B-D5DA8C7108C1}"/>
                  </a:ext>
                </a:extLst>
              </p:cNvPr>
              <p:cNvSpPr/>
              <p:nvPr/>
            </p:nvSpPr>
            <p:spPr>
              <a:xfrm>
                <a:off x="6338714" y="4876129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27" name="Oval 23">
                <a:extLst>
                  <a:ext uri="{FF2B5EF4-FFF2-40B4-BE49-F238E27FC236}">
                    <a16:creationId xmlns:a16="http://schemas.microsoft.com/office/drawing/2014/main" id="{7E1B3559-AE5C-8242-B1CE-DBF310D263BD}"/>
                  </a:ext>
                </a:extLst>
              </p:cNvPr>
              <p:cNvSpPr/>
              <p:nvPr/>
            </p:nvSpPr>
            <p:spPr>
              <a:xfrm>
                <a:off x="6356274" y="4616900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8" name="Oval 23">
                <a:extLst>
                  <a:ext uri="{FF2B5EF4-FFF2-40B4-BE49-F238E27FC236}">
                    <a16:creationId xmlns:a16="http://schemas.microsoft.com/office/drawing/2014/main" id="{22CD83D5-B9E5-774F-B87D-736D6838DFA8}"/>
                  </a:ext>
                </a:extLst>
              </p:cNvPr>
              <p:cNvSpPr/>
              <p:nvPr/>
            </p:nvSpPr>
            <p:spPr>
              <a:xfrm>
                <a:off x="6345608" y="3894446"/>
                <a:ext cx="202288" cy="202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>
                    <a:solidFill>
                      <a:schemeClr val="tx1"/>
                    </a:solidFill>
                  </a:rPr>
                  <a:t>+</a:t>
                </a:r>
                <a:endParaRPr lang="en-GB" sz="1350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29" name="Oval 23">
                <a:extLst>
                  <a:ext uri="{FF2B5EF4-FFF2-40B4-BE49-F238E27FC236}">
                    <a16:creationId xmlns:a16="http://schemas.microsoft.com/office/drawing/2014/main" id="{48E77638-E900-C94F-A753-EAD1DCEFD0BD}"/>
                  </a:ext>
                </a:extLst>
              </p:cNvPr>
              <p:cNvSpPr/>
              <p:nvPr/>
            </p:nvSpPr>
            <p:spPr>
              <a:xfrm>
                <a:off x="3320552" y="1451724"/>
                <a:ext cx="202288" cy="2022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89000">
                    <a:srgbClr val="0432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234FE6CB-8B04-9845-86C6-6D9622DE90A1}"/>
                </a:ext>
              </a:extLst>
            </p:cNvPr>
            <p:cNvSpPr txBox="1"/>
            <p:nvPr/>
          </p:nvSpPr>
          <p:spPr>
            <a:xfrm>
              <a:off x="2211225" y="3986913"/>
              <a:ext cx="154586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3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Mass separator</a:t>
              </a:r>
            </a:p>
          </p:txBody>
        </p:sp>
      </p:grpSp>
      <p:sp>
        <p:nvSpPr>
          <p:cNvPr id="30" name="Oval 23">
            <a:extLst>
              <a:ext uri="{FF2B5EF4-FFF2-40B4-BE49-F238E27FC236}">
                <a16:creationId xmlns:a16="http://schemas.microsoft.com/office/drawing/2014/main" id="{EFCA2814-7C02-874D-9FA5-4D63A486AB5E}"/>
              </a:ext>
            </a:extLst>
          </p:cNvPr>
          <p:cNvSpPr/>
          <p:nvPr/>
        </p:nvSpPr>
        <p:spPr>
          <a:xfrm>
            <a:off x="5235990" y="3689944"/>
            <a:ext cx="151716" cy="15171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00B050"/>
                </a:solidFill>
              </a:rPr>
              <a:t>+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82F0CDEF-E228-9D41-8E8E-5E5AE9D14EEA}"/>
              </a:ext>
            </a:extLst>
          </p:cNvPr>
          <p:cNvGrpSpPr/>
          <p:nvPr/>
        </p:nvGrpSpPr>
        <p:grpSpPr>
          <a:xfrm>
            <a:off x="4673940" y="2949792"/>
            <a:ext cx="1220346" cy="624432"/>
            <a:chOff x="4707920" y="4047414"/>
            <a:chExt cx="1627128" cy="832576"/>
          </a:xfrm>
        </p:grpSpPr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6A849B5B-FF42-9840-9071-A30A4DD1620F}"/>
                </a:ext>
              </a:extLst>
            </p:cNvPr>
            <p:cNvSpPr/>
            <p:nvPr/>
          </p:nvSpPr>
          <p:spPr>
            <a:xfrm>
              <a:off x="5406398" y="4047414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E1E4F530-F877-E547-9938-0F80AAB8EB50}"/>
                </a:ext>
              </a:extLst>
            </p:cNvPr>
            <p:cNvSpPr/>
            <p:nvPr/>
          </p:nvSpPr>
          <p:spPr>
            <a:xfrm rot="2633896">
              <a:off x="5980694" y="4268484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235CD8DA-6C71-DE48-A4DD-F40ECDA6F61E}"/>
                </a:ext>
              </a:extLst>
            </p:cNvPr>
            <p:cNvSpPr/>
            <p:nvPr/>
          </p:nvSpPr>
          <p:spPr>
            <a:xfrm rot="18836555">
              <a:off x="4836496" y="4287693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28BF0B2C-7C9F-2041-824F-1D5A5DAA23B8}"/>
              </a:ext>
            </a:extLst>
          </p:cNvPr>
          <p:cNvGrpSpPr/>
          <p:nvPr/>
        </p:nvGrpSpPr>
        <p:grpSpPr>
          <a:xfrm rot="10800000">
            <a:off x="4777533" y="3975906"/>
            <a:ext cx="1220346" cy="624432"/>
            <a:chOff x="4860320" y="4199814"/>
            <a:chExt cx="1627128" cy="832576"/>
          </a:xfrm>
        </p:grpSpPr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D9ABF96E-59CE-1F4F-971C-F73BCE6ADDAA}"/>
                </a:ext>
              </a:extLst>
            </p:cNvPr>
            <p:cNvSpPr/>
            <p:nvPr/>
          </p:nvSpPr>
          <p:spPr>
            <a:xfrm>
              <a:off x="5558798" y="4199814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:a16="http://schemas.microsoft.com/office/drawing/2014/main" id="{3BD25B5E-FDD8-754D-8CD4-5D7EAE29EF01}"/>
                </a:ext>
              </a:extLst>
            </p:cNvPr>
            <p:cNvSpPr/>
            <p:nvPr/>
          </p:nvSpPr>
          <p:spPr>
            <a:xfrm rot="2633896">
              <a:off x="6133094" y="4420884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75C097FD-F994-164B-9D28-9023437391C9}"/>
                </a:ext>
              </a:extLst>
            </p:cNvPr>
            <p:cNvSpPr/>
            <p:nvPr/>
          </p:nvSpPr>
          <p:spPr>
            <a:xfrm rot="18836555">
              <a:off x="4988896" y="4440093"/>
              <a:ext cx="354354" cy="6115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7E2A2D98-510B-6A4F-A389-F7E8F40C439C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4984624" y="3485623"/>
            <a:ext cx="273584" cy="226539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55B5B806-D96F-0E41-AB11-5949372DCC16}"/>
              </a:ext>
            </a:extLst>
          </p:cNvPr>
          <p:cNvCxnSpPr>
            <a:cxnSpLocks/>
            <a:stCxn id="30" idx="7"/>
          </p:cNvCxnSpPr>
          <p:nvPr/>
        </p:nvCxnSpPr>
        <p:spPr>
          <a:xfrm flipV="1">
            <a:off x="5365489" y="3440318"/>
            <a:ext cx="395915" cy="27184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7F770D1C-0BAD-3249-9599-55D89F7B1781}"/>
              </a:ext>
            </a:extLst>
          </p:cNvPr>
          <p:cNvCxnSpPr>
            <a:cxnSpLocks/>
            <a:stCxn id="30" idx="4"/>
          </p:cNvCxnSpPr>
          <p:nvPr/>
        </p:nvCxnSpPr>
        <p:spPr>
          <a:xfrm>
            <a:off x="5311848" y="3841660"/>
            <a:ext cx="51960" cy="487078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EB160726-D5ED-BE48-887C-C15A4412A2E9}"/>
              </a:ext>
            </a:extLst>
          </p:cNvPr>
          <p:cNvCxnSpPr>
            <a:cxnSpLocks/>
          </p:cNvCxnSpPr>
          <p:nvPr/>
        </p:nvCxnSpPr>
        <p:spPr>
          <a:xfrm>
            <a:off x="4184148" y="3659600"/>
            <a:ext cx="2170051" cy="198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BBBED6AF-11D0-5B40-B71D-44A4BCF618B0}"/>
              </a:ext>
            </a:extLst>
          </p:cNvPr>
          <p:cNvCxnSpPr>
            <a:cxnSpLocks/>
          </p:cNvCxnSpPr>
          <p:nvPr/>
        </p:nvCxnSpPr>
        <p:spPr>
          <a:xfrm>
            <a:off x="4190304" y="3889773"/>
            <a:ext cx="2170051" cy="198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5A2E4EF-5AB8-9D43-9424-C8C2A622D291}"/>
              </a:ext>
            </a:extLst>
          </p:cNvPr>
          <p:cNvSpPr txBox="1"/>
          <p:nvPr/>
        </p:nvSpPr>
        <p:spPr>
          <a:xfrm>
            <a:off x="6246186" y="2851361"/>
            <a:ext cx="1494541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50" dirty="0"/>
              <a:t>Spectroscopy of very exotic and short lived nuclei.</a:t>
            </a:r>
          </a:p>
        </p:txBody>
      </p:sp>
      <p:sp>
        <p:nvSpPr>
          <p:cNvPr id="48" name="Marcador de pie de página 3">
            <a:extLst>
              <a:ext uri="{FF2B5EF4-FFF2-40B4-BE49-F238E27FC236}">
                <a16:creationId xmlns:a16="http://schemas.microsoft.com/office/drawing/2014/main" id="{64C777BE-A82A-655F-1A3E-61FFC1412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1492432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fr-FR" sz="1800" b="1" dirty="0">
                <a:solidFill>
                  <a:srgbClr val="FF0000"/>
                </a:solidFill>
              </a:rPr>
              <a:t>Neutron Activation </a:t>
            </a:r>
            <a:r>
              <a:rPr lang="fr-FR" sz="1800" b="1" dirty="0" err="1">
                <a:solidFill>
                  <a:srgbClr val="FF0000"/>
                </a:solidFill>
              </a:rPr>
              <a:t>Analysis</a:t>
            </a:r>
            <a:endParaRPr lang="fr-FR" sz="1800" b="1" dirty="0">
              <a:solidFill>
                <a:srgbClr val="FF0000"/>
              </a:solidFill>
            </a:endParaRPr>
          </a:p>
        </p:txBody>
      </p:sp>
      <p:pic>
        <p:nvPicPr>
          <p:cNvPr id="5" name="Imagen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557" y="2299830"/>
            <a:ext cx="1860284" cy="1926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55249" y="831277"/>
            <a:ext cx="8436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Non-destructive method to determine the elemental composition of materials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r-FR" sz="15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Neutrons (NAA and Prompt Gamma AA)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r-FR" sz="15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Neutrons (FNAA and FPGAA).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flux </a:t>
            </a:r>
            <a:r>
              <a:rPr lang="fr-FR" sz="15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key </a:t>
            </a:r>
            <a:r>
              <a:rPr lang="fr-FR" sz="15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ingredient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12-14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n/cm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 for NAA ; ~10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n/cm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 for PGAA,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n/cm</a:t>
            </a:r>
            <a:r>
              <a:rPr lang="fr-FR" sz="15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 for FNAA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21010" y="4443958"/>
            <a:ext cx="8517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The IFMIF-DONES has the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provide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and fast 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neutrons and </a:t>
            </a:r>
            <a:r>
              <a:rPr lang="fr-FR" sz="15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FNAA 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fr-F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PGAA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99791" y="3973159"/>
            <a:ext cx="3097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PGAA station @Budapest Neutron Center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1" y="2321571"/>
            <a:ext cx="2876122" cy="163478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019327" y="4226405"/>
            <a:ext cx="24457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Fast</a:t>
            </a:r>
            <a:r>
              <a:rPr lang="fr-FR" sz="1350" dirty="0"/>
              <a:t> Neutron Activation </a:t>
            </a:r>
            <a:r>
              <a:rPr lang="fr-FR" sz="1350" dirty="0" err="1"/>
              <a:t>Analysis</a:t>
            </a:r>
            <a:endParaRPr lang="fr-FR" sz="135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159" y="2236557"/>
            <a:ext cx="2350994" cy="201360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 rot="1252079">
            <a:off x="5543745" y="2924798"/>
            <a:ext cx="69310" cy="2943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5561235" y="2215403"/>
            <a:ext cx="1681671" cy="82307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357592" y="1960754"/>
            <a:ext cx="24806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Irradiated</a:t>
            </a:r>
            <a:r>
              <a:rPr lang="fr-FR" sz="1350" dirty="0"/>
              <a:t> </a:t>
            </a:r>
            <a:r>
              <a:rPr lang="fr-FR" sz="1350" dirty="0" err="1"/>
              <a:t>sample</a:t>
            </a:r>
            <a:r>
              <a:rPr lang="fr-FR" sz="1350" dirty="0"/>
              <a:t> to </a:t>
            </a:r>
            <a:r>
              <a:rPr lang="fr-FR" sz="1350" dirty="0" err="1"/>
              <a:t>be</a:t>
            </a:r>
            <a:r>
              <a:rPr lang="fr-FR" sz="1350" dirty="0"/>
              <a:t> </a:t>
            </a:r>
            <a:r>
              <a:rPr lang="fr-FR" sz="1350" dirty="0" err="1"/>
              <a:t>analyzed</a:t>
            </a:r>
            <a:endParaRPr lang="fr-FR" sz="1350" dirty="0"/>
          </a:p>
        </p:txBody>
      </p:sp>
      <p:sp>
        <p:nvSpPr>
          <p:cNvPr id="3" name="Marcador de pie de página 3">
            <a:extLst>
              <a:ext uri="{FF2B5EF4-FFF2-40B4-BE49-F238E27FC236}">
                <a16:creationId xmlns:a16="http://schemas.microsoft.com/office/drawing/2014/main" id="{87C9A1F8-B0F1-2EF2-0B30-752A7885E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3940771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fr-FR" b="1" dirty="0" err="1">
                <a:cs typeface="+mj-cs"/>
              </a:rPr>
              <a:t>Moderated</a:t>
            </a:r>
            <a:r>
              <a:rPr lang="fr-FR" b="1" dirty="0">
                <a:cs typeface="+mj-cs"/>
              </a:rPr>
              <a:t> neutrons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141992"/>
            <a:ext cx="3320162" cy="28436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7955" y="4011910"/>
            <a:ext cx="842058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514350">
              <a:buFont typeface="Wingdings" panose="05000000000000000000" pitchFamily="2" charset="2"/>
              <a:buChar char="Ø"/>
              <a:defRPr/>
            </a:pPr>
            <a:r>
              <a:rPr lang="fr-FR" sz="1500" dirty="0">
                <a:latin typeface="Arial"/>
              </a:rPr>
              <a:t>At the exit of the tubes, the 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thermal neutron flux </a:t>
            </a:r>
            <a:r>
              <a:rPr lang="fr-FR" sz="1500" dirty="0" err="1">
                <a:solidFill>
                  <a:srgbClr val="FF0000"/>
                </a:solidFill>
                <a:latin typeface="Arial"/>
              </a:rPr>
              <a:t>is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 ~ 10</a:t>
            </a:r>
            <a:r>
              <a:rPr lang="fr-FR" sz="1500" baseline="30000" dirty="0">
                <a:solidFill>
                  <a:srgbClr val="FF0000"/>
                </a:solidFill>
                <a:latin typeface="Arial"/>
              </a:rPr>
              <a:t>7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 n/cm</a:t>
            </a:r>
            <a:r>
              <a:rPr lang="fr-FR" sz="1500" baseline="30000" dirty="0">
                <a:solidFill>
                  <a:srgbClr val="FF0000"/>
                </a:solidFill>
                <a:latin typeface="Arial"/>
              </a:rPr>
              <a:t>2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/s</a:t>
            </a:r>
            <a:r>
              <a:rPr lang="fr-FR" sz="1500" dirty="0">
                <a:latin typeface="Arial"/>
              </a:rPr>
              <a:t> </a:t>
            </a:r>
            <a:r>
              <a:rPr lang="fr-FR" sz="1500" dirty="0" err="1">
                <a:latin typeface="Arial"/>
              </a:rPr>
              <a:t>below</a:t>
            </a:r>
            <a:r>
              <a:rPr lang="fr-FR" sz="1500" dirty="0">
                <a:latin typeface="Arial"/>
              </a:rPr>
              <a:t> 400 </a:t>
            </a:r>
            <a:r>
              <a:rPr lang="fr-FR" sz="1500" dirty="0" err="1">
                <a:latin typeface="Arial"/>
              </a:rPr>
              <a:t>meV</a:t>
            </a:r>
            <a:r>
              <a:rPr lang="fr-FR" sz="1500" dirty="0">
                <a:latin typeface="Arial"/>
              </a:rPr>
              <a:t> but </a:t>
            </a:r>
            <a:r>
              <a:rPr lang="fr-FR" sz="1500" dirty="0" err="1">
                <a:latin typeface="Arial"/>
              </a:rPr>
              <a:t>with</a:t>
            </a:r>
            <a:r>
              <a:rPr lang="fr-FR" sz="1500" dirty="0">
                <a:latin typeface="Arial"/>
              </a:rPr>
              <a:t> a 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large </a:t>
            </a:r>
            <a:r>
              <a:rPr lang="fr-FR" sz="1500" dirty="0" err="1">
                <a:solidFill>
                  <a:srgbClr val="FF0000"/>
                </a:solidFill>
                <a:latin typeface="Arial"/>
              </a:rPr>
              <a:t>fast</a:t>
            </a:r>
            <a:r>
              <a:rPr lang="fr-FR" sz="1500" dirty="0">
                <a:solidFill>
                  <a:srgbClr val="FF0000"/>
                </a:solidFill>
                <a:latin typeface="Arial"/>
              </a:rPr>
              <a:t> neutron contamination </a:t>
            </a:r>
            <a:r>
              <a:rPr lang="fr-FR" sz="1500" dirty="0">
                <a:latin typeface="Arial"/>
              </a:rPr>
              <a:t>(~ 7 10</a:t>
            </a:r>
            <a:r>
              <a:rPr lang="fr-FR" sz="1500" baseline="30000" dirty="0">
                <a:latin typeface="Arial"/>
              </a:rPr>
              <a:t>7</a:t>
            </a:r>
            <a:r>
              <a:rPr lang="fr-FR" sz="1500" dirty="0">
                <a:latin typeface="Arial"/>
              </a:rPr>
              <a:t> n/cm</a:t>
            </a:r>
            <a:r>
              <a:rPr lang="fr-FR" sz="1500" baseline="30000" dirty="0">
                <a:latin typeface="Arial"/>
              </a:rPr>
              <a:t>2</a:t>
            </a:r>
            <a:r>
              <a:rPr lang="fr-FR" sz="1500" dirty="0">
                <a:latin typeface="Arial"/>
              </a:rPr>
              <a:t>/s)</a:t>
            </a:r>
          </a:p>
          <a:p>
            <a:pPr marL="214313" indent="-214313" defTabSz="514350">
              <a:buFont typeface="Wingdings" panose="05000000000000000000" pitchFamily="2" charset="2"/>
              <a:buChar char="Ø"/>
              <a:defRPr/>
            </a:pPr>
            <a:r>
              <a:rPr lang="fr-FR" sz="1500" dirty="0" err="1">
                <a:latin typeface="Arial"/>
              </a:rPr>
              <a:t>Offer</a:t>
            </a:r>
            <a:r>
              <a:rPr lang="fr-FR" sz="1500" dirty="0">
                <a:latin typeface="Arial"/>
              </a:rPr>
              <a:t> the </a:t>
            </a:r>
            <a:r>
              <a:rPr lang="fr-FR" sz="1500" dirty="0" err="1">
                <a:latin typeface="Arial"/>
              </a:rPr>
              <a:t>possibility</a:t>
            </a:r>
            <a:r>
              <a:rPr lang="fr-FR" sz="1500" dirty="0">
                <a:latin typeface="Arial"/>
              </a:rPr>
              <a:t> to put </a:t>
            </a:r>
            <a:r>
              <a:rPr lang="fr-FR" sz="1500" dirty="0" err="1">
                <a:latin typeface="Arial"/>
              </a:rPr>
              <a:t>moderators</a:t>
            </a:r>
            <a:r>
              <a:rPr lang="fr-FR" sz="1500" dirty="0">
                <a:latin typeface="Arial"/>
              </a:rPr>
              <a:t> in cascade (</a:t>
            </a:r>
            <a:r>
              <a:rPr lang="fr-FR" sz="1500" dirty="0" err="1">
                <a:latin typeface="Arial"/>
              </a:rPr>
              <a:t>Fishbone</a:t>
            </a:r>
            <a:r>
              <a:rPr lang="fr-FR" sz="1500" dirty="0">
                <a:latin typeface="Arial"/>
              </a:rPr>
              <a:t> configuration)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1800226" y="1407231"/>
            <a:ext cx="249428" cy="65722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1701801" y="3181739"/>
            <a:ext cx="89852" cy="512089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041081" y="3416828"/>
            <a:ext cx="11721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chemeClr val="bg1"/>
                </a:solidFill>
              </a:rPr>
              <a:t>50x50x50 cm</a:t>
            </a:r>
            <a:r>
              <a:rPr lang="fr-FR" sz="1350" baseline="30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936521" y="1565230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539359" y="3367907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2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32C73C78-003F-F0E8-17C5-CE3FAAF5A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364" y="2611865"/>
            <a:ext cx="3770703" cy="141439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C0A5B3F-75B0-3CD6-A472-EB2685020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962" y="627534"/>
            <a:ext cx="3101754" cy="1977628"/>
          </a:xfrm>
          <a:prstGeom prst="rect">
            <a:avLst/>
          </a:prstGeom>
        </p:spPr>
      </p:pic>
      <p:sp>
        <p:nvSpPr>
          <p:cNvPr id="16" name="Marcador de pie de página 3">
            <a:extLst>
              <a:ext uri="{FF2B5EF4-FFF2-40B4-BE49-F238E27FC236}">
                <a16:creationId xmlns:a16="http://schemas.microsoft.com/office/drawing/2014/main" id="{66A1683D-CF87-CD88-A98D-A62015336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782434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B439570-FB06-E143-A68D-B260B9E07F05}"/>
              </a:ext>
            </a:extLst>
          </p:cNvPr>
          <p:cNvSpPr txBox="1"/>
          <p:nvPr/>
        </p:nvSpPr>
        <p:spPr>
          <a:xfrm>
            <a:off x="1494627" y="2787774"/>
            <a:ext cx="2645325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50" b="1" dirty="0">
                <a:solidFill>
                  <a:srgbClr val="FF0000"/>
                </a:solidFill>
              </a:rPr>
              <a:t>Unique Maxwellian averaged cross section measurements on very small masses </a:t>
            </a:r>
            <a:r>
              <a:rPr lang="en-US" sz="1350" dirty="0"/>
              <a:t>(nanograms) and short half-lives (days) for some isotopes (e.g. </a:t>
            </a:r>
            <a:r>
              <a:rPr lang="en-US" sz="1350" baseline="30000" dirty="0"/>
              <a:t>134,137</a:t>
            </a:r>
            <a:r>
              <a:rPr lang="en-US" sz="1350" dirty="0"/>
              <a:t>Cs, </a:t>
            </a:r>
            <a:r>
              <a:rPr lang="en-US" sz="1350" baseline="30000" dirty="0"/>
              <a:t>85</a:t>
            </a:r>
            <a:r>
              <a:rPr lang="en-US" sz="1350" dirty="0"/>
              <a:t>Kr, </a:t>
            </a:r>
            <a:r>
              <a:rPr lang="en-US" sz="1350" baseline="30000" dirty="0"/>
              <a:t>154</a:t>
            </a:r>
            <a:r>
              <a:rPr lang="en-US" sz="1350" dirty="0"/>
              <a:t>Eu, ... ) of key relevance.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3E24630-B214-FE4D-BA02-F4BFC79C0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970" y="2193708"/>
            <a:ext cx="3641102" cy="256639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8F2B088-3C30-2242-B537-4D7D843447E3}"/>
              </a:ext>
            </a:extLst>
          </p:cNvPr>
          <p:cNvSpPr txBox="1">
            <a:spLocks/>
          </p:cNvSpPr>
          <p:nvPr/>
        </p:nvSpPr>
        <p:spPr>
          <a:xfrm>
            <a:off x="1257300" y="-92546"/>
            <a:ext cx="6629400" cy="663326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dirty="0">
                <a:solidFill>
                  <a:srgbClr val="FF0000"/>
                </a:solidFill>
              </a:rPr>
              <a:t>Activation cross section measurements for astrophysics, and other applications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BBFE66C-7AF7-DB4D-9B8C-71A3865D5AA2}"/>
              </a:ext>
            </a:extLst>
          </p:cNvPr>
          <p:cNvSpPr txBox="1"/>
          <p:nvPr/>
        </p:nvSpPr>
        <p:spPr>
          <a:xfrm>
            <a:off x="1412649" y="951570"/>
            <a:ext cx="631870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cs typeface="Calibri" panose="020F0502020204030204" pitchFamily="34" charset="0"/>
              </a:rPr>
              <a:t>Experience acquired at the new </a:t>
            </a:r>
            <a:r>
              <a:rPr lang="en-US" sz="1350" dirty="0" err="1">
                <a:cs typeface="Calibri" panose="020F0502020204030204" pitchFamily="34" charset="0"/>
              </a:rPr>
              <a:t>n_TOF</a:t>
            </a:r>
            <a:r>
              <a:rPr lang="en-US" sz="1350" dirty="0">
                <a:cs typeface="Calibri" panose="020F0502020204030204" pitchFamily="34" charset="0"/>
              </a:rPr>
              <a:t> NEAR station (6 meters flight path). Produce a neutron flux which mimics Maxwellian spectra:</a:t>
            </a:r>
          </a:p>
          <a:p>
            <a:pPr algn="just"/>
            <a:endParaRPr lang="en-US" sz="1350" dirty="0">
              <a:cs typeface="Calibri" panose="020F050202020403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sz="1350" dirty="0">
                <a:cs typeface="Calibri" panose="020F0502020204030204" pitchFamily="34" charset="0"/>
              </a:rPr>
              <a:t>Activation at high energies: (</a:t>
            </a:r>
            <a:r>
              <a:rPr lang="en-US" sz="1350" dirty="0" err="1">
                <a:cs typeface="Calibri" panose="020F0502020204030204" pitchFamily="34" charset="0"/>
              </a:rPr>
              <a:t>n,xn</a:t>
            </a:r>
            <a:r>
              <a:rPr lang="en-US" sz="1350" dirty="0">
                <a:cs typeface="Calibri" panose="020F0502020204030204" pitchFamily="34" charset="0"/>
              </a:rPr>
              <a:t>), </a:t>
            </a:r>
            <a:r>
              <a:rPr lang="en-GB" sz="1350" dirty="0"/>
              <a:t>(</a:t>
            </a:r>
            <a:r>
              <a:rPr lang="en-GB" sz="1350" dirty="0" err="1"/>
              <a:t>n,γ</a:t>
            </a:r>
            <a:r>
              <a:rPr lang="en-GB" sz="1350" dirty="0"/>
              <a:t>) </a:t>
            </a:r>
            <a:endParaRPr lang="en-US" sz="1350" dirty="0">
              <a:cs typeface="Calibri" panose="020F050202020403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350" dirty="0"/>
              <a:t>(</a:t>
            </a:r>
            <a:r>
              <a:rPr lang="en-GB" sz="1350" dirty="0" err="1"/>
              <a:t>n,γ</a:t>
            </a:r>
            <a:r>
              <a:rPr lang="en-GB" sz="1350" dirty="0"/>
              <a:t>) </a:t>
            </a:r>
            <a:r>
              <a:rPr lang="en-US" sz="1350" dirty="0">
                <a:cs typeface="Calibri" panose="020F0502020204030204" pitchFamily="34" charset="0"/>
              </a:rPr>
              <a:t>at stellar temperatures (i.e. </a:t>
            </a:r>
            <a:r>
              <a:rPr lang="en-US" sz="1350" i="1" dirty="0" err="1">
                <a:cs typeface="Calibri" panose="020F0502020204030204" pitchFamily="34" charset="0"/>
              </a:rPr>
              <a:t>k</a:t>
            </a:r>
            <a:r>
              <a:rPr lang="en-US" sz="1350" dirty="0" err="1">
                <a:cs typeface="Calibri" panose="020F0502020204030204" pitchFamily="34" charset="0"/>
              </a:rPr>
              <a:t>T</a:t>
            </a:r>
            <a:r>
              <a:rPr lang="en-US" sz="1350" dirty="0">
                <a:cs typeface="Calibri" panose="020F0502020204030204" pitchFamily="34" charset="0"/>
              </a:rPr>
              <a:t> = 5 to 90 keV)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350" dirty="0"/>
              <a:t>(</a:t>
            </a:r>
            <a:r>
              <a:rPr lang="en-GB" sz="1350" dirty="0" err="1"/>
              <a:t>n,γ</a:t>
            </a:r>
            <a:r>
              <a:rPr lang="en-GB" sz="1350" dirty="0"/>
              <a:t>) at </a:t>
            </a:r>
            <a:r>
              <a:rPr lang="en-US" sz="1350" dirty="0">
                <a:cs typeface="Calibri" panose="020F0502020204030204" pitchFamily="34" charset="0"/>
              </a:rPr>
              <a:t>energies relevant for fast nuclear reactors. 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4DDA5AE0-B56B-6E79-0146-8703B363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186048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71800" y="1650162"/>
            <a:ext cx="47171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err="1"/>
              <a:t>What</a:t>
            </a:r>
            <a:r>
              <a:rPr lang="es-ES" sz="2400" b="1" dirty="0"/>
              <a:t> </a:t>
            </a:r>
            <a:r>
              <a:rPr lang="es-ES" sz="2400" b="1" dirty="0" err="1"/>
              <a:t>is</a:t>
            </a:r>
            <a:r>
              <a:rPr lang="es-ES" sz="2400" b="1" dirty="0"/>
              <a:t> IFMIF-DONES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/>
              <a:t>IFMIF-DONES </a:t>
            </a:r>
            <a:r>
              <a:rPr lang="es-ES" sz="2400" b="1" dirty="0" err="1"/>
              <a:t>for</a:t>
            </a:r>
            <a:r>
              <a:rPr lang="es-ES" sz="2400" b="1" dirty="0"/>
              <a:t> Nuclear </a:t>
            </a:r>
            <a:r>
              <a:rPr lang="es-ES" sz="2400" b="1" dirty="0" err="1"/>
              <a:t>Physics</a:t>
            </a:r>
            <a:endParaRPr lang="es-E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D3FA611-C1A7-9AED-2ED6-C2A80876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602945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069255"/>
            <a:ext cx="6686550" cy="2849710"/>
          </a:xfrm>
          <a:prstGeom prst="rect">
            <a:avLst/>
          </a:prstGeom>
        </p:spPr>
      </p:pic>
      <p:cxnSp>
        <p:nvCxnSpPr>
          <p:cNvPr id="9" name="8 Conector recto de flecha"/>
          <p:cNvCxnSpPr/>
          <p:nvPr/>
        </p:nvCxnSpPr>
        <p:spPr>
          <a:xfrm>
            <a:off x="35496" y="2136767"/>
            <a:ext cx="2777784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95536" y="1859767"/>
            <a:ext cx="16201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Deuteron beam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4083993" y="1272671"/>
            <a:ext cx="1002636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4276539" y="128878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 m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695101" y="2507587"/>
            <a:ext cx="6994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R026</a:t>
            </a:r>
          </a:p>
        </p:txBody>
      </p:sp>
      <p:sp>
        <p:nvSpPr>
          <p:cNvPr id="14" name="Google Shape;216;p25">
            <a:extLst>
              <a:ext uri="{FF2B5EF4-FFF2-40B4-BE49-F238E27FC236}">
                <a16:creationId xmlns:a16="http://schemas.microsoft.com/office/drawing/2014/main" id="{7244EFCE-CA12-C24C-989C-AC85B725D3F7}"/>
              </a:ext>
            </a:extLst>
          </p:cNvPr>
          <p:cNvSpPr txBox="1">
            <a:spLocks/>
          </p:cNvSpPr>
          <p:nvPr/>
        </p:nvSpPr>
        <p:spPr>
          <a:xfrm>
            <a:off x="1376775" y="195486"/>
            <a:ext cx="6390450" cy="400050"/>
          </a:xfrm>
          <a:prstGeom prst="rect">
            <a:avLst/>
          </a:prstGeom>
        </p:spPr>
        <p:txBody>
          <a:bodyPr spcFirstLastPara="1" vert="horz" wrap="square" lIns="68569" tIns="68569" rIns="68569" bIns="68569" numCol="1" anchor="b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GB" sz="2025" b="1" dirty="0">
              <a:solidFill>
                <a:srgbClr val="FF0000"/>
              </a:solidFill>
            </a:endParaRPr>
          </a:p>
        </p:txBody>
      </p:sp>
      <p:sp>
        <p:nvSpPr>
          <p:cNvPr id="2" name="pole tekstowe 28">
            <a:extLst>
              <a:ext uri="{FF2B5EF4-FFF2-40B4-BE49-F238E27FC236}">
                <a16:creationId xmlns:a16="http://schemas.microsoft.com/office/drawing/2014/main" id="{290E036F-2A18-D8FA-2236-F2AAEB60349B}"/>
              </a:ext>
            </a:extLst>
          </p:cNvPr>
          <p:cNvSpPr txBox="1"/>
          <p:nvPr/>
        </p:nvSpPr>
        <p:spPr>
          <a:xfrm>
            <a:off x="718937" y="3657356"/>
            <a:ext cx="465182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err="1"/>
              <a:t>Area</a:t>
            </a:r>
            <a:r>
              <a:rPr lang="es-ES" sz="1600" dirty="0"/>
              <a:t>: &gt;2600 m</a:t>
            </a:r>
            <a:r>
              <a:rPr lang="es-ES" sz="1600" baseline="30000" dirty="0"/>
              <a:t>2</a:t>
            </a:r>
            <a:r>
              <a:rPr lang="es-ES" sz="1600" dirty="0"/>
              <a:t>   / </a:t>
            </a:r>
            <a:r>
              <a:rPr lang="es-ES" sz="1600" dirty="0" err="1"/>
              <a:t>Height</a:t>
            </a:r>
            <a:r>
              <a:rPr lang="es-ES" sz="1600" dirty="0"/>
              <a:t>: 7.5 - 8.5 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Extraction of the 40 MeV deuterons with kicker (1/1000 duty cycle or less)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sz="1600" dirty="0"/>
          </a:p>
        </p:txBody>
      </p:sp>
      <p:pic>
        <p:nvPicPr>
          <p:cNvPr id="6" name="4 Marcador de contenido">
            <a:extLst>
              <a:ext uri="{FF2B5EF4-FFF2-40B4-BE49-F238E27FC236}">
                <a16:creationId xmlns:a16="http://schemas.microsoft.com/office/drawing/2014/main" id="{47868142-7498-8CAC-61A4-1A67C32DDD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361036"/>
            <a:ext cx="3123253" cy="2234809"/>
          </a:xfrm>
          <a:prstGeom prst="rect">
            <a:avLst/>
          </a:prstGeom>
        </p:spPr>
      </p:pic>
      <p:grpSp>
        <p:nvGrpSpPr>
          <p:cNvPr id="7" name="Grupa 8">
            <a:extLst>
              <a:ext uri="{FF2B5EF4-FFF2-40B4-BE49-F238E27FC236}">
                <a16:creationId xmlns:a16="http://schemas.microsoft.com/office/drawing/2014/main" id="{989315A1-E9FA-34FA-E35D-115A89F73740}"/>
              </a:ext>
            </a:extLst>
          </p:cNvPr>
          <p:cNvGrpSpPr/>
          <p:nvPr/>
        </p:nvGrpSpPr>
        <p:grpSpPr>
          <a:xfrm>
            <a:off x="6734500" y="578809"/>
            <a:ext cx="2299736" cy="1851181"/>
            <a:chOff x="548307" y="1349015"/>
            <a:chExt cx="3767733" cy="2781044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D8DAA58B-57CB-3AF4-2719-62B033A93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8307" y="1349015"/>
              <a:ext cx="3767733" cy="2110497"/>
            </a:xfrm>
            <a:prstGeom prst="rect">
              <a:avLst/>
            </a:prstGeom>
          </p:spPr>
        </p:pic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D88BDBD2-76C8-6A74-B1FF-E870DEBC37C7}"/>
                </a:ext>
              </a:extLst>
            </p:cNvPr>
            <p:cNvSpPr/>
            <p:nvPr/>
          </p:nvSpPr>
          <p:spPr>
            <a:xfrm>
              <a:off x="685800" y="1653297"/>
              <a:ext cx="1828800" cy="144780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id="{DC263A6B-832E-DBAE-B2F3-556FD973E706}"/>
                </a:ext>
              </a:extLst>
            </p:cNvPr>
            <p:cNvSpPr txBox="1"/>
            <p:nvPr/>
          </p:nvSpPr>
          <p:spPr>
            <a:xfrm>
              <a:off x="862515" y="2034933"/>
              <a:ext cx="685800" cy="393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qp1</a:t>
              </a:r>
            </a:p>
          </p:txBody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FA72A523-AF75-7463-9BE6-DA0E6A9AD70F}"/>
                </a:ext>
              </a:extLst>
            </p:cNvPr>
            <p:cNvSpPr txBox="1"/>
            <p:nvPr/>
          </p:nvSpPr>
          <p:spPr>
            <a:xfrm>
              <a:off x="1205416" y="2621730"/>
              <a:ext cx="685800" cy="393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qp2</a:t>
              </a:r>
            </a:p>
          </p:txBody>
        </p:sp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id="{1586A9BA-1B9F-B376-0AF2-CD83EA96602B}"/>
                </a:ext>
              </a:extLst>
            </p:cNvPr>
            <p:cNvSpPr txBox="1"/>
            <p:nvPr/>
          </p:nvSpPr>
          <p:spPr>
            <a:xfrm>
              <a:off x="1383932" y="1936565"/>
              <a:ext cx="685800" cy="393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qp3</a:t>
              </a:r>
            </a:p>
          </p:txBody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B103281B-1382-AF21-AA5F-AF59EA169456}"/>
                </a:ext>
              </a:extLst>
            </p:cNvPr>
            <p:cNvSpPr txBox="1"/>
            <p:nvPr/>
          </p:nvSpPr>
          <p:spPr>
            <a:xfrm>
              <a:off x="1205414" y="3482734"/>
              <a:ext cx="1219200" cy="64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Septa position</a:t>
              </a:r>
            </a:p>
          </p:txBody>
        </p:sp>
        <p:cxnSp>
          <p:nvCxnSpPr>
            <p:cNvPr id="20" name="Straight Arrow Connector 18">
              <a:extLst>
                <a:ext uri="{FF2B5EF4-FFF2-40B4-BE49-F238E27FC236}">
                  <a16:creationId xmlns:a16="http://schemas.microsoft.com/office/drawing/2014/main" id="{637FB95B-8305-9DD5-98CA-D98B127975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2964" y="2608724"/>
              <a:ext cx="456852" cy="9904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5F658B4-4F0E-90BA-9A26-69C00FF1F387}"/>
              </a:ext>
            </a:extLst>
          </p:cNvPr>
          <p:cNvSpPr txBox="1"/>
          <p:nvPr/>
        </p:nvSpPr>
        <p:spPr>
          <a:xfrm>
            <a:off x="109764" y="600682"/>
            <a:ext cx="63064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dirty="0">
                <a:solidFill>
                  <a:srgbClr val="C00000"/>
                </a:solidFill>
              </a:rPr>
              <a:t>fast chopper at 40 MeV, </a:t>
            </a:r>
            <a:r>
              <a:rPr lang="en-GB" sz="1100" dirty="0"/>
              <a:t>at the end of the </a:t>
            </a:r>
            <a:r>
              <a:rPr lang="en-GB" sz="1100" dirty="0" err="1"/>
              <a:t>linac</a:t>
            </a:r>
            <a:r>
              <a:rPr lang="en-GB" sz="1100" dirty="0"/>
              <a:t>, able to extract </a:t>
            </a:r>
            <a:r>
              <a:rPr lang="en-GB" sz="1100" dirty="0">
                <a:solidFill>
                  <a:srgbClr val="C00000"/>
                </a:solidFill>
              </a:rPr>
              <a:t>one single bunch (over 10 000) </a:t>
            </a:r>
            <a:r>
              <a:rPr lang="en-GB" sz="1100" dirty="0"/>
              <a:t>and deviate it through an electrostatic meander followed by a magnetic septum into a dedicated transfer line</a:t>
            </a:r>
          </a:p>
        </p:txBody>
      </p:sp>
      <p:sp>
        <p:nvSpPr>
          <p:cNvPr id="26" name="Título 14">
            <a:extLst>
              <a:ext uri="{FF2B5EF4-FFF2-40B4-BE49-F238E27FC236}">
                <a16:creationId xmlns:a16="http://schemas.microsoft.com/office/drawing/2014/main" id="{FFB73FDA-D819-91BE-80AC-1ABEC28C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950" y="0"/>
            <a:ext cx="7150100" cy="514350"/>
          </a:xfrm>
        </p:spPr>
        <p:txBody>
          <a:bodyPr/>
          <a:lstStyle/>
          <a:p>
            <a:r>
              <a:rPr lang="es-ES" dirty="0" err="1"/>
              <a:t>Pulsed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experimental </a:t>
            </a:r>
            <a:r>
              <a:rPr lang="es-ES" dirty="0" err="1"/>
              <a:t>area</a:t>
            </a:r>
            <a:endParaRPr lang="es-ES" dirty="0"/>
          </a:p>
        </p:txBody>
      </p:sp>
      <p:sp>
        <p:nvSpPr>
          <p:cNvPr id="3" name="Marcador de pie de página 3">
            <a:extLst>
              <a:ext uri="{FF2B5EF4-FFF2-40B4-BE49-F238E27FC236}">
                <a16:creationId xmlns:a16="http://schemas.microsoft.com/office/drawing/2014/main" id="{E237421F-49A4-7C59-42C6-2F384FE44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599748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>
            <a:grpSpLocks noChangeAspect="1"/>
          </p:cNvGrpSpPr>
          <p:nvPr/>
        </p:nvGrpSpPr>
        <p:grpSpPr>
          <a:xfrm>
            <a:off x="1368043" y="3012542"/>
            <a:ext cx="6084277" cy="1914559"/>
            <a:chOff x="395536" y="2283718"/>
            <a:chExt cx="4248472" cy="1501112"/>
          </a:xfrm>
          <a:noFill/>
        </p:grpSpPr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6" y="2283718"/>
              <a:ext cx="4248472" cy="1193335"/>
            </a:xfrm>
            <a:prstGeom prst="rect">
              <a:avLst/>
            </a:prstGeom>
            <a:grpFill/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pole tekstowe 16"/>
            <p:cNvSpPr txBox="1"/>
            <p:nvPr/>
          </p:nvSpPr>
          <p:spPr>
            <a:xfrm>
              <a:off x="766393" y="3477053"/>
              <a:ext cx="2941511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sz="1400" dirty="0">
                  <a:solidFill>
                    <a:srgbClr val="002060"/>
                  </a:solidFill>
                </a:rPr>
                <a:t>Neutron </a:t>
              </a:r>
              <a:r>
                <a:rPr lang="pl-PL" sz="1400" dirty="0" err="1">
                  <a:solidFill>
                    <a:srgbClr val="002060"/>
                  </a:solidFill>
                </a:rPr>
                <a:t>time</a:t>
              </a:r>
              <a:r>
                <a:rPr lang="pl-PL" sz="1400" dirty="0">
                  <a:solidFill>
                    <a:srgbClr val="002060"/>
                  </a:solidFill>
                </a:rPr>
                <a:t>-of-</a:t>
              </a:r>
              <a:r>
                <a:rPr lang="pl-PL" sz="1400" dirty="0" err="1">
                  <a:solidFill>
                    <a:srgbClr val="002060"/>
                  </a:solidFill>
                </a:rPr>
                <a:t>flight</a:t>
              </a:r>
              <a:r>
                <a:rPr lang="pl-PL" sz="1400" dirty="0">
                  <a:solidFill>
                    <a:srgbClr val="002060"/>
                  </a:solidFill>
                </a:rPr>
                <a:t> </a:t>
              </a:r>
              <a:r>
                <a:rPr lang="pl-PL" sz="1400" dirty="0" err="1">
                  <a:solidFill>
                    <a:srgbClr val="002060"/>
                  </a:solidFill>
                </a:rPr>
                <a:t>facility</a:t>
              </a:r>
              <a:r>
                <a:rPr lang="pl-PL" sz="1400" dirty="0">
                  <a:solidFill>
                    <a:srgbClr val="002060"/>
                  </a:solidFill>
                </a:rPr>
                <a:t> (</a:t>
              </a:r>
              <a:r>
                <a:rPr lang="pl-PL" sz="1400" dirty="0" err="1">
                  <a:solidFill>
                    <a:srgbClr val="002060"/>
                  </a:solidFill>
                </a:rPr>
                <a:t>n_TOF</a:t>
              </a:r>
              <a:r>
                <a:rPr lang="pl-PL" sz="1400" dirty="0">
                  <a:solidFill>
                    <a:srgbClr val="002060"/>
                  </a:solidFill>
                </a:rPr>
                <a:t>)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id="{062A81AC-DC33-11AA-C12B-FE964744FB6A}"/>
              </a:ext>
            </a:extLst>
          </p:cNvPr>
          <p:cNvSpPr txBox="1">
            <a:spLocks/>
          </p:cNvSpPr>
          <p:nvPr/>
        </p:nvSpPr>
        <p:spPr>
          <a:xfrm>
            <a:off x="539552" y="-92546"/>
            <a:ext cx="7992888" cy="668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b="1" dirty="0" err="1"/>
              <a:t>Potential</a:t>
            </a:r>
            <a:r>
              <a:rPr lang="es-ES" b="1" dirty="0"/>
              <a:t> </a:t>
            </a:r>
            <a:r>
              <a:rPr lang="es-ES" b="1" dirty="0" err="1"/>
              <a:t>experiments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</a:t>
            </a:r>
            <a:r>
              <a:rPr lang="es-ES" b="1" dirty="0" err="1"/>
              <a:t>pulsed</a:t>
            </a:r>
            <a:r>
              <a:rPr lang="es-ES" b="1" dirty="0"/>
              <a:t> </a:t>
            </a:r>
            <a:r>
              <a:rPr lang="es-ES" b="1" dirty="0" err="1"/>
              <a:t>beams</a:t>
            </a:r>
            <a:endParaRPr lang="es-ES" b="1" dirty="0"/>
          </a:p>
        </p:txBody>
      </p:sp>
      <p:sp>
        <p:nvSpPr>
          <p:cNvPr id="11" name="pole tekstowe 28">
            <a:extLst>
              <a:ext uri="{FF2B5EF4-FFF2-40B4-BE49-F238E27FC236}">
                <a16:creationId xmlns:a16="http://schemas.microsoft.com/office/drawing/2014/main" id="{133CC0E6-79D0-5487-37A9-2FC02C02D210}"/>
              </a:ext>
            </a:extLst>
          </p:cNvPr>
          <p:cNvSpPr txBox="1"/>
          <p:nvPr/>
        </p:nvSpPr>
        <p:spPr>
          <a:xfrm>
            <a:off x="-36004" y="686216"/>
            <a:ext cx="4572000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altLang="es-ES" sz="1600" b="1" dirty="0" err="1"/>
              <a:t>With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deuterons</a:t>
            </a:r>
            <a:endParaRPr lang="es-ES" altLang="es-E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Production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of</a:t>
            </a:r>
            <a:r>
              <a:rPr lang="es-ES" altLang="es-ES" sz="1600" dirty="0"/>
              <a:t> </a:t>
            </a:r>
            <a:r>
              <a:rPr lang="es-ES" altLang="es-ES" sz="1600" dirty="0" err="1"/>
              <a:t>radionuclides</a:t>
            </a:r>
            <a:r>
              <a:rPr lang="es-ES" altLang="es-ES" sz="1600" dirty="0"/>
              <a:t> </a:t>
            </a:r>
            <a:r>
              <a:rPr lang="es-ES" altLang="es-ES" sz="1600" dirty="0" err="1"/>
              <a:t>with</a:t>
            </a:r>
            <a:r>
              <a:rPr lang="es-ES" altLang="es-ES" sz="1600" dirty="0"/>
              <a:t> a </a:t>
            </a:r>
            <a:r>
              <a:rPr lang="es-ES" altLang="es-ES" sz="1600" dirty="0" err="1"/>
              <a:t>high</a:t>
            </a:r>
            <a:r>
              <a:rPr lang="es-ES" altLang="es-ES" sz="1600" dirty="0"/>
              <a:t> intense </a:t>
            </a:r>
            <a:r>
              <a:rPr lang="es-ES" altLang="es-ES" sz="1600" dirty="0" err="1"/>
              <a:t>deuteron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beam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Deuteron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induced</a:t>
            </a:r>
            <a:r>
              <a:rPr lang="es-ES" altLang="es-ES" sz="1600" dirty="0"/>
              <a:t> </a:t>
            </a:r>
            <a:r>
              <a:rPr lang="es-ES" altLang="es-ES" sz="1600" dirty="0" err="1"/>
              <a:t>reactions</a:t>
            </a:r>
            <a:endParaRPr lang="es-ES" altLang="es-ES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altLang="es-ES" sz="1600" dirty="0"/>
              <a:t>(</a:t>
            </a:r>
            <a:r>
              <a:rPr lang="es-ES" altLang="es-ES" sz="1600" dirty="0" err="1"/>
              <a:t>d,n</a:t>
            </a:r>
            <a:r>
              <a:rPr lang="es-ES" altLang="es-ES" sz="1600" dirty="0"/>
              <a:t>) </a:t>
            </a:r>
            <a:r>
              <a:rPr lang="es-ES" altLang="es-ES" sz="1600" dirty="0" err="1"/>
              <a:t>reactions</a:t>
            </a:r>
            <a:endParaRPr lang="es-ES" altLang="es-ES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altLang="es-ES" sz="1600" dirty="0"/>
              <a:t>(d, </a:t>
            </a:r>
            <a:r>
              <a:rPr lang="es-ES" altLang="es-ES" sz="1600" dirty="0" err="1"/>
              <a:t>charged</a:t>
            </a:r>
            <a:r>
              <a:rPr lang="es-ES" altLang="es-ES" sz="1600" dirty="0"/>
              <a:t> </a:t>
            </a:r>
            <a:r>
              <a:rPr lang="es-ES" altLang="es-ES" sz="1600" dirty="0" err="1"/>
              <a:t>particles</a:t>
            </a:r>
            <a:r>
              <a:rPr lang="es-ES" altLang="es-ES" sz="1600" dirty="0"/>
              <a:t>) </a:t>
            </a:r>
            <a:r>
              <a:rPr lang="es-ES" altLang="es-ES" sz="1600" dirty="0" err="1"/>
              <a:t>reactions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Half-life</a:t>
            </a:r>
            <a:r>
              <a:rPr lang="es-ES" altLang="es-ES" sz="1600" dirty="0"/>
              <a:t> </a:t>
            </a:r>
            <a:r>
              <a:rPr lang="es-ES" altLang="es-ES" sz="1600" dirty="0" err="1"/>
              <a:t>measurements</a:t>
            </a:r>
            <a:r>
              <a:rPr lang="es-ES" altLang="es-ES" sz="1600" dirty="0"/>
              <a:t> </a:t>
            </a:r>
            <a:r>
              <a:rPr lang="es-ES" altLang="es-ES" sz="1600" dirty="0" err="1"/>
              <a:t>of</a:t>
            </a:r>
            <a:r>
              <a:rPr lang="es-ES" altLang="es-ES" sz="1600" dirty="0"/>
              <a:t> </a:t>
            </a:r>
            <a:r>
              <a:rPr lang="es-ES" altLang="es-ES" sz="1600" dirty="0" err="1"/>
              <a:t>long-lived</a:t>
            </a:r>
            <a:r>
              <a:rPr lang="es-ES" altLang="es-ES" sz="1600" dirty="0"/>
              <a:t> (10</a:t>
            </a:r>
            <a:r>
              <a:rPr lang="es-ES" altLang="es-ES" sz="1600" baseline="30000" dirty="0"/>
              <a:t>5</a:t>
            </a:r>
            <a:r>
              <a:rPr lang="es-ES" altLang="es-ES" sz="1600" dirty="0"/>
              <a:t>-10</a:t>
            </a:r>
            <a:r>
              <a:rPr lang="es-ES" altLang="es-ES" sz="1600" baseline="30000" dirty="0"/>
              <a:t>7</a:t>
            </a:r>
            <a:r>
              <a:rPr lang="es-ES" altLang="es-ES" sz="1600" dirty="0"/>
              <a:t> </a:t>
            </a:r>
            <a:r>
              <a:rPr lang="es-ES" altLang="es-ES" sz="1600" dirty="0" err="1"/>
              <a:t>years</a:t>
            </a:r>
            <a:r>
              <a:rPr lang="es-ES" altLang="es-ES" sz="1600" dirty="0"/>
              <a:t>) </a:t>
            </a:r>
            <a:r>
              <a:rPr lang="es-ES" altLang="es-ES" sz="1600" dirty="0" err="1"/>
              <a:t>isotopes</a:t>
            </a:r>
            <a:endParaRPr lang="es-ES" altLang="es-ES" sz="1600" dirty="0"/>
          </a:p>
        </p:txBody>
      </p:sp>
      <p:sp>
        <p:nvSpPr>
          <p:cNvPr id="14" name="pole tekstowe 28">
            <a:extLst>
              <a:ext uri="{FF2B5EF4-FFF2-40B4-BE49-F238E27FC236}">
                <a16:creationId xmlns:a16="http://schemas.microsoft.com/office/drawing/2014/main" id="{133CC0E6-79D0-5487-37A9-2FC02C02D210}"/>
              </a:ext>
            </a:extLst>
          </p:cNvPr>
          <p:cNvSpPr txBox="1"/>
          <p:nvPr/>
        </p:nvSpPr>
        <p:spPr>
          <a:xfrm>
            <a:off x="4427984" y="593868"/>
            <a:ext cx="48526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altLang="es-ES" sz="1600" b="1" dirty="0" err="1"/>
              <a:t>With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pulsed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neutron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beam</a:t>
            </a:r>
            <a:r>
              <a:rPr lang="es-ES" altLang="es-ES" sz="1600" b="1" dirty="0"/>
              <a:t> (</a:t>
            </a:r>
            <a:r>
              <a:rPr lang="es-ES" altLang="es-ES" sz="1600" b="1" dirty="0" err="1"/>
              <a:t>ToF</a:t>
            </a:r>
            <a:r>
              <a:rPr lang="es-ES" altLang="es-ES" sz="1600" b="1" dirty="0"/>
              <a:t>-DONES </a:t>
            </a:r>
            <a:r>
              <a:rPr lang="es-ES" altLang="es-ES" sz="1600" b="1" dirty="0" err="1"/>
              <a:t>facility</a:t>
            </a:r>
            <a:r>
              <a:rPr lang="es-ES" altLang="es-ES" sz="1600" b="1" dirty="0"/>
              <a:t>)</a:t>
            </a:r>
            <a:r>
              <a:rPr lang="es-ES" altLang="es-ES" sz="1600" b="1" dirty="0">
                <a:sym typeface="Wingdings" panose="05000000000000000000" pitchFamily="2" charset="2"/>
              </a:rPr>
              <a:t> </a:t>
            </a:r>
            <a:r>
              <a:rPr lang="es-ES" altLang="es-ES" sz="1600" b="1" dirty="0" err="1">
                <a:sym typeface="Wingdings" panose="05000000000000000000" pitchFamily="2" charset="2"/>
              </a:rPr>
              <a:t>with</a:t>
            </a:r>
            <a:r>
              <a:rPr lang="es-ES" altLang="es-ES" sz="1600" b="1" dirty="0">
                <a:sym typeface="Wingdings" panose="05000000000000000000" pitchFamily="2" charset="2"/>
              </a:rPr>
              <a:t> a</a:t>
            </a:r>
            <a:r>
              <a:rPr lang="es-ES" altLang="es-ES" sz="1600" dirty="0">
                <a:sym typeface="Wingdings" panose="05000000000000000000" pitchFamily="2" charset="2"/>
              </a:rPr>
              <a:t> </a:t>
            </a:r>
            <a:r>
              <a:rPr lang="es-ES" altLang="es-ES" sz="1600" dirty="0" err="1">
                <a:sym typeface="Wingdings" panose="05000000000000000000" pitchFamily="2" charset="2"/>
              </a:rPr>
              <a:t>neutron</a:t>
            </a:r>
            <a:r>
              <a:rPr lang="es-ES" altLang="es-ES" sz="1600" dirty="0">
                <a:sym typeface="Wingdings" panose="05000000000000000000" pitchFamily="2" charset="2"/>
              </a:rPr>
              <a:t> </a:t>
            </a:r>
            <a:r>
              <a:rPr lang="es-ES" altLang="es-ES" sz="1600" dirty="0" err="1">
                <a:sym typeface="Wingdings" panose="05000000000000000000" pitchFamily="2" charset="2"/>
              </a:rPr>
              <a:t>production</a:t>
            </a:r>
            <a:r>
              <a:rPr lang="es-ES" altLang="es-ES" sz="1600" dirty="0">
                <a:sym typeface="Wingdings" panose="05000000000000000000" pitchFamily="2" charset="2"/>
              </a:rPr>
              <a:t> target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Neutron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cross</a:t>
            </a:r>
            <a:r>
              <a:rPr lang="es-ES" altLang="es-ES" sz="1600" dirty="0"/>
              <a:t> </a:t>
            </a:r>
            <a:r>
              <a:rPr lang="es-ES" altLang="es-ES" sz="1600" dirty="0" err="1"/>
              <a:t>section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measurements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/>
              <a:t>Gamma-</a:t>
            </a:r>
            <a:r>
              <a:rPr lang="es-ES" altLang="es-ES" sz="1600" dirty="0" err="1"/>
              <a:t>spectroscopy</a:t>
            </a:r>
            <a:r>
              <a:rPr lang="es-ES" altLang="es-ES" sz="1600" dirty="0"/>
              <a:t> </a:t>
            </a:r>
            <a:r>
              <a:rPr lang="es-ES" altLang="es-ES" sz="1600" dirty="0" err="1"/>
              <a:t>of</a:t>
            </a:r>
            <a:r>
              <a:rPr lang="es-ES" altLang="es-ES" sz="1600" dirty="0"/>
              <a:t> </a:t>
            </a:r>
            <a:r>
              <a:rPr lang="es-ES" altLang="es-ES" sz="1600" dirty="0" err="1"/>
              <a:t>nuclei</a:t>
            </a:r>
            <a:r>
              <a:rPr lang="es-ES" altLang="es-ES" sz="1600" dirty="0"/>
              <a:t> </a:t>
            </a:r>
            <a:r>
              <a:rPr lang="es-ES" altLang="es-ES" sz="1600" dirty="0" err="1"/>
              <a:t>produced</a:t>
            </a:r>
            <a:r>
              <a:rPr lang="es-ES" altLang="es-ES" sz="1600" dirty="0"/>
              <a:t> in </a:t>
            </a:r>
            <a:r>
              <a:rPr lang="es-ES" altLang="es-ES" sz="1600" dirty="0" err="1"/>
              <a:t>fast-neutron-induced</a:t>
            </a:r>
            <a:r>
              <a:rPr lang="es-ES" altLang="es-ES" sz="1600" dirty="0"/>
              <a:t> </a:t>
            </a:r>
            <a:r>
              <a:rPr lang="es-ES" altLang="es-ES" sz="1600" dirty="0" err="1"/>
              <a:t>fission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reaction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Investigation</a:t>
            </a:r>
            <a:r>
              <a:rPr lang="es-ES" altLang="es-ES" sz="1600" dirty="0"/>
              <a:t> </a:t>
            </a:r>
            <a:r>
              <a:rPr lang="es-ES" altLang="es-ES" sz="1600" dirty="0" err="1"/>
              <a:t>of</a:t>
            </a:r>
            <a:r>
              <a:rPr lang="es-ES" altLang="es-ES" sz="1600" dirty="0"/>
              <a:t> </a:t>
            </a:r>
            <a:r>
              <a:rPr lang="es-ES" altLang="es-ES" sz="1600" dirty="0" err="1"/>
              <a:t>pygmy</a:t>
            </a:r>
            <a:r>
              <a:rPr lang="es-ES" altLang="es-ES" sz="1600" dirty="0"/>
              <a:t> </a:t>
            </a:r>
            <a:r>
              <a:rPr lang="es-ES" altLang="es-ES" sz="1600" dirty="0" err="1"/>
              <a:t>dipole</a:t>
            </a:r>
            <a:r>
              <a:rPr lang="es-ES" altLang="es-ES" sz="1600" dirty="0"/>
              <a:t> </a:t>
            </a:r>
            <a:r>
              <a:rPr lang="es-ES" altLang="es-ES" sz="1600" dirty="0" err="1"/>
              <a:t>resonances</a:t>
            </a:r>
            <a:r>
              <a:rPr lang="es-ES" altLang="es-ES" sz="1600" dirty="0"/>
              <a:t> (</a:t>
            </a:r>
            <a:r>
              <a:rPr lang="es-ES" altLang="es-ES" sz="1600" dirty="0" err="1"/>
              <a:t>PDRs</a:t>
            </a:r>
            <a:r>
              <a:rPr lang="es-ES" altLang="es-ES" sz="1600" dirty="0"/>
              <a:t>) </a:t>
            </a:r>
            <a:r>
              <a:rPr lang="es-ES" altLang="es-ES" sz="1600" dirty="0" err="1"/>
              <a:t>via</a:t>
            </a:r>
            <a:r>
              <a:rPr lang="es-ES" altLang="es-ES" sz="1600" dirty="0"/>
              <a:t> (n, n’</a:t>
            </a:r>
            <a:r>
              <a:rPr lang="el-GR" altLang="es-ES" sz="1600" dirty="0"/>
              <a:t>γ</a:t>
            </a:r>
            <a:r>
              <a:rPr lang="es-ES" altLang="es-ES" sz="1600" dirty="0"/>
              <a:t>) </a:t>
            </a:r>
            <a:r>
              <a:rPr lang="es-ES" altLang="es-ES" sz="1600" dirty="0" err="1"/>
              <a:t>reaction</a:t>
            </a:r>
            <a:endParaRPr lang="es-ES" alt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altLang="es-ES" sz="1600" dirty="0" err="1"/>
              <a:t>Deuteron-induced</a:t>
            </a:r>
            <a:r>
              <a:rPr lang="es-ES" altLang="es-ES" sz="1600" dirty="0"/>
              <a:t> </a:t>
            </a:r>
            <a:r>
              <a:rPr lang="es-ES" altLang="es-ES" sz="1600" dirty="0" err="1"/>
              <a:t>proton</a:t>
            </a:r>
            <a:r>
              <a:rPr lang="es-ES" altLang="es-ES" sz="1600" dirty="0"/>
              <a:t> transfer </a:t>
            </a:r>
            <a:r>
              <a:rPr lang="es-ES" altLang="es-ES" sz="1600" dirty="0" err="1"/>
              <a:t>reactions</a:t>
            </a:r>
            <a:r>
              <a:rPr lang="es-ES" altLang="es-ES" sz="1600" dirty="0"/>
              <a:t> (</a:t>
            </a:r>
            <a:r>
              <a:rPr lang="es-ES" altLang="es-ES" sz="1600" dirty="0" err="1"/>
              <a:t>d,n</a:t>
            </a:r>
            <a:r>
              <a:rPr lang="es-ES" altLang="es-ES" sz="1600" dirty="0"/>
              <a:t>)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967F0D7-0B6F-9602-28D5-ADC33F887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1000129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B6E1D868-B7DF-9C51-12DD-0D39D5367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TOF DONES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7FFEC1E-5CCB-804B-9DD0-AD9B91A64740}"/>
              </a:ext>
            </a:extLst>
          </p:cNvPr>
          <p:cNvSpPr txBox="1"/>
          <p:nvPr/>
        </p:nvSpPr>
        <p:spPr>
          <a:xfrm>
            <a:off x="5076056" y="627534"/>
            <a:ext cx="37557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solidFill>
                  <a:srgbClr val="FF0000"/>
                </a:solidFill>
              </a:rPr>
              <a:t>Broad experimental program </a:t>
            </a:r>
            <a:r>
              <a:rPr lang="en-GB" sz="1200" dirty="0"/>
              <a:t>on neutron induced reaction cross section measurements for nuclear technologies, astrophysics, fusion, particle and </a:t>
            </a:r>
            <a:r>
              <a:rPr lang="en-GB" sz="1200" dirty="0" err="1"/>
              <a:t>astro</a:t>
            </a:r>
            <a:r>
              <a:rPr lang="en-GB" sz="1200" dirty="0"/>
              <a:t>-particle physics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n,el</a:t>
            </a:r>
            <a:r>
              <a:rPr lang="en-GB" sz="1200" dirty="0"/>
              <a:t>) - elastic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n,γ</a:t>
            </a:r>
            <a:r>
              <a:rPr lang="en-GB" sz="1200" dirty="0"/>
              <a:t>) - capture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n,n’γ</a:t>
            </a:r>
            <a:r>
              <a:rPr lang="en-GB" sz="1200" dirty="0"/>
              <a:t>) -inelastic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n,xn</a:t>
            </a:r>
            <a:r>
              <a:rPr lang="en-GB" sz="1200" dirty="0"/>
              <a:t>) – neutron multiplication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n,f</a:t>
            </a:r>
            <a:r>
              <a:rPr lang="en-GB" sz="1200" dirty="0"/>
              <a:t>) - fission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(</a:t>
            </a:r>
            <a:r>
              <a:rPr lang="en-GB" sz="1200" dirty="0" err="1"/>
              <a:t>n,p</a:t>
            </a:r>
            <a:r>
              <a:rPr lang="en-GB" sz="1200" dirty="0"/>
              <a:t>), (</a:t>
            </a:r>
            <a:r>
              <a:rPr lang="en-GB" sz="1200" dirty="0" err="1"/>
              <a:t>n,d</a:t>
            </a:r>
            <a:r>
              <a:rPr lang="en-GB" sz="1200" dirty="0"/>
              <a:t>), (</a:t>
            </a:r>
            <a:r>
              <a:rPr lang="en-GB" sz="1200" dirty="0" err="1"/>
              <a:t>n,t</a:t>
            </a:r>
            <a:r>
              <a:rPr lang="en-GB" sz="1200" dirty="0"/>
              <a:t>), (n,α)… - charged particle production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Reaction studies with pulsed deuteron beam: cross sections, radiobiology, isotope production…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/>
              <a:t>Measurements over several decades:</a:t>
            </a:r>
          </a:p>
          <a:p>
            <a:pPr algn="just"/>
            <a:endParaRPr lang="en-GB" sz="1200" dirty="0"/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52 isotopes listed in the </a:t>
            </a:r>
            <a:r>
              <a:rPr lang="en-GB" sz="1200" b="1" dirty="0">
                <a:solidFill>
                  <a:srgbClr val="FF0000"/>
                </a:solidFill>
              </a:rPr>
              <a:t>High Priority Request List</a:t>
            </a:r>
            <a:r>
              <a:rPr lang="en-GB" sz="1200" dirty="0"/>
              <a:t> for nuclear technologies.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GB" sz="1200" dirty="0"/>
              <a:t>Over </a:t>
            </a:r>
            <a:r>
              <a:rPr lang="en-GB" sz="1200" b="1" dirty="0">
                <a:solidFill>
                  <a:srgbClr val="FF0000"/>
                </a:solidFill>
              </a:rPr>
              <a:t>35 (</a:t>
            </a:r>
            <a:r>
              <a:rPr lang="en-GB" sz="1200" b="1" dirty="0" err="1">
                <a:solidFill>
                  <a:srgbClr val="FF0000"/>
                </a:solidFill>
              </a:rPr>
              <a:t>n,γ</a:t>
            </a:r>
            <a:r>
              <a:rPr lang="en-GB" sz="1200" b="1" dirty="0">
                <a:solidFill>
                  <a:srgbClr val="FF0000"/>
                </a:solidFill>
              </a:rPr>
              <a:t>) </a:t>
            </a:r>
            <a:r>
              <a:rPr lang="en-GB" sz="1200" b="1" dirty="0" err="1">
                <a:solidFill>
                  <a:srgbClr val="FF0000"/>
                </a:solidFill>
              </a:rPr>
              <a:t>prioritary</a:t>
            </a:r>
            <a:r>
              <a:rPr lang="en-GB" sz="1200" b="1" dirty="0">
                <a:solidFill>
                  <a:srgbClr val="FF0000"/>
                </a:solidFill>
              </a:rPr>
              <a:t> cross section measurements </a:t>
            </a:r>
            <a:r>
              <a:rPr lang="en-GB" sz="1200" dirty="0"/>
              <a:t>for astrophysics.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6817BA5-1DFB-DCEB-0B48-C40BA7DDE3DC}"/>
              </a:ext>
            </a:extLst>
          </p:cNvPr>
          <p:cNvSpPr txBox="1"/>
          <p:nvPr/>
        </p:nvSpPr>
        <p:spPr>
          <a:xfrm>
            <a:off x="107504" y="629722"/>
            <a:ext cx="482453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TOF DONES would be world’s highest intensity TOF neutron source</a:t>
            </a:r>
          </a:p>
        </p:txBody>
      </p:sp>
      <p:pic>
        <p:nvPicPr>
          <p:cNvPr id="6" name="Imagen 17">
            <a:extLst>
              <a:ext uri="{FF2B5EF4-FFF2-40B4-BE49-F238E27FC236}">
                <a16:creationId xmlns:a16="http://schemas.microsoft.com/office/drawing/2014/main" id="{5805A93B-9F14-5930-B937-7EE06311D6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91630"/>
            <a:ext cx="4824536" cy="324036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Marcador de pie de página 3">
            <a:extLst>
              <a:ext uri="{FF2B5EF4-FFF2-40B4-BE49-F238E27FC236}">
                <a16:creationId xmlns:a16="http://schemas.microsoft.com/office/drawing/2014/main" id="{54AED266-48A1-1613-31C2-88BB6C658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3986305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5D0E64CE-0E4D-32EF-4013-6FB81DC32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5526"/>
            <a:ext cx="3400549" cy="1996697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755576" y="110827"/>
            <a:ext cx="7811029" cy="372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pl-PL" dirty="0"/>
              <a:t>S</a:t>
            </a:r>
            <a:r>
              <a:rPr lang="en-US" dirty="0" err="1"/>
              <a:t>tudy</a:t>
            </a:r>
            <a:r>
              <a:rPr lang="en-US" dirty="0"/>
              <a:t> </a:t>
            </a:r>
            <a:r>
              <a:rPr lang="pl-PL" dirty="0"/>
              <a:t>of </a:t>
            </a:r>
            <a:r>
              <a:rPr lang="en-US" dirty="0"/>
              <a:t>the pygmy dipole resonance</a:t>
            </a:r>
            <a:r>
              <a:rPr lang="pl-PL" dirty="0"/>
              <a:t> with </a:t>
            </a:r>
            <a:r>
              <a:rPr lang="en-US" dirty="0"/>
              <a:t>(</a:t>
            </a:r>
            <a:r>
              <a:rPr lang="en-US" dirty="0" err="1"/>
              <a:t>n,n’γ</a:t>
            </a:r>
            <a:r>
              <a:rPr lang="en-US" dirty="0"/>
              <a:t>) or (</a:t>
            </a:r>
            <a:r>
              <a:rPr lang="en-US" dirty="0" err="1"/>
              <a:t>d,d’γ</a:t>
            </a:r>
            <a:r>
              <a:rPr lang="en-US" dirty="0"/>
              <a:t>) reaction</a:t>
            </a:r>
            <a:r>
              <a:rPr lang="pl-PL" dirty="0"/>
              <a:t>s</a:t>
            </a:r>
            <a:endParaRPr lang="en-US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1CEA58A-386B-0859-BFBE-C53D35885042}"/>
              </a:ext>
            </a:extLst>
          </p:cNvPr>
          <p:cNvSpPr txBox="1"/>
          <p:nvPr/>
        </p:nvSpPr>
        <p:spPr>
          <a:xfrm>
            <a:off x="395536" y="3939902"/>
            <a:ext cx="8424936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l-PL" sz="1200" b="1" dirty="0"/>
              <a:t>The DONES </a:t>
            </a:r>
            <a:r>
              <a:rPr lang="pl-PL" sz="1200" b="1" dirty="0" err="1"/>
              <a:t>facility</a:t>
            </a:r>
            <a:r>
              <a:rPr lang="pl-PL" sz="1200" b="1" dirty="0"/>
              <a:t> </a:t>
            </a:r>
            <a:r>
              <a:rPr lang="pl-PL" sz="1200" b="1" dirty="0" err="1"/>
              <a:t>is</a:t>
            </a:r>
            <a:r>
              <a:rPr lang="pl-PL" sz="1200" b="1" dirty="0"/>
              <a:t> </a:t>
            </a:r>
            <a:r>
              <a:rPr lang="pl-PL" sz="1200" b="1" dirty="0" err="1"/>
              <a:t>an</a:t>
            </a:r>
            <a:r>
              <a:rPr lang="pl-PL" sz="1200" b="1" dirty="0"/>
              <a:t> </a:t>
            </a:r>
            <a:r>
              <a:rPr lang="pl-PL" sz="1200" b="1" dirty="0" err="1"/>
              <a:t>excellent</a:t>
            </a:r>
            <a:r>
              <a:rPr lang="pl-PL" sz="1200" b="1" dirty="0"/>
              <a:t> place to </a:t>
            </a:r>
            <a:r>
              <a:rPr lang="pl-PL" sz="1200" b="1" dirty="0" err="1"/>
              <a:t>systematically</a:t>
            </a:r>
            <a:r>
              <a:rPr lang="pl-PL" sz="1200" b="1" dirty="0"/>
              <a:t> </a:t>
            </a:r>
            <a:r>
              <a:rPr lang="pl-PL" sz="1200" b="1" dirty="0" err="1"/>
              <a:t>study</a:t>
            </a:r>
            <a:r>
              <a:rPr lang="pl-PL" sz="1200" b="1" dirty="0"/>
              <a:t> PDR </a:t>
            </a:r>
            <a:r>
              <a:rPr lang="pl-PL" sz="1200" b="1" dirty="0" err="1"/>
              <a:t>excitations</a:t>
            </a:r>
            <a:r>
              <a:rPr lang="pl-PL" sz="1200" b="1" dirty="0"/>
              <a:t> in </a:t>
            </a:r>
            <a:r>
              <a:rPr lang="pl-PL" sz="1200" b="1" dirty="0" err="1"/>
              <a:t>nuclei</a:t>
            </a:r>
            <a:r>
              <a:rPr lang="pl-PL" sz="1200" b="1" dirty="0"/>
              <a:t> from </a:t>
            </a:r>
            <a:r>
              <a:rPr lang="pl-PL" sz="1200" b="1" dirty="0" err="1"/>
              <a:t>different</a:t>
            </a:r>
            <a:r>
              <a:rPr lang="pl-PL" sz="1200" b="1" dirty="0"/>
              <a:t> regions of the </a:t>
            </a:r>
            <a:r>
              <a:rPr lang="pl-PL" sz="1200" b="1" dirty="0" err="1"/>
              <a:t>nuclear</a:t>
            </a:r>
            <a:r>
              <a:rPr lang="pl-PL" sz="1200" b="1" dirty="0"/>
              <a:t> chart </a:t>
            </a:r>
            <a:r>
              <a:rPr lang="pl-PL" sz="1200" b="1" dirty="0" err="1"/>
              <a:t>using</a:t>
            </a:r>
            <a:r>
              <a:rPr lang="pl-PL" sz="1200" b="1" dirty="0"/>
              <a:t> </a:t>
            </a:r>
            <a:r>
              <a:rPr lang="pl-PL" sz="1200" b="1" dirty="0" err="1"/>
              <a:t>neutrons</a:t>
            </a:r>
            <a:r>
              <a:rPr lang="pl-PL" sz="1200" b="1" dirty="0"/>
              <a:t> </a:t>
            </a:r>
            <a:r>
              <a:rPr lang="pl-PL" sz="1200" b="1" dirty="0" err="1"/>
              <a:t>or</a:t>
            </a:r>
            <a:r>
              <a:rPr lang="pl-PL" sz="1200" b="1" dirty="0"/>
              <a:t> </a:t>
            </a:r>
            <a:r>
              <a:rPr lang="pl-PL" sz="1200" b="1" dirty="0" err="1"/>
              <a:t>deuterons</a:t>
            </a:r>
            <a:r>
              <a:rPr lang="pl-PL" sz="1200" b="1" dirty="0"/>
              <a:t> as a </a:t>
            </a:r>
            <a:r>
              <a:rPr lang="pl-PL" sz="1200" b="1" dirty="0" err="1"/>
              <a:t>probe</a:t>
            </a:r>
            <a:r>
              <a:rPr lang="pl-PL" sz="1200" b="1" dirty="0"/>
              <a:t>.</a:t>
            </a:r>
          </a:p>
          <a:p>
            <a:r>
              <a:rPr lang="pl-PL" sz="1200" b="1" dirty="0"/>
              <a:t>The high </a:t>
            </a:r>
            <a:r>
              <a:rPr lang="pl-PL" sz="1200" b="1" dirty="0" err="1"/>
              <a:t>intensity</a:t>
            </a:r>
            <a:r>
              <a:rPr lang="pl-PL" sz="1200" b="1" dirty="0"/>
              <a:t> of the neutron/deuteron </a:t>
            </a:r>
            <a:r>
              <a:rPr lang="pl-PL" sz="1200" b="1" dirty="0" err="1"/>
              <a:t>beam</a:t>
            </a:r>
            <a:r>
              <a:rPr lang="pl-PL" sz="1200" b="1" dirty="0"/>
              <a:t> and the </a:t>
            </a:r>
            <a:r>
              <a:rPr lang="pl-PL" sz="1200" b="1" dirty="0" err="1"/>
              <a:t>possible</a:t>
            </a:r>
            <a:r>
              <a:rPr lang="pl-PL" sz="1200" b="1" dirty="0"/>
              <a:t> </a:t>
            </a:r>
            <a:r>
              <a:rPr lang="pl-PL" sz="1200" b="1" dirty="0" err="1"/>
              <a:t>long</a:t>
            </a:r>
            <a:r>
              <a:rPr lang="pl-PL" sz="1200" b="1" dirty="0"/>
              <a:t> </a:t>
            </a:r>
            <a:r>
              <a:rPr lang="pl-PL" sz="1200" b="1" dirty="0" err="1"/>
              <a:t>duration</a:t>
            </a:r>
            <a:r>
              <a:rPr lang="pl-PL" sz="1200" b="1" dirty="0"/>
              <a:t> of the </a:t>
            </a:r>
            <a:r>
              <a:rPr lang="pl-PL" sz="1200" b="1" dirty="0" err="1"/>
              <a:t>experiments</a:t>
            </a:r>
            <a:r>
              <a:rPr lang="pl-PL" sz="1200" b="1" dirty="0"/>
              <a:t> </a:t>
            </a:r>
            <a:r>
              <a:rPr lang="pl-PL" sz="1200" b="1" dirty="0" err="1"/>
              <a:t>will</a:t>
            </a:r>
            <a:r>
              <a:rPr lang="pl-PL" sz="1200" b="1" dirty="0"/>
              <a:t> </a:t>
            </a:r>
            <a:r>
              <a:rPr lang="pl-PL" sz="1200" b="1" dirty="0" err="1"/>
              <a:t>ensure</a:t>
            </a:r>
            <a:r>
              <a:rPr lang="pl-PL" sz="1200" b="1" dirty="0"/>
              <a:t> high </a:t>
            </a:r>
            <a:r>
              <a:rPr lang="pl-PL" sz="1200" b="1" dirty="0" err="1"/>
              <a:t>statistics</a:t>
            </a:r>
            <a:r>
              <a:rPr lang="pl-PL" sz="1200" b="1" dirty="0"/>
              <a:t> data </a:t>
            </a:r>
            <a:r>
              <a:rPr lang="pl-PL" sz="1200" b="1" dirty="0" err="1"/>
              <a:t>which</a:t>
            </a:r>
            <a:r>
              <a:rPr lang="pl-PL" sz="1200" b="1" dirty="0"/>
              <a:t> </a:t>
            </a:r>
            <a:r>
              <a:rPr lang="pl-PL" sz="1200" b="1" dirty="0" err="1"/>
              <a:t>is</a:t>
            </a:r>
            <a:r>
              <a:rPr lang="pl-PL" sz="1200" b="1" dirty="0"/>
              <a:t> </a:t>
            </a:r>
            <a:r>
              <a:rPr lang="pl-PL" sz="1200" b="1" dirty="0" err="1"/>
              <a:t>crucial</a:t>
            </a:r>
            <a:r>
              <a:rPr lang="pl-PL" sz="1200" b="1" dirty="0"/>
              <a:t> for </a:t>
            </a:r>
            <a:r>
              <a:rPr lang="pl-PL" sz="1200" b="1" dirty="0" err="1"/>
              <a:t>obtaining</a:t>
            </a:r>
            <a:r>
              <a:rPr lang="pl-PL" sz="1200" b="1" dirty="0"/>
              <a:t> </a:t>
            </a:r>
            <a:r>
              <a:rPr lang="pl-PL" sz="1200" b="1" dirty="0" err="1"/>
              <a:t>detailed</a:t>
            </a:r>
            <a:r>
              <a:rPr lang="pl-PL" sz="1200" b="1" dirty="0"/>
              <a:t> </a:t>
            </a:r>
            <a:r>
              <a:rPr lang="pl-PL" sz="1200" b="1" dirty="0" err="1"/>
              <a:t>information</a:t>
            </a:r>
            <a:r>
              <a:rPr lang="pl-PL" sz="1200" b="1" dirty="0"/>
              <a:t> on the </a:t>
            </a:r>
            <a:r>
              <a:rPr lang="pl-PL" sz="1200" b="1" dirty="0" err="1"/>
              <a:t>nature</a:t>
            </a:r>
            <a:r>
              <a:rPr lang="pl-PL" sz="1200" b="1" dirty="0"/>
              <a:t> of </a:t>
            </a:r>
            <a:r>
              <a:rPr lang="pl-PL" sz="1200" b="1" dirty="0" err="1"/>
              <a:t>pygmy</a:t>
            </a:r>
            <a:r>
              <a:rPr lang="pl-PL" sz="1200" b="1" dirty="0"/>
              <a:t> dipole </a:t>
            </a:r>
            <a:r>
              <a:rPr lang="pl-PL" sz="1200" b="1" dirty="0" err="1"/>
              <a:t>resonances</a:t>
            </a:r>
            <a:r>
              <a:rPr lang="pl-PL" sz="1200" b="1" dirty="0"/>
              <a:t>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122E8EA-20D6-EE77-F54F-3D37DD23D25A}"/>
              </a:ext>
            </a:extLst>
          </p:cNvPr>
          <p:cNvSpPr txBox="1"/>
          <p:nvPr/>
        </p:nvSpPr>
        <p:spPr>
          <a:xfrm>
            <a:off x="3779912" y="662532"/>
            <a:ext cx="48777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(Such experiments are already performed at NFS@GANIL/SPIRAL2)</a:t>
            </a:r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7EECC0FA-CD99-68EE-6376-FA6452CCBCFF}"/>
              </a:ext>
            </a:extLst>
          </p:cNvPr>
          <p:cNvGrpSpPr/>
          <p:nvPr/>
        </p:nvGrpSpPr>
        <p:grpSpPr>
          <a:xfrm>
            <a:off x="3615748" y="1707654"/>
            <a:ext cx="5276732" cy="2081886"/>
            <a:chOff x="2001048" y="2567154"/>
            <a:chExt cx="7035642" cy="2775848"/>
          </a:xfrm>
        </p:grpSpPr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07001E38-9D51-1B63-3935-44A759A85253}"/>
                </a:ext>
              </a:extLst>
            </p:cNvPr>
            <p:cNvGrpSpPr/>
            <p:nvPr/>
          </p:nvGrpSpPr>
          <p:grpSpPr>
            <a:xfrm>
              <a:off x="2001048" y="2567154"/>
              <a:ext cx="7035642" cy="2775848"/>
              <a:chOff x="2001048" y="2567154"/>
              <a:chExt cx="7035642" cy="2775848"/>
            </a:xfrm>
          </p:grpSpPr>
          <p:pic>
            <p:nvPicPr>
              <p:cNvPr id="5" name="Obraz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01048" y="2567154"/>
                <a:ext cx="7035642" cy="2775848"/>
              </a:xfrm>
              <a:prstGeom prst="rect">
                <a:avLst/>
              </a:prstGeom>
              <a:ln w="19050" cap="sq">
                <a:solidFill>
                  <a:srgbClr val="7030A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59D6C2D3-99D9-9BF6-0266-56FB65058931}"/>
                  </a:ext>
                </a:extLst>
              </p:cNvPr>
              <p:cNvSpPr txBox="1"/>
              <p:nvPr/>
            </p:nvSpPr>
            <p:spPr>
              <a:xfrm>
                <a:off x="2123728" y="4047830"/>
                <a:ext cx="974863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50" dirty="0" err="1"/>
                  <a:t>pulsed</a:t>
                </a:r>
                <a:r>
                  <a:rPr lang="pl-PL" sz="750" dirty="0"/>
                  <a:t> deuteron </a:t>
                </a:r>
                <a:r>
                  <a:rPr lang="pl-PL" sz="750" dirty="0" err="1"/>
                  <a:t>beam</a:t>
                </a:r>
                <a:endParaRPr lang="pl-PL" sz="750" dirty="0"/>
              </a:p>
            </p:txBody>
          </p:sp>
        </p:grpSp>
        <p:sp>
          <p:nvSpPr>
            <p:cNvPr id="9" name="pole tekstowe 8">
              <a:extLst>
                <a:ext uri="{FF2B5EF4-FFF2-40B4-BE49-F238E27FC236}">
                  <a16:creationId xmlns:a16="http://schemas.microsoft.com/office/drawing/2014/main" id="{4EA9421C-2F9B-8979-5EFC-1622AA12DF13}"/>
                </a:ext>
              </a:extLst>
            </p:cNvPr>
            <p:cNvSpPr txBox="1"/>
            <p:nvPr/>
          </p:nvSpPr>
          <p:spPr>
            <a:xfrm>
              <a:off x="6535113" y="2663163"/>
              <a:ext cx="9748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50" dirty="0" err="1"/>
                <a:t>or</a:t>
              </a:r>
              <a:r>
                <a:rPr lang="pl-PL" sz="750" dirty="0"/>
                <a:t> deuteron</a:t>
              </a:r>
            </a:p>
          </p:txBody>
        </p:sp>
      </p:grpSp>
      <p:sp>
        <p:nvSpPr>
          <p:cNvPr id="14" name="Marcador de pie de página 3">
            <a:extLst>
              <a:ext uri="{FF2B5EF4-FFF2-40B4-BE49-F238E27FC236}">
                <a16:creationId xmlns:a16="http://schemas.microsoft.com/office/drawing/2014/main" id="{FB5AB644-2F9A-DF7B-F521-2CBB73C71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1909032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683568" y="-92546"/>
            <a:ext cx="7699957" cy="3693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pl-PL" dirty="0"/>
              <a:t>Gamma spectroscopy of the nuclei produced in fast-neutron-induced fission reaction</a:t>
            </a:r>
            <a:endParaRPr lang="en-US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D641045F-D464-61BC-5F6D-94AA07F43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84138"/>
            <a:ext cx="4307501" cy="2992620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9E5AB523-8856-7220-6107-C1ACA3AF7286}"/>
              </a:ext>
            </a:extLst>
          </p:cNvPr>
          <p:cNvSpPr txBox="1"/>
          <p:nvPr/>
        </p:nvSpPr>
        <p:spPr>
          <a:xfrm>
            <a:off x="971600" y="817226"/>
            <a:ext cx="326126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350" dirty="0"/>
              <a:t>Distribution of the </a:t>
            </a:r>
            <a:r>
              <a:rPr lang="pl-PL" sz="1350" dirty="0" err="1"/>
              <a:t>fission</a:t>
            </a:r>
            <a:r>
              <a:rPr lang="pl-PL" sz="1350" dirty="0"/>
              <a:t> products </a:t>
            </a:r>
            <a:r>
              <a:rPr lang="pl-PL" sz="1350" dirty="0" err="1"/>
              <a:t>which</a:t>
            </a:r>
            <a:r>
              <a:rPr lang="pl-PL" sz="1350" dirty="0"/>
              <a:t> </a:t>
            </a:r>
            <a:r>
              <a:rPr lang="pl-PL" sz="1350" dirty="0" err="1"/>
              <a:t>correspond</a:t>
            </a:r>
            <a:r>
              <a:rPr lang="pl-PL" sz="1350" dirty="0"/>
              <a:t> to </a:t>
            </a:r>
            <a:r>
              <a:rPr lang="pl-PL" sz="1350" dirty="0" err="1"/>
              <a:t>different</a:t>
            </a:r>
            <a:r>
              <a:rPr lang="pl-PL" sz="1350" dirty="0"/>
              <a:t> target materials.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099428A-0BD7-3AB2-8D0D-B834E2704CC2}"/>
              </a:ext>
            </a:extLst>
          </p:cNvPr>
          <p:cNvSpPr txBox="1"/>
          <p:nvPr/>
        </p:nvSpPr>
        <p:spPr>
          <a:xfrm>
            <a:off x="251520" y="4243254"/>
            <a:ext cx="8712968" cy="71558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l-PL" sz="1350" b="1" dirty="0"/>
              <a:t>The </a:t>
            </a:r>
            <a:r>
              <a:rPr lang="pl-PL" sz="1350" b="1" dirty="0" err="1"/>
              <a:t>secondary</a:t>
            </a:r>
            <a:r>
              <a:rPr lang="pl-PL" sz="1350" b="1" dirty="0"/>
              <a:t> </a:t>
            </a:r>
            <a:r>
              <a:rPr lang="pl-PL" sz="1350" b="1" dirty="0" err="1"/>
              <a:t>beam</a:t>
            </a:r>
            <a:r>
              <a:rPr lang="pl-PL" sz="1350" b="1" dirty="0"/>
              <a:t> </a:t>
            </a:r>
            <a:r>
              <a:rPr lang="pl-PL" sz="1350" b="1" dirty="0" err="1"/>
              <a:t>line</a:t>
            </a:r>
            <a:r>
              <a:rPr lang="pl-PL" sz="1350" b="1" dirty="0"/>
              <a:t> </a:t>
            </a:r>
            <a:r>
              <a:rPr lang="pl-PL" sz="1350" b="1" dirty="0" err="1"/>
              <a:t>at</a:t>
            </a:r>
            <a:r>
              <a:rPr lang="pl-PL" sz="1350" b="1" dirty="0"/>
              <a:t> DONES </a:t>
            </a:r>
            <a:r>
              <a:rPr lang="pl-PL" sz="1350" b="1" dirty="0" err="1"/>
              <a:t>offers</a:t>
            </a:r>
            <a:r>
              <a:rPr lang="pl-PL" sz="1350" b="1" dirty="0"/>
              <a:t> </a:t>
            </a:r>
            <a:r>
              <a:rPr lang="pl-PL" sz="1350" b="1" dirty="0" err="1"/>
              <a:t>unprecedented</a:t>
            </a:r>
            <a:r>
              <a:rPr lang="pl-PL" sz="1350" b="1" dirty="0"/>
              <a:t> </a:t>
            </a:r>
            <a:r>
              <a:rPr lang="pl-PL" sz="1350" b="1" dirty="0" err="1"/>
              <a:t>opportunity</a:t>
            </a:r>
            <a:r>
              <a:rPr lang="pl-PL" sz="1350" b="1" dirty="0"/>
              <a:t> for gamma </a:t>
            </a:r>
            <a:r>
              <a:rPr lang="pl-PL" sz="1350" b="1" dirty="0" err="1"/>
              <a:t>spectroscopy</a:t>
            </a:r>
            <a:r>
              <a:rPr lang="pl-PL" sz="1350" b="1" dirty="0"/>
              <a:t> </a:t>
            </a:r>
            <a:r>
              <a:rPr lang="pl-PL" sz="1350" b="1" dirty="0" err="1"/>
              <a:t>studies</a:t>
            </a:r>
            <a:r>
              <a:rPr lang="pl-PL" sz="1350" b="1" dirty="0"/>
              <a:t> of neutron-</a:t>
            </a:r>
            <a:r>
              <a:rPr lang="pl-PL" sz="1350" b="1" dirty="0" err="1"/>
              <a:t>rich</a:t>
            </a:r>
            <a:r>
              <a:rPr lang="pl-PL" sz="1350" b="1" dirty="0"/>
              <a:t> </a:t>
            </a:r>
            <a:r>
              <a:rPr lang="pl-PL" sz="1350" b="1" dirty="0" err="1"/>
              <a:t>nuclei</a:t>
            </a:r>
            <a:r>
              <a:rPr lang="pl-PL" sz="1350" b="1" dirty="0"/>
              <a:t>, as </a:t>
            </a:r>
            <a:r>
              <a:rPr lang="pl-PL" sz="1350" b="1" dirty="0" err="1"/>
              <a:t>it</a:t>
            </a:r>
            <a:r>
              <a:rPr lang="pl-PL" sz="1350" b="1" dirty="0"/>
              <a:t> </a:t>
            </a:r>
            <a:r>
              <a:rPr lang="pl-PL" sz="1350" b="1" dirty="0" err="1"/>
              <a:t>should</a:t>
            </a:r>
            <a:r>
              <a:rPr lang="pl-PL" sz="1350" b="1" dirty="0"/>
              <a:t> </a:t>
            </a:r>
            <a:r>
              <a:rPr lang="pl-PL" sz="1350" b="1" dirty="0" err="1"/>
              <a:t>allow</a:t>
            </a:r>
            <a:r>
              <a:rPr lang="pl-PL" sz="1350" b="1" dirty="0"/>
              <a:t> </a:t>
            </a:r>
            <a:r>
              <a:rPr lang="pl-PL" sz="1350" b="1" dirty="0" err="1"/>
              <a:t>accessing</a:t>
            </a:r>
            <a:r>
              <a:rPr lang="pl-PL" sz="1350" b="1" dirty="0"/>
              <a:t> </a:t>
            </a:r>
            <a:r>
              <a:rPr lang="pl-PL" sz="1350" b="1" dirty="0" err="1"/>
              <a:t>excited</a:t>
            </a:r>
            <a:r>
              <a:rPr lang="pl-PL" sz="1350" b="1" dirty="0"/>
              <a:t> </a:t>
            </a:r>
            <a:r>
              <a:rPr lang="pl-PL" sz="1350" b="1" dirty="0" err="1"/>
              <a:t>states</a:t>
            </a:r>
            <a:r>
              <a:rPr lang="pl-PL" sz="1350" b="1" dirty="0"/>
              <a:t> and </a:t>
            </a:r>
            <a:r>
              <a:rPr lang="pl-PL" sz="1350" b="1" dirty="0" err="1"/>
              <a:t>observing</a:t>
            </a:r>
            <a:r>
              <a:rPr lang="pl-PL" sz="1350" b="1" dirty="0"/>
              <a:t> </a:t>
            </a:r>
            <a:r>
              <a:rPr lang="pl-PL" sz="1350" b="1" dirty="0" err="1"/>
              <a:t>their</a:t>
            </a:r>
            <a:r>
              <a:rPr lang="pl-PL" sz="1350" b="1" dirty="0"/>
              <a:t> gamma </a:t>
            </a:r>
            <a:r>
              <a:rPr lang="pl-PL" sz="1350" b="1" dirty="0" err="1"/>
              <a:t>decay</a:t>
            </a:r>
            <a:r>
              <a:rPr lang="pl-PL" sz="1350" b="1" dirty="0"/>
              <a:t> in </a:t>
            </a:r>
            <a:r>
              <a:rPr lang="pl-PL" sz="1350" b="1" dirty="0" err="1"/>
              <a:t>nuclei</a:t>
            </a:r>
            <a:r>
              <a:rPr lang="pl-PL" sz="1350" b="1" dirty="0"/>
              <a:t> </a:t>
            </a:r>
            <a:r>
              <a:rPr lang="pl-PL" sz="1350" b="1" dirty="0" err="1"/>
              <a:t>which</a:t>
            </a:r>
            <a:r>
              <a:rPr lang="pl-PL" sz="1350" b="1" dirty="0"/>
              <a:t> </a:t>
            </a:r>
            <a:r>
              <a:rPr lang="pl-PL" sz="1350" b="1" dirty="0" err="1"/>
              <a:t>could</a:t>
            </a:r>
            <a:r>
              <a:rPr lang="pl-PL" sz="1350" b="1" dirty="0"/>
              <a:t> not be </a:t>
            </a:r>
            <a:r>
              <a:rPr lang="pl-PL" sz="1350" b="1" dirty="0" err="1"/>
              <a:t>reached</a:t>
            </a:r>
            <a:r>
              <a:rPr lang="pl-PL" sz="1350" b="1" dirty="0"/>
              <a:t> for </a:t>
            </a:r>
            <a:r>
              <a:rPr lang="pl-PL" sz="1350" b="1" dirty="0" err="1"/>
              <a:t>nuclear</a:t>
            </a:r>
            <a:r>
              <a:rPr lang="pl-PL" sz="1350" b="1" dirty="0"/>
              <a:t> </a:t>
            </a:r>
            <a:r>
              <a:rPr lang="pl-PL" sz="1350" b="1" dirty="0" err="1"/>
              <a:t>structure</a:t>
            </a:r>
            <a:r>
              <a:rPr lang="pl-PL" sz="1350" b="1" dirty="0"/>
              <a:t> </a:t>
            </a:r>
            <a:r>
              <a:rPr lang="pl-PL" sz="1350" b="1" dirty="0" err="1"/>
              <a:t>investigations</a:t>
            </a:r>
            <a:r>
              <a:rPr lang="pl-PL" sz="1350" b="1" dirty="0"/>
              <a:t> </a:t>
            </a:r>
            <a:r>
              <a:rPr lang="pl-PL" sz="1350" b="1" dirty="0" err="1"/>
              <a:t>so</a:t>
            </a:r>
            <a:r>
              <a:rPr lang="pl-PL" sz="1350" b="1" dirty="0"/>
              <a:t> far. </a:t>
            </a:r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565F3354-0758-8F14-4205-C370FA957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69407"/>
            <a:ext cx="4143183" cy="2627299"/>
          </a:xfrm>
          <a:prstGeom prst="rect">
            <a:avLst/>
          </a:prstGeom>
          <a:ln w="1905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Marcador de pie de página 3">
            <a:extLst>
              <a:ext uri="{FF2B5EF4-FFF2-40B4-BE49-F238E27FC236}">
                <a16:creationId xmlns:a16="http://schemas.microsoft.com/office/drawing/2014/main" id="{0E5B9DAA-F6D8-87F3-600D-F99F734A1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8298497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74920"/>
            <a:ext cx="3425596" cy="2443502"/>
          </a:xfrm>
          <a:prstGeom prst="rect">
            <a:avLst/>
          </a:prstGeom>
          <a:ln w="1905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42878F2B-BCE8-77CF-16C4-733D4144F057}"/>
              </a:ext>
            </a:extLst>
          </p:cNvPr>
          <p:cNvSpPr txBox="1"/>
          <p:nvPr/>
        </p:nvSpPr>
        <p:spPr>
          <a:xfrm>
            <a:off x="1494495" y="-92546"/>
            <a:ext cx="6155010" cy="64633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pl-PL" dirty="0"/>
              <a:t>Production of radionuclides (</a:t>
            </a:r>
            <a:r>
              <a:rPr lang="pl-PL" baseline="30000" dirty="0"/>
              <a:t>44</a:t>
            </a:r>
            <a:r>
              <a:rPr lang="pl-PL" dirty="0"/>
              <a:t>Sc, </a:t>
            </a:r>
            <a:r>
              <a:rPr lang="pl-PL" baseline="30000" dirty="0"/>
              <a:t>64</a:t>
            </a:r>
            <a:r>
              <a:rPr lang="pl-PL" dirty="0"/>
              <a:t>Cu, </a:t>
            </a:r>
            <a:r>
              <a:rPr lang="pl-PL" baseline="30000" dirty="0"/>
              <a:t>186</a:t>
            </a:r>
            <a:r>
              <a:rPr lang="pl-PL" dirty="0"/>
              <a:t>Re) with a high intense deuteron beam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67A02835-0484-89B5-9BB7-74DF2E13F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719886"/>
            <a:ext cx="5829300" cy="1011495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5CDE218-A29A-13E2-47C3-579EB62613D5}"/>
              </a:ext>
            </a:extLst>
          </p:cNvPr>
          <p:cNvSpPr txBox="1"/>
          <p:nvPr/>
        </p:nvSpPr>
        <p:spPr>
          <a:xfrm>
            <a:off x="4572000" y="3096671"/>
            <a:ext cx="4264800" cy="71558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l-PL" sz="1350" b="1" dirty="0"/>
              <a:t>The </a:t>
            </a:r>
            <a:r>
              <a:rPr lang="pl-PL" sz="1350" b="1" dirty="0" err="1"/>
              <a:t>very</a:t>
            </a:r>
            <a:r>
              <a:rPr lang="pl-PL" sz="1350" b="1" dirty="0"/>
              <a:t> </a:t>
            </a:r>
            <a:r>
              <a:rPr lang="pl-PL" sz="1350" b="1" dirty="0" err="1"/>
              <a:t>intense</a:t>
            </a:r>
            <a:r>
              <a:rPr lang="pl-PL" sz="1350" b="1" dirty="0"/>
              <a:t> deuteron </a:t>
            </a:r>
            <a:r>
              <a:rPr lang="pl-PL" sz="1350" b="1" dirty="0" err="1"/>
              <a:t>beam</a:t>
            </a:r>
            <a:r>
              <a:rPr lang="pl-PL" sz="1350" b="1" dirty="0"/>
              <a:t> </a:t>
            </a:r>
            <a:r>
              <a:rPr lang="pl-PL" sz="1350" b="1" dirty="0" err="1"/>
              <a:t>is</a:t>
            </a:r>
            <a:r>
              <a:rPr lang="pl-PL" sz="1350" b="1" dirty="0"/>
              <a:t> </a:t>
            </a:r>
            <a:r>
              <a:rPr lang="pl-PL" sz="1350" b="1" dirty="0" err="1"/>
              <a:t>ideal</a:t>
            </a:r>
            <a:r>
              <a:rPr lang="pl-PL" sz="1350" b="1" dirty="0"/>
              <a:t> for the </a:t>
            </a:r>
            <a:r>
              <a:rPr lang="pl-PL" sz="1350" b="1" dirty="0" err="1"/>
              <a:t>effective</a:t>
            </a:r>
            <a:r>
              <a:rPr lang="pl-PL" sz="1350" b="1" dirty="0"/>
              <a:t> </a:t>
            </a:r>
            <a:r>
              <a:rPr lang="pl-PL" sz="1350" b="1" dirty="0" err="1"/>
              <a:t>irradiation</a:t>
            </a:r>
            <a:r>
              <a:rPr lang="pl-PL" sz="1350" b="1" dirty="0"/>
              <a:t> of </a:t>
            </a:r>
            <a:r>
              <a:rPr lang="pl-PL" sz="1350" b="1" dirty="0" err="1"/>
              <a:t>samples</a:t>
            </a:r>
            <a:r>
              <a:rPr lang="pl-PL" sz="1350" b="1" dirty="0"/>
              <a:t> and </a:t>
            </a:r>
            <a:r>
              <a:rPr lang="pl-PL" sz="1350" b="1" dirty="0" err="1"/>
              <a:t>leads</a:t>
            </a:r>
            <a:r>
              <a:rPr lang="pl-PL" sz="1350" b="1" dirty="0"/>
              <a:t> to the </a:t>
            </a:r>
            <a:r>
              <a:rPr lang="pl-PL" sz="1350" b="1" dirty="0" err="1"/>
              <a:t>production</a:t>
            </a:r>
            <a:r>
              <a:rPr lang="pl-PL" sz="1350" b="1" dirty="0"/>
              <a:t> of </a:t>
            </a:r>
            <a:r>
              <a:rPr lang="pl-PL" sz="1350" b="1" dirty="0" err="1"/>
              <a:t>radionuclides</a:t>
            </a:r>
            <a:r>
              <a:rPr lang="pl-PL" sz="1350" b="1" dirty="0"/>
              <a:t> with high </a:t>
            </a:r>
            <a:r>
              <a:rPr lang="pl-PL" sz="1350" b="1" dirty="0" err="1"/>
              <a:t>activity</a:t>
            </a:r>
            <a:r>
              <a:rPr lang="pl-PL" sz="1350" b="1" dirty="0"/>
              <a:t>.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A278538F-1A17-586D-F812-A09CFDD57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164648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ítulo 1">
            <a:extLst>
              <a:ext uri="{FF2B5EF4-FFF2-40B4-BE49-F238E27FC236}">
                <a16:creationId xmlns:a16="http://schemas.microsoft.com/office/drawing/2014/main" id="{062A81AC-DC33-11AA-C12B-FE964744FB6A}"/>
              </a:ext>
            </a:extLst>
          </p:cNvPr>
          <p:cNvSpPr txBox="1">
            <a:spLocks/>
          </p:cNvSpPr>
          <p:nvPr/>
        </p:nvSpPr>
        <p:spPr>
          <a:xfrm>
            <a:off x="539552" y="-92546"/>
            <a:ext cx="7992888" cy="668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b="1" dirty="0" err="1"/>
              <a:t>Summary</a:t>
            </a:r>
            <a:endParaRPr lang="es-ES" b="1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5A138D7E-1F89-156E-DF92-C1DEF3ED3FA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3568" y="843558"/>
            <a:ext cx="7886700" cy="213422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sz="1800" b="1" dirty="0"/>
              <a:t>The IFMIF-DONES facility, to be built in Granada aimed to the qualification of fusion reactor materials will also allow relevant simultaneous experimental activities in other scientific areas.</a:t>
            </a:r>
          </a:p>
          <a:p>
            <a:pPr marL="0" indent="0" algn="just">
              <a:buNone/>
            </a:pPr>
            <a:endParaRPr lang="en-US" sz="1800" b="1" dirty="0"/>
          </a:p>
          <a:p>
            <a:pPr marL="0" indent="0" algn="just">
              <a:buNone/>
            </a:pPr>
            <a:r>
              <a:rPr lang="en-US" sz="1800" b="1" dirty="0"/>
              <a:t>In the case of nuclear physics:</a:t>
            </a:r>
          </a:p>
          <a:p>
            <a:pPr algn="just"/>
            <a:r>
              <a:rPr lang="en-US" sz="1800" b="1" dirty="0"/>
              <a:t>The collimated neutron beam allows IFMIF-DONES to be </a:t>
            </a:r>
            <a:r>
              <a:rPr lang="en-US" sz="1800" b="1" dirty="0">
                <a:solidFill>
                  <a:srgbClr val="FF0000"/>
                </a:solidFill>
              </a:rPr>
              <a:t>a first class </a:t>
            </a:r>
            <a:r>
              <a:rPr lang="en-US" sz="1800" b="1" dirty="0"/>
              <a:t>facility for techniques using </a:t>
            </a:r>
            <a:r>
              <a:rPr lang="en-US" sz="1800" b="1" dirty="0">
                <a:solidFill>
                  <a:srgbClr val="FF0000"/>
                </a:solidFill>
              </a:rPr>
              <a:t>fast neutrons </a:t>
            </a:r>
            <a:r>
              <a:rPr lang="en-US" sz="1800" b="1" dirty="0"/>
              <a:t>and a </a:t>
            </a:r>
            <a:r>
              <a:rPr lang="en-US" sz="1800" b="1" dirty="0">
                <a:solidFill>
                  <a:srgbClr val="FF0000"/>
                </a:solidFill>
              </a:rPr>
              <a:t>medium flux </a:t>
            </a:r>
            <a:r>
              <a:rPr lang="en-US" sz="1800" b="1" dirty="0"/>
              <a:t>facility for techniques using </a:t>
            </a:r>
            <a:r>
              <a:rPr lang="en-US" sz="1800" b="1" dirty="0">
                <a:solidFill>
                  <a:srgbClr val="FF0000"/>
                </a:solidFill>
              </a:rPr>
              <a:t>thermal neutrons</a:t>
            </a:r>
            <a:r>
              <a:rPr lang="en-US" sz="1800" b="1" dirty="0"/>
              <a:t>.</a:t>
            </a:r>
          </a:p>
          <a:p>
            <a:pPr algn="just"/>
            <a:r>
              <a:rPr lang="en-US" sz="1800" b="1" dirty="0"/>
              <a:t>The deuteron pulsed beam allows IFMIF-DONES to be </a:t>
            </a:r>
            <a:r>
              <a:rPr lang="en-US" sz="1800" b="1" dirty="0">
                <a:solidFill>
                  <a:srgbClr val="FF0000"/>
                </a:solidFill>
              </a:rPr>
              <a:t>a first class </a:t>
            </a:r>
            <a:r>
              <a:rPr lang="en-US" sz="1800" b="1" dirty="0"/>
              <a:t>TOF facility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3F02D7-8EF7-DBEA-645D-20CA125E6510}"/>
              </a:ext>
            </a:extLst>
          </p:cNvPr>
          <p:cNvSpPr txBox="1">
            <a:spLocks/>
          </p:cNvSpPr>
          <p:nvPr/>
        </p:nvSpPr>
        <p:spPr>
          <a:xfrm>
            <a:off x="628650" y="3507854"/>
            <a:ext cx="7886700" cy="72008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/>
              <a:t>Your help in order to further progress with these ideas is welcome and we are open to collaborations!!!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C3B1C9F-A486-4673-8BF7-8A3366EBC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244633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47" descr="https://ec.europa.eu/research/participants/docs/h2020-funding-guide/imgs/eu-fla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97864"/>
            <a:ext cx="1445276" cy="9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AutoShape 2" descr="https://idw-online.de/pages/de/institutionlogo921"/>
          <p:cNvSpPr>
            <a:spLocks noChangeAspect="1" noChangeArrowheads="1"/>
          </p:cNvSpPr>
          <p:nvPr/>
        </p:nvSpPr>
        <p:spPr bwMode="auto">
          <a:xfrm>
            <a:off x="155576" y="1030711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49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668032"/>
            <a:ext cx="3271594" cy="1335766"/>
          </a:xfrm>
          <a:prstGeom prst="rect">
            <a:avLst/>
          </a:prstGeom>
        </p:spPr>
      </p:pic>
      <p:pic>
        <p:nvPicPr>
          <p:cNvPr id="50" name="49 Imagen" descr="La Fundación - iDescubr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347614"/>
            <a:ext cx="1080120" cy="1155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agen1" descr="\\filer02\cas\DGPT\Pitgi\00.- GENERAL SUBDIRECCIÓN\01. SECRETARÍA\LOGO\LOGOS MCI 2020\MCI.Gob.gif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6804248" y="748933"/>
            <a:ext cx="2088232" cy="598681"/>
          </a:xfrm>
          <a:prstGeom prst="rect">
            <a:avLst/>
          </a:prstGeom>
        </p:spPr>
      </p:pic>
      <p:pic>
        <p:nvPicPr>
          <p:cNvPr id="2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54769"/>
            <a:ext cx="2123829" cy="764853"/>
          </a:xfrm>
          <a:prstGeom prst="rect">
            <a:avLst/>
          </a:prstGeom>
        </p:spPr>
      </p:pic>
      <p:pic>
        <p:nvPicPr>
          <p:cNvPr id="29" name="Image 27"/>
          <p:cNvPicPr/>
          <p:nvPr/>
        </p:nvPicPr>
        <p:blipFill>
          <a:blip r:embed="rId7" cstate="print"/>
          <a:srcRect l="51495" t="39040" r="28035" b="49975"/>
          <a:stretch>
            <a:fillRect/>
          </a:stretch>
        </p:blipFill>
        <p:spPr bwMode="auto">
          <a:xfrm>
            <a:off x="179512" y="1599642"/>
            <a:ext cx="2314111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128030C-4ED6-ABEE-4057-2EED62D29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89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B23F4D4-CBA1-30F3-A626-25DD8F824371}"/>
              </a:ext>
            </a:extLst>
          </p:cNvPr>
          <p:cNvGrpSpPr/>
          <p:nvPr/>
        </p:nvGrpSpPr>
        <p:grpSpPr>
          <a:xfrm>
            <a:off x="251520" y="578975"/>
            <a:ext cx="6329046" cy="4513055"/>
            <a:chOff x="335360" y="798161"/>
            <a:chExt cx="8438728" cy="6017407"/>
          </a:xfrm>
        </p:grpSpPr>
        <p:sp>
          <p:nvSpPr>
            <p:cNvPr id="13" name="Prostokąt zaokrąglony 5">
              <a:extLst>
                <a:ext uri="{FF2B5EF4-FFF2-40B4-BE49-F238E27FC236}">
                  <a16:creationId xmlns:a16="http://schemas.microsoft.com/office/drawing/2014/main" id="{14230791-5741-C5F6-9E6E-C95A802A72F6}"/>
                </a:ext>
              </a:extLst>
            </p:cNvPr>
            <p:cNvSpPr/>
            <p:nvPr/>
          </p:nvSpPr>
          <p:spPr>
            <a:xfrm>
              <a:off x="5963400" y="5529159"/>
              <a:ext cx="1267036" cy="3642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713" b="1" dirty="0">
                  <a:solidFill>
                    <a:schemeClr val="bg1">
                      <a:lumMod val="50000"/>
                    </a:schemeClr>
                  </a:solidFill>
                </a:rPr>
                <a:t>Heat removal by high velocity Li flux</a:t>
              </a:r>
              <a:endParaRPr lang="pl-PL" sz="713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22D573B8-D8AC-8AA2-CC61-25055B338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0" y="798161"/>
              <a:ext cx="8438728" cy="6017407"/>
            </a:xfrm>
            <a:prstGeom prst="rect">
              <a:avLst/>
            </a:prstGeom>
          </p:spPr>
        </p:pic>
        <p:sp>
          <p:nvSpPr>
            <p:cNvPr id="14" name="Prostokąt zaokrąglony 5">
              <a:extLst>
                <a:ext uri="{FF2B5EF4-FFF2-40B4-BE49-F238E27FC236}">
                  <a16:creationId xmlns:a16="http://schemas.microsoft.com/office/drawing/2014/main" id="{528CCD65-1FC4-DA42-33B8-78A9B853C8E5}"/>
                </a:ext>
              </a:extLst>
            </p:cNvPr>
            <p:cNvSpPr/>
            <p:nvPr/>
          </p:nvSpPr>
          <p:spPr>
            <a:xfrm>
              <a:off x="7199148" y="4588499"/>
              <a:ext cx="1151851" cy="24876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713" dirty="0">
                  <a:solidFill>
                    <a:schemeClr val="bg1">
                      <a:lumMod val="50000"/>
                    </a:schemeClr>
                  </a:solidFill>
                </a:rPr>
                <a:t>Stripping reaction</a:t>
              </a:r>
              <a:endParaRPr lang="pl-PL" sz="7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7794EA3-745B-5F5B-B2B0-1807E3D7E3D0}"/>
                </a:ext>
              </a:extLst>
            </p:cNvPr>
            <p:cNvSpPr/>
            <p:nvPr/>
          </p:nvSpPr>
          <p:spPr>
            <a:xfrm>
              <a:off x="7693968" y="4936481"/>
              <a:ext cx="69226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Prostokąt zaokrąglony 5">
              <a:extLst>
                <a:ext uri="{FF2B5EF4-FFF2-40B4-BE49-F238E27FC236}">
                  <a16:creationId xmlns:a16="http://schemas.microsoft.com/office/drawing/2014/main" id="{34A3EF74-208C-55A7-F30A-07E4124F7F95}"/>
                </a:ext>
              </a:extLst>
            </p:cNvPr>
            <p:cNvSpPr/>
            <p:nvPr/>
          </p:nvSpPr>
          <p:spPr>
            <a:xfrm>
              <a:off x="7567572" y="4869160"/>
              <a:ext cx="342420" cy="1524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375" dirty="0">
                  <a:solidFill>
                    <a:schemeClr val="bg1">
                      <a:lumMod val="50000"/>
                    </a:schemeClr>
                  </a:solidFill>
                </a:rPr>
                <a:t>15</a:t>
              </a:r>
              <a:endParaRPr lang="pl-PL" sz="375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E3AEF997-17D0-9534-678E-C5813D572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latin typeface="+mn-lt"/>
              </a:rPr>
              <a:t>What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is</a:t>
            </a:r>
            <a:r>
              <a:rPr lang="es-ES" dirty="0">
                <a:latin typeface="+mn-lt"/>
              </a:rPr>
              <a:t> </a:t>
            </a:r>
            <a:r>
              <a:rPr lang="pl-PL" dirty="0">
                <a:latin typeface="+mn-lt"/>
              </a:rPr>
              <a:t>IFMIF-DONES</a:t>
            </a:r>
            <a:r>
              <a:rPr lang="es-ES" dirty="0">
                <a:latin typeface="+mn-lt"/>
              </a:rPr>
              <a:t>?</a:t>
            </a:r>
            <a:endParaRPr lang="pl-PL" dirty="0">
              <a:latin typeface="+mn-lt"/>
            </a:endParaRPr>
          </a:p>
        </p:txBody>
      </p:sp>
      <p:sp>
        <p:nvSpPr>
          <p:cNvPr id="9" name="Prostokąt zaokrąglony 5">
            <a:extLst>
              <a:ext uri="{FF2B5EF4-FFF2-40B4-BE49-F238E27FC236}">
                <a16:creationId xmlns:a16="http://schemas.microsoft.com/office/drawing/2014/main" id="{4545BDB8-6017-E4A7-A7B8-534833639376}"/>
              </a:ext>
            </a:extLst>
          </p:cNvPr>
          <p:cNvSpPr/>
          <p:nvPr/>
        </p:nvSpPr>
        <p:spPr>
          <a:xfrm>
            <a:off x="6354692" y="3355963"/>
            <a:ext cx="2430270" cy="6787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A neutron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pl-PL" sz="1200" dirty="0" err="1">
                <a:solidFill>
                  <a:srgbClr val="002060"/>
                </a:solidFill>
              </a:rPr>
              <a:t>flux</a:t>
            </a:r>
            <a:r>
              <a:rPr lang="en-GB" sz="1200" dirty="0">
                <a:solidFill>
                  <a:srgbClr val="002060"/>
                </a:solidFill>
              </a:rPr>
              <a:t> of 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pl-PL" sz="1200" dirty="0">
                <a:solidFill>
                  <a:srgbClr val="FF0000"/>
                </a:solidFill>
              </a:rPr>
              <a:t>~ 1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baseline="30000" dirty="0">
                <a:solidFill>
                  <a:srgbClr val="FF0000"/>
                </a:solidFill>
              </a:rPr>
              <a:t>15</a:t>
            </a:r>
            <a:r>
              <a:rPr lang="en-GB" sz="1200" dirty="0">
                <a:solidFill>
                  <a:srgbClr val="FF0000"/>
                </a:solidFill>
              </a:rPr>
              <a:t> n/cm</a:t>
            </a:r>
            <a:r>
              <a:rPr lang="en-GB" sz="1200" baseline="300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/s </a:t>
            </a:r>
            <a:r>
              <a:rPr lang="en-GB" sz="1200" dirty="0">
                <a:solidFill>
                  <a:srgbClr val="002060"/>
                </a:solidFill>
              </a:rPr>
              <a:t>is generated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with</a:t>
            </a:r>
            <a:r>
              <a:rPr lang="pl-PL" sz="1200" dirty="0">
                <a:solidFill>
                  <a:srgbClr val="002060"/>
                </a:solidFill>
              </a:rPr>
              <a:t> a neutron spectrum </a:t>
            </a:r>
            <a:r>
              <a:rPr lang="pl-PL" sz="1200" dirty="0" err="1">
                <a:solidFill>
                  <a:srgbClr val="002060"/>
                </a:solidFill>
              </a:rPr>
              <a:t>up</a:t>
            </a:r>
            <a:r>
              <a:rPr lang="pl-PL" sz="1200" dirty="0">
                <a:solidFill>
                  <a:srgbClr val="002060"/>
                </a:solidFill>
              </a:rPr>
              <a:t> to </a:t>
            </a:r>
            <a:r>
              <a:rPr lang="en-GB" sz="1200" dirty="0">
                <a:solidFill>
                  <a:srgbClr val="FF0000"/>
                </a:solidFill>
              </a:rPr>
              <a:t>55 MeV</a:t>
            </a:r>
            <a:r>
              <a:rPr lang="pl-PL" sz="1200" dirty="0">
                <a:solidFill>
                  <a:srgbClr val="FF0000"/>
                </a:solidFill>
              </a:rPr>
              <a:t> </a:t>
            </a:r>
            <a:r>
              <a:rPr lang="pl-PL" sz="1200" dirty="0" err="1">
                <a:solidFill>
                  <a:srgbClr val="002060"/>
                </a:solidFill>
              </a:rPr>
              <a:t>energy</a:t>
            </a:r>
            <a:endParaRPr lang="pl-PL" sz="1200" dirty="0">
              <a:solidFill>
                <a:srgbClr val="002060"/>
              </a:solidFill>
            </a:endParaRPr>
          </a:p>
        </p:txBody>
      </p:sp>
      <p:sp>
        <p:nvSpPr>
          <p:cNvPr id="11" name="Prostokąt zaokrąglony 5">
            <a:extLst>
              <a:ext uri="{FF2B5EF4-FFF2-40B4-BE49-F238E27FC236}">
                <a16:creationId xmlns:a16="http://schemas.microsoft.com/office/drawing/2014/main" id="{F0C0606B-473D-F931-BE12-36CDBCE1F4A2}"/>
              </a:ext>
            </a:extLst>
          </p:cNvPr>
          <p:cNvSpPr/>
          <p:nvPr/>
        </p:nvSpPr>
        <p:spPr>
          <a:xfrm>
            <a:off x="193823" y="3101111"/>
            <a:ext cx="2430270" cy="12171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200" u="sng" dirty="0">
                <a:solidFill>
                  <a:srgbClr val="002060"/>
                </a:solidFill>
              </a:rPr>
              <a:t>High Flux Test Module:</a:t>
            </a:r>
          </a:p>
          <a:p>
            <a:pPr algn="ctr">
              <a:buNone/>
            </a:pPr>
            <a:r>
              <a:rPr lang="en-GB" sz="1200" dirty="0">
                <a:solidFill>
                  <a:srgbClr val="FF0000"/>
                </a:solidFill>
              </a:rPr>
              <a:t>20 </a:t>
            </a:r>
            <a:r>
              <a:rPr lang="en-GB" sz="1200" dirty="0" err="1">
                <a:solidFill>
                  <a:srgbClr val="FF0000"/>
                </a:solidFill>
              </a:rPr>
              <a:t>dpa</a:t>
            </a:r>
            <a:r>
              <a:rPr lang="en-GB" sz="1200" dirty="0">
                <a:solidFill>
                  <a:srgbClr val="FF0000"/>
                </a:solidFill>
              </a:rPr>
              <a:t>/</a:t>
            </a:r>
            <a:r>
              <a:rPr lang="en-GB" sz="1200" dirty="0" err="1">
                <a:solidFill>
                  <a:srgbClr val="FF0000"/>
                </a:solidFill>
              </a:rPr>
              <a:t>fpy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in </a:t>
            </a:r>
            <a:r>
              <a:rPr lang="en-GB" sz="1200" dirty="0">
                <a:solidFill>
                  <a:srgbClr val="FF0000"/>
                </a:solidFill>
              </a:rPr>
              <a:t>130 cm</a:t>
            </a:r>
            <a:r>
              <a:rPr lang="en-GB" sz="1200" baseline="30000" dirty="0">
                <a:solidFill>
                  <a:srgbClr val="FF0000"/>
                </a:solidFill>
              </a:rPr>
              <a:t>3</a:t>
            </a:r>
            <a:endParaRPr lang="en-GB" sz="1200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GB" sz="1200" dirty="0">
                <a:solidFill>
                  <a:srgbClr val="FF0000"/>
                </a:solidFill>
              </a:rPr>
              <a:t>10 </a:t>
            </a:r>
            <a:r>
              <a:rPr lang="en-GB" sz="1200" dirty="0" err="1">
                <a:solidFill>
                  <a:srgbClr val="FF0000"/>
                </a:solidFill>
              </a:rPr>
              <a:t>dpa</a:t>
            </a:r>
            <a:r>
              <a:rPr lang="en-GB" sz="1200" dirty="0">
                <a:solidFill>
                  <a:srgbClr val="FF0000"/>
                </a:solidFill>
              </a:rPr>
              <a:t>/</a:t>
            </a:r>
            <a:r>
              <a:rPr lang="en-GB" sz="1200" dirty="0" err="1">
                <a:solidFill>
                  <a:srgbClr val="FF0000"/>
                </a:solidFill>
              </a:rPr>
              <a:t>fpy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in </a:t>
            </a:r>
            <a:r>
              <a:rPr lang="en-GB" sz="1200" dirty="0">
                <a:solidFill>
                  <a:srgbClr val="FF0000"/>
                </a:solidFill>
              </a:rPr>
              <a:t>400 cm</a:t>
            </a:r>
            <a:r>
              <a:rPr lang="en-GB" sz="1200" baseline="30000" dirty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endParaRPr lang="en-GB" sz="1200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Controlled Temperature:</a:t>
            </a:r>
          </a:p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250 &lt; T &lt; 550 ºC</a:t>
            </a:r>
          </a:p>
        </p:txBody>
      </p:sp>
      <p:sp>
        <p:nvSpPr>
          <p:cNvPr id="8" name="Prostokąt zaokrąglony 4">
            <a:extLst>
              <a:ext uri="{FF2B5EF4-FFF2-40B4-BE49-F238E27FC236}">
                <a16:creationId xmlns:a16="http://schemas.microsoft.com/office/drawing/2014/main" id="{495A4A1E-75D7-9F7F-E683-7B3A04BA08D3}"/>
              </a:ext>
            </a:extLst>
          </p:cNvPr>
          <p:cNvSpPr/>
          <p:nvPr/>
        </p:nvSpPr>
        <p:spPr>
          <a:xfrm>
            <a:off x="1614338" y="624629"/>
            <a:ext cx="6102678" cy="5670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/>
              <a:t>A</a:t>
            </a:r>
            <a:r>
              <a:rPr lang="pl-PL" sz="1650" b="1" dirty="0"/>
              <a:t>n </a:t>
            </a:r>
            <a:r>
              <a:rPr lang="pl-PL" sz="1650" b="1" dirty="0" err="1"/>
              <a:t>accelerator</a:t>
            </a:r>
            <a:r>
              <a:rPr lang="pl-PL" sz="1650" b="1" dirty="0"/>
              <a:t> </a:t>
            </a:r>
            <a:r>
              <a:rPr lang="pl-PL" sz="1650" b="1" dirty="0" err="1"/>
              <a:t>based</a:t>
            </a:r>
            <a:r>
              <a:rPr lang="pl-PL" sz="1650" b="1" dirty="0"/>
              <a:t> </a:t>
            </a:r>
            <a:r>
              <a:rPr lang="es-ES" sz="1650" b="1" dirty="0"/>
              <a:t> fusion-like neutron </a:t>
            </a:r>
            <a:r>
              <a:rPr lang="es-ES" sz="1650" b="1" dirty="0" err="1"/>
              <a:t>source</a:t>
            </a:r>
            <a:r>
              <a:rPr lang="es-ES" sz="1650" b="1" dirty="0"/>
              <a:t> </a:t>
            </a:r>
            <a:r>
              <a:rPr lang="es-ES" sz="1650" b="1" dirty="0" err="1"/>
              <a:t>to</a:t>
            </a:r>
            <a:r>
              <a:rPr lang="es-ES" sz="1650" b="1" dirty="0"/>
              <a:t> be </a:t>
            </a:r>
            <a:r>
              <a:rPr lang="es-ES" sz="1650" b="1" dirty="0" err="1"/>
              <a:t>used</a:t>
            </a:r>
            <a:r>
              <a:rPr lang="es-ES" sz="1650" b="1" dirty="0"/>
              <a:t> for </a:t>
            </a:r>
            <a:endParaRPr lang="pl-PL" sz="1650" b="1" dirty="0"/>
          </a:p>
          <a:p>
            <a:pPr algn="ctr"/>
            <a:r>
              <a:rPr lang="es-ES" sz="1650" b="1" dirty="0"/>
              <a:t>the qualification of the materials to be used in </a:t>
            </a:r>
            <a:r>
              <a:rPr lang="es-ES" sz="1650" b="1" dirty="0" err="1"/>
              <a:t>the</a:t>
            </a:r>
            <a:r>
              <a:rPr lang="es-ES" sz="1650" b="1" dirty="0"/>
              <a:t> DEMO Reactor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7E404B9-E8DD-42BC-E6A1-A4E475B9B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302480"/>
            <a:ext cx="2880751" cy="1972897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76DF07C-3E49-07A6-2F90-6AA0C1652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435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456ACC-A4BE-78CC-BA4E-79F728B00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DONES ?</a:t>
            </a:r>
            <a:endParaRPr lang="LID4096" dirty="0"/>
          </a:p>
        </p:txBody>
      </p:sp>
      <p:pic>
        <p:nvPicPr>
          <p:cNvPr id="141" name="Picture 2">
            <a:extLst>
              <a:ext uri="{FF2B5EF4-FFF2-40B4-BE49-F238E27FC236}">
                <a16:creationId xmlns:a16="http://schemas.microsoft.com/office/drawing/2014/main" id="{E1A0025E-0418-9536-80F7-2D1C4D324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3" y="2168271"/>
            <a:ext cx="2734670" cy="234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" name="Text Box 2456">
            <a:extLst>
              <a:ext uri="{FF2B5EF4-FFF2-40B4-BE49-F238E27FC236}">
                <a16:creationId xmlns:a16="http://schemas.microsoft.com/office/drawing/2014/main" id="{27728BE0-F70D-E0A7-42F5-34C60C951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15" y="849768"/>
            <a:ext cx="28087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s-ES" sz="1350" b="1" dirty="0">
                <a:solidFill>
                  <a:schemeClr val="tx2"/>
                </a:solidFill>
                <a:latin typeface="+mn-lt"/>
                <a:cs typeface="Arial" pitchFamily="34" charset="0"/>
              </a:rPr>
              <a:t>One of the main differences between ITER and DEMO is the radiation dose: at DEMO more than two orders of magnitude higher</a:t>
            </a:r>
          </a:p>
        </p:txBody>
      </p:sp>
      <p:sp>
        <p:nvSpPr>
          <p:cNvPr id="146" name="19 Flecha derecha">
            <a:extLst>
              <a:ext uri="{FF2B5EF4-FFF2-40B4-BE49-F238E27FC236}">
                <a16:creationId xmlns:a16="http://schemas.microsoft.com/office/drawing/2014/main" id="{7D588A13-72ED-C6C1-B583-5A24B6920D55}"/>
              </a:ext>
            </a:extLst>
          </p:cNvPr>
          <p:cNvSpPr/>
          <p:nvPr/>
        </p:nvSpPr>
        <p:spPr>
          <a:xfrm>
            <a:off x="2897814" y="2250600"/>
            <a:ext cx="648072" cy="389952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5D32CC0-7912-1174-0551-B5A5DEEC180C}"/>
              </a:ext>
            </a:extLst>
          </p:cNvPr>
          <p:cNvSpPr txBox="1">
            <a:spLocks/>
          </p:cNvSpPr>
          <p:nvPr/>
        </p:nvSpPr>
        <p:spPr>
          <a:xfrm>
            <a:off x="3920660" y="697661"/>
            <a:ext cx="5022558" cy="2090113"/>
          </a:xfrm>
          <a:prstGeom prst="rect">
            <a:avLst/>
          </a:prstGeom>
        </p:spPr>
        <p:txBody>
          <a:bodyPr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indent="-202406" algn="just">
              <a:lnSpc>
                <a:spcPct val="80000"/>
              </a:lnSpc>
              <a:buFont typeface="Wingdings" pitchFamily="2" charset="2"/>
              <a:buChar char="§"/>
              <a:tabLst>
                <a:tab pos="136922" algn="l"/>
              </a:tabLst>
              <a:defRPr/>
            </a:pPr>
            <a:r>
              <a:rPr lang="en-US" sz="1500" b="1" dirty="0">
                <a:solidFill>
                  <a:srgbClr val="0070C0"/>
                </a:solidFill>
              </a:rPr>
              <a:t>Selection and qualification of candidate materials for fusion reactors</a:t>
            </a:r>
          </a:p>
          <a:p>
            <a:pPr marL="202406" indent="-202406" algn="just">
              <a:lnSpc>
                <a:spcPct val="80000"/>
              </a:lnSpc>
              <a:buFont typeface="Wingdings" pitchFamily="2" charset="2"/>
              <a:buChar char="§"/>
              <a:tabLst>
                <a:tab pos="136922" algn="l"/>
              </a:tabLst>
              <a:defRPr/>
            </a:pPr>
            <a:r>
              <a:rPr lang="en-US" sz="1500" b="1" dirty="0">
                <a:solidFill>
                  <a:srgbClr val="0070C0"/>
                </a:solidFill>
              </a:rPr>
              <a:t>Generation of engineering data for design, licensing and safe operation of DEMO up to end-of-life</a:t>
            </a:r>
          </a:p>
          <a:p>
            <a:pPr marL="203597" indent="-203597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US" sz="1500" b="1" dirty="0">
                <a:solidFill>
                  <a:srgbClr val="0070C0"/>
                </a:solidFill>
              </a:rPr>
              <a:t>Completion, calibration and validation of  databases (mainly generated from fission reactors research)</a:t>
            </a:r>
          </a:p>
          <a:p>
            <a:pPr marL="202406" indent="-202406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US" sz="1500" b="1" dirty="0">
                <a:solidFill>
                  <a:srgbClr val="0070C0"/>
                </a:solidFill>
              </a:rPr>
              <a:t>Material testing and simulation carried out simultaneously to correlated fundamental understanding of radiation response of materials</a:t>
            </a:r>
          </a:p>
          <a:p>
            <a:pPr algn="just"/>
            <a:endParaRPr lang="en-US" sz="1500" dirty="0">
              <a:solidFill>
                <a:srgbClr val="0070C0"/>
              </a:solidFill>
            </a:endParaRPr>
          </a:p>
          <a:p>
            <a:pPr algn="just"/>
            <a:endParaRPr lang="en-IE" sz="1500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FFB601-6918-5E53-AE42-D2BBF2D417EC}"/>
              </a:ext>
            </a:extLst>
          </p:cNvPr>
          <p:cNvSpPr/>
          <p:nvPr/>
        </p:nvSpPr>
        <p:spPr>
          <a:xfrm>
            <a:off x="1385646" y="2787774"/>
            <a:ext cx="702078" cy="16201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4 CuadroTexto">
            <a:extLst>
              <a:ext uri="{FF2B5EF4-FFF2-40B4-BE49-F238E27FC236}">
                <a16:creationId xmlns:a16="http://schemas.microsoft.com/office/drawing/2014/main" id="{E7E4091E-6416-748D-6BA2-5F3A3568A6A1}"/>
              </a:ext>
            </a:extLst>
          </p:cNvPr>
          <p:cNvSpPr txBox="1"/>
          <p:nvPr/>
        </p:nvSpPr>
        <p:spPr>
          <a:xfrm>
            <a:off x="2267744" y="4155926"/>
            <a:ext cx="669674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/>
              <a:t>Identified</a:t>
            </a:r>
            <a:r>
              <a:rPr lang="es-ES" sz="1600" b="1" dirty="0"/>
              <a:t> as </a:t>
            </a:r>
            <a:r>
              <a:rPr lang="es-ES" sz="1600" b="1" dirty="0" err="1"/>
              <a:t>high</a:t>
            </a:r>
            <a:r>
              <a:rPr lang="es-ES" sz="1600" b="1" dirty="0"/>
              <a:t> </a:t>
            </a:r>
            <a:r>
              <a:rPr lang="es-ES" sz="1600" b="1" dirty="0" err="1"/>
              <a:t>priority</a:t>
            </a:r>
            <a:r>
              <a:rPr lang="es-ES" sz="1600" b="1" dirty="0"/>
              <a:t> in </a:t>
            </a:r>
            <a:r>
              <a:rPr lang="es-ES" sz="1600" b="1" dirty="0" err="1"/>
              <a:t>the</a:t>
            </a:r>
            <a:r>
              <a:rPr lang="es-ES" sz="1600" b="1" dirty="0"/>
              <a:t> EU </a:t>
            </a:r>
            <a:r>
              <a:rPr lang="es-ES" sz="1600" b="1" dirty="0" err="1"/>
              <a:t>Fusion</a:t>
            </a:r>
            <a:r>
              <a:rPr lang="es-ES" sz="1600" b="1" dirty="0"/>
              <a:t> </a:t>
            </a:r>
            <a:r>
              <a:rPr lang="es-ES" sz="1600" b="1" dirty="0" err="1"/>
              <a:t>Roadmap</a:t>
            </a:r>
            <a:endParaRPr lang="es-ES" sz="1600" b="1" dirty="0"/>
          </a:p>
          <a:p>
            <a:pPr algn="ctr"/>
            <a:r>
              <a:rPr lang="es-ES" sz="1600" b="1" dirty="0" err="1"/>
              <a:t>Included</a:t>
            </a:r>
            <a:r>
              <a:rPr lang="es-ES" sz="1600" b="1" dirty="0"/>
              <a:t> in </a:t>
            </a:r>
            <a:r>
              <a:rPr lang="es-ES" sz="1600" b="1" dirty="0" err="1"/>
              <a:t>the</a:t>
            </a:r>
            <a:r>
              <a:rPr lang="es-ES" sz="1600" b="1" dirty="0"/>
              <a:t> ESFRI </a:t>
            </a:r>
            <a:r>
              <a:rPr lang="es-ES" sz="1600" b="1" dirty="0" err="1"/>
              <a:t>Roadmap</a:t>
            </a:r>
            <a:r>
              <a:rPr lang="es-ES" sz="1600" b="1" dirty="0"/>
              <a:t> as a EU </a:t>
            </a:r>
            <a:r>
              <a:rPr lang="es-ES" sz="1600" b="1" dirty="0" err="1"/>
              <a:t>strategic</a:t>
            </a:r>
            <a:r>
              <a:rPr lang="es-ES" sz="1600" b="1" dirty="0"/>
              <a:t> </a:t>
            </a:r>
            <a:r>
              <a:rPr lang="es-ES" sz="1600" b="1" dirty="0" err="1"/>
              <a:t>facility</a:t>
            </a:r>
            <a:endParaRPr lang="es-ES" sz="1600" b="1" dirty="0"/>
          </a:p>
        </p:txBody>
      </p:sp>
      <p:sp>
        <p:nvSpPr>
          <p:cNvPr id="9" name="Text Box 2456">
            <a:extLst>
              <a:ext uri="{FF2B5EF4-FFF2-40B4-BE49-F238E27FC236}">
                <a16:creationId xmlns:a16="http://schemas.microsoft.com/office/drawing/2014/main" id="{B7BD7A6F-F565-8627-48F9-2DF171C22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886" y="2890441"/>
            <a:ext cx="4914546" cy="92333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s-ES" sz="18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But also of interest in other scientific areas (nuclear physics, medical and industrial applications,…) due to its unique characteristics</a:t>
            </a:r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872A0090-2DE4-D4F1-9DAF-C17ED2769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4701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02E20E5-7C34-5984-87A2-76E05027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IFMIF-DONES Facility</a:t>
            </a:r>
          </a:p>
        </p:txBody>
      </p:sp>
      <p:grpSp>
        <p:nvGrpSpPr>
          <p:cNvPr id="12" name="2 Grupo">
            <a:extLst>
              <a:ext uri="{FF2B5EF4-FFF2-40B4-BE49-F238E27FC236}">
                <a16:creationId xmlns:a16="http://schemas.microsoft.com/office/drawing/2014/main" id="{74409BA5-22A0-3282-6B94-E5398FB750EB}"/>
              </a:ext>
            </a:extLst>
          </p:cNvPr>
          <p:cNvGrpSpPr/>
          <p:nvPr/>
        </p:nvGrpSpPr>
        <p:grpSpPr>
          <a:xfrm>
            <a:off x="5004048" y="683120"/>
            <a:ext cx="3983951" cy="2472422"/>
            <a:chOff x="1575327" y="836712"/>
            <a:chExt cx="7240077" cy="5040560"/>
          </a:xfrm>
        </p:grpSpPr>
        <p:pic>
          <p:nvPicPr>
            <p:cNvPr id="13" name="0 Imagen">
              <a:extLst>
                <a:ext uri="{FF2B5EF4-FFF2-40B4-BE49-F238E27FC236}">
                  <a16:creationId xmlns:a16="http://schemas.microsoft.com/office/drawing/2014/main" id="{65D26341-BC84-DD34-2382-79141E7B8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327" y="836712"/>
              <a:ext cx="7240077" cy="5040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AutoShape 3">
              <a:extLst>
                <a:ext uri="{FF2B5EF4-FFF2-40B4-BE49-F238E27FC236}">
                  <a16:creationId xmlns:a16="http://schemas.microsoft.com/office/drawing/2014/main" id="{98E44BE7-C738-25D6-1C9C-6D192370C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8981" y="3501008"/>
              <a:ext cx="278111" cy="176712"/>
            </a:xfrm>
            <a:prstGeom prst="flowChartMerge">
              <a:avLst/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32523">
                  <a:alpha val="50000"/>
                </a:srgb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s-ES" altLang="es-ES" sz="135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1 Rectángulo">
            <a:extLst>
              <a:ext uri="{FF2B5EF4-FFF2-40B4-BE49-F238E27FC236}">
                <a16:creationId xmlns:a16="http://schemas.microsoft.com/office/drawing/2014/main" id="{6FB83A0E-D69E-2558-1869-56FA0614CB78}"/>
              </a:ext>
            </a:extLst>
          </p:cNvPr>
          <p:cNvSpPr/>
          <p:nvPr/>
        </p:nvSpPr>
        <p:spPr>
          <a:xfrm>
            <a:off x="629562" y="3493687"/>
            <a:ext cx="28989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site is located at </a:t>
            </a:r>
            <a:r>
              <a:rPr lang="en-US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Escúzar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-18 km southwest from Granada city- Spain</a:t>
            </a:r>
          </a:p>
        </p:txBody>
      </p:sp>
      <p:pic>
        <p:nvPicPr>
          <p:cNvPr id="17" name="Imagen 117">
            <a:extLst>
              <a:ext uri="{FF2B5EF4-FFF2-40B4-BE49-F238E27FC236}">
                <a16:creationId xmlns:a16="http://schemas.microsoft.com/office/drawing/2014/main" id="{80C7CC05-3FD0-D4D6-479B-916782536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51" y="860867"/>
            <a:ext cx="2688713" cy="1838484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209B151D-5631-6AD6-A40F-B5691D9188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117" y="1646573"/>
            <a:ext cx="4192623" cy="30179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717F0C0D-AB73-E222-EBB8-41E75650D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263422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odel of a building&#10;&#10;Description automatically generated with low confidence">
            <a:extLst>
              <a:ext uri="{FF2B5EF4-FFF2-40B4-BE49-F238E27FC236}">
                <a16:creationId xmlns:a16="http://schemas.microsoft.com/office/drawing/2014/main" id="{E3ECD36D-A5E7-D8A1-7C38-6A0C0C82E8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52" y="608139"/>
            <a:ext cx="7392914" cy="415851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E55EAD1-662C-7BBC-4AA5-D86E0F00D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IFMIF-DONES Plant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9210CE1-19E1-9E6A-B5EA-4844BCC080CB}"/>
              </a:ext>
            </a:extLst>
          </p:cNvPr>
          <p:cNvSpPr/>
          <p:nvPr/>
        </p:nvSpPr>
        <p:spPr>
          <a:xfrm>
            <a:off x="5328084" y="2100964"/>
            <a:ext cx="1350150" cy="102611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E183D1-7DBD-8ABF-D673-1019AF7E87AC}"/>
              </a:ext>
            </a:extLst>
          </p:cNvPr>
          <p:cNvSpPr/>
          <p:nvPr/>
        </p:nvSpPr>
        <p:spPr>
          <a:xfrm rot="21330816">
            <a:off x="1345547" y="1912578"/>
            <a:ext cx="4516224" cy="11165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8E79C4-4DEF-8692-F9A4-8C30D4829871}"/>
              </a:ext>
            </a:extLst>
          </p:cNvPr>
          <p:cNvSpPr/>
          <p:nvPr/>
        </p:nvSpPr>
        <p:spPr>
          <a:xfrm>
            <a:off x="5382090" y="1437624"/>
            <a:ext cx="918102" cy="102611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D39518-F6AE-EE26-1FB1-51306F8EB556}"/>
              </a:ext>
            </a:extLst>
          </p:cNvPr>
          <p:cNvSpPr txBox="1"/>
          <p:nvPr/>
        </p:nvSpPr>
        <p:spPr>
          <a:xfrm>
            <a:off x="2249742" y="3127078"/>
            <a:ext cx="15121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highlight>
                  <a:srgbClr val="00FF00"/>
                </a:highlight>
              </a:rPr>
              <a:t>Accelerator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70A0D3-535F-DAFC-DEE2-3043C7A57755}"/>
              </a:ext>
            </a:extLst>
          </p:cNvPr>
          <p:cNvSpPr txBox="1"/>
          <p:nvPr/>
        </p:nvSpPr>
        <p:spPr>
          <a:xfrm>
            <a:off x="5247075" y="3183023"/>
            <a:ext cx="15121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highlight>
                  <a:srgbClr val="00FF00"/>
                </a:highlight>
              </a:rPr>
              <a:t>Lithium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EB1C3-AD86-5771-2290-09D0457DC3D9}"/>
              </a:ext>
            </a:extLst>
          </p:cNvPr>
          <p:cNvSpPr txBox="1"/>
          <p:nvPr/>
        </p:nvSpPr>
        <p:spPr>
          <a:xfrm>
            <a:off x="5085057" y="1128984"/>
            <a:ext cx="15121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highlight>
                  <a:srgbClr val="00FF00"/>
                </a:highlight>
              </a:rPr>
              <a:t>Test System</a:t>
            </a:r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D5FA15F3-852B-2659-3DFE-C45133704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65189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5F580C-7C12-38CE-6046-6897AE61A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/>
              <a:t>Lithium</a:t>
            </a:r>
            <a:r>
              <a:rPr lang="pl-PL" b="1" dirty="0"/>
              <a:t> System</a:t>
            </a:r>
            <a:endParaRPr lang="LID4096" dirty="0"/>
          </a:p>
        </p:txBody>
      </p:sp>
      <p:pic>
        <p:nvPicPr>
          <p:cNvPr id="27" name="Immagine 5">
            <a:extLst>
              <a:ext uri="{FF2B5EF4-FFF2-40B4-BE49-F238E27FC236}">
                <a16:creationId xmlns:a16="http://schemas.microsoft.com/office/drawing/2014/main" id="{636EDCEB-651C-7DEC-7B99-582BBB8C2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060365"/>
            <a:ext cx="5309032" cy="2879537"/>
          </a:xfrm>
          <a:prstGeom prst="rect">
            <a:avLst/>
          </a:prstGeom>
        </p:spPr>
      </p:pic>
      <p:sp>
        <p:nvSpPr>
          <p:cNvPr id="28" name="CasellaDiTesto 5">
            <a:extLst>
              <a:ext uri="{FF2B5EF4-FFF2-40B4-BE49-F238E27FC236}">
                <a16:creationId xmlns:a16="http://schemas.microsoft.com/office/drawing/2014/main" id="{469D48B8-BB1D-44E3-0482-6A23B432AA93}"/>
              </a:ext>
            </a:extLst>
          </p:cNvPr>
          <p:cNvSpPr txBox="1"/>
          <p:nvPr/>
        </p:nvSpPr>
        <p:spPr>
          <a:xfrm>
            <a:off x="327432" y="3967730"/>
            <a:ext cx="2580065" cy="715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it-IT" sz="1350" dirty="0">
                <a:ea typeface="Verdana"/>
              </a:rPr>
              <a:t>Li volume </a:t>
            </a:r>
            <a:r>
              <a:rPr lang="pl-PL" sz="1350" dirty="0">
                <a:ea typeface="Verdana"/>
              </a:rPr>
              <a:t> </a:t>
            </a:r>
            <a:r>
              <a:rPr lang="it-IT" sz="1350" dirty="0">
                <a:solidFill>
                  <a:srgbClr val="0070C0"/>
                </a:solidFill>
                <a:latin typeface="Verdana"/>
                <a:ea typeface="Verdana"/>
              </a:rPr>
              <a:t>~</a:t>
            </a:r>
            <a:r>
              <a:rPr lang="it-IT" sz="1350" dirty="0">
                <a:solidFill>
                  <a:srgbClr val="0070C0"/>
                </a:solidFill>
              </a:rPr>
              <a:t>14 m</a:t>
            </a:r>
            <a:r>
              <a:rPr lang="it-IT" sz="1350" baseline="30000" dirty="0">
                <a:solidFill>
                  <a:srgbClr val="0070C0"/>
                </a:solidFill>
              </a:rPr>
              <a:t>3</a:t>
            </a:r>
            <a:endParaRPr lang="it-IT" sz="1350" dirty="0">
              <a:solidFill>
                <a:srgbClr val="0070C0"/>
              </a:solidFill>
            </a:endParaRPr>
          </a:p>
          <a:p>
            <a:r>
              <a:rPr lang="it-IT" sz="1350" dirty="0"/>
              <a:t>Li flow rate </a:t>
            </a:r>
            <a:r>
              <a:rPr lang="it-IT" sz="1350" dirty="0">
                <a:solidFill>
                  <a:srgbClr val="0070C0"/>
                </a:solidFill>
                <a:latin typeface="Verdana"/>
                <a:ea typeface="Verdana"/>
              </a:rPr>
              <a:t>~</a:t>
            </a:r>
            <a:r>
              <a:rPr lang="it-IT" sz="1350" dirty="0">
                <a:solidFill>
                  <a:srgbClr val="0070C0"/>
                </a:solidFill>
              </a:rPr>
              <a:t>100 l/s</a:t>
            </a:r>
            <a:endParaRPr lang="pl-PL" sz="1350" dirty="0">
              <a:solidFill>
                <a:srgbClr val="0070C0"/>
              </a:solidFill>
            </a:endParaRPr>
          </a:p>
          <a:p>
            <a:r>
              <a:rPr lang="pl-PL" sz="1350" dirty="0"/>
              <a:t>Li </a:t>
            </a:r>
            <a:r>
              <a:rPr lang="pl-PL" sz="1350" dirty="0" err="1"/>
              <a:t>temperature</a:t>
            </a:r>
            <a:r>
              <a:rPr lang="pl-PL" sz="1350" dirty="0"/>
              <a:t> (</a:t>
            </a:r>
            <a:r>
              <a:rPr lang="pl-PL" sz="1350" dirty="0" err="1"/>
              <a:t>cold</a:t>
            </a:r>
            <a:r>
              <a:rPr lang="pl-PL" sz="1350" dirty="0"/>
              <a:t> </a:t>
            </a:r>
            <a:r>
              <a:rPr lang="pl-PL" sz="1350" dirty="0" err="1"/>
              <a:t>side</a:t>
            </a:r>
            <a:r>
              <a:rPr lang="pl-PL" sz="1350" dirty="0"/>
              <a:t>) </a:t>
            </a:r>
            <a:r>
              <a:rPr lang="pl-PL" sz="1350" dirty="0">
                <a:solidFill>
                  <a:srgbClr val="0070C0"/>
                </a:solidFill>
              </a:rPr>
              <a:t>~300 °C</a:t>
            </a:r>
            <a:endParaRPr lang="it-IT" sz="1350" dirty="0">
              <a:solidFill>
                <a:srgbClr val="0070C0"/>
              </a:solidFill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60B549F-ACF7-BF40-348F-C86254CC3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3863"/>
            <a:ext cx="4104456" cy="2388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pole tekstowe 15">
            <a:extLst>
              <a:ext uri="{FF2B5EF4-FFF2-40B4-BE49-F238E27FC236}">
                <a16:creationId xmlns:a16="http://schemas.microsoft.com/office/drawing/2014/main" id="{7BBAA049-1A90-75B3-1F6F-0F2838CCE9CC}"/>
              </a:ext>
            </a:extLst>
          </p:cNvPr>
          <p:cNvSpPr txBox="1"/>
          <p:nvPr/>
        </p:nvSpPr>
        <p:spPr>
          <a:xfrm>
            <a:off x="6312011" y="1441108"/>
            <a:ext cx="135633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pl-PL" sz="1600" dirty="0" err="1">
                <a:solidFill>
                  <a:srgbClr val="002060"/>
                </a:solidFill>
              </a:rPr>
              <a:t>Lithium</a:t>
            </a:r>
            <a:r>
              <a:rPr lang="pl-PL" sz="1600" dirty="0">
                <a:solidFill>
                  <a:srgbClr val="002060"/>
                </a:solidFill>
              </a:rPr>
              <a:t> target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9" name="CasellaDiTesto 3">
            <a:extLst>
              <a:ext uri="{FF2B5EF4-FFF2-40B4-BE49-F238E27FC236}">
                <a16:creationId xmlns:a16="http://schemas.microsoft.com/office/drawing/2014/main" id="{960C4A74-55C0-0F92-EA13-24007D181F31}"/>
              </a:ext>
            </a:extLst>
          </p:cNvPr>
          <p:cNvSpPr txBox="1"/>
          <p:nvPr/>
        </p:nvSpPr>
        <p:spPr>
          <a:xfrm>
            <a:off x="5148064" y="4198317"/>
            <a:ext cx="3384376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/>
              <a:t>Jet thickness: </a:t>
            </a:r>
            <a:r>
              <a:rPr lang="it-IT" sz="1200" dirty="0">
                <a:solidFill>
                  <a:srgbClr val="0070C0"/>
                </a:solidFill>
              </a:rPr>
              <a:t>25±1 mm</a:t>
            </a:r>
            <a:r>
              <a:rPr lang="pl-PL" sz="1200" dirty="0">
                <a:solidFill>
                  <a:srgbClr val="0070C0"/>
                </a:solidFill>
              </a:rPr>
              <a:t>        </a:t>
            </a:r>
            <a:r>
              <a:rPr lang="pl-PL" sz="1200" dirty="0"/>
              <a:t>Li </a:t>
            </a:r>
            <a:r>
              <a:rPr lang="pl-PL" sz="1200" dirty="0" err="1"/>
              <a:t>flow</a:t>
            </a:r>
            <a:r>
              <a:rPr lang="pl-PL" sz="1200" dirty="0"/>
              <a:t> </a:t>
            </a:r>
            <a:r>
              <a:rPr lang="it-IT" sz="1200" dirty="0"/>
              <a:t>velocity: </a:t>
            </a:r>
            <a:r>
              <a:rPr lang="it-IT" sz="1200" dirty="0">
                <a:solidFill>
                  <a:srgbClr val="0070C0"/>
                </a:solidFill>
              </a:rPr>
              <a:t>15 m/s</a:t>
            </a:r>
          </a:p>
          <a:p>
            <a:r>
              <a:rPr lang="it-IT" sz="1200" dirty="0"/>
              <a:t>Chamber pressure: </a:t>
            </a:r>
            <a:r>
              <a:rPr lang="it-IT" sz="1200" dirty="0">
                <a:solidFill>
                  <a:srgbClr val="0070C0"/>
                </a:solidFill>
              </a:rPr>
              <a:t>10</a:t>
            </a:r>
            <a:r>
              <a:rPr lang="it-IT" sz="1200" baseline="30000" dirty="0">
                <a:solidFill>
                  <a:srgbClr val="0070C0"/>
                </a:solidFill>
              </a:rPr>
              <a:t>-3</a:t>
            </a:r>
            <a:r>
              <a:rPr lang="it-IT" sz="1200" dirty="0">
                <a:solidFill>
                  <a:srgbClr val="0070C0"/>
                </a:solidFill>
              </a:rPr>
              <a:t> Pa</a:t>
            </a:r>
            <a:r>
              <a:rPr lang="pl-PL" sz="1200" dirty="0">
                <a:solidFill>
                  <a:srgbClr val="0070C0"/>
                </a:solidFill>
              </a:rPr>
              <a:t>   </a:t>
            </a:r>
            <a:r>
              <a:rPr lang="pl-PL" sz="1200" dirty="0" err="1"/>
              <a:t>Heat</a:t>
            </a:r>
            <a:r>
              <a:rPr lang="pl-PL" sz="1200" dirty="0"/>
              <a:t> </a:t>
            </a:r>
            <a:r>
              <a:rPr lang="pl-PL" sz="1200" dirty="0" err="1"/>
              <a:t>flux</a:t>
            </a:r>
            <a:r>
              <a:rPr lang="pl-PL" sz="1200" dirty="0"/>
              <a:t>:</a:t>
            </a:r>
            <a:r>
              <a:rPr lang="pl-PL" sz="1200" dirty="0">
                <a:solidFill>
                  <a:srgbClr val="0070C0"/>
                </a:solidFill>
              </a:rPr>
              <a:t> 500 MW/</a:t>
            </a:r>
            <a:r>
              <a:rPr lang="pl-PL" sz="1200" dirty="0" err="1">
                <a:solidFill>
                  <a:srgbClr val="0070C0"/>
                </a:solidFill>
              </a:rPr>
              <a:t>m</a:t>
            </a:r>
            <a:r>
              <a:rPr lang="pl-PL" sz="1200" baseline="30000" dirty="0" err="1">
                <a:solidFill>
                  <a:srgbClr val="0070C0"/>
                </a:solidFill>
              </a:rPr>
              <a:t>2</a:t>
            </a:r>
            <a:endParaRPr lang="it-IT" sz="1200" baseline="30000" dirty="0">
              <a:solidFill>
                <a:srgbClr val="0070C0"/>
              </a:solidFill>
            </a:endParaRPr>
          </a:p>
        </p:txBody>
      </p:sp>
      <p:sp>
        <p:nvSpPr>
          <p:cNvPr id="10" name="50 CuadroTexto">
            <a:extLst>
              <a:ext uri="{FF2B5EF4-FFF2-40B4-BE49-F238E27FC236}">
                <a16:creationId xmlns:a16="http://schemas.microsoft.com/office/drawing/2014/main" id="{1ADB4173-B0C1-D0D8-187B-8B0ADE50CC6C}"/>
              </a:ext>
            </a:extLst>
          </p:cNvPr>
          <p:cNvSpPr txBox="1"/>
          <p:nvPr/>
        </p:nvSpPr>
        <p:spPr>
          <a:xfrm>
            <a:off x="179512" y="618823"/>
            <a:ext cx="532859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b="1" dirty="0"/>
              <a:t>5 MW </a:t>
            </a:r>
            <a:r>
              <a:rPr lang="es-ES" sz="1400" b="1" dirty="0" err="1"/>
              <a:t>power</a:t>
            </a:r>
            <a:r>
              <a:rPr lang="es-ES" sz="1400" b="1" dirty="0"/>
              <a:t> </a:t>
            </a:r>
            <a:r>
              <a:rPr lang="es-ES" sz="1400" b="1" dirty="0" err="1"/>
              <a:t>handling</a:t>
            </a:r>
            <a:r>
              <a:rPr lang="es-ES" sz="1400" b="1" dirty="0"/>
              <a:t>, 15 m/s Li </a:t>
            </a:r>
            <a:r>
              <a:rPr lang="es-ES" sz="1400" b="1" dirty="0" err="1"/>
              <a:t>velocity</a:t>
            </a:r>
            <a:r>
              <a:rPr lang="es-ES" sz="1400" b="1" dirty="0"/>
              <a:t>, </a:t>
            </a:r>
            <a:r>
              <a:rPr lang="es-ES" sz="1400" b="1" dirty="0" err="1"/>
              <a:t>remote</a:t>
            </a:r>
            <a:r>
              <a:rPr lang="es-ES" sz="1400" b="1" dirty="0"/>
              <a:t> </a:t>
            </a:r>
            <a:r>
              <a:rPr lang="es-ES" sz="1400" b="1" dirty="0" err="1"/>
              <a:t>handling</a:t>
            </a:r>
            <a:endParaRPr lang="es-ES" sz="1400" b="1" dirty="0"/>
          </a:p>
          <a:p>
            <a:r>
              <a:rPr lang="es-ES" sz="1400" b="1" dirty="0" err="1"/>
              <a:t>Main</a:t>
            </a:r>
            <a:r>
              <a:rPr lang="es-ES" sz="1400" b="1" dirty="0"/>
              <a:t> </a:t>
            </a:r>
            <a:r>
              <a:rPr lang="es-ES" sz="1400" b="1" dirty="0" err="1"/>
              <a:t>requirements</a:t>
            </a:r>
            <a:r>
              <a:rPr lang="es-ES" sz="1400" b="1" dirty="0"/>
              <a:t>: Li </a:t>
            </a:r>
            <a:r>
              <a:rPr lang="es-ES" sz="1400" b="1" dirty="0" err="1"/>
              <a:t>flow</a:t>
            </a:r>
            <a:r>
              <a:rPr lang="es-ES" sz="1400" b="1" dirty="0"/>
              <a:t> </a:t>
            </a:r>
            <a:r>
              <a:rPr lang="es-ES" sz="1400" b="1" dirty="0" err="1"/>
              <a:t>stability</a:t>
            </a:r>
            <a:r>
              <a:rPr lang="es-ES" sz="1400" b="1" dirty="0"/>
              <a:t> and Li </a:t>
            </a:r>
            <a:r>
              <a:rPr lang="es-ES" sz="1400" b="1" dirty="0" err="1"/>
              <a:t>impurities</a:t>
            </a:r>
            <a:r>
              <a:rPr lang="es-ES" sz="1400" b="1" dirty="0"/>
              <a:t> control</a:t>
            </a:r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1C1D6058-B1A7-1D7B-90E2-22E87BE8B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970118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6AEDEC6-0CFA-4DB0-8082-348C722F9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Systems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BB6822E-907A-F5AC-CDE7-8D9D1EBFC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38" y="2189745"/>
            <a:ext cx="2531854" cy="2545222"/>
          </a:xfrm>
          <a:prstGeom prst="rect">
            <a:avLst/>
          </a:prstGeom>
        </p:spPr>
      </p:pic>
      <p:sp>
        <p:nvSpPr>
          <p:cNvPr id="21" name="CuadroTexto 5">
            <a:extLst>
              <a:ext uri="{FF2B5EF4-FFF2-40B4-BE49-F238E27FC236}">
                <a16:creationId xmlns:a16="http://schemas.microsoft.com/office/drawing/2014/main" id="{9316B9DA-2E46-EE00-87EC-059D38E041A4}"/>
              </a:ext>
            </a:extLst>
          </p:cNvPr>
          <p:cNvSpPr txBox="1"/>
          <p:nvPr/>
        </p:nvSpPr>
        <p:spPr>
          <a:xfrm>
            <a:off x="413538" y="1804865"/>
            <a:ext cx="2531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</a:rPr>
              <a:t>HFTM upper part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ECD5BC9-4DF0-44EA-DE76-7E2AE178C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780" y="1179392"/>
            <a:ext cx="2999970" cy="3278729"/>
          </a:xfrm>
          <a:prstGeom prst="rect">
            <a:avLst/>
          </a:prstGeom>
        </p:spPr>
      </p:pic>
      <p:sp>
        <p:nvSpPr>
          <p:cNvPr id="24" name="CuadroTexto 5">
            <a:extLst>
              <a:ext uri="{FF2B5EF4-FFF2-40B4-BE49-F238E27FC236}">
                <a16:creationId xmlns:a16="http://schemas.microsoft.com/office/drawing/2014/main" id="{191FA922-A726-4780-8B2F-FDA962D71BCD}"/>
              </a:ext>
            </a:extLst>
          </p:cNvPr>
          <p:cNvSpPr txBox="1"/>
          <p:nvPr/>
        </p:nvSpPr>
        <p:spPr>
          <a:xfrm>
            <a:off x="3244947" y="4227934"/>
            <a:ext cx="2531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</a:rPr>
              <a:t>More than 850 specimens can be hold in the HFTM !!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A57714-6CD6-5338-C528-CD99EA99E14F}"/>
              </a:ext>
            </a:extLst>
          </p:cNvPr>
          <p:cNvSpPr txBox="1"/>
          <p:nvPr/>
        </p:nvSpPr>
        <p:spPr>
          <a:xfrm>
            <a:off x="6395185" y="3649888"/>
            <a:ext cx="24536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</a:rPr>
              <a:t>Test Cell Removable Shielding Blocks (Maintainability and minimizing neutron streaming)</a:t>
            </a:r>
          </a:p>
        </p:txBody>
      </p:sp>
      <p:pic>
        <p:nvPicPr>
          <p:cNvPr id="29" name="Kép 5" descr="A képen játék látható&#10;&#10;Automatikusan generált leírás">
            <a:extLst>
              <a:ext uri="{FF2B5EF4-FFF2-40B4-BE49-F238E27FC236}">
                <a16:creationId xmlns:a16="http://schemas.microsoft.com/office/drawing/2014/main" id="{1996E9BA-FBB0-7C36-9C99-276F8F6E0C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9" b="16177"/>
          <a:stretch/>
        </p:blipFill>
        <p:spPr>
          <a:xfrm>
            <a:off x="6678234" y="1622522"/>
            <a:ext cx="1887448" cy="1800002"/>
          </a:xfrm>
          <a:prstGeom prst="rect">
            <a:avLst/>
          </a:prstGeom>
        </p:spPr>
      </p:pic>
      <p:sp>
        <p:nvSpPr>
          <p:cNvPr id="6" name="17 CuadroTexto">
            <a:extLst>
              <a:ext uri="{FF2B5EF4-FFF2-40B4-BE49-F238E27FC236}">
                <a16:creationId xmlns:a16="http://schemas.microsoft.com/office/drawing/2014/main" id="{61C8ED0B-FA9A-0341-ECA8-424647E39FC0}"/>
              </a:ext>
            </a:extLst>
          </p:cNvPr>
          <p:cNvSpPr txBox="1"/>
          <p:nvPr/>
        </p:nvSpPr>
        <p:spPr>
          <a:xfrm>
            <a:off x="51621" y="627534"/>
            <a:ext cx="3255687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200" b="1" dirty="0" err="1"/>
              <a:t>Main</a:t>
            </a:r>
            <a:r>
              <a:rPr lang="es-ES" sz="1200" b="1" dirty="0"/>
              <a:t> </a:t>
            </a:r>
            <a:r>
              <a:rPr lang="es-ES" sz="1200" b="1" dirty="0" err="1"/>
              <a:t>characteristics</a:t>
            </a:r>
            <a:r>
              <a:rPr lang="es-ES" sz="1200" b="1" dirty="0"/>
              <a:t> </a:t>
            </a:r>
            <a:r>
              <a:rPr lang="es-ES" sz="1200" b="1" dirty="0" err="1"/>
              <a:t>driven</a:t>
            </a:r>
            <a:r>
              <a:rPr lang="es-ES" sz="1200" b="1" dirty="0"/>
              <a:t> </a:t>
            </a:r>
            <a:r>
              <a:rPr lang="es-ES" sz="1200" b="1" dirty="0" err="1"/>
              <a:t>by</a:t>
            </a:r>
            <a:r>
              <a:rPr lang="es-ES" sz="1200" b="1" dirty="0"/>
              <a:t> </a:t>
            </a:r>
            <a:r>
              <a:rPr lang="es-ES" sz="1200" b="1" dirty="0" err="1"/>
              <a:t>the</a:t>
            </a:r>
            <a:r>
              <a:rPr lang="es-ES" sz="1200" b="1" dirty="0"/>
              <a:t> </a:t>
            </a:r>
            <a:r>
              <a:rPr lang="es-ES" sz="1200" b="1" dirty="0" err="1"/>
              <a:t>presence</a:t>
            </a:r>
            <a:r>
              <a:rPr lang="es-ES" sz="1200" b="1" dirty="0"/>
              <a:t> of </a:t>
            </a:r>
            <a:r>
              <a:rPr lang="es-ES" sz="1200" b="1" dirty="0" err="1"/>
              <a:t>neutrons</a:t>
            </a:r>
            <a:r>
              <a:rPr lang="es-ES" sz="1200" b="1" dirty="0"/>
              <a:t> and 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1" dirty="0" err="1"/>
              <a:t>Internal</a:t>
            </a:r>
            <a:r>
              <a:rPr lang="es-ES" sz="1200" b="1" dirty="0"/>
              <a:t> </a:t>
            </a:r>
            <a:r>
              <a:rPr lang="es-ES" sz="1200" b="1" dirty="0" err="1"/>
              <a:t>components</a:t>
            </a:r>
            <a:r>
              <a:rPr lang="es-ES" sz="1200" b="1" dirty="0"/>
              <a:t> </a:t>
            </a:r>
            <a:r>
              <a:rPr lang="es-ES" sz="1200" b="1" dirty="0" err="1"/>
              <a:t>cooling</a:t>
            </a:r>
            <a:r>
              <a:rPr lang="es-ES" sz="1200" b="1" dirty="0"/>
              <a:t> </a:t>
            </a:r>
            <a:r>
              <a:rPr lang="es-ES" sz="1200" b="1" dirty="0" err="1"/>
              <a:t>by</a:t>
            </a:r>
            <a:r>
              <a:rPr lang="es-ES" sz="1200" b="1" dirty="0"/>
              <a:t>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b="1" dirty="0" err="1"/>
              <a:t>Remote</a:t>
            </a:r>
            <a:r>
              <a:rPr lang="es-ES" sz="1200" b="1" dirty="0"/>
              <a:t> </a:t>
            </a:r>
            <a:r>
              <a:rPr lang="es-ES" sz="1200" b="1" dirty="0" err="1"/>
              <a:t>Maintenance</a:t>
            </a:r>
            <a:r>
              <a:rPr lang="es-ES" sz="1200" b="1" dirty="0"/>
              <a:t> </a:t>
            </a:r>
            <a:r>
              <a:rPr lang="es-ES" sz="1200" b="1" dirty="0" err="1"/>
              <a:t>required</a:t>
            </a:r>
            <a:endParaRPr lang="es-ES" sz="1200" b="1" dirty="0"/>
          </a:p>
        </p:txBody>
      </p: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17A6538B-1242-16CA-BA32-44679C25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413463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F42CDD-CBDB-6541-0B50-BCD1E096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IFMIF-DONES: Accelerator</a:t>
            </a:r>
          </a:p>
        </p:txBody>
      </p:sp>
      <p:pic>
        <p:nvPicPr>
          <p:cNvPr id="20" name="Imagen 2">
            <a:extLst>
              <a:ext uri="{FF2B5EF4-FFF2-40B4-BE49-F238E27FC236}">
                <a16:creationId xmlns:a16="http://schemas.microsoft.com/office/drawing/2014/main" id="{309FC9A7-E9D6-7CB6-0844-762F4CE1AE9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83" y="1110349"/>
            <a:ext cx="5132020" cy="1209199"/>
          </a:xfrm>
          <a:prstGeom prst="rect">
            <a:avLst/>
          </a:prstGeom>
          <a:noFill/>
        </p:spPr>
      </p:pic>
      <p:sp>
        <p:nvSpPr>
          <p:cNvPr id="28" name="CasellaDiTesto 2">
            <a:extLst>
              <a:ext uri="{FF2B5EF4-FFF2-40B4-BE49-F238E27FC236}">
                <a16:creationId xmlns:a16="http://schemas.microsoft.com/office/drawing/2014/main" id="{D313D9CA-FC66-07F7-9C43-2C80E416DF01}"/>
              </a:ext>
            </a:extLst>
          </p:cNvPr>
          <p:cNvSpPr txBox="1"/>
          <p:nvPr/>
        </p:nvSpPr>
        <p:spPr>
          <a:xfrm>
            <a:off x="1028242" y="4371950"/>
            <a:ext cx="368914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i="1" dirty="0"/>
              <a:t>CW operation</a:t>
            </a:r>
            <a:r>
              <a:rPr lang="pl-PL" sz="1400" i="1" dirty="0"/>
              <a:t> with </a:t>
            </a:r>
            <a:r>
              <a:rPr lang="es-ES" sz="1400" i="1" dirty="0" err="1"/>
              <a:t>an</a:t>
            </a:r>
            <a:r>
              <a:rPr lang="es-ES" sz="1400" i="1" dirty="0"/>
              <a:t> </a:t>
            </a:r>
            <a:r>
              <a:rPr lang="it-IT" sz="1400" i="1" dirty="0"/>
              <a:t>availability target of 87% </a:t>
            </a:r>
          </a:p>
        </p:txBody>
      </p:sp>
      <p:sp>
        <p:nvSpPr>
          <p:cNvPr id="29" name="Rettangolo 3">
            <a:extLst>
              <a:ext uri="{FF2B5EF4-FFF2-40B4-BE49-F238E27FC236}">
                <a16:creationId xmlns:a16="http://schemas.microsoft.com/office/drawing/2014/main" id="{7BC13EBF-4AA9-F0F4-7CB6-0A43DED677BA}"/>
              </a:ext>
            </a:extLst>
          </p:cNvPr>
          <p:cNvSpPr/>
          <p:nvPr/>
        </p:nvSpPr>
        <p:spPr>
          <a:xfrm>
            <a:off x="1006154" y="779344"/>
            <a:ext cx="291115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50" b="1" dirty="0"/>
              <a:t>175 MHz Solid State RF source</a:t>
            </a:r>
          </a:p>
        </p:txBody>
      </p:sp>
      <p:sp>
        <p:nvSpPr>
          <p:cNvPr id="30" name="CasellaDiTesto 4">
            <a:extLst>
              <a:ext uri="{FF2B5EF4-FFF2-40B4-BE49-F238E27FC236}">
                <a16:creationId xmlns:a16="http://schemas.microsoft.com/office/drawing/2014/main" id="{E78AE77E-65E3-8CDD-DA4C-5520681804DD}"/>
              </a:ext>
            </a:extLst>
          </p:cNvPr>
          <p:cNvSpPr txBox="1"/>
          <p:nvPr/>
        </p:nvSpPr>
        <p:spPr>
          <a:xfrm>
            <a:off x="6484349" y="1758627"/>
            <a:ext cx="1191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solidFill>
                  <a:srgbClr val="0070C0"/>
                </a:solidFill>
              </a:rPr>
              <a:t>20x5 cm</a:t>
            </a:r>
            <a:r>
              <a:rPr lang="it-IT" sz="900" b="1" baseline="30000" dirty="0">
                <a:solidFill>
                  <a:srgbClr val="0070C0"/>
                </a:solidFill>
              </a:rPr>
              <a:t>2</a:t>
            </a:r>
            <a:r>
              <a:rPr lang="it-IT" sz="900" b="1" dirty="0">
                <a:solidFill>
                  <a:srgbClr val="0070C0"/>
                </a:solidFill>
              </a:rPr>
              <a:t> </a:t>
            </a:r>
            <a:r>
              <a:rPr lang="it-IT" sz="900" dirty="0" err="1"/>
              <a:t>footprint</a:t>
            </a:r>
            <a:endParaRPr lang="it-IT" sz="900" dirty="0"/>
          </a:p>
          <a:p>
            <a:pPr algn="ctr"/>
            <a:r>
              <a:rPr lang="it-IT" sz="900" dirty="0"/>
              <a:t>(</a:t>
            </a:r>
            <a:r>
              <a:rPr lang="it-IT" sz="900" dirty="0" err="1"/>
              <a:t>reference</a:t>
            </a:r>
            <a:r>
              <a:rPr lang="it-IT" sz="900" dirty="0"/>
              <a:t>)</a:t>
            </a:r>
          </a:p>
        </p:txBody>
      </p:sp>
      <p:sp>
        <p:nvSpPr>
          <p:cNvPr id="31" name="CasellaDiTesto 13">
            <a:extLst>
              <a:ext uri="{FF2B5EF4-FFF2-40B4-BE49-F238E27FC236}">
                <a16:creationId xmlns:a16="http://schemas.microsoft.com/office/drawing/2014/main" id="{0A5021BF-591B-B442-1105-BD8A82597374}"/>
              </a:ext>
            </a:extLst>
          </p:cNvPr>
          <p:cNvSpPr txBox="1"/>
          <p:nvPr/>
        </p:nvSpPr>
        <p:spPr>
          <a:xfrm>
            <a:off x="7599812" y="1793930"/>
            <a:ext cx="109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solidFill>
                  <a:srgbClr val="0070C0"/>
                </a:solidFill>
              </a:rPr>
              <a:t>10x5 cm</a:t>
            </a:r>
            <a:r>
              <a:rPr lang="it-IT" sz="900" b="1" baseline="30000" dirty="0">
                <a:solidFill>
                  <a:srgbClr val="0070C0"/>
                </a:solidFill>
              </a:rPr>
              <a:t>2</a:t>
            </a:r>
            <a:r>
              <a:rPr lang="it-IT" sz="900" b="1" dirty="0">
                <a:solidFill>
                  <a:srgbClr val="0070C0"/>
                </a:solidFill>
              </a:rPr>
              <a:t> </a:t>
            </a:r>
            <a:r>
              <a:rPr lang="it-IT" sz="900" dirty="0"/>
              <a:t>footprint</a:t>
            </a:r>
            <a:endParaRPr lang="pl-PL" sz="900" dirty="0"/>
          </a:p>
          <a:p>
            <a:pPr algn="ctr"/>
            <a:r>
              <a:rPr lang="pl-PL" sz="900" dirty="0"/>
              <a:t>(</a:t>
            </a:r>
            <a:r>
              <a:rPr lang="pl-PL" sz="900" dirty="0" err="1"/>
              <a:t>optional</a:t>
            </a:r>
            <a:r>
              <a:rPr lang="pl-PL" sz="900" dirty="0"/>
              <a:t>)</a:t>
            </a:r>
            <a:endParaRPr lang="it-IT" sz="900" dirty="0"/>
          </a:p>
        </p:txBody>
      </p:sp>
      <p:pic>
        <p:nvPicPr>
          <p:cNvPr id="33" name="5 Imagen">
            <a:extLst>
              <a:ext uri="{FF2B5EF4-FFF2-40B4-BE49-F238E27FC236}">
                <a16:creationId xmlns:a16="http://schemas.microsoft.com/office/drawing/2014/main" id="{83C4509D-34B5-C8CA-34DD-536E148250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989" y="779538"/>
            <a:ext cx="1058992" cy="1061418"/>
          </a:xfrm>
          <a:prstGeom prst="rect">
            <a:avLst/>
          </a:prstGeom>
        </p:spPr>
      </p:pic>
      <p:pic>
        <p:nvPicPr>
          <p:cNvPr id="34" name="7 Imagen">
            <a:extLst>
              <a:ext uri="{FF2B5EF4-FFF2-40B4-BE49-F238E27FC236}">
                <a16:creationId xmlns:a16="http://schemas.microsoft.com/office/drawing/2014/main" id="{CCDA9A28-DC4C-D44C-27F8-08670101B3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938" y="776300"/>
            <a:ext cx="1019308" cy="1029353"/>
          </a:xfrm>
          <a:prstGeom prst="rect">
            <a:avLst/>
          </a:prstGeom>
        </p:spPr>
      </p:pic>
      <p:sp>
        <p:nvSpPr>
          <p:cNvPr id="35" name="Flecha: hacia arriba 1">
            <a:extLst>
              <a:ext uri="{FF2B5EF4-FFF2-40B4-BE49-F238E27FC236}">
                <a16:creationId xmlns:a16="http://schemas.microsoft.com/office/drawing/2014/main" id="{A7616A1D-6E83-A3B8-E9A9-79703C53B180}"/>
              </a:ext>
            </a:extLst>
          </p:cNvPr>
          <p:cNvSpPr/>
          <p:nvPr/>
        </p:nvSpPr>
        <p:spPr>
          <a:xfrm>
            <a:off x="915638" y="2233901"/>
            <a:ext cx="4080898" cy="830732"/>
          </a:xfrm>
          <a:prstGeom prst="upArrow">
            <a:avLst>
              <a:gd name="adj1" fmla="val 50000"/>
              <a:gd name="adj2" fmla="val 641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CuadroTexto 2">
            <a:extLst>
              <a:ext uri="{FF2B5EF4-FFF2-40B4-BE49-F238E27FC236}">
                <a16:creationId xmlns:a16="http://schemas.microsoft.com/office/drawing/2014/main" id="{ED09C339-EA12-ACE6-3795-63F216ADCD69}"/>
              </a:ext>
            </a:extLst>
          </p:cNvPr>
          <p:cNvSpPr txBox="1"/>
          <p:nvPr/>
        </p:nvSpPr>
        <p:spPr>
          <a:xfrm>
            <a:off x="1905774" y="2396245"/>
            <a:ext cx="2100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/>
              <a:t>Auxiliaries</a:t>
            </a:r>
            <a:endParaRPr lang="es-ES" b="1" i="1" dirty="0"/>
          </a:p>
          <a:p>
            <a:pPr algn="ctr"/>
            <a:r>
              <a:rPr lang="es-ES" sz="900" dirty="0" err="1"/>
              <a:t>Vacuum</a:t>
            </a:r>
            <a:r>
              <a:rPr lang="es-ES" sz="900" dirty="0"/>
              <a:t>, </a:t>
            </a:r>
            <a:r>
              <a:rPr lang="es-ES" sz="900" dirty="0" err="1"/>
              <a:t>Cryogenics</a:t>
            </a:r>
            <a:r>
              <a:rPr lang="es-ES" sz="900" dirty="0"/>
              <a:t>, </a:t>
            </a:r>
            <a:r>
              <a:rPr lang="es-ES" sz="900" dirty="0" err="1"/>
              <a:t>Water</a:t>
            </a:r>
            <a:r>
              <a:rPr lang="es-ES" sz="900" dirty="0"/>
              <a:t> </a:t>
            </a:r>
            <a:r>
              <a:rPr lang="es-ES" sz="900" dirty="0" err="1"/>
              <a:t>cooling</a:t>
            </a:r>
            <a:r>
              <a:rPr lang="es-ES" sz="900" dirty="0"/>
              <a:t>, Gas and </a:t>
            </a:r>
            <a:r>
              <a:rPr lang="es-ES" sz="900" dirty="0" err="1"/>
              <a:t>electric</a:t>
            </a:r>
            <a:r>
              <a:rPr lang="es-ES" sz="900" dirty="0"/>
              <a:t> </a:t>
            </a:r>
            <a:r>
              <a:rPr lang="es-ES" sz="900" dirty="0" err="1"/>
              <a:t>distribution</a:t>
            </a:r>
            <a:r>
              <a:rPr lang="es-ES" sz="900" dirty="0"/>
              <a:t>…</a:t>
            </a:r>
            <a:endParaRPr lang="en-US" sz="900" dirty="0"/>
          </a:p>
        </p:txBody>
      </p:sp>
      <p:sp>
        <p:nvSpPr>
          <p:cNvPr id="37" name="Rettangolo 5">
            <a:extLst>
              <a:ext uri="{FF2B5EF4-FFF2-40B4-BE49-F238E27FC236}">
                <a16:creationId xmlns:a16="http://schemas.microsoft.com/office/drawing/2014/main" id="{37121700-DCE8-1A27-252D-E8581A2718A2}"/>
              </a:ext>
            </a:extLst>
          </p:cNvPr>
          <p:cNvSpPr/>
          <p:nvPr/>
        </p:nvSpPr>
        <p:spPr>
          <a:xfrm>
            <a:off x="305526" y="3179035"/>
            <a:ext cx="2567286" cy="1131079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tx2"/>
                </a:solidFill>
                <a:latin typeface="Calibri"/>
              </a:rPr>
              <a:t>D+ CW 175 MHz SC LINAC</a:t>
            </a:r>
            <a:endParaRPr lang="it-IT" sz="1350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it-IT" sz="1350" dirty="0">
                <a:solidFill>
                  <a:prstClr val="black"/>
                </a:solidFill>
                <a:latin typeface="Calibri"/>
              </a:rPr>
              <a:t>125 mA / 40 MeV </a:t>
            </a:r>
            <a:r>
              <a:rPr lang="it-IT" sz="135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it-IT" sz="1350" b="1" dirty="0">
                <a:solidFill>
                  <a:srgbClr val="FF0000"/>
                </a:solidFill>
                <a:latin typeface="Calibri"/>
              </a:rPr>
              <a:t>5 MW </a:t>
            </a:r>
          </a:p>
          <a:p>
            <a:pPr algn="ctr"/>
            <a:r>
              <a:rPr lang="it-IT" sz="1350" dirty="0">
                <a:latin typeface="Calibri"/>
              </a:rPr>
              <a:t>Total length of ~</a:t>
            </a:r>
            <a:r>
              <a:rPr lang="it-IT" sz="1350" b="1" dirty="0">
                <a:latin typeface="Calibri"/>
              </a:rPr>
              <a:t>100 m</a:t>
            </a:r>
          </a:p>
          <a:p>
            <a:pPr algn="ctr"/>
            <a:r>
              <a:rPr lang="it-IT" sz="1350" dirty="0">
                <a:solidFill>
                  <a:prstClr val="black"/>
                </a:solidFill>
              </a:rPr>
              <a:t>Windowless liquid </a:t>
            </a:r>
            <a:r>
              <a:rPr lang="it-IT" sz="1350" b="1" dirty="0">
                <a:solidFill>
                  <a:prstClr val="black"/>
                </a:solidFill>
              </a:rPr>
              <a:t>Li target</a:t>
            </a:r>
            <a:endParaRPr lang="es-ES" sz="1350" dirty="0">
              <a:solidFill>
                <a:prstClr val="black"/>
              </a:solidFill>
            </a:endParaRPr>
          </a:p>
          <a:p>
            <a:pPr algn="ctr"/>
            <a:r>
              <a:rPr lang="it-IT" sz="1350" dirty="0" err="1">
                <a:solidFill>
                  <a:prstClr val="black"/>
                </a:solidFill>
              </a:rPr>
              <a:t>Hands-on</a:t>
            </a:r>
            <a:r>
              <a:rPr lang="it-IT" sz="1350" dirty="0">
                <a:solidFill>
                  <a:prstClr val="black"/>
                </a:solidFill>
              </a:rPr>
              <a:t> </a:t>
            </a:r>
            <a:r>
              <a:rPr lang="it-IT" sz="1350" b="1" dirty="0">
                <a:solidFill>
                  <a:prstClr val="black"/>
                </a:solidFill>
              </a:rPr>
              <a:t>maintenance (&lt;1 W/m)</a:t>
            </a:r>
          </a:p>
        </p:txBody>
      </p:sp>
      <p:sp>
        <p:nvSpPr>
          <p:cNvPr id="38" name="Rettangolo 5">
            <a:extLst>
              <a:ext uri="{FF2B5EF4-FFF2-40B4-BE49-F238E27FC236}">
                <a16:creationId xmlns:a16="http://schemas.microsoft.com/office/drawing/2014/main" id="{88E2541F-EEB1-A262-FDFA-9723A2283994}"/>
              </a:ext>
            </a:extLst>
          </p:cNvPr>
          <p:cNvSpPr/>
          <p:nvPr/>
        </p:nvSpPr>
        <p:spPr>
          <a:xfrm>
            <a:off x="2933669" y="3185995"/>
            <a:ext cx="2567286" cy="92333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latin typeface="Calibri"/>
              </a:rPr>
              <a:t>Staged</a:t>
            </a:r>
            <a:r>
              <a:rPr lang="es-ES" sz="1350" b="1" dirty="0">
                <a:latin typeface="Calibri"/>
              </a:rPr>
              <a:t> </a:t>
            </a:r>
            <a:r>
              <a:rPr lang="es-ES" sz="1350" b="1" dirty="0" err="1">
                <a:latin typeface="Calibri"/>
              </a:rPr>
              <a:t>comissioning</a:t>
            </a:r>
            <a:r>
              <a:rPr lang="es-ES" sz="1350" b="1" dirty="0">
                <a:latin typeface="Calibri"/>
              </a:rPr>
              <a:t> </a:t>
            </a:r>
            <a:r>
              <a:rPr lang="es-ES" sz="1350" dirty="0">
                <a:latin typeface="Calibri"/>
              </a:rPr>
              <a:t>in </a:t>
            </a:r>
            <a:r>
              <a:rPr lang="es-ES" sz="1350" dirty="0" err="1">
                <a:latin typeface="Calibri"/>
              </a:rPr>
              <a:t>five</a:t>
            </a:r>
            <a:r>
              <a:rPr lang="es-ES" sz="1350" dirty="0">
                <a:latin typeface="Calibri"/>
              </a:rPr>
              <a:t> </a:t>
            </a:r>
            <a:r>
              <a:rPr lang="es-ES" sz="1350" dirty="0" err="1">
                <a:latin typeface="Calibri"/>
              </a:rPr>
              <a:t>years</a:t>
            </a:r>
            <a:r>
              <a:rPr lang="es-ES" sz="1350" dirty="0">
                <a:latin typeface="Calibri"/>
              </a:rPr>
              <a:t> (</a:t>
            </a:r>
            <a:r>
              <a:rPr lang="es-ES" sz="1350" dirty="0" err="1">
                <a:latin typeface="Calibri"/>
              </a:rPr>
              <a:t>Injector</a:t>
            </a:r>
            <a:r>
              <a:rPr lang="es-ES" sz="1350" dirty="0">
                <a:latin typeface="Calibri"/>
              </a:rPr>
              <a:t> CW / RFQ @10-20% </a:t>
            </a:r>
            <a:br>
              <a:rPr lang="es-ES" sz="1350" dirty="0">
                <a:latin typeface="Calibri"/>
              </a:rPr>
            </a:br>
            <a:r>
              <a:rPr lang="es-ES" sz="1350" dirty="0">
                <a:latin typeface="Calibri"/>
              </a:rPr>
              <a:t>/SRF LINAC @ 1% / HEBT@ Target)</a:t>
            </a:r>
          </a:p>
        </p:txBody>
      </p:sp>
      <p:sp>
        <p:nvSpPr>
          <p:cNvPr id="39" name="Rectángulo 5">
            <a:extLst>
              <a:ext uri="{FF2B5EF4-FFF2-40B4-BE49-F238E27FC236}">
                <a16:creationId xmlns:a16="http://schemas.microsoft.com/office/drawing/2014/main" id="{993BCDB4-918C-7E6F-B75F-74C8E3B64B9E}"/>
              </a:ext>
            </a:extLst>
          </p:cNvPr>
          <p:cNvSpPr/>
          <p:nvPr/>
        </p:nvSpPr>
        <p:spPr>
          <a:xfrm>
            <a:off x="6439930" y="483518"/>
            <a:ext cx="24063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tx2"/>
                </a:solidFill>
              </a:rPr>
              <a:t>Beam footprint @ target</a:t>
            </a:r>
            <a:endParaRPr lang="en-US" sz="135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1FA282-0F01-0A08-940B-0E2F1FA95053}"/>
              </a:ext>
            </a:extLst>
          </p:cNvPr>
          <p:cNvSpPr/>
          <p:nvPr/>
        </p:nvSpPr>
        <p:spPr>
          <a:xfrm rot="231454">
            <a:off x="4924982" y="1614753"/>
            <a:ext cx="614637" cy="450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58F8B5-2A5C-EA0D-70FC-215E004FC911}"/>
              </a:ext>
            </a:extLst>
          </p:cNvPr>
          <p:cNvCxnSpPr>
            <a:cxnSpLocks/>
            <a:stCxn id="6" idx="6"/>
          </p:cNvCxnSpPr>
          <p:nvPr/>
        </p:nvCxnSpPr>
        <p:spPr>
          <a:xfrm flipV="1">
            <a:off x="5538923" y="1347614"/>
            <a:ext cx="945426" cy="513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EF9D7E24-BC04-3515-F650-07C813ED6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/>
          <a:p>
            <a:pPr algn="r"/>
            <a:r>
              <a:rPr lang="en-GB" sz="1000" i="1" dirty="0"/>
              <a:t>A. Ibarra | </a:t>
            </a:r>
            <a:r>
              <a:rPr lang="en-GB" sz="1000" i="1" dirty="0" err="1"/>
              <a:t>EuNPC</a:t>
            </a:r>
            <a:r>
              <a:rPr lang="en-GB" sz="1000" i="1" dirty="0"/>
              <a:t> 2022 | Santiago de Compostela | October 24-28th 2022</a:t>
            </a:r>
          </a:p>
        </p:txBody>
      </p:sp>
    </p:spTree>
    <p:extLst>
      <p:ext uri="{BB962C8B-B14F-4D97-AF65-F5344CB8AC3E}">
        <p14:creationId xmlns:p14="http://schemas.microsoft.com/office/powerpoint/2010/main" val="3865309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2324</Words>
  <Application>Microsoft Office PowerPoint</Application>
  <PresentationFormat>Presentación en pantalla (16:9)</PresentationFormat>
  <Paragraphs>271</Paragraphs>
  <Slides>27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6" baseType="lpstr">
      <vt:lpstr>Arial</vt:lpstr>
      <vt:lpstr>Arial Black</vt:lpstr>
      <vt:lpstr>Arial Unicode MS</vt:lpstr>
      <vt:lpstr>Calibri</vt:lpstr>
      <vt:lpstr>Roboto</vt:lpstr>
      <vt:lpstr>Verdana</vt:lpstr>
      <vt:lpstr>Wingdings</vt:lpstr>
      <vt:lpstr>Office Theme</vt:lpstr>
      <vt:lpstr>2_Office Theme</vt:lpstr>
      <vt:lpstr>Nuclear Physics Capabilities of the IFMIF-DONES Neutron Source </vt:lpstr>
      <vt:lpstr>Outline</vt:lpstr>
      <vt:lpstr>What is IFMIF-DONES?</vt:lpstr>
      <vt:lpstr>Why DONES ?</vt:lpstr>
      <vt:lpstr>IFMIF-DONES Facility</vt:lpstr>
      <vt:lpstr>IFMIF-DONES Plant</vt:lpstr>
      <vt:lpstr>Lithium System</vt:lpstr>
      <vt:lpstr>Test Systems</vt:lpstr>
      <vt:lpstr>IFMIF-DONES: Accelerator</vt:lpstr>
      <vt:lpstr>Presentación de PowerPoint</vt:lpstr>
      <vt:lpstr>Presentación de PowerPoint</vt:lpstr>
      <vt:lpstr>Additional experimental areas</vt:lpstr>
      <vt:lpstr>Continuous neutron beam experimental area</vt:lpstr>
      <vt:lpstr>Presentación de PowerPoint</vt:lpstr>
      <vt:lpstr>Unmoderated neutron beam</vt:lpstr>
      <vt:lpstr>Presentación de PowerPoint</vt:lpstr>
      <vt:lpstr>Neutron Activation Analysis</vt:lpstr>
      <vt:lpstr>Moderated neutrons</vt:lpstr>
      <vt:lpstr>Presentación de PowerPoint</vt:lpstr>
      <vt:lpstr>Pulsed beam experimental area</vt:lpstr>
      <vt:lpstr>Presentación de PowerPoint</vt:lpstr>
      <vt:lpstr>TOF DONES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Nieckchen Petra</dc:creator>
  <cp:lastModifiedBy>Ángel Ibarra</cp:lastModifiedBy>
  <cp:revision>917</cp:revision>
  <cp:lastPrinted>2022-10-18T15:45:21Z</cp:lastPrinted>
  <dcterms:created xsi:type="dcterms:W3CDTF">2014-10-17T14:45:18Z</dcterms:created>
  <dcterms:modified xsi:type="dcterms:W3CDTF">2022-10-26T20:59:55Z</dcterms:modified>
</cp:coreProperties>
</file>