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284" r:id="rId3"/>
    <p:sldId id="287" r:id="rId4"/>
    <p:sldId id="288" r:id="rId5"/>
    <p:sldId id="291" r:id="rId6"/>
    <p:sldId id="286" r:id="rId7"/>
    <p:sldId id="289" r:id="rId8"/>
    <p:sldId id="285" r:id="rId9"/>
    <p:sldId id="292" r:id="rId10"/>
    <p:sldId id="290" r:id="rId11"/>
    <p:sldId id="293" r:id="rId12"/>
    <p:sldId id="300" r:id="rId13"/>
    <p:sldId id="294" r:id="rId14"/>
    <p:sldId id="296" r:id="rId15"/>
    <p:sldId id="295" r:id="rId16"/>
    <p:sldId id="297" r:id="rId17"/>
    <p:sldId id="312" r:id="rId18"/>
    <p:sldId id="298" r:id="rId19"/>
    <p:sldId id="299" r:id="rId20"/>
    <p:sldId id="301" r:id="rId21"/>
    <p:sldId id="302" r:id="rId22"/>
    <p:sldId id="303" r:id="rId23"/>
    <p:sldId id="306" r:id="rId24"/>
    <p:sldId id="314" r:id="rId25"/>
    <p:sldId id="315" r:id="rId26"/>
    <p:sldId id="316" r:id="rId27"/>
    <p:sldId id="307" r:id="rId28"/>
    <p:sldId id="309" r:id="rId29"/>
    <p:sldId id="310" r:id="rId30"/>
    <p:sldId id="311" r:id="rId31"/>
    <p:sldId id="305" r:id="rId32"/>
    <p:sldId id="31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78E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75" autoAdjust="0"/>
  </p:normalViewPr>
  <p:slideViewPr>
    <p:cSldViewPr>
      <p:cViewPr varScale="1">
        <p:scale>
          <a:sx n="58" d="100"/>
          <a:sy n="58" d="100"/>
        </p:scale>
        <p:origin x="79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dirty="0" err="1"/>
              <a:t>characterise</a:t>
            </a:r>
            <a:r>
              <a:rPr lang="en-US" dirty="0"/>
              <a:t> the neutron single-particle states along N = 127 - one neutron outside the N = 126 shell closure, north of 208Pb.</a:t>
            </a:r>
          </a:p>
          <a:p>
            <a:endParaRPr lang="en-US" dirty="0"/>
          </a:p>
          <a:p>
            <a:r>
              <a:rPr lang="en-US" dirty="0"/>
              <a:t>-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71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dirty="0" err="1"/>
              <a:t>characterise</a:t>
            </a:r>
            <a:r>
              <a:rPr lang="en-US" dirty="0"/>
              <a:t> the neutron single-particle states along N = 127 - one neutron outside the N = 126 shell closure, north of 208Pb.</a:t>
            </a:r>
          </a:p>
          <a:p>
            <a:endParaRPr lang="en-US" dirty="0"/>
          </a:p>
          <a:p>
            <a:r>
              <a:rPr lang="en-US" dirty="0"/>
              <a:t>-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80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png"/><Relationship Id="rId18" Type="http://schemas.openxmlformats.org/officeDocument/2006/relationships/image" Target="../media/image94.png"/><Relationship Id="rId3" Type="http://schemas.openxmlformats.org/officeDocument/2006/relationships/image" Target="../media/image79.png"/><Relationship Id="rId21" Type="http://schemas.openxmlformats.org/officeDocument/2006/relationships/image" Target="../media/image97.png"/><Relationship Id="rId7" Type="http://schemas.openxmlformats.org/officeDocument/2006/relationships/image" Target="../media/image83.png"/><Relationship Id="rId12" Type="http://schemas.openxmlformats.org/officeDocument/2006/relationships/image" Target="../media/image88.jpeg"/><Relationship Id="rId17" Type="http://schemas.openxmlformats.org/officeDocument/2006/relationships/image" Target="../media/image93.png"/><Relationship Id="rId2" Type="http://schemas.openxmlformats.org/officeDocument/2006/relationships/image" Target="../media/image78.png"/><Relationship Id="rId16" Type="http://schemas.openxmlformats.org/officeDocument/2006/relationships/image" Target="../media/image92.png"/><Relationship Id="rId20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5" Type="http://schemas.openxmlformats.org/officeDocument/2006/relationships/image" Target="../media/image91.jpeg"/><Relationship Id="rId10" Type="http://schemas.openxmlformats.org/officeDocument/2006/relationships/image" Target="../media/image86.png"/><Relationship Id="rId19" Type="http://schemas.openxmlformats.org/officeDocument/2006/relationships/image" Target="../media/image95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Relationship Id="rId14" Type="http://schemas.openxmlformats.org/officeDocument/2006/relationships/image" Target="../media/image9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13" Type="http://schemas.openxmlformats.org/officeDocument/2006/relationships/image" Target="../media/image23.jpg"/><Relationship Id="rId3" Type="http://schemas.openxmlformats.org/officeDocument/2006/relationships/image" Target="../media/image13.tiff"/><Relationship Id="rId7" Type="http://schemas.openxmlformats.org/officeDocument/2006/relationships/image" Target="../media/image17.jpeg"/><Relationship Id="rId12" Type="http://schemas.openxmlformats.org/officeDocument/2006/relationships/image" Target="../media/image22.jp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11" Type="http://schemas.openxmlformats.org/officeDocument/2006/relationships/image" Target="../media/image21.jpg"/><Relationship Id="rId5" Type="http://schemas.openxmlformats.org/officeDocument/2006/relationships/image" Target="../media/image15.tiff"/><Relationship Id="rId10" Type="http://schemas.openxmlformats.org/officeDocument/2006/relationships/image" Target="../media/image20.tiff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1.wdp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/>
              <a:t>The ISOLDE Solenoidal Spectrometer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/>
          <a:lstStyle/>
          <a:p>
            <a:r>
              <a:rPr lang="de-DE" dirty="0"/>
              <a:t>Bruno Olaizola</a:t>
            </a:r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ISS </a:t>
            </a:r>
            <a:r>
              <a:rPr lang="de-DE" dirty="0" err="1"/>
              <a:t>collaboration</a:t>
            </a:r>
            <a:endParaRPr lang="de-DE" dirty="0"/>
          </a:p>
          <a:p>
            <a:r>
              <a:rPr lang="de-DE" dirty="0" err="1"/>
              <a:t>EuNPC</a:t>
            </a:r>
            <a:r>
              <a:rPr lang="de-DE" dirty="0"/>
              <a:t> 2022 – Santiago de Compostela</a:t>
            </a:r>
          </a:p>
        </p:txBody>
      </p:sp>
      <p:pic>
        <p:nvPicPr>
          <p:cNvPr id="4" name="Picture 3" descr="A picture containing window&#10;&#10;Description automatically generated">
            <a:extLst>
              <a:ext uri="{FF2B5EF4-FFF2-40B4-BE49-F238E27FC236}">
                <a16:creationId xmlns:a16="http://schemas.microsoft.com/office/drawing/2014/main" id="{41DA855F-DBBC-2995-B99F-54B7E497E5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507" y="5264528"/>
            <a:ext cx="1002602" cy="10026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8394A8-6EDC-A1C5-4308-523240CC8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552728" cy="49145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D03F3C-BAAF-A745-8FF0-EE09790F34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336" y="1369796"/>
            <a:ext cx="4377160" cy="2915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B99C2A-88F0-D84E-A3F8-297EFFFC22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302842" y="2598777"/>
            <a:ext cx="2538315" cy="57788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9D9313-641B-F87F-8F8E-4616185A4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1277221"/>
            <a:ext cx="3366427" cy="49145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05474B-D7BA-99F7-F7CA-36EDC9D0CF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649" y="2214027"/>
            <a:ext cx="4120769" cy="3231899"/>
          </a:xfrm>
          <a:prstGeom prst="rect">
            <a:avLst/>
          </a:prstGeom>
        </p:spPr>
      </p:pic>
      <p:pic>
        <p:nvPicPr>
          <p:cNvPr id="20" name="Picture 19" descr="A picture containing text, device, control panel&#10;&#10;Description automatically generated">
            <a:extLst>
              <a:ext uri="{FF2B5EF4-FFF2-40B4-BE49-F238E27FC236}">
                <a16:creationId xmlns:a16="http://schemas.microsoft.com/office/drawing/2014/main" id="{A380FDF5-D36C-CCCC-0125-CE6F7A18047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20" y="2284881"/>
            <a:ext cx="4187957" cy="3140968"/>
          </a:xfrm>
          <a:prstGeom prst="rect">
            <a:avLst/>
          </a:prstGeom>
        </p:spPr>
      </p:pic>
      <p:pic>
        <p:nvPicPr>
          <p:cNvPr id="21" name="Picture 20" descr="A picture containing window&#10;&#10;Description automatically generated">
            <a:extLst>
              <a:ext uri="{FF2B5EF4-FFF2-40B4-BE49-F238E27FC236}">
                <a16:creationId xmlns:a16="http://schemas.microsoft.com/office/drawing/2014/main" id="{4A14DA9B-150F-DCD4-F71B-3B958A916DF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7531" y="5036688"/>
            <a:ext cx="1002602" cy="100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13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Moving axis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Waterfall chart&#10;&#10;Description automatically generated">
            <a:extLst>
              <a:ext uri="{FF2B5EF4-FFF2-40B4-BE49-F238E27FC236}">
                <a16:creationId xmlns:a16="http://schemas.microsoft.com/office/drawing/2014/main" id="{8588CB43-24AE-6779-F52B-177B49F19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163" y="1133098"/>
            <a:ext cx="6556394" cy="51139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FD72C0-D56D-09E9-7A6C-380EE114F88C}"/>
              </a:ext>
            </a:extLst>
          </p:cNvPr>
          <p:cNvSpPr txBox="1"/>
          <p:nvPr/>
        </p:nvSpPr>
        <p:spPr>
          <a:xfrm>
            <a:off x="4102852" y="5651956"/>
            <a:ext cx="1864421" cy="400110"/>
          </a:xfrm>
          <a:prstGeom prst="rect">
            <a:avLst/>
          </a:prstGeom>
          <a:noFill/>
          <a:ln w="28575">
            <a:solidFill>
              <a:srgbClr val="A9078E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Precision~10</a:t>
            </a:r>
            <a:r>
              <a:rPr lang="el-GR" sz="2000" dirty="0"/>
              <a:t>μ</a:t>
            </a:r>
            <a:r>
              <a:rPr lang="en-US" sz="2000" dirty="0"/>
              <a:t>m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4244015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3DB7C-B93B-897C-C52D-EA9439BF0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Liverpool Array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CAC7B-EA44-7819-B5E6-4FE413EA0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7" y="1166018"/>
            <a:ext cx="3895341" cy="4525963"/>
          </a:xfrm>
        </p:spPr>
        <p:txBody>
          <a:bodyPr/>
          <a:lstStyle/>
          <a:p>
            <a:r>
              <a:rPr lang="en-US" dirty="0"/>
              <a:t>6-sided 4 DSSDs + ASIC readout.</a:t>
            </a:r>
          </a:p>
          <a:p>
            <a:r>
              <a:rPr lang="en-US" dirty="0"/>
              <a:t>Each detector consists of strips:</a:t>
            </a:r>
          </a:p>
          <a:p>
            <a:pPr lvl="1"/>
            <a:r>
              <a:rPr lang="en-US" dirty="0"/>
              <a:t>x: 128 x 0.95mm.</a:t>
            </a:r>
          </a:p>
          <a:p>
            <a:pPr lvl="1"/>
            <a:r>
              <a:rPr lang="en-US" dirty="0"/>
              <a:t>y: 11 x 2mm.</a:t>
            </a:r>
          </a:p>
          <a:p>
            <a:r>
              <a:rPr lang="en-US" dirty="0"/>
              <a:t>1668 channels readout</a:t>
            </a:r>
          </a:p>
          <a:p>
            <a:r>
              <a:rPr lang="en-GB" sz="1800" dirty="0">
                <a:latin typeface="Helvetica"/>
                <a:cs typeface="Helvetica"/>
              </a:rPr>
              <a:t>Total length of silicon is 510.4mm (486.4mm active)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A9DC3-FD40-848D-AB05-585BB110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EFBF58-37EE-2454-3ED4-60177E0E0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6" name="Picture 5" descr="array.tiff">
            <a:extLst>
              <a:ext uri="{FF2B5EF4-FFF2-40B4-BE49-F238E27FC236}">
                <a16:creationId xmlns:a16="http://schemas.microsoft.com/office/drawing/2014/main" id="{322DE4C8-4175-5361-E5B9-78AB36DC34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340768"/>
            <a:ext cx="2174541" cy="17937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9671F7-4F90-371A-4559-5A2A3C593F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002" y="3317264"/>
            <a:ext cx="4276236" cy="2848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540F3B-C5B2-44B6-8A21-8EFCAC83A2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945" y="3456339"/>
            <a:ext cx="2916023" cy="21870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ED9C9E-3024-4387-F005-39826B00D4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5614650"/>
            <a:ext cx="4332842" cy="11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52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“The Silencer”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854" y="1853212"/>
            <a:ext cx="3744416" cy="4176464"/>
          </a:xfrm>
        </p:spPr>
        <p:txBody>
          <a:bodyPr>
            <a:normAutofit/>
          </a:bodyPr>
          <a:lstStyle/>
          <a:p>
            <a:r>
              <a:rPr lang="en-US" sz="2400" dirty="0"/>
              <a:t>Not enough time resolution</a:t>
            </a:r>
          </a:p>
          <a:p>
            <a:r>
              <a:rPr lang="en-US" sz="2400" dirty="0"/>
              <a:t>Can’t measure cyclotron period</a:t>
            </a:r>
          </a:p>
          <a:p>
            <a:r>
              <a:rPr lang="en-US" sz="2400" dirty="0"/>
              <a:t>No particle identification</a:t>
            </a:r>
          </a:p>
          <a:p>
            <a:r>
              <a:rPr lang="en-US" sz="2400" dirty="0"/>
              <a:t>Cannot distinguish between one orbit or 2 or more</a:t>
            </a:r>
          </a:p>
          <a:p>
            <a:r>
              <a:rPr lang="en-US" sz="2400" dirty="0"/>
              <a:t>Pipe blocks multiple orbit trajectories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B2B6C1-D875-60AA-65B6-0B9EE7DDD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492" y="2226944"/>
            <a:ext cx="4429979" cy="3650328"/>
          </a:xfrm>
          <a:prstGeom prst="rect">
            <a:avLst/>
          </a:prstGeom>
        </p:spPr>
      </p:pic>
      <p:pic>
        <p:nvPicPr>
          <p:cNvPr id="7" name="Picture 26" descr="latex-image-1.pdf">
            <a:extLst>
              <a:ext uri="{FF2B5EF4-FFF2-40B4-BE49-F238E27FC236}">
                <a16:creationId xmlns:a16="http://schemas.microsoft.com/office/drawing/2014/main" id="{A74B740E-C3D8-5CE4-2EC5-640F2A610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153" y="1368167"/>
            <a:ext cx="1412387" cy="587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5293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Gas ionization chamber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4176464" cy="2212355"/>
          </a:xfrm>
        </p:spPr>
        <p:txBody>
          <a:bodyPr>
            <a:normAutofit/>
          </a:bodyPr>
          <a:lstStyle/>
          <a:p>
            <a:r>
              <a:rPr lang="en-US" sz="2000" dirty="0"/>
              <a:t>Up to 100 kHz counting.</a:t>
            </a:r>
          </a:p>
          <a:p>
            <a:r>
              <a:rPr lang="en-US" sz="2000" dirty="0"/>
              <a:t>Segmented with digital readout</a:t>
            </a:r>
          </a:p>
          <a:p>
            <a:r>
              <a:rPr lang="en-US" sz="2000" dirty="0"/>
              <a:t>Sample </a:t>
            </a:r>
            <a:r>
              <a:rPr lang="en-US" sz="2000" dirty="0" err="1"/>
              <a:t>dE</a:t>
            </a:r>
            <a:r>
              <a:rPr lang="en-US" sz="2000" dirty="0"/>
              <a:t>/dx along track of recoils</a:t>
            </a:r>
          </a:p>
          <a:p>
            <a:r>
              <a:rPr lang="en-US" sz="2000" dirty="0"/>
              <a:t>Beam composition identification</a:t>
            </a:r>
          </a:p>
          <a:p>
            <a:r>
              <a:rPr lang="en-US" sz="2000" dirty="0"/>
              <a:t>MWPC for position sensitivity and time reference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 descr="12385-00-a0-nuc-ds-2.jpg">
            <a:extLst>
              <a:ext uri="{FF2B5EF4-FFF2-40B4-BE49-F238E27FC236}">
                <a16:creationId xmlns:a16="http://schemas.microsoft.com/office/drawing/2014/main" id="{543AFEF8-7604-95C8-E860-1C678DDDAD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24128" y="943891"/>
            <a:ext cx="2684820" cy="3222818"/>
          </a:xfrm>
          <a:prstGeom prst="rect">
            <a:avLst/>
          </a:prstGeom>
        </p:spPr>
      </p:pic>
      <p:pic>
        <p:nvPicPr>
          <p:cNvPr id="6" name="Picture 5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FB79D14E-D2CF-938C-D179-F8B86BAE4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4093973"/>
            <a:ext cx="2851572" cy="21433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58F93D-BA9C-0C4B-BA6E-51AB6CC8F68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901" y="3429000"/>
            <a:ext cx="4570879" cy="2922366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D8D8D589-4B21-9442-8886-ABBB0DBE609C}"/>
              </a:ext>
            </a:extLst>
          </p:cNvPr>
          <p:cNvSpPr txBox="1"/>
          <p:nvPr/>
        </p:nvSpPr>
        <p:spPr>
          <a:xfrm>
            <a:off x="2022637" y="3976692"/>
            <a:ext cx="731290" cy="46166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baseline="30000" dirty="0">
                <a:solidFill>
                  <a:schemeClr val="bg1"/>
                </a:solidFill>
              </a:rPr>
              <a:t>92</a:t>
            </a:r>
            <a:r>
              <a:rPr lang="en-GB" sz="24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51488-E83E-264B-9FCA-EE85AF562E5C}"/>
              </a:ext>
            </a:extLst>
          </p:cNvPr>
          <p:cNvSpPr txBox="1"/>
          <p:nvPr/>
        </p:nvSpPr>
        <p:spPr>
          <a:xfrm>
            <a:off x="3549160" y="3642951"/>
            <a:ext cx="667042" cy="46166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baseline="30000" dirty="0">
                <a:solidFill>
                  <a:schemeClr val="bg1"/>
                </a:solidFill>
              </a:rPr>
              <a:t>93</a:t>
            </a:r>
            <a:r>
              <a:rPr lang="en-GB" sz="2400" b="1" dirty="0">
                <a:solidFill>
                  <a:schemeClr val="bg1"/>
                </a:solidFill>
              </a:rPr>
              <a:t>Kr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579C14-D7DC-C94B-8A82-8B4D3BC34A76}"/>
              </a:ext>
            </a:extLst>
          </p:cNvPr>
          <p:cNvSpPr txBox="1"/>
          <p:nvPr/>
        </p:nvSpPr>
        <p:spPr>
          <a:xfrm>
            <a:off x="2882118" y="3632308"/>
            <a:ext cx="667042" cy="46166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baseline="30000" dirty="0">
                <a:solidFill>
                  <a:schemeClr val="bg1"/>
                </a:solidFill>
              </a:rPr>
              <a:t>92</a:t>
            </a:r>
            <a:r>
              <a:rPr lang="en-GB" sz="2400" b="1" dirty="0">
                <a:solidFill>
                  <a:schemeClr val="bg1"/>
                </a:solidFill>
              </a:rPr>
              <a:t>Kr</a:t>
            </a:r>
          </a:p>
        </p:txBody>
      </p:sp>
    </p:spTree>
    <p:extLst>
      <p:ext uri="{BB962C8B-B14F-4D97-AF65-F5344CB8AC3E}">
        <p14:creationId xmlns:p14="http://schemas.microsoft.com/office/powerpoint/2010/main" val="1535945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SpecMat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1"/>
            <a:ext cx="4212342" cy="2247655"/>
          </a:xfrm>
        </p:spPr>
        <p:txBody>
          <a:bodyPr>
            <a:normAutofit/>
          </a:bodyPr>
          <a:lstStyle/>
          <a:p>
            <a:r>
              <a:rPr lang="en-US" sz="2000" dirty="0" err="1"/>
              <a:t>SpecMat</a:t>
            </a:r>
            <a:r>
              <a:rPr lang="en-US" sz="2000" dirty="0"/>
              <a:t> – R. Raabe</a:t>
            </a:r>
          </a:p>
          <a:p>
            <a:r>
              <a:rPr lang="en-US" sz="2000" dirty="0"/>
              <a:t>Time-projection chamber </a:t>
            </a:r>
          </a:p>
          <a:p>
            <a:r>
              <a:rPr lang="en-US" sz="2000" dirty="0"/>
              <a:t>Active target</a:t>
            </a:r>
          </a:p>
          <a:p>
            <a:r>
              <a:rPr lang="en-US" sz="2000" dirty="0"/>
              <a:t>Helium or hydrogen species as gas</a:t>
            </a:r>
          </a:p>
          <a:p>
            <a:r>
              <a:rPr lang="en-US" sz="2000" dirty="0"/>
              <a:t>CeBr</a:t>
            </a:r>
            <a:r>
              <a:rPr lang="en-US" sz="2000" baseline="-25000" dirty="0"/>
              <a:t>3</a:t>
            </a:r>
            <a:r>
              <a:rPr lang="en-US" sz="2000" dirty="0"/>
              <a:t> detectors array for gamma-ray detection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GB" sz="1200" b="1" i="1" dirty="0">
                <a:latin typeface="Helvetica"/>
                <a:cs typeface="Helvetica"/>
              </a:rPr>
              <a:t>Figures made by Oleksii </a:t>
            </a:r>
            <a:r>
              <a:rPr lang="en-GB" sz="1200" b="1" i="1" dirty="0" err="1">
                <a:latin typeface="Helvetica"/>
                <a:cs typeface="Helvetica"/>
              </a:rPr>
              <a:t>Poleschchuk</a:t>
            </a:r>
            <a:endParaRPr lang="en-GB" sz="1200" b="1" i="1" dirty="0">
              <a:latin typeface="Helvetica"/>
              <a:cs typeface="Helvetica"/>
            </a:endParaRPr>
          </a:p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 descr="specmat_in_iss.pdf">
            <a:extLst>
              <a:ext uri="{FF2B5EF4-FFF2-40B4-BE49-F238E27FC236}">
                <a16:creationId xmlns:a16="http://schemas.microsoft.com/office/drawing/2014/main" id="{3BC935AF-94DF-B771-FB43-38EDF2EEA7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80728"/>
            <a:ext cx="4055992" cy="3881973"/>
          </a:xfrm>
          <a:prstGeom prst="rect">
            <a:avLst/>
          </a:prstGeom>
        </p:spPr>
      </p:pic>
      <p:pic>
        <p:nvPicPr>
          <p:cNvPr id="6" name="Picture 5" descr="specmat_captions.pdf">
            <a:extLst>
              <a:ext uri="{FF2B5EF4-FFF2-40B4-BE49-F238E27FC236}">
                <a16:creationId xmlns:a16="http://schemas.microsoft.com/office/drawing/2014/main" id="{6F2B2A0C-940C-0648-C867-58897CB3F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30" y="3713920"/>
            <a:ext cx="4212342" cy="2555027"/>
          </a:xfrm>
          <a:prstGeom prst="rect">
            <a:avLst/>
          </a:prstGeom>
        </p:spPr>
      </p:pic>
      <p:pic>
        <p:nvPicPr>
          <p:cNvPr id="7" name="Picture 6" descr="specmat.pdf">
            <a:extLst>
              <a:ext uri="{FF2B5EF4-FFF2-40B4-BE49-F238E27FC236}">
                <a16:creationId xmlns:a16="http://schemas.microsoft.com/office/drawing/2014/main" id="{143899BC-FBC1-21C6-B8E2-BD707EA7B4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378069"/>
            <a:ext cx="2439674" cy="217792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3B14CF9-02EC-8E37-6FB7-4A994BC1DE75}"/>
              </a:ext>
            </a:extLst>
          </p:cNvPr>
          <p:cNvGrpSpPr/>
          <p:nvPr/>
        </p:nvGrpSpPr>
        <p:grpSpPr>
          <a:xfrm>
            <a:off x="7659746" y="4725144"/>
            <a:ext cx="1464246" cy="618189"/>
            <a:chOff x="7215808" y="6245765"/>
            <a:chExt cx="1848678" cy="5764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C64922-72C4-9908-6AE6-08C302348214}"/>
                </a:ext>
              </a:extLst>
            </p:cNvPr>
            <p:cNvSpPr/>
            <p:nvPr/>
          </p:nvSpPr>
          <p:spPr>
            <a:xfrm>
              <a:off x="7215808" y="6245765"/>
              <a:ext cx="1848678" cy="576470"/>
            </a:xfrm>
            <a:prstGeom prst="rect">
              <a:avLst/>
            </a:prstGeom>
            <a:solidFill>
              <a:srgbClr val="1D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F950543-9E8E-516E-D065-EAAB5B60E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336" y="6245765"/>
              <a:ext cx="1144698" cy="57647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90DA995-59D8-4686-8CA1-63874B5FDF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48" y="5733256"/>
            <a:ext cx="1119486" cy="47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38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Tests of the </a:t>
            </a:r>
            <a:r>
              <a:rPr lang="en-US" sz="3200" dirty="0" err="1"/>
              <a:t>SpecMAT</a:t>
            </a:r>
            <a:r>
              <a:rPr lang="en-US" sz="3200" dirty="0"/>
              <a:t> active target in ISS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Images provided by O. </a:t>
            </a:r>
            <a:r>
              <a:rPr lang="en-US" dirty="0" err="1"/>
              <a:t>Poleshchuk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ED3CF84-33E6-E699-53E3-0CDF734DC35B}"/>
              </a:ext>
            </a:extLst>
          </p:cNvPr>
          <p:cNvGrpSpPr/>
          <p:nvPr/>
        </p:nvGrpSpPr>
        <p:grpSpPr>
          <a:xfrm>
            <a:off x="7275314" y="4904420"/>
            <a:ext cx="1848678" cy="576470"/>
            <a:chOff x="7215808" y="6245765"/>
            <a:chExt cx="1848678" cy="57647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AFF86D-56B5-2A30-18FD-B712264B6AFD}"/>
                </a:ext>
              </a:extLst>
            </p:cNvPr>
            <p:cNvSpPr/>
            <p:nvPr/>
          </p:nvSpPr>
          <p:spPr>
            <a:xfrm>
              <a:off x="7215808" y="6245765"/>
              <a:ext cx="1848678" cy="576470"/>
            </a:xfrm>
            <a:prstGeom prst="rect">
              <a:avLst/>
            </a:prstGeom>
            <a:solidFill>
              <a:srgbClr val="1D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75C6E8-4A48-B22F-E6DE-6187220D8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336" y="6245765"/>
              <a:ext cx="1144698" cy="576470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813D013-281F-DC0F-C249-8AFDEC2EB6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894" y="5635199"/>
            <a:ext cx="1348940" cy="576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420AFD-51EA-DE02-FBB9-44EA94C6E4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9522" y="1860135"/>
            <a:ext cx="3808594" cy="28564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9E56B3-64EA-F9A0-7869-644E6C61BA44}"/>
              </a:ext>
            </a:extLst>
          </p:cNvPr>
          <p:cNvSpPr txBox="1"/>
          <p:nvPr/>
        </p:nvSpPr>
        <p:spPr>
          <a:xfrm>
            <a:off x="940469" y="5499668"/>
            <a:ext cx="3530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SpecMAT</a:t>
            </a:r>
            <a:r>
              <a:rPr lang="en-US" dirty="0"/>
              <a:t> installation in the superconducting magnet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95C542-527C-B115-7975-FC595329A2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7856"/>
          <a:stretch/>
        </p:blipFill>
        <p:spPr>
          <a:xfrm>
            <a:off x="4211961" y="1005384"/>
            <a:ext cx="2748576" cy="54476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F6D634E-C47E-572E-CF62-C58A70302641}"/>
              </a:ext>
            </a:extLst>
          </p:cNvPr>
          <p:cNvSpPr txBox="1"/>
          <p:nvPr/>
        </p:nvSpPr>
        <p:spPr>
          <a:xfrm>
            <a:off x="6948264" y="2893471"/>
            <a:ext cx="2108295" cy="646331"/>
          </a:xfrm>
          <a:prstGeom prst="rect">
            <a:avLst/>
          </a:prstGeom>
          <a:noFill/>
          <a:ln w="38100">
            <a:solidFill>
              <a:srgbClr val="A9078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cs typeface="Arial" panose="020B0604020202020204" pitchFamily="34" charset="0"/>
              </a:rPr>
              <a:t>Measured </a:t>
            </a:r>
            <a:r>
              <a:rPr lang="en-GB" dirty="0">
                <a:cs typeface="Arial" panose="020B0604020202020204" pitchFamily="34" charset="0"/>
                <a:sym typeface="Symbol" panose="05050102010706020507" pitchFamily="18" charset="2"/>
              </a:rPr>
              <a:t>-particle </a:t>
            </a:r>
          </a:p>
          <a:p>
            <a:pPr algn="ctr"/>
            <a:r>
              <a:rPr lang="en-GB" dirty="0">
                <a:cs typeface="Arial" panose="020B0604020202020204" pitchFamily="34" charset="0"/>
                <a:sym typeface="Symbol" panose="05050102010706020507" pitchFamily="18" charset="2"/>
              </a:rPr>
              <a:t>track </a:t>
            </a:r>
            <a:r>
              <a:rPr lang="en-GB" dirty="0">
                <a:cs typeface="Arial" panose="020B0604020202020204" pitchFamily="34" charset="0"/>
              </a:rPr>
              <a:t>in B=2.5T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58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(</a:t>
            </a:r>
            <a:r>
              <a:rPr lang="en-US" dirty="0" err="1"/>
              <a:t>d,p</a:t>
            </a:r>
            <a:r>
              <a:rPr lang="en-US" dirty="0"/>
              <a:t>) reactions with a gamma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643192" cy="67513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In November we plan to run (</a:t>
            </a:r>
            <a:r>
              <a:rPr lang="en-US" sz="2400" dirty="0" err="1"/>
              <a:t>d,p</a:t>
            </a:r>
            <a:r>
              <a:rPr lang="en-US" sz="2400" dirty="0"/>
              <a:t>) reactions with the </a:t>
            </a:r>
            <a:r>
              <a:rPr lang="en-US" sz="2400" dirty="0" err="1"/>
              <a:t>SpecMAT</a:t>
            </a:r>
            <a:r>
              <a:rPr lang="en-US" sz="2400" dirty="0"/>
              <a:t> CeBr</a:t>
            </a:r>
            <a:r>
              <a:rPr lang="en-US" sz="2400" baseline="-25000" dirty="0"/>
              <a:t>3</a:t>
            </a:r>
            <a:r>
              <a:rPr lang="en-US" sz="2400" dirty="0"/>
              <a:t> array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Images provided by O. </a:t>
            </a:r>
            <a:r>
              <a:rPr lang="en-US" dirty="0" err="1"/>
              <a:t>Poleshchuk</a:t>
            </a:r>
            <a:endParaRPr lang="en-US" dirty="0"/>
          </a:p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7F779C-34C0-874C-2A8D-E8A1CA3A6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955" y="2420888"/>
            <a:ext cx="3355125" cy="31409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234996-CFF4-020E-7B36-AD23BC42B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595" y="2093326"/>
            <a:ext cx="4610478" cy="343956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C519489-D520-D903-FAC3-FD6FE3D9FEA3}"/>
              </a:ext>
            </a:extLst>
          </p:cNvPr>
          <p:cNvGrpSpPr/>
          <p:nvPr/>
        </p:nvGrpSpPr>
        <p:grpSpPr>
          <a:xfrm>
            <a:off x="5292080" y="6199150"/>
            <a:ext cx="1848678" cy="576470"/>
            <a:chOff x="7215808" y="6245765"/>
            <a:chExt cx="1848678" cy="57647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CB53CDB-2DB0-26A4-22FE-6C7C149AA68F}"/>
                </a:ext>
              </a:extLst>
            </p:cNvPr>
            <p:cNvSpPr/>
            <p:nvPr/>
          </p:nvSpPr>
          <p:spPr>
            <a:xfrm>
              <a:off x="7215808" y="6245765"/>
              <a:ext cx="1848678" cy="576470"/>
            </a:xfrm>
            <a:prstGeom prst="rect">
              <a:avLst/>
            </a:prstGeom>
            <a:solidFill>
              <a:srgbClr val="1D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1E38AF0-F854-A793-C252-1708D24A8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336" y="6245765"/>
              <a:ext cx="1144698" cy="57647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4A0D6E5-E290-0F61-297D-723B8FE193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151" y="6164778"/>
            <a:ext cx="1348940" cy="57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61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949422" cy="2880320"/>
          </a:xfrm>
        </p:spPr>
        <p:txBody>
          <a:bodyPr>
            <a:noAutofit/>
          </a:bodyPr>
          <a:lstStyle/>
          <a:p>
            <a:r>
              <a:rPr lang="en-GB" sz="2000" dirty="0">
                <a:latin typeface="+mj-lt"/>
              </a:rPr>
              <a:t>Many reaction channels </a:t>
            </a:r>
            <a:r>
              <a:rPr lang="en-GB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forward-going</a:t>
            </a:r>
            <a:r>
              <a:rPr lang="en-GB" sz="2000" dirty="0">
                <a:latin typeface="+mj-lt"/>
              </a:rPr>
              <a:t> in lab. frame:</a:t>
            </a:r>
          </a:p>
          <a:p>
            <a:pPr lvl="1"/>
            <a:r>
              <a:rPr lang="en-GB" sz="2000" dirty="0">
                <a:latin typeface="+mj-lt"/>
              </a:rPr>
              <a:t>Interest shown already in e.g. (</a:t>
            </a:r>
            <a:r>
              <a:rPr lang="en-GB" sz="2000" i="1" dirty="0" err="1">
                <a:latin typeface="+mj-lt"/>
              </a:rPr>
              <a:t>d</a:t>
            </a:r>
            <a:r>
              <a:rPr lang="en-GB" sz="2000" dirty="0" err="1">
                <a:latin typeface="+mj-lt"/>
              </a:rPr>
              <a:t>,</a:t>
            </a:r>
            <a:r>
              <a:rPr lang="en-GB" sz="2000" i="1" dirty="0" err="1">
                <a:latin typeface="+mj-lt"/>
              </a:rPr>
              <a:t>d</a:t>
            </a:r>
            <a:r>
              <a:rPr lang="en-GB" sz="2000" dirty="0">
                <a:latin typeface="+mj-lt"/>
              </a:rPr>
              <a:t>’), (</a:t>
            </a:r>
            <a:r>
              <a:rPr lang="en-GB" sz="2000" i="1" dirty="0">
                <a:latin typeface="+mj-lt"/>
              </a:rPr>
              <a:t>d</a:t>
            </a:r>
            <a:r>
              <a:rPr lang="en-GB" sz="2000" dirty="0">
                <a:latin typeface="+mj-lt"/>
              </a:rPr>
              <a:t>,</a:t>
            </a:r>
            <a:r>
              <a:rPr lang="en-GB" sz="2000" baseline="30000" dirty="0">
                <a:latin typeface="+mj-lt"/>
              </a:rPr>
              <a:t>3</a:t>
            </a:r>
            <a:r>
              <a:rPr lang="en-GB" sz="2000" dirty="0">
                <a:latin typeface="+mj-lt"/>
              </a:rPr>
              <a:t>He)</a:t>
            </a:r>
          </a:p>
          <a:p>
            <a:pPr lvl="1"/>
            <a:r>
              <a:rPr lang="en-GB" sz="2000" dirty="0">
                <a:latin typeface="+mj-lt"/>
              </a:rPr>
              <a:t>Foreseen to </a:t>
            </a:r>
            <a:r>
              <a:rPr lang="en-GB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rotate geometry </a:t>
            </a:r>
            <a:r>
              <a:rPr lang="en-GB" sz="2000" dirty="0">
                <a:latin typeface="+mj-lt"/>
              </a:rPr>
              <a:t>for these measurements.</a:t>
            </a:r>
          </a:p>
          <a:p>
            <a:pPr lvl="1"/>
            <a:r>
              <a:rPr lang="en-GB" sz="2000" dirty="0">
                <a:latin typeface="+mj-lt"/>
              </a:rPr>
              <a:t>Limit for recoil angles passing through (</a:t>
            </a:r>
            <a:r>
              <a:rPr lang="en-GB" sz="2000" i="1" dirty="0">
                <a:latin typeface="+mj-lt"/>
              </a:rPr>
              <a:t>A</a:t>
            </a:r>
            <a:r>
              <a:rPr lang="en-GB" sz="2000" dirty="0">
                <a:latin typeface="+mj-lt"/>
              </a:rPr>
              <a:t>&gt;120) or around array (</a:t>
            </a:r>
            <a:r>
              <a:rPr lang="en-GB" sz="2000" i="1" dirty="0">
                <a:latin typeface="+mj-lt"/>
              </a:rPr>
              <a:t>A</a:t>
            </a:r>
            <a:r>
              <a:rPr lang="en-GB" sz="2000" dirty="0">
                <a:latin typeface="+mj-lt"/>
              </a:rPr>
              <a:t>&lt;30) + beam diagnostics, etc. </a:t>
            </a:r>
          </a:p>
          <a:p>
            <a:r>
              <a:rPr lang="en-GB" sz="2000" dirty="0">
                <a:latin typeface="+mj-lt"/>
              </a:rPr>
              <a:t>Physics for free in dual-array mode </a:t>
            </a:r>
            <a:r>
              <a:rPr lang="en-GB" sz="2000" dirty="0">
                <a:latin typeface="+mj-lt"/>
                <a:sym typeface="Wingdings" pitchFamily="2" charset="2"/>
              </a:rPr>
              <a:t> </a:t>
            </a:r>
            <a:r>
              <a:rPr lang="en-GB" sz="2000" b="1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Increasing output</a:t>
            </a:r>
          </a:p>
          <a:p>
            <a:r>
              <a:rPr lang="en-GB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New possibilities </a:t>
            </a:r>
            <a:r>
              <a:rPr lang="en-GB" sz="2000" dirty="0">
                <a:latin typeface="+mj-lt"/>
              </a:rPr>
              <a:t>e.g. coincidences between arrays.</a:t>
            </a:r>
            <a:endParaRPr lang="en-US" sz="2000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Courtesy of L. Gaffney U. Liverpool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2C844C-97D7-759E-5108-81BA5D2992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93" b="56355"/>
          <a:stretch>
            <a:fillRect/>
          </a:stretch>
        </p:blipFill>
        <p:spPr bwMode="auto">
          <a:xfrm>
            <a:off x="1043608" y="4412927"/>
            <a:ext cx="4230743" cy="158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36535E-B15D-2748-9896-438776F85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351" y="4021960"/>
            <a:ext cx="3718679" cy="193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903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306" y="2564903"/>
            <a:ext cx="4632966" cy="403244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Multi-Bragg chamber to study </a:t>
            </a:r>
            <a:r>
              <a:rPr lang="en-US" sz="2000" dirty="0" err="1"/>
              <a:t>fissioning</a:t>
            </a:r>
            <a:endParaRPr lang="en-US" sz="2000" dirty="0"/>
          </a:p>
          <a:p>
            <a:r>
              <a:rPr lang="en-US" sz="2000" dirty="0"/>
              <a:t>(</a:t>
            </a:r>
            <a:r>
              <a:rPr lang="en-US" sz="2000" dirty="0" err="1"/>
              <a:t>d,pF</a:t>
            </a:r>
            <a:r>
              <a:rPr lang="en-US" sz="2000" dirty="0"/>
              <a:t>) reactions</a:t>
            </a:r>
          </a:p>
          <a:p>
            <a:r>
              <a:rPr lang="en-US" sz="2000" dirty="0"/>
              <a:t>Direct measurement of fission barriers. Simultaneously probing above and below Sn.</a:t>
            </a:r>
          </a:p>
          <a:p>
            <a:r>
              <a:rPr lang="en-US" sz="2000" dirty="0"/>
              <a:t>Fragments are boosted into a small solid angle in inverse kinematics. Full Bragg peak spectroscopy possible due to energy of fragments.</a:t>
            </a:r>
          </a:p>
          <a:p>
            <a:r>
              <a:rPr lang="en-US" sz="2000" dirty="0"/>
              <a:t>Detection of proton in coincidence with fission fragments provides clean event selection. Angular distribution -&gt; l of </a:t>
            </a:r>
            <a:r>
              <a:rPr lang="en-US" sz="2000" dirty="0" err="1"/>
              <a:t>fissioning</a:t>
            </a:r>
            <a:r>
              <a:rPr lang="en-US" sz="2000" dirty="0"/>
              <a:t> state.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CD808D-EA59-0F48-CFFA-3E77498D36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4272" y="3997001"/>
            <a:ext cx="2439674" cy="24560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 descr="dpfdiagram.pdf">
            <a:extLst>
              <a:ext uri="{FF2B5EF4-FFF2-40B4-BE49-F238E27FC236}">
                <a16:creationId xmlns:a16="http://schemas.microsoft.com/office/drawing/2014/main" id="{EF53DA18-8206-DCBF-95C9-5ECCBB5E0E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52" y="1196752"/>
            <a:ext cx="8119174" cy="31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90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Inverse kinematic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5157192"/>
            <a:ext cx="7848872" cy="122413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Exotic nuclei have short lifetimes </a:t>
            </a:r>
            <a:r>
              <a:rPr lang="en-US" sz="2400" dirty="0">
                <a:sym typeface="Wingdings" panose="05000000000000000000" pitchFamily="2" charset="2"/>
              </a:rPr>
              <a:t> target not possible</a:t>
            </a:r>
            <a:endParaRPr lang="en-US" sz="2400" dirty="0"/>
          </a:p>
          <a:p>
            <a:r>
              <a:rPr lang="en-US" sz="2400" dirty="0"/>
              <a:t>With advent of radioactive beams, they can be studied</a:t>
            </a:r>
          </a:p>
          <a:p>
            <a:r>
              <a:rPr lang="en-US" sz="2400" dirty="0"/>
              <a:t>Only feasible in inverse kinematics</a:t>
            </a:r>
          </a:p>
          <a:p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28357"/>
            <a:ext cx="3744416" cy="385019"/>
          </a:xfrm>
        </p:spPr>
        <p:txBody>
          <a:bodyPr/>
          <a:lstStyle/>
          <a:p>
            <a:r>
              <a:rPr lang="en-US" dirty="0"/>
              <a:t>Kahlbow Journal of Modern Physics, 13, 761-767 (2022)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0465FB1-46B2-BF32-7905-3CC1F35D9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32036"/>
            <a:ext cx="4787364" cy="407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14C46-3EC0-B97E-5740-170FA3F84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Experiments pre-2020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6B51F-037F-8716-58DD-587DA221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9516" y="6503543"/>
            <a:ext cx="2191688" cy="214756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303DDB96-75E1-2887-1B2D-8B7140C30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136" y="947496"/>
            <a:ext cx="7910368" cy="540898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AECD0F0-7D45-FDA8-6E7C-CE5417E8B48B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1466962" y="4302388"/>
            <a:ext cx="767963" cy="126755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2F78F3B-2080-E82C-1B0C-E185FD7E59C6}"/>
              </a:ext>
            </a:extLst>
          </p:cNvPr>
          <p:cNvSpPr txBox="1"/>
          <p:nvPr/>
        </p:nvSpPr>
        <p:spPr>
          <a:xfrm>
            <a:off x="167100" y="3933056"/>
            <a:ext cx="2599724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28</a:t>
            </a:r>
            <a:r>
              <a:rPr lang="en-US" dirty="0"/>
              <a:t>Mg(</a:t>
            </a:r>
            <a:r>
              <a:rPr lang="en-US" dirty="0" err="1"/>
              <a:t>d,p</a:t>
            </a:r>
            <a:r>
              <a:rPr lang="en-US" dirty="0"/>
              <a:t>) IS680 Sharp</a:t>
            </a:r>
            <a:endParaRPr lang="en-CH" baseline="300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DD01859-D3C3-0DD4-A0C4-9D20F1C1F5FA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6814760" y="2701430"/>
            <a:ext cx="1069608" cy="65953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7E73F44-6B84-0E3C-D344-F37E3114DB3F}"/>
              </a:ext>
            </a:extLst>
          </p:cNvPr>
          <p:cNvSpPr txBox="1"/>
          <p:nvPr/>
        </p:nvSpPr>
        <p:spPr>
          <a:xfrm>
            <a:off x="6732240" y="3360966"/>
            <a:ext cx="23042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206</a:t>
            </a:r>
            <a:r>
              <a:rPr lang="en-US" dirty="0"/>
              <a:t>Hg(</a:t>
            </a:r>
            <a:r>
              <a:rPr lang="en-US" dirty="0" err="1"/>
              <a:t>d,p</a:t>
            </a:r>
            <a:r>
              <a:rPr lang="en-US" dirty="0"/>
              <a:t>) IS689 Kay</a:t>
            </a:r>
            <a:endParaRPr lang="en-CH" baseline="30000" dirty="0"/>
          </a:p>
        </p:txBody>
      </p:sp>
    </p:spTree>
    <p:extLst>
      <p:ext uri="{BB962C8B-B14F-4D97-AF65-F5344CB8AC3E}">
        <p14:creationId xmlns:p14="http://schemas.microsoft.com/office/powerpoint/2010/main" val="724400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ISS first results – </a:t>
            </a:r>
            <a:r>
              <a:rPr lang="en-US" baseline="30000" dirty="0"/>
              <a:t>207</a:t>
            </a:r>
            <a:r>
              <a:rPr lang="en-US" dirty="0"/>
              <a:t>Hg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7" y="1196752"/>
            <a:ext cx="3528391" cy="3096344"/>
          </a:xfrm>
        </p:spPr>
        <p:txBody>
          <a:bodyPr>
            <a:normAutofit/>
          </a:bodyPr>
          <a:lstStyle/>
          <a:p>
            <a:r>
              <a:rPr lang="en-GB" sz="2400" dirty="0"/>
              <a:t>Measurements in 2018 with HELIOS array and DAQ - Argonne</a:t>
            </a:r>
          </a:p>
          <a:p>
            <a:r>
              <a:rPr lang="en-GB" sz="2400" baseline="30000" dirty="0"/>
              <a:t>206</a:t>
            </a:r>
            <a:r>
              <a:rPr lang="en-GB" sz="2400" dirty="0"/>
              <a:t>Hg(</a:t>
            </a:r>
            <a:r>
              <a:rPr lang="en-GB" sz="2400" i="1" dirty="0" err="1"/>
              <a:t>d</a:t>
            </a:r>
            <a:r>
              <a:rPr lang="en-GB" sz="2400" dirty="0" err="1"/>
              <a:t>,</a:t>
            </a:r>
            <a:r>
              <a:rPr lang="en-GB" sz="2400" i="1" dirty="0" err="1"/>
              <a:t>p</a:t>
            </a:r>
            <a:r>
              <a:rPr lang="en-GB" sz="2400" dirty="0"/>
              <a:t>) – first step into region south-east of </a:t>
            </a:r>
            <a:r>
              <a:rPr lang="en-GB" sz="2400" baseline="30000" dirty="0"/>
              <a:t>208</a:t>
            </a:r>
            <a:r>
              <a:rPr lang="en-GB" sz="2400" dirty="0"/>
              <a:t>Pb</a:t>
            </a:r>
          </a:p>
          <a:p>
            <a:r>
              <a:rPr lang="en-GB" sz="2400" dirty="0"/>
              <a:t>First </a:t>
            </a:r>
            <a:r>
              <a:rPr lang="en-GB" sz="2400" baseline="30000" dirty="0"/>
              <a:t>207</a:t>
            </a:r>
            <a:r>
              <a:rPr lang="en-GB" sz="2400" dirty="0"/>
              <a:t>Hg level scheme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GB" sz="1200" dirty="0"/>
              <a:t>T. L. Tang et al., Phys. Rev. Lett </a:t>
            </a:r>
            <a:r>
              <a:rPr lang="en-GB" sz="1200" b="1" dirty="0"/>
              <a:t>124</a:t>
            </a:r>
            <a:r>
              <a:rPr lang="en-GB" sz="1200" dirty="0"/>
              <a:t>, 062502 (2020)</a:t>
            </a:r>
          </a:p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DE3EE5-69FE-1CE3-800A-BB224DCB6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196752"/>
            <a:ext cx="4042792" cy="4965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F6686B-CB86-5AC9-19DE-D75C20AE6F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239" y="4573576"/>
            <a:ext cx="1254204" cy="1591728"/>
          </a:xfrm>
          <a:prstGeom prst="rect">
            <a:avLst/>
          </a:prstGeom>
        </p:spPr>
      </p:pic>
      <p:pic>
        <p:nvPicPr>
          <p:cNvPr id="7" name="Picture 6" descr="Shape, logo&#10;&#10;Description automatically generated">
            <a:extLst>
              <a:ext uri="{FF2B5EF4-FFF2-40B4-BE49-F238E27FC236}">
                <a16:creationId xmlns:a16="http://schemas.microsoft.com/office/drawing/2014/main" id="{0A994BAD-4779-4859-D5C4-82EAD8B982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40" y="4599363"/>
            <a:ext cx="1369312" cy="136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97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ISS first results – </a:t>
            </a:r>
            <a:r>
              <a:rPr lang="en-US" baseline="30000" dirty="0"/>
              <a:t>29</a:t>
            </a:r>
            <a:r>
              <a:rPr lang="en-US" dirty="0"/>
              <a:t>Mg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848872" cy="1224136"/>
          </a:xfrm>
        </p:spPr>
        <p:txBody>
          <a:bodyPr>
            <a:normAutofit/>
          </a:bodyPr>
          <a:lstStyle/>
          <a:p>
            <a:pPr marL="108000">
              <a:spcBef>
                <a:spcPts val="600"/>
              </a:spcBef>
            </a:pPr>
            <a:r>
              <a:rPr lang="en-US" sz="1800" dirty="0">
                <a:latin typeface="Helvetica"/>
                <a:cs typeface="Helvetica"/>
              </a:rPr>
              <a:t>Excitation energy resolution of ~140 keV.</a:t>
            </a:r>
            <a:endParaRPr lang="en-US" sz="1600" dirty="0">
              <a:latin typeface="Helvetica"/>
              <a:cs typeface="Helvetica"/>
            </a:endParaRPr>
          </a:p>
          <a:p>
            <a:pPr marL="108000">
              <a:spcBef>
                <a:spcPts val="600"/>
              </a:spcBef>
            </a:pPr>
            <a:r>
              <a:rPr lang="en-US" sz="1800" dirty="0">
                <a:latin typeface="Helvetica"/>
                <a:cs typeface="Helvetica"/>
              </a:rPr>
              <a:t>Compared to DWBA calculations to make </a:t>
            </a:r>
            <a:r>
              <a:rPr lang="en-US" sz="1800" dirty="0">
                <a:solidFill>
                  <a:srgbClr val="0000FF"/>
                </a:solidFill>
              </a:rPr>
              <a:t>𝓁</a:t>
            </a:r>
            <a:r>
              <a:rPr lang="en-US" sz="1800" dirty="0">
                <a:solidFill>
                  <a:srgbClr val="0000FF"/>
                </a:solidFill>
                <a:latin typeface="Helvetica"/>
                <a:cs typeface="Helvetica"/>
              </a:rPr>
              <a:t> assignments</a:t>
            </a:r>
            <a:r>
              <a:rPr lang="en-US" sz="1800" dirty="0">
                <a:latin typeface="Helvetica"/>
                <a:cs typeface="Helvetica"/>
              </a:rPr>
              <a:t>.</a:t>
            </a:r>
            <a:endParaRPr lang="en-US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MacGregor PHYSICAL REVIEW C 104, L051301 (2021) 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 descr="prelim-dists-3.pdf">
            <a:extLst>
              <a:ext uri="{FF2B5EF4-FFF2-40B4-BE49-F238E27FC236}">
                <a16:creationId xmlns:a16="http://schemas.microsoft.com/office/drawing/2014/main" id="{CC4D3A15-ACFD-D937-7B3E-E0F5B743EB8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379" y="1924019"/>
            <a:ext cx="4428101" cy="438898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1D3AFB7-79F4-3863-B2D4-9DC6A70E22C3}"/>
              </a:ext>
            </a:extLst>
          </p:cNvPr>
          <p:cNvGrpSpPr/>
          <p:nvPr/>
        </p:nvGrpSpPr>
        <p:grpSpPr>
          <a:xfrm>
            <a:off x="1259632" y="2060847"/>
            <a:ext cx="2952329" cy="4112145"/>
            <a:chOff x="179058" y="1072706"/>
            <a:chExt cx="3795066" cy="49956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B61DB4-7424-F7C8-B328-41FD0929F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9058" y="1072706"/>
              <a:ext cx="3795065" cy="244801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0B7450A-A278-1A0C-82E0-44A4C8DED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4292" y="3620318"/>
              <a:ext cx="3779831" cy="244801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A8819A0-15D9-0050-8142-6A267D13EFB1}"/>
                </a:ext>
              </a:extLst>
            </p:cNvPr>
            <p:cNvSpPr txBox="1"/>
            <p:nvPr/>
          </p:nvSpPr>
          <p:spPr>
            <a:xfrm>
              <a:off x="1937748" y="3858112"/>
              <a:ext cx="2036376" cy="635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00FF"/>
                  </a:solidFill>
                </a:rPr>
                <a:t>2 days beam time with ~10^6 </a:t>
              </a:r>
              <a:r>
                <a:rPr lang="en-US" sz="1400" b="1" dirty="0" err="1">
                  <a:solidFill>
                    <a:srgbClr val="0000FF"/>
                  </a:solidFill>
                </a:rPr>
                <a:t>pps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7429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14C46-3EC0-B97E-5740-170FA3F84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Experiments 2021-2022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6B51F-037F-8716-58DD-587DA221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9516" y="6503543"/>
            <a:ext cx="2191688" cy="214756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303DDB96-75E1-2887-1B2D-8B7140C30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136" y="947496"/>
            <a:ext cx="7910368" cy="540898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FD2C6CC-75CB-FC2B-128B-E8CF99388905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3846944" y="3732819"/>
            <a:ext cx="2356204" cy="80125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5721CA0-D0DC-58AE-1382-42E3E22D7E80}"/>
              </a:ext>
            </a:extLst>
          </p:cNvPr>
          <p:cNvSpPr txBox="1"/>
          <p:nvPr/>
        </p:nvSpPr>
        <p:spPr>
          <a:xfrm>
            <a:off x="6203148" y="3409653"/>
            <a:ext cx="2599724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92,94</a:t>
            </a:r>
            <a:r>
              <a:rPr lang="en-US" dirty="0"/>
              <a:t>Kr(</a:t>
            </a:r>
            <a:r>
              <a:rPr lang="en-US" dirty="0" err="1"/>
              <a:t>d,p</a:t>
            </a:r>
            <a:r>
              <a:rPr lang="en-US" dirty="0"/>
              <a:t>) IS711 Gaffney (as we speak)</a:t>
            </a:r>
            <a:endParaRPr lang="en-CH" baseline="30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B22833C-0544-F354-0948-24F4E9D965FC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1729951" y="5912695"/>
            <a:ext cx="980069" cy="74799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68A7E87-C9CB-FC6F-D8FE-8C46A31BAA5E}"/>
              </a:ext>
            </a:extLst>
          </p:cNvPr>
          <p:cNvSpPr txBox="1"/>
          <p:nvPr/>
        </p:nvSpPr>
        <p:spPr>
          <a:xfrm>
            <a:off x="2710020" y="6476020"/>
            <a:ext cx="2185428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11</a:t>
            </a:r>
            <a:r>
              <a:rPr lang="en-US" dirty="0"/>
              <a:t>Be(</a:t>
            </a:r>
            <a:r>
              <a:rPr lang="en-US" dirty="0" err="1"/>
              <a:t>d,p</a:t>
            </a:r>
            <a:r>
              <a:rPr lang="en-US" dirty="0"/>
              <a:t>) IS677 Chen</a:t>
            </a:r>
            <a:endParaRPr lang="en-CH" baseline="300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926E47-ED2D-9931-B4DC-A2305418F7F8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2123728" y="5601154"/>
            <a:ext cx="1278867" cy="12687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20AAC9F-4147-7D1D-0CFF-6D88015818BD}"/>
              </a:ext>
            </a:extLst>
          </p:cNvPr>
          <p:cNvSpPr txBox="1"/>
          <p:nvPr/>
        </p:nvSpPr>
        <p:spPr>
          <a:xfrm>
            <a:off x="3402595" y="5543363"/>
            <a:ext cx="2264466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27</a:t>
            </a:r>
            <a:r>
              <a:rPr lang="en-US" dirty="0"/>
              <a:t>Na(</a:t>
            </a:r>
            <a:r>
              <a:rPr lang="en-US" dirty="0" err="1"/>
              <a:t>d,p</a:t>
            </a:r>
            <a:r>
              <a:rPr lang="en-US" dirty="0"/>
              <a:t>) IS710 Sharp</a:t>
            </a:r>
            <a:endParaRPr lang="en-CH" baseline="300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AECD0F0-7D45-FDA8-6E7C-CE5417E8B48B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1466962" y="4579387"/>
            <a:ext cx="767963" cy="99055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2F78F3B-2080-E82C-1B0C-E185FD7E59C6}"/>
              </a:ext>
            </a:extLst>
          </p:cNvPr>
          <p:cNvSpPr txBox="1"/>
          <p:nvPr/>
        </p:nvSpPr>
        <p:spPr>
          <a:xfrm>
            <a:off x="167100" y="3933056"/>
            <a:ext cx="259972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30</a:t>
            </a:r>
            <a:r>
              <a:rPr lang="en-US" dirty="0"/>
              <a:t>Mg(</a:t>
            </a:r>
            <a:r>
              <a:rPr lang="en-US" dirty="0" err="1"/>
              <a:t>d,p</a:t>
            </a:r>
            <a:r>
              <a:rPr lang="en-US" dirty="0"/>
              <a:t>) IS680 Sharp</a:t>
            </a:r>
          </a:p>
          <a:p>
            <a:pPr algn="ctr"/>
            <a:r>
              <a:rPr lang="en-US" dirty="0"/>
              <a:t>(twice)</a:t>
            </a:r>
            <a:endParaRPr lang="en-CH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894185F-225B-EEC7-AA56-CC53CA2CF0A5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2987824" y="2701430"/>
            <a:ext cx="987705" cy="12316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E9C5523-009E-4BB2-8DC7-15912F7B0CF4}"/>
              </a:ext>
            </a:extLst>
          </p:cNvPr>
          <p:cNvSpPr txBox="1"/>
          <p:nvPr/>
        </p:nvSpPr>
        <p:spPr>
          <a:xfrm>
            <a:off x="1907704" y="2332098"/>
            <a:ext cx="216024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110</a:t>
            </a:r>
            <a:r>
              <a:rPr lang="en-US" dirty="0"/>
              <a:t>Sn(</a:t>
            </a:r>
            <a:r>
              <a:rPr lang="en-US" dirty="0" err="1"/>
              <a:t>d,p</a:t>
            </a:r>
            <a:r>
              <a:rPr lang="en-US" dirty="0"/>
              <a:t>) IS686 Park</a:t>
            </a:r>
            <a:endParaRPr lang="en-CH" baseline="300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1EE3626-C1A6-A726-F61D-A91B449AD41E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5652120" y="1422068"/>
            <a:ext cx="1152128" cy="9988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5154FC2-7B0F-21C2-5B16-ACC0299966F7}"/>
              </a:ext>
            </a:extLst>
          </p:cNvPr>
          <p:cNvSpPr txBox="1"/>
          <p:nvPr/>
        </p:nvSpPr>
        <p:spPr>
          <a:xfrm>
            <a:off x="4499992" y="1052736"/>
            <a:ext cx="23042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212</a:t>
            </a:r>
            <a:r>
              <a:rPr lang="en-US" dirty="0"/>
              <a:t>Rn(</a:t>
            </a:r>
            <a:r>
              <a:rPr lang="en-US" dirty="0" err="1"/>
              <a:t>d,p</a:t>
            </a:r>
            <a:r>
              <a:rPr lang="en-US" dirty="0"/>
              <a:t>) IS689 Sharp</a:t>
            </a:r>
            <a:endParaRPr lang="en-CH" baseline="300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6164D27-2448-F7DA-2D74-8C5274C69B06}"/>
              </a:ext>
            </a:extLst>
          </p:cNvPr>
          <p:cNvCxnSpPr>
            <a:cxnSpLocks/>
            <a:stCxn id="46" idx="1"/>
          </p:cNvCxnSpPr>
          <p:nvPr/>
        </p:nvCxnSpPr>
        <p:spPr>
          <a:xfrm flipH="1" flipV="1">
            <a:off x="2766824" y="4778107"/>
            <a:ext cx="1670699" cy="45130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BFE6128-D7CC-BC41-FF27-27726ABCDE9A}"/>
              </a:ext>
            </a:extLst>
          </p:cNvPr>
          <p:cNvSpPr txBox="1"/>
          <p:nvPr/>
        </p:nvSpPr>
        <p:spPr>
          <a:xfrm>
            <a:off x="4437523" y="5044749"/>
            <a:ext cx="2163958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61</a:t>
            </a:r>
            <a:r>
              <a:rPr lang="en-US" dirty="0"/>
              <a:t>Zn(</a:t>
            </a:r>
            <a:r>
              <a:rPr lang="en-US" dirty="0" err="1"/>
              <a:t>d,p</a:t>
            </a:r>
            <a:r>
              <a:rPr lang="en-US" dirty="0"/>
              <a:t>) IS675 </a:t>
            </a:r>
            <a:r>
              <a:rPr lang="en-US" dirty="0" err="1"/>
              <a:t>Lotay</a:t>
            </a:r>
            <a:endParaRPr lang="en-CH" baseline="30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6D2F03-C61A-E947-9D6A-518BD0D8E51B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3131840" y="4643971"/>
            <a:ext cx="2500220" cy="26407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BAF61C0-3005-E8BC-FD74-995918CC9F75}"/>
              </a:ext>
            </a:extLst>
          </p:cNvPr>
          <p:cNvSpPr txBox="1"/>
          <p:nvPr/>
        </p:nvSpPr>
        <p:spPr>
          <a:xfrm>
            <a:off x="5632060" y="4320805"/>
            <a:ext cx="2599724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68</a:t>
            </a:r>
            <a:r>
              <a:rPr lang="en-US" dirty="0"/>
              <a:t>Ni(</a:t>
            </a:r>
            <a:r>
              <a:rPr lang="en-US" dirty="0" err="1"/>
              <a:t>d,p</a:t>
            </a:r>
            <a:r>
              <a:rPr lang="en-US" dirty="0"/>
              <a:t>) IS711 Gaffney (next month)</a:t>
            </a:r>
            <a:endParaRPr lang="en-CH" baseline="30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B2B78C-CEE2-C596-E801-477CB121B3BC}"/>
              </a:ext>
            </a:extLst>
          </p:cNvPr>
          <p:cNvSpPr txBox="1"/>
          <p:nvPr/>
        </p:nvSpPr>
        <p:spPr>
          <a:xfrm>
            <a:off x="6904033" y="5074662"/>
            <a:ext cx="2160240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A9078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And even more in the books…</a:t>
            </a:r>
            <a:endParaRPr lang="en-CH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F9DF782-BA75-17E9-0DF9-8F1C8DDE97DC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1979712" y="5601154"/>
            <a:ext cx="1494890" cy="6048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58D950E-A556-0203-C9FC-39B0924F8016}"/>
              </a:ext>
            </a:extLst>
          </p:cNvPr>
          <p:cNvSpPr txBox="1"/>
          <p:nvPr/>
        </p:nvSpPr>
        <p:spPr>
          <a:xfrm>
            <a:off x="3474602" y="6021288"/>
            <a:ext cx="2560341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/>
              <a:t>22</a:t>
            </a:r>
            <a:r>
              <a:rPr lang="en-US" dirty="0"/>
              <a:t>Ne(</a:t>
            </a:r>
            <a:r>
              <a:rPr lang="en-US" dirty="0" err="1"/>
              <a:t>d,p</a:t>
            </a:r>
            <a:r>
              <a:rPr lang="en-US" dirty="0"/>
              <a:t>) commissioning</a:t>
            </a:r>
            <a:endParaRPr lang="en-CH" baseline="30000" dirty="0"/>
          </a:p>
        </p:txBody>
      </p:sp>
    </p:spTree>
    <p:extLst>
      <p:ext uri="{BB962C8B-B14F-4D97-AF65-F5344CB8AC3E}">
        <p14:creationId xmlns:p14="http://schemas.microsoft.com/office/powerpoint/2010/main" val="3123495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D216-9A99-A0CD-1F80-5D0E79232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with stable </a:t>
            </a:r>
            <a:r>
              <a:rPr lang="en-US" baseline="30000" dirty="0"/>
              <a:t>22</a:t>
            </a:r>
            <a:r>
              <a:rPr lang="en-US" dirty="0"/>
              <a:t>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41FDE-20F7-E3C3-353B-4327F2528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340768"/>
            <a:ext cx="2880320" cy="489654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Array commissioned with stable </a:t>
            </a:r>
            <a:r>
              <a:rPr lang="en-US" sz="2400" baseline="30000" dirty="0"/>
              <a:t>22</a:t>
            </a:r>
            <a:r>
              <a:rPr lang="en-US" sz="2400" dirty="0"/>
              <a:t>Ne</a:t>
            </a:r>
          </a:p>
          <a:p>
            <a:r>
              <a:rPr lang="en-US" sz="2400" dirty="0"/>
              <a:t>120 </a:t>
            </a:r>
            <a:r>
              <a:rPr lang="en-US" sz="2400" dirty="0" err="1"/>
              <a:t>μg</a:t>
            </a:r>
            <a:r>
              <a:rPr lang="en-US" sz="2400" dirty="0"/>
              <a:t>/cm</a:t>
            </a:r>
            <a:r>
              <a:rPr lang="en-US" sz="2400" baseline="30000" dirty="0"/>
              <a:t>2</a:t>
            </a:r>
            <a:r>
              <a:rPr lang="en-US" sz="2400" dirty="0"/>
              <a:t> target</a:t>
            </a:r>
          </a:p>
          <a:p>
            <a:r>
              <a:rPr lang="en-US" sz="2400" dirty="0"/>
              <a:t>Kinematic lines correspond to excited states</a:t>
            </a:r>
          </a:p>
          <a:p>
            <a:r>
              <a:rPr lang="en-US" sz="2400" dirty="0"/>
              <a:t>“Bend” at the end of lines due to finite size of Si array</a:t>
            </a:r>
          </a:p>
          <a:p>
            <a:r>
              <a:rPr lang="en-US" sz="2400" dirty="0"/>
              <a:t>Can be corrected</a:t>
            </a:r>
          </a:p>
          <a:p>
            <a:r>
              <a:rPr lang="en-US" sz="2400" dirty="0"/>
              <a:t>Projection is excitation energy</a:t>
            </a:r>
          </a:p>
          <a:p>
            <a:r>
              <a:rPr lang="en-US" sz="2400" dirty="0"/>
              <a:t>Energy resolution~140 keV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034F8-FC8B-DC01-5D8B-39C567A44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D88827-25E9-DC60-146B-3EF78947C7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BCB2CE5B-37D7-3992-0077-B51817A95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131" y="1838019"/>
            <a:ext cx="5265440" cy="353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9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D216-9A99-A0CD-1F80-5D0E79232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with stable </a:t>
            </a:r>
            <a:r>
              <a:rPr lang="en-US" baseline="30000" dirty="0"/>
              <a:t>22</a:t>
            </a:r>
            <a:r>
              <a:rPr lang="en-US" dirty="0"/>
              <a:t>Ne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034F8-FC8B-DC01-5D8B-39C567A44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D88827-25E9-DC60-146B-3EF78947C7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6E0353C5-E77F-4D79-DF2B-CAFD8ABA8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664102"/>
            <a:ext cx="5265440" cy="352979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98A2F81-9E23-5084-5202-D70FC8BDA8C1}"/>
              </a:ext>
            </a:extLst>
          </p:cNvPr>
          <p:cNvSpPr txBox="1">
            <a:spLocks/>
          </p:cNvSpPr>
          <p:nvPr/>
        </p:nvSpPr>
        <p:spPr>
          <a:xfrm>
            <a:off x="899592" y="1340768"/>
            <a:ext cx="288032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Array commissioned with stable </a:t>
            </a:r>
            <a:r>
              <a:rPr lang="en-US" sz="2400" baseline="30000"/>
              <a:t>22</a:t>
            </a:r>
            <a:r>
              <a:rPr lang="en-US" sz="2400"/>
              <a:t>Ne</a:t>
            </a:r>
          </a:p>
          <a:p>
            <a:r>
              <a:rPr lang="en-US" sz="2400"/>
              <a:t>120 μg/cm</a:t>
            </a:r>
            <a:r>
              <a:rPr lang="en-US" sz="2400" baseline="30000"/>
              <a:t>2</a:t>
            </a:r>
            <a:r>
              <a:rPr lang="en-US" sz="2400"/>
              <a:t> target</a:t>
            </a:r>
          </a:p>
          <a:p>
            <a:r>
              <a:rPr lang="en-US" sz="2400"/>
              <a:t>Kinematic lines correspond to excited states</a:t>
            </a:r>
          </a:p>
          <a:p>
            <a:r>
              <a:rPr lang="en-US" sz="2400"/>
              <a:t>“Bend” at the end of lines due to finite size of Si array</a:t>
            </a:r>
          </a:p>
          <a:p>
            <a:r>
              <a:rPr lang="en-US" sz="2400"/>
              <a:t>Can be corrected</a:t>
            </a:r>
          </a:p>
          <a:p>
            <a:r>
              <a:rPr lang="en-US" sz="2400"/>
              <a:t>Projection is excitation energy</a:t>
            </a:r>
          </a:p>
          <a:p>
            <a:r>
              <a:rPr lang="en-US" sz="2400"/>
              <a:t>Energy resolution~140 keV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381225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D216-9A99-A0CD-1F80-5D0E79232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with stable </a:t>
            </a:r>
            <a:r>
              <a:rPr lang="en-US" baseline="30000" dirty="0"/>
              <a:t>22</a:t>
            </a:r>
            <a:r>
              <a:rPr lang="en-US" dirty="0"/>
              <a:t>Ne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034F8-FC8B-DC01-5D8B-39C567A44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D88827-25E9-DC60-146B-3EF78947C7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43BBB4A-576D-0B91-DDDD-105CCE09B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700808"/>
            <a:ext cx="5265440" cy="356896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67CDE6E-2538-018E-03BB-7123317AD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340768"/>
            <a:ext cx="2880320" cy="489654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Array commissioned with stable </a:t>
            </a:r>
            <a:r>
              <a:rPr lang="en-US" sz="2400" baseline="30000" dirty="0"/>
              <a:t>22</a:t>
            </a:r>
            <a:r>
              <a:rPr lang="en-US" sz="2400" dirty="0"/>
              <a:t>Ne</a:t>
            </a:r>
          </a:p>
          <a:p>
            <a:r>
              <a:rPr lang="en-US" sz="2400" dirty="0"/>
              <a:t>120 </a:t>
            </a:r>
            <a:r>
              <a:rPr lang="en-US" sz="2400" dirty="0" err="1"/>
              <a:t>μg</a:t>
            </a:r>
            <a:r>
              <a:rPr lang="en-US" sz="2400" dirty="0"/>
              <a:t>/cm</a:t>
            </a:r>
            <a:r>
              <a:rPr lang="en-US" sz="2400" baseline="30000" dirty="0"/>
              <a:t>2</a:t>
            </a:r>
            <a:r>
              <a:rPr lang="en-US" sz="2400" dirty="0"/>
              <a:t> target</a:t>
            </a:r>
          </a:p>
          <a:p>
            <a:r>
              <a:rPr lang="en-US" sz="2400" dirty="0"/>
              <a:t>Kinematic lines correspond to excited states</a:t>
            </a:r>
          </a:p>
          <a:p>
            <a:r>
              <a:rPr lang="en-US" sz="2400" dirty="0"/>
              <a:t>“Bend” at the end of lines due to finite size of Si array</a:t>
            </a:r>
          </a:p>
          <a:p>
            <a:r>
              <a:rPr lang="en-US" sz="2400" dirty="0"/>
              <a:t>Can be corrected</a:t>
            </a:r>
          </a:p>
          <a:p>
            <a:r>
              <a:rPr lang="en-US" sz="2400" dirty="0"/>
              <a:t>Projection is excitation energy</a:t>
            </a:r>
          </a:p>
          <a:p>
            <a:r>
              <a:rPr lang="en-US" sz="2400" dirty="0"/>
              <a:t>Energy resolution~140 keV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708247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i="1" baseline="30000" dirty="0">
                <a:solidFill>
                  <a:srgbClr val="000000"/>
                </a:solidFill>
                <a:latin typeface="Helvetica"/>
                <a:cs typeface="Helvetica"/>
              </a:rPr>
              <a:t>212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Rn(</a:t>
            </a:r>
            <a:r>
              <a:rPr lang="en-GB" sz="3200" b="1" i="1" dirty="0" err="1">
                <a:solidFill>
                  <a:srgbClr val="000000"/>
                </a:solidFill>
                <a:latin typeface="Helvetica"/>
                <a:cs typeface="Helvetica"/>
              </a:rPr>
              <a:t>d,p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  <a:r>
              <a:rPr lang="en-GB" sz="3200" b="1" i="1" baseline="30000" dirty="0">
                <a:solidFill>
                  <a:srgbClr val="000000"/>
                </a:solidFill>
                <a:latin typeface="Helvetica"/>
                <a:cs typeface="Helvetica"/>
              </a:rPr>
              <a:t>213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Rn – SP structure outside N=126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3816424" cy="4968552"/>
          </a:xfrm>
        </p:spPr>
        <p:txBody>
          <a:bodyPr>
            <a:normAutofit/>
          </a:bodyPr>
          <a:lstStyle/>
          <a:p>
            <a:r>
              <a:rPr lang="en-US" sz="2000" dirty="0"/>
              <a:t>Beam: ~5x10</a:t>
            </a:r>
            <a:r>
              <a:rPr lang="en-US" sz="2000" baseline="30000" dirty="0"/>
              <a:t>6</a:t>
            </a:r>
            <a:r>
              <a:rPr lang="en-US" sz="2000" dirty="0"/>
              <a:t> </a:t>
            </a:r>
            <a:r>
              <a:rPr lang="en-US" sz="2000" dirty="0" err="1"/>
              <a:t>pps</a:t>
            </a:r>
            <a:r>
              <a:rPr lang="en-US" sz="2000" dirty="0"/>
              <a:t> of </a:t>
            </a:r>
            <a:r>
              <a:rPr lang="en-US" sz="2000" baseline="30000" dirty="0"/>
              <a:t>212</a:t>
            </a:r>
            <a:r>
              <a:rPr lang="en-US" sz="2000" dirty="0"/>
              <a:t>Rn.</a:t>
            </a:r>
          </a:p>
          <a:p>
            <a:r>
              <a:rPr lang="en-US" sz="2000" dirty="0"/>
              <a:t>Produced using cold transfer line from the target – contaminants condense out of beam</a:t>
            </a:r>
          </a:p>
          <a:p>
            <a:r>
              <a:rPr lang="en-US" sz="2000" dirty="0"/>
              <a:t>A 7.63 MeV/u – highest total HIE-ISOLDE beam &gt;1.6 GeV</a:t>
            </a:r>
          </a:p>
          <a:p>
            <a:r>
              <a:rPr lang="en-US" sz="2000" dirty="0"/>
              <a:t>Measured in singles mode</a:t>
            </a:r>
          </a:p>
          <a:p>
            <a:r>
              <a:rPr lang="en-US" sz="2000" dirty="0"/>
              <a:t>Beam purity &gt;99%.</a:t>
            </a:r>
          </a:p>
          <a:p>
            <a:r>
              <a:rPr lang="en-US" sz="2000" dirty="0"/>
              <a:t>Using &gt;20 deuterated polyethylene targets of ~125</a:t>
            </a:r>
            <a:r>
              <a:rPr lang="el-GR" sz="2000" dirty="0"/>
              <a:t>μ</a:t>
            </a:r>
            <a:r>
              <a:rPr lang="en-US" sz="2000" dirty="0"/>
              <a:t>g/cm2</a:t>
            </a:r>
          </a:p>
          <a:p>
            <a:r>
              <a:rPr lang="en-US" sz="2000" dirty="0"/>
              <a:t>ISS set to B-field of 2.5 T</a:t>
            </a:r>
          </a:p>
          <a:p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A55016-2C19-22E6-B31B-044178D4C4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96"/>
          <a:stretch/>
        </p:blipFill>
        <p:spPr>
          <a:xfrm>
            <a:off x="4788024" y="1484784"/>
            <a:ext cx="4094559" cy="3772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image001.jpg">
            <a:extLst>
              <a:ext uri="{FF2B5EF4-FFF2-40B4-BE49-F238E27FC236}">
                <a16:creationId xmlns:a16="http://schemas.microsoft.com/office/drawing/2014/main" id="{23E8467D-0828-56F7-DADA-93894F2398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553" y="4107976"/>
            <a:ext cx="3198880" cy="218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89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i="1" baseline="30000" dirty="0">
                <a:solidFill>
                  <a:srgbClr val="000000"/>
                </a:solidFill>
                <a:latin typeface="Helvetica"/>
                <a:cs typeface="Helvetica"/>
              </a:rPr>
              <a:t>212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Rn(</a:t>
            </a:r>
            <a:r>
              <a:rPr lang="en-GB" sz="3200" b="1" i="1" dirty="0" err="1">
                <a:solidFill>
                  <a:srgbClr val="000000"/>
                </a:solidFill>
                <a:latin typeface="Helvetica"/>
                <a:cs typeface="Helvetica"/>
              </a:rPr>
              <a:t>d,p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  <a:r>
              <a:rPr lang="en-GB" sz="3200" b="1" i="1" baseline="30000" dirty="0">
                <a:solidFill>
                  <a:srgbClr val="000000"/>
                </a:solidFill>
                <a:latin typeface="Helvetica"/>
                <a:cs typeface="Helvetica"/>
              </a:rPr>
              <a:t>213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Rn – SP structure outside N=126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7" y="1196752"/>
            <a:ext cx="3454163" cy="5112568"/>
          </a:xfrm>
        </p:spPr>
        <p:txBody>
          <a:bodyPr>
            <a:normAutofit/>
          </a:bodyPr>
          <a:lstStyle/>
          <a:p>
            <a:r>
              <a:rPr lang="en-US" sz="2400" dirty="0"/>
              <a:t>Best case resolution ~100 keV.</a:t>
            </a:r>
          </a:p>
          <a:p>
            <a:r>
              <a:rPr lang="en-US" sz="2400" dirty="0"/>
              <a:t>Background from alpha decay of beam and fusion-evaporation.</a:t>
            </a:r>
          </a:p>
          <a:p>
            <a:r>
              <a:rPr lang="en-US" sz="2400" dirty="0"/>
              <a:t>24 states identified up to 5 MeV – predominantly l=2 and 4 strength. </a:t>
            </a:r>
          </a:p>
          <a:p>
            <a:pPr lvl="1"/>
            <a:r>
              <a:rPr lang="en-US" sz="2200" dirty="0"/>
              <a:t>Hints of </a:t>
            </a:r>
            <a:r>
              <a:rPr lang="en-US" sz="2200" i="1" dirty="0"/>
              <a:t>i</a:t>
            </a:r>
            <a:r>
              <a:rPr lang="en-US" sz="2200" baseline="-25000" dirty="0"/>
              <a:t>11/2</a:t>
            </a:r>
            <a:r>
              <a:rPr lang="en-US" sz="2200" dirty="0"/>
              <a:t> population</a:t>
            </a:r>
            <a:r>
              <a:rPr lang="en-US" sz="2200" baseline="-25000" dirty="0"/>
              <a:t> </a:t>
            </a:r>
            <a:r>
              <a:rPr lang="en-US" sz="2200" dirty="0"/>
              <a:t>above </a:t>
            </a:r>
            <a:r>
              <a:rPr lang="en-US" sz="2200" i="1" dirty="0"/>
              <a:t>g</a:t>
            </a:r>
            <a:r>
              <a:rPr lang="en-US" sz="2200" baseline="-25000" dirty="0"/>
              <a:t>9/2 </a:t>
            </a:r>
            <a:endParaRPr lang="en-US" sz="2200" dirty="0"/>
          </a:p>
          <a:p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Slide courtesy of D. Sharp U. Manchester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D2D26DF5-96B7-B15E-2210-DD8A244E39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61048"/>
            <a:ext cx="4467623" cy="2602500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EBA957FC-0B04-A8C1-A7D6-0DFB5944F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30" y="947570"/>
            <a:ext cx="4107582" cy="280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39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i="1" baseline="30000" dirty="0">
                <a:solidFill>
                  <a:srgbClr val="000000"/>
                </a:solidFill>
                <a:latin typeface="Helvetica"/>
                <a:cs typeface="Helvetica"/>
              </a:rPr>
              <a:t>212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Rn(</a:t>
            </a:r>
            <a:r>
              <a:rPr lang="en-GB" sz="3200" b="1" i="1" dirty="0" err="1">
                <a:solidFill>
                  <a:srgbClr val="000000"/>
                </a:solidFill>
                <a:latin typeface="Helvetica"/>
                <a:cs typeface="Helvetica"/>
              </a:rPr>
              <a:t>d,p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  <a:r>
              <a:rPr lang="en-GB" sz="3200" b="1" i="1" baseline="30000" dirty="0">
                <a:solidFill>
                  <a:srgbClr val="000000"/>
                </a:solidFill>
                <a:latin typeface="Helvetica"/>
                <a:cs typeface="Helvetica"/>
              </a:rPr>
              <a:t>213</a:t>
            </a:r>
            <a:r>
              <a:rPr lang="en-GB" sz="3200" b="1" i="1" dirty="0">
                <a:solidFill>
                  <a:srgbClr val="000000"/>
                </a:solidFill>
                <a:latin typeface="Helvetica"/>
                <a:cs typeface="Helvetica"/>
              </a:rPr>
              <a:t>Rn – SP structure outside N=126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Slide courtesy of D. Sharp U. Manchester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07194F-7F17-382A-9CB2-6B325E5A8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3501008"/>
            <a:ext cx="4564635" cy="2880320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4ED8B52-1ECE-BF92-AC64-A2934F624E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316" y="1099766"/>
            <a:ext cx="4034484" cy="249575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45558AA-9943-8CB2-0B12-5687D0411AF3}"/>
              </a:ext>
            </a:extLst>
          </p:cNvPr>
          <p:cNvSpPr txBox="1">
            <a:spLocks/>
          </p:cNvSpPr>
          <p:nvPr/>
        </p:nvSpPr>
        <p:spPr>
          <a:xfrm>
            <a:off x="1043607" y="1196752"/>
            <a:ext cx="3454163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Best case resolution ~100 keV.</a:t>
            </a:r>
          </a:p>
          <a:p>
            <a:r>
              <a:rPr lang="en-US" sz="2400"/>
              <a:t>Background from alpha decay of beam and fusion-evaporation.</a:t>
            </a:r>
          </a:p>
          <a:p>
            <a:r>
              <a:rPr lang="en-US" sz="2400"/>
              <a:t>24 states identified up to 5 MeV – predominantly l=2 and 4 strength. </a:t>
            </a:r>
          </a:p>
          <a:p>
            <a:pPr lvl="1"/>
            <a:r>
              <a:rPr lang="en-US" sz="2200"/>
              <a:t>Hints of </a:t>
            </a:r>
            <a:r>
              <a:rPr lang="en-US" sz="2200" i="1"/>
              <a:t>i</a:t>
            </a:r>
            <a:r>
              <a:rPr lang="en-US" sz="2200" baseline="-25000"/>
              <a:t>11/2</a:t>
            </a:r>
            <a:r>
              <a:rPr lang="en-US" sz="2200"/>
              <a:t> population</a:t>
            </a:r>
            <a:r>
              <a:rPr lang="en-US" sz="2200" baseline="-25000"/>
              <a:t> </a:t>
            </a:r>
            <a:r>
              <a:rPr lang="en-US" sz="2200"/>
              <a:t>above </a:t>
            </a:r>
            <a:r>
              <a:rPr lang="en-US" sz="2200" i="1"/>
              <a:t>g</a:t>
            </a:r>
            <a:r>
              <a:rPr lang="en-US" sz="2200" baseline="-25000"/>
              <a:t>9/2 </a:t>
            </a:r>
            <a:endParaRPr lang="en-US" sz="2200"/>
          </a:p>
          <a:p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A529F1-3BE3-B23A-51F3-1AA1172E1B07}"/>
              </a:ext>
            </a:extLst>
          </p:cNvPr>
          <p:cNvSpPr txBox="1"/>
          <p:nvPr/>
        </p:nvSpPr>
        <p:spPr>
          <a:xfrm rot="19144659">
            <a:off x="5581221" y="1764953"/>
            <a:ext cx="2452130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A9078E">
                    <a:alpha val="45000"/>
                  </a:srgbClr>
                </a:solidFill>
              </a:rPr>
              <a:t>Preliminary</a:t>
            </a:r>
            <a:endParaRPr lang="en-CH" sz="3600" dirty="0">
              <a:solidFill>
                <a:srgbClr val="A9078E">
                  <a:alpha val="45000"/>
                </a:srgb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21EF546-8540-0D72-CD5F-DB1B962A6A81}"/>
              </a:ext>
            </a:extLst>
          </p:cNvPr>
          <p:cNvCxnSpPr/>
          <p:nvPr/>
        </p:nvCxnSpPr>
        <p:spPr>
          <a:xfrm>
            <a:off x="6588224" y="3933056"/>
            <a:ext cx="0" cy="20162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DA459A8-B38B-4297-8F45-B438A49C9CD9}"/>
              </a:ext>
            </a:extLst>
          </p:cNvPr>
          <p:cNvCxnSpPr/>
          <p:nvPr/>
        </p:nvCxnSpPr>
        <p:spPr>
          <a:xfrm>
            <a:off x="6948264" y="3933056"/>
            <a:ext cx="0" cy="20162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83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Kinematic compression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3356992"/>
            <a:ext cx="4176464" cy="288032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Now the CM has a high velocity</a:t>
            </a:r>
          </a:p>
          <a:p>
            <a:r>
              <a:rPr lang="en-US" sz="2400" dirty="0"/>
              <a:t>The speed v</a:t>
            </a:r>
            <a:r>
              <a:rPr lang="en-US" sz="2400" baseline="-25000" dirty="0"/>
              <a:t>0</a:t>
            </a:r>
            <a:r>
              <a:rPr lang="en-US" sz="2400" dirty="0"/>
              <a:t> of the small fragment, measured in the LAB, will be compressed by </a:t>
            </a:r>
            <a:r>
              <a:rPr lang="en-US" sz="2400" dirty="0" err="1"/>
              <a:t>v</a:t>
            </a:r>
            <a:r>
              <a:rPr lang="en-US" sz="2400" baseline="-25000" dirty="0" err="1"/>
              <a:t>CM</a:t>
            </a:r>
            <a:endParaRPr lang="en-US" sz="2400" dirty="0"/>
          </a:p>
          <a:p>
            <a:r>
              <a:rPr lang="en-US" sz="2400" dirty="0"/>
              <a:t>This effects is speed (energy) dependent</a:t>
            </a:r>
          </a:p>
          <a:p>
            <a:r>
              <a:rPr lang="en-US" sz="2400" dirty="0"/>
              <a:t>Compresses the energy spectrum, lowering resolving power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US" dirty="0"/>
              <a:t>A.H. </a:t>
            </a:r>
            <a:r>
              <a:rPr lang="en-US" dirty="0" err="1"/>
              <a:t>Wuosmaa</a:t>
            </a:r>
            <a:r>
              <a:rPr lang="en-US" dirty="0"/>
              <a:t> et al. / NIM A 580 (2007) 1290–1300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 descr="(a) Proton energy spectrum at 169∘&lt;θlab&lt;171∘ for the d(132Sn,p)133Sn reaction at 8MeV/u. (b) Proton energy spectrum at fixed z=0±1mm.">
            <a:extLst>
              <a:ext uri="{FF2B5EF4-FFF2-40B4-BE49-F238E27FC236}">
                <a16:creationId xmlns:a16="http://schemas.microsoft.com/office/drawing/2014/main" id="{50A9E1CB-99E9-1D96-D00E-C1CAA885B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96" y="4323484"/>
            <a:ext cx="2357712" cy="217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 descr="fig1.pdf">
            <a:extLst>
              <a:ext uri="{FF2B5EF4-FFF2-40B4-BE49-F238E27FC236}">
                <a16:creationId xmlns:a16="http://schemas.microsoft.com/office/drawing/2014/main" id="{B048BCC6-8B95-3399-8778-8CA1883FCB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58"/>
          <a:stretch/>
        </p:blipFill>
        <p:spPr>
          <a:xfrm>
            <a:off x="5598529" y="1008820"/>
            <a:ext cx="3263976" cy="3356284"/>
          </a:xfrm>
          <a:prstGeom prst="rect">
            <a:avLst/>
          </a:prstGeom>
        </p:spPr>
      </p:pic>
      <p:grpSp>
        <p:nvGrpSpPr>
          <p:cNvPr id="41" name="Group 35">
            <a:extLst>
              <a:ext uri="{FF2B5EF4-FFF2-40B4-BE49-F238E27FC236}">
                <a16:creationId xmlns:a16="http://schemas.microsoft.com/office/drawing/2014/main" id="{3D565A20-7CA7-F595-2B8C-95C8FE144A09}"/>
              </a:ext>
            </a:extLst>
          </p:cNvPr>
          <p:cNvGrpSpPr>
            <a:grpSpLocks/>
          </p:cNvGrpSpPr>
          <p:nvPr/>
        </p:nvGrpSpPr>
        <p:grpSpPr bwMode="auto">
          <a:xfrm>
            <a:off x="2032467" y="1628800"/>
            <a:ext cx="2539533" cy="1091807"/>
            <a:chOff x="83816" y="2998810"/>
            <a:chExt cx="1684781" cy="681540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5DDF7E6-E287-193B-A624-D7675F9F96AA}"/>
                </a:ext>
              </a:extLst>
            </p:cNvPr>
            <p:cNvCxnSpPr>
              <a:cxnSpLocks/>
            </p:cNvCxnSpPr>
            <p:nvPr/>
          </p:nvCxnSpPr>
          <p:spPr>
            <a:xfrm>
              <a:off x="740381" y="3427278"/>
              <a:ext cx="897417" cy="0"/>
            </a:xfrm>
            <a:prstGeom prst="straightConnector1">
              <a:avLst/>
            </a:prstGeom>
            <a:ln w="28575" cap="flat" cmpd="sng" algn="ctr">
              <a:solidFill>
                <a:schemeClr val="accent1">
                  <a:alpha val="44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915E0932-E805-DFCE-D489-9D4FD42658FB}"/>
                </a:ext>
              </a:extLst>
            </p:cNvPr>
            <p:cNvCxnSpPr>
              <a:cxnSpLocks/>
            </p:cNvCxnSpPr>
            <p:nvPr/>
          </p:nvCxnSpPr>
          <p:spPr>
            <a:xfrm>
              <a:off x="770623" y="3425889"/>
              <a:ext cx="678893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3D974052-F321-8537-7B5F-2BD5C3EE89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4825" y="3201095"/>
              <a:ext cx="299163" cy="223008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DA7D9C5-5C35-BFC4-4498-02D81C0F38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4825" y="3197920"/>
              <a:ext cx="940614" cy="216629"/>
            </a:xfrm>
            <a:prstGeom prst="straightConnector1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27">
              <a:extLst>
                <a:ext uri="{FF2B5EF4-FFF2-40B4-BE49-F238E27FC236}">
                  <a16:creationId xmlns:a16="http://schemas.microsoft.com/office/drawing/2014/main" id="{14C4157F-9989-D779-A79A-5715D5185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1008" y="3424102"/>
              <a:ext cx="207589" cy="24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/>
                <a:t>z</a:t>
              </a:r>
            </a:p>
          </p:txBody>
        </p:sp>
        <p:sp>
          <p:nvSpPr>
            <p:cNvPr id="47" name="TextBox 28">
              <a:extLst>
                <a:ext uri="{FF2B5EF4-FFF2-40B4-BE49-F238E27FC236}">
                  <a16:creationId xmlns:a16="http://schemas.microsoft.com/office/drawing/2014/main" id="{5FAF842A-634C-6803-B376-B2B11AA6F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3761" y="3123691"/>
              <a:ext cx="368172" cy="24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2000" dirty="0"/>
                <a:t>θ</a:t>
              </a:r>
              <a:r>
                <a:rPr lang="en-GB" sz="2000" baseline="-25000" dirty="0"/>
                <a:t>cm</a:t>
              </a:r>
              <a:endParaRPr lang="en-US" sz="2000" dirty="0"/>
            </a:p>
          </p:txBody>
        </p:sp>
        <p:sp>
          <p:nvSpPr>
            <p:cNvPr id="48" name="TextBox 29">
              <a:extLst>
                <a:ext uri="{FF2B5EF4-FFF2-40B4-BE49-F238E27FC236}">
                  <a16:creationId xmlns:a16="http://schemas.microsoft.com/office/drawing/2014/main" id="{4AD3F0E8-4563-523D-EAA0-E3B71682C6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378" y="3299222"/>
              <a:ext cx="368172" cy="24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2000" dirty="0"/>
                <a:t>θ</a:t>
              </a:r>
              <a:r>
                <a:rPr lang="en-GB" sz="2000" baseline="-25000" dirty="0"/>
                <a:t>lab</a:t>
              </a:r>
              <a:endParaRPr lang="en-US" sz="2000" dirty="0"/>
            </a:p>
          </p:txBody>
        </p:sp>
        <p:sp>
          <p:nvSpPr>
            <p:cNvPr id="49" name="TextBox 32">
              <a:extLst>
                <a:ext uri="{FF2B5EF4-FFF2-40B4-BE49-F238E27FC236}">
                  <a16:creationId xmlns:a16="http://schemas.microsoft.com/office/drawing/2014/main" id="{E6C13D52-FCF5-70DE-744C-DE2117CF9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16" y="2998810"/>
              <a:ext cx="358601" cy="24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/>
                <a:t>v</a:t>
              </a:r>
              <a:r>
                <a:rPr lang="en-US" sz="2000" baseline="-25000" dirty="0" err="1"/>
                <a:t>lab</a:t>
              </a:r>
              <a:endParaRPr lang="en-US" sz="2000" dirty="0"/>
            </a:p>
          </p:txBody>
        </p:sp>
        <p:sp>
          <p:nvSpPr>
            <p:cNvPr id="50" name="TextBox 33">
              <a:extLst>
                <a:ext uri="{FF2B5EF4-FFF2-40B4-BE49-F238E27FC236}">
                  <a16:creationId xmlns:a16="http://schemas.microsoft.com/office/drawing/2014/main" id="{3FA24C1D-1F4F-4B90-4A00-2D7E44BFC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901" y="3004777"/>
              <a:ext cx="270334" cy="24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/>
                <a:t>v</a:t>
              </a:r>
              <a:r>
                <a:rPr lang="en-US" sz="2000" baseline="-25000" dirty="0"/>
                <a:t>0</a:t>
              </a:r>
              <a:endParaRPr lang="en-US" sz="2000" dirty="0"/>
            </a:p>
          </p:txBody>
        </p:sp>
        <p:sp>
          <p:nvSpPr>
            <p:cNvPr id="51" name="TextBox 34">
              <a:extLst>
                <a:ext uri="{FF2B5EF4-FFF2-40B4-BE49-F238E27FC236}">
                  <a16:creationId xmlns:a16="http://schemas.microsoft.com/office/drawing/2014/main" id="{CE8CC71C-A45A-1E66-DF46-35BD773277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381" y="3430589"/>
              <a:ext cx="387315" cy="24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/>
                <a:t>V</a:t>
              </a:r>
              <a:r>
                <a:rPr lang="en-US" sz="2000" baseline="-25000" dirty="0" err="1"/>
                <a:t>cm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810141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848872" cy="4104456"/>
          </a:xfrm>
        </p:spPr>
        <p:txBody>
          <a:bodyPr>
            <a:normAutofit/>
          </a:bodyPr>
          <a:lstStyle/>
          <a:p>
            <a:r>
              <a:rPr lang="en-US" sz="3200" dirty="0"/>
              <a:t>Reaction in a magnetic field suffer no kinematic compression</a:t>
            </a:r>
          </a:p>
          <a:p>
            <a:r>
              <a:rPr lang="en-US" sz="3200" dirty="0"/>
              <a:t>High position sensitivity </a:t>
            </a:r>
            <a:r>
              <a:rPr lang="en-US" sz="3200" dirty="0">
                <a:sym typeface="Wingdings" panose="05000000000000000000" pitchFamily="2" charset="2"/>
              </a:rPr>
              <a:t> good angular resolution</a:t>
            </a:r>
          </a:p>
          <a:p>
            <a:r>
              <a:rPr lang="en-US" sz="3200" dirty="0">
                <a:sym typeface="Wingdings" panose="05000000000000000000" pitchFamily="2" charset="2"/>
              </a:rPr>
              <a:t>Improved energy resolution</a:t>
            </a:r>
          </a:p>
          <a:p>
            <a:r>
              <a:rPr lang="en-US" sz="3200" dirty="0">
                <a:sym typeface="Wingdings" panose="05000000000000000000" pitchFamily="2" charset="2"/>
              </a:rPr>
              <a:t>Versatile ancillary detectors</a:t>
            </a:r>
          </a:p>
          <a:p>
            <a:r>
              <a:rPr lang="en-US" sz="3200" dirty="0">
                <a:sym typeface="Wingdings" panose="05000000000000000000" pitchFamily="2" charset="2"/>
              </a:rPr>
              <a:t>Several upgrades planned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30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040" y="7473"/>
            <a:ext cx="7643192" cy="980736"/>
          </a:xfrm>
        </p:spPr>
        <p:txBody>
          <a:bodyPr>
            <a:normAutofit/>
          </a:bodyPr>
          <a:lstStyle/>
          <a:p>
            <a:r>
              <a:rPr lang="en-GB" sz="4400" b="1" i="1" dirty="0">
                <a:solidFill>
                  <a:srgbClr val="000000"/>
                </a:solidFill>
                <a:latin typeface="Helvetica"/>
                <a:cs typeface="Helvetica"/>
              </a:rPr>
              <a:t>Thanks to collaborators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078847-BD98-A7F9-B5AE-E830A7E47782}"/>
              </a:ext>
            </a:extLst>
          </p:cNvPr>
          <p:cNvSpPr/>
          <p:nvPr/>
        </p:nvSpPr>
        <p:spPr>
          <a:xfrm>
            <a:off x="887543" y="1027363"/>
            <a:ext cx="5266856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Helvetica" pitchFamily="2" charset="0"/>
              </a:rPr>
              <a:t>PT MacGregor, </a:t>
            </a:r>
            <a:r>
              <a:rPr lang="en-GB" sz="1100" b="1" dirty="0">
                <a:latin typeface="Helvetica" pitchFamily="2" charset="0"/>
              </a:rPr>
              <a:t>DK Sharp</a:t>
            </a:r>
            <a:r>
              <a:rPr lang="en-GB" sz="1100" dirty="0">
                <a:latin typeface="Helvetica" pitchFamily="2" charset="0"/>
              </a:rPr>
              <a:t>, SJ Freeman, </a:t>
            </a:r>
          </a:p>
          <a:p>
            <a:r>
              <a:rPr lang="en-GB" sz="1100" dirty="0">
                <a:latin typeface="Helvetica" pitchFamily="2" charset="0"/>
              </a:rPr>
              <a:t>SA Bennett, D </a:t>
            </a:r>
            <a:r>
              <a:rPr lang="en-GB" sz="1100" dirty="0" err="1">
                <a:latin typeface="Helvetica" pitchFamily="2" charset="0"/>
              </a:rPr>
              <a:t>Clarke,BD</a:t>
            </a:r>
            <a:r>
              <a:rPr lang="en-GB" sz="1100" dirty="0">
                <a:latin typeface="Helvetica" pitchFamily="2" charset="0"/>
              </a:rPr>
              <a:t> Cropper, K Garrett, </a:t>
            </a:r>
            <a:r>
              <a:rPr lang="en-GB" sz="1100" i="1" dirty="0">
                <a:latin typeface="Helvetica" pitchFamily="2" charset="0"/>
              </a:rPr>
              <a:t>University of Manchester, UK</a:t>
            </a:r>
          </a:p>
          <a:p>
            <a:r>
              <a:rPr lang="en-GB" sz="1100" dirty="0">
                <a:latin typeface="Helvetica" pitchFamily="2" charset="0"/>
              </a:rPr>
              <a:t>CR Hoffman, BP Kay, JP Schiffer, TL Tang, J Chen, MD Gott, </a:t>
            </a:r>
            <a:r>
              <a:rPr lang="en-GB" sz="1100" i="1" dirty="0">
                <a:latin typeface="Helvetica" pitchFamily="2" charset="0"/>
              </a:rPr>
              <a:t>Argonne National Laboratory, USA</a:t>
            </a:r>
          </a:p>
          <a:p>
            <a:r>
              <a:rPr lang="en-GB" sz="1100" b="1" dirty="0">
                <a:latin typeface="Helvetica" pitchFamily="2" charset="0"/>
              </a:rPr>
              <a:t>LP Gaffney</a:t>
            </a:r>
            <a:r>
              <a:rPr lang="en-GB" sz="1100" dirty="0">
                <a:latin typeface="Helvetica" pitchFamily="2" charset="0"/>
              </a:rPr>
              <a:t>, PA Butler, RD Page, A Dolan, C Everett, D Judson, M </a:t>
            </a:r>
            <a:r>
              <a:rPr lang="en-GB" sz="1100" dirty="0" err="1">
                <a:latin typeface="Helvetica" pitchFamily="2" charset="0"/>
              </a:rPr>
              <a:t>Satrazani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Liverpool, UK</a:t>
            </a:r>
          </a:p>
          <a:p>
            <a:r>
              <a:rPr lang="en-GB" sz="1100" dirty="0">
                <a:latin typeface="Helvetica" pitchFamily="2" charset="0"/>
              </a:rPr>
              <a:t>EF </a:t>
            </a:r>
            <a:r>
              <a:rPr lang="en-GB" sz="1100" dirty="0" err="1">
                <a:latin typeface="Helvetica" pitchFamily="2" charset="0"/>
              </a:rPr>
              <a:t>Baader</a:t>
            </a:r>
            <a:r>
              <a:rPr lang="en-GB" sz="1100" dirty="0">
                <a:latin typeface="Helvetica" pitchFamily="2" charset="0"/>
              </a:rPr>
              <a:t>, F Browne, J </a:t>
            </a:r>
            <a:r>
              <a:rPr lang="en-GB" sz="1100" dirty="0" err="1">
                <a:latin typeface="Helvetica" pitchFamily="2" charset="0"/>
              </a:rPr>
              <a:t>Konki</a:t>
            </a:r>
            <a:r>
              <a:rPr lang="en-GB" sz="1100" dirty="0">
                <a:latin typeface="Helvetica" pitchFamily="2" charset="0"/>
              </a:rPr>
              <a:t>, B </a:t>
            </a:r>
            <a:r>
              <a:rPr lang="en-GB" sz="1100" dirty="0" err="1">
                <a:latin typeface="Helvetica" pitchFamily="2" charset="0"/>
              </a:rPr>
              <a:t>Olaizola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ISOLDE, CERN</a:t>
            </a:r>
          </a:p>
          <a:p>
            <a:r>
              <a:rPr lang="en-GB" sz="1100" dirty="0">
                <a:latin typeface="Helvetica" pitchFamily="2" charset="0"/>
              </a:rPr>
              <a:t>MJG </a:t>
            </a:r>
            <a:r>
              <a:rPr lang="en-GB" sz="1100" dirty="0" err="1">
                <a:latin typeface="Helvetica" pitchFamily="2" charset="0"/>
              </a:rPr>
              <a:t>Borge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Instituto de </a:t>
            </a:r>
            <a:r>
              <a:rPr lang="en-GB" sz="1100" i="1" dirty="0" err="1">
                <a:latin typeface="Helvetica" pitchFamily="2" charset="0"/>
              </a:rPr>
              <a:t>Estructura</a:t>
            </a:r>
            <a:r>
              <a:rPr lang="en-GB" sz="1100" i="1" dirty="0">
                <a:latin typeface="Helvetica" pitchFamily="2" charset="0"/>
              </a:rPr>
              <a:t> de la Materia, CSIC, Spain</a:t>
            </a:r>
          </a:p>
          <a:p>
            <a:r>
              <a:rPr lang="en-GB" sz="1100" dirty="0">
                <a:latin typeface="Helvetica" pitchFamily="2" charset="0"/>
              </a:rPr>
              <a:t>WN Catford, D Doherty, C Paxman, D Reed, L </a:t>
            </a:r>
            <a:r>
              <a:rPr lang="en-GB" sz="1100" dirty="0" err="1">
                <a:latin typeface="Helvetica" pitchFamily="2" charset="0"/>
              </a:rPr>
              <a:t>Canete</a:t>
            </a:r>
            <a:r>
              <a:rPr lang="en-GB" sz="1100" dirty="0">
                <a:latin typeface="Helvetica" pitchFamily="2" charset="0"/>
              </a:rPr>
              <a:t>, C O’Shea, G </a:t>
            </a:r>
            <a:r>
              <a:rPr lang="en-GB" sz="1100" dirty="0" err="1">
                <a:latin typeface="Helvetica" pitchFamily="2" charset="0"/>
              </a:rPr>
              <a:t>Lotay</a:t>
            </a:r>
            <a:r>
              <a:rPr lang="en-GB" sz="1100" dirty="0">
                <a:latin typeface="Helvetica" pitchFamily="2" charset="0"/>
              </a:rPr>
              <a:t> Zs </a:t>
            </a:r>
            <a:r>
              <a:rPr lang="en-GB" sz="1100" dirty="0" err="1">
                <a:latin typeface="Helvetica" pitchFamily="2" charset="0"/>
              </a:rPr>
              <a:t>Podolyak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University of Surrey, UK</a:t>
            </a:r>
          </a:p>
          <a:p>
            <a:r>
              <a:rPr lang="en-GB" sz="1100" dirty="0">
                <a:latin typeface="Helvetica" pitchFamily="2" charset="0"/>
              </a:rPr>
              <a:t>G de Angelis, ET Gregor, </a:t>
            </a:r>
            <a:r>
              <a:rPr lang="en-GB" sz="1100" i="1" dirty="0">
                <a:latin typeface="Helvetica" pitchFamily="2" charset="0"/>
              </a:rPr>
              <a:t>INFN, </a:t>
            </a:r>
            <a:r>
              <a:rPr lang="en-GB" sz="1100" i="1" dirty="0" err="1">
                <a:latin typeface="Helvetica" pitchFamily="2" charset="0"/>
              </a:rPr>
              <a:t>Legnaro</a:t>
            </a:r>
            <a:r>
              <a:rPr lang="en-GB" sz="1100" i="1" dirty="0">
                <a:latin typeface="Helvetica" pitchFamily="2" charset="0"/>
              </a:rPr>
              <a:t>, Italy</a:t>
            </a:r>
          </a:p>
          <a:p>
            <a:r>
              <a:rPr lang="en-GB" sz="1100" dirty="0">
                <a:latin typeface="Helvetica" pitchFamily="2" charset="0"/>
              </a:rPr>
              <a:t>Th. Kroll, </a:t>
            </a:r>
            <a:r>
              <a:rPr lang="en-GB" sz="1100" i="1" dirty="0" err="1">
                <a:latin typeface="Helvetica" pitchFamily="2" charset="0"/>
              </a:rPr>
              <a:t>Technishe</a:t>
            </a:r>
            <a:r>
              <a:rPr lang="en-GB" sz="1100" i="1" dirty="0">
                <a:latin typeface="Helvetica" pitchFamily="2" charset="0"/>
              </a:rPr>
              <a:t> </a:t>
            </a:r>
            <a:r>
              <a:rPr lang="en-GB" sz="1100" i="1" dirty="0" err="1">
                <a:latin typeface="Helvetica" pitchFamily="2" charset="0"/>
              </a:rPr>
              <a:t>Universitat</a:t>
            </a:r>
            <a:r>
              <a:rPr lang="en-GB" sz="1100" i="1" dirty="0">
                <a:latin typeface="Helvetica" pitchFamily="2" charset="0"/>
              </a:rPr>
              <a:t> Darmstadt, Germany</a:t>
            </a:r>
          </a:p>
          <a:p>
            <a:r>
              <a:rPr lang="en-GB" sz="1100" dirty="0">
                <a:latin typeface="Helvetica" pitchFamily="2" charset="0"/>
              </a:rPr>
              <a:t>M </a:t>
            </a:r>
            <a:r>
              <a:rPr lang="en-GB" sz="1100" dirty="0" err="1">
                <a:latin typeface="Helvetica" pitchFamily="2" charset="0"/>
              </a:rPr>
              <a:t>Labiche</a:t>
            </a:r>
            <a:r>
              <a:rPr lang="en-GB" sz="1100" dirty="0">
                <a:latin typeface="Helvetica" pitchFamily="2" charset="0"/>
              </a:rPr>
              <a:t>, IH Lazarus, P Papadakis, </a:t>
            </a:r>
            <a:r>
              <a:rPr lang="en-GB" sz="1100" i="1" dirty="0">
                <a:latin typeface="Helvetica" pitchFamily="2" charset="0"/>
              </a:rPr>
              <a:t>Daresbury, UK</a:t>
            </a:r>
          </a:p>
          <a:p>
            <a:r>
              <a:rPr lang="en-GB" sz="1100" dirty="0">
                <a:latin typeface="Helvetica" pitchFamily="2" charset="0"/>
              </a:rPr>
              <a:t>RS </a:t>
            </a:r>
            <a:r>
              <a:rPr lang="en-GB" sz="1100" dirty="0" err="1">
                <a:latin typeface="Helvetica" pitchFamily="2" charset="0"/>
              </a:rPr>
              <a:t>Lubna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Florida State University, USA</a:t>
            </a:r>
          </a:p>
          <a:p>
            <a:r>
              <a:rPr lang="en-GB" sz="1100" dirty="0">
                <a:latin typeface="Helvetica" pitchFamily="2" charset="0"/>
              </a:rPr>
              <a:t>I Martel, </a:t>
            </a:r>
            <a:r>
              <a:rPr lang="en-GB" sz="1100" i="1" dirty="0">
                <a:latin typeface="Helvetica" pitchFamily="2" charset="0"/>
              </a:rPr>
              <a:t>Universidad de Huelva, Spain</a:t>
            </a:r>
          </a:p>
          <a:p>
            <a:r>
              <a:rPr lang="en-GB" sz="1100" dirty="0">
                <a:latin typeface="Helvetica" pitchFamily="2" charset="0"/>
              </a:rPr>
              <a:t>DG </a:t>
            </a:r>
            <a:r>
              <a:rPr lang="en-GB" sz="1100" dirty="0" err="1">
                <a:latin typeface="Helvetica" pitchFamily="2" charset="0"/>
              </a:rPr>
              <a:t>McNeel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University of Connecticut, USA</a:t>
            </a:r>
          </a:p>
          <a:p>
            <a:r>
              <a:rPr lang="en-GB" sz="1100" dirty="0">
                <a:latin typeface="Helvetica" pitchFamily="2" charset="0"/>
              </a:rPr>
              <a:t>A. </a:t>
            </a:r>
            <a:r>
              <a:rPr lang="en-GB" sz="1100" dirty="0" err="1">
                <a:latin typeface="Helvetica" pitchFamily="2" charset="0"/>
              </a:rPr>
              <a:t>Arokiaraj</a:t>
            </a:r>
            <a:r>
              <a:rPr lang="en-GB" sz="1100" dirty="0">
                <a:latin typeface="Helvetica" pitchFamily="2" charset="0"/>
              </a:rPr>
              <a:t>, A </a:t>
            </a:r>
            <a:r>
              <a:rPr lang="en-GB" sz="1100" dirty="0" err="1">
                <a:latin typeface="Helvetica" pitchFamily="2" charset="0"/>
              </a:rPr>
              <a:t>Ceulemans</a:t>
            </a:r>
            <a:r>
              <a:rPr lang="en-GB" sz="1100" dirty="0">
                <a:latin typeface="Helvetica" pitchFamily="2" charset="0"/>
              </a:rPr>
              <a:t>, O </a:t>
            </a:r>
            <a:r>
              <a:rPr lang="en-GB" sz="1100" dirty="0" err="1">
                <a:latin typeface="Helvetica" pitchFamily="2" charset="0"/>
              </a:rPr>
              <a:t>Poleshchuk</a:t>
            </a:r>
            <a:r>
              <a:rPr lang="en-GB" sz="1100" dirty="0">
                <a:latin typeface="Helvetica" pitchFamily="2" charset="0"/>
              </a:rPr>
              <a:t>, R Raabe, J Yang, </a:t>
            </a:r>
            <a:r>
              <a:rPr lang="en-GB" sz="1100" i="1" dirty="0">
                <a:latin typeface="Helvetica" pitchFamily="2" charset="0"/>
              </a:rPr>
              <a:t>KU Leuven, Belgium</a:t>
            </a:r>
          </a:p>
          <a:p>
            <a:r>
              <a:rPr lang="en-GB" sz="1100" dirty="0">
                <a:latin typeface="Helvetica" pitchFamily="2" charset="0"/>
              </a:rPr>
              <a:t>F Recchia, </a:t>
            </a:r>
            <a:r>
              <a:rPr lang="en-GB" sz="1100" i="1" dirty="0" err="1">
                <a:latin typeface="Helvetica" pitchFamily="2" charset="0"/>
              </a:rPr>
              <a:t>Universita</a:t>
            </a:r>
            <a:r>
              <a:rPr lang="en-GB" sz="1100" i="1" dirty="0">
                <a:latin typeface="Helvetica" pitchFamily="2" charset="0"/>
              </a:rPr>
              <a:t> </a:t>
            </a:r>
            <a:r>
              <a:rPr lang="en-GB" sz="1100" i="1" dirty="0" err="1">
                <a:latin typeface="Helvetica" pitchFamily="2" charset="0"/>
              </a:rPr>
              <a:t>degli</a:t>
            </a:r>
            <a:r>
              <a:rPr lang="en-GB" sz="1100" i="1" dirty="0">
                <a:latin typeface="Helvetica" pitchFamily="2" charset="0"/>
              </a:rPr>
              <a:t> </a:t>
            </a:r>
            <a:r>
              <a:rPr lang="en-GB" sz="1100" i="1" dirty="0" err="1">
                <a:latin typeface="Helvetica" pitchFamily="2" charset="0"/>
              </a:rPr>
              <a:t>Studi</a:t>
            </a:r>
            <a:r>
              <a:rPr lang="en-GB" sz="1100" i="1" dirty="0">
                <a:latin typeface="Helvetica" pitchFamily="2" charset="0"/>
              </a:rPr>
              <a:t> di Padova and INFN Padova </a:t>
            </a:r>
          </a:p>
          <a:p>
            <a:r>
              <a:rPr lang="en-GB" sz="1100" dirty="0">
                <a:latin typeface="Helvetica" pitchFamily="2" charset="0"/>
              </a:rPr>
              <a:t>MR </a:t>
            </a:r>
            <a:r>
              <a:rPr lang="en-GB" sz="1100" dirty="0" err="1">
                <a:latin typeface="Helvetica" pitchFamily="2" charset="0"/>
              </a:rPr>
              <a:t>Mumpower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Los Alamos National Laboratory, USA</a:t>
            </a:r>
          </a:p>
          <a:p>
            <a:r>
              <a:rPr lang="en-GB" sz="1100" dirty="0">
                <a:latin typeface="Helvetica" pitchFamily="2" charset="0"/>
              </a:rPr>
              <a:t>F </a:t>
            </a:r>
            <a:r>
              <a:rPr lang="en-GB" sz="1100" dirty="0" err="1">
                <a:latin typeface="Helvetica" pitchFamily="2" charset="0"/>
              </a:rPr>
              <a:t>Flavigny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Orsay and LPC Caen, France</a:t>
            </a:r>
          </a:p>
          <a:p>
            <a:r>
              <a:rPr lang="en-GB" sz="1100" i="1" dirty="0">
                <a:latin typeface="Helvetica" pitchFamily="2" charset="0"/>
              </a:rPr>
              <a:t>Y </a:t>
            </a:r>
            <a:r>
              <a:rPr lang="en-GB" sz="1100" i="1" dirty="0" err="1">
                <a:latin typeface="Helvetica" pitchFamily="2" charset="0"/>
              </a:rPr>
              <a:t>Ayyad</a:t>
            </a:r>
            <a:r>
              <a:rPr lang="en-GB" sz="1100" i="1" dirty="0">
                <a:latin typeface="Helvetica" pitchFamily="2" charset="0"/>
              </a:rPr>
              <a:t>, </a:t>
            </a:r>
            <a:r>
              <a:rPr lang="en-GB" sz="1100" i="1" dirty="0" err="1">
                <a:latin typeface="Helvetica" pitchFamily="2" charset="0"/>
              </a:rPr>
              <a:t>Universidade</a:t>
            </a:r>
            <a:r>
              <a:rPr lang="en-GB" sz="1100" i="1" dirty="0">
                <a:latin typeface="Helvetica" pitchFamily="2" charset="0"/>
              </a:rPr>
              <a:t> de Santiago de Compostela</a:t>
            </a:r>
          </a:p>
          <a:p>
            <a:r>
              <a:rPr lang="en-GB" sz="1100" dirty="0">
                <a:latin typeface="Helvetica" pitchFamily="2" charset="0"/>
              </a:rPr>
              <a:t>JF Smith, </a:t>
            </a:r>
            <a:r>
              <a:rPr lang="en-GB" sz="1100" i="1" dirty="0">
                <a:latin typeface="Helvetica" pitchFamily="2" charset="0"/>
              </a:rPr>
              <a:t>UWS, UK</a:t>
            </a:r>
          </a:p>
          <a:p>
            <a:r>
              <a:rPr lang="en-GB" sz="1100" dirty="0">
                <a:latin typeface="Helvetica" pitchFamily="2" charset="0"/>
              </a:rPr>
              <a:t>SV </a:t>
            </a:r>
            <a:r>
              <a:rPr lang="en-GB" sz="1100" dirty="0" err="1">
                <a:latin typeface="Helvetica" pitchFamily="2" charset="0"/>
              </a:rPr>
              <a:t>Szwec</a:t>
            </a:r>
            <a:r>
              <a:rPr lang="en-GB" sz="1100" dirty="0">
                <a:latin typeface="Helvetica" pitchFamily="2" charset="0"/>
              </a:rPr>
              <a:t>, </a:t>
            </a:r>
            <a:r>
              <a:rPr lang="en-GB" sz="1100" i="1" dirty="0">
                <a:latin typeface="Helvetica" pitchFamily="2" charset="0"/>
              </a:rPr>
              <a:t>JYFL and University of Helsinki, Finland</a:t>
            </a:r>
          </a:p>
          <a:p>
            <a:pPr algn="ctr"/>
            <a:endParaRPr lang="en-GB" sz="1400" dirty="0">
              <a:latin typeface="Helvetica" pitchFamily="2" charset="0"/>
            </a:endParaRPr>
          </a:p>
          <a:p>
            <a:pPr algn="ctr"/>
            <a:endParaRPr lang="en-GB" sz="1400" dirty="0">
              <a:latin typeface="Helvetica" pitchFamily="2" charset="0"/>
            </a:endParaRPr>
          </a:p>
          <a:p>
            <a:pPr algn="ctr"/>
            <a:endParaRPr lang="en-GB" sz="1400" dirty="0">
              <a:latin typeface="Helvetica" pitchFamily="2" charset="0"/>
            </a:endParaRPr>
          </a:p>
        </p:txBody>
      </p:sp>
      <p:pic>
        <p:nvPicPr>
          <p:cNvPr id="6" name="Picture 2" descr="Image result for padova university">
            <a:extLst>
              <a:ext uri="{FF2B5EF4-FFF2-40B4-BE49-F238E27FC236}">
                <a16:creationId xmlns:a16="http://schemas.microsoft.com/office/drawing/2014/main" id="{6B40FA21-E7D5-376F-2C98-C7E1D8A95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75" y="5731778"/>
            <a:ext cx="16557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FC702B8-F8DB-A1E1-0E29-E597D98D5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98282"/>
            <a:ext cx="2170358" cy="96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" descr="darmstadt.png">
            <a:extLst>
              <a:ext uri="{FF2B5EF4-FFF2-40B4-BE49-F238E27FC236}">
                <a16:creationId xmlns:a16="http://schemas.microsoft.com/office/drawing/2014/main" id="{D92A12ED-6DD6-09AF-AC03-0EE9A5253B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123" y="2989569"/>
            <a:ext cx="1693863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7207EA-A4A9-F1DC-7674-20BF2B0A34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663" b="12789"/>
          <a:stretch/>
        </p:blipFill>
        <p:spPr>
          <a:xfrm>
            <a:off x="3891" y="5688942"/>
            <a:ext cx="1543774" cy="1104541"/>
          </a:xfrm>
          <a:prstGeom prst="rect">
            <a:avLst/>
          </a:prstGeom>
        </p:spPr>
      </p:pic>
      <p:pic>
        <p:nvPicPr>
          <p:cNvPr id="10" name="Picture 8" descr="Image result">
            <a:extLst>
              <a:ext uri="{FF2B5EF4-FFF2-40B4-BE49-F238E27FC236}">
                <a16:creationId xmlns:a16="http://schemas.microsoft.com/office/drawing/2014/main" id="{37BD12E9-6951-92BA-4594-CC15AC124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56" y="4761934"/>
            <a:ext cx="1052175" cy="105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C7BC1259-493C-D322-9478-F684CEC81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173" y="5472998"/>
            <a:ext cx="2087059" cy="88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LVP_UNI_LOGO_Pantone (2)">
            <a:extLst>
              <a:ext uri="{FF2B5EF4-FFF2-40B4-BE49-F238E27FC236}">
                <a16:creationId xmlns:a16="http://schemas.microsoft.com/office/drawing/2014/main" id="{820A35CB-72C7-F930-D647-5E492461F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169" y="2621123"/>
            <a:ext cx="1776890" cy="38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logo">
            <a:extLst>
              <a:ext uri="{FF2B5EF4-FFF2-40B4-BE49-F238E27FC236}">
                <a16:creationId xmlns:a16="http://schemas.microsoft.com/office/drawing/2014/main" id="{42263AA7-CDDC-547F-C35A-A52B5E446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925" y="3503824"/>
            <a:ext cx="1674667" cy="55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1" descr="F:\download.png">
            <a:extLst>
              <a:ext uri="{FF2B5EF4-FFF2-40B4-BE49-F238E27FC236}">
                <a16:creationId xmlns:a16="http://schemas.microsoft.com/office/drawing/2014/main" id="{F351B081-6E95-7501-9CF5-D2E1BD82C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111" y="2041569"/>
            <a:ext cx="1776889" cy="48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Image result for infn legnaro">
            <a:extLst>
              <a:ext uri="{FF2B5EF4-FFF2-40B4-BE49-F238E27FC236}">
                <a16:creationId xmlns:a16="http://schemas.microsoft.com/office/drawing/2014/main" id="{BAC5B52C-D9C5-F532-F848-9436F8E61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305" y="5362608"/>
            <a:ext cx="1233061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http://www.uhu.es/ccth/wp-content/uploads/2017/06/universidad_huelva.jpg">
            <a:extLst>
              <a:ext uri="{FF2B5EF4-FFF2-40B4-BE49-F238E27FC236}">
                <a16:creationId xmlns:a16="http://schemas.microsoft.com/office/drawing/2014/main" id="{BB1B13C0-4B85-10E7-F172-C2C306C41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165" y="4152039"/>
            <a:ext cx="2244725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1200px-University_of_Connecticut_seal.svg.png">
            <a:extLst>
              <a:ext uri="{FF2B5EF4-FFF2-40B4-BE49-F238E27FC236}">
                <a16:creationId xmlns:a16="http://schemas.microsoft.com/office/drawing/2014/main" id="{6229BAB7-7AB8-97A4-837D-F3F94B5F847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14" y="4297352"/>
            <a:ext cx="885035" cy="885035"/>
          </a:xfrm>
          <a:prstGeom prst="rect">
            <a:avLst/>
          </a:prstGeom>
        </p:spPr>
      </p:pic>
      <p:pic>
        <p:nvPicPr>
          <p:cNvPr id="19" name="Picture 18" descr="Image result for csic madrid">
            <a:extLst>
              <a:ext uri="{FF2B5EF4-FFF2-40B4-BE49-F238E27FC236}">
                <a16:creationId xmlns:a16="http://schemas.microsoft.com/office/drawing/2014/main" id="{44457C91-E49F-BE7D-76CF-CB2C8584C0CA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907" y="3630672"/>
            <a:ext cx="1776889" cy="54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Image result for ipn orsay">
            <a:extLst>
              <a:ext uri="{FF2B5EF4-FFF2-40B4-BE49-F238E27FC236}">
                <a16:creationId xmlns:a16="http://schemas.microsoft.com/office/drawing/2014/main" id="{9CE9AC95-4C56-CD5D-DB96-F65D0643C784}"/>
              </a:ext>
            </a:extLst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17" y="5915752"/>
            <a:ext cx="1171782" cy="68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E61E3D2-252F-20DE-6B7F-05E8B62440A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201" y="4828528"/>
            <a:ext cx="1052175" cy="711330"/>
          </a:xfrm>
          <a:prstGeom prst="rect">
            <a:avLst/>
          </a:prstGeom>
        </p:spPr>
      </p:pic>
      <p:pic>
        <p:nvPicPr>
          <p:cNvPr id="23" name="Picture 22" descr="Text&#10;&#10;Description automatically generated with medium confidence">
            <a:extLst>
              <a:ext uri="{FF2B5EF4-FFF2-40B4-BE49-F238E27FC236}">
                <a16:creationId xmlns:a16="http://schemas.microsoft.com/office/drawing/2014/main" id="{551C5D8E-9418-5A83-DED6-3A9535B6DC7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015" y="5380087"/>
            <a:ext cx="1563391" cy="477892"/>
          </a:xfrm>
          <a:prstGeom prst="rect">
            <a:avLst/>
          </a:prstGeom>
        </p:spPr>
      </p:pic>
      <p:pic>
        <p:nvPicPr>
          <p:cNvPr id="24" name="Picture 4" descr="Laboratoire de Physique Corpusculaire de Caen">
            <a:extLst>
              <a:ext uri="{FF2B5EF4-FFF2-40B4-BE49-F238E27FC236}">
                <a16:creationId xmlns:a16="http://schemas.microsoft.com/office/drawing/2014/main" id="{C4AA5F83-2A2A-82CF-B2EC-B51B55B4F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986" y="5143156"/>
            <a:ext cx="1153122" cy="64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60AB327-1BE7-3F9A-E274-D592851E4C0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50596" y="4095493"/>
            <a:ext cx="773996" cy="7739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9218D5F-9615-4B79-462E-EC2879D0C96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261334" y="1250646"/>
            <a:ext cx="882666" cy="882666"/>
          </a:xfrm>
          <a:prstGeom prst="rect">
            <a:avLst/>
          </a:prstGeom>
        </p:spPr>
      </p:pic>
      <p:pic>
        <p:nvPicPr>
          <p:cNvPr id="27" name="Picture 15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D1E76C4E-30D8-DC3F-890A-BDAAB66D9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898" y="1264406"/>
            <a:ext cx="1888654" cy="7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5419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984143"/>
            <a:ext cx="3168352" cy="2880320"/>
          </a:xfrm>
        </p:spPr>
        <p:txBody>
          <a:bodyPr>
            <a:normAutofit/>
          </a:bodyPr>
          <a:lstStyle/>
          <a:p>
            <a:r>
              <a:rPr lang="en-GB" sz="1800" b="1">
                <a:solidFill>
                  <a:srgbClr val="C00000"/>
                </a:solidFill>
                <a:latin typeface="Helvetica"/>
                <a:cs typeface="Helvetica"/>
              </a:rPr>
              <a:t>HPGe spectrometer</a:t>
            </a:r>
            <a:r>
              <a:rPr lang="en-GB" sz="1800" b="1">
                <a:solidFill>
                  <a:schemeClr val="bg2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GB" sz="1800">
                <a:latin typeface="Helvetica"/>
                <a:cs typeface="Helvetica"/>
              </a:rPr>
              <a:t>for </a:t>
            </a:r>
            <a:r>
              <a:rPr lang="en-GB" sz="1800">
                <a:latin typeface="Symbol" pitchFamily="2" charset="2"/>
                <a:cs typeface="Helvetica"/>
              </a:rPr>
              <a:t>g</a:t>
            </a:r>
            <a:r>
              <a:rPr lang="en-GB" sz="1800">
                <a:latin typeface="Helvetica"/>
                <a:cs typeface="Helvetica"/>
              </a:rPr>
              <a:t>-ray detection.</a:t>
            </a:r>
          </a:p>
          <a:p>
            <a:pPr lvl="1"/>
            <a:r>
              <a:rPr lang="en-GB" sz="1600">
                <a:latin typeface="Helvetica"/>
                <a:cs typeface="Helvetica"/>
              </a:rPr>
              <a:t>Tests</a:t>
            </a:r>
            <a:r>
              <a:rPr lang="en-GB" sz="160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GB" sz="1600">
                <a:latin typeface="Helvetica"/>
                <a:cs typeface="Helvetica"/>
              </a:rPr>
              <a:t>in the solenoid field with Padova group.</a:t>
            </a:r>
          </a:p>
          <a:p>
            <a:pPr lvl="1"/>
            <a:r>
              <a:rPr lang="en-GB" sz="1600">
                <a:latin typeface="Helvetica"/>
                <a:cs typeface="Helvetica"/>
              </a:rPr>
              <a:t>Possibility for </a:t>
            </a:r>
            <a:r>
              <a:rPr lang="en-GB" sz="1600" b="1">
                <a:solidFill>
                  <a:srgbClr val="FF0000"/>
                </a:solidFill>
                <a:latin typeface="Helvetica"/>
                <a:cs typeface="Helvetica"/>
              </a:rPr>
              <a:t>plunger</a:t>
            </a:r>
            <a:r>
              <a:rPr lang="en-GB" sz="1600">
                <a:latin typeface="Helvetica"/>
                <a:cs typeface="Helvetica"/>
              </a:rPr>
              <a:t> measurements </a:t>
            </a:r>
            <a:r>
              <a:rPr lang="en-GB" sz="1600" i="1">
                <a:latin typeface="Helvetica"/>
                <a:cs typeface="Helvetica"/>
              </a:rPr>
              <a:t>(Manchester)</a:t>
            </a:r>
            <a:endParaRPr lang="en-GB" sz="1600" i="1" dirty="0">
              <a:latin typeface="Helvetica"/>
              <a:cs typeface="Helvetic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C36FE0-1284-734C-9960-1BA628DD6E18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418220"/>
            <a:ext cx="4364667" cy="4012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310098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Reactions in a magnetic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424" y="3645024"/>
            <a:ext cx="2839144" cy="2664296"/>
          </a:xfrm>
        </p:spPr>
        <p:txBody>
          <a:bodyPr>
            <a:normAutofit/>
          </a:bodyPr>
          <a:lstStyle/>
          <a:p>
            <a:r>
              <a:rPr lang="en-US" dirty="0"/>
              <a:t>Magnetic field along the beam axis</a:t>
            </a:r>
          </a:p>
          <a:p>
            <a:r>
              <a:rPr lang="en-US" dirty="0"/>
              <a:t>MEASURED QUANTITIES: position z, cyclotron period </a:t>
            </a:r>
            <a:r>
              <a:rPr lang="en-US" dirty="0" err="1"/>
              <a:t>T</a:t>
            </a:r>
            <a:r>
              <a:rPr lang="en-US" baseline="-25000" dirty="0" err="1"/>
              <a:t>cyc</a:t>
            </a:r>
            <a:r>
              <a:rPr lang="en-US" dirty="0"/>
              <a:t> and LAB particle energy E</a:t>
            </a:r>
            <a:r>
              <a:rPr lang="en-US" baseline="-25000" dirty="0"/>
              <a:t>p</a:t>
            </a:r>
            <a:r>
              <a:rPr lang="en-US" dirty="0"/>
              <a:t>.</a:t>
            </a:r>
          </a:p>
          <a:p>
            <a:r>
              <a:rPr lang="en-US" dirty="0"/>
              <a:t>Suffers </a:t>
            </a:r>
            <a:r>
              <a:rPr lang="en-US" u="sng" dirty="0"/>
              <a:t>no kinematic compression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kinematics.tiff">
            <a:extLst>
              <a:ext uri="{FF2B5EF4-FFF2-40B4-BE49-F238E27FC236}">
                <a16:creationId xmlns:a16="http://schemas.microsoft.com/office/drawing/2014/main" id="{4CEC5682-953D-61B8-09B0-F4328EF7C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360" y="1896446"/>
            <a:ext cx="4082758" cy="418694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26" descr="latex-image-1.pdf">
            <a:extLst>
              <a:ext uri="{FF2B5EF4-FFF2-40B4-BE49-F238E27FC236}">
                <a16:creationId xmlns:a16="http://schemas.microsoft.com/office/drawing/2014/main" id="{ACF493D2-6338-5FF6-1948-7EEA8F399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11587"/>
            <a:ext cx="1412387" cy="587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11" descr="latex-image-1.pdf">
            <a:extLst>
              <a:ext uri="{FF2B5EF4-FFF2-40B4-BE49-F238E27FC236}">
                <a16:creationId xmlns:a16="http://schemas.microsoft.com/office/drawing/2014/main" id="{85E459D3-914D-01B9-E9DC-2F12E122CA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99766"/>
            <a:ext cx="3664262" cy="7052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9" name="Picture 25" descr="HELIOS_Scheme.png">
            <a:extLst>
              <a:ext uri="{FF2B5EF4-FFF2-40B4-BE49-F238E27FC236}">
                <a16:creationId xmlns:a16="http://schemas.microsoft.com/office/drawing/2014/main" id="{3E919C21-9483-80A2-1CC6-EAC97641067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751" y="1565617"/>
            <a:ext cx="3670489" cy="204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48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8F21F-61C5-52A2-77CC-634DBFC3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Recycling an MRI magnet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3548C-2AF9-22C3-3BB7-9215A9E7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0A8FF-60F9-04C2-9B7E-516CBFC55E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Pictures courtesy of L. Gaffney</a:t>
            </a:r>
            <a:endParaRPr lang="en-CH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1AC899-A388-24CD-3098-D500D1331B5C}"/>
              </a:ext>
            </a:extLst>
          </p:cNvPr>
          <p:cNvGrpSpPr/>
          <p:nvPr/>
        </p:nvGrpSpPr>
        <p:grpSpPr>
          <a:xfrm>
            <a:off x="5506960" y="857250"/>
            <a:ext cx="3648683" cy="2739904"/>
            <a:chOff x="7710170" y="0"/>
            <a:chExt cx="4481830" cy="336553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0566514-F853-6779-2E62-B174F3E16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0170" y="0"/>
              <a:ext cx="4481830" cy="336553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FA58D6-BDA9-8566-1CAD-1F7FD53672FC}"/>
                </a:ext>
              </a:extLst>
            </p:cNvPr>
            <p:cNvSpPr txBox="1"/>
            <p:nvPr/>
          </p:nvSpPr>
          <p:spPr>
            <a:xfrm>
              <a:off x="9756312" y="58268"/>
              <a:ext cx="1207412" cy="39695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500" dirty="0"/>
                <a:t>Australia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B4D7730-0B58-16B2-7649-26CBF255D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1761" y="52252"/>
              <a:ext cx="811348" cy="405674"/>
            </a:xfrm>
            <a:prstGeom prst="rect">
              <a:avLst/>
            </a:prstGeom>
          </p:spPr>
        </p:pic>
      </p:grpSp>
      <p:pic>
        <p:nvPicPr>
          <p:cNvPr id="10" name="Picture 2" descr="world map">
            <a:extLst>
              <a:ext uri="{FF2B5EF4-FFF2-40B4-BE49-F238E27FC236}">
                <a16:creationId xmlns:a16="http://schemas.microsoft.com/office/drawing/2014/main" id="{4B5F9386-8A21-0ED8-39F7-926F5DBBB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2" y="1784902"/>
            <a:ext cx="5464625" cy="419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13">
            <a:extLst>
              <a:ext uri="{FF2B5EF4-FFF2-40B4-BE49-F238E27FC236}">
                <a16:creationId xmlns:a16="http://schemas.microsoft.com/office/drawing/2014/main" id="{22ACD775-7C04-09BC-9D1C-850F3B8E2E1A}"/>
              </a:ext>
            </a:extLst>
          </p:cNvPr>
          <p:cNvSpPr/>
          <p:nvPr/>
        </p:nvSpPr>
        <p:spPr bwMode="auto">
          <a:xfrm>
            <a:off x="3530267" y="4369624"/>
            <a:ext cx="1321194" cy="742551"/>
          </a:xfrm>
          <a:custGeom>
            <a:avLst/>
            <a:gdLst>
              <a:gd name="connsiteX0" fmla="*/ 2000250 w 2019300"/>
              <a:gd name="connsiteY0" fmla="*/ 1162050 h 1162050"/>
              <a:gd name="connsiteX1" fmla="*/ 2009775 w 2019300"/>
              <a:gd name="connsiteY1" fmla="*/ 1052512 h 1162050"/>
              <a:gd name="connsiteX2" fmla="*/ 1943100 w 2019300"/>
              <a:gd name="connsiteY2" fmla="*/ 976312 h 1162050"/>
              <a:gd name="connsiteX3" fmla="*/ 1804987 w 2019300"/>
              <a:gd name="connsiteY3" fmla="*/ 823912 h 1162050"/>
              <a:gd name="connsiteX4" fmla="*/ 1704975 w 2019300"/>
              <a:gd name="connsiteY4" fmla="*/ 666750 h 1162050"/>
              <a:gd name="connsiteX5" fmla="*/ 1633537 w 2019300"/>
              <a:gd name="connsiteY5" fmla="*/ 471487 h 1162050"/>
              <a:gd name="connsiteX6" fmla="*/ 1581150 w 2019300"/>
              <a:gd name="connsiteY6" fmla="*/ 466725 h 1162050"/>
              <a:gd name="connsiteX7" fmla="*/ 1481137 w 2019300"/>
              <a:gd name="connsiteY7" fmla="*/ 461962 h 1162050"/>
              <a:gd name="connsiteX8" fmla="*/ 1128712 w 2019300"/>
              <a:gd name="connsiteY8" fmla="*/ 461962 h 1162050"/>
              <a:gd name="connsiteX9" fmla="*/ 962025 w 2019300"/>
              <a:gd name="connsiteY9" fmla="*/ 366712 h 1162050"/>
              <a:gd name="connsiteX10" fmla="*/ 923925 w 2019300"/>
              <a:gd name="connsiteY10" fmla="*/ 328612 h 1162050"/>
              <a:gd name="connsiteX11" fmla="*/ 800100 w 2019300"/>
              <a:gd name="connsiteY11" fmla="*/ 323850 h 1162050"/>
              <a:gd name="connsiteX12" fmla="*/ 700087 w 2019300"/>
              <a:gd name="connsiteY12" fmla="*/ 333375 h 1162050"/>
              <a:gd name="connsiteX13" fmla="*/ 457200 w 2019300"/>
              <a:gd name="connsiteY13" fmla="*/ 295275 h 1162050"/>
              <a:gd name="connsiteX14" fmla="*/ 271462 w 2019300"/>
              <a:gd name="connsiteY14" fmla="*/ 214312 h 1162050"/>
              <a:gd name="connsiteX15" fmla="*/ 219075 w 2019300"/>
              <a:gd name="connsiteY15" fmla="*/ 133350 h 1162050"/>
              <a:gd name="connsiteX16" fmla="*/ 0 w 2019300"/>
              <a:gd name="connsiteY16" fmla="*/ 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9300" h="1162050">
                <a:moveTo>
                  <a:pt x="2000250" y="1162050"/>
                </a:moveTo>
                <a:cubicBezTo>
                  <a:pt x="2009775" y="1122759"/>
                  <a:pt x="2019300" y="1083468"/>
                  <a:pt x="2009775" y="1052512"/>
                </a:cubicBezTo>
                <a:cubicBezTo>
                  <a:pt x="2000250" y="1021556"/>
                  <a:pt x="1977231" y="1014412"/>
                  <a:pt x="1943100" y="976312"/>
                </a:cubicBezTo>
                <a:cubicBezTo>
                  <a:pt x="1908969" y="938212"/>
                  <a:pt x="1844675" y="875506"/>
                  <a:pt x="1804987" y="823912"/>
                </a:cubicBezTo>
                <a:cubicBezTo>
                  <a:pt x="1765300" y="772318"/>
                  <a:pt x="1733550" y="725487"/>
                  <a:pt x="1704975" y="666750"/>
                </a:cubicBezTo>
                <a:cubicBezTo>
                  <a:pt x="1676400" y="608013"/>
                  <a:pt x="1654175" y="504825"/>
                  <a:pt x="1633537" y="471487"/>
                </a:cubicBezTo>
                <a:cubicBezTo>
                  <a:pt x="1612900" y="438150"/>
                  <a:pt x="1606550" y="468313"/>
                  <a:pt x="1581150" y="466725"/>
                </a:cubicBezTo>
                <a:cubicBezTo>
                  <a:pt x="1555750" y="465138"/>
                  <a:pt x="1556543" y="462756"/>
                  <a:pt x="1481137" y="461962"/>
                </a:cubicBezTo>
                <a:cubicBezTo>
                  <a:pt x="1405731" y="461168"/>
                  <a:pt x="1215231" y="477837"/>
                  <a:pt x="1128712" y="461962"/>
                </a:cubicBezTo>
                <a:cubicBezTo>
                  <a:pt x="1042193" y="446087"/>
                  <a:pt x="996156" y="388937"/>
                  <a:pt x="962025" y="366712"/>
                </a:cubicBezTo>
                <a:cubicBezTo>
                  <a:pt x="927894" y="344487"/>
                  <a:pt x="950913" y="335756"/>
                  <a:pt x="923925" y="328612"/>
                </a:cubicBezTo>
                <a:cubicBezTo>
                  <a:pt x="896938" y="321468"/>
                  <a:pt x="837406" y="323056"/>
                  <a:pt x="800100" y="323850"/>
                </a:cubicBezTo>
                <a:cubicBezTo>
                  <a:pt x="762794" y="324644"/>
                  <a:pt x="757237" y="338138"/>
                  <a:pt x="700087" y="333375"/>
                </a:cubicBezTo>
                <a:cubicBezTo>
                  <a:pt x="642937" y="328613"/>
                  <a:pt x="528638" y="315119"/>
                  <a:pt x="457200" y="295275"/>
                </a:cubicBezTo>
                <a:cubicBezTo>
                  <a:pt x="385763" y="275431"/>
                  <a:pt x="311150" y="241300"/>
                  <a:pt x="271462" y="214312"/>
                </a:cubicBezTo>
                <a:cubicBezTo>
                  <a:pt x="231775" y="187325"/>
                  <a:pt x="264319" y="169069"/>
                  <a:pt x="219075" y="133350"/>
                </a:cubicBezTo>
                <a:cubicBezTo>
                  <a:pt x="173831" y="97631"/>
                  <a:pt x="86915" y="48815"/>
                  <a:pt x="0" y="0"/>
                </a:cubicBezTo>
              </a:path>
            </a:pathLst>
          </a:cu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99B3DFD9-77B6-97D4-4351-494E1C65BE27}"/>
              </a:ext>
            </a:extLst>
          </p:cNvPr>
          <p:cNvSpPr/>
          <p:nvPr/>
        </p:nvSpPr>
        <p:spPr bwMode="auto">
          <a:xfrm>
            <a:off x="620215" y="2861542"/>
            <a:ext cx="2901752" cy="1498616"/>
          </a:xfrm>
          <a:custGeom>
            <a:avLst/>
            <a:gdLst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28193 w 4452143"/>
              <a:gd name="connsiteY7" fmla="*/ 2200275 h 2362200"/>
              <a:gd name="connsiteX8" fmla="*/ 2680493 w 4452143"/>
              <a:gd name="connsiteY8" fmla="*/ 1747838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618456 w 4452143"/>
              <a:gd name="connsiteY15" fmla="*/ 1095375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28193 w 4452143"/>
              <a:gd name="connsiteY7" fmla="*/ 2200275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618456 w 4452143"/>
              <a:gd name="connsiteY15" fmla="*/ 1095375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28193 w 4452143"/>
              <a:gd name="connsiteY7" fmla="*/ 2200275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618456 w 4452143"/>
              <a:gd name="connsiteY15" fmla="*/ 1095375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618456 w 4452143"/>
              <a:gd name="connsiteY15" fmla="*/ 1095375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585143 w 4452143"/>
              <a:gd name="connsiteY15" fmla="*/ 1071761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513135 w 4452143"/>
              <a:gd name="connsiteY15" fmla="*/ 1071761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297111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225103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225103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2089943 w 4452143"/>
              <a:gd name="connsiteY13" fmla="*/ 1890713 h 2362200"/>
              <a:gd name="connsiteX14" fmla="*/ 1623218 w 4452143"/>
              <a:gd name="connsiteY14" fmla="*/ 1104900 h 2362200"/>
              <a:gd name="connsiteX15" fmla="*/ 1225103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1873175 w 4452143"/>
              <a:gd name="connsiteY13" fmla="*/ 1503809 h 2362200"/>
              <a:gd name="connsiteX14" fmla="*/ 1623218 w 4452143"/>
              <a:gd name="connsiteY14" fmla="*/ 1104900 h 2362200"/>
              <a:gd name="connsiteX15" fmla="*/ 1225103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1873175 w 4452143"/>
              <a:gd name="connsiteY13" fmla="*/ 1503809 h 2362200"/>
              <a:gd name="connsiteX14" fmla="*/ 1623218 w 4452143"/>
              <a:gd name="connsiteY14" fmla="*/ 1104900 h 2362200"/>
              <a:gd name="connsiteX15" fmla="*/ 1225103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52143 w 4452143"/>
              <a:gd name="connsiteY0" fmla="*/ 2362200 h 2362200"/>
              <a:gd name="connsiteX1" fmla="*/ 4371181 w 4452143"/>
              <a:gd name="connsiteY1" fmla="*/ 2319338 h 2362200"/>
              <a:gd name="connsiteX2" fmla="*/ 4337843 w 4452143"/>
              <a:gd name="connsiteY2" fmla="*/ 2276475 h 2362200"/>
              <a:gd name="connsiteX3" fmla="*/ 4233068 w 4452143"/>
              <a:gd name="connsiteY3" fmla="*/ 2195513 h 2362200"/>
              <a:gd name="connsiteX4" fmla="*/ 4161631 w 4452143"/>
              <a:gd name="connsiteY4" fmla="*/ 2205038 h 2362200"/>
              <a:gd name="connsiteX5" fmla="*/ 4052093 w 4452143"/>
              <a:gd name="connsiteY5" fmla="*/ 2209800 h 2362200"/>
              <a:gd name="connsiteX6" fmla="*/ 3485356 w 4452143"/>
              <a:gd name="connsiteY6" fmla="*/ 2228850 h 2362200"/>
              <a:gd name="connsiteX7" fmla="*/ 3313335 w 4452143"/>
              <a:gd name="connsiteY7" fmla="*/ 2151881 h 2362200"/>
              <a:gd name="connsiteX8" fmla="*/ 2737271 w 4452143"/>
              <a:gd name="connsiteY8" fmla="*/ 1791841 h 2362200"/>
              <a:gd name="connsiteX9" fmla="*/ 2647156 w 4452143"/>
              <a:gd name="connsiteY9" fmla="*/ 1800225 h 2362200"/>
              <a:gd name="connsiteX10" fmla="*/ 2209006 w 4452143"/>
              <a:gd name="connsiteY10" fmla="*/ 1952625 h 2362200"/>
              <a:gd name="connsiteX11" fmla="*/ 2142331 w 4452143"/>
              <a:gd name="connsiteY11" fmla="*/ 1952625 h 2362200"/>
              <a:gd name="connsiteX12" fmla="*/ 2089943 w 4452143"/>
              <a:gd name="connsiteY12" fmla="*/ 1900238 h 2362200"/>
              <a:gd name="connsiteX13" fmla="*/ 1873175 w 4452143"/>
              <a:gd name="connsiteY13" fmla="*/ 1503809 h 2362200"/>
              <a:gd name="connsiteX14" fmla="*/ 1623218 w 4452143"/>
              <a:gd name="connsiteY14" fmla="*/ 1104900 h 2362200"/>
              <a:gd name="connsiteX15" fmla="*/ 1225103 w 4452143"/>
              <a:gd name="connsiteY15" fmla="*/ 999753 h 2362200"/>
              <a:gd name="connsiteX16" fmla="*/ 685006 w 4452143"/>
              <a:gd name="connsiteY16" fmla="*/ 814388 h 2362200"/>
              <a:gd name="connsiteX17" fmla="*/ 375443 w 4452143"/>
              <a:gd name="connsiteY17" fmla="*/ 914400 h 2362200"/>
              <a:gd name="connsiteX18" fmla="*/ 156368 w 4452143"/>
              <a:gd name="connsiteY18" fmla="*/ 928688 h 2362200"/>
              <a:gd name="connsiteX19" fmla="*/ 137318 w 4452143"/>
              <a:gd name="connsiteY19" fmla="*/ 914400 h 2362200"/>
              <a:gd name="connsiteX20" fmla="*/ 42068 w 4452143"/>
              <a:gd name="connsiteY20" fmla="*/ 857250 h 2362200"/>
              <a:gd name="connsiteX21" fmla="*/ 37306 w 4452143"/>
              <a:gd name="connsiteY21" fmla="*/ 523875 h 2362200"/>
              <a:gd name="connsiteX22" fmla="*/ 265906 w 4452143"/>
              <a:gd name="connsiteY22" fmla="*/ 200025 h 2362200"/>
              <a:gd name="connsiteX23" fmla="*/ 456406 w 4452143"/>
              <a:gd name="connsiteY23" fmla="*/ 142875 h 2362200"/>
              <a:gd name="connsiteX24" fmla="*/ 537368 w 4452143"/>
              <a:gd name="connsiteY24" fmla="*/ 19050 h 2362200"/>
              <a:gd name="connsiteX25" fmla="*/ 594518 w 4452143"/>
              <a:gd name="connsiteY25" fmla="*/ 28575 h 2362200"/>
              <a:gd name="connsiteX26" fmla="*/ 608806 w 4452143"/>
              <a:gd name="connsiteY26" fmla="*/ 28575 h 2362200"/>
              <a:gd name="connsiteX27" fmla="*/ 608806 w 4452143"/>
              <a:gd name="connsiteY27" fmla="*/ 28575 h 2362200"/>
              <a:gd name="connsiteX28" fmla="*/ 661193 w 4452143"/>
              <a:gd name="connsiteY28" fmla="*/ 371475 h 2362200"/>
              <a:gd name="connsiteX0" fmla="*/ 4434122 w 4434122"/>
              <a:gd name="connsiteY0" fmla="*/ 2349929 h 2349929"/>
              <a:gd name="connsiteX1" fmla="*/ 4353160 w 4434122"/>
              <a:gd name="connsiteY1" fmla="*/ 2307067 h 2349929"/>
              <a:gd name="connsiteX2" fmla="*/ 4319822 w 4434122"/>
              <a:gd name="connsiteY2" fmla="*/ 2264204 h 2349929"/>
              <a:gd name="connsiteX3" fmla="*/ 4215047 w 4434122"/>
              <a:gd name="connsiteY3" fmla="*/ 2183242 h 2349929"/>
              <a:gd name="connsiteX4" fmla="*/ 4143610 w 4434122"/>
              <a:gd name="connsiteY4" fmla="*/ 2192767 h 2349929"/>
              <a:gd name="connsiteX5" fmla="*/ 4034072 w 4434122"/>
              <a:gd name="connsiteY5" fmla="*/ 2197529 h 2349929"/>
              <a:gd name="connsiteX6" fmla="*/ 3467335 w 4434122"/>
              <a:gd name="connsiteY6" fmla="*/ 2216579 h 2349929"/>
              <a:gd name="connsiteX7" fmla="*/ 3295314 w 4434122"/>
              <a:gd name="connsiteY7" fmla="*/ 2139610 h 2349929"/>
              <a:gd name="connsiteX8" fmla="*/ 2719250 w 4434122"/>
              <a:gd name="connsiteY8" fmla="*/ 1779570 h 2349929"/>
              <a:gd name="connsiteX9" fmla="*/ 2629135 w 4434122"/>
              <a:gd name="connsiteY9" fmla="*/ 1787954 h 2349929"/>
              <a:gd name="connsiteX10" fmla="*/ 2190985 w 4434122"/>
              <a:gd name="connsiteY10" fmla="*/ 1940354 h 2349929"/>
              <a:gd name="connsiteX11" fmla="*/ 2124310 w 4434122"/>
              <a:gd name="connsiteY11" fmla="*/ 1940354 h 2349929"/>
              <a:gd name="connsiteX12" fmla="*/ 2071922 w 4434122"/>
              <a:gd name="connsiteY12" fmla="*/ 1887967 h 2349929"/>
              <a:gd name="connsiteX13" fmla="*/ 1855154 w 4434122"/>
              <a:gd name="connsiteY13" fmla="*/ 1491538 h 2349929"/>
              <a:gd name="connsiteX14" fmla="*/ 1605197 w 4434122"/>
              <a:gd name="connsiteY14" fmla="*/ 1092629 h 2349929"/>
              <a:gd name="connsiteX15" fmla="*/ 1207082 w 4434122"/>
              <a:gd name="connsiteY15" fmla="*/ 987482 h 2349929"/>
              <a:gd name="connsiteX16" fmla="*/ 666985 w 4434122"/>
              <a:gd name="connsiteY16" fmla="*/ 802117 h 2349929"/>
              <a:gd name="connsiteX17" fmla="*/ 357422 w 4434122"/>
              <a:gd name="connsiteY17" fmla="*/ 902129 h 2349929"/>
              <a:gd name="connsiteX18" fmla="*/ 138347 w 4434122"/>
              <a:gd name="connsiteY18" fmla="*/ 916417 h 2349929"/>
              <a:gd name="connsiteX19" fmla="*/ 119297 w 4434122"/>
              <a:gd name="connsiteY19" fmla="*/ 902129 h 2349929"/>
              <a:gd name="connsiteX20" fmla="*/ 24047 w 4434122"/>
              <a:gd name="connsiteY20" fmla="*/ 844979 h 2349929"/>
              <a:gd name="connsiteX21" fmla="*/ 19285 w 4434122"/>
              <a:gd name="connsiteY21" fmla="*/ 511604 h 2349929"/>
              <a:gd name="connsiteX22" fmla="*/ 247885 w 4434122"/>
              <a:gd name="connsiteY22" fmla="*/ 187754 h 2349929"/>
              <a:gd name="connsiteX23" fmla="*/ 438385 w 4434122"/>
              <a:gd name="connsiteY23" fmla="*/ 130604 h 2349929"/>
              <a:gd name="connsiteX24" fmla="*/ 519347 w 4434122"/>
              <a:gd name="connsiteY24" fmla="*/ 6779 h 2349929"/>
              <a:gd name="connsiteX25" fmla="*/ 576497 w 4434122"/>
              <a:gd name="connsiteY25" fmla="*/ 16304 h 2349929"/>
              <a:gd name="connsiteX26" fmla="*/ 590785 w 4434122"/>
              <a:gd name="connsiteY26" fmla="*/ 16304 h 2349929"/>
              <a:gd name="connsiteX27" fmla="*/ 980027 w 4434122"/>
              <a:gd name="connsiteY27" fmla="*/ 31623 h 2349929"/>
              <a:gd name="connsiteX28" fmla="*/ 643172 w 4434122"/>
              <a:gd name="connsiteY28" fmla="*/ 359204 h 2349929"/>
              <a:gd name="connsiteX0" fmla="*/ 4434122 w 4434122"/>
              <a:gd name="connsiteY0" fmla="*/ 2349929 h 2349929"/>
              <a:gd name="connsiteX1" fmla="*/ 4353160 w 4434122"/>
              <a:gd name="connsiteY1" fmla="*/ 2307067 h 2349929"/>
              <a:gd name="connsiteX2" fmla="*/ 4319822 w 4434122"/>
              <a:gd name="connsiteY2" fmla="*/ 2264204 h 2349929"/>
              <a:gd name="connsiteX3" fmla="*/ 4215047 w 4434122"/>
              <a:gd name="connsiteY3" fmla="*/ 2183242 h 2349929"/>
              <a:gd name="connsiteX4" fmla="*/ 4143610 w 4434122"/>
              <a:gd name="connsiteY4" fmla="*/ 2192767 h 2349929"/>
              <a:gd name="connsiteX5" fmla="*/ 4034072 w 4434122"/>
              <a:gd name="connsiteY5" fmla="*/ 2197529 h 2349929"/>
              <a:gd name="connsiteX6" fmla="*/ 3467335 w 4434122"/>
              <a:gd name="connsiteY6" fmla="*/ 2216579 h 2349929"/>
              <a:gd name="connsiteX7" fmla="*/ 3295314 w 4434122"/>
              <a:gd name="connsiteY7" fmla="*/ 2139610 h 2349929"/>
              <a:gd name="connsiteX8" fmla="*/ 2719250 w 4434122"/>
              <a:gd name="connsiteY8" fmla="*/ 1779570 h 2349929"/>
              <a:gd name="connsiteX9" fmla="*/ 2629135 w 4434122"/>
              <a:gd name="connsiteY9" fmla="*/ 1787954 h 2349929"/>
              <a:gd name="connsiteX10" fmla="*/ 2190985 w 4434122"/>
              <a:gd name="connsiteY10" fmla="*/ 1940354 h 2349929"/>
              <a:gd name="connsiteX11" fmla="*/ 2124310 w 4434122"/>
              <a:gd name="connsiteY11" fmla="*/ 1940354 h 2349929"/>
              <a:gd name="connsiteX12" fmla="*/ 2071922 w 4434122"/>
              <a:gd name="connsiteY12" fmla="*/ 1887967 h 2349929"/>
              <a:gd name="connsiteX13" fmla="*/ 1855154 w 4434122"/>
              <a:gd name="connsiteY13" fmla="*/ 1491538 h 2349929"/>
              <a:gd name="connsiteX14" fmla="*/ 1605197 w 4434122"/>
              <a:gd name="connsiteY14" fmla="*/ 1092629 h 2349929"/>
              <a:gd name="connsiteX15" fmla="*/ 1207082 w 4434122"/>
              <a:gd name="connsiteY15" fmla="*/ 987482 h 2349929"/>
              <a:gd name="connsiteX16" fmla="*/ 666985 w 4434122"/>
              <a:gd name="connsiteY16" fmla="*/ 802117 h 2349929"/>
              <a:gd name="connsiteX17" fmla="*/ 357422 w 4434122"/>
              <a:gd name="connsiteY17" fmla="*/ 902129 h 2349929"/>
              <a:gd name="connsiteX18" fmla="*/ 138347 w 4434122"/>
              <a:gd name="connsiteY18" fmla="*/ 916417 h 2349929"/>
              <a:gd name="connsiteX19" fmla="*/ 119297 w 4434122"/>
              <a:gd name="connsiteY19" fmla="*/ 902129 h 2349929"/>
              <a:gd name="connsiteX20" fmla="*/ 24047 w 4434122"/>
              <a:gd name="connsiteY20" fmla="*/ 844979 h 2349929"/>
              <a:gd name="connsiteX21" fmla="*/ 19285 w 4434122"/>
              <a:gd name="connsiteY21" fmla="*/ 511604 h 2349929"/>
              <a:gd name="connsiteX22" fmla="*/ 247885 w 4434122"/>
              <a:gd name="connsiteY22" fmla="*/ 187754 h 2349929"/>
              <a:gd name="connsiteX23" fmla="*/ 438385 w 4434122"/>
              <a:gd name="connsiteY23" fmla="*/ 130604 h 2349929"/>
              <a:gd name="connsiteX24" fmla="*/ 519347 w 4434122"/>
              <a:gd name="connsiteY24" fmla="*/ 6779 h 2349929"/>
              <a:gd name="connsiteX25" fmla="*/ 576497 w 4434122"/>
              <a:gd name="connsiteY25" fmla="*/ 16304 h 2349929"/>
              <a:gd name="connsiteX26" fmla="*/ 590785 w 4434122"/>
              <a:gd name="connsiteY26" fmla="*/ 16304 h 2349929"/>
              <a:gd name="connsiteX27" fmla="*/ 643172 w 4434122"/>
              <a:gd name="connsiteY27" fmla="*/ 359204 h 2349929"/>
              <a:gd name="connsiteX0" fmla="*/ 4434122 w 4434122"/>
              <a:gd name="connsiteY0" fmla="*/ 2349929 h 2349929"/>
              <a:gd name="connsiteX1" fmla="*/ 4353160 w 4434122"/>
              <a:gd name="connsiteY1" fmla="*/ 2307067 h 2349929"/>
              <a:gd name="connsiteX2" fmla="*/ 4319822 w 4434122"/>
              <a:gd name="connsiteY2" fmla="*/ 2264204 h 2349929"/>
              <a:gd name="connsiteX3" fmla="*/ 4215047 w 4434122"/>
              <a:gd name="connsiteY3" fmla="*/ 2183242 h 2349929"/>
              <a:gd name="connsiteX4" fmla="*/ 4143610 w 4434122"/>
              <a:gd name="connsiteY4" fmla="*/ 2192767 h 2349929"/>
              <a:gd name="connsiteX5" fmla="*/ 4034072 w 4434122"/>
              <a:gd name="connsiteY5" fmla="*/ 2197529 h 2349929"/>
              <a:gd name="connsiteX6" fmla="*/ 3467335 w 4434122"/>
              <a:gd name="connsiteY6" fmla="*/ 2216579 h 2349929"/>
              <a:gd name="connsiteX7" fmla="*/ 3295314 w 4434122"/>
              <a:gd name="connsiteY7" fmla="*/ 2139610 h 2349929"/>
              <a:gd name="connsiteX8" fmla="*/ 2719250 w 4434122"/>
              <a:gd name="connsiteY8" fmla="*/ 1779570 h 2349929"/>
              <a:gd name="connsiteX9" fmla="*/ 2629135 w 4434122"/>
              <a:gd name="connsiteY9" fmla="*/ 1787954 h 2349929"/>
              <a:gd name="connsiteX10" fmla="*/ 2190985 w 4434122"/>
              <a:gd name="connsiteY10" fmla="*/ 1940354 h 2349929"/>
              <a:gd name="connsiteX11" fmla="*/ 2124310 w 4434122"/>
              <a:gd name="connsiteY11" fmla="*/ 1940354 h 2349929"/>
              <a:gd name="connsiteX12" fmla="*/ 2071922 w 4434122"/>
              <a:gd name="connsiteY12" fmla="*/ 1887967 h 2349929"/>
              <a:gd name="connsiteX13" fmla="*/ 1855154 w 4434122"/>
              <a:gd name="connsiteY13" fmla="*/ 1491538 h 2349929"/>
              <a:gd name="connsiteX14" fmla="*/ 1605197 w 4434122"/>
              <a:gd name="connsiteY14" fmla="*/ 1092629 h 2349929"/>
              <a:gd name="connsiteX15" fmla="*/ 1207082 w 4434122"/>
              <a:gd name="connsiteY15" fmla="*/ 987482 h 2349929"/>
              <a:gd name="connsiteX16" fmla="*/ 666985 w 4434122"/>
              <a:gd name="connsiteY16" fmla="*/ 802117 h 2349929"/>
              <a:gd name="connsiteX17" fmla="*/ 357422 w 4434122"/>
              <a:gd name="connsiteY17" fmla="*/ 902129 h 2349929"/>
              <a:gd name="connsiteX18" fmla="*/ 138347 w 4434122"/>
              <a:gd name="connsiteY18" fmla="*/ 916417 h 2349929"/>
              <a:gd name="connsiteX19" fmla="*/ 119297 w 4434122"/>
              <a:gd name="connsiteY19" fmla="*/ 902129 h 2349929"/>
              <a:gd name="connsiteX20" fmla="*/ 24047 w 4434122"/>
              <a:gd name="connsiteY20" fmla="*/ 844979 h 2349929"/>
              <a:gd name="connsiteX21" fmla="*/ 19285 w 4434122"/>
              <a:gd name="connsiteY21" fmla="*/ 511604 h 2349929"/>
              <a:gd name="connsiteX22" fmla="*/ 247885 w 4434122"/>
              <a:gd name="connsiteY22" fmla="*/ 187754 h 2349929"/>
              <a:gd name="connsiteX23" fmla="*/ 438385 w 4434122"/>
              <a:gd name="connsiteY23" fmla="*/ 130604 h 2349929"/>
              <a:gd name="connsiteX24" fmla="*/ 519347 w 4434122"/>
              <a:gd name="connsiteY24" fmla="*/ 6779 h 2349929"/>
              <a:gd name="connsiteX25" fmla="*/ 576497 w 4434122"/>
              <a:gd name="connsiteY25" fmla="*/ 16304 h 2349929"/>
              <a:gd name="connsiteX26" fmla="*/ 590785 w 4434122"/>
              <a:gd name="connsiteY26" fmla="*/ 16304 h 2349929"/>
              <a:gd name="connsiteX0" fmla="*/ 4434122 w 4434122"/>
              <a:gd name="connsiteY0" fmla="*/ 2349929 h 2349929"/>
              <a:gd name="connsiteX1" fmla="*/ 4353160 w 4434122"/>
              <a:gd name="connsiteY1" fmla="*/ 2307067 h 2349929"/>
              <a:gd name="connsiteX2" fmla="*/ 4319822 w 4434122"/>
              <a:gd name="connsiteY2" fmla="*/ 2264204 h 2349929"/>
              <a:gd name="connsiteX3" fmla="*/ 4215047 w 4434122"/>
              <a:gd name="connsiteY3" fmla="*/ 2183242 h 2349929"/>
              <a:gd name="connsiteX4" fmla="*/ 4143610 w 4434122"/>
              <a:gd name="connsiteY4" fmla="*/ 2192767 h 2349929"/>
              <a:gd name="connsiteX5" fmla="*/ 4034072 w 4434122"/>
              <a:gd name="connsiteY5" fmla="*/ 2197529 h 2349929"/>
              <a:gd name="connsiteX6" fmla="*/ 3467335 w 4434122"/>
              <a:gd name="connsiteY6" fmla="*/ 2216579 h 2349929"/>
              <a:gd name="connsiteX7" fmla="*/ 3295314 w 4434122"/>
              <a:gd name="connsiteY7" fmla="*/ 2139610 h 2349929"/>
              <a:gd name="connsiteX8" fmla="*/ 2719250 w 4434122"/>
              <a:gd name="connsiteY8" fmla="*/ 1779570 h 2349929"/>
              <a:gd name="connsiteX9" fmla="*/ 2629135 w 4434122"/>
              <a:gd name="connsiteY9" fmla="*/ 1787954 h 2349929"/>
              <a:gd name="connsiteX10" fmla="*/ 2190985 w 4434122"/>
              <a:gd name="connsiteY10" fmla="*/ 1940354 h 2349929"/>
              <a:gd name="connsiteX11" fmla="*/ 2124310 w 4434122"/>
              <a:gd name="connsiteY11" fmla="*/ 1940354 h 2349929"/>
              <a:gd name="connsiteX12" fmla="*/ 2071922 w 4434122"/>
              <a:gd name="connsiteY12" fmla="*/ 1887967 h 2349929"/>
              <a:gd name="connsiteX13" fmla="*/ 1855154 w 4434122"/>
              <a:gd name="connsiteY13" fmla="*/ 1491538 h 2349929"/>
              <a:gd name="connsiteX14" fmla="*/ 1605197 w 4434122"/>
              <a:gd name="connsiteY14" fmla="*/ 1092629 h 2349929"/>
              <a:gd name="connsiteX15" fmla="*/ 1207082 w 4434122"/>
              <a:gd name="connsiteY15" fmla="*/ 987482 h 2349929"/>
              <a:gd name="connsiteX16" fmla="*/ 666985 w 4434122"/>
              <a:gd name="connsiteY16" fmla="*/ 802117 h 2349929"/>
              <a:gd name="connsiteX17" fmla="*/ 357422 w 4434122"/>
              <a:gd name="connsiteY17" fmla="*/ 902129 h 2349929"/>
              <a:gd name="connsiteX18" fmla="*/ 138347 w 4434122"/>
              <a:gd name="connsiteY18" fmla="*/ 916417 h 2349929"/>
              <a:gd name="connsiteX19" fmla="*/ 119297 w 4434122"/>
              <a:gd name="connsiteY19" fmla="*/ 902129 h 2349929"/>
              <a:gd name="connsiteX20" fmla="*/ 24047 w 4434122"/>
              <a:gd name="connsiteY20" fmla="*/ 844979 h 2349929"/>
              <a:gd name="connsiteX21" fmla="*/ 19285 w 4434122"/>
              <a:gd name="connsiteY21" fmla="*/ 511604 h 2349929"/>
              <a:gd name="connsiteX22" fmla="*/ 247885 w 4434122"/>
              <a:gd name="connsiteY22" fmla="*/ 187754 h 2349929"/>
              <a:gd name="connsiteX23" fmla="*/ 438385 w 4434122"/>
              <a:gd name="connsiteY23" fmla="*/ 130604 h 2349929"/>
              <a:gd name="connsiteX24" fmla="*/ 519347 w 4434122"/>
              <a:gd name="connsiteY24" fmla="*/ 6779 h 2349929"/>
              <a:gd name="connsiteX25" fmla="*/ 576497 w 4434122"/>
              <a:gd name="connsiteY25" fmla="*/ 16304 h 2349929"/>
              <a:gd name="connsiteX0" fmla="*/ 4434122 w 4434122"/>
              <a:gd name="connsiteY0" fmla="*/ 2343150 h 2343150"/>
              <a:gd name="connsiteX1" fmla="*/ 4353160 w 4434122"/>
              <a:gd name="connsiteY1" fmla="*/ 2300288 h 2343150"/>
              <a:gd name="connsiteX2" fmla="*/ 4319822 w 4434122"/>
              <a:gd name="connsiteY2" fmla="*/ 2257425 h 2343150"/>
              <a:gd name="connsiteX3" fmla="*/ 4215047 w 4434122"/>
              <a:gd name="connsiteY3" fmla="*/ 2176463 h 2343150"/>
              <a:gd name="connsiteX4" fmla="*/ 4143610 w 4434122"/>
              <a:gd name="connsiteY4" fmla="*/ 2185988 h 2343150"/>
              <a:gd name="connsiteX5" fmla="*/ 4034072 w 4434122"/>
              <a:gd name="connsiteY5" fmla="*/ 2190750 h 2343150"/>
              <a:gd name="connsiteX6" fmla="*/ 3467335 w 4434122"/>
              <a:gd name="connsiteY6" fmla="*/ 2209800 h 2343150"/>
              <a:gd name="connsiteX7" fmla="*/ 3295314 w 4434122"/>
              <a:gd name="connsiteY7" fmla="*/ 2132831 h 2343150"/>
              <a:gd name="connsiteX8" fmla="*/ 2719250 w 4434122"/>
              <a:gd name="connsiteY8" fmla="*/ 1772791 h 2343150"/>
              <a:gd name="connsiteX9" fmla="*/ 2629135 w 4434122"/>
              <a:gd name="connsiteY9" fmla="*/ 1781175 h 2343150"/>
              <a:gd name="connsiteX10" fmla="*/ 2190985 w 4434122"/>
              <a:gd name="connsiteY10" fmla="*/ 1933575 h 2343150"/>
              <a:gd name="connsiteX11" fmla="*/ 2124310 w 4434122"/>
              <a:gd name="connsiteY11" fmla="*/ 1933575 h 2343150"/>
              <a:gd name="connsiteX12" fmla="*/ 2071922 w 4434122"/>
              <a:gd name="connsiteY12" fmla="*/ 1881188 h 2343150"/>
              <a:gd name="connsiteX13" fmla="*/ 1855154 w 4434122"/>
              <a:gd name="connsiteY13" fmla="*/ 1484759 h 2343150"/>
              <a:gd name="connsiteX14" fmla="*/ 1605197 w 4434122"/>
              <a:gd name="connsiteY14" fmla="*/ 1085850 h 2343150"/>
              <a:gd name="connsiteX15" fmla="*/ 1207082 w 4434122"/>
              <a:gd name="connsiteY15" fmla="*/ 980703 h 2343150"/>
              <a:gd name="connsiteX16" fmla="*/ 666985 w 4434122"/>
              <a:gd name="connsiteY16" fmla="*/ 795338 h 2343150"/>
              <a:gd name="connsiteX17" fmla="*/ 357422 w 4434122"/>
              <a:gd name="connsiteY17" fmla="*/ 895350 h 2343150"/>
              <a:gd name="connsiteX18" fmla="*/ 138347 w 4434122"/>
              <a:gd name="connsiteY18" fmla="*/ 909638 h 2343150"/>
              <a:gd name="connsiteX19" fmla="*/ 119297 w 4434122"/>
              <a:gd name="connsiteY19" fmla="*/ 895350 h 2343150"/>
              <a:gd name="connsiteX20" fmla="*/ 24047 w 4434122"/>
              <a:gd name="connsiteY20" fmla="*/ 838200 h 2343150"/>
              <a:gd name="connsiteX21" fmla="*/ 19285 w 4434122"/>
              <a:gd name="connsiteY21" fmla="*/ 504825 h 2343150"/>
              <a:gd name="connsiteX22" fmla="*/ 247885 w 4434122"/>
              <a:gd name="connsiteY22" fmla="*/ 180975 h 2343150"/>
              <a:gd name="connsiteX23" fmla="*/ 438385 w 4434122"/>
              <a:gd name="connsiteY23" fmla="*/ 123825 h 2343150"/>
              <a:gd name="connsiteX24" fmla="*/ 519347 w 4434122"/>
              <a:gd name="connsiteY24" fmla="*/ 0 h 23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34122" h="2343150">
                <a:moveTo>
                  <a:pt x="4434122" y="2343150"/>
                </a:moveTo>
                <a:cubicBezTo>
                  <a:pt x="4403166" y="2328863"/>
                  <a:pt x="4372210" y="2314576"/>
                  <a:pt x="4353160" y="2300288"/>
                </a:cubicBezTo>
                <a:cubicBezTo>
                  <a:pt x="4334110" y="2286001"/>
                  <a:pt x="4342841" y="2278062"/>
                  <a:pt x="4319822" y="2257425"/>
                </a:cubicBezTo>
                <a:cubicBezTo>
                  <a:pt x="4296803" y="2236788"/>
                  <a:pt x="4244416" y="2188369"/>
                  <a:pt x="4215047" y="2176463"/>
                </a:cubicBezTo>
                <a:cubicBezTo>
                  <a:pt x="4185678" y="2164557"/>
                  <a:pt x="4173773" y="2183607"/>
                  <a:pt x="4143610" y="2185988"/>
                </a:cubicBezTo>
                <a:cubicBezTo>
                  <a:pt x="4113448" y="2188369"/>
                  <a:pt x="4034072" y="2190750"/>
                  <a:pt x="4034072" y="2190750"/>
                </a:cubicBezTo>
                <a:cubicBezTo>
                  <a:pt x="3921360" y="2194719"/>
                  <a:pt x="3590461" y="2219453"/>
                  <a:pt x="3467335" y="2209800"/>
                </a:cubicBezTo>
                <a:cubicBezTo>
                  <a:pt x="3344209" y="2200147"/>
                  <a:pt x="3419995" y="2205666"/>
                  <a:pt x="3295314" y="2132831"/>
                </a:cubicBezTo>
                <a:cubicBezTo>
                  <a:pt x="3170633" y="2059996"/>
                  <a:pt x="2832756" y="1839466"/>
                  <a:pt x="2719250" y="1772791"/>
                </a:cubicBezTo>
                <a:cubicBezTo>
                  <a:pt x="2702507" y="1786508"/>
                  <a:pt x="2717179" y="1754378"/>
                  <a:pt x="2629135" y="1781175"/>
                </a:cubicBezTo>
                <a:cubicBezTo>
                  <a:pt x="2541091" y="1807972"/>
                  <a:pt x="2275123" y="1908175"/>
                  <a:pt x="2190985" y="1933575"/>
                </a:cubicBezTo>
                <a:cubicBezTo>
                  <a:pt x="2106848" y="1958975"/>
                  <a:pt x="2144154" y="1942306"/>
                  <a:pt x="2124310" y="1933575"/>
                </a:cubicBezTo>
                <a:cubicBezTo>
                  <a:pt x="2104466" y="1924844"/>
                  <a:pt x="2116781" y="1955991"/>
                  <a:pt x="2071922" y="1881188"/>
                </a:cubicBezTo>
                <a:cubicBezTo>
                  <a:pt x="2027063" y="1806385"/>
                  <a:pt x="1932941" y="1617315"/>
                  <a:pt x="1855154" y="1484759"/>
                </a:cubicBezTo>
                <a:cubicBezTo>
                  <a:pt x="1683978" y="1271613"/>
                  <a:pt x="1713209" y="1169859"/>
                  <a:pt x="1605197" y="1085850"/>
                </a:cubicBezTo>
                <a:cubicBezTo>
                  <a:pt x="1497185" y="1001841"/>
                  <a:pt x="1207082" y="980703"/>
                  <a:pt x="1207082" y="980703"/>
                </a:cubicBezTo>
                <a:cubicBezTo>
                  <a:pt x="931204" y="881782"/>
                  <a:pt x="808595" y="809563"/>
                  <a:pt x="666985" y="795338"/>
                </a:cubicBezTo>
                <a:cubicBezTo>
                  <a:pt x="525375" y="781113"/>
                  <a:pt x="445528" y="876300"/>
                  <a:pt x="357422" y="895350"/>
                </a:cubicBezTo>
                <a:cubicBezTo>
                  <a:pt x="269316" y="914400"/>
                  <a:pt x="178034" y="909638"/>
                  <a:pt x="138347" y="909638"/>
                </a:cubicBezTo>
                <a:cubicBezTo>
                  <a:pt x="98660" y="909638"/>
                  <a:pt x="138347" y="907256"/>
                  <a:pt x="119297" y="895350"/>
                </a:cubicBezTo>
                <a:cubicBezTo>
                  <a:pt x="100247" y="883444"/>
                  <a:pt x="40716" y="903288"/>
                  <a:pt x="24047" y="838200"/>
                </a:cubicBezTo>
                <a:cubicBezTo>
                  <a:pt x="7378" y="773112"/>
                  <a:pt x="-18021" y="614362"/>
                  <a:pt x="19285" y="504825"/>
                </a:cubicBezTo>
                <a:cubicBezTo>
                  <a:pt x="56591" y="395288"/>
                  <a:pt x="178035" y="244475"/>
                  <a:pt x="247885" y="180975"/>
                </a:cubicBezTo>
                <a:cubicBezTo>
                  <a:pt x="317735" y="117475"/>
                  <a:pt x="393141" y="153987"/>
                  <a:pt x="438385" y="123825"/>
                </a:cubicBezTo>
                <a:cubicBezTo>
                  <a:pt x="483629" y="93663"/>
                  <a:pt x="496328" y="19050"/>
                  <a:pt x="519347" y="0"/>
                </a:cubicBezTo>
              </a:path>
            </a:pathLst>
          </a:cu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1157F67-C8D3-1E94-7A7E-29E398F2B15D}"/>
              </a:ext>
            </a:extLst>
          </p:cNvPr>
          <p:cNvSpPr/>
          <p:nvPr/>
        </p:nvSpPr>
        <p:spPr>
          <a:xfrm>
            <a:off x="4692832" y="5011239"/>
            <a:ext cx="215537" cy="215537"/>
          </a:xfrm>
          <a:prstGeom prst="ellipse">
            <a:avLst/>
          </a:prstGeom>
          <a:solidFill>
            <a:srgbClr val="F1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A808DB8-0A43-EEA4-4AA4-161A9C0A2FDD}"/>
              </a:ext>
            </a:extLst>
          </p:cNvPr>
          <p:cNvGrpSpPr/>
          <p:nvPr/>
        </p:nvGrpSpPr>
        <p:grpSpPr>
          <a:xfrm>
            <a:off x="5504050" y="918517"/>
            <a:ext cx="3648683" cy="2736512"/>
            <a:chOff x="4422524" y="2677262"/>
            <a:chExt cx="4864911" cy="364868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D31E7EE-4002-3AE9-EADE-2F260C418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22524" y="2677262"/>
              <a:ext cx="4864911" cy="364868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BB9938-6630-42CA-840A-86A581DFB778}"/>
                </a:ext>
              </a:extLst>
            </p:cNvPr>
            <p:cNvSpPr txBox="1"/>
            <p:nvPr/>
          </p:nvSpPr>
          <p:spPr>
            <a:xfrm>
              <a:off x="4946496" y="2786511"/>
              <a:ext cx="1500839" cy="40010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350" dirty="0"/>
                <a:t>Switzerland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9A40632-3630-99DC-2445-90C11CB73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2183" y="2735564"/>
              <a:ext cx="471229" cy="47122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B653C27-F8E8-0CB8-91B0-9CECE7F363A1}"/>
              </a:ext>
            </a:extLst>
          </p:cNvPr>
          <p:cNvGrpSpPr/>
          <p:nvPr/>
        </p:nvGrpSpPr>
        <p:grpSpPr>
          <a:xfrm>
            <a:off x="5481203" y="857250"/>
            <a:ext cx="3668619" cy="2435855"/>
            <a:chOff x="7316685" y="-14883"/>
            <a:chExt cx="4891492" cy="324780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8193E45-BF37-7038-A697-E6C5541C71ED}"/>
                </a:ext>
              </a:extLst>
            </p:cNvPr>
            <p:cNvGrpSpPr/>
            <p:nvPr/>
          </p:nvGrpSpPr>
          <p:grpSpPr>
            <a:xfrm>
              <a:off x="7316685" y="-14883"/>
              <a:ext cx="4891492" cy="3247806"/>
              <a:chOff x="7316685" y="-14883"/>
              <a:chExt cx="4891492" cy="3247806"/>
            </a:xfrm>
          </p:grpSpPr>
          <p:pic>
            <p:nvPicPr>
              <p:cNvPr id="23" name="Picture 12">
                <a:extLst>
                  <a:ext uri="{FF2B5EF4-FFF2-40B4-BE49-F238E27FC236}">
                    <a16:creationId xmlns:a16="http://schemas.microsoft.com/office/drawing/2014/main" id="{957275F8-DF25-00FD-16A1-D929DD2F99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6685" y="-14883"/>
                <a:ext cx="4891492" cy="3247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78DF7B9E-8EAF-ACB5-C6A4-638D3036DD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81396" y="80024"/>
                <a:ext cx="1099020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800" dirty="0">
                    <a:latin typeface="+mn-lt"/>
                    <a:cs typeface="Helvetica"/>
                  </a:rPr>
                  <a:t>Sarah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C92C1DC-13F0-ABA2-DD59-F988452DF104}"/>
                </a:ext>
              </a:extLst>
            </p:cNvPr>
            <p:cNvGrpSpPr/>
            <p:nvPr/>
          </p:nvGrpSpPr>
          <p:grpSpPr>
            <a:xfrm>
              <a:off x="9784332" y="56717"/>
              <a:ext cx="2368693" cy="465248"/>
              <a:chOff x="9784332" y="56717"/>
              <a:chExt cx="2368693" cy="465248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F0CD590-9780-AC74-AFF4-7DF901F79F30}"/>
                  </a:ext>
                </a:extLst>
              </p:cNvPr>
              <p:cNvSpPr txBox="1"/>
              <p:nvPr/>
            </p:nvSpPr>
            <p:spPr>
              <a:xfrm>
                <a:off x="10553869" y="102036"/>
                <a:ext cx="1599156" cy="400109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350" dirty="0"/>
                  <a:t>Netherlands</a:t>
                </a:r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7A52E8B-C64D-12FA-5C65-83249B81CD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84332" y="56717"/>
                <a:ext cx="697872" cy="465248"/>
              </a:xfrm>
              <a:prstGeom prst="rect">
                <a:avLst/>
              </a:prstGeom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40BBF21-907E-1DB8-FAF6-8D46C52600B9}"/>
              </a:ext>
            </a:extLst>
          </p:cNvPr>
          <p:cNvGrpSpPr/>
          <p:nvPr/>
        </p:nvGrpSpPr>
        <p:grpSpPr>
          <a:xfrm>
            <a:off x="5512781" y="855851"/>
            <a:ext cx="3637041" cy="2424693"/>
            <a:chOff x="7342613" y="-1"/>
            <a:chExt cx="4849388" cy="323292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857AFBD-FF4C-52FA-E0C3-A5315CE6282D}"/>
                </a:ext>
              </a:extLst>
            </p:cNvPr>
            <p:cNvGrpSpPr/>
            <p:nvPr/>
          </p:nvGrpSpPr>
          <p:grpSpPr>
            <a:xfrm>
              <a:off x="7342613" y="-1"/>
              <a:ext cx="4849388" cy="3232924"/>
              <a:chOff x="5745979" y="1634204"/>
              <a:chExt cx="4586741" cy="3057826"/>
            </a:xfrm>
          </p:grpSpPr>
          <p:pic>
            <p:nvPicPr>
              <p:cNvPr id="29" name="Picture 13">
                <a:extLst>
                  <a:ext uri="{FF2B5EF4-FFF2-40B4-BE49-F238E27FC236}">
                    <a16:creationId xmlns:a16="http://schemas.microsoft.com/office/drawing/2014/main" id="{C7D45FF9-A225-1D9C-1CDF-53BA8605E9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45979" y="1634204"/>
                <a:ext cx="4586741" cy="3057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TextBox 14">
                <a:extLst>
                  <a:ext uri="{FF2B5EF4-FFF2-40B4-BE49-F238E27FC236}">
                    <a16:creationId xmlns:a16="http://schemas.microsoft.com/office/drawing/2014/main" id="{1FA65BBB-A81F-C0B9-3903-2DCDA2BFD7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45979" y="1663837"/>
                <a:ext cx="2222118" cy="407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500" dirty="0" err="1">
                    <a:latin typeface="+mn-lt"/>
                    <a:cs typeface="Helvetica"/>
                  </a:rPr>
                  <a:t>Calicanto</a:t>
                </a:r>
                <a:r>
                  <a:rPr lang="en-US" sz="1500" dirty="0">
                    <a:latin typeface="+mn-lt"/>
                    <a:cs typeface="Helvetica"/>
                  </a:rPr>
                  <a:t> Bridge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04F1927-D68B-8F11-6E97-A6ACA4DC2E11}"/>
                </a:ext>
              </a:extLst>
            </p:cNvPr>
            <p:cNvSpPr txBox="1"/>
            <p:nvPr/>
          </p:nvSpPr>
          <p:spPr>
            <a:xfrm>
              <a:off x="10894162" y="79031"/>
              <a:ext cx="1240084" cy="40010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350" dirty="0"/>
                <a:t>Malaysia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27B995D-0D59-FEE1-7AD9-AB1CF5BBA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73670" y="63247"/>
              <a:ext cx="880696" cy="440349"/>
            </a:xfrm>
            <a:prstGeom prst="rect">
              <a:avLst/>
            </a:prstGeom>
          </p:spPr>
        </p:pic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6DA9A-701B-9837-E7D9-4A13D4F2CFDD}"/>
              </a:ext>
            </a:extLst>
          </p:cNvPr>
          <p:cNvCxnSpPr>
            <a:stCxn id="12" idx="24"/>
          </p:cNvCxnSpPr>
          <p:nvPr/>
        </p:nvCxnSpPr>
        <p:spPr>
          <a:xfrm>
            <a:off x="960083" y="2861543"/>
            <a:ext cx="58820" cy="24905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indoor, building, orange, truck&#10;&#10;Description automatically generated">
            <a:extLst>
              <a:ext uri="{FF2B5EF4-FFF2-40B4-BE49-F238E27FC236}">
                <a16:creationId xmlns:a16="http://schemas.microsoft.com/office/drawing/2014/main" id="{CA5A27C6-A0E5-B5AB-4053-83FB03CAD0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4623" y="1269787"/>
            <a:ext cx="3926950" cy="2945213"/>
          </a:xfrm>
          <a:prstGeom prst="rect">
            <a:avLst/>
          </a:prstGeom>
        </p:spPr>
      </p:pic>
      <p:pic>
        <p:nvPicPr>
          <p:cNvPr id="33" name="Picture 32" descr="A picture containing indoor, building, man, small&#10;&#10;Description automatically generated">
            <a:extLst>
              <a:ext uri="{FF2B5EF4-FFF2-40B4-BE49-F238E27FC236}">
                <a16:creationId xmlns:a16="http://schemas.microsoft.com/office/drawing/2014/main" id="{145C2D58-63E3-D6F2-CE37-89DE0097E9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30292" y="1834258"/>
            <a:ext cx="3940198" cy="2955149"/>
          </a:xfrm>
          <a:prstGeom prst="rect">
            <a:avLst/>
          </a:prstGeom>
        </p:spPr>
      </p:pic>
      <p:pic>
        <p:nvPicPr>
          <p:cNvPr id="34" name="Picture 33" descr="A picture containing indoor, table, sitting, food&#10;&#10;Description automatically generated">
            <a:extLst>
              <a:ext uri="{FF2B5EF4-FFF2-40B4-BE49-F238E27FC236}">
                <a16:creationId xmlns:a16="http://schemas.microsoft.com/office/drawing/2014/main" id="{E30552B6-0FC6-949A-BAB2-90A53E784F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55518" y="2633064"/>
            <a:ext cx="3940199" cy="295514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CA6938F-2116-FAA2-F4B7-2C789BBF2E98}"/>
              </a:ext>
            </a:extLst>
          </p:cNvPr>
          <p:cNvSpPr txBox="1"/>
          <p:nvPr/>
        </p:nvSpPr>
        <p:spPr>
          <a:xfrm>
            <a:off x="3990302" y="5169212"/>
            <a:ext cx="174118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February 2017</a:t>
            </a:r>
          </a:p>
        </p:txBody>
      </p:sp>
    </p:spTree>
    <p:extLst>
      <p:ext uri="{BB962C8B-B14F-4D97-AF65-F5344CB8AC3E}">
        <p14:creationId xmlns:p14="http://schemas.microsoft.com/office/powerpoint/2010/main" val="12766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 </a:t>
            </a:r>
            <a:r>
              <a:rPr lang="en-US" dirty="0" err="1"/>
              <a:t>accelarators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CERN-Accelerator-Complex.png">
            <a:extLst>
              <a:ext uri="{FF2B5EF4-FFF2-40B4-BE49-F238E27FC236}">
                <a16:creationId xmlns:a16="http://schemas.microsoft.com/office/drawing/2014/main" id="{D185A4D9-D583-CD9B-8FDC-904FD6764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5" t="6645" r="7721" b="20513"/>
          <a:stretch/>
        </p:blipFill>
        <p:spPr>
          <a:xfrm>
            <a:off x="1241929" y="1052736"/>
            <a:ext cx="7411826" cy="503669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305D86A-9D54-951B-FCF7-554F65B7C9B0}"/>
              </a:ext>
            </a:extLst>
          </p:cNvPr>
          <p:cNvGrpSpPr/>
          <p:nvPr/>
        </p:nvGrpSpPr>
        <p:grpSpPr>
          <a:xfrm>
            <a:off x="3775101" y="1344313"/>
            <a:ext cx="4474117" cy="3302128"/>
            <a:chOff x="3562970" y="1340768"/>
            <a:chExt cx="5482869" cy="38328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DD5974E-5B04-0426-6969-53C3D670760F}"/>
                </a:ext>
              </a:extLst>
            </p:cNvPr>
            <p:cNvGrpSpPr/>
            <p:nvPr/>
          </p:nvGrpSpPr>
          <p:grpSpPr>
            <a:xfrm>
              <a:off x="3562970" y="1340768"/>
              <a:ext cx="5482869" cy="3832862"/>
              <a:chOff x="3562970" y="1340768"/>
              <a:chExt cx="5482869" cy="383286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A99FC324-E633-5A7D-354E-92CCE1DF6746}"/>
                  </a:ext>
                </a:extLst>
              </p:cNvPr>
              <p:cNvSpPr/>
              <p:nvPr/>
            </p:nvSpPr>
            <p:spPr>
              <a:xfrm>
                <a:off x="4009778" y="3739123"/>
                <a:ext cx="3457111" cy="1434507"/>
              </a:xfrm>
              <a:prstGeom prst="ellipse">
                <a:avLst/>
              </a:prstGeom>
              <a:solidFill>
                <a:schemeClr val="accent1">
                  <a:alpha val="25000"/>
                </a:schemeClr>
              </a:solidFill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" name="Picture 9" descr="CERN-Accelerator-Complex.png">
                <a:extLst>
                  <a:ext uri="{FF2B5EF4-FFF2-40B4-BE49-F238E27FC236}">
                    <a16:creationId xmlns:a16="http://schemas.microsoft.com/office/drawing/2014/main" id="{B978A014-989B-7399-7709-9A3C497F63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445" t="42314" r="23888" b="45010"/>
              <a:stretch/>
            </p:blipFill>
            <p:spPr>
              <a:xfrm>
                <a:off x="3562970" y="1340768"/>
                <a:ext cx="5482869" cy="178165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pic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0742A5A-D347-F50E-A1C7-B6CD0F378557}"/>
                  </a:ext>
                </a:extLst>
              </p:cNvPr>
              <p:cNvCxnSpPr>
                <a:stCxn id="9" idx="2"/>
              </p:cNvCxnSpPr>
              <p:nvPr/>
            </p:nvCxnSpPr>
            <p:spPr>
              <a:xfrm flipH="1" flipV="1">
                <a:off x="3562970" y="3122421"/>
                <a:ext cx="446808" cy="133395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E7A6091-0D9A-78E9-3A7D-F5C676CF698F}"/>
                  </a:ext>
                </a:extLst>
              </p:cNvPr>
              <p:cNvCxnSpPr>
                <a:stCxn id="9" idx="6"/>
              </p:cNvCxnSpPr>
              <p:nvPr/>
            </p:nvCxnSpPr>
            <p:spPr>
              <a:xfrm flipV="1">
                <a:off x="7466889" y="3122421"/>
                <a:ext cx="1578950" cy="133395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BE6487C7-7557-A8E0-EAB3-1A784BC63386}"/>
                </a:ext>
              </a:extLst>
            </p:cNvPr>
            <p:cNvSpPr/>
            <p:nvPr/>
          </p:nvSpPr>
          <p:spPr>
            <a:xfrm>
              <a:off x="3586237" y="3150113"/>
              <a:ext cx="5390877" cy="1261724"/>
            </a:xfrm>
            <a:custGeom>
              <a:avLst/>
              <a:gdLst>
                <a:gd name="connsiteX0" fmla="*/ 0 w 5496546"/>
                <a:gd name="connsiteY0" fmla="*/ 42045 h 1404660"/>
                <a:gd name="connsiteX1" fmla="*/ 434748 w 5496546"/>
                <a:gd name="connsiteY1" fmla="*/ 1300656 h 1404660"/>
                <a:gd name="connsiteX2" fmla="*/ 434748 w 5496546"/>
                <a:gd name="connsiteY2" fmla="*/ 1266330 h 1404660"/>
                <a:gd name="connsiteX3" fmla="*/ 583477 w 5496546"/>
                <a:gd name="connsiteY3" fmla="*/ 1048934 h 1404660"/>
                <a:gd name="connsiteX4" fmla="*/ 880936 w 5496546"/>
                <a:gd name="connsiteY4" fmla="*/ 854421 h 1404660"/>
                <a:gd name="connsiteX5" fmla="*/ 1784753 w 5496546"/>
                <a:gd name="connsiteY5" fmla="*/ 637025 h 1404660"/>
                <a:gd name="connsiteX6" fmla="*/ 2551282 w 5496546"/>
                <a:gd name="connsiteY6" fmla="*/ 682792 h 1404660"/>
                <a:gd name="connsiteX7" fmla="*/ 3363573 w 5496546"/>
                <a:gd name="connsiteY7" fmla="*/ 831537 h 1404660"/>
                <a:gd name="connsiteX8" fmla="*/ 3512303 w 5496546"/>
                <a:gd name="connsiteY8" fmla="*/ 968840 h 1404660"/>
                <a:gd name="connsiteX9" fmla="*/ 3798321 w 5496546"/>
                <a:gd name="connsiteY9" fmla="*/ 1106143 h 1404660"/>
                <a:gd name="connsiteX10" fmla="*/ 3912728 w 5496546"/>
                <a:gd name="connsiteY10" fmla="*/ 1266330 h 1404660"/>
                <a:gd name="connsiteX11" fmla="*/ 3924169 w 5496546"/>
                <a:gd name="connsiteY11" fmla="*/ 1323540 h 1404660"/>
                <a:gd name="connsiteX12" fmla="*/ 5411463 w 5496546"/>
                <a:gd name="connsiteY12" fmla="*/ 87813 h 1404660"/>
                <a:gd name="connsiteX13" fmla="*/ 5308497 w 5496546"/>
                <a:gd name="connsiteY13" fmla="*/ 99254 h 1404660"/>
                <a:gd name="connsiteX14" fmla="*/ 5262734 w 5496546"/>
                <a:gd name="connsiteY14" fmla="*/ 87813 h 1404660"/>
                <a:gd name="connsiteX15" fmla="*/ 5159767 w 5496546"/>
                <a:gd name="connsiteY15" fmla="*/ 87813 h 1404660"/>
                <a:gd name="connsiteX16" fmla="*/ 5102564 w 5496546"/>
                <a:gd name="connsiteY16" fmla="*/ 87813 h 1404660"/>
                <a:gd name="connsiteX17" fmla="*/ 4942394 w 5496546"/>
                <a:gd name="connsiteY17" fmla="*/ 76371 h 1404660"/>
                <a:gd name="connsiteX18" fmla="*/ 4805105 w 5496546"/>
                <a:gd name="connsiteY18" fmla="*/ 64929 h 1404660"/>
                <a:gd name="connsiteX19" fmla="*/ 4484765 w 5496546"/>
                <a:gd name="connsiteY19" fmla="*/ 64929 h 1404660"/>
                <a:gd name="connsiteX20" fmla="*/ 125848 w 5496546"/>
                <a:gd name="connsiteY20" fmla="*/ 87813 h 1404660"/>
                <a:gd name="connsiteX0" fmla="*/ 0 w 5470088"/>
                <a:gd name="connsiteY0" fmla="*/ 110837 h 1404660"/>
                <a:gd name="connsiteX1" fmla="*/ 408290 w 5470088"/>
                <a:gd name="connsiteY1" fmla="*/ 1300656 h 1404660"/>
                <a:gd name="connsiteX2" fmla="*/ 408290 w 5470088"/>
                <a:gd name="connsiteY2" fmla="*/ 1266330 h 1404660"/>
                <a:gd name="connsiteX3" fmla="*/ 557019 w 5470088"/>
                <a:gd name="connsiteY3" fmla="*/ 1048934 h 1404660"/>
                <a:gd name="connsiteX4" fmla="*/ 854478 w 5470088"/>
                <a:gd name="connsiteY4" fmla="*/ 854421 h 1404660"/>
                <a:gd name="connsiteX5" fmla="*/ 1758295 w 5470088"/>
                <a:gd name="connsiteY5" fmla="*/ 637025 h 1404660"/>
                <a:gd name="connsiteX6" fmla="*/ 2524824 w 5470088"/>
                <a:gd name="connsiteY6" fmla="*/ 682792 h 1404660"/>
                <a:gd name="connsiteX7" fmla="*/ 3337115 w 5470088"/>
                <a:gd name="connsiteY7" fmla="*/ 831537 h 1404660"/>
                <a:gd name="connsiteX8" fmla="*/ 3485845 w 5470088"/>
                <a:gd name="connsiteY8" fmla="*/ 968840 h 1404660"/>
                <a:gd name="connsiteX9" fmla="*/ 3771863 w 5470088"/>
                <a:gd name="connsiteY9" fmla="*/ 1106143 h 1404660"/>
                <a:gd name="connsiteX10" fmla="*/ 3886270 w 5470088"/>
                <a:gd name="connsiteY10" fmla="*/ 1266330 h 1404660"/>
                <a:gd name="connsiteX11" fmla="*/ 3897711 w 5470088"/>
                <a:gd name="connsiteY11" fmla="*/ 1323540 h 1404660"/>
                <a:gd name="connsiteX12" fmla="*/ 5385005 w 5470088"/>
                <a:gd name="connsiteY12" fmla="*/ 87813 h 1404660"/>
                <a:gd name="connsiteX13" fmla="*/ 5282039 w 5470088"/>
                <a:gd name="connsiteY13" fmla="*/ 99254 h 1404660"/>
                <a:gd name="connsiteX14" fmla="*/ 5236276 w 5470088"/>
                <a:gd name="connsiteY14" fmla="*/ 87813 h 1404660"/>
                <a:gd name="connsiteX15" fmla="*/ 5133309 w 5470088"/>
                <a:gd name="connsiteY15" fmla="*/ 87813 h 1404660"/>
                <a:gd name="connsiteX16" fmla="*/ 5076106 w 5470088"/>
                <a:gd name="connsiteY16" fmla="*/ 87813 h 1404660"/>
                <a:gd name="connsiteX17" fmla="*/ 4915936 w 5470088"/>
                <a:gd name="connsiteY17" fmla="*/ 76371 h 1404660"/>
                <a:gd name="connsiteX18" fmla="*/ 4778647 w 5470088"/>
                <a:gd name="connsiteY18" fmla="*/ 64929 h 1404660"/>
                <a:gd name="connsiteX19" fmla="*/ 4458307 w 5470088"/>
                <a:gd name="connsiteY19" fmla="*/ 64929 h 1404660"/>
                <a:gd name="connsiteX20" fmla="*/ 99390 w 5470088"/>
                <a:gd name="connsiteY20" fmla="*/ 87813 h 1404660"/>
                <a:gd name="connsiteX0" fmla="*/ 0 w 5475380"/>
                <a:gd name="connsiteY0" fmla="*/ 79087 h 1404660"/>
                <a:gd name="connsiteX1" fmla="*/ 413582 w 5475380"/>
                <a:gd name="connsiteY1" fmla="*/ 1300656 h 1404660"/>
                <a:gd name="connsiteX2" fmla="*/ 413582 w 5475380"/>
                <a:gd name="connsiteY2" fmla="*/ 1266330 h 1404660"/>
                <a:gd name="connsiteX3" fmla="*/ 562311 w 5475380"/>
                <a:gd name="connsiteY3" fmla="*/ 1048934 h 1404660"/>
                <a:gd name="connsiteX4" fmla="*/ 859770 w 5475380"/>
                <a:gd name="connsiteY4" fmla="*/ 854421 h 1404660"/>
                <a:gd name="connsiteX5" fmla="*/ 1763587 w 5475380"/>
                <a:gd name="connsiteY5" fmla="*/ 637025 h 1404660"/>
                <a:gd name="connsiteX6" fmla="*/ 2530116 w 5475380"/>
                <a:gd name="connsiteY6" fmla="*/ 682792 h 1404660"/>
                <a:gd name="connsiteX7" fmla="*/ 3342407 w 5475380"/>
                <a:gd name="connsiteY7" fmla="*/ 831537 h 1404660"/>
                <a:gd name="connsiteX8" fmla="*/ 3491137 w 5475380"/>
                <a:gd name="connsiteY8" fmla="*/ 968840 h 1404660"/>
                <a:gd name="connsiteX9" fmla="*/ 3777155 w 5475380"/>
                <a:gd name="connsiteY9" fmla="*/ 1106143 h 1404660"/>
                <a:gd name="connsiteX10" fmla="*/ 3891562 w 5475380"/>
                <a:gd name="connsiteY10" fmla="*/ 1266330 h 1404660"/>
                <a:gd name="connsiteX11" fmla="*/ 3903003 w 5475380"/>
                <a:gd name="connsiteY11" fmla="*/ 1323540 h 1404660"/>
                <a:gd name="connsiteX12" fmla="*/ 5390297 w 5475380"/>
                <a:gd name="connsiteY12" fmla="*/ 87813 h 1404660"/>
                <a:gd name="connsiteX13" fmla="*/ 5287331 w 5475380"/>
                <a:gd name="connsiteY13" fmla="*/ 99254 h 1404660"/>
                <a:gd name="connsiteX14" fmla="*/ 5241568 w 5475380"/>
                <a:gd name="connsiteY14" fmla="*/ 87813 h 1404660"/>
                <a:gd name="connsiteX15" fmla="*/ 5138601 w 5475380"/>
                <a:gd name="connsiteY15" fmla="*/ 87813 h 1404660"/>
                <a:gd name="connsiteX16" fmla="*/ 5081398 w 5475380"/>
                <a:gd name="connsiteY16" fmla="*/ 87813 h 1404660"/>
                <a:gd name="connsiteX17" fmla="*/ 4921228 w 5475380"/>
                <a:gd name="connsiteY17" fmla="*/ 76371 h 1404660"/>
                <a:gd name="connsiteX18" fmla="*/ 4783939 w 5475380"/>
                <a:gd name="connsiteY18" fmla="*/ 64929 h 1404660"/>
                <a:gd name="connsiteX19" fmla="*/ 4463599 w 5475380"/>
                <a:gd name="connsiteY19" fmla="*/ 64929 h 1404660"/>
                <a:gd name="connsiteX20" fmla="*/ 104682 w 5475380"/>
                <a:gd name="connsiteY20" fmla="*/ 87813 h 1404660"/>
                <a:gd name="connsiteX0" fmla="*/ 0 w 5475380"/>
                <a:gd name="connsiteY0" fmla="*/ 79087 h 1404660"/>
                <a:gd name="connsiteX1" fmla="*/ 408290 w 5475380"/>
                <a:gd name="connsiteY1" fmla="*/ 1284781 h 1404660"/>
                <a:gd name="connsiteX2" fmla="*/ 413582 w 5475380"/>
                <a:gd name="connsiteY2" fmla="*/ 1266330 h 1404660"/>
                <a:gd name="connsiteX3" fmla="*/ 562311 w 5475380"/>
                <a:gd name="connsiteY3" fmla="*/ 1048934 h 1404660"/>
                <a:gd name="connsiteX4" fmla="*/ 859770 w 5475380"/>
                <a:gd name="connsiteY4" fmla="*/ 854421 h 1404660"/>
                <a:gd name="connsiteX5" fmla="*/ 1763587 w 5475380"/>
                <a:gd name="connsiteY5" fmla="*/ 637025 h 1404660"/>
                <a:gd name="connsiteX6" fmla="*/ 2530116 w 5475380"/>
                <a:gd name="connsiteY6" fmla="*/ 682792 h 1404660"/>
                <a:gd name="connsiteX7" fmla="*/ 3342407 w 5475380"/>
                <a:gd name="connsiteY7" fmla="*/ 831537 h 1404660"/>
                <a:gd name="connsiteX8" fmla="*/ 3491137 w 5475380"/>
                <a:gd name="connsiteY8" fmla="*/ 968840 h 1404660"/>
                <a:gd name="connsiteX9" fmla="*/ 3777155 w 5475380"/>
                <a:gd name="connsiteY9" fmla="*/ 1106143 h 1404660"/>
                <a:gd name="connsiteX10" fmla="*/ 3891562 w 5475380"/>
                <a:gd name="connsiteY10" fmla="*/ 1266330 h 1404660"/>
                <a:gd name="connsiteX11" fmla="*/ 3903003 w 5475380"/>
                <a:gd name="connsiteY11" fmla="*/ 1323540 h 1404660"/>
                <a:gd name="connsiteX12" fmla="*/ 5390297 w 5475380"/>
                <a:gd name="connsiteY12" fmla="*/ 87813 h 1404660"/>
                <a:gd name="connsiteX13" fmla="*/ 5287331 w 5475380"/>
                <a:gd name="connsiteY13" fmla="*/ 99254 h 1404660"/>
                <a:gd name="connsiteX14" fmla="*/ 5241568 w 5475380"/>
                <a:gd name="connsiteY14" fmla="*/ 87813 h 1404660"/>
                <a:gd name="connsiteX15" fmla="*/ 5138601 w 5475380"/>
                <a:gd name="connsiteY15" fmla="*/ 87813 h 1404660"/>
                <a:gd name="connsiteX16" fmla="*/ 5081398 w 5475380"/>
                <a:gd name="connsiteY16" fmla="*/ 87813 h 1404660"/>
                <a:gd name="connsiteX17" fmla="*/ 4921228 w 5475380"/>
                <a:gd name="connsiteY17" fmla="*/ 76371 h 1404660"/>
                <a:gd name="connsiteX18" fmla="*/ 4783939 w 5475380"/>
                <a:gd name="connsiteY18" fmla="*/ 64929 h 1404660"/>
                <a:gd name="connsiteX19" fmla="*/ 4463599 w 5475380"/>
                <a:gd name="connsiteY19" fmla="*/ 64929 h 1404660"/>
                <a:gd name="connsiteX20" fmla="*/ 104682 w 5475380"/>
                <a:gd name="connsiteY20" fmla="*/ 87813 h 1404660"/>
                <a:gd name="connsiteX0" fmla="*/ 0 w 5475380"/>
                <a:gd name="connsiteY0" fmla="*/ 79087 h 1404660"/>
                <a:gd name="connsiteX1" fmla="*/ 408290 w 5475380"/>
                <a:gd name="connsiteY1" fmla="*/ 1284781 h 1404660"/>
                <a:gd name="connsiteX2" fmla="*/ 413582 w 5475380"/>
                <a:gd name="connsiteY2" fmla="*/ 1266330 h 1404660"/>
                <a:gd name="connsiteX3" fmla="*/ 562311 w 5475380"/>
                <a:gd name="connsiteY3" fmla="*/ 1048934 h 1404660"/>
                <a:gd name="connsiteX4" fmla="*/ 859770 w 5475380"/>
                <a:gd name="connsiteY4" fmla="*/ 854421 h 1404660"/>
                <a:gd name="connsiteX5" fmla="*/ 1763587 w 5475380"/>
                <a:gd name="connsiteY5" fmla="*/ 637025 h 1404660"/>
                <a:gd name="connsiteX6" fmla="*/ 2530116 w 5475380"/>
                <a:gd name="connsiteY6" fmla="*/ 682792 h 1404660"/>
                <a:gd name="connsiteX7" fmla="*/ 3342407 w 5475380"/>
                <a:gd name="connsiteY7" fmla="*/ 831537 h 1404660"/>
                <a:gd name="connsiteX8" fmla="*/ 3491137 w 5475380"/>
                <a:gd name="connsiteY8" fmla="*/ 968840 h 1404660"/>
                <a:gd name="connsiteX9" fmla="*/ 3777155 w 5475380"/>
                <a:gd name="connsiteY9" fmla="*/ 1106143 h 1404660"/>
                <a:gd name="connsiteX10" fmla="*/ 3891562 w 5475380"/>
                <a:gd name="connsiteY10" fmla="*/ 1266330 h 1404660"/>
                <a:gd name="connsiteX11" fmla="*/ 3903003 w 5475380"/>
                <a:gd name="connsiteY11" fmla="*/ 1323540 h 1404660"/>
                <a:gd name="connsiteX12" fmla="*/ 5390297 w 5475380"/>
                <a:gd name="connsiteY12" fmla="*/ 87813 h 1404660"/>
                <a:gd name="connsiteX13" fmla="*/ 5287331 w 5475380"/>
                <a:gd name="connsiteY13" fmla="*/ 99254 h 1404660"/>
                <a:gd name="connsiteX14" fmla="*/ 5241568 w 5475380"/>
                <a:gd name="connsiteY14" fmla="*/ 87813 h 1404660"/>
                <a:gd name="connsiteX15" fmla="*/ 5138601 w 5475380"/>
                <a:gd name="connsiteY15" fmla="*/ 87813 h 1404660"/>
                <a:gd name="connsiteX16" fmla="*/ 5081398 w 5475380"/>
                <a:gd name="connsiteY16" fmla="*/ 87813 h 1404660"/>
                <a:gd name="connsiteX17" fmla="*/ 4921228 w 5475380"/>
                <a:gd name="connsiteY17" fmla="*/ 76371 h 1404660"/>
                <a:gd name="connsiteX18" fmla="*/ 4783939 w 5475380"/>
                <a:gd name="connsiteY18" fmla="*/ 64929 h 1404660"/>
                <a:gd name="connsiteX19" fmla="*/ 4463599 w 5475380"/>
                <a:gd name="connsiteY19" fmla="*/ 64929 h 1404660"/>
                <a:gd name="connsiteX20" fmla="*/ 104682 w 5475380"/>
                <a:gd name="connsiteY20" fmla="*/ 87813 h 1404660"/>
                <a:gd name="connsiteX0" fmla="*/ 0 w 5475380"/>
                <a:gd name="connsiteY0" fmla="*/ 79087 h 1404660"/>
                <a:gd name="connsiteX1" fmla="*/ 408290 w 5475380"/>
                <a:gd name="connsiteY1" fmla="*/ 1284781 h 1404660"/>
                <a:gd name="connsiteX2" fmla="*/ 413582 w 5475380"/>
                <a:gd name="connsiteY2" fmla="*/ 1266330 h 1404660"/>
                <a:gd name="connsiteX3" fmla="*/ 562311 w 5475380"/>
                <a:gd name="connsiteY3" fmla="*/ 1048934 h 1404660"/>
                <a:gd name="connsiteX4" fmla="*/ 859770 w 5475380"/>
                <a:gd name="connsiteY4" fmla="*/ 854421 h 1404660"/>
                <a:gd name="connsiteX5" fmla="*/ 1763587 w 5475380"/>
                <a:gd name="connsiteY5" fmla="*/ 637025 h 1404660"/>
                <a:gd name="connsiteX6" fmla="*/ 2530116 w 5475380"/>
                <a:gd name="connsiteY6" fmla="*/ 682792 h 1404660"/>
                <a:gd name="connsiteX7" fmla="*/ 3342407 w 5475380"/>
                <a:gd name="connsiteY7" fmla="*/ 831537 h 1404660"/>
                <a:gd name="connsiteX8" fmla="*/ 3612845 w 5475380"/>
                <a:gd name="connsiteY8" fmla="*/ 1005881 h 1404660"/>
                <a:gd name="connsiteX9" fmla="*/ 3777155 w 5475380"/>
                <a:gd name="connsiteY9" fmla="*/ 1106143 h 1404660"/>
                <a:gd name="connsiteX10" fmla="*/ 3891562 w 5475380"/>
                <a:gd name="connsiteY10" fmla="*/ 1266330 h 1404660"/>
                <a:gd name="connsiteX11" fmla="*/ 3903003 w 5475380"/>
                <a:gd name="connsiteY11" fmla="*/ 1323540 h 1404660"/>
                <a:gd name="connsiteX12" fmla="*/ 5390297 w 5475380"/>
                <a:gd name="connsiteY12" fmla="*/ 87813 h 1404660"/>
                <a:gd name="connsiteX13" fmla="*/ 5287331 w 5475380"/>
                <a:gd name="connsiteY13" fmla="*/ 99254 h 1404660"/>
                <a:gd name="connsiteX14" fmla="*/ 5241568 w 5475380"/>
                <a:gd name="connsiteY14" fmla="*/ 87813 h 1404660"/>
                <a:gd name="connsiteX15" fmla="*/ 5138601 w 5475380"/>
                <a:gd name="connsiteY15" fmla="*/ 87813 h 1404660"/>
                <a:gd name="connsiteX16" fmla="*/ 5081398 w 5475380"/>
                <a:gd name="connsiteY16" fmla="*/ 87813 h 1404660"/>
                <a:gd name="connsiteX17" fmla="*/ 4921228 w 5475380"/>
                <a:gd name="connsiteY17" fmla="*/ 76371 h 1404660"/>
                <a:gd name="connsiteX18" fmla="*/ 4783939 w 5475380"/>
                <a:gd name="connsiteY18" fmla="*/ 64929 h 1404660"/>
                <a:gd name="connsiteX19" fmla="*/ 4463599 w 5475380"/>
                <a:gd name="connsiteY19" fmla="*/ 64929 h 1404660"/>
                <a:gd name="connsiteX20" fmla="*/ 104682 w 5475380"/>
                <a:gd name="connsiteY20" fmla="*/ 87813 h 1404660"/>
                <a:gd name="connsiteX0" fmla="*/ 0 w 5475380"/>
                <a:gd name="connsiteY0" fmla="*/ 79087 h 1404660"/>
                <a:gd name="connsiteX1" fmla="*/ 408290 w 5475380"/>
                <a:gd name="connsiteY1" fmla="*/ 1284781 h 1404660"/>
                <a:gd name="connsiteX2" fmla="*/ 413582 w 5475380"/>
                <a:gd name="connsiteY2" fmla="*/ 1266330 h 1404660"/>
                <a:gd name="connsiteX3" fmla="*/ 562311 w 5475380"/>
                <a:gd name="connsiteY3" fmla="*/ 1048934 h 1404660"/>
                <a:gd name="connsiteX4" fmla="*/ 859770 w 5475380"/>
                <a:gd name="connsiteY4" fmla="*/ 854421 h 1404660"/>
                <a:gd name="connsiteX5" fmla="*/ 1763587 w 5475380"/>
                <a:gd name="connsiteY5" fmla="*/ 637025 h 1404660"/>
                <a:gd name="connsiteX6" fmla="*/ 2530116 w 5475380"/>
                <a:gd name="connsiteY6" fmla="*/ 682792 h 1404660"/>
                <a:gd name="connsiteX7" fmla="*/ 3278907 w 5475380"/>
                <a:gd name="connsiteY7" fmla="*/ 820953 h 1404660"/>
                <a:gd name="connsiteX8" fmla="*/ 3612845 w 5475380"/>
                <a:gd name="connsiteY8" fmla="*/ 1005881 h 1404660"/>
                <a:gd name="connsiteX9" fmla="*/ 3777155 w 5475380"/>
                <a:gd name="connsiteY9" fmla="*/ 1106143 h 1404660"/>
                <a:gd name="connsiteX10" fmla="*/ 3891562 w 5475380"/>
                <a:gd name="connsiteY10" fmla="*/ 1266330 h 1404660"/>
                <a:gd name="connsiteX11" fmla="*/ 3903003 w 5475380"/>
                <a:gd name="connsiteY11" fmla="*/ 1323540 h 1404660"/>
                <a:gd name="connsiteX12" fmla="*/ 5390297 w 5475380"/>
                <a:gd name="connsiteY12" fmla="*/ 87813 h 1404660"/>
                <a:gd name="connsiteX13" fmla="*/ 5287331 w 5475380"/>
                <a:gd name="connsiteY13" fmla="*/ 99254 h 1404660"/>
                <a:gd name="connsiteX14" fmla="*/ 5241568 w 5475380"/>
                <a:gd name="connsiteY14" fmla="*/ 87813 h 1404660"/>
                <a:gd name="connsiteX15" fmla="*/ 5138601 w 5475380"/>
                <a:gd name="connsiteY15" fmla="*/ 87813 h 1404660"/>
                <a:gd name="connsiteX16" fmla="*/ 5081398 w 5475380"/>
                <a:gd name="connsiteY16" fmla="*/ 87813 h 1404660"/>
                <a:gd name="connsiteX17" fmla="*/ 4921228 w 5475380"/>
                <a:gd name="connsiteY17" fmla="*/ 76371 h 1404660"/>
                <a:gd name="connsiteX18" fmla="*/ 4783939 w 5475380"/>
                <a:gd name="connsiteY18" fmla="*/ 64929 h 1404660"/>
                <a:gd name="connsiteX19" fmla="*/ 4463599 w 5475380"/>
                <a:gd name="connsiteY19" fmla="*/ 64929 h 1404660"/>
                <a:gd name="connsiteX20" fmla="*/ 104682 w 5475380"/>
                <a:gd name="connsiteY20" fmla="*/ 87813 h 1404660"/>
                <a:gd name="connsiteX0" fmla="*/ 0 w 5475380"/>
                <a:gd name="connsiteY0" fmla="*/ 79087 h 1404660"/>
                <a:gd name="connsiteX1" fmla="*/ 408290 w 5475380"/>
                <a:gd name="connsiteY1" fmla="*/ 1284781 h 1404660"/>
                <a:gd name="connsiteX2" fmla="*/ 413582 w 5475380"/>
                <a:gd name="connsiteY2" fmla="*/ 1266330 h 1404660"/>
                <a:gd name="connsiteX3" fmla="*/ 562311 w 5475380"/>
                <a:gd name="connsiteY3" fmla="*/ 1048934 h 1404660"/>
                <a:gd name="connsiteX4" fmla="*/ 859770 w 5475380"/>
                <a:gd name="connsiteY4" fmla="*/ 854421 h 1404660"/>
                <a:gd name="connsiteX5" fmla="*/ 1763587 w 5475380"/>
                <a:gd name="connsiteY5" fmla="*/ 637025 h 1404660"/>
                <a:gd name="connsiteX6" fmla="*/ 2614783 w 5475380"/>
                <a:gd name="connsiteY6" fmla="*/ 672209 h 1404660"/>
                <a:gd name="connsiteX7" fmla="*/ 3278907 w 5475380"/>
                <a:gd name="connsiteY7" fmla="*/ 820953 h 1404660"/>
                <a:gd name="connsiteX8" fmla="*/ 3612845 w 5475380"/>
                <a:gd name="connsiteY8" fmla="*/ 1005881 h 1404660"/>
                <a:gd name="connsiteX9" fmla="*/ 3777155 w 5475380"/>
                <a:gd name="connsiteY9" fmla="*/ 1106143 h 1404660"/>
                <a:gd name="connsiteX10" fmla="*/ 3891562 w 5475380"/>
                <a:gd name="connsiteY10" fmla="*/ 1266330 h 1404660"/>
                <a:gd name="connsiteX11" fmla="*/ 3903003 w 5475380"/>
                <a:gd name="connsiteY11" fmla="*/ 1323540 h 1404660"/>
                <a:gd name="connsiteX12" fmla="*/ 5390297 w 5475380"/>
                <a:gd name="connsiteY12" fmla="*/ 87813 h 1404660"/>
                <a:gd name="connsiteX13" fmla="*/ 5287331 w 5475380"/>
                <a:gd name="connsiteY13" fmla="*/ 99254 h 1404660"/>
                <a:gd name="connsiteX14" fmla="*/ 5241568 w 5475380"/>
                <a:gd name="connsiteY14" fmla="*/ 87813 h 1404660"/>
                <a:gd name="connsiteX15" fmla="*/ 5138601 w 5475380"/>
                <a:gd name="connsiteY15" fmla="*/ 87813 h 1404660"/>
                <a:gd name="connsiteX16" fmla="*/ 5081398 w 5475380"/>
                <a:gd name="connsiteY16" fmla="*/ 87813 h 1404660"/>
                <a:gd name="connsiteX17" fmla="*/ 4921228 w 5475380"/>
                <a:gd name="connsiteY17" fmla="*/ 76371 h 1404660"/>
                <a:gd name="connsiteX18" fmla="*/ 4783939 w 5475380"/>
                <a:gd name="connsiteY18" fmla="*/ 64929 h 1404660"/>
                <a:gd name="connsiteX19" fmla="*/ 4463599 w 5475380"/>
                <a:gd name="connsiteY19" fmla="*/ 64929 h 1404660"/>
                <a:gd name="connsiteX20" fmla="*/ 104682 w 5475380"/>
                <a:gd name="connsiteY20" fmla="*/ 87813 h 1404660"/>
                <a:gd name="connsiteX0" fmla="*/ 0 w 5475380"/>
                <a:gd name="connsiteY0" fmla="*/ 79087 h 1325805"/>
                <a:gd name="connsiteX1" fmla="*/ 408290 w 5475380"/>
                <a:gd name="connsiteY1" fmla="*/ 1284781 h 1325805"/>
                <a:gd name="connsiteX2" fmla="*/ 413582 w 5475380"/>
                <a:gd name="connsiteY2" fmla="*/ 1266330 h 1325805"/>
                <a:gd name="connsiteX3" fmla="*/ 562311 w 5475380"/>
                <a:gd name="connsiteY3" fmla="*/ 1048934 h 1325805"/>
                <a:gd name="connsiteX4" fmla="*/ 859770 w 5475380"/>
                <a:gd name="connsiteY4" fmla="*/ 854421 h 1325805"/>
                <a:gd name="connsiteX5" fmla="*/ 1763587 w 5475380"/>
                <a:gd name="connsiteY5" fmla="*/ 637025 h 1325805"/>
                <a:gd name="connsiteX6" fmla="*/ 2614783 w 5475380"/>
                <a:gd name="connsiteY6" fmla="*/ 672209 h 1325805"/>
                <a:gd name="connsiteX7" fmla="*/ 3278907 w 5475380"/>
                <a:gd name="connsiteY7" fmla="*/ 820953 h 1325805"/>
                <a:gd name="connsiteX8" fmla="*/ 3612845 w 5475380"/>
                <a:gd name="connsiteY8" fmla="*/ 1005881 h 1325805"/>
                <a:gd name="connsiteX9" fmla="*/ 3777155 w 5475380"/>
                <a:gd name="connsiteY9" fmla="*/ 1106143 h 1325805"/>
                <a:gd name="connsiteX10" fmla="*/ 3891562 w 5475380"/>
                <a:gd name="connsiteY10" fmla="*/ 1266330 h 1325805"/>
                <a:gd name="connsiteX11" fmla="*/ 3903003 w 5475380"/>
                <a:gd name="connsiteY11" fmla="*/ 1323540 h 1325805"/>
                <a:gd name="connsiteX12" fmla="*/ 5390297 w 5475380"/>
                <a:gd name="connsiteY12" fmla="*/ 87813 h 1325805"/>
                <a:gd name="connsiteX13" fmla="*/ 5287331 w 5475380"/>
                <a:gd name="connsiteY13" fmla="*/ 99254 h 1325805"/>
                <a:gd name="connsiteX14" fmla="*/ 5241568 w 5475380"/>
                <a:gd name="connsiteY14" fmla="*/ 87813 h 1325805"/>
                <a:gd name="connsiteX15" fmla="*/ 5138601 w 5475380"/>
                <a:gd name="connsiteY15" fmla="*/ 87813 h 1325805"/>
                <a:gd name="connsiteX16" fmla="*/ 5081398 w 5475380"/>
                <a:gd name="connsiteY16" fmla="*/ 87813 h 1325805"/>
                <a:gd name="connsiteX17" fmla="*/ 4921228 w 5475380"/>
                <a:gd name="connsiteY17" fmla="*/ 76371 h 1325805"/>
                <a:gd name="connsiteX18" fmla="*/ 4783939 w 5475380"/>
                <a:gd name="connsiteY18" fmla="*/ 64929 h 1325805"/>
                <a:gd name="connsiteX19" fmla="*/ 4463599 w 5475380"/>
                <a:gd name="connsiteY19" fmla="*/ 64929 h 1325805"/>
                <a:gd name="connsiteX20" fmla="*/ 104682 w 5475380"/>
                <a:gd name="connsiteY20" fmla="*/ 87813 h 1325805"/>
                <a:gd name="connsiteX0" fmla="*/ 0 w 5390877"/>
                <a:gd name="connsiteY0" fmla="*/ 15006 h 1261724"/>
                <a:gd name="connsiteX1" fmla="*/ 408290 w 5390877"/>
                <a:gd name="connsiteY1" fmla="*/ 1220700 h 1261724"/>
                <a:gd name="connsiteX2" fmla="*/ 413582 w 5390877"/>
                <a:gd name="connsiteY2" fmla="*/ 1202249 h 1261724"/>
                <a:gd name="connsiteX3" fmla="*/ 562311 w 5390877"/>
                <a:gd name="connsiteY3" fmla="*/ 984853 h 1261724"/>
                <a:gd name="connsiteX4" fmla="*/ 859770 w 5390877"/>
                <a:gd name="connsiteY4" fmla="*/ 790340 h 1261724"/>
                <a:gd name="connsiteX5" fmla="*/ 1763587 w 5390877"/>
                <a:gd name="connsiteY5" fmla="*/ 572944 h 1261724"/>
                <a:gd name="connsiteX6" fmla="*/ 2614783 w 5390877"/>
                <a:gd name="connsiteY6" fmla="*/ 608128 h 1261724"/>
                <a:gd name="connsiteX7" fmla="*/ 3278907 w 5390877"/>
                <a:gd name="connsiteY7" fmla="*/ 756872 h 1261724"/>
                <a:gd name="connsiteX8" fmla="*/ 3612845 w 5390877"/>
                <a:gd name="connsiteY8" fmla="*/ 941800 h 1261724"/>
                <a:gd name="connsiteX9" fmla="*/ 3777155 w 5390877"/>
                <a:gd name="connsiteY9" fmla="*/ 1042062 h 1261724"/>
                <a:gd name="connsiteX10" fmla="*/ 3891562 w 5390877"/>
                <a:gd name="connsiteY10" fmla="*/ 1202249 h 1261724"/>
                <a:gd name="connsiteX11" fmla="*/ 3903003 w 5390877"/>
                <a:gd name="connsiteY11" fmla="*/ 1259459 h 1261724"/>
                <a:gd name="connsiteX12" fmla="*/ 5390297 w 5390877"/>
                <a:gd name="connsiteY12" fmla="*/ 23732 h 1261724"/>
                <a:gd name="connsiteX13" fmla="*/ 5287331 w 5390877"/>
                <a:gd name="connsiteY13" fmla="*/ 35173 h 1261724"/>
                <a:gd name="connsiteX14" fmla="*/ 5241568 w 5390877"/>
                <a:gd name="connsiteY14" fmla="*/ 23732 h 1261724"/>
                <a:gd name="connsiteX15" fmla="*/ 5138601 w 5390877"/>
                <a:gd name="connsiteY15" fmla="*/ 23732 h 1261724"/>
                <a:gd name="connsiteX16" fmla="*/ 5081398 w 5390877"/>
                <a:gd name="connsiteY16" fmla="*/ 23732 h 1261724"/>
                <a:gd name="connsiteX17" fmla="*/ 4921228 w 5390877"/>
                <a:gd name="connsiteY17" fmla="*/ 12290 h 1261724"/>
                <a:gd name="connsiteX18" fmla="*/ 4783939 w 5390877"/>
                <a:gd name="connsiteY18" fmla="*/ 848 h 1261724"/>
                <a:gd name="connsiteX19" fmla="*/ 4463599 w 5390877"/>
                <a:gd name="connsiteY19" fmla="*/ 848 h 1261724"/>
                <a:gd name="connsiteX20" fmla="*/ 104682 w 5390877"/>
                <a:gd name="connsiteY20" fmla="*/ 23732 h 1261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90877" h="1261724">
                  <a:moveTo>
                    <a:pt x="0" y="15006"/>
                  </a:moveTo>
                  <a:cubicBezTo>
                    <a:pt x="181145" y="542288"/>
                    <a:pt x="392277" y="1282118"/>
                    <a:pt x="408290" y="1220700"/>
                  </a:cubicBezTo>
                  <a:cubicBezTo>
                    <a:pt x="424303" y="1159282"/>
                    <a:pt x="387912" y="1241557"/>
                    <a:pt x="413582" y="1202249"/>
                  </a:cubicBezTo>
                  <a:cubicBezTo>
                    <a:pt x="439252" y="1162941"/>
                    <a:pt x="487946" y="1053504"/>
                    <a:pt x="562311" y="984853"/>
                  </a:cubicBezTo>
                  <a:cubicBezTo>
                    <a:pt x="636676" y="916202"/>
                    <a:pt x="659557" y="858991"/>
                    <a:pt x="859770" y="790340"/>
                  </a:cubicBezTo>
                  <a:cubicBezTo>
                    <a:pt x="1059983" y="721689"/>
                    <a:pt x="1471085" y="603313"/>
                    <a:pt x="1763587" y="572944"/>
                  </a:cubicBezTo>
                  <a:cubicBezTo>
                    <a:pt x="2056089" y="542575"/>
                    <a:pt x="2362230" y="577473"/>
                    <a:pt x="2614783" y="608128"/>
                  </a:cubicBezTo>
                  <a:cubicBezTo>
                    <a:pt x="2867336" y="638783"/>
                    <a:pt x="3112563" y="701260"/>
                    <a:pt x="3278907" y="756872"/>
                  </a:cubicBezTo>
                  <a:cubicBezTo>
                    <a:pt x="3445251" y="812484"/>
                    <a:pt x="3529804" y="894268"/>
                    <a:pt x="3612845" y="941800"/>
                  </a:cubicBezTo>
                  <a:cubicBezTo>
                    <a:pt x="3695886" y="989332"/>
                    <a:pt x="3730702" y="998654"/>
                    <a:pt x="3777155" y="1042062"/>
                  </a:cubicBezTo>
                  <a:cubicBezTo>
                    <a:pt x="3823608" y="1085470"/>
                    <a:pt x="3870587" y="1166016"/>
                    <a:pt x="3891562" y="1202249"/>
                  </a:cubicBezTo>
                  <a:cubicBezTo>
                    <a:pt x="3912537" y="1238482"/>
                    <a:pt x="3901922" y="1270670"/>
                    <a:pt x="3903003" y="1259459"/>
                  </a:cubicBezTo>
                  <a:cubicBezTo>
                    <a:pt x="3904084" y="1248248"/>
                    <a:pt x="5381826" y="26696"/>
                    <a:pt x="5390297" y="23732"/>
                  </a:cubicBezTo>
                  <a:cubicBezTo>
                    <a:pt x="5398768" y="20768"/>
                    <a:pt x="5312119" y="35173"/>
                    <a:pt x="5287331" y="35173"/>
                  </a:cubicBezTo>
                  <a:cubicBezTo>
                    <a:pt x="5262543" y="35173"/>
                    <a:pt x="5266356" y="25639"/>
                    <a:pt x="5241568" y="23732"/>
                  </a:cubicBezTo>
                  <a:cubicBezTo>
                    <a:pt x="5216780" y="21825"/>
                    <a:pt x="5138601" y="23732"/>
                    <a:pt x="5138601" y="23732"/>
                  </a:cubicBezTo>
                  <a:cubicBezTo>
                    <a:pt x="5111906" y="23732"/>
                    <a:pt x="5117627" y="25639"/>
                    <a:pt x="5081398" y="23732"/>
                  </a:cubicBezTo>
                  <a:cubicBezTo>
                    <a:pt x="5045169" y="21825"/>
                    <a:pt x="4921228" y="12290"/>
                    <a:pt x="4921228" y="12290"/>
                  </a:cubicBezTo>
                  <a:cubicBezTo>
                    <a:pt x="4871652" y="8476"/>
                    <a:pt x="4860210" y="2755"/>
                    <a:pt x="4783939" y="848"/>
                  </a:cubicBezTo>
                  <a:cubicBezTo>
                    <a:pt x="4707668" y="-1059"/>
                    <a:pt x="4463599" y="848"/>
                    <a:pt x="4463599" y="848"/>
                  </a:cubicBezTo>
                  <a:lnTo>
                    <a:pt x="104682" y="2373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550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ISOLDE facility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 descr="isolde-layout-full.png">
            <a:extLst>
              <a:ext uri="{FF2B5EF4-FFF2-40B4-BE49-F238E27FC236}">
                <a16:creationId xmlns:a16="http://schemas.microsoft.com/office/drawing/2014/main" id="{C5C36073-AEB3-C0AB-B7CB-30C71168E8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118" y="1171181"/>
            <a:ext cx="6702171" cy="509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24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HIE-ISOLDE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195F99-FDA9-BCB1-F647-BF0DB02630D2}"/>
              </a:ext>
            </a:extLst>
          </p:cNvPr>
          <p:cNvSpPr/>
          <p:nvPr/>
        </p:nvSpPr>
        <p:spPr>
          <a:xfrm>
            <a:off x="6937114" y="6109985"/>
            <a:ext cx="2242382" cy="7480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43">
            <a:extLst>
              <a:ext uri="{FF2B5EF4-FFF2-40B4-BE49-F238E27FC236}">
                <a16:creationId xmlns:a16="http://schemas.microsoft.com/office/drawing/2014/main" id="{BA7C4C35-C2DB-E27D-D6A2-8214033DA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69946"/>
            <a:ext cx="6508377" cy="4856217"/>
          </a:xfrm>
        </p:spPr>
        <p:txBody>
          <a:bodyPr>
            <a:normAutofit/>
          </a:bodyPr>
          <a:lstStyle/>
          <a:p>
            <a:r>
              <a:rPr lang="en-US" dirty="0"/>
              <a:t>&gt;10 MeV/u</a:t>
            </a:r>
          </a:p>
          <a:p>
            <a:r>
              <a:rPr lang="en-US" dirty="0"/>
              <a:t>Nuclear reactions:</a:t>
            </a:r>
          </a:p>
          <a:p>
            <a:pPr lvl="1"/>
            <a:r>
              <a:rPr lang="en-US" dirty="0"/>
              <a:t>Inelastic scattering</a:t>
            </a:r>
          </a:p>
          <a:p>
            <a:pPr lvl="1"/>
            <a:r>
              <a:rPr lang="en-US" dirty="0"/>
              <a:t>Coulomb excitation</a:t>
            </a:r>
          </a:p>
          <a:p>
            <a:pPr lvl="1"/>
            <a:r>
              <a:rPr lang="en-US" dirty="0"/>
              <a:t>Few-nucleon transfer</a:t>
            </a:r>
          </a:p>
          <a:p>
            <a:pPr lvl="1"/>
            <a:r>
              <a:rPr lang="en-US" dirty="0"/>
              <a:t>Astrophysical processes</a:t>
            </a:r>
          </a:p>
        </p:txBody>
      </p:sp>
      <p:pic>
        <p:nvPicPr>
          <p:cNvPr id="9" name="Imagen 5" descr="Fig5.JPG">
            <a:extLst>
              <a:ext uri="{FF2B5EF4-FFF2-40B4-BE49-F238E27FC236}">
                <a16:creationId xmlns:a16="http://schemas.microsoft.com/office/drawing/2014/main" id="{E3839B5F-746C-01B4-F027-B6E1BE2D6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42" y="1371600"/>
            <a:ext cx="8779054" cy="5226352"/>
          </a:xfrm>
          <a:prstGeom prst="rect">
            <a:avLst/>
          </a:prstGeom>
        </p:spPr>
      </p:pic>
      <p:sp>
        <p:nvSpPr>
          <p:cNvPr id="10" name="TextBox 14">
            <a:extLst>
              <a:ext uri="{FF2B5EF4-FFF2-40B4-BE49-F238E27FC236}">
                <a16:creationId xmlns:a16="http://schemas.microsoft.com/office/drawing/2014/main" id="{77CF0004-CB3A-D355-DB5C-5EB0D4944931}"/>
              </a:ext>
            </a:extLst>
          </p:cNvPr>
          <p:cNvSpPr txBox="1"/>
          <p:nvPr/>
        </p:nvSpPr>
        <p:spPr>
          <a:xfrm>
            <a:off x="3869161" y="4221088"/>
            <a:ext cx="113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Miniball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F5B6E18F-06AA-3A2C-C8F8-EDFB7E9F10D6}"/>
              </a:ext>
            </a:extLst>
          </p:cNvPr>
          <p:cNvSpPr txBox="1"/>
          <p:nvPr/>
        </p:nvSpPr>
        <p:spPr>
          <a:xfrm>
            <a:off x="755576" y="5895352"/>
            <a:ext cx="15016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Moveable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Setups</a:t>
            </a:r>
            <a:r>
              <a:rPr lang="es-ES" sz="1600" b="1" dirty="0">
                <a:solidFill>
                  <a:schemeClr val="bg1"/>
                </a:solidFill>
              </a:rPr>
              <a:t> (SEC)</a:t>
            </a:r>
          </a:p>
        </p:txBody>
      </p:sp>
      <p:pic>
        <p:nvPicPr>
          <p:cNvPr id="12" name="Picture 11" descr="miniball_logo_alpha.png">
            <a:extLst>
              <a:ext uri="{FF2B5EF4-FFF2-40B4-BE49-F238E27FC236}">
                <a16:creationId xmlns:a16="http://schemas.microsoft.com/office/drawing/2014/main" id="{6F966DB8-4CE0-CAD0-6046-B971293DE6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671" y="4590420"/>
            <a:ext cx="782444" cy="955309"/>
          </a:xfrm>
          <a:prstGeom prst="rect">
            <a:avLst/>
          </a:prstGeom>
        </p:spPr>
      </p:pic>
      <p:pic>
        <p:nvPicPr>
          <p:cNvPr id="13" name="Picture 12" descr="ISS_Logo_300px.png">
            <a:extLst>
              <a:ext uri="{FF2B5EF4-FFF2-40B4-BE49-F238E27FC236}">
                <a16:creationId xmlns:a16="http://schemas.microsoft.com/office/drawing/2014/main" id="{21D1E567-8C81-E88D-D505-988155C1E95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066" y="5805264"/>
            <a:ext cx="1636966" cy="560947"/>
          </a:xfrm>
          <a:prstGeom prst="rect">
            <a:avLst/>
          </a:prstGeom>
        </p:spPr>
      </p:pic>
      <p:pic>
        <p:nvPicPr>
          <p:cNvPr id="14" name="Picture 13" descr="REXISOLDE.png">
            <a:extLst>
              <a:ext uri="{FF2B5EF4-FFF2-40B4-BE49-F238E27FC236}">
                <a16:creationId xmlns:a16="http://schemas.microsoft.com/office/drawing/2014/main" id="{455E1F4A-B7B1-2949-D961-7CD29DB598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0070" y="1581775"/>
            <a:ext cx="2197668" cy="609600"/>
          </a:xfrm>
          <a:prstGeom prst="rect">
            <a:avLst/>
          </a:prstGeom>
        </p:spPr>
      </p:pic>
      <p:pic>
        <p:nvPicPr>
          <p:cNvPr id="15" name="Picture 14" descr="HIE-ISOLDE-logo-alpha.png">
            <a:extLst>
              <a:ext uri="{FF2B5EF4-FFF2-40B4-BE49-F238E27FC236}">
                <a16:creationId xmlns:a16="http://schemas.microsoft.com/office/drawing/2014/main" id="{08F74AFB-7330-303B-5067-27B8B758864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418" y="2002058"/>
            <a:ext cx="2101105" cy="685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8761B0-42C3-B667-9579-11E07E9AF15F}"/>
              </a:ext>
            </a:extLst>
          </p:cNvPr>
          <p:cNvSpPr txBox="1"/>
          <p:nvPr/>
        </p:nvSpPr>
        <p:spPr>
          <a:xfrm>
            <a:off x="7688041" y="2878954"/>
            <a:ext cx="1491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baseline="30000" dirty="0">
                <a:solidFill>
                  <a:schemeClr val="bg1"/>
                </a:solidFill>
              </a:rPr>
              <a:t>+ </a:t>
            </a:r>
            <a:r>
              <a:rPr lang="en-US" dirty="0">
                <a:solidFill>
                  <a:schemeClr val="bg1"/>
                </a:solidFill>
              </a:rPr>
              <a:t>RIB from ISOLDE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8B48B7-39EB-A83A-585F-A73C0AC2D542}"/>
              </a:ext>
            </a:extLst>
          </p:cNvPr>
          <p:cNvCxnSpPr>
            <a:cxnSpLocks/>
          </p:cNvCxnSpPr>
          <p:nvPr/>
        </p:nvCxnSpPr>
        <p:spPr>
          <a:xfrm flipH="1">
            <a:off x="7918435" y="2852936"/>
            <a:ext cx="974045" cy="0"/>
          </a:xfrm>
          <a:prstGeom prst="straightConnector1">
            <a:avLst/>
          </a:prstGeom>
          <a:ln w="28575" cmpd="sng">
            <a:solidFill>
              <a:srgbClr val="FF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E12FD1A-63CD-5A4A-E73E-353BF92AC0F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24" y="1594762"/>
            <a:ext cx="1080041" cy="10800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D8FA33E-28A6-9A6D-C7F4-2303583F5E1F}"/>
              </a:ext>
            </a:extLst>
          </p:cNvPr>
          <p:cNvSpPr txBox="1"/>
          <p:nvPr/>
        </p:nvSpPr>
        <p:spPr>
          <a:xfrm>
            <a:off x="5394139" y="2222055"/>
            <a:ext cx="1319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2.83 MeV/</a:t>
            </a:r>
            <a:r>
              <a:rPr lang="en-GB" sz="1600" i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38F227-9926-017E-DEA6-8A418CC7F013}"/>
              </a:ext>
            </a:extLst>
          </p:cNvPr>
          <p:cNvSpPr txBox="1"/>
          <p:nvPr/>
        </p:nvSpPr>
        <p:spPr>
          <a:xfrm>
            <a:off x="2915816" y="2730406"/>
            <a:ext cx="1319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10.0 MeV/</a:t>
            </a:r>
            <a:r>
              <a:rPr lang="en-GB" sz="1600" i="1" dirty="0">
                <a:solidFill>
                  <a:schemeClr val="bg1"/>
                </a:solidFill>
              </a:rPr>
              <a:t>u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319766A-3D24-FB79-08AD-A630903A92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90" y="4033452"/>
            <a:ext cx="4014906" cy="226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15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ISOLDE Solenoidal Spectrometer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1DA7C03-6015-5451-9B58-8D35907BE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655" y="980728"/>
            <a:ext cx="671270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window&#10;&#10;Description automatically generated">
            <a:extLst>
              <a:ext uri="{FF2B5EF4-FFF2-40B4-BE49-F238E27FC236}">
                <a16:creationId xmlns:a16="http://schemas.microsoft.com/office/drawing/2014/main" id="{763C8930-59EB-6BAF-2CC0-EEF757CD42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859" y="5835561"/>
            <a:ext cx="1002602" cy="100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81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5545</TotalTime>
  <Words>1511</Words>
  <Application>Microsoft Office PowerPoint</Application>
  <PresentationFormat>On-screen Show (4:3)</PresentationFormat>
  <Paragraphs>244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Helvetica</vt:lpstr>
      <vt:lpstr>Symbol</vt:lpstr>
      <vt:lpstr>Wingdings</vt:lpstr>
      <vt:lpstr>Office Theme</vt:lpstr>
      <vt:lpstr>The ISOLDE Solenoidal Spectrometer</vt:lpstr>
      <vt:lpstr>Inverse kinematic</vt:lpstr>
      <vt:lpstr>Kinematic compression</vt:lpstr>
      <vt:lpstr>Reactions in a magnetic field</vt:lpstr>
      <vt:lpstr>Recycling an MRI magnet</vt:lpstr>
      <vt:lpstr>CERN accelarators</vt:lpstr>
      <vt:lpstr>ISOLDE facility</vt:lpstr>
      <vt:lpstr>HIE-ISOLDE</vt:lpstr>
      <vt:lpstr>ISOLDE Solenoidal Spectrometer</vt:lpstr>
      <vt:lpstr>ISS</vt:lpstr>
      <vt:lpstr>Moving axis</vt:lpstr>
      <vt:lpstr>Advanced Liverpool Array</vt:lpstr>
      <vt:lpstr>“The Silencer”</vt:lpstr>
      <vt:lpstr>Gas ionization chamber</vt:lpstr>
      <vt:lpstr>SpecMat</vt:lpstr>
      <vt:lpstr>Tests of the SpecMAT active target in ISS</vt:lpstr>
      <vt:lpstr>(d,p) reactions with a gamma array</vt:lpstr>
      <vt:lpstr>Future</vt:lpstr>
      <vt:lpstr>Future</vt:lpstr>
      <vt:lpstr>Experiments pre-2020</vt:lpstr>
      <vt:lpstr>ISS first results – 207Hg</vt:lpstr>
      <vt:lpstr>ISS first results – 29Mg</vt:lpstr>
      <vt:lpstr>Experiments 2021-2022</vt:lpstr>
      <vt:lpstr>Test with stable 22Ne</vt:lpstr>
      <vt:lpstr>Test with stable 22Ne</vt:lpstr>
      <vt:lpstr>Test with stable 22Ne</vt:lpstr>
      <vt:lpstr>212Rn(d,p)213Rn – SP structure outside N=126</vt:lpstr>
      <vt:lpstr>212Rn(d,p)213Rn – SP structure outside N=126</vt:lpstr>
      <vt:lpstr>212Rn(d,p)213Rn – SP structure outside N=126</vt:lpstr>
      <vt:lpstr>Summary</vt:lpstr>
      <vt:lpstr>Thanks to collaborators</vt:lpstr>
      <vt:lpstr>Future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Bruno Olaizola</cp:lastModifiedBy>
  <cp:revision>360</cp:revision>
  <dcterms:created xsi:type="dcterms:W3CDTF">2012-03-08T16:06:15Z</dcterms:created>
  <dcterms:modified xsi:type="dcterms:W3CDTF">2022-10-26T11:46:53Z</dcterms:modified>
</cp:coreProperties>
</file>