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9" r:id="rId3"/>
    <p:sldId id="260" r:id="rId4"/>
    <p:sldId id="261" r:id="rId5"/>
    <p:sldId id="285" r:id="rId6"/>
    <p:sldId id="284" r:id="rId7"/>
    <p:sldId id="282" r:id="rId8"/>
    <p:sldId id="283" r:id="rId9"/>
    <p:sldId id="287" r:id="rId10"/>
    <p:sldId id="483" r:id="rId11"/>
    <p:sldId id="484" r:id="rId12"/>
    <p:sldId id="485" r:id="rId13"/>
    <p:sldId id="486" r:id="rId14"/>
    <p:sldId id="487" r:id="rId15"/>
    <p:sldId id="488" r:id="rId1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755F2-447C-48FA-A7AD-AA3908AB31C8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33DBD-9517-4967-8858-FC0EAFA6963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5727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414466B-812D-4704-9795-D638733D1046}" type="slidenum">
              <a:rPr lang="it-IT" sz="1200">
                <a:solidFill>
                  <a:prstClr val="black"/>
                </a:solidFill>
              </a:rPr>
              <a:pPr eaLnBrk="1" hangingPunct="1"/>
              <a:t>1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509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6762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9633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5629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610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77396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E1A5B0-EB34-4B58-8E2B-9DAE9DEBBEE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411ED6EF-30F8-48D6-8D0B-056714009C65}" type="slidenum">
              <a:rPr lang="it-IT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923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89E1E4B0-225F-44FE-9673-B9E216740BBF}" type="slidenum">
              <a:rPr lang="it-IT" sz="1200">
                <a:solidFill>
                  <a:prstClr val="black"/>
                </a:solidFill>
              </a:rPr>
              <a:pPr eaLnBrk="1" hangingPunct="1"/>
              <a:t>3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42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F93D2795-3FE8-4685-A81A-BDCB42F28433}" type="slidenum">
              <a:rPr lang="it-IT" sz="1200">
                <a:solidFill>
                  <a:prstClr val="black"/>
                </a:solidFill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84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6848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9993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63573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436112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200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470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DFA8D8-9579-87EE-24AE-14BDB3B6B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258123F-6253-14F0-F0CA-A5B337C99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C9475E8-19C0-D237-B6AF-72CDC475D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E475CA-CC55-06D2-3149-8F6141C94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AF050D-64D2-0654-0642-1DCD52E8D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1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9F6FBF-D4DE-E65C-61C4-1D86FA90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F7D30AA-7AD7-2492-17F1-4041ADA409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5C28EF-E18D-18D9-1E03-4EEC0A638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98A2F5-91D0-0B3D-235E-EEA3A5B68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CC24D8E-2492-A390-5C6C-DA98F5263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4349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BC655E3F-9C62-99BD-E5BC-05AFA602FE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2595DBC-383E-E5B9-1E66-A92CD9EE7C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93C867-0098-7578-DFD3-BAA7622CA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4B765C5-E347-D490-1D96-D3AA81113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17C7702-81AB-40D1-EB7E-6CA3D1BB6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0999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AF394BD-D50B-CE19-E6D3-CA1778B0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52464B-1C19-963A-34FF-1EB7E47ACA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764F72E-E22B-FE34-6F64-643D3638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1E43677-0BED-FEBD-ADC1-4FA625EE6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7DC2671-9A98-44CD-0EBC-A6E67A3B9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849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427CD3-149A-70B2-C0EF-6356D5776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B813CE9-426D-FD89-0BB2-C94C53DD4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22574DE-9EA8-BD8D-EF7A-1047E2417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B5674C-2114-AD71-A7A9-27802574C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E60B2E0-0BF3-0E39-85D3-A07637F99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00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9BEDE1-697A-7F67-2A3C-6862B39A9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8C6D5F2-7554-440B-DDA6-29E0271990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99A417F-1814-E71A-C09E-D56236F5E1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80ABB07-89EE-6128-CB7C-486DC22C1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12B5EB-2A6B-B8B6-284C-A79F6FA21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4F7F840-38D0-9919-C034-D3022DC09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72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F57222C-1F00-DC0A-4EA2-38C5E2BE9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25AD546-D2CC-E6CA-0E5A-4637A4E8B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92409A-6920-1E3E-4D22-161DE5470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B0E1E67-C459-001A-E8E5-AA7FA4E07F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FB67E13-C33E-10FD-EAC8-C52E5A2B56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4453E14-7CC4-FB07-0825-04D9AA5A9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DA6182-1B09-293E-CD5D-8D8A41CF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63CD943-4734-E94E-DA70-34DCE08F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755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1E4201-3FD3-B264-6A54-915A4BBB9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04E4C2B-DCEE-8C63-B86D-5AADB47A0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D6EBB3-925F-6DF2-2D2B-6A7BE292D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5574F2-6705-EEAA-6286-80BFD29BB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437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39A4FD9-FA13-F456-4AF0-AEB939FC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C406E91-9602-FB19-D82E-3337F939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35AF12F-1C9C-7692-C35B-3A321C3AC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4640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D9E245-043A-4DB0-66E1-770A41883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9AE0AC-98F9-1A41-05D0-A7F8F1096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AA20A37-1A97-9624-E176-2416341C0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FC6F296-2400-ABA7-E3CE-D3FEABD7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E42CE65-DAD6-AF2B-3FE3-DB8B7D11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052FBC5-FC80-90E1-2CAA-DEB773F7E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8598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950FA4-DD8B-56BD-3A2A-3D2C70F3F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F8A13D5-29F9-9CF1-639B-8F71B0A414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D4A4787-1EE8-F1B8-466A-049578B335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1D4A63F-7397-DB35-022A-47AA33E8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56FE8C7-CFB7-4500-E50D-9A588D741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E58A99A-A894-0615-A7C3-2590A42E8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3869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B8B0708-B705-34C3-6ACC-567224F9D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DAC173-DD72-2187-1AB2-0BFA75012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1DE51C4-4365-2C87-FBE7-BFD9D79C6B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544D7-FFE0-47B1-88C7-9B89AF527541}" type="datetimeFigureOut">
              <a:rPr lang="it-IT" smtClean="0"/>
              <a:t>27/10/2022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0D13793-5481-C696-108A-39D1E1B02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1C24B1-2C42-9EF3-6D96-6DA3007980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24AA0-D212-488C-86E4-3DACAA71E33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01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11" Type="http://schemas.openxmlformats.org/officeDocument/2006/relationships/image" Target="../media/image32.png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31.png"/><Relationship Id="rId14" Type="http://schemas.openxmlformats.org/officeDocument/2006/relationships/image" Target="NUL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NUL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3077" name="Arco 5"/>
          <p:cNvSpPr>
            <a:spLocks/>
          </p:cNvSpPr>
          <p:nvPr/>
        </p:nvSpPr>
        <p:spPr bwMode="auto">
          <a:xfrm rot="5400000" flipV="1">
            <a:off x="4343400" y="-4343400"/>
            <a:ext cx="457200" cy="9144000"/>
          </a:xfrm>
          <a:custGeom>
            <a:avLst/>
            <a:gdLst>
              <a:gd name="T0" fmla="*/ 0 w 21600"/>
              <a:gd name="T1" fmla="*/ 0 h 21600"/>
              <a:gd name="T2" fmla="*/ 457200 w 21600"/>
              <a:gd name="T3" fmla="*/ 9144000 h 21600"/>
              <a:gd name="T4" fmla="*/ 0 w 21600"/>
              <a:gd name="T5" fmla="*/ 91440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solidFill>
            <a:srgbClr val="FFFF99"/>
          </a:solidFill>
          <a:ln w="38100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3078" name="Arco 6"/>
          <p:cNvSpPr>
            <a:spLocks/>
          </p:cNvSpPr>
          <p:nvPr/>
        </p:nvSpPr>
        <p:spPr bwMode="auto">
          <a:xfrm rot="16200000" flipV="1">
            <a:off x="4343400" y="2057400"/>
            <a:ext cx="457200" cy="9144000"/>
          </a:xfrm>
          <a:custGeom>
            <a:avLst/>
            <a:gdLst>
              <a:gd name="T0" fmla="*/ 0 w 21600"/>
              <a:gd name="T1" fmla="*/ 0 h 21600"/>
              <a:gd name="T2" fmla="*/ 457200 w 21600"/>
              <a:gd name="T3" fmla="*/ 9144000 h 21600"/>
              <a:gd name="T4" fmla="*/ 0 w 21600"/>
              <a:gd name="T5" fmla="*/ 91440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</a:path>
              <a:path w="21600" h="21600" stroke="0" extrusionOk="0">
                <a:moveTo>
                  <a:pt x="0" y="-1"/>
                </a:moveTo>
                <a:cubicBezTo>
                  <a:pt x="11929" y="-1"/>
                  <a:pt x="21600" y="9670"/>
                  <a:pt x="21600" y="21600"/>
                </a:cubicBezTo>
                <a:lnTo>
                  <a:pt x="0" y="21600"/>
                </a:lnTo>
                <a:lnTo>
                  <a:pt x="0" y="-1"/>
                </a:lnTo>
                <a:close/>
              </a:path>
            </a:pathLst>
          </a:custGeom>
          <a:solidFill>
            <a:srgbClr val="FF3300"/>
          </a:solidFill>
          <a:ln w="38100">
            <a:solidFill>
              <a:srgbClr val="9933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344309" y="22195"/>
            <a:ext cx="28248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993300"/>
                </a:solidFill>
              </a:rPr>
              <a:t>EuNPC22 Conference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4925" y="6453188"/>
            <a:ext cx="46009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Santiago de Compostela, 27/10/2022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1581158" y="815414"/>
            <a:ext cx="5981683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462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FF"/>
                </a:solidFill>
                <a:latin typeface="Arial"/>
              </a:rPr>
              <a:t>Study of </a:t>
            </a:r>
            <a:r>
              <a:rPr lang="en-US" sz="2000" b="1" baseline="30000" dirty="0">
                <a:solidFill>
                  <a:srgbClr val="0000FF"/>
                </a:solidFill>
                <a:latin typeface="Arial"/>
              </a:rPr>
              <a:t>20</a:t>
            </a:r>
            <a:r>
              <a:rPr lang="en-US" sz="2000" b="1" dirty="0">
                <a:solidFill>
                  <a:srgbClr val="0000FF"/>
                </a:solidFill>
                <a:latin typeface="Arial"/>
              </a:rPr>
              <a:t>Ne spectroscopy from new experiments on </a:t>
            </a:r>
            <a:r>
              <a:rPr lang="en-US" sz="2000" b="1" baseline="30000" dirty="0">
                <a:solidFill>
                  <a:srgbClr val="0000FF"/>
                </a:solidFill>
                <a:latin typeface="Arial"/>
              </a:rPr>
              <a:t>19</a:t>
            </a:r>
            <a:r>
              <a:rPr lang="en-US" sz="2000" b="1" dirty="0">
                <a:solidFill>
                  <a:srgbClr val="0000FF"/>
                </a:solidFill>
                <a:latin typeface="Arial"/>
              </a:rPr>
              <a:t>F(p,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a</a:t>
            </a:r>
            <a:r>
              <a:rPr lang="en-US" sz="2000" b="1" baseline="-25000" dirty="0">
                <a:solidFill>
                  <a:srgbClr val="0000FF"/>
                </a:solidFill>
                <a:latin typeface="Arial"/>
              </a:rPr>
              <a:t>0</a:t>
            </a:r>
            <a:r>
              <a:rPr lang="en-US" sz="2000" b="1" dirty="0">
                <a:solidFill>
                  <a:srgbClr val="0000FF"/>
                </a:solidFill>
                <a:latin typeface="Arial"/>
              </a:rPr>
              <a:t>) and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baseline="30000" dirty="0">
                <a:solidFill>
                  <a:srgbClr val="0000FF"/>
                </a:solidFill>
                <a:latin typeface="Arial"/>
              </a:rPr>
              <a:t> 19</a:t>
            </a:r>
            <a:r>
              <a:rPr lang="en-US" sz="2000" b="1" dirty="0">
                <a:solidFill>
                  <a:srgbClr val="0000FF"/>
                </a:solidFill>
                <a:latin typeface="Arial"/>
              </a:rPr>
              <a:t>F(p,</a:t>
            </a:r>
            <a:r>
              <a:rPr lang="en-US" sz="2000" b="1" dirty="0">
                <a:solidFill>
                  <a:srgbClr val="0000FF"/>
                </a:solidFill>
                <a:latin typeface="Symbol" panose="05050102010706020507" pitchFamily="18" charset="2"/>
              </a:rPr>
              <a:t> a</a:t>
            </a:r>
            <a:r>
              <a:rPr lang="en-US" sz="2000" b="1" baseline="-25000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2000" b="1" dirty="0">
                <a:solidFill>
                  <a:srgbClr val="0000FF"/>
                </a:solidFill>
                <a:latin typeface="Arial"/>
              </a:rPr>
              <a:t>) reactions at low energies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000" b="1" dirty="0">
              <a:solidFill>
                <a:srgbClr val="0000FF"/>
              </a:solidFill>
              <a:latin typeface="Arial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Arial"/>
              </a:rPr>
              <a:t>A New Phenomenological Model for the description of Heavy-Ion Fusion Cross Sections</a:t>
            </a:r>
            <a:endParaRPr lang="it-IT" sz="1800" b="1" dirty="0">
              <a:solidFill>
                <a:schemeClr val="accent6">
                  <a:lumMod val="75000"/>
                </a:schemeClr>
              </a:solidFill>
              <a:ea typeface="Arial Unicode MS" pitchFamily="34" charset="-128"/>
              <a:cs typeface="Times New Roman" pitchFamily="18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 sz="1800" b="1" dirty="0">
              <a:solidFill>
                <a:srgbClr val="0000FF"/>
              </a:solidFill>
              <a:ea typeface="Arial Unicode MS" pitchFamily="34" charset="-128"/>
              <a:cs typeface="Times New Roman" pitchFamily="18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u="sng" dirty="0">
                <a:solidFill>
                  <a:srgbClr val="4D4D4D"/>
                </a:solidFill>
                <a:ea typeface="Arial Unicode MS" pitchFamily="34" charset="-128"/>
                <a:cs typeface="Times New Roman" pitchFamily="18" charset="0"/>
              </a:rPr>
              <a:t>Ivano Lombardo</a:t>
            </a:r>
            <a:r>
              <a:rPr lang="it-IT" sz="1800" b="1" dirty="0">
                <a:solidFill>
                  <a:srgbClr val="333333"/>
                </a:solidFill>
                <a:ea typeface="Arial Unicode MS" pitchFamily="34" charset="-128"/>
                <a:cs typeface="Times New Roman" pitchFamily="18" charset="0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Dip. di Fisica e Astronomia - Università di Catania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dirty="0">
                <a:solidFill>
                  <a:srgbClr val="FFC000"/>
                </a:solidFill>
                <a:ea typeface="Arial Unicode MS" pitchFamily="34" charset="-128"/>
                <a:cs typeface="Times New Roman" pitchFamily="18" charset="0"/>
              </a:rPr>
              <a:t>INFN - Sezione di Catania</a:t>
            </a: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5579322" y="6032737"/>
            <a:ext cx="300729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u="sng" dirty="0">
                <a:solidFill>
                  <a:srgbClr val="009999"/>
                </a:solidFill>
              </a:rPr>
              <a:t>ivano.lombardo@ct.infn.it</a:t>
            </a:r>
          </a:p>
        </p:txBody>
      </p:sp>
      <p:sp>
        <p:nvSpPr>
          <p:cNvPr id="188426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3143" name="AutoShape 71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145" name="AutoShape 73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</a:t>
            </a:r>
            <a:endParaRPr lang="en-US" b="1" dirty="0"/>
          </a:p>
        </p:txBody>
      </p:sp>
      <p:pic>
        <p:nvPicPr>
          <p:cNvPr id="1026" name="Picture 2" descr="Logo Primario — Università di Catania - Brand Guidelines">
            <a:extLst>
              <a:ext uri="{FF2B5EF4-FFF2-40B4-BE49-F238E27FC236}">
                <a16:creationId xmlns:a16="http://schemas.microsoft.com/office/drawing/2014/main" id="{84D65A47-D25C-8852-4AA0-098E9EE2B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65" y="367216"/>
            <a:ext cx="1188394" cy="119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C4A0FDF-F6E1-9A8D-6292-4EC0F9E65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9213" y="581895"/>
            <a:ext cx="1352550" cy="68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5BF2227D-33A1-B55C-1853-F65D1AA45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271" y="4020661"/>
            <a:ext cx="4383158" cy="1962608"/>
          </a:xfrm>
          <a:prstGeom prst="rect">
            <a:avLst/>
          </a:prstGeom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11AFCA7-9881-28B7-3EFB-0225FEF1B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375" y="4020661"/>
            <a:ext cx="1962608" cy="196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00027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o 18">
            <a:extLst>
              <a:ext uri="{FF2B5EF4-FFF2-40B4-BE49-F238E27FC236}">
                <a16:creationId xmlns:a16="http://schemas.microsoft.com/office/drawing/2014/main" id="{8A8B3D79-41B0-146F-8A02-D87C70607AA5}"/>
              </a:ext>
            </a:extLst>
          </p:cNvPr>
          <p:cNvGrpSpPr/>
          <p:nvPr/>
        </p:nvGrpSpPr>
        <p:grpSpPr>
          <a:xfrm>
            <a:off x="4914150" y="1178020"/>
            <a:ext cx="4214973" cy="4863167"/>
            <a:chOff x="4929027" y="990889"/>
            <a:chExt cx="4214973" cy="4863167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81F21E11-998C-8484-1710-CEE7B0A82C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2950" t="22322" r="20955" b="64045"/>
            <a:stretch/>
          </p:blipFill>
          <p:spPr>
            <a:xfrm>
              <a:off x="4929027" y="990889"/>
              <a:ext cx="4214973" cy="701213"/>
            </a:xfrm>
            <a:prstGeom prst="rect">
              <a:avLst/>
            </a:prstGeom>
          </p:spPr>
        </p:pic>
        <p:grpSp>
          <p:nvGrpSpPr>
            <p:cNvPr id="7" name="Gruppo 6">
              <a:extLst>
                <a:ext uri="{FF2B5EF4-FFF2-40B4-BE49-F238E27FC236}">
                  <a16:creationId xmlns:a16="http://schemas.microsoft.com/office/drawing/2014/main" id="{0E56AE1E-2520-DB6B-BCD3-EB1E784B1983}"/>
                </a:ext>
              </a:extLst>
            </p:cNvPr>
            <p:cNvGrpSpPr/>
            <p:nvPr/>
          </p:nvGrpSpPr>
          <p:grpSpPr>
            <a:xfrm>
              <a:off x="5272736" y="1819716"/>
              <a:ext cx="3519572" cy="2844109"/>
              <a:chOff x="8246940" y="2398477"/>
              <a:chExt cx="3157818" cy="2551782"/>
            </a:xfrm>
          </p:grpSpPr>
          <p:pic>
            <p:nvPicPr>
              <p:cNvPr id="8" name="Immagine 7">
                <a:extLst>
                  <a:ext uri="{FF2B5EF4-FFF2-40B4-BE49-F238E27FC236}">
                    <a16:creationId xmlns:a16="http://schemas.microsoft.com/office/drawing/2014/main" id="{C6AFE1C2-E2B0-3252-04BC-6802D69F48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33119" t="62716" r="38411" b="9287"/>
              <a:stretch/>
            </p:blipFill>
            <p:spPr>
              <a:xfrm>
                <a:off x="8246940" y="3209267"/>
                <a:ext cx="3147545" cy="1740992"/>
              </a:xfrm>
              <a:prstGeom prst="rect">
                <a:avLst/>
              </a:prstGeom>
            </p:spPr>
          </p:pic>
          <p:pic>
            <p:nvPicPr>
              <p:cNvPr id="9" name="Immagine 8">
                <a:extLst>
                  <a:ext uri="{FF2B5EF4-FFF2-40B4-BE49-F238E27FC236}">
                    <a16:creationId xmlns:a16="http://schemas.microsoft.com/office/drawing/2014/main" id="{F9D73DF2-9F54-D9C6-0227-97AC793E53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0687" t="30562" r="10843" b="54403"/>
              <a:stretch/>
            </p:blipFill>
            <p:spPr>
              <a:xfrm>
                <a:off x="8257213" y="2398477"/>
                <a:ext cx="3147545" cy="934950"/>
              </a:xfrm>
              <a:prstGeom prst="rect">
                <a:avLst/>
              </a:prstGeom>
            </p:spPr>
          </p:pic>
        </p:grp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28A5318-8FB9-F74C-6030-97CAA8802699}"/>
                </a:ext>
              </a:extLst>
            </p:cNvPr>
            <p:cNvSpPr/>
            <p:nvPr/>
          </p:nvSpPr>
          <p:spPr>
            <a:xfrm>
              <a:off x="5424755" y="1897508"/>
              <a:ext cx="2465798" cy="184935"/>
            </a:xfrm>
            <a:prstGeom prst="rect">
              <a:avLst/>
            </a:prstGeom>
            <a:solidFill>
              <a:srgbClr val="FFFF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it-IT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8DBDC552-7A19-E79F-D3D6-19A2F2A6A4D4}"/>
                </a:ext>
              </a:extLst>
            </p:cNvPr>
            <p:cNvSpPr/>
            <p:nvPr/>
          </p:nvSpPr>
          <p:spPr>
            <a:xfrm>
              <a:off x="5346415" y="2607645"/>
              <a:ext cx="3021887" cy="225488"/>
            </a:xfrm>
            <a:prstGeom prst="rect">
              <a:avLst/>
            </a:prstGeom>
            <a:solidFill>
              <a:srgbClr val="FFFF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it-IT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158C7B1E-C74F-986D-6CAC-6579C7ED0739}"/>
                </a:ext>
              </a:extLst>
            </p:cNvPr>
            <p:cNvSpPr/>
            <p:nvPr/>
          </p:nvSpPr>
          <p:spPr>
            <a:xfrm>
              <a:off x="6462445" y="2354282"/>
              <a:ext cx="2121614" cy="184935"/>
            </a:xfrm>
            <a:prstGeom prst="rect">
              <a:avLst/>
            </a:prstGeom>
            <a:solidFill>
              <a:srgbClr val="FFFF00">
                <a:alpha val="1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it-IT" sz="13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AF2C2AFF-2511-38E7-A4DF-C6567B18B8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7818" t="26167" r="24410" b="44836"/>
            <a:stretch/>
          </p:blipFill>
          <p:spPr>
            <a:xfrm>
              <a:off x="5346415" y="3914161"/>
              <a:ext cx="2113699" cy="1939895"/>
            </a:xfrm>
            <a:prstGeom prst="rect">
              <a:avLst/>
            </a:prstGeom>
          </p:spPr>
        </p:pic>
      </p:grp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chemeClr val="bg1"/>
                </a:solidFill>
              </a:rPr>
              <a:t>Overbarrier</a:t>
            </a:r>
            <a:r>
              <a:rPr lang="en-US" sz="2000" b="1" dirty="0">
                <a:solidFill>
                  <a:schemeClr val="bg1"/>
                </a:solidFill>
              </a:rPr>
              <a:t> HI fusion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57" y="6504057"/>
            <a:ext cx="4201984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bIns="0" anchor="b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New measurements in regions II – III </a:t>
            </a:r>
            <a:r>
              <a:rPr lang="en-US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!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072133D-3D06-2CCA-5FAD-88D0D12689B4}"/>
              </a:ext>
            </a:extLst>
          </p:cNvPr>
          <p:cNvSpPr txBox="1"/>
          <p:nvPr/>
        </p:nvSpPr>
        <p:spPr>
          <a:xfrm>
            <a:off x="449269" y="353943"/>
            <a:ext cx="8700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HI fusion</a:t>
            </a:r>
            <a:r>
              <a:rPr lang="it-IT" sz="2000" b="1" dirty="0">
                <a:sym typeface="Wingdings" panose="05000000000000000000" pitchFamily="2" charset="2"/>
              </a:rPr>
              <a:t> </a:t>
            </a:r>
            <a:r>
              <a:rPr lang="en-US" sz="2000" b="1" dirty="0">
                <a:sym typeface="Wingdings" panose="05000000000000000000" pitchFamily="2" charset="2"/>
              </a:rPr>
              <a:t>fundamental for probing the </a:t>
            </a:r>
            <a:r>
              <a:rPr lang="en-US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limits of existence </a:t>
            </a:r>
            <a:r>
              <a:rPr lang="en-US" sz="2000" b="1" dirty="0">
                <a:sym typeface="Wingdings" panose="05000000000000000000" pitchFamily="2" charset="2"/>
              </a:rPr>
              <a:t>of nuclei subject to sizeable </a:t>
            </a:r>
            <a:r>
              <a:rPr lang="en-US" sz="2000" b="1" i="1" dirty="0">
                <a:solidFill>
                  <a:srgbClr val="00B050"/>
                </a:solidFill>
                <a:sym typeface="Wingdings" panose="05000000000000000000" pitchFamily="2" charset="2"/>
              </a:rPr>
              <a:t>centrifugal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sz="2000" b="1" dirty="0">
                <a:sym typeface="Wingdings" panose="05000000000000000000" pitchFamily="2" charset="2"/>
              </a:rPr>
              <a:t>and </a:t>
            </a:r>
            <a:r>
              <a:rPr lang="en-US" sz="2000" b="1" i="1" dirty="0">
                <a:solidFill>
                  <a:srgbClr val="FF0000"/>
                </a:solidFill>
                <a:sym typeface="Wingdings" panose="05000000000000000000" pitchFamily="2" charset="2"/>
              </a:rPr>
              <a:t>thermal</a:t>
            </a:r>
            <a:r>
              <a:rPr lang="en-US" sz="2000" b="1" dirty="0">
                <a:sym typeface="Wingdings" panose="05000000000000000000" pitchFamily="2" charset="2"/>
              </a:rPr>
              <a:t> stresses</a:t>
            </a:r>
            <a:endParaRPr lang="it-IT" sz="2000" b="1" dirty="0"/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4E8EBDFD-CCCF-50CB-4B16-AB180917CD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652" t="16949" r="28314" b="13995"/>
          <a:stretch/>
        </p:blipFill>
        <p:spPr>
          <a:xfrm>
            <a:off x="564990" y="1126999"/>
            <a:ext cx="3935002" cy="3551921"/>
          </a:xfrm>
          <a:prstGeom prst="rect">
            <a:avLst/>
          </a:prstGeom>
        </p:spPr>
      </p:pic>
      <p:grpSp>
        <p:nvGrpSpPr>
          <p:cNvPr id="47" name="Gruppo 46">
            <a:extLst>
              <a:ext uri="{FF2B5EF4-FFF2-40B4-BE49-F238E27FC236}">
                <a16:creationId xmlns:a16="http://schemas.microsoft.com/office/drawing/2014/main" id="{20DFABDB-4F02-35C1-A9A9-DB6D6CF3265A}"/>
              </a:ext>
            </a:extLst>
          </p:cNvPr>
          <p:cNvGrpSpPr/>
          <p:nvPr/>
        </p:nvGrpSpPr>
        <p:grpSpPr>
          <a:xfrm>
            <a:off x="3283150" y="4106402"/>
            <a:ext cx="1460757" cy="1721711"/>
            <a:chOff x="3283150" y="4106402"/>
            <a:chExt cx="1460757" cy="1721711"/>
          </a:xfrm>
        </p:grpSpPr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CB07A12A-1C10-7A7A-415A-467A4047B44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40578" y="4106402"/>
              <a:ext cx="172951" cy="1027415"/>
            </a:xfrm>
            <a:prstGeom prst="straightConnector1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B336575A-CA6B-6AAD-E6CB-27A5B5D4232F}"/>
                </a:ext>
              </a:extLst>
            </p:cNvPr>
            <p:cNvSpPr txBox="1"/>
            <p:nvPr/>
          </p:nvSpPr>
          <p:spPr>
            <a:xfrm>
              <a:off x="3283150" y="5181782"/>
              <a:ext cx="14607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7030A0"/>
                  </a:solidFill>
                </a:rPr>
                <a:t>tunneling &amp; </a:t>
              </a:r>
              <a:r>
                <a:rPr lang="it-IT" dirty="0" err="1">
                  <a:solidFill>
                    <a:srgbClr val="7030A0"/>
                  </a:solidFill>
                </a:rPr>
                <a:t>deformations</a:t>
              </a:r>
              <a:endParaRPr lang="it-IT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5E8745BF-DA84-B320-402B-DEBB1BCE1B48}"/>
              </a:ext>
            </a:extLst>
          </p:cNvPr>
          <p:cNvGrpSpPr/>
          <p:nvPr/>
        </p:nvGrpSpPr>
        <p:grpSpPr>
          <a:xfrm>
            <a:off x="2687790" y="2331027"/>
            <a:ext cx="1460757" cy="752014"/>
            <a:chOff x="2687790" y="2331027"/>
            <a:chExt cx="1460757" cy="752014"/>
          </a:xfrm>
        </p:grpSpPr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C8EE2346-4818-4DB6-2773-E5D7768B9D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04404" y="2629320"/>
              <a:ext cx="375794" cy="4537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1C1B21B0-781A-EE1C-B1DD-2840E83322E9}"/>
                </a:ext>
              </a:extLst>
            </p:cNvPr>
            <p:cNvSpPr txBox="1"/>
            <p:nvPr/>
          </p:nvSpPr>
          <p:spPr>
            <a:xfrm>
              <a:off x="2687790" y="2331027"/>
              <a:ext cx="1460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FF0000"/>
                  </a:solidFill>
                </a:rPr>
                <a:t>CF vs MNT</a:t>
              </a:r>
            </a:p>
          </p:txBody>
        </p:sp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56872FA9-6309-2779-D2B4-DD632E616757}"/>
              </a:ext>
            </a:extLst>
          </p:cNvPr>
          <p:cNvGrpSpPr/>
          <p:nvPr/>
        </p:nvGrpSpPr>
        <p:grpSpPr>
          <a:xfrm>
            <a:off x="1699104" y="1204812"/>
            <a:ext cx="1460757" cy="1016758"/>
            <a:chOff x="1699104" y="1204812"/>
            <a:chExt cx="1460757" cy="1016758"/>
          </a:xfrm>
        </p:grpSpPr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20C2EBAF-EA46-6F60-A0BD-2891176638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90766" y="1540281"/>
              <a:ext cx="438717" cy="681289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7D4E1F46-17F6-65F6-E516-84F3AF4DC53C}"/>
                </a:ext>
              </a:extLst>
            </p:cNvPr>
            <p:cNvSpPr txBox="1"/>
            <p:nvPr/>
          </p:nvSpPr>
          <p:spPr>
            <a:xfrm>
              <a:off x="1699104" y="1204812"/>
              <a:ext cx="1460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00B0F0"/>
                  </a:solidFill>
                </a:rPr>
                <a:t>DIC, ICF</a:t>
              </a:r>
            </a:p>
          </p:txBody>
        </p:sp>
      </p:grpSp>
      <p:grpSp>
        <p:nvGrpSpPr>
          <p:cNvPr id="49" name="Gruppo 48">
            <a:extLst>
              <a:ext uri="{FF2B5EF4-FFF2-40B4-BE49-F238E27FC236}">
                <a16:creationId xmlns:a16="http://schemas.microsoft.com/office/drawing/2014/main" id="{73FE6F64-55EE-B58A-2539-79783CE7276D}"/>
              </a:ext>
            </a:extLst>
          </p:cNvPr>
          <p:cNvGrpSpPr/>
          <p:nvPr/>
        </p:nvGrpSpPr>
        <p:grpSpPr>
          <a:xfrm>
            <a:off x="604952" y="3889552"/>
            <a:ext cx="1460757" cy="1443565"/>
            <a:chOff x="604952" y="3889552"/>
            <a:chExt cx="1460757" cy="1443565"/>
          </a:xfrm>
        </p:grpSpPr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A7AEF693-B9B5-48C7-BCC5-9D626847E9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4138" y="3889552"/>
              <a:ext cx="336431" cy="1074233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D5494B18-4328-C555-7026-5BF4F1370F77}"/>
                </a:ext>
              </a:extLst>
            </p:cNvPr>
            <p:cNvSpPr txBox="1"/>
            <p:nvPr/>
          </p:nvSpPr>
          <p:spPr>
            <a:xfrm>
              <a:off x="604952" y="4963785"/>
              <a:ext cx="1460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>
                  <a:solidFill>
                    <a:srgbClr val="92D050"/>
                  </a:solidFill>
                </a:rPr>
                <a:t>ICF, MF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6EAF4F36-4B75-7C1F-A572-A705892CE17A}"/>
                  </a:ext>
                </a:extLst>
              </p:cNvPr>
              <p:cNvSpPr txBox="1"/>
              <p:nvPr/>
            </p:nvSpPr>
            <p:spPr>
              <a:xfrm>
                <a:off x="534473" y="5880124"/>
                <a:ext cx="3800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b="1" dirty="0" err="1"/>
                  <a:t>Regions</a:t>
                </a:r>
                <a:r>
                  <a:rPr lang="it-IT" b="1" dirty="0"/>
                  <a:t> II &amp; III </a:t>
                </a:r>
                <a:r>
                  <a:rPr lang="it-IT" b="1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it-IT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𝐬𝐚𝐭𝐮𝐫𝐚𝐭𝐢𝐨𝐧</m:t>
                    </m:r>
                    <m:r>
                      <a:rPr lang="it-IT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it-IT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𝐨𝐟</m:t>
                    </m:r>
                    <m:sSub>
                      <m:sSubPr>
                        <m:ctrlPr>
                          <a:rPr lang="it-IT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it-IT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ℓ</m:t>
                        </m:r>
                      </m:e>
                      <m:sub>
                        <m:r>
                          <a:rPr lang="it-IT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𝒄𝒓𝒊𝒕</m:t>
                        </m:r>
                      </m:sub>
                    </m:sSub>
                  </m:oMath>
                </a14:m>
                <a:endParaRPr lang="it-IT" b="1" dirty="0"/>
              </a:p>
            </p:txBody>
          </p:sp>
        </mc:Choice>
        <mc:Fallback xmlns="">
          <p:sp>
            <p:nvSpPr>
              <p:cNvPr id="50" name="CasellaDiTesto 49">
                <a:extLst>
                  <a:ext uri="{FF2B5EF4-FFF2-40B4-BE49-F238E27FC236}">
                    <a16:creationId xmlns:a16="http://schemas.microsoft.com/office/drawing/2014/main" id="{6EAF4F36-4B75-7C1F-A572-A705892CE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473" y="5880124"/>
                <a:ext cx="3800784" cy="369332"/>
              </a:xfrm>
              <a:prstGeom prst="rect">
                <a:avLst/>
              </a:prstGeom>
              <a:blipFill>
                <a:blip r:embed="rId7"/>
                <a:stretch>
                  <a:fillRect l="-1445" t="-11667" b="-2666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91C82B0-E3A9-1DCB-8059-5F2666A83859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470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</a:rPr>
              <a:t>Heavy ion fusion and the SOD method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57" y="6504057"/>
            <a:ext cx="5580117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bIns="0" anchor="b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R. Giordano et al, Lett. Nuovo Cim. A 61 (1981) 182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64990" y="5373216"/>
            <a:ext cx="2998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solidFill>
                  <a:schemeClr val="bg1"/>
                </a:solidFill>
              </a:rPr>
              <a:t>Arco di Ferdinando e Carolina</a:t>
            </a:r>
          </a:p>
          <a:p>
            <a:pPr algn="ctr"/>
            <a:r>
              <a:rPr lang="it-IT" b="1" dirty="0">
                <a:solidFill>
                  <a:schemeClr val="bg1"/>
                </a:solidFill>
              </a:rPr>
              <a:t>monumento FAI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072133D-3D06-2CCA-5FAD-88D0D12689B4}"/>
              </a:ext>
            </a:extLst>
          </p:cNvPr>
          <p:cNvSpPr txBox="1"/>
          <p:nvPr/>
        </p:nvSpPr>
        <p:spPr>
          <a:xfrm>
            <a:off x="449269" y="353943"/>
            <a:ext cx="8700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FF0000"/>
                </a:solidFill>
              </a:rPr>
              <a:t>Heavy </a:t>
            </a:r>
            <a:r>
              <a:rPr lang="it-IT" sz="2000" b="1" dirty="0" err="1">
                <a:solidFill>
                  <a:srgbClr val="FF0000"/>
                </a:solidFill>
              </a:rPr>
              <a:t>ion</a:t>
            </a:r>
            <a:r>
              <a:rPr lang="it-IT" sz="2000" b="1" dirty="0">
                <a:solidFill>
                  <a:srgbClr val="FF0000"/>
                </a:solidFill>
              </a:rPr>
              <a:t> fusion </a:t>
            </a:r>
            <a:r>
              <a:rPr lang="it-IT" sz="2000" b="1" dirty="0">
                <a:sym typeface="Wingdings" panose="05000000000000000000" pitchFamily="2" charset="2"/>
              </a:rPr>
              <a:t> cross </a:t>
            </a:r>
            <a:r>
              <a:rPr lang="it-IT" sz="2000" b="1" dirty="0" err="1">
                <a:sym typeface="Wingdings" panose="05000000000000000000" pitchFamily="2" charset="2"/>
              </a:rPr>
              <a:t>section</a:t>
            </a:r>
            <a:r>
              <a:rPr lang="it-IT" sz="2000" b="1" dirty="0"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ym typeface="Wingdings" panose="05000000000000000000" pitchFamily="2" charset="2"/>
              </a:rPr>
              <a:t>estimates</a:t>
            </a:r>
            <a:r>
              <a:rPr lang="it-IT" sz="2000" b="1" dirty="0">
                <a:sym typeface="Wingdings" panose="05000000000000000000" pitchFamily="2" charset="2"/>
              </a:rPr>
              <a:t> with the «</a:t>
            </a:r>
            <a:r>
              <a:rPr lang="it-IT" sz="2000" b="1" i="1" dirty="0">
                <a:solidFill>
                  <a:srgbClr val="0070C0"/>
                </a:solidFill>
                <a:sym typeface="Wingdings" panose="05000000000000000000" pitchFamily="2" charset="2"/>
              </a:rPr>
              <a:t>sum of </a:t>
            </a:r>
            <a:r>
              <a:rPr lang="it-IT" sz="2000" b="1" i="1" dirty="0" err="1">
                <a:solidFill>
                  <a:srgbClr val="0070C0"/>
                </a:solidFill>
                <a:sym typeface="Wingdings" panose="05000000000000000000" pitchFamily="2" charset="2"/>
              </a:rPr>
              <a:t>difference</a:t>
            </a:r>
            <a:r>
              <a:rPr lang="it-IT" sz="2000" b="1" i="1" dirty="0">
                <a:sym typeface="Wingdings" panose="05000000000000000000" pitchFamily="2" charset="2"/>
              </a:rPr>
              <a:t>»</a:t>
            </a:r>
            <a:r>
              <a:rPr lang="it-IT" sz="2000" b="1" dirty="0">
                <a:sym typeface="Wingdings" panose="05000000000000000000" pitchFamily="2" charset="2"/>
              </a:rPr>
              <a:t> (SOD) </a:t>
            </a:r>
            <a:r>
              <a:rPr lang="it-IT" sz="2000" b="1" dirty="0" err="1">
                <a:sym typeface="Wingdings" panose="05000000000000000000" pitchFamily="2" charset="2"/>
              </a:rPr>
              <a:t>method</a:t>
            </a:r>
            <a:endParaRPr lang="it-IT" sz="2000" b="1" dirty="0"/>
          </a:p>
        </p:txBody>
      </p: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650A9859-1827-0120-57EE-326C2C0F4A8F}"/>
              </a:ext>
            </a:extLst>
          </p:cNvPr>
          <p:cNvCxnSpPr>
            <a:cxnSpLocks/>
          </p:cNvCxnSpPr>
          <p:nvPr/>
        </p:nvCxnSpPr>
        <p:spPr>
          <a:xfrm flipV="1">
            <a:off x="1157609" y="1325395"/>
            <a:ext cx="0" cy="16746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C6C424F9-7CC1-1843-DB23-E1F98AFB64ED}"/>
              </a:ext>
            </a:extLst>
          </p:cNvPr>
          <p:cNvCxnSpPr>
            <a:cxnSpLocks/>
          </p:cNvCxnSpPr>
          <p:nvPr/>
        </p:nvCxnSpPr>
        <p:spPr>
          <a:xfrm>
            <a:off x="1022331" y="2833985"/>
            <a:ext cx="23442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igura a mano libera: forma 30">
            <a:extLst>
              <a:ext uri="{FF2B5EF4-FFF2-40B4-BE49-F238E27FC236}">
                <a16:creationId xmlns:a16="http://schemas.microsoft.com/office/drawing/2014/main" id="{48853BBC-2DF7-DDC9-1F2F-1A70B7BCCFF2}"/>
              </a:ext>
            </a:extLst>
          </p:cNvPr>
          <p:cNvSpPr/>
          <p:nvPr/>
        </p:nvSpPr>
        <p:spPr>
          <a:xfrm>
            <a:off x="1145946" y="1859655"/>
            <a:ext cx="2087041" cy="974328"/>
          </a:xfrm>
          <a:custGeom>
            <a:avLst/>
            <a:gdLst>
              <a:gd name="connsiteX0" fmla="*/ 0 w 1972638"/>
              <a:gd name="connsiteY0" fmla="*/ 16002 h 1063966"/>
              <a:gd name="connsiteX1" fmla="*/ 328773 w 1972638"/>
              <a:gd name="connsiteY1" fmla="*/ 5728 h 1063966"/>
              <a:gd name="connsiteX2" fmla="*/ 832207 w 1972638"/>
              <a:gd name="connsiteY2" fmla="*/ 5728 h 1063966"/>
              <a:gd name="connsiteX3" fmla="*/ 1109609 w 1972638"/>
              <a:gd name="connsiteY3" fmla="*/ 77647 h 1063966"/>
              <a:gd name="connsiteX4" fmla="*/ 1212350 w 1972638"/>
              <a:gd name="connsiteY4" fmla="*/ 611903 h 1063966"/>
              <a:gd name="connsiteX5" fmla="*/ 1448656 w 1972638"/>
              <a:gd name="connsiteY5" fmla="*/ 971499 h 1063966"/>
              <a:gd name="connsiteX6" fmla="*/ 1972638 w 1972638"/>
              <a:gd name="connsiteY6" fmla="*/ 1063966 h 1063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72638" h="1063966">
                <a:moveTo>
                  <a:pt x="0" y="16002"/>
                </a:moveTo>
                <a:cubicBezTo>
                  <a:pt x="95036" y="11721"/>
                  <a:pt x="190072" y="7440"/>
                  <a:pt x="328773" y="5728"/>
                </a:cubicBezTo>
                <a:cubicBezTo>
                  <a:pt x="467474" y="4016"/>
                  <a:pt x="702068" y="-6259"/>
                  <a:pt x="832207" y="5728"/>
                </a:cubicBezTo>
                <a:cubicBezTo>
                  <a:pt x="962346" y="17715"/>
                  <a:pt x="1046252" y="-23382"/>
                  <a:pt x="1109609" y="77647"/>
                </a:cubicBezTo>
                <a:cubicBezTo>
                  <a:pt x="1172966" y="178676"/>
                  <a:pt x="1155842" y="462928"/>
                  <a:pt x="1212350" y="611903"/>
                </a:cubicBezTo>
                <a:cubicBezTo>
                  <a:pt x="1268858" y="760878"/>
                  <a:pt x="1321941" y="896155"/>
                  <a:pt x="1448656" y="971499"/>
                </a:cubicBezTo>
                <a:cubicBezTo>
                  <a:pt x="1575371" y="1046843"/>
                  <a:pt x="1774004" y="1055404"/>
                  <a:pt x="1972638" y="1063966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5DABE651-4EE2-2769-CFB5-BC62C6026CB3}"/>
                  </a:ext>
                </a:extLst>
              </p:cNvPr>
              <p:cNvSpPr txBox="1"/>
              <p:nvPr/>
            </p:nvSpPr>
            <p:spPr>
              <a:xfrm rot="16200000">
                <a:off x="4002" y="1606975"/>
                <a:ext cx="13100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𝑒𝑙</m:t>
                          </m:r>
                        </m:sub>
                      </m:sSub>
                      <m:d>
                        <m:d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𝑅𝑢𝑡h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2" name="CasellaDiTesto 31">
                <a:extLst>
                  <a:ext uri="{FF2B5EF4-FFF2-40B4-BE49-F238E27FC236}">
                    <a16:creationId xmlns:a16="http://schemas.microsoft.com/office/drawing/2014/main" id="{5DABE651-4EE2-2769-CFB5-BC62C6026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002" y="1606975"/>
                <a:ext cx="1310038" cy="276999"/>
              </a:xfrm>
              <a:prstGeom prst="rect">
                <a:avLst/>
              </a:prstGeom>
              <a:blipFill>
                <a:blip r:embed="rId3"/>
                <a:stretch>
                  <a:fillRect l="-2174" t="-1395" r="-32609" b="-23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84200548-08BD-D446-3965-F7C897C61C5F}"/>
                  </a:ext>
                </a:extLst>
              </p:cNvPr>
              <p:cNvSpPr txBox="1"/>
              <p:nvPr/>
            </p:nvSpPr>
            <p:spPr>
              <a:xfrm>
                <a:off x="2650262" y="2934331"/>
                <a:ext cx="45943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84200548-08BD-D446-3965-F7C897C61C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0262" y="2934331"/>
                <a:ext cx="459433" cy="276999"/>
              </a:xfrm>
              <a:prstGeom prst="rect">
                <a:avLst/>
              </a:prstGeom>
              <a:blipFill>
                <a:blip r:embed="rId4"/>
                <a:stretch>
                  <a:fillRect l="-8000" b="-1087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A1F898C0-F26A-8A7D-FBA3-A25D9187D314}"/>
                  </a:ext>
                </a:extLst>
              </p:cNvPr>
              <p:cNvSpPr txBox="1"/>
              <p:nvPr/>
            </p:nvSpPr>
            <p:spPr>
              <a:xfrm>
                <a:off x="833871" y="1677253"/>
                <a:ext cx="45943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A1F898C0-F26A-8A7D-FBA3-A25D9187D3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871" y="1677253"/>
                <a:ext cx="459433" cy="276999"/>
              </a:xfrm>
              <a:prstGeom prst="rect">
                <a:avLst/>
              </a:prstGeom>
              <a:blipFill>
                <a:blip r:embed="rId5"/>
                <a:stretch>
                  <a:fillRect b="-65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155FCFCC-7C65-5B4B-BD4E-7C4F2756D18C}"/>
                  </a:ext>
                </a:extLst>
              </p:cNvPr>
              <p:cNvSpPr txBox="1"/>
              <p:nvPr/>
            </p:nvSpPr>
            <p:spPr>
              <a:xfrm>
                <a:off x="3772351" y="921236"/>
                <a:ext cx="4473852" cy="7201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𝑟𝑒𝑎𝑧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d>
                            <m:d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it-IT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it-IT" sz="2000" b="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it-IT" sz="2000" b="0" i="1" smtClean="0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sz="2000" b="0" i="0" smtClean="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𝑅𝑢𝑡h</m:t>
                                  </m:r>
                                </m:sub>
                              </m:s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sz="200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𝑒𝑙</m:t>
                                  </m:r>
                                </m:sub>
                              </m:sSub>
                            </m:e>
                          </m:d>
                          <m:func>
                            <m:func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42" name="CasellaDiTesto 41">
                <a:extLst>
                  <a:ext uri="{FF2B5EF4-FFF2-40B4-BE49-F238E27FC236}">
                    <a16:creationId xmlns:a16="http://schemas.microsoft.com/office/drawing/2014/main" id="{155FCFCC-7C65-5B4B-BD4E-7C4F2756D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351" y="921236"/>
                <a:ext cx="4473852" cy="72019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9E2ACCE2-7A33-6B1C-3E05-D528A2EF6FA3}"/>
                  </a:ext>
                </a:extLst>
              </p:cNvPr>
              <p:cNvSpPr txBox="1"/>
              <p:nvPr/>
            </p:nvSpPr>
            <p:spPr>
              <a:xfrm>
                <a:off x="4007882" y="2484075"/>
                <a:ext cx="4157164" cy="752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d>
                            <m:d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sz="200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𝑅𝑢𝑡h</m:t>
                                  </m:r>
                                </m:sub>
                              </m:s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f>
                                    <m:fPr>
                                      <m:ctrlP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num>
                                    <m:den>
                                      <m:r>
                                        <a:rPr lang="it-IT" sz="20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it-IT" sz="2000">
                                          <a:latin typeface="Cambria Math" panose="02040503050406030204" pitchFamily="18" charset="0"/>
                                        </a:rPr>
                                        <m:t>Ω</m:t>
                                      </m:r>
                                    </m:den>
                                  </m:f>
                                </m:e>
                                <m:sub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𝑒𝑙</m:t>
                                  </m:r>
                                </m:sub>
                              </m:sSub>
                            </m:e>
                          </m:d>
                          <m:func>
                            <m:func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9E2ACCE2-7A33-6B1C-3E05-D528A2EF6F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7882" y="2484075"/>
                <a:ext cx="4157164" cy="7528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0DD4F0FB-A7DA-D397-6834-CEB32F0B9C86}"/>
                  </a:ext>
                </a:extLst>
              </p:cNvPr>
              <p:cNvSpPr txBox="1"/>
              <p:nvPr/>
            </p:nvSpPr>
            <p:spPr>
              <a:xfrm>
                <a:off x="3664541" y="1881210"/>
                <a:ext cx="4953728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/>
                  <a:t>Conside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ring</m:t>
                    </m:r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𝑎𝑛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𝑎𝑛𝑔𝑙𝑒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it-IT" sz="2000" dirty="0"/>
                  <a:t>, </a:t>
                </a:r>
                <a:r>
                  <a:rPr lang="it-IT" sz="2000" dirty="0" err="1"/>
                  <a:t>we</a:t>
                </a:r>
                <a:r>
                  <a:rPr lang="it-IT" sz="2000" dirty="0"/>
                  <a:t> </a:t>
                </a:r>
                <a:r>
                  <a:rPr lang="it-IT" sz="2000" dirty="0" err="1"/>
                  <a:t>will</a:t>
                </a:r>
                <a:r>
                  <a:rPr lang="it-IT" sz="2000" dirty="0"/>
                  <a:t> </a:t>
                </a:r>
                <a:r>
                  <a:rPr lang="it-IT" sz="2000" dirty="0" err="1"/>
                  <a:t>have</a:t>
                </a:r>
                <a:r>
                  <a:rPr lang="it-IT" sz="2000" dirty="0"/>
                  <a:t>:</a:t>
                </a:r>
              </a:p>
            </p:txBody>
          </p:sp>
        </mc:Choice>
        <mc:Fallback xmlns="">
          <p:sp>
            <p:nvSpPr>
              <p:cNvPr id="45" name="CasellaDiTesto 44">
                <a:extLst>
                  <a:ext uri="{FF2B5EF4-FFF2-40B4-BE49-F238E27FC236}">
                    <a16:creationId xmlns:a16="http://schemas.microsoft.com/office/drawing/2014/main" id="{0DD4F0FB-A7DA-D397-6834-CEB32F0B9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4541" y="1881210"/>
                <a:ext cx="4953728" cy="424732"/>
              </a:xfrm>
              <a:prstGeom prst="rect">
                <a:avLst/>
              </a:prstGeom>
              <a:blipFill>
                <a:blip r:embed="rId8"/>
                <a:stretch>
                  <a:fillRect l="-1230" t="-7246" r="-369" b="-21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473C2301-2F9B-61AB-BE19-2D3A714B088E}"/>
                  </a:ext>
                </a:extLst>
              </p:cNvPr>
              <p:cNvSpPr txBox="1"/>
              <p:nvPr/>
            </p:nvSpPr>
            <p:spPr>
              <a:xfrm>
                <a:off x="472585" y="3343108"/>
                <a:ext cx="5401800" cy="5774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/>
                  <a:t> a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it-IT" sz="2000">
                        <a:latin typeface="Cambria Math" panose="02040503050406030204" pitchFamily="18" charset="0"/>
                      </a:rPr>
                      <m:t>n</m:t>
                    </m:r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d</m:t>
                    </m:r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it-IT" sz="2000" b="0" i="0" smtClean="0">
                        <a:latin typeface="Cambria Math" panose="02040503050406030204" pitchFamily="18" charset="0"/>
                      </a:rPr>
                      <m:t>being</m:t>
                    </m:r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it-IT" sz="200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num>
                          <m:den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m:rPr>
                                <m:sty m:val="p"/>
                              </m:rPr>
                              <a:rPr lang="it-IT" sz="2000">
                                <a:latin typeface="Cambria Math" panose="02040503050406030204" pitchFamily="18" charset="0"/>
                              </a:rPr>
                              <m:t>Ω</m:t>
                            </m:r>
                          </m:den>
                        </m:f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𝑅𝑢𝑡h</m:t>
                        </m:r>
                      </m:sub>
                    </m:sSub>
                  </m:oMath>
                </a14:m>
                <a:r>
                  <a:rPr lang="it-IT" sz="2000" dirty="0"/>
                  <a:t>, </a:t>
                </a:r>
                <a:r>
                  <a:rPr lang="it-IT" sz="2000" dirty="0" err="1"/>
                  <a:t>it</a:t>
                </a:r>
                <a:r>
                  <a:rPr lang="it-IT" sz="2000" dirty="0"/>
                  <a:t> follows </a:t>
                </a:r>
                <a:r>
                  <a:rPr lang="it-IT" sz="2000" dirty="0" err="1"/>
                  <a:t>that</a:t>
                </a:r>
                <a:r>
                  <a:rPr lang="it-IT" sz="2000" dirty="0"/>
                  <a:t>:</a:t>
                </a:r>
              </a:p>
            </p:txBody>
          </p:sp>
        </mc:Choice>
        <mc:Fallback xmlns=""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473C2301-2F9B-61AB-BE19-2D3A714B0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585" y="3343108"/>
                <a:ext cx="5401800" cy="577402"/>
              </a:xfrm>
              <a:prstGeom prst="rect">
                <a:avLst/>
              </a:prstGeom>
              <a:blipFill>
                <a:blip r:embed="rId9"/>
                <a:stretch>
                  <a:fillRect l="-226" r="-22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4D7EB6CD-5734-4A67-68C5-CDF1F372A7CC}"/>
                  </a:ext>
                </a:extLst>
              </p:cNvPr>
              <p:cNvSpPr txBox="1"/>
              <p:nvPr/>
            </p:nvSpPr>
            <p:spPr>
              <a:xfrm>
                <a:off x="797521" y="4025553"/>
                <a:ext cx="7324697" cy="7528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≈2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  <m:e>
                          <m:sSub>
                            <m:sSub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f>
                                <m:fPr>
                                  <m:ctrlP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it-IT" sz="20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 sz="2000">
                                      <a:latin typeface="Cambria Math" panose="02040503050406030204" pitchFamily="18" charset="0"/>
                                    </a:rPr>
                                    <m:t>Ω</m:t>
                                  </m:r>
                                </m:den>
                              </m:f>
                            </m:e>
                            <m:sub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𝑅𝑢𝑡h</m:t>
                              </m:r>
                            </m:sub>
                          </m:sSub>
                          <m:func>
                            <m:func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nary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num>
                                <m:den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 panose="02040503050406030204" pitchFamily="18" charset="0"/>
                                </a:rPr>
                                <m:t>cot</m:t>
                              </m:r>
                            </m:e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func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𝑘𝐷</m:t>
                              </m:r>
                            </m:e>
                          </m:d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num>
                            <m:den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𝑘𝐷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it-IT" sz="2000" dirty="0"/>
              </a:p>
            </p:txBody>
          </p:sp>
        </mc:Choice>
        <mc:Fallback xmlns=""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4D7EB6CD-5734-4A67-68C5-CDF1F372A7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521" y="4025553"/>
                <a:ext cx="7324697" cy="75283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939EE770-549A-A52E-C4CA-CEC611EB9F41}"/>
                  </a:ext>
                </a:extLst>
              </p:cNvPr>
              <p:cNvSpPr txBox="1"/>
              <p:nvPr/>
            </p:nvSpPr>
            <p:spPr>
              <a:xfrm>
                <a:off x="336414" y="4865844"/>
                <a:ext cx="5293309" cy="465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/>
                  <a:t> </a:t>
                </a:r>
                <a:r>
                  <a:rPr lang="it-IT" sz="2000" dirty="0" err="1"/>
                  <a:t>Defining</a:t>
                </a:r>
                <a:r>
                  <a:rPr lang="it-IT" sz="2000" dirty="0"/>
                  <a:t> </a:t>
                </a:r>
                <a:r>
                  <a:rPr lang="it-IT" sz="2000" dirty="0" err="1"/>
                  <a:t>now</a:t>
                </a:r>
                <a:r>
                  <a:rPr lang="it-IT" sz="2000" dirty="0"/>
                  <a:t> </a:t>
                </a:r>
                <a14:m>
                  <m:oMath xmlns:m="http://schemas.openxmlformats.org/officeDocument/2006/math"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ad>
                          <m:ra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g>
                          <m:e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rad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>
                            <m:r>
                              <m:rPr>
                                <m:brk m:alnAt="7"/>
                              </m:r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g>
                          <m:e>
                            <m:sSub>
                              <m:sSub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rad>
                      </m:e>
                    </m:d>
                  </m:oMath>
                </a14:m>
                <a:r>
                  <a:rPr lang="it-IT" sz="2000" dirty="0"/>
                  <a:t> </a:t>
                </a:r>
                <a:r>
                  <a:rPr lang="it-IT" sz="2000" dirty="0" err="1"/>
                  <a:t>we</a:t>
                </a:r>
                <a:r>
                  <a:rPr lang="it-IT" sz="2000" dirty="0"/>
                  <a:t> </a:t>
                </a:r>
                <a:r>
                  <a:rPr lang="it-IT" sz="2000" dirty="0" err="1"/>
                  <a:t>will</a:t>
                </a:r>
                <a:r>
                  <a:rPr lang="it-IT" sz="2000" dirty="0"/>
                  <a:t> </a:t>
                </a:r>
                <a:r>
                  <a:rPr lang="it-IT" sz="2000" dirty="0" err="1"/>
                  <a:t>have</a:t>
                </a:r>
                <a:r>
                  <a:rPr lang="it-IT" sz="2000" dirty="0"/>
                  <a:t>:</a:t>
                </a:r>
              </a:p>
            </p:txBody>
          </p:sp>
        </mc:Choice>
        <mc:Fallback xmlns="">
          <p:sp>
            <p:nvSpPr>
              <p:cNvPr id="51" name="CasellaDiTesto 50">
                <a:extLst>
                  <a:ext uri="{FF2B5EF4-FFF2-40B4-BE49-F238E27FC236}">
                    <a16:creationId xmlns:a16="http://schemas.microsoft.com/office/drawing/2014/main" id="{939EE770-549A-A52E-C4CA-CEC611EB9F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414" y="4865844"/>
                <a:ext cx="5293309" cy="465064"/>
              </a:xfrm>
              <a:prstGeom prst="rect">
                <a:avLst/>
              </a:prstGeom>
              <a:blipFill>
                <a:blip r:embed="rId11"/>
                <a:stretch>
                  <a:fillRect l="-115" r="-345" b="-1973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3" name="Immagine 52">
            <a:extLst>
              <a:ext uri="{FF2B5EF4-FFF2-40B4-BE49-F238E27FC236}">
                <a16:creationId xmlns:a16="http://schemas.microsoft.com/office/drawing/2014/main" id="{193A34E3-55E4-808A-9BD3-5B762C7FF4B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056" t="43801" r="55000" b="46933"/>
          <a:stretch/>
        </p:blipFill>
        <p:spPr>
          <a:xfrm>
            <a:off x="1962498" y="5468271"/>
            <a:ext cx="5219004" cy="736299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F988B1DF-04FF-E04F-CB47-A9E09C1E3058}"/>
              </a:ext>
            </a:extLst>
          </p:cNvPr>
          <p:cNvGrpSpPr/>
          <p:nvPr/>
        </p:nvGrpSpPr>
        <p:grpSpPr>
          <a:xfrm>
            <a:off x="1279187" y="1794037"/>
            <a:ext cx="2213669" cy="1184549"/>
            <a:chOff x="1325887" y="1815752"/>
            <a:chExt cx="2213669" cy="1184549"/>
          </a:xfrm>
        </p:grpSpPr>
        <p:cxnSp>
          <p:nvCxnSpPr>
            <p:cNvPr id="38" name="Connettore diritto 37">
              <a:extLst>
                <a:ext uri="{FF2B5EF4-FFF2-40B4-BE49-F238E27FC236}">
                  <a16:creationId xmlns:a16="http://schemas.microsoft.com/office/drawing/2014/main" id="{332EFE38-D68B-ACD1-808C-FF75B31403C1}"/>
                </a:ext>
              </a:extLst>
            </p:cNvPr>
            <p:cNvCxnSpPr>
              <a:cxnSpLocks/>
            </p:cNvCxnSpPr>
            <p:nvPr/>
          </p:nvCxnSpPr>
          <p:spPr>
            <a:xfrm>
              <a:off x="2318586" y="1815752"/>
              <a:ext cx="0" cy="1184549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Connettore diritto 2">
              <a:extLst>
                <a:ext uri="{FF2B5EF4-FFF2-40B4-BE49-F238E27FC236}">
                  <a16:creationId xmlns:a16="http://schemas.microsoft.com/office/drawing/2014/main" id="{C63A2406-8C3C-43A1-EF28-6E6380B8F5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18586" y="1902914"/>
              <a:ext cx="914401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0B26185D-EC09-EC25-9C17-37A95AB8A600}"/>
                    </a:ext>
                  </a:extLst>
                </p:cNvPr>
                <p:cNvSpPr txBox="1"/>
                <p:nvPr/>
              </p:nvSpPr>
              <p:spPr>
                <a:xfrm>
                  <a:off x="1325887" y="2110744"/>
                  <a:ext cx="817596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𝑒𝑙𝑎𝑠𝑡𝑖𝑐</m:t>
                        </m:r>
                      </m:oMath>
                    </m:oMathPara>
                  </a14:m>
                  <a:endParaRPr lang="it-IT" sz="1600" b="0" dirty="0">
                    <a:solidFill>
                      <a:srgbClr val="FF0000"/>
                    </a:solidFill>
                  </a:endParaRPr>
                </a:p>
                <a:p>
                  <a:r>
                    <a:rPr lang="it-IT" sz="1600" dirty="0" err="1">
                      <a:solidFill>
                        <a:srgbClr val="FF0000"/>
                      </a:solidFill>
                    </a:rPr>
                    <a:t>dominant</a:t>
                  </a:r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0B26185D-EC09-EC25-9C17-37A95AB8A6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5887" y="2110744"/>
                  <a:ext cx="817596" cy="492443"/>
                </a:xfrm>
                <a:prstGeom prst="rect">
                  <a:avLst/>
                </a:prstGeom>
                <a:blipFill>
                  <a:blip r:embed="rId13"/>
                  <a:stretch>
                    <a:fillRect l="-15672" r="-11194" b="-25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6EE9813D-9D24-603D-DC61-45421D7A796C}"/>
                    </a:ext>
                  </a:extLst>
                </p:cNvPr>
                <p:cNvSpPr txBox="1"/>
                <p:nvPr/>
              </p:nvSpPr>
              <p:spPr>
                <a:xfrm>
                  <a:off x="2476444" y="2099846"/>
                  <a:ext cx="1063112" cy="492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𝑎𝑏𝑠𝑜𝑟𝑝𝑡𝑖𝑜𝑛</m:t>
                        </m:r>
                      </m:oMath>
                    </m:oMathPara>
                  </a14:m>
                  <a:endParaRPr lang="it-IT" sz="1600" b="0" dirty="0">
                    <a:solidFill>
                      <a:srgbClr val="FF0000"/>
                    </a:solidFill>
                  </a:endParaRPr>
                </a:p>
                <a:p>
                  <a:pPr algn="ctr"/>
                  <a:r>
                    <a:rPr lang="it-IT" sz="1600" dirty="0" err="1">
                      <a:solidFill>
                        <a:srgbClr val="FF0000"/>
                      </a:solidFill>
                    </a:rPr>
                    <a:t>dominant</a:t>
                  </a:r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6EE9813D-9D24-603D-DC61-45421D7A79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6444" y="2099846"/>
                  <a:ext cx="1063112" cy="492443"/>
                </a:xfrm>
                <a:prstGeom prst="rect">
                  <a:avLst/>
                </a:prstGeom>
                <a:blipFill>
                  <a:blip r:embed="rId14"/>
                  <a:stretch>
                    <a:fillRect l="-6322" r="-5172" b="-2345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6F3052-6490-71B7-62BA-8BE0109FA55B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5957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</a:rPr>
              <a:t>Heavy Ion fusion: the role of the </a:t>
            </a:r>
            <a:r>
              <a:rPr lang="en-US" sz="2000" b="1" i="1" dirty="0" err="1">
                <a:solidFill>
                  <a:schemeClr val="bg1"/>
                </a:solidFill>
              </a:rPr>
              <a:t>kd</a:t>
            </a:r>
            <a:r>
              <a:rPr lang="en-US" sz="2000" b="1" dirty="0">
                <a:solidFill>
                  <a:schemeClr val="bg1"/>
                </a:solidFill>
              </a:rPr>
              <a:t> value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1DB6078-6804-5E17-E689-99A43DA17624}"/>
                  </a:ext>
                </a:extLst>
              </p:cNvPr>
              <p:cNvSpPr txBox="1"/>
              <p:nvPr/>
            </p:nvSpPr>
            <p:spPr>
              <a:xfrm>
                <a:off x="437936" y="336012"/>
                <a:ext cx="8938623" cy="429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b="1" dirty="0" err="1"/>
                  <a:t>Experimentally</a:t>
                </a:r>
                <a:r>
                  <a:rPr lang="it-IT" sz="2000" b="1" dirty="0"/>
                  <a:t> </a:t>
                </a:r>
                <a:r>
                  <a:rPr lang="it-IT" sz="2000" b="1" dirty="0">
                    <a:sym typeface="Wingdings" panose="05000000000000000000" pitchFamily="2" charset="2"/>
                  </a:rPr>
                  <a:t></a:t>
                </a:r>
                <a:r>
                  <a:rPr lang="it-IT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2000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sub>
                    </m:sSub>
                  </m:oMath>
                </a14:m>
                <a:r>
                  <a:rPr lang="it-IT" sz="2000" b="1" dirty="0"/>
                  <a:t> </a:t>
                </a:r>
                <a:r>
                  <a:rPr lang="it-IT" sz="2000" b="1" dirty="0" err="1"/>
                  <a:t>very</a:t>
                </a:r>
                <a:r>
                  <a:rPr lang="it-IT" sz="2000" b="1" dirty="0"/>
                  <a:t> </a:t>
                </a:r>
                <a:r>
                  <a:rPr lang="it-IT" sz="2000" b="1" dirty="0" err="1"/>
                  <a:t>different</a:t>
                </a:r>
                <a:r>
                  <a:rPr lang="it-IT" sz="2000" b="1" dirty="0"/>
                  <a:t> one </a:t>
                </a:r>
                <a:r>
                  <a:rPr lang="it-IT" sz="2000" b="1" dirty="0" err="1"/>
                  <a:t>another</a:t>
                </a:r>
                <a:r>
                  <a:rPr lang="it-IT" sz="2000" b="1" dirty="0"/>
                  <a:t>… </a:t>
                </a:r>
                <a:r>
                  <a:rPr lang="it-IT" sz="2000" b="1" dirty="0" err="1"/>
                  <a:t>but</a:t>
                </a:r>
                <a:r>
                  <a:rPr lang="it-IT" sz="2000" b="1" dirty="0"/>
                  <a:t> </a:t>
                </a:r>
                <a:r>
                  <a:rPr lang="it-IT" sz="2000" b="1" i="1" dirty="0" err="1"/>
                  <a:t>kd</a:t>
                </a:r>
                <a:r>
                  <a:rPr lang="it-IT" sz="2000" b="1" dirty="0"/>
                  <a:t>?</a:t>
                </a:r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21DB6078-6804-5E17-E689-99A43DA176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36" y="336012"/>
                <a:ext cx="8938623" cy="429220"/>
              </a:xfrm>
              <a:prstGeom prst="rect">
                <a:avLst/>
              </a:prstGeom>
              <a:blipFill>
                <a:blip r:embed="rId3"/>
                <a:stretch>
                  <a:fillRect l="-750" t="-7042" b="-183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1CD3AD4B-0C75-5D2B-5930-81EFF6AD2A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426" t="17736" r="31852" b="22346"/>
          <a:stretch/>
        </p:blipFill>
        <p:spPr>
          <a:xfrm>
            <a:off x="486831" y="905933"/>
            <a:ext cx="5148940" cy="4368800"/>
          </a:xfrm>
          <a:prstGeom prst="rect">
            <a:avLst/>
          </a:prstGeom>
        </p:spPr>
      </p:pic>
      <p:sp>
        <p:nvSpPr>
          <p:cNvPr id="10" name="Figura a mano libera: forma 9">
            <a:extLst>
              <a:ext uri="{FF2B5EF4-FFF2-40B4-BE49-F238E27FC236}">
                <a16:creationId xmlns:a16="http://schemas.microsoft.com/office/drawing/2014/main" id="{005A2C49-2988-18DF-5355-69AA3DB6804A}"/>
              </a:ext>
            </a:extLst>
          </p:cNvPr>
          <p:cNvSpPr/>
          <p:nvPr/>
        </p:nvSpPr>
        <p:spPr>
          <a:xfrm>
            <a:off x="1253066" y="3793065"/>
            <a:ext cx="1684867" cy="194735"/>
          </a:xfrm>
          <a:custGeom>
            <a:avLst/>
            <a:gdLst>
              <a:gd name="connsiteX0" fmla="*/ 0 w 1634067"/>
              <a:gd name="connsiteY0" fmla="*/ 145975 h 281442"/>
              <a:gd name="connsiteX1" fmla="*/ 355600 w 1634067"/>
              <a:gd name="connsiteY1" fmla="*/ 52842 h 281442"/>
              <a:gd name="connsiteX2" fmla="*/ 719667 w 1634067"/>
              <a:gd name="connsiteY2" fmla="*/ 2042 h 281442"/>
              <a:gd name="connsiteX3" fmla="*/ 1210734 w 1634067"/>
              <a:gd name="connsiteY3" fmla="*/ 120575 h 281442"/>
              <a:gd name="connsiteX4" fmla="*/ 1634067 w 1634067"/>
              <a:gd name="connsiteY4" fmla="*/ 281442 h 28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4067" h="281442">
                <a:moveTo>
                  <a:pt x="0" y="145975"/>
                </a:moveTo>
                <a:cubicBezTo>
                  <a:pt x="117828" y="111403"/>
                  <a:pt x="235656" y="76831"/>
                  <a:pt x="355600" y="52842"/>
                </a:cubicBezTo>
                <a:cubicBezTo>
                  <a:pt x="475544" y="28853"/>
                  <a:pt x="577145" y="-9247"/>
                  <a:pt x="719667" y="2042"/>
                </a:cubicBezTo>
                <a:cubicBezTo>
                  <a:pt x="862189" y="13331"/>
                  <a:pt x="1058334" y="74008"/>
                  <a:pt x="1210734" y="120575"/>
                </a:cubicBezTo>
                <a:cubicBezTo>
                  <a:pt x="1363134" y="167142"/>
                  <a:pt x="1498600" y="224292"/>
                  <a:pt x="1634067" y="281442"/>
                </a:cubicBezTo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igura a mano libera: forma 10">
            <a:extLst>
              <a:ext uri="{FF2B5EF4-FFF2-40B4-BE49-F238E27FC236}">
                <a16:creationId xmlns:a16="http://schemas.microsoft.com/office/drawing/2014/main" id="{7AC7A886-E0B2-E7FF-2149-8B101C2A409D}"/>
              </a:ext>
            </a:extLst>
          </p:cNvPr>
          <p:cNvSpPr/>
          <p:nvPr/>
        </p:nvSpPr>
        <p:spPr>
          <a:xfrm>
            <a:off x="1718733" y="3691467"/>
            <a:ext cx="1879600" cy="990600"/>
          </a:xfrm>
          <a:custGeom>
            <a:avLst/>
            <a:gdLst>
              <a:gd name="connsiteX0" fmla="*/ 0 w 1879600"/>
              <a:gd name="connsiteY0" fmla="*/ 0 h 990600"/>
              <a:gd name="connsiteX1" fmla="*/ 465667 w 1879600"/>
              <a:gd name="connsiteY1" fmla="*/ 110066 h 990600"/>
              <a:gd name="connsiteX2" fmla="*/ 1109134 w 1879600"/>
              <a:gd name="connsiteY2" fmla="*/ 406400 h 990600"/>
              <a:gd name="connsiteX3" fmla="*/ 1524000 w 1879600"/>
              <a:gd name="connsiteY3" fmla="*/ 694266 h 990600"/>
              <a:gd name="connsiteX4" fmla="*/ 1879600 w 1879600"/>
              <a:gd name="connsiteY4" fmla="*/ 990600 h 99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9600" h="990600">
                <a:moveTo>
                  <a:pt x="0" y="0"/>
                </a:moveTo>
                <a:cubicBezTo>
                  <a:pt x="140405" y="21166"/>
                  <a:pt x="280811" y="42333"/>
                  <a:pt x="465667" y="110066"/>
                </a:cubicBezTo>
                <a:cubicBezTo>
                  <a:pt x="650523" y="177799"/>
                  <a:pt x="932745" y="309033"/>
                  <a:pt x="1109134" y="406400"/>
                </a:cubicBezTo>
                <a:cubicBezTo>
                  <a:pt x="1285523" y="503767"/>
                  <a:pt x="1395589" y="596899"/>
                  <a:pt x="1524000" y="694266"/>
                </a:cubicBezTo>
                <a:cubicBezTo>
                  <a:pt x="1652411" y="791633"/>
                  <a:pt x="1766005" y="891116"/>
                  <a:pt x="1879600" y="990600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F06F72E-6886-571F-9E4C-68E7E23701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6518" t="52647" r="11123" b="35967"/>
          <a:stretch/>
        </p:blipFill>
        <p:spPr>
          <a:xfrm>
            <a:off x="1952089" y="5447032"/>
            <a:ext cx="4915523" cy="743197"/>
          </a:xfrm>
          <a:prstGeom prst="rect">
            <a:avLst/>
          </a:prstGeom>
          <a:ln>
            <a:solidFill>
              <a:srgbClr val="0000FF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BB30EB9-C67B-5021-CC4C-B7F466881868}"/>
                  </a:ext>
                </a:extLst>
              </p:cNvPr>
              <p:cNvSpPr txBox="1"/>
              <p:nvPr/>
            </p:nvSpPr>
            <p:spPr>
              <a:xfrm>
                <a:off x="6770670" y="1073002"/>
                <a:ext cx="1167692" cy="753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8BB30EB9-C67B-5021-CC4C-B7F466881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0670" y="1073002"/>
                <a:ext cx="1167692" cy="7538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231DF7BF-29F2-D717-8F5F-9CAF2C10592B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4666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57" y="6504057"/>
            <a:ext cx="5942781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bIns="0" anchor="b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rgbClr val="FFFFFF"/>
                </a:solidFill>
              </a:rPr>
              <a:t>Asimmetry</a:t>
            </a:r>
            <a:r>
              <a:rPr lang="en-US" sz="2000" b="1" dirty="0">
                <a:solidFill>
                  <a:srgbClr val="FFFFFF"/>
                </a:solidFill>
              </a:rPr>
              <a:t>, velocity damping, residual Coulomb effect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EF06F72E-6886-571F-9E4C-68E7E23701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629" t="53809" r="12321" b="35967"/>
          <a:stretch/>
        </p:blipFill>
        <p:spPr>
          <a:xfrm>
            <a:off x="469311" y="380442"/>
            <a:ext cx="5372082" cy="79111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564961EC-0A3A-F16C-F04A-DC56FA9CF2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97" t="16092" r="29213" b="57341"/>
          <a:stretch/>
        </p:blipFill>
        <p:spPr>
          <a:xfrm>
            <a:off x="407784" y="1282861"/>
            <a:ext cx="5433609" cy="16884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491250DD-5E3D-B662-70DC-816305F90798}"/>
                  </a:ext>
                </a:extLst>
              </p:cNvPr>
              <p:cNvSpPr txBox="1"/>
              <p:nvPr/>
            </p:nvSpPr>
            <p:spPr>
              <a:xfrm>
                <a:off x="7037798" y="467652"/>
                <a:ext cx="1167692" cy="753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it-IT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𝑐𝑚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it-IT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491250DD-5E3D-B662-70DC-816305F907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798" y="467652"/>
                <a:ext cx="1167692" cy="7538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magine 14">
            <a:extLst>
              <a:ext uri="{FF2B5EF4-FFF2-40B4-BE49-F238E27FC236}">
                <a16:creationId xmlns:a16="http://schemas.microsoft.com/office/drawing/2014/main" id="{9ED1D3C2-3115-D936-A287-9CFBDB09CA1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0787" t="24013" r="24831" b="70834"/>
          <a:stretch/>
        </p:blipFill>
        <p:spPr>
          <a:xfrm>
            <a:off x="6108803" y="1745159"/>
            <a:ext cx="1857989" cy="374434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B9E36FE-7F80-729B-5E26-DC2D5FF0D93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258" t="35667" r="52135" b="56143"/>
          <a:stretch/>
        </p:blipFill>
        <p:spPr>
          <a:xfrm>
            <a:off x="6108803" y="3227893"/>
            <a:ext cx="2250040" cy="421242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EC8ABF2F-13BE-C132-34A9-AAF4D7BAFD5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1236" t="59438" r="50000" b="31773"/>
          <a:stretch/>
        </p:blipFill>
        <p:spPr>
          <a:xfrm>
            <a:off x="5997855" y="4985451"/>
            <a:ext cx="2630184" cy="452062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4DE9A79-8E24-8FB0-CE82-E8C6CBE781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97" t="41217" r="29213" b="33798"/>
          <a:stretch/>
        </p:blipFill>
        <p:spPr>
          <a:xfrm>
            <a:off x="406074" y="2949857"/>
            <a:ext cx="5433609" cy="158788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DF58F24-A1E9-AFCC-2CD5-3CAE3A8D74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697" t="67413" r="29213" b="7603"/>
          <a:stretch/>
        </p:blipFill>
        <p:spPr>
          <a:xfrm>
            <a:off x="414638" y="4633643"/>
            <a:ext cx="5433609" cy="1587881"/>
          </a:xfrm>
          <a:prstGeom prst="rect">
            <a:avLst/>
          </a:prstGeom>
        </p:spPr>
      </p:pic>
      <p:sp>
        <p:nvSpPr>
          <p:cNvPr id="2" name="Text Box 12">
            <a:extLst>
              <a:ext uri="{FF2B5EF4-FFF2-40B4-BE49-F238E27FC236}">
                <a16:creationId xmlns:a16="http://schemas.microsoft.com/office/drawing/2014/main" id="{4419FA68-6EC5-1E1C-1B76-F95C88A221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</a:rPr>
              <a:t>Heavy Ion fusion: the role of the </a:t>
            </a:r>
            <a:r>
              <a:rPr lang="en-US" sz="2000" b="1" i="1" dirty="0" err="1">
                <a:solidFill>
                  <a:schemeClr val="bg1"/>
                </a:solidFill>
              </a:rPr>
              <a:t>kd</a:t>
            </a:r>
            <a:r>
              <a:rPr lang="en-US" sz="2000" b="1" dirty="0">
                <a:solidFill>
                  <a:schemeClr val="bg1"/>
                </a:solidFill>
              </a:rPr>
              <a:t> value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BA316E2-EEB7-8E7B-016E-7CC52F21046A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201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57" y="6504057"/>
            <a:ext cx="6531532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bIns="0" anchor="b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FFFF"/>
                </a:solidFill>
              </a:rPr>
              <a:t>Excellent reproduction of 250 systems and 4500 data points!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77852D17-C540-787A-2A40-2A63FEB102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94" t="16891" r="29326" b="11598"/>
          <a:stretch/>
        </p:blipFill>
        <p:spPr>
          <a:xfrm>
            <a:off x="503736" y="491452"/>
            <a:ext cx="6000108" cy="5875096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310DC1A-D77B-5AD0-0526-6812FDBED5C3}"/>
              </a:ext>
            </a:extLst>
          </p:cNvPr>
          <p:cNvSpPr txBox="1"/>
          <p:nvPr/>
        </p:nvSpPr>
        <p:spPr>
          <a:xfrm>
            <a:off x="6626580" y="725516"/>
            <a:ext cx="2549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>
                <a:solidFill>
                  <a:srgbClr val="0000FF"/>
                </a:solidFill>
              </a:rPr>
              <a:t>Porto &amp; Sambataro, </a:t>
            </a:r>
          </a:p>
          <a:p>
            <a:r>
              <a:rPr lang="it-IT" sz="1600" b="1" dirty="0">
                <a:solidFill>
                  <a:srgbClr val="0000FF"/>
                </a:solidFill>
              </a:rPr>
              <a:t>Nuovo </a:t>
            </a:r>
            <a:r>
              <a:rPr lang="it-IT" sz="1600" b="1" dirty="0" err="1">
                <a:solidFill>
                  <a:srgbClr val="0000FF"/>
                </a:solidFill>
              </a:rPr>
              <a:t>Cim</a:t>
            </a:r>
            <a:r>
              <a:rPr lang="it-IT" sz="1600" b="1" dirty="0">
                <a:solidFill>
                  <a:srgbClr val="0000FF"/>
                </a:solidFill>
              </a:rPr>
              <a:t>. A 83 (1984) 339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1B23E70-6E46-2F2C-C77F-B64A3AC70485}"/>
              </a:ext>
            </a:extLst>
          </p:cNvPr>
          <p:cNvSpPr txBox="1"/>
          <p:nvPr/>
        </p:nvSpPr>
        <p:spPr>
          <a:xfrm>
            <a:off x="6626580" y="1673772"/>
            <a:ext cx="2533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>
                <a:solidFill>
                  <a:srgbClr val="00B050"/>
                </a:solidFill>
              </a:rPr>
              <a:t>Kailas</a:t>
            </a:r>
            <a:r>
              <a:rPr lang="it-IT" sz="1600" b="1" dirty="0">
                <a:solidFill>
                  <a:srgbClr val="00B050"/>
                </a:solidFill>
              </a:rPr>
              <a:t> &amp; Gupta, </a:t>
            </a:r>
          </a:p>
          <a:p>
            <a:r>
              <a:rPr lang="it-IT" sz="1600" b="1" dirty="0">
                <a:solidFill>
                  <a:srgbClr val="00B050"/>
                </a:solidFill>
              </a:rPr>
              <a:t>Zeit. </a:t>
            </a:r>
            <a:r>
              <a:rPr lang="it-IT" sz="1600" b="1" dirty="0" err="1">
                <a:solidFill>
                  <a:srgbClr val="00B050"/>
                </a:solidFill>
              </a:rPr>
              <a:t>Phys</a:t>
            </a:r>
            <a:r>
              <a:rPr lang="it-IT" sz="1600" b="1" dirty="0">
                <a:solidFill>
                  <a:srgbClr val="00B050"/>
                </a:solidFill>
              </a:rPr>
              <a:t>. A 302 (1981) 355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0FB376C-E780-5258-DD36-1C6B03CB3FCA}"/>
              </a:ext>
            </a:extLst>
          </p:cNvPr>
          <p:cNvSpPr txBox="1"/>
          <p:nvPr/>
        </p:nvSpPr>
        <p:spPr>
          <a:xfrm>
            <a:off x="6842590" y="3852809"/>
            <a:ext cx="21883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/>
              <a:t>Note</a:t>
            </a:r>
            <a:r>
              <a:rPr lang="en-US" dirty="0"/>
              <a:t>: estimates of the absolute cross section as a function of E is fundamental in the planning and quantitative analysis of this type of NR!</a:t>
            </a:r>
            <a:endParaRPr lang="it-IT" dirty="0"/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11BD4E8B-B3E0-E535-ECB2-001504650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</a:rPr>
              <a:t>Heavy Ion fusion: cross sections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3E7AFAE-7B8D-2895-1CFF-47B454F68A6B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01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381000" cy="68580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dirty="0">
              <a:solidFill>
                <a:srgbClr val="000000"/>
              </a:solidFill>
            </a:endParaRPr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 rot="5400000" flipV="1">
            <a:off x="4392000" y="-4392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39000">
                <a:srgbClr val="0070C0"/>
              </a:gs>
            </a:gsLst>
            <a:lin ang="5400000" scaled="0"/>
          </a:gra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 rot="16200000" flipV="1">
            <a:off x="4392000" y="2106000"/>
            <a:ext cx="360000" cy="91440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>
            <a:gsLst>
              <a:gs pos="0">
                <a:srgbClr val="40B804"/>
              </a:gs>
              <a:gs pos="50000">
                <a:srgbClr val="1D631F"/>
              </a:gs>
            </a:gsLst>
            <a:lin ang="5400000" scaled="0"/>
          </a:gradFill>
          <a:ln w="38100" cap="flat" cmpd="sng">
            <a:solidFill>
              <a:schemeClr val="accent3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457" y="6504057"/>
            <a:ext cx="3195170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bIns="0" anchor="b" anchorCtr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dirty="0">
                <a:solidFill>
                  <a:srgbClr val="FFFFFF"/>
                </a:solidFill>
              </a:rPr>
              <a:t>Thank you for the attention!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-5400000">
            <a:off x="-2736484" y="3026664"/>
            <a:ext cx="58423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F310DC1A-D77B-5AD0-0526-6812FDBED5C3}"/>
              </a:ext>
            </a:extLst>
          </p:cNvPr>
          <p:cNvSpPr txBox="1"/>
          <p:nvPr/>
        </p:nvSpPr>
        <p:spPr>
          <a:xfrm>
            <a:off x="6202467" y="919535"/>
            <a:ext cx="28398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Clear saturation of ℓ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Effect of </a:t>
            </a:r>
            <a:r>
              <a:rPr lang="en-US" b="1" dirty="0">
                <a:solidFill>
                  <a:srgbClr val="00B050"/>
                </a:solidFill>
              </a:rPr>
              <a:t>Q-value</a:t>
            </a:r>
            <a:r>
              <a:rPr lang="en-US" b="1" dirty="0"/>
              <a:t> never shown before on the </a:t>
            </a:r>
            <a:r>
              <a:rPr lang="en-US" b="1" i="1" dirty="0">
                <a:solidFill>
                  <a:srgbClr val="FF0000"/>
                </a:solidFill>
              </a:rPr>
              <a:t>maximum value </a:t>
            </a:r>
            <a:r>
              <a:rPr lang="en-US" b="1" dirty="0"/>
              <a:t>​​of the fusion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obvious clustering dependency on </a:t>
            </a:r>
            <a:r>
              <a:rPr lang="en-US" b="1" dirty="0" err="1">
                <a:solidFill>
                  <a:srgbClr val="0070C0"/>
                </a:solidFill>
                <a:latin typeface="Symbol" panose="05050102010706020507" pitchFamily="18" charset="2"/>
              </a:rPr>
              <a:t>s</a:t>
            </a:r>
            <a:r>
              <a:rPr lang="en-US" b="1" baseline="-25000" dirty="0" err="1">
                <a:solidFill>
                  <a:srgbClr val="0070C0"/>
                </a:solidFill>
              </a:rPr>
              <a:t>max</a:t>
            </a:r>
            <a:endParaRPr lang="en-US" b="1" baseline="-25000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Other studies in progress </a:t>
            </a:r>
            <a:r>
              <a:rPr lang="en-US" b="1" dirty="0">
                <a:sym typeface="Wingdings" panose="05000000000000000000" pitchFamily="2" charset="2"/>
              </a:rPr>
              <a:t> search for shell effects</a:t>
            </a:r>
            <a:endParaRPr lang="it-IT" b="1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F358A11-2254-365A-D6C3-18B3C6F7015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53" t="17361" r="48540" b="8938"/>
          <a:stretch/>
        </p:blipFill>
        <p:spPr>
          <a:xfrm>
            <a:off x="482719" y="513272"/>
            <a:ext cx="5719748" cy="5425192"/>
          </a:xfrm>
          <a:prstGeom prst="rect">
            <a:avLst/>
          </a:prstGeom>
        </p:spPr>
      </p:pic>
      <p:sp>
        <p:nvSpPr>
          <p:cNvPr id="6" name="Text Box 12">
            <a:extLst>
              <a:ext uri="{FF2B5EF4-FFF2-40B4-BE49-F238E27FC236}">
                <a16:creationId xmlns:a16="http://schemas.microsoft.com/office/drawing/2014/main" id="{A1865F05-EC29-AAA5-F862-A01F07D68A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" y="8092"/>
            <a:ext cx="8938623" cy="3539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anchor="t" anchorCtr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chemeClr val="bg1"/>
                </a:solidFill>
              </a:rPr>
              <a:t>Heavy Ion fusion and nuclear structure effects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E58912B-D5D8-CC56-EF1C-E5F9C00B6F4D}"/>
              </a:ext>
            </a:extLst>
          </p:cNvPr>
          <p:cNvSpPr txBox="1"/>
          <p:nvPr/>
        </p:nvSpPr>
        <p:spPr>
          <a:xfrm>
            <a:off x="8708857" y="644473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15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8068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453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0" name="Arco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1" name="Arco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2" name="Text Box 6"/>
            <p:cNvSpPr txBox="1">
              <a:spLocks noChangeArrowheads="1"/>
            </p:cNvSpPr>
            <p:nvPr/>
          </p:nvSpPr>
          <p:spPr bwMode="auto">
            <a:xfrm rot="16200000">
              <a:off x="60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b="1">
                <a:solidFill>
                  <a:srgbClr val="0000FF"/>
                </a:solidFill>
                <a:latin typeface="Times New Roman" charset="0"/>
              </a:endParaRPr>
            </a:p>
          </p:txBody>
        </p:sp>
      </p:grp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5665788" y="34925"/>
            <a:ext cx="34432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>
                <a:solidFill>
                  <a:srgbClr val="993300"/>
                </a:solidFill>
              </a:rPr>
              <a:t>19</a:t>
            </a:r>
            <a:r>
              <a:rPr lang="it-IT" sz="1800" b="1">
                <a:solidFill>
                  <a:srgbClr val="993300"/>
                </a:solidFill>
              </a:rPr>
              <a:t>F(p,</a:t>
            </a:r>
            <a:r>
              <a:rPr lang="it-IT" sz="1800" b="1">
                <a:solidFill>
                  <a:srgbClr val="993300"/>
                </a:solidFill>
                <a:latin typeface="Symbol" pitchFamily="18" charset="2"/>
              </a:rPr>
              <a:t>a</a:t>
            </a:r>
            <a:r>
              <a:rPr lang="it-IT" sz="1800" b="1">
                <a:solidFill>
                  <a:srgbClr val="993300"/>
                </a:solidFill>
              </a:rPr>
              <a:t>): a </a:t>
            </a:r>
            <a:r>
              <a:rPr lang="it-IT" sz="1800" b="1" i="1">
                <a:solidFill>
                  <a:srgbClr val="993300"/>
                </a:solidFill>
              </a:rPr>
              <a:t>long standing </a:t>
            </a:r>
            <a:r>
              <a:rPr lang="it-IT" sz="1800" b="1">
                <a:solidFill>
                  <a:srgbClr val="993300"/>
                </a:solidFill>
              </a:rPr>
              <a:t>story</a:t>
            </a:r>
          </a:p>
        </p:txBody>
      </p:sp>
      <p:sp>
        <p:nvSpPr>
          <p:cNvPr id="188430" name="Text Box 14"/>
          <p:cNvSpPr txBox="1">
            <a:spLocks noChangeArrowheads="1"/>
          </p:cNvSpPr>
          <p:nvPr/>
        </p:nvSpPr>
        <p:spPr bwMode="auto">
          <a:xfrm>
            <a:off x="5292725" y="765175"/>
            <a:ext cx="35274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>
                <a:solidFill>
                  <a:srgbClr val="0000FF"/>
                </a:solidFill>
              </a:rPr>
              <a:t>Fluorine</a:t>
            </a:r>
            <a:r>
              <a:rPr lang="it-IT" sz="1600" b="1">
                <a:solidFill>
                  <a:srgbClr val="000000"/>
                </a:solidFill>
              </a:rPr>
              <a:t> </a:t>
            </a:r>
            <a:r>
              <a:rPr lang="it-IT" sz="1600" b="1" i="1">
                <a:solidFill>
                  <a:srgbClr val="008000"/>
                </a:solidFill>
              </a:rPr>
              <a:t>transmutation</a:t>
            </a:r>
            <a:r>
              <a:rPr lang="it-IT" sz="1600" b="1">
                <a:solidFill>
                  <a:srgbClr val="000000"/>
                </a:solidFill>
              </a:rPr>
              <a:t> by </a:t>
            </a:r>
            <a:r>
              <a:rPr lang="it-IT" sz="1600" b="1">
                <a:solidFill>
                  <a:srgbClr val="FF0000"/>
                </a:solidFill>
              </a:rPr>
              <a:t>proton </a:t>
            </a:r>
            <a:r>
              <a:rPr lang="it-IT" sz="1600" b="1">
                <a:solidFill>
                  <a:srgbClr val="000000"/>
                </a:solidFill>
              </a:rPr>
              <a:t>bombardment </a:t>
            </a:r>
            <a:r>
              <a:rPr lang="it-IT" sz="1600" b="1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it-IT" sz="1600" b="1" i="1">
                <a:solidFill>
                  <a:srgbClr val="000000"/>
                </a:solidFill>
                <a:sym typeface="Wingdings" pitchFamily="2" charset="2"/>
              </a:rPr>
              <a:t>Cockroft and Walton</a:t>
            </a:r>
            <a:r>
              <a:rPr lang="it-IT" sz="1600" b="1">
                <a:solidFill>
                  <a:srgbClr val="000000"/>
                </a:solidFill>
                <a:sym typeface="Wingdings" pitchFamily="2" charset="2"/>
              </a:rPr>
              <a:t> studies (~1930)  emission of </a:t>
            </a:r>
            <a:r>
              <a:rPr lang="it-IT" sz="1600" b="1" i="1">
                <a:solidFill>
                  <a:srgbClr val="FF00FF"/>
                </a:solidFill>
                <a:sym typeface="Wingdings" pitchFamily="2" charset="2"/>
              </a:rPr>
              <a:t>long range</a:t>
            </a:r>
            <a:r>
              <a:rPr lang="it-IT" sz="1600" b="1">
                <a:solidFill>
                  <a:srgbClr val="000000"/>
                </a:solidFill>
                <a:sym typeface="Wingdings" pitchFamily="2" charset="2"/>
              </a:rPr>
              <a:t> </a:t>
            </a:r>
            <a:r>
              <a:rPr lang="it-IT" sz="1600" b="1">
                <a:solidFill>
                  <a:srgbClr val="0000FF"/>
                </a:solidFill>
                <a:latin typeface="Symbol" pitchFamily="18" charset="2"/>
                <a:sym typeface="Wingdings" pitchFamily="2" charset="2"/>
              </a:rPr>
              <a:t>a</a:t>
            </a:r>
            <a:r>
              <a:rPr lang="it-IT" sz="1600" b="1">
                <a:solidFill>
                  <a:srgbClr val="000000"/>
                </a:solidFill>
                <a:sym typeface="Wingdings" pitchFamily="2" charset="2"/>
              </a:rPr>
              <a:t> </a:t>
            </a:r>
            <a:r>
              <a:rPr lang="it-IT" sz="1600" b="1" i="1">
                <a:solidFill>
                  <a:srgbClr val="0000FF"/>
                </a:solidFill>
                <a:sym typeface="Wingdings" pitchFamily="2" charset="2"/>
              </a:rPr>
              <a:t>particles</a:t>
            </a:r>
            <a:endParaRPr lang="it-IT" sz="1600" b="1" i="1">
              <a:solidFill>
                <a:srgbClr val="0000FF"/>
              </a:solidFill>
            </a:endParaRPr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45259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>
                <a:solidFill>
                  <a:srgbClr val="FFFFFF"/>
                </a:solidFill>
              </a:rPr>
              <a:t>Other </a:t>
            </a:r>
            <a:r>
              <a:rPr lang="it-IT" sz="2000" b="1" i="1">
                <a:solidFill>
                  <a:srgbClr val="FFFFFF"/>
                </a:solidFill>
              </a:rPr>
              <a:t>very old</a:t>
            </a:r>
            <a:r>
              <a:rPr lang="it-IT" sz="2000" b="1">
                <a:solidFill>
                  <a:srgbClr val="FFFFFF"/>
                </a:solidFill>
              </a:rPr>
              <a:t> paper on this subject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4356100" y="2132013"/>
            <a:ext cx="4694287" cy="4110037"/>
            <a:chOff x="4356100" y="2132013"/>
            <a:chExt cx="4694287" cy="4110037"/>
          </a:xfrm>
        </p:grpSpPr>
        <p:grpSp>
          <p:nvGrpSpPr>
            <p:cNvPr id="104518" name="Group 70"/>
            <p:cNvGrpSpPr>
              <a:grpSpLocks/>
            </p:cNvGrpSpPr>
            <p:nvPr/>
          </p:nvGrpSpPr>
          <p:grpSpPr bwMode="auto">
            <a:xfrm>
              <a:off x="4356100" y="2132013"/>
              <a:ext cx="4465638" cy="4110037"/>
              <a:chOff x="2744" y="1343"/>
              <a:chExt cx="2813" cy="2589"/>
            </a:xfrm>
          </p:grpSpPr>
          <p:pic>
            <p:nvPicPr>
              <p:cNvPr id="104508" name="Picture 6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4" y="1842"/>
                <a:ext cx="2813" cy="20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507" name="Picture 5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5" y="1343"/>
                <a:ext cx="2586" cy="7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5"/>
            <a:srcRect l="18112" t="42709" r="59838" b="12491"/>
            <a:stretch/>
          </p:blipFill>
          <p:spPr>
            <a:xfrm>
              <a:off x="7034163" y="3307158"/>
              <a:ext cx="2016224" cy="2304256"/>
            </a:xfrm>
            <a:prstGeom prst="rect">
              <a:avLst/>
            </a:prstGeom>
          </p:spPr>
        </p:pic>
      </p:grpSp>
      <p:grpSp>
        <p:nvGrpSpPr>
          <p:cNvPr id="3" name="Gruppo 2"/>
          <p:cNvGrpSpPr/>
          <p:nvPr/>
        </p:nvGrpSpPr>
        <p:grpSpPr>
          <a:xfrm>
            <a:off x="396875" y="476250"/>
            <a:ext cx="4333875" cy="5797929"/>
            <a:chOff x="396875" y="476250"/>
            <a:chExt cx="4333875" cy="5797929"/>
          </a:xfrm>
        </p:grpSpPr>
        <p:grpSp>
          <p:nvGrpSpPr>
            <p:cNvPr id="104517" name="Group 69"/>
            <p:cNvGrpSpPr>
              <a:grpSpLocks/>
            </p:cNvGrpSpPr>
            <p:nvPr/>
          </p:nvGrpSpPr>
          <p:grpSpPr bwMode="auto">
            <a:xfrm>
              <a:off x="396875" y="476250"/>
              <a:ext cx="4333875" cy="5016500"/>
              <a:chOff x="250" y="300"/>
              <a:chExt cx="2730" cy="3160"/>
            </a:xfrm>
          </p:grpSpPr>
          <p:grpSp>
            <p:nvGrpSpPr>
              <p:cNvPr id="104515" name="Group 67"/>
              <p:cNvGrpSpPr>
                <a:grpSpLocks/>
              </p:cNvGrpSpPr>
              <p:nvPr/>
            </p:nvGrpSpPr>
            <p:grpSpPr bwMode="auto">
              <a:xfrm>
                <a:off x="250" y="300"/>
                <a:ext cx="2730" cy="1211"/>
                <a:chOff x="250" y="300"/>
                <a:chExt cx="2730" cy="1211"/>
              </a:xfrm>
            </p:grpSpPr>
            <p:pic>
              <p:nvPicPr>
                <p:cNvPr id="104510" name="Picture 62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0" y="572"/>
                  <a:ext cx="2630" cy="9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4514" name="Picture 66" descr="Proceedings of the Royal Society A: Mathematical, Physical and Engineering Sciences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6" y="300"/>
                  <a:ext cx="2495" cy="22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4512" name="Picture 64" descr="File:Arms of the Royal Society.svg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17" y="300"/>
                  <a:ext cx="463" cy="54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104516" name="Picture 6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1570"/>
                <a:ext cx="2222" cy="18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10"/>
            <a:srcRect l="34250" t="20601" r="36613" b="16400"/>
            <a:stretch/>
          </p:blipFill>
          <p:spPr>
            <a:xfrm>
              <a:off x="1056132" y="2449513"/>
              <a:ext cx="1081438" cy="1315263"/>
            </a:xfrm>
            <a:prstGeom prst="rect">
              <a:avLst/>
            </a:prstGeom>
          </p:spPr>
        </p:pic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048746" y="4787855"/>
              <a:ext cx="1174960" cy="1486324"/>
            </a:xfrm>
            <a:prstGeom prst="rect">
              <a:avLst/>
            </a:prstGeom>
          </p:spPr>
        </p:pic>
      </p:grpSp>
      <p:sp>
        <p:nvSpPr>
          <p:cNvPr id="24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25" name="CasellaDiTesto 24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4251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703" name="Group 95"/>
          <p:cNvGrpSpPr>
            <a:grpSpLocks/>
          </p:cNvGrpSpPr>
          <p:nvPr/>
        </p:nvGrpSpPr>
        <p:grpSpPr bwMode="auto">
          <a:xfrm>
            <a:off x="539750" y="1484313"/>
            <a:ext cx="8562975" cy="5257800"/>
            <a:chOff x="340" y="935"/>
            <a:chExt cx="5394" cy="3312"/>
          </a:xfrm>
        </p:grpSpPr>
        <p:grpSp>
          <p:nvGrpSpPr>
            <p:cNvPr id="68701" name="Group 93"/>
            <p:cNvGrpSpPr>
              <a:grpSpLocks/>
            </p:cNvGrpSpPr>
            <p:nvPr/>
          </p:nvGrpSpPr>
          <p:grpSpPr bwMode="auto">
            <a:xfrm>
              <a:off x="2880" y="2164"/>
              <a:ext cx="2854" cy="2083"/>
              <a:chOff x="2880" y="2164"/>
              <a:chExt cx="2854" cy="2083"/>
            </a:xfrm>
          </p:grpSpPr>
          <p:pic>
            <p:nvPicPr>
              <p:cNvPr id="68699" name="Picture 91" descr="cno_cycles_web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2164"/>
                <a:ext cx="2854" cy="20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8700" name="Text Box 92"/>
              <p:cNvSpPr txBox="1">
                <a:spLocks noChangeArrowheads="1"/>
              </p:cNvSpPr>
              <p:nvPr/>
            </p:nvSpPr>
            <p:spPr bwMode="auto">
              <a:xfrm>
                <a:off x="5148" y="2296"/>
                <a:ext cx="436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>
                    <a:solidFill>
                      <a:srgbClr val="808080"/>
                    </a:solidFill>
                  </a:rPr>
                  <a:t>C</a:t>
                </a:r>
                <a:r>
                  <a:rPr lang="en-US" b="1">
                    <a:solidFill>
                      <a:srgbClr val="FF9900"/>
                    </a:solidFill>
                  </a:rPr>
                  <a:t>N</a:t>
                </a:r>
                <a:r>
                  <a:rPr lang="en-US" b="1">
                    <a:solidFill>
                      <a:srgbClr val="FF00FF"/>
                    </a:solidFill>
                  </a:rPr>
                  <a:t>O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>
                    <a:solidFill>
                      <a:srgbClr val="0000FF"/>
                    </a:solidFill>
                  </a:rPr>
                  <a:t>cycle</a:t>
                </a:r>
              </a:p>
            </p:txBody>
          </p:sp>
        </p:grpSp>
        <p:sp>
          <p:nvSpPr>
            <p:cNvPr id="188430" name="Text Box 14"/>
            <p:cNvSpPr txBox="1">
              <a:spLocks noChangeArrowheads="1"/>
            </p:cNvSpPr>
            <p:nvPr/>
          </p:nvSpPr>
          <p:spPr bwMode="auto">
            <a:xfrm>
              <a:off x="340" y="935"/>
              <a:ext cx="503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it-IT" sz="1600" b="1" i="1" dirty="0" err="1">
                  <a:solidFill>
                    <a:srgbClr val="FF6600"/>
                  </a:solidFill>
                </a:rPr>
                <a:t>Low</a:t>
              </a:r>
              <a:r>
                <a:rPr lang="it-IT" sz="1600" b="1" i="1" dirty="0">
                  <a:solidFill>
                    <a:srgbClr val="FF6600"/>
                  </a:solidFill>
                </a:rPr>
                <a:t> </a:t>
              </a:r>
              <a:r>
                <a:rPr lang="it-IT" sz="1600" b="1" i="1" dirty="0" err="1">
                  <a:solidFill>
                    <a:srgbClr val="FF6600"/>
                  </a:solidFill>
                </a:rPr>
                <a:t>energy</a:t>
              </a:r>
              <a:r>
                <a:rPr lang="it-IT" sz="1600" b="1" i="1" dirty="0">
                  <a:solidFill>
                    <a:srgbClr val="FF6600"/>
                  </a:solidFill>
                </a:rPr>
                <a:t> S(E)</a:t>
              </a:r>
              <a:r>
                <a:rPr lang="it-IT" sz="1600" b="1" dirty="0">
                  <a:solidFill>
                    <a:srgbClr val="000000"/>
                  </a:solidFill>
                </a:rPr>
                <a:t> </a:t>
              </a:r>
              <a:r>
                <a:rPr lang="it-IT" sz="1600" b="1" dirty="0">
                  <a:solidFill>
                    <a:srgbClr val="000000"/>
                  </a:solidFill>
                  <a:sym typeface="Wingdings" pitchFamily="2" charset="2"/>
                </a:rPr>
                <a:t> </a:t>
              </a:r>
              <a:r>
                <a:rPr lang="it-IT" sz="1600" b="1" i="1" dirty="0" err="1">
                  <a:solidFill>
                    <a:srgbClr val="FF0000"/>
                  </a:solidFill>
                  <a:sym typeface="Wingdings" pitchFamily="2" charset="2"/>
                </a:rPr>
                <a:t>astrophysical</a:t>
              </a:r>
              <a:r>
                <a:rPr lang="it-IT" sz="1600" b="1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it-IT" sz="1600" b="1" dirty="0" err="1">
                  <a:solidFill>
                    <a:srgbClr val="000000"/>
                  </a:solidFill>
                  <a:sym typeface="Wingdings" pitchFamily="2" charset="2"/>
                </a:rPr>
                <a:t>interest</a:t>
              </a:r>
              <a:r>
                <a:rPr lang="it-IT" sz="1600" b="1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it-IT" sz="1600" b="1" dirty="0">
                  <a:solidFill>
                    <a:srgbClr val="000000"/>
                  </a:solidFill>
                  <a:sym typeface="Wingdings" pitchFamily="2" charset="2"/>
                </a:rPr>
                <a:t>(</a:t>
              </a:r>
              <a:r>
                <a:rPr lang="it-IT" sz="1600" b="1" dirty="0">
                  <a:solidFill>
                    <a:srgbClr val="0000FF"/>
                  </a:solidFill>
                  <a:sym typeface="Wingdings" pitchFamily="2" charset="2"/>
                </a:rPr>
                <a:t>CNO, </a:t>
              </a:r>
              <a:r>
                <a:rPr lang="it-IT" sz="1600" b="1" i="1" dirty="0">
                  <a:solidFill>
                    <a:srgbClr val="000000"/>
                  </a:solidFill>
                  <a:sym typeface="Wingdings" pitchFamily="2" charset="2"/>
                </a:rPr>
                <a:t>fluorine </a:t>
              </a:r>
              <a:r>
                <a:rPr lang="it-IT" sz="1600" b="1" i="1" dirty="0" err="1">
                  <a:solidFill>
                    <a:srgbClr val="000000"/>
                  </a:solidFill>
                  <a:sym typeface="Wingdings" pitchFamily="2" charset="2"/>
                </a:rPr>
                <a:t>nucleosynthesis</a:t>
              </a:r>
              <a:r>
                <a:rPr lang="it-IT" sz="1600" b="1" dirty="0">
                  <a:solidFill>
                    <a:srgbClr val="000000"/>
                  </a:solidFill>
                  <a:sym typeface="Wingdings" pitchFamily="2" charset="2"/>
                </a:rPr>
                <a:t>)</a:t>
              </a:r>
              <a:endParaRPr lang="it-IT" sz="1600" b="1" i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8609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0" name="Arco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1" name="Arco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2" name="Text Box 6"/>
            <p:cNvSpPr txBox="1">
              <a:spLocks noChangeArrowheads="1"/>
            </p:cNvSpPr>
            <p:nvPr/>
          </p:nvSpPr>
          <p:spPr bwMode="auto">
            <a:xfrm rot="16200000">
              <a:off x="60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b="1">
                <a:solidFill>
                  <a:srgbClr val="0000FF"/>
                </a:solidFill>
                <a:latin typeface="Times New Roman" charset="0"/>
              </a:endParaRPr>
            </a:p>
          </p:txBody>
        </p:sp>
      </p:grp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4933950" y="34925"/>
            <a:ext cx="41751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>
                <a:solidFill>
                  <a:srgbClr val="993300"/>
                </a:solidFill>
              </a:rPr>
              <a:t>Importance of </a:t>
            </a:r>
            <a:r>
              <a:rPr lang="it-IT" sz="1800" b="1" baseline="30000">
                <a:solidFill>
                  <a:srgbClr val="993300"/>
                </a:solidFill>
              </a:rPr>
              <a:t>19</a:t>
            </a:r>
            <a:r>
              <a:rPr lang="it-IT" sz="1800" b="1">
                <a:solidFill>
                  <a:srgbClr val="993300"/>
                </a:solidFill>
              </a:rPr>
              <a:t>F(p,</a:t>
            </a:r>
            <a:r>
              <a:rPr lang="it-IT" sz="1800" b="1">
                <a:solidFill>
                  <a:srgbClr val="993300"/>
                </a:solidFill>
                <a:latin typeface="Symbol" pitchFamily="18" charset="2"/>
              </a:rPr>
              <a:t>a</a:t>
            </a:r>
            <a:r>
              <a:rPr lang="it-IT" sz="1800" b="1" baseline="-25000">
                <a:solidFill>
                  <a:srgbClr val="993300"/>
                </a:solidFill>
              </a:rPr>
              <a:t>0</a:t>
            </a:r>
            <a:r>
              <a:rPr lang="it-IT" sz="1800" b="1">
                <a:solidFill>
                  <a:srgbClr val="993300"/>
                </a:solidFill>
              </a:rPr>
              <a:t>) at </a:t>
            </a:r>
            <a:r>
              <a:rPr lang="it-IT" sz="1800" b="1" i="1">
                <a:solidFill>
                  <a:srgbClr val="993300"/>
                </a:solidFill>
              </a:rPr>
              <a:t>low energy</a:t>
            </a:r>
          </a:p>
        </p:txBody>
      </p:sp>
      <p:sp>
        <p:nvSpPr>
          <p:cNvPr id="188428" name="Text Box 12"/>
          <p:cNvSpPr txBox="1">
            <a:spLocks noChangeArrowheads="1"/>
          </p:cNvSpPr>
          <p:nvPr/>
        </p:nvSpPr>
        <p:spPr bwMode="auto">
          <a:xfrm>
            <a:off x="539750" y="500063"/>
            <a:ext cx="8496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baseline="30000" dirty="0">
                <a:solidFill>
                  <a:srgbClr val="FF0000"/>
                </a:solidFill>
              </a:rPr>
              <a:t>19</a:t>
            </a:r>
            <a:r>
              <a:rPr lang="it-IT" sz="1600" b="1" dirty="0">
                <a:solidFill>
                  <a:srgbClr val="FF0000"/>
                </a:solidFill>
              </a:rPr>
              <a:t>F(p,</a:t>
            </a:r>
            <a:r>
              <a:rPr lang="it-IT" sz="1600" b="1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it-IT" sz="1600" b="1" baseline="-25000" dirty="0">
                <a:solidFill>
                  <a:srgbClr val="FF0000"/>
                </a:solidFill>
              </a:rPr>
              <a:t>0</a:t>
            </a:r>
            <a:r>
              <a:rPr lang="it-IT" sz="1600" b="1" dirty="0">
                <a:solidFill>
                  <a:srgbClr val="FF0000"/>
                </a:solidFill>
              </a:rPr>
              <a:t>)</a:t>
            </a:r>
            <a:r>
              <a:rPr lang="it-IT" sz="1600" b="1" dirty="0">
                <a:solidFill>
                  <a:srgbClr val="000000"/>
                </a:solidFill>
              </a:rPr>
              <a:t> and </a:t>
            </a:r>
            <a:r>
              <a:rPr lang="it-IT" sz="1600" b="1" baseline="30000" dirty="0">
                <a:solidFill>
                  <a:srgbClr val="0000FF"/>
                </a:solidFill>
              </a:rPr>
              <a:t>19</a:t>
            </a:r>
            <a:r>
              <a:rPr lang="it-IT" sz="1600" b="1" dirty="0">
                <a:solidFill>
                  <a:srgbClr val="0000FF"/>
                </a:solidFill>
              </a:rPr>
              <a:t>F(</a:t>
            </a:r>
            <a:r>
              <a:rPr lang="it-IT" sz="1600" b="1" dirty="0" err="1">
                <a:solidFill>
                  <a:srgbClr val="0000FF"/>
                </a:solidFill>
              </a:rPr>
              <a:t>p,</a:t>
            </a:r>
            <a:r>
              <a:rPr lang="it-IT" sz="1600" b="1" dirty="0" err="1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it-IT" sz="1600" b="1" baseline="-25000" dirty="0" err="1">
                <a:solidFill>
                  <a:srgbClr val="0000FF"/>
                </a:solidFill>
                <a:latin typeface="Symbol" pitchFamily="18" charset="2"/>
              </a:rPr>
              <a:t>p</a:t>
            </a:r>
            <a:r>
              <a:rPr lang="it-IT" sz="1600" b="1" dirty="0">
                <a:solidFill>
                  <a:srgbClr val="0000FF"/>
                </a:solidFill>
              </a:rPr>
              <a:t>)</a:t>
            </a:r>
            <a:r>
              <a:rPr lang="it-IT" sz="1600" b="1" dirty="0">
                <a:solidFill>
                  <a:srgbClr val="000000"/>
                </a:solidFill>
              </a:rPr>
              <a:t> </a:t>
            </a:r>
            <a:r>
              <a:rPr lang="it-IT" sz="1600" b="1" dirty="0" err="1">
                <a:solidFill>
                  <a:srgbClr val="000000"/>
                </a:solidFill>
              </a:rPr>
              <a:t>at</a:t>
            </a:r>
            <a:r>
              <a:rPr lang="it-IT" sz="1600" b="1" dirty="0">
                <a:solidFill>
                  <a:srgbClr val="000000"/>
                </a:solidFill>
              </a:rPr>
              <a:t> </a:t>
            </a:r>
            <a:r>
              <a:rPr lang="it-IT" sz="1600" b="1" i="1" dirty="0">
                <a:solidFill>
                  <a:srgbClr val="006600"/>
                </a:solidFill>
              </a:rPr>
              <a:t>sub-</a:t>
            </a:r>
            <a:r>
              <a:rPr lang="it-IT" sz="1600" b="1" i="1" dirty="0" err="1">
                <a:solidFill>
                  <a:srgbClr val="006600"/>
                </a:solidFill>
              </a:rPr>
              <a:t>barrier</a:t>
            </a:r>
            <a:r>
              <a:rPr lang="it-IT" sz="1600" b="1" i="1" dirty="0">
                <a:solidFill>
                  <a:srgbClr val="006600"/>
                </a:solidFill>
              </a:rPr>
              <a:t> </a:t>
            </a:r>
            <a:r>
              <a:rPr lang="it-IT" sz="1600" b="1" i="1" dirty="0" err="1">
                <a:solidFill>
                  <a:srgbClr val="006600"/>
                </a:solidFill>
              </a:rPr>
              <a:t>energies</a:t>
            </a:r>
            <a:r>
              <a:rPr lang="it-IT" sz="1600" b="1" dirty="0">
                <a:solidFill>
                  <a:srgbClr val="000000"/>
                </a:solidFill>
              </a:rPr>
              <a:t> </a:t>
            </a:r>
            <a:r>
              <a:rPr lang="it-IT" sz="1600" b="1" dirty="0">
                <a:solidFill>
                  <a:srgbClr val="000000"/>
                </a:solidFill>
                <a:sym typeface="Wingdings" pitchFamily="2" charset="2"/>
              </a:rPr>
              <a:t> </a:t>
            </a:r>
            <a:r>
              <a:rPr lang="it-IT" sz="1600" b="1" i="1" dirty="0">
                <a:solidFill>
                  <a:srgbClr val="CC0099"/>
                </a:solidFill>
                <a:sym typeface="Wingdings" pitchFamily="2" charset="2"/>
              </a:rPr>
              <a:t>cluster </a:t>
            </a:r>
            <a:r>
              <a:rPr lang="it-IT" sz="1600" b="1" i="1" dirty="0" err="1">
                <a:solidFill>
                  <a:srgbClr val="CC0099"/>
                </a:solidFill>
                <a:sym typeface="Wingdings" pitchFamily="2" charset="2"/>
              </a:rPr>
              <a:t>states</a:t>
            </a:r>
            <a:r>
              <a:rPr lang="it-IT" sz="1600" b="1" dirty="0">
                <a:solidFill>
                  <a:srgbClr val="000000"/>
                </a:solidFill>
                <a:sym typeface="Wingdings" pitchFamily="2" charset="2"/>
              </a:rPr>
              <a:t> in </a:t>
            </a:r>
            <a:r>
              <a:rPr lang="it-IT" sz="1600" b="1" baseline="30000" dirty="0">
                <a:solidFill>
                  <a:srgbClr val="663300"/>
                </a:solidFill>
                <a:sym typeface="Wingdings" pitchFamily="2" charset="2"/>
              </a:rPr>
              <a:t>20</a:t>
            </a:r>
            <a:r>
              <a:rPr lang="it-IT" sz="1600" b="1" dirty="0">
                <a:solidFill>
                  <a:srgbClr val="663300"/>
                </a:solidFill>
                <a:sym typeface="Wingdings" pitchFamily="2" charset="2"/>
              </a:rPr>
              <a:t>Ne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200" b="1" dirty="0">
                <a:solidFill>
                  <a:srgbClr val="4D4D4D"/>
                </a:solidFill>
                <a:sym typeface="Wingdings" pitchFamily="2" charset="2"/>
              </a:rPr>
              <a:t>(</a:t>
            </a:r>
            <a:r>
              <a:rPr lang="it-IT" sz="1200" b="1" dirty="0" err="1">
                <a:solidFill>
                  <a:srgbClr val="4D4D4D"/>
                </a:solidFill>
                <a:sym typeface="Wingdings" pitchFamily="2" charset="2"/>
              </a:rPr>
              <a:t>Arima</a:t>
            </a:r>
            <a:r>
              <a:rPr lang="it-IT" sz="1200" b="1" dirty="0">
                <a:solidFill>
                  <a:srgbClr val="4D4D4D"/>
                </a:solidFill>
                <a:sym typeface="Wingdings" pitchFamily="2" charset="2"/>
              </a:rPr>
              <a:t>, </a:t>
            </a:r>
            <a:r>
              <a:rPr lang="it-IT" sz="1200" b="1" dirty="0" err="1">
                <a:solidFill>
                  <a:srgbClr val="4D4D4D"/>
                </a:solidFill>
                <a:sym typeface="Wingdings" pitchFamily="2" charset="2"/>
              </a:rPr>
              <a:t>Gillet</a:t>
            </a:r>
            <a:r>
              <a:rPr lang="it-IT" sz="1200" b="1" dirty="0">
                <a:solidFill>
                  <a:srgbClr val="4D4D4D"/>
                </a:solidFill>
                <a:sym typeface="Wingdings" pitchFamily="2" charset="2"/>
              </a:rPr>
              <a:t>, Ginocchio PRL 1970)</a:t>
            </a:r>
            <a:endParaRPr lang="it-IT" sz="1200" b="1" i="1" dirty="0">
              <a:solidFill>
                <a:srgbClr val="4D4D4D"/>
              </a:solidFill>
            </a:endParaRPr>
          </a:p>
        </p:txBody>
      </p:sp>
      <p:sp>
        <p:nvSpPr>
          <p:cNvPr id="188429" name="Text Box 13"/>
          <p:cNvSpPr txBox="1">
            <a:spLocks noChangeArrowheads="1"/>
          </p:cNvSpPr>
          <p:nvPr/>
        </p:nvSpPr>
        <p:spPr bwMode="auto">
          <a:xfrm>
            <a:off x="539750" y="1076325"/>
            <a:ext cx="79930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i="1">
                <a:solidFill>
                  <a:srgbClr val="006600"/>
                </a:solidFill>
              </a:rPr>
              <a:t>Ambiguities</a:t>
            </a:r>
            <a:r>
              <a:rPr lang="it-IT" sz="1600" b="1">
                <a:solidFill>
                  <a:srgbClr val="000000"/>
                </a:solidFill>
              </a:rPr>
              <a:t> of </a:t>
            </a:r>
            <a:r>
              <a:rPr lang="it-IT" sz="1600" b="1" baseline="30000">
                <a:solidFill>
                  <a:srgbClr val="000000"/>
                </a:solidFill>
              </a:rPr>
              <a:t>20</a:t>
            </a:r>
            <a:r>
              <a:rPr lang="it-IT" sz="1600" b="1">
                <a:solidFill>
                  <a:srgbClr val="000000"/>
                </a:solidFill>
              </a:rPr>
              <a:t>Ne </a:t>
            </a:r>
            <a:r>
              <a:rPr lang="it-IT" sz="1600" b="1" i="1">
                <a:solidFill>
                  <a:srgbClr val="FF0066"/>
                </a:solidFill>
              </a:rPr>
              <a:t>spectroscopy</a:t>
            </a:r>
            <a:r>
              <a:rPr lang="it-IT" sz="1600" b="1">
                <a:solidFill>
                  <a:srgbClr val="000000"/>
                </a:solidFill>
              </a:rPr>
              <a:t> near the </a:t>
            </a:r>
            <a:r>
              <a:rPr lang="it-IT" sz="1600" b="1">
                <a:solidFill>
                  <a:srgbClr val="0000FF"/>
                </a:solidFill>
              </a:rPr>
              <a:t>S</a:t>
            </a:r>
            <a:r>
              <a:rPr lang="it-IT" sz="1600" b="1" baseline="-25000">
                <a:solidFill>
                  <a:srgbClr val="0000FF"/>
                </a:solidFill>
              </a:rPr>
              <a:t>p</a:t>
            </a:r>
            <a:r>
              <a:rPr lang="it-IT" sz="1600" b="1">
                <a:solidFill>
                  <a:srgbClr val="000000"/>
                </a:solidFill>
              </a:rPr>
              <a:t> (12.844 MeV) </a:t>
            </a:r>
            <a:r>
              <a:rPr lang="it-IT" sz="1200" b="1">
                <a:solidFill>
                  <a:srgbClr val="4D4D4D"/>
                </a:solidFill>
              </a:rPr>
              <a:t>(Tilley et al, NPA 1999)</a:t>
            </a:r>
            <a:endParaRPr lang="it-IT" sz="1200" b="1">
              <a:solidFill>
                <a:srgbClr val="4D4D4D"/>
              </a:solidFill>
              <a:sym typeface="Wingdings" pitchFamily="2" charset="2"/>
            </a:endParaRPr>
          </a:p>
        </p:txBody>
      </p:sp>
      <p:grpSp>
        <p:nvGrpSpPr>
          <p:cNvPr id="68697" name="Group 89"/>
          <p:cNvGrpSpPr>
            <a:grpSpLocks/>
          </p:cNvGrpSpPr>
          <p:nvPr/>
        </p:nvGrpSpPr>
        <p:grpSpPr bwMode="auto">
          <a:xfrm>
            <a:off x="323850" y="2039939"/>
            <a:ext cx="8208963" cy="4268788"/>
            <a:chOff x="204" y="1207"/>
            <a:chExt cx="5171" cy="2689"/>
          </a:xfrm>
        </p:grpSpPr>
        <p:sp>
          <p:nvSpPr>
            <p:cNvPr id="68695" name="Rectangle 87"/>
            <p:cNvSpPr>
              <a:spLocks noChangeArrowheads="1"/>
            </p:cNvSpPr>
            <p:nvPr/>
          </p:nvSpPr>
          <p:spPr bwMode="auto">
            <a:xfrm>
              <a:off x="3198" y="1244"/>
              <a:ext cx="2177" cy="5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grpSp>
          <p:nvGrpSpPr>
            <p:cNvPr id="68684" name="Group 76"/>
            <p:cNvGrpSpPr>
              <a:grpSpLocks/>
            </p:cNvGrpSpPr>
            <p:nvPr/>
          </p:nvGrpSpPr>
          <p:grpSpPr bwMode="auto">
            <a:xfrm>
              <a:off x="204" y="1207"/>
              <a:ext cx="2812" cy="2689"/>
              <a:chOff x="204" y="1216"/>
              <a:chExt cx="2812" cy="2689"/>
            </a:xfrm>
          </p:grpSpPr>
          <p:sp>
            <p:nvSpPr>
              <p:cNvPr id="68668" name="Rectangle 60" descr="Diagonali larghe verso l'alto"/>
              <p:cNvSpPr>
                <a:spLocks noChangeArrowheads="1"/>
              </p:cNvSpPr>
              <p:nvPr/>
            </p:nvSpPr>
            <p:spPr bwMode="auto">
              <a:xfrm>
                <a:off x="1401" y="1216"/>
                <a:ext cx="499" cy="264"/>
              </a:xfrm>
              <a:prstGeom prst="rect">
                <a:avLst/>
              </a:prstGeom>
              <a:pattFill prst="wdUpDiag">
                <a:fgClr>
                  <a:srgbClr val="FF5050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37" name="Line 29"/>
              <p:cNvSpPr>
                <a:spLocks noChangeShapeType="1"/>
              </p:cNvSpPr>
              <p:nvPr/>
            </p:nvSpPr>
            <p:spPr bwMode="auto">
              <a:xfrm>
                <a:off x="1401" y="1307"/>
                <a:ext cx="0" cy="226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38" name="Line 30"/>
              <p:cNvSpPr>
                <a:spLocks noChangeShapeType="1"/>
              </p:cNvSpPr>
              <p:nvPr/>
            </p:nvSpPr>
            <p:spPr bwMode="auto">
              <a:xfrm>
                <a:off x="1900" y="1307"/>
                <a:ext cx="0" cy="226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39" name="Line 31"/>
              <p:cNvSpPr>
                <a:spLocks noChangeShapeType="1"/>
              </p:cNvSpPr>
              <p:nvPr/>
            </p:nvSpPr>
            <p:spPr bwMode="auto">
              <a:xfrm>
                <a:off x="1401" y="3575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3" name="Line 35"/>
              <p:cNvSpPr>
                <a:spLocks noChangeShapeType="1"/>
              </p:cNvSpPr>
              <p:nvPr/>
            </p:nvSpPr>
            <p:spPr bwMode="auto">
              <a:xfrm flipV="1">
                <a:off x="675" y="1669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4" name="Line 36"/>
              <p:cNvSpPr>
                <a:spLocks noChangeShapeType="1"/>
              </p:cNvSpPr>
              <p:nvPr/>
            </p:nvSpPr>
            <p:spPr bwMode="auto">
              <a:xfrm>
                <a:off x="2126" y="1307"/>
                <a:ext cx="0" cy="1587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5" name="Line 37"/>
              <p:cNvSpPr>
                <a:spLocks noChangeShapeType="1"/>
              </p:cNvSpPr>
              <p:nvPr/>
            </p:nvSpPr>
            <p:spPr bwMode="auto">
              <a:xfrm>
                <a:off x="2625" y="1307"/>
                <a:ext cx="0" cy="1587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6" name="Line 38"/>
              <p:cNvSpPr>
                <a:spLocks noChangeShapeType="1"/>
              </p:cNvSpPr>
              <p:nvPr/>
            </p:nvSpPr>
            <p:spPr bwMode="auto">
              <a:xfrm>
                <a:off x="2126" y="2894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7" name="Line 39"/>
              <p:cNvSpPr>
                <a:spLocks noChangeShapeType="1"/>
              </p:cNvSpPr>
              <p:nvPr/>
            </p:nvSpPr>
            <p:spPr bwMode="auto">
              <a:xfrm>
                <a:off x="1174" y="1307"/>
                <a:ext cx="0" cy="36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48" name="Line 40"/>
              <p:cNvSpPr>
                <a:spLocks noChangeShapeType="1"/>
              </p:cNvSpPr>
              <p:nvPr/>
            </p:nvSpPr>
            <p:spPr bwMode="auto">
              <a:xfrm>
                <a:off x="675" y="1307"/>
                <a:ext cx="0" cy="362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0" name="Text Box 42"/>
              <p:cNvSpPr txBox="1">
                <a:spLocks noChangeArrowheads="1"/>
              </p:cNvSpPr>
              <p:nvPr/>
            </p:nvSpPr>
            <p:spPr bwMode="auto">
              <a:xfrm>
                <a:off x="721" y="1678"/>
                <a:ext cx="36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00FF"/>
                    </a:solidFill>
                  </a:rPr>
                  <a:t>p+</a:t>
                </a:r>
                <a:r>
                  <a:rPr lang="en-US" sz="1200" b="1" baseline="30000">
                    <a:solidFill>
                      <a:srgbClr val="0000FF"/>
                    </a:solidFill>
                  </a:rPr>
                  <a:t>19</a:t>
                </a:r>
                <a:r>
                  <a:rPr lang="en-US" sz="1200" b="1">
                    <a:solidFill>
                      <a:srgbClr val="0000FF"/>
                    </a:solidFill>
                  </a:rPr>
                  <a:t>F</a:t>
                </a:r>
              </a:p>
            </p:txBody>
          </p:sp>
          <p:sp>
            <p:nvSpPr>
              <p:cNvPr id="68651" name="Text Box 43"/>
              <p:cNvSpPr txBox="1">
                <a:spLocks noChangeArrowheads="1"/>
              </p:cNvSpPr>
              <p:nvPr/>
            </p:nvSpPr>
            <p:spPr bwMode="auto">
              <a:xfrm>
                <a:off x="1491" y="3620"/>
                <a:ext cx="31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baseline="30000">
                    <a:solidFill>
                      <a:srgbClr val="FF0000"/>
                    </a:solidFill>
                  </a:rPr>
                  <a:t>20</a:t>
                </a:r>
                <a:r>
                  <a:rPr lang="en-US" sz="1200" b="1">
                    <a:solidFill>
                      <a:srgbClr val="FF0000"/>
                    </a:solidFill>
                  </a:rPr>
                  <a:t>Ne</a:t>
                </a:r>
              </a:p>
            </p:txBody>
          </p:sp>
          <p:sp>
            <p:nvSpPr>
              <p:cNvPr id="68652" name="Text Box 44"/>
              <p:cNvSpPr txBox="1">
                <a:spLocks noChangeArrowheads="1"/>
              </p:cNvSpPr>
              <p:nvPr/>
            </p:nvSpPr>
            <p:spPr bwMode="auto">
              <a:xfrm>
                <a:off x="2172" y="2948"/>
                <a:ext cx="38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8000"/>
                    </a:solidFill>
                    <a:latin typeface="Symbol" pitchFamily="18" charset="2"/>
                  </a:rPr>
                  <a:t>a</a:t>
                </a:r>
                <a:r>
                  <a:rPr lang="en-US" sz="1200" b="1">
                    <a:solidFill>
                      <a:srgbClr val="008000"/>
                    </a:solidFill>
                  </a:rPr>
                  <a:t>+</a:t>
                </a:r>
                <a:r>
                  <a:rPr lang="en-US" sz="1200" b="1" baseline="30000">
                    <a:solidFill>
                      <a:srgbClr val="008000"/>
                    </a:solidFill>
                  </a:rPr>
                  <a:t>16</a:t>
                </a:r>
                <a:r>
                  <a:rPr lang="en-US" sz="1200" b="1">
                    <a:solidFill>
                      <a:srgbClr val="008000"/>
                    </a:solidFill>
                  </a:rPr>
                  <a:t>O</a:t>
                </a:r>
              </a:p>
            </p:txBody>
          </p:sp>
          <p:sp>
            <p:nvSpPr>
              <p:cNvPr id="68653" name="Line 45"/>
              <p:cNvSpPr>
                <a:spLocks noChangeShapeType="1"/>
              </p:cNvSpPr>
              <p:nvPr/>
            </p:nvSpPr>
            <p:spPr bwMode="auto">
              <a:xfrm flipV="1">
                <a:off x="295" y="1253"/>
                <a:ext cx="0" cy="2359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4" name="Text Box 46"/>
              <p:cNvSpPr txBox="1">
                <a:spLocks noChangeArrowheads="1"/>
              </p:cNvSpPr>
              <p:nvPr/>
            </p:nvSpPr>
            <p:spPr bwMode="auto">
              <a:xfrm>
                <a:off x="204" y="3655"/>
                <a:ext cx="29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0000"/>
                    </a:solidFill>
                  </a:rPr>
                  <a:t>E</a:t>
                </a:r>
                <a:r>
                  <a:rPr lang="en-US" sz="1200" b="1" baseline="-25000">
                    <a:solidFill>
                      <a:srgbClr val="000000"/>
                    </a:solidFill>
                  </a:rPr>
                  <a:t>x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baseline="-25000">
                    <a:solidFill>
                      <a:srgbClr val="000000"/>
                    </a:solidFill>
                  </a:rPr>
                  <a:t>(MeV)</a:t>
                </a:r>
              </a:p>
            </p:txBody>
          </p:sp>
          <p:sp>
            <p:nvSpPr>
              <p:cNvPr id="68655" name="Line 47"/>
              <p:cNvSpPr>
                <a:spLocks noChangeShapeType="1"/>
              </p:cNvSpPr>
              <p:nvPr/>
            </p:nvSpPr>
            <p:spPr bwMode="auto">
              <a:xfrm>
                <a:off x="2126" y="2123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6" name="Line 48"/>
              <p:cNvSpPr>
                <a:spLocks noChangeShapeType="1"/>
              </p:cNvSpPr>
              <p:nvPr/>
            </p:nvSpPr>
            <p:spPr bwMode="auto">
              <a:xfrm>
                <a:off x="2126" y="2078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7" name="Line 49"/>
              <p:cNvSpPr>
                <a:spLocks noChangeShapeType="1"/>
              </p:cNvSpPr>
              <p:nvPr/>
            </p:nvSpPr>
            <p:spPr bwMode="auto">
              <a:xfrm>
                <a:off x="2126" y="1896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8" name="Line 50"/>
              <p:cNvSpPr>
                <a:spLocks noChangeShapeType="1"/>
              </p:cNvSpPr>
              <p:nvPr/>
            </p:nvSpPr>
            <p:spPr bwMode="auto">
              <a:xfrm>
                <a:off x="2126" y="1805"/>
                <a:ext cx="499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59" name="Text Box 51"/>
              <p:cNvSpPr txBox="1">
                <a:spLocks noChangeArrowheads="1"/>
              </p:cNvSpPr>
              <p:nvPr/>
            </p:nvSpPr>
            <p:spPr bwMode="auto">
              <a:xfrm>
                <a:off x="2625" y="2057"/>
                <a:ext cx="39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8000"/>
                    </a:solidFill>
                  </a:rPr>
                  <a:t>6.05  0</a:t>
                </a:r>
                <a:r>
                  <a:rPr lang="en-US" sz="1000" b="1" baseline="30000">
                    <a:solidFill>
                      <a:srgbClr val="008000"/>
                    </a:solidFill>
                  </a:rPr>
                  <a:t>+</a:t>
                </a:r>
              </a:p>
            </p:txBody>
          </p:sp>
          <p:sp>
            <p:nvSpPr>
              <p:cNvPr id="68660" name="Text Box 52"/>
              <p:cNvSpPr txBox="1">
                <a:spLocks noChangeArrowheads="1"/>
              </p:cNvSpPr>
              <p:nvPr/>
            </p:nvSpPr>
            <p:spPr bwMode="auto">
              <a:xfrm>
                <a:off x="2625" y="1987"/>
                <a:ext cx="377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8000"/>
                    </a:solidFill>
                  </a:rPr>
                  <a:t>6.13  3</a:t>
                </a:r>
                <a:r>
                  <a:rPr lang="en-US" sz="1000" b="1" baseline="30000">
                    <a:solidFill>
                      <a:srgbClr val="008000"/>
                    </a:solidFill>
                  </a:rPr>
                  <a:t>-</a:t>
                </a:r>
              </a:p>
            </p:txBody>
          </p:sp>
          <p:sp>
            <p:nvSpPr>
              <p:cNvPr id="68661" name="Text Box 53"/>
              <p:cNvSpPr txBox="1">
                <a:spLocks noChangeArrowheads="1"/>
              </p:cNvSpPr>
              <p:nvPr/>
            </p:nvSpPr>
            <p:spPr bwMode="auto">
              <a:xfrm>
                <a:off x="2625" y="1805"/>
                <a:ext cx="391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8000"/>
                    </a:solidFill>
                  </a:rPr>
                  <a:t>6.92  2</a:t>
                </a:r>
                <a:r>
                  <a:rPr lang="en-US" sz="1000" b="1" baseline="30000">
                    <a:solidFill>
                      <a:srgbClr val="008000"/>
                    </a:solidFill>
                  </a:rPr>
                  <a:t>+</a:t>
                </a:r>
              </a:p>
            </p:txBody>
          </p:sp>
          <p:sp>
            <p:nvSpPr>
              <p:cNvPr id="68662" name="Text Box 54"/>
              <p:cNvSpPr txBox="1">
                <a:spLocks noChangeArrowheads="1"/>
              </p:cNvSpPr>
              <p:nvPr/>
            </p:nvSpPr>
            <p:spPr bwMode="auto">
              <a:xfrm>
                <a:off x="2625" y="1715"/>
                <a:ext cx="377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8000"/>
                    </a:solidFill>
                  </a:rPr>
                  <a:t>7.12  1</a:t>
                </a:r>
                <a:r>
                  <a:rPr lang="en-US" sz="1000" b="1" baseline="30000">
                    <a:solidFill>
                      <a:srgbClr val="008000"/>
                    </a:solidFill>
                  </a:rPr>
                  <a:t>-</a:t>
                </a:r>
              </a:p>
            </p:txBody>
          </p:sp>
          <p:sp>
            <p:nvSpPr>
              <p:cNvPr id="68663" name="Line 55"/>
              <p:cNvSpPr>
                <a:spLocks noChangeShapeType="1"/>
              </p:cNvSpPr>
              <p:nvPr/>
            </p:nvSpPr>
            <p:spPr bwMode="auto">
              <a:xfrm flipV="1">
                <a:off x="902" y="1352"/>
                <a:ext cx="726" cy="3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64" name="Line 56"/>
              <p:cNvSpPr>
                <a:spLocks noChangeShapeType="1"/>
              </p:cNvSpPr>
              <p:nvPr/>
            </p:nvSpPr>
            <p:spPr bwMode="auto">
              <a:xfrm>
                <a:off x="1628" y="1352"/>
                <a:ext cx="725" cy="15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65" name="Line 57"/>
              <p:cNvSpPr>
                <a:spLocks noChangeShapeType="1"/>
              </p:cNvSpPr>
              <p:nvPr/>
            </p:nvSpPr>
            <p:spPr bwMode="auto">
              <a:xfrm>
                <a:off x="1628" y="1352"/>
                <a:ext cx="589" cy="7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66" name="Line 58"/>
              <p:cNvSpPr>
                <a:spLocks noChangeShapeType="1"/>
              </p:cNvSpPr>
              <p:nvPr/>
            </p:nvSpPr>
            <p:spPr bwMode="auto">
              <a:xfrm>
                <a:off x="1628" y="1352"/>
                <a:ext cx="680" cy="5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67" name="Line 59"/>
              <p:cNvSpPr>
                <a:spLocks noChangeShapeType="1"/>
              </p:cNvSpPr>
              <p:nvPr/>
            </p:nvSpPr>
            <p:spPr bwMode="auto">
              <a:xfrm>
                <a:off x="1628" y="1352"/>
                <a:ext cx="771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69" name="Text Box 61"/>
              <p:cNvSpPr txBox="1">
                <a:spLocks noChangeArrowheads="1"/>
              </p:cNvSpPr>
              <p:nvPr/>
            </p:nvSpPr>
            <p:spPr bwMode="auto">
              <a:xfrm>
                <a:off x="249" y="1579"/>
                <a:ext cx="355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0000"/>
                    </a:solidFill>
                  </a:rPr>
                  <a:t>12.84</a:t>
                </a:r>
              </a:p>
            </p:txBody>
          </p:sp>
          <p:sp>
            <p:nvSpPr>
              <p:cNvPr id="68671" name="Text Box 63"/>
              <p:cNvSpPr txBox="1">
                <a:spLocks noChangeArrowheads="1"/>
              </p:cNvSpPr>
              <p:nvPr/>
            </p:nvSpPr>
            <p:spPr bwMode="auto">
              <a:xfrm>
                <a:off x="249" y="2803"/>
                <a:ext cx="302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0000"/>
                    </a:solidFill>
                  </a:rPr>
                  <a:t>4.73</a:t>
                </a:r>
              </a:p>
            </p:txBody>
          </p:sp>
          <p:sp>
            <p:nvSpPr>
              <p:cNvPr id="68672" name="Text Box 64"/>
              <p:cNvSpPr txBox="1">
                <a:spLocks noChangeArrowheads="1"/>
              </p:cNvSpPr>
              <p:nvPr/>
            </p:nvSpPr>
            <p:spPr bwMode="auto">
              <a:xfrm>
                <a:off x="249" y="3521"/>
                <a:ext cx="169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68673" name="Text Box 65"/>
              <p:cNvSpPr txBox="1">
                <a:spLocks noChangeArrowheads="1"/>
              </p:cNvSpPr>
              <p:nvPr/>
            </p:nvSpPr>
            <p:spPr bwMode="auto">
              <a:xfrm>
                <a:off x="2200" y="2520"/>
                <a:ext cx="22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US" sz="1400" b="1" baseline="-2500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68674" name="Text Box 66"/>
              <p:cNvSpPr txBox="1">
                <a:spLocks noChangeArrowheads="1"/>
              </p:cNvSpPr>
              <p:nvPr/>
            </p:nvSpPr>
            <p:spPr bwMode="auto">
              <a:xfrm>
                <a:off x="2290" y="1923"/>
                <a:ext cx="22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US" sz="1400" b="1" baseline="-25000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68675" name="Text Box 67"/>
              <p:cNvSpPr txBox="1">
                <a:spLocks noChangeArrowheads="1"/>
              </p:cNvSpPr>
              <p:nvPr/>
            </p:nvSpPr>
            <p:spPr bwMode="auto">
              <a:xfrm>
                <a:off x="2290" y="1832"/>
                <a:ext cx="22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US" sz="1400" b="1" baseline="-25000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68676" name="Text Box 68"/>
              <p:cNvSpPr txBox="1">
                <a:spLocks noChangeArrowheads="1"/>
              </p:cNvSpPr>
              <p:nvPr/>
            </p:nvSpPr>
            <p:spPr bwMode="auto">
              <a:xfrm>
                <a:off x="2290" y="1616"/>
                <a:ext cx="22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US" sz="1400" b="1" baseline="-25000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68677" name="Text Box 69"/>
              <p:cNvSpPr txBox="1">
                <a:spLocks noChangeArrowheads="1"/>
              </p:cNvSpPr>
              <p:nvPr/>
            </p:nvSpPr>
            <p:spPr bwMode="auto">
              <a:xfrm>
                <a:off x="2154" y="2069"/>
                <a:ext cx="227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US" sz="1400" b="1" baseline="-25000">
                    <a:solidFill>
                      <a:srgbClr val="000000"/>
                    </a:solidFill>
                    <a:latin typeface="Symbol" pitchFamily="18" charset="2"/>
                  </a:rPr>
                  <a:t>p</a:t>
                </a:r>
              </a:p>
            </p:txBody>
          </p:sp>
          <p:sp>
            <p:nvSpPr>
              <p:cNvPr id="68678" name="Line 70"/>
              <p:cNvSpPr>
                <a:spLocks noChangeShapeType="1"/>
              </p:cNvSpPr>
              <p:nvPr/>
            </p:nvSpPr>
            <p:spPr bwMode="auto">
              <a:xfrm>
                <a:off x="1610" y="1344"/>
                <a:ext cx="680" cy="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68680" name="Text Box 72"/>
              <p:cNvSpPr txBox="1">
                <a:spLocks noChangeArrowheads="1"/>
              </p:cNvSpPr>
              <p:nvPr/>
            </p:nvSpPr>
            <p:spPr bwMode="auto">
              <a:xfrm>
                <a:off x="2625" y="2795"/>
                <a:ext cx="352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8000"/>
                    </a:solidFill>
                  </a:rPr>
                  <a:t>GS  0</a:t>
                </a:r>
                <a:r>
                  <a:rPr lang="en-US" sz="1000" b="1" baseline="30000">
                    <a:solidFill>
                      <a:srgbClr val="008000"/>
                    </a:solidFill>
                  </a:rPr>
                  <a:t>+</a:t>
                </a:r>
              </a:p>
            </p:txBody>
          </p:sp>
        </p:grpSp>
      </p:grp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23813" y="6438811"/>
            <a:ext cx="46859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FFFFFF"/>
                </a:solidFill>
              </a:rPr>
              <a:t>R.J. De Boer, …, I.L., et al PRC 103 (2021)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3626798" y="2339588"/>
            <a:ext cx="441146" cy="1068775"/>
            <a:chOff x="3626798" y="2339588"/>
            <a:chExt cx="441146" cy="1068775"/>
          </a:xfrm>
        </p:grpSpPr>
        <p:sp>
          <p:nvSpPr>
            <p:cNvPr id="2" name="Rettangolo 1"/>
            <p:cNvSpPr/>
            <p:nvPr/>
          </p:nvSpPr>
          <p:spPr>
            <a:xfrm>
              <a:off x="3635375" y="2674938"/>
              <a:ext cx="360363" cy="733425"/>
            </a:xfrm>
            <a:prstGeom prst="rect">
              <a:avLst/>
            </a:prstGeom>
            <a:solidFill>
              <a:srgbClr val="92D050">
                <a:alpha val="30000"/>
              </a:srgbClr>
            </a:soli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" name="CasellaDiTesto 2"/>
            <p:cNvSpPr txBox="1"/>
            <p:nvPr/>
          </p:nvSpPr>
          <p:spPr>
            <a:xfrm>
              <a:off x="3626798" y="2339588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8000"/>
                  </a:solidFill>
                  <a:latin typeface="Symbol" panose="05050102010706020507" pitchFamily="18" charset="2"/>
                </a:rPr>
                <a:t>ag</a:t>
              </a:r>
              <a:endParaRPr lang="it-IT" b="1" dirty="0">
                <a:solidFill>
                  <a:srgbClr val="008000"/>
                </a:solidFill>
                <a:latin typeface="Symbol" panose="05050102010706020507" pitchFamily="18" charset="2"/>
              </a:endParaRPr>
            </a:p>
          </p:txBody>
        </p:sp>
      </p:grpSp>
      <p:sp>
        <p:nvSpPr>
          <p:cNvPr id="64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61" name="CasellaDiTesto 60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3</a:t>
            </a:r>
            <a:endParaRPr lang="en-US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3DA3088-59FC-6BD5-F469-61FA80CE439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84" t="14939" r="39888" b="17112"/>
          <a:stretch/>
        </p:blipFill>
        <p:spPr>
          <a:xfrm>
            <a:off x="4706189" y="1777625"/>
            <a:ext cx="4396536" cy="314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05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8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9" grpId="0"/>
      <p:bldP spid="1884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98" y="315310"/>
            <a:ext cx="4659853" cy="5633970"/>
          </a:xfrm>
          <a:prstGeom prst="rect">
            <a:avLst/>
          </a:prstGeom>
        </p:spPr>
      </p:pic>
      <p:grpSp>
        <p:nvGrpSpPr>
          <p:cNvPr id="9728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8841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0" name="Arco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1" name="Arco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T0" fmla="*/ 0 w 21600"/>
                <a:gd name="T1" fmla="*/ 0 h 21600"/>
                <a:gd name="T2" fmla="*/ 288 w 21600"/>
                <a:gd name="T3" fmla="*/ 5760 h 21600"/>
                <a:gd name="T4" fmla="*/ 0 w 21600"/>
                <a:gd name="T5" fmla="*/ 576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88422" name="Text Box 6"/>
            <p:cNvSpPr txBox="1">
              <a:spLocks noChangeArrowheads="1"/>
            </p:cNvSpPr>
            <p:nvPr/>
          </p:nvSpPr>
          <p:spPr bwMode="auto">
            <a:xfrm rot="16200000">
              <a:off x="60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b="1">
                <a:solidFill>
                  <a:srgbClr val="0000FF"/>
                </a:solidFill>
                <a:latin typeface="Times New Roman" charset="0"/>
              </a:endParaRPr>
            </a:p>
          </p:txBody>
        </p:sp>
      </p:grpSp>
      <p:sp>
        <p:nvSpPr>
          <p:cNvPr id="188423" name="Text Box 7"/>
          <p:cNvSpPr txBox="1">
            <a:spLocks noChangeArrowheads="1"/>
          </p:cNvSpPr>
          <p:nvPr/>
        </p:nvSpPr>
        <p:spPr bwMode="auto">
          <a:xfrm>
            <a:off x="4788024" y="34925"/>
            <a:ext cx="44326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 dirty="0">
                <a:solidFill>
                  <a:srgbClr val="993300"/>
                </a:solidFill>
              </a:rPr>
              <a:t>19</a:t>
            </a:r>
            <a:r>
              <a:rPr lang="it-IT" sz="1800" b="1" dirty="0">
                <a:solidFill>
                  <a:srgbClr val="993300"/>
                </a:solidFill>
              </a:rPr>
              <a:t>F(p,</a:t>
            </a:r>
            <a:r>
              <a:rPr lang="it-IT" sz="1800" b="1" dirty="0">
                <a:solidFill>
                  <a:srgbClr val="993300"/>
                </a:solidFill>
                <a:latin typeface="Symbol" pitchFamily="18" charset="2"/>
              </a:rPr>
              <a:t>a</a:t>
            </a:r>
            <a:r>
              <a:rPr lang="it-IT" sz="1800" b="1" baseline="-25000" dirty="0">
                <a:solidFill>
                  <a:srgbClr val="993300"/>
                </a:solidFill>
              </a:rPr>
              <a:t>0,</a:t>
            </a:r>
            <a:r>
              <a:rPr lang="it-IT" sz="1800" b="1" baseline="-25000" dirty="0">
                <a:solidFill>
                  <a:srgbClr val="993300"/>
                </a:solidFill>
                <a:latin typeface="Symbol" pitchFamily="18" charset="2"/>
              </a:rPr>
              <a:t>p</a:t>
            </a:r>
            <a:r>
              <a:rPr lang="it-IT" sz="1800" b="1" dirty="0">
                <a:solidFill>
                  <a:srgbClr val="993300"/>
                </a:solidFill>
              </a:rPr>
              <a:t>): </a:t>
            </a:r>
            <a:r>
              <a:rPr lang="it-IT" sz="1800" b="1" dirty="0" err="1">
                <a:solidFill>
                  <a:srgbClr val="993300"/>
                </a:solidFill>
              </a:rPr>
              <a:t>ambiguities</a:t>
            </a:r>
            <a:r>
              <a:rPr lang="it-IT" sz="1800" b="1" dirty="0">
                <a:solidFill>
                  <a:srgbClr val="993300"/>
                </a:solidFill>
              </a:rPr>
              <a:t> in the </a:t>
            </a:r>
            <a:r>
              <a:rPr lang="it-IT" sz="1800" b="1" i="1" dirty="0" err="1">
                <a:solidFill>
                  <a:srgbClr val="993300"/>
                </a:solidFill>
              </a:rPr>
              <a:t>literature</a:t>
            </a:r>
            <a:endParaRPr lang="it-IT" sz="1800" b="1" dirty="0">
              <a:solidFill>
                <a:srgbClr val="993300"/>
              </a:solidFill>
            </a:endParaRPr>
          </a:p>
        </p:txBody>
      </p:sp>
      <p:sp>
        <p:nvSpPr>
          <p:cNvPr id="188424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48319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rgbClr val="FFFFFF"/>
                </a:solidFill>
              </a:rPr>
              <a:t>New </a:t>
            </a:r>
            <a:r>
              <a:rPr lang="it-IT" sz="2000" b="1" dirty="0" err="1">
                <a:solidFill>
                  <a:srgbClr val="FFFFFF"/>
                </a:solidFill>
              </a:rPr>
              <a:t>experiment</a:t>
            </a:r>
            <a:r>
              <a:rPr lang="it-IT" sz="2000" b="1" dirty="0">
                <a:solidFill>
                  <a:srgbClr val="FFFFFF"/>
                </a:solidFill>
              </a:rPr>
              <a:t> in </a:t>
            </a:r>
            <a:r>
              <a:rPr lang="it-IT" sz="2000" b="1" i="1" dirty="0" err="1">
                <a:solidFill>
                  <a:srgbClr val="FFFFFF"/>
                </a:solidFill>
              </a:rPr>
              <a:t>Naples</a:t>
            </a:r>
            <a:r>
              <a:rPr lang="it-IT" sz="2000" b="1" i="1" dirty="0">
                <a:solidFill>
                  <a:srgbClr val="FFFFFF"/>
                </a:solidFill>
              </a:rPr>
              <a:t> &amp; LNL 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 </a:t>
            </a:r>
            <a:r>
              <a:rPr lang="it-IT" sz="2000" b="1" dirty="0">
                <a:solidFill>
                  <a:srgbClr val="FFFF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2000" b="1" baseline="-25000" dirty="0">
                <a:solidFill>
                  <a:srgbClr val="FFFFFF"/>
                </a:solidFill>
                <a:sym typeface="Wingdings" panose="05000000000000000000" pitchFamily="2" charset="2"/>
              </a:rPr>
              <a:t>0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sp>
        <p:nvSpPr>
          <p:cNvPr id="97394" name="Text Box 114"/>
          <p:cNvSpPr txBox="1">
            <a:spLocks noChangeArrowheads="1"/>
          </p:cNvSpPr>
          <p:nvPr/>
        </p:nvSpPr>
        <p:spPr bwMode="auto">
          <a:xfrm>
            <a:off x="445498" y="5992837"/>
            <a:ext cx="28844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333333"/>
                </a:solidFill>
              </a:rPr>
              <a:t>D.R. Tilley et al, </a:t>
            </a:r>
            <a:r>
              <a:rPr lang="en-US" sz="1000" b="1" dirty="0" err="1">
                <a:solidFill>
                  <a:srgbClr val="333333"/>
                </a:solidFill>
              </a:rPr>
              <a:t>Nucl</a:t>
            </a:r>
            <a:r>
              <a:rPr lang="en-US" sz="1000" b="1" dirty="0">
                <a:solidFill>
                  <a:srgbClr val="333333"/>
                </a:solidFill>
              </a:rPr>
              <a:t>. Phys. A 636 (1998) 249 </a:t>
            </a:r>
          </a:p>
        </p:txBody>
      </p:sp>
      <p:sp>
        <p:nvSpPr>
          <p:cNvPr id="45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4860032" y="1049834"/>
            <a:ext cx="4100381" cy="4726185"/>
            <a:chOff x="4860032" y="1049834"/>
            <a:chExt cx="4100381" cy="4726185"/>
          </a:xfrm>
        </p:grpSpPr>
        <p:pic>
          <p:nvPicPr>
            <p:cNvPr id="46" name="Immagine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60032" y="1049834"/>
              <a:ext cx="4100381" cy="4513581"/>
            </a:xfrm>
            <a:prstGeom prst="rect">
              <a:avLst/>
            </a:prstGeom>
          </p:spPr>
        </p:pic>
        <p:sp>
          <p:nvSpPr>
            <p:cNvPr id="3" name="CasellaDiTesto 2"/>
            <p:cNvSpPr txBox="1"/>
            <p:nvPr/>
          </p:nvSpPr>
          <p:spPr>
            <a:xfrm>
              <a:off x="5364088" y="5437465"/>
              <a:ext cx="9685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b="1" dirty="0"/>
                <a:t>NACRE </a:t>
              </a:r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868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4" grpId="0"/>
      <p:bldP spid="973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po 12"/>
          <p:cNvGrpSpPr/>
          <p:nvPr/>
        </p:nvGrpSpPr>
        <p:grpSpPr>
          <a:xfrm>
            <a:off x="971600" y="980728"/>
            <a:ext cx="7200800" cy="4104456"/>
            <a:chOff x="971600" y="980728"/>
            <a:chExt cx="7200800" cy="4104456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3"/>
            <a:srcRect l="4326" t="12201" r="16926" b="8000"/>
            <a:stretch/>
          </p:blipFill>
          <p:spPr>
            <a:xfrm>
              <a:off x="971600" y="980728"/>
              <a:ext cx="7200800" cy="4104456"/>
            </a:xfrm>
            <a:prstGeom prst="rect">
              <a:avLst/>
            </a:prstGeom>
          </p:spPr>
        </p:pic>
        <p:sp>
          <p:nvSpPr>
            <p:cNvPr id="14" name="CasellaDiTesto 13"/>
            <p:cNvSpPr txBox="1"/>
            <p:nvPr/>
          </p:nvSpPr>
          <p:spPr>
            <a:xfrm>
              <a:off x="1763688" y="1487209"/>
              <a:ext cx="42141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J.J. He, I. Lombardo, D. Dell’Aquila, Y.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Xu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</a:p>
            <a:p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L.Y. Zhang, W.P.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Liu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,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Chinese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Phys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C 42 (2018) 015001 </a:t>
              </a:r>
            </a:p>
          </p:txBody>
        </p:sp>
      </p:grpSp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0" name="Arc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1" name="Arc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 rot="16200000">
              <a:off x="59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67944" y="34925"/>
            <a:ext cx="506100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 dirty="0">
                <a:solidFill>
                  <a:srgbClr val="993300"/>
                </a:solidFill>
              </a:rPr>
              <a:t>19</a:t>
            </a:r>
            <a:r>
              <a:rPr lang="it-IT" sz="1800" b="1" dirty="0">
                <a:solidFill>
                  <a:srgbClr val="993300"/>
                </a:solidFill>
              </a:rPr>
              <a:t>F(p,</a:t>
            </a:r>
            <a:r>
              <a:rPr lang="it-IT" sz="1800" b="1" dirty="0">
                <a:solidFill>
                  <a:srgbClr val="993300"/>
                </a:solidFill>
                <a:latin typeface="Symbol" pitchFamily="18" charset="2"/>
              </a:rPr>
              <a:t>a</a:t>
            </a:r>
            <a:r>
              <a:rPr lang="it-IT" sz="1800" b="1" baseline="-25000" dirty="0">
                <a:solidFill>
                  <a:srgbClr val="993300"/>
                </a:solidFill>
              </a:rPr>
              <a:t>0</a:t>
            </a:r>
            <a:r>
              <a:rPr lang="it-IT" sz="1800" b="1" dirty="0">
                <a:solidFill>
                  <a:srgbClr val="993300"/>
                </a:solidFill>
              </a:rPr>
              <a:t>): a </a:t>
            </a:r>
            <a:r>
              <a:rPr lang="it-IT" sz="1800" b="1" i="1" dirty="0">
                <a:solidFill>
                  <a:srgbClr val="993300"/>
                </a:solidFill>
              </a:rPr>
              <a:t>general </a:t>
            </a:r>
            <a:r>
              <a:rPr lang="it-IT" sz="1800" b="1" i="1" dirty="0" err="1">
                <a:solidFill>
                  <a:srgbClr val="993300"/>
                </a:solidFill>
              </a:rPr>
              <a:t>revision</a:t>
            </a:r>
            <a:r>
              <a:rPr lang="it-IT" sz="1800" b="1" dirty="0">
                <a:solidFill>
                  <a:srgbClr val="993300"/>
                </a:solidFill>
              </a:rPr>
              <a:t> of </a:t>
            </a:r>
            <a:r>
              <a:rPr lang="it-IT" sz="1800" b="1" dirty="0" err="1">
                <a:solidFill>
                  <a:srgbClr val="993300"/>
                </a:solidFill>
              </a:rPr>
              <a:t>literature</a:t>
            </a:r>
            <a:r>
              <a:rPr lang="it-IT" sz="1800" b="1" dirty="0">
                <a:solidFill>
                  <a:srgbClr val="993300"/>
                </a:solidFill>
              </a:rPr>
              <a:t> data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39750" y="500063"/>
            <a:ext cx="84963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dirty="0" err="1">
                <a:solidFill>
                  <a:srgbClr val="FF0066"/>
                </a:solidFill>
              </a:rPr>
              <a:t>Naples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/>
              <a:t>and </a:t>
            </a:r>
            <a:r>
              <a:rPr lang="it-IT" sz="1600" b="1" dirty="0">
                <a:solidFill>
                  <a:srgbClr val="0066CC"/>
                </a:solidFill>
              </a:rPr>
              <a:t>LNL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/>
              <a:t>experiments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new data in the </a:t>
            </a:r>
            <a:r>
              <a:rPr lang="it-IT" sz="1600" b="1" dirty="0" err="1">
                <a:solidFill>
                  <a:srgbClr val="CC3300"/>
                </a:solidFill>
                <a:sym typeface="Wingdings" panose="05000000000000000000" pitchFamily="2" charset="2"/>
              </a:rPr>
              <a:t>E</a:t>
            </a:r>
            <a:r>
              <a:rPr lang="it-IT" sz="1600" b="1" baseline="-25000" dirty="0" err="1">
                <a:solidFill>
                  <a:srgbClr val="CC3300"/>
                </a:solidFill>
                <a:sym typeface="Wingdings" panose="05000000000000000000" pitchFamily="2" charset="2"/>
              </a:rPr>
              <a:t>p</a:t>
            </a:r>
            <a:r>
              <a:rPr lang="it-IT" sz="1600" b="1" dirty="0">
                <a:solidFill>
                  <a:srgbClr val="CC3300"/>
                </a:solidFill>
                <a:sym typeface="Wingdings" panose="05000000000000000000" pitchFamily="2" charset="2"/>
              </a:rPr>
              <a:t> = 0.2-1.0 </a:t>
            </a:r>
            <a:r>
              <a:rPr lang="it-IT" sz="1600" b="1" dirty="0" err="1">
                <a:solidFill>
                  <a:srgbClr val="CC3300"/>
                </a:solidFill>
                <a:sym typeface="Wingdings" panose="05000000000000000000" pitchFamily="2" charset="2"/>
              </a:rPr>
              <a:t>MeV</a:t>
            </a:r>
            <a:r>
              <a:rPr lang="it-IT" sz="1600" b="1" dirty="0">
                <a:solidFill>
                  <a:srgbClr val="CC3300"/>
                </a:solidFill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range</a:t>
            </a:r>
            <a:endParaRPr lang="it-IT" sz="1200" b="1" i="1" dirty="0"/>
          </a:p>
        </p:txBody>
      </p:sp>
      <p:grpSp>
        <p:nvGrpSpPr>
          <p:cNvPr id="5" name="Gruppo 4"/>
          <p:cNvGrpSpPr/>
          <p:nvPr/>
        </p:nvGrpSpPr>
        <p:grpSpPr>
          <a:xfrm>
            <a:off x="3311288" y="2827380"/>
            <a:ext cx="4464496" cy="1085706"/>
            <a:chOff x="3311288" y="2827380"/>
            <a:chExt cx="4464496" cy="1085706"/>
          </a:xfrm>
        </p:grpSpPr>
        <p:sp>
          <p:nvSpPr>
            <p:cNvPr id="7" name="Parentesi graffa aperta 6"/>
            <p:cNvSpPr/>
            <p:nvPr/>
          </p:nvSpPr>
          <p:spPr>
            <a:xfrm rot="5400000">
              <a:off x="5251262" y="1388565"/>
              <a:ext cx="584547" cy="4464496"/>
            </a:xfrm>
            <a:prstGeom prst="leftBrace">
              <a:avLst>
                <a:gd name="adj1" fmla="val 69482"/>
                <a:gd name="adj2" fmla="val 49814"/>
              </a:avLst>
            </a:prstGeom>
            <a:ln>
              <a:solidFill>
                <a:schemeClr val="tx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4751448" y="2827380"/>
              <a:ext cx="187262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b="1" dirty="0"/>
                <a:t>Re-</a:t>
              </a:r>
              <a:r>
                <a:rPr lang="it-IT" sz="1400" b="1" dirty="0" err="1"/>
                <a:t>evaluation</a:t>
              </a:r>
              <a:r>
                <a:rPr lang="it-IT" sz="1400" b="1" dirty="0"/>
                <a:t> of </a:t>
              </a:r>
              <a:r>
                <a:rPr lang="it-IT" sz="1400" b="1" dirty="0" err="1"/>
                <a:t>all</a:t>
              </a:r>
              <a:r>
                <a:rPr lang="it-IT" sz="1400" b="1" dirty="0"/>
                <a:t> </a:t>
              </a:r>
            </a:p>
            <a:p>
              <a:pPr algn="ctr"/>
              <a:r>
                <a:rPr lang="it-IT" sz="1400" b="1" dirty="0"/>
                <a:t>the </a:t>
              </a:r>
              <a:r>
                <a:rPr lang="it-IT" sz="1400" b="1" dirty="0" err="1"/>
                <a:t>literature</a:t>
              </a:r>
              <a:r>
                <a:rPr lang="it-IT" sz="1400" b="1" dirty="0"/>
                <a:t> data</a:t>
              </a:r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449828" y="5714207"/>
            <a:ext cx="8244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Solid database to </a:t>
            </a:r>
            <a:r>
              <a:rPr lang="it-IT" sz="1600" b="1" dirty="0" err="1"/>
              <a:t>make</a:t>
            </a:r>
            <a:r>
              <a:rPr lang="it-IT" sz="1600" b="1" dirty="0"/>
              <a:t> </a:t>
            </a:r>
            <a:r>
              <a:rPr lang="it-IT" sz="1600" b="1" i="1" dirty="0" err="1">
                <a:solidFill>
                  <a:srgbClr val="0000FF"/>
                </a:solidFill>
              </a:rPr>
              <a:t>spectroscopic</a:t>
            </a:r>
            <a:r>
              <a:rPr lang="it-IT" sz="1600" b="1" dirty="0"/>
              <a:t> </a:t>
            </a:r>
            <a:r>
              <a:rPr lang="it-IT" sz="1600" b="1" dirty="0" err="1"/>
              <a:t>studies</a:t>
            </a:r>
            <a:r>
              <a:rPr lang="it-IT" sz="1600" b="1" dirty="0"/>
              <a:t> on </a:t>
            </a:r>
            <a:r>
              <a:rPr lang="it-IT" sz="1600" b="1" baseline="30000" dirty="0">
                <a:solidFill>
                  <a:srgbClr val="FF0000"/>
                </a:solidFill>
              </a:rPr>
              <a:t>20</a:t>
            </a:r>
            <a:r>
              <a:rPr lang="it-IT" sz="1600" b="1" dirty="0">
                <a:solidFill>
                  <a:srgbClr val="FF0000"/>
                </a:solidFill>
              </a:rPr>
              <a:t>Ne </a:t>
            </a:r>
            <a:r>
              <a:rPr lang="it-IT" sz="1600" b="1" dirty="0">
                <a:sym typeface="Wingdings" panose="05000000000000000000" pitchFamily="2" charset="2"/>
              </a:rPr>
              <a:t> </a:t>
            </a:r>
            <a:r>
              <a:rPr lang="it-IT" sz="1600" b="1" dirty="0" err="1">
                <a:sym typeface="Wingdings" panose="05000000000000000000" pitchFamily="2" charset="2"/>
              </a:rPr>
              <a:t>Coupled</a:t>
            </a:r>
            <a:r>
              <a:rPr lang="it-IT" sz="1600" b="1" dirty="0">
                <a:sym typeface="Wingdings" panose="05000000000000000000" pitchFamily="2" charset="2"/>
              </a:rPr>
              <a:t> with </a:t>
            </a:r>
            <a:r>
              <a:rPr lang="it-IT" sz="1600" b="1" dirty="0" err="1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1600" b="1" baseline="-25000" dirty="0" err="1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it-IT" sz="1600" b="1" dirty="0">
                <a:sym typeface="Wingdings" panose="05000000000000000000" pitchFamily="2" charset="2"/>
              </a:rPr>
              <a:t> and </a:t>
            </a:r>
            <a:r>
              <a:rPr lang="it-IT" sz="1600" b="1" dirty="0" err="1">
                <a:sym typeface="Wingdings" panose="05000000000000000000" pitchFamily="2" charset="2"/>
              </a:rPr>
              <a:t>elastic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scattering</a:t>
            </a:r>
            <a:r>
              <a:rPr lang="it-IT" sz="1600" b="1" dirty="0">
                <a:sym typeface="Wingdings" panose="05000000000000000000" pitchFamily="2" charset="2"/>
              </a:rPr>
              <a:t> data!</a:t>
            </a:r>
            <a:endParaRPr lang="it-IT" sz="1600" b="1" dirty="0"/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35830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 err="1">
                <a:solidFill>
                  <a:srgbClr val="FFFF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2000" b="1" baseline="-25000" dirty="0" err="1">
                <a:solidFill>
                  <a:srgbClr val="FFFF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channel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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very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puzzling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!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grpSp>
        <p:nvGrpSpPr>
          <p:cNvPr id="17" name="Gruppo 16"/>
          <p:cNvGrpSpPr/>
          <p:nvPr/>
        </p:nvGrpSpPr>
        <p:grpSpPr>
          <a:xfrm>
            <a:off x="527897" y="2689321"/>
            <a:ext cx="5472973" cy="2971927"/>
            <a:chOff x="527897" y="2689321"/>
            <a:chExt cx="5472973" cy="2971927"/>
          </a:xfrm>
        </p:grpSpPr>
        <p:grpSp>
          <p:nvGrpSpPr>
            <p:cNvPr id="3" name="Gruppo 2"/>
            <p:cNvGrpSpPr/>
            <p:nvPr/>
          </p:nvGrpSpPr>
          <p:grpSpPr>
            <a:xfrm>
              <a:off x="1842666" y="2689321"/>
              <a:ext cx="1612638" cy="1093327"/>
              <a:chOff x="1842666" y="2689321"/>
              <a:chExt cx="1612638" cy="1093327"/>
            </a:xfrm>
          </p:grpSpPr>
          <p:cxnSp>
            <p:nvCxnSpPr>
              <p:cNvPr id="6" name="Connettore 2 5"/>
              <p:cNvCxnSpPr/>
              <p:nvPr/>
            </p:nvCxnSpPr>
            <p:spPr>
              <a:xfrm>
                <a:off x="2087152" y="3422608"/>
                <a:ext cx="0" cy="360040"/>
              </a:xfrm>
              <a:prstGeom prst="straightConnector1">
                <a:avLst/>
              </a:prstGeom>
              <a:ln>
                <a:solidFill>
                  <a:srgbClr val="0066CC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2 14"/>
              <p:cNvCxnSpPr/>
              <p:nvPr/>
            </p:nvCxnSpPr>
            <p:spPr>
              <a:xfrm>
                <a:off x="3095264" y="3071350"/>
                <a:ext cx="0" cy="360040"/>
              </a:xfrm>
              <a:prstGeom prst="straightConnector1">
                <a:avLst/>
              </a:prstGeom>
              <a:ln>
                <a:solidFill>
                  <a:srgbClr val="FF0066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CasellaDiTesto 7"/>
              <p:cNvSpPr txBox="1"/>
              <p:nvPr/>
            </p:nvSpPr>
            <p:spPr>
              <a:xfrm>
                <a:off x="1842666" y="3083345"/>
                <a:ext cx="5325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="1">
                    <a:solidFill>
                      <a:srgbClr val="0066CC"/>
                    </a:solidFill>
                  </a:rPr>
                  <a:t>LNL</a:t>
                </a:r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2683939" y="2689321"/>
                <a:ext cx="7713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b="1" dirty="0" err="1">
                    <a:solidFill>
                      <a:srgbClr val="FF0066"/>
                    </a:solidFill>
                  </a:rPr>
                  <a:t>Naples</a:t>
                </a:r>
                <a:endParaRPr lang="it-IT" sz="1400" b="1" dirty="0">
                  <a:solidFill>
                    <a:srgbClr val="FF0066"/>
                  </a:solidFill>
                </a:endParaRPr>
              </a:p>
            </p:txBody>
          </p:sp>
        </p:grpSp>
        <p:sp>
          <p:nvSpPr>
            <p:cNvPr id="2" name="CasellaDiTesto 1"/>
            <p:cNvSpPr txBox="1"/>
            <p:nvPr/>
          </p:nvSpPr>
          <p:spPr>
            <a:xfrm>
              <a:off x="527897" y="5138028"/>
              <a:ext cx="547297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0066CC"/>
                  </a:solidFill>
                </a:rPr>
                <a:t>LNL</a:t>
              </a:r>
              <a:r>
                <a:rPr lang="it-IT" sz="1400" b="1" dirty="0"/>
                <a:t>: 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I. Lombardo, D. Dell’Aquila et al,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Phys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Lett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B. 748 (2015)</a:t>
              </a:r>
            </a:p>
            <a:p>
              <a:r>
                <a:rPr lang="it-IT" sz="1400" b="1" dirty="0" err="1">
                  <a:solidFill>
                    <a:srgbClr val="FF0066"/>
                  </a:solidFill>
                </a:rPr>
                <a:t>Naples</a:t>
              </a:r>
              <a:r>
                <a:rPr lang="it-IT" sz="1400" b="1" dirty="0"/>
                <a:t>: 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I. Lombardo, D. Dell’Aquila et al, J. </a:t>
              </a:r>
              <a:r>
                <a:rPr lang="it-IT" sz="14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Phys</a:t>
              </a:r>
              <a:r>
                <a:rPr lang="it-IT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G 40 (2013)</a:t>
              </a:r>
            </a:p>
          </p:txBody>
        </p:sp>
      </p:grpSp>
      <p:sp>
        <p:nvSpPr>
          <p:cNvPr id="25" name="CasellaDiTesto 24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7702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/>
          <a:srcRect l="23226" t="13601" r="29525" b="6179"/>
          <a:stretch/>
        </p:blipFill>
        <p:spPr>
          <a:xfrm>
            <a:off x="284276" y="1222577"/>
            <a:ext cx="4647764" cy="443867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4"/>
          <a:srcRect t="51116"/>
          <a:stretch/>
        </p:blipFill>
        <p:spPr>
          <a:xfrm>
            <a:off x="4765894" y="1150570"/>
            <a:ext cx="4356353" cy="2344162"/>
          </a:xfrm>
          <a:prstGeom prst="rect">
            <a:avLst/>
          </a:prstGeom>
        </p:spPr>
      </p:pic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0" name="Arc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1" name="Arc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 rot="16200000">
              <a:off x="59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067944" y="34925"/>
            <a:ext cx="51876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 dirty="0">
                <a:solidFill>
                  <a:srgbClr val="993300"/>
                </a:solidFill>
              </a:rPr>
              <a:t>19</a:t>
            </a:r>
            <a:r>
              <a:rPr lang="it-IT" sz="1800" b="1" dirty="0">
                <a:solidFill>
                  <a:srgbClr val="993300"/>
                </a:solidFill>
              </a:rPr>
              <a:t>F(</a:t>
            </a:r>
            <a:r>
              <a:rPr lang="it-IT" sz="1800" b="1" dirty="0" err="1">
                <a:solidFill>
                  <a:srgbClr val="993300"/>
                </a:solidFill>
              </a:rPr>
              <a:t>p,</a:t>
            </a:r>
            <a:r>
              <a:rPr lang="it-IT" sz="1800" b="1" dirty="0" err="1">
                <a:solidFill>
                  <a:srgbClr val="993300"/>
                </a:solidFill>
                <a:latin typeface="Symbol" pitchFamily="18" charset="2"/>
              </a:rPr>
              <a:t>a</a:t>
            </a:r>
            <a:r>
              <a:rPr lang="it-IT" sz="1800" b="1" baseline="-25000" dirty="0" err="1">
                <a:solidFill>
                  <a:srgbClr val="993300"/>
                </a:solidFill>
                <a:latin typeface="Symbol" pitchFamily="18" charset="2"/>
              </a:rPr>
              <a:t>p</a:t>
            </a:r>
            <a:r>
              <a:rPr lang="it-IT" sz="1800" b="1" dirty="0">
                <a:solidFill>
                  <a:srgbClr val="993300"/>
                </a:solidFill>
              </a:rPr>
              <a:t>): a </a:t>
            </a:r>
            <a:r>
              <a:rPr lang="it-IT" sz="1800" b="1" i="1" dirty="0">
                <a:solidFill>
                  <a:srgbClr val="993300"/>
                </a:solidFill>
              </a:rPr>
              <a:t>general </a:t>
            </a:r>
            <a:r>
              <a:rPr lang="it-IT" sz="1800" b="1" i="1" dirty="0" err="1">
                <a:solidFill>
                  <a:srgbClr val="993300"/>
                </a:solidFill>
              </a:rPr>
              <a:t>revision</a:t>
            </a:r>
            <a:r>
              <a:rPr lang="it-IT" sz="1800" b="1" dirty="0">
                <a:solidFill>
                  <a:srgbClr val="993300"/>
                </a:solidFill>
              </a:rPr>
              <a:t> of </a:t>
            </a:r>
            <a:r>
              <a:rPr lang="it-IT" sz="1800" b="1" dirty="0" err="1">
                <a:solidFill>
                  <a:srgbClr val="993300"/>
                </a:solidFill>
              </a:rPr>
              <a:t>literature</a:t>
            </a:r>
            <a:r>
              <a:rPr lang="it-IT" sz="1800" b="1" dirty="0">
                <a:solidFill>
                  <a:srgbClr val="993300"/>
                </a:solidFill>
              </a:rPr>
              <a:t> data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39750" y="500063"/>
            <a:ext cx="84963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baseline="30000" dirty="0">
                <a:solidFill>
                  <a:srgbClr val="FF0000"/>
                </a:solidFill>
              </a:rPr>
              <a:t>19</a:t>
            </a:r>
            <a:r>
              <a:rPr lang="it-IT" sz="1600" b="1" dirty="0">
                <a:solidFill>
                  <a:srgbClr val="FF0000"/>
                </a:solidFill>
              </a:rPr>
              <a:t>F(</a:t>
            </a:r>
            <a:r>
              <a:rPr lang="it-IT" sz="1600" b="1" dirty="0" err="1">
                <a:solidFill>
                  <a:srgbClr val="FF0000"/>
                </a:solidFill>
              </a:rPr>
              <a:t>p,</a:t>
            </a:r>
            <a:r>
              <a:rPr lang="it-IT" sz="16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it-IT" sz="1600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it-IT" sz="1600" b="1" dirty="0">
                <a:solidFill>
                  <a:srgbClr val="FF0000"/>
                </a:solidFill>
              </a:rPr>
              <a:t>) </a:t>
            </a:r>
            <a:r>
              <a:rPr lang="it-IT" sz="1600" b="1" dirty="0" err="1"/>
              <a:t>reaction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</a:t>
            </a:r>
            <a:r>
              <a:rPr lang="it-IT" sz="1600" b="1" dirty="0" err="1">
                <a:sym typeface="Wingdings" panose="05000000000000000000" pitchFamily="2" charset="2"/>
              </a:rPr>
              <a:t>extremely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i="1" dirty="0" err="1">
                <a:solidFill>
                  <a:srgbClr val="0000FF"/>
                </a:solidFill>
                <a:sym typeface="Wingdings" panose="05000000000000000000" pitchFamily="2" charset="2"/>
              </a:rPr>
              <a:t>difficult</a:t>
            </a:r>
            <a:r>
              <a:rPr lang="it-IT" sz="1600" b="1" dirty="0">
                <a:sym typeface="Wingdings" panose="05000000000000000000" pitchFamily="2" charset="2"/>
              </a:rPr>
              <a:t> to </a:t>
            </a:r>
            <a:r>
              <a:rPr lang="it-IT" sz="1600" b="1" dirty="0" err="1">
                <a:sym typeface="Wingdings" panose="05000000000000000000" pitchFamily="2" charset="2"/>
              </a:rPr>
              <a:t>measure</a:t>
            </a:r>
            <a:r>
              <a:rPr lang="it-IT" sz="1600" b="1" dirty="0">
                <a:sym typeface="Wingdings" panose="05000000000000000000" pitchFamily="2" charset="2"/>
              </a:rPr>
              <a:t>!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600" b="1" dirty="0">
                <a:sym typeface="Wingdings" panose="05000000000000000000" pitchFamily="2" charset="2"/>
              </a:rPr>
              <a:t>(</a:t>
            </a:r>
            <a:r>
              <a:rPr lang="it-IT" sz="1600" b="1" dirty="0"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emitting</a:t>
            </a:r>
            <a:r>
              <a:rPr lang="it-IT" sz="1600" b="1" dirty="0">
                <a:sym typeface="Wingdings" panose="05000000000000000000" pitchFamily="2" charset="2"/>
              </a:rPr>
              <a:t> state, 6.05 </a:t>
            </a:r>
            <a:r>
              <a:rPr lang="it-IT" sz="1600" b="1" dirty="0" err="1">
                <a:sym typeface="Wingdings" panose="05000000000000000000" pitchFamily="2" charset="2"/>
              </a:rPr>
              <a:t>MeV</a:t>
            </a:r>
            <a:r>
              <a:rPr lang="it-IT" sz="1600" b="1" dirty="0">
                <a:sym typeface="Wingdings" panose="05000000000000000000" pitchFamily="2" charset="2"/>
              </a:rPr>
              <a:t>, </a:t>
            </a:r>
            <a:r>
              <a:rPr lang="it-IT" sz="1600" b="1" dirty="0" err="1">
                <a:sym typeface="Wingdings" panose="05000000000000000000" pitchFamily="2" charset="2"/>
              </a:rPr>
              <a:t>very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close</a:t>
            </a:r>
            <a:r>
              <a:rPr lang="it-IT" sz="1600" b="1" dirty="0">
                <a:sym typeface="Wingdings" panose="05000000000000000000" pitchFamily="2" charset="2"/>
              </a:rPr>
              <a:t> to the 6.13 </a:t>
            </a:r>
            <a:r>
              <a:rPr lang="it-IT" sz="1600" b="1" dirty="0" err="1">
                <a:sym typeface="Wingdings" panose="05000000000000000000" pitchFamily="2" charset="2"/>
              </a:rPr>
              <a:t>MeV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it-IT" sz="1600" b="1" dirty="0">
                <a:sym typeface="Wingdings" panose="05000000000000000000" pitchFamily="2" charset="2"/>
              </a:rPr>
              <a:t>-</a:t>
            </a:r>
            <a:r>
              <a:rPr lang="it-IT" sz="1600" b="1" dirty="0" err="1">
                <a:sym typeface="Wingdings" panose="05000000000000000000" pitchFamily="2" charset="2"/>
              </a:rPr>
              <a:t>emitting</a:t>
            </a:r>
            <a:r>
              <a:rPr lang="it-IT" sz="1600" b="1" dirty="0">
                <a:sym typeface="Wingdings" panose="05000000000000000000" pitchFamily="2" charset="2"/>
              </a:rPr>
              <a:t> state)</a:t>
            </a:r>
            <a:endParaRPr lang="it-IT" sz="1200" b="1" i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592655" y="4653136"/>
            <a:ext cx="3465308" cy="1603340"/>
            <a:chOff x="592655" y="4653136"/>
            <a:chExt cx="3465308" cy="1603340"/>
          </a:xfrm>
        </p:grpSpPr>
        <p:cxnSp>
          <p:nvCxnSpPr>
            <p:cNvPr id="17" name="Connettore 2 16"/>
            <p:cNvCxnSpPr/>
            <p:nvPr/>
          </p:nvCxnSpPr>
          <p:spPr>
            <a:xfrm flipV="1">
              <a:off x="1691680" y="4653136"/>
              <a:ext cx="1224136" cy="106107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592655" y="5733256"/>
              <a:ext cx="34653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 err="1"/>
                <a:t>Unpublished</a:t>
              </a:r>
              <a:r>
                <a:rPr lang="it-IT" sz="1400" b="1" dirty="0"/>
                <a:t> data: </a:t>
              </a:r>
            </a:p>
            <a:p>
              <a:r>
                <a:rPr lang="it-IT" sz="1400" b="1" dirty="0"/>
                <a:t>P. </a:t>
              </a:r>
              <a:r>
                <a:rPr lang="it-IT" sz="1400" b="1" dirty="0" err="1"/>
                <a:t>Cuzzocrea</a:t>
              </a:r>
              <a:r>
                <a:rPr lang="it-IT" sz="1400" b="1" dirty="0"/>
                <a:t> et al, INFN/BE 80/5 (1980)</a:t>
              </a:r>
            </a:p>
          </p:txBody>
        </p:sp>
      </p:grp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47500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New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measurements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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very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welcome!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93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/>
          <p:cNvGrpSpPr/>
          <p:nvPr/>
        </p:nvGrpSpPr>
        <p:grpSpPr>
          <a:xfrm>
            <a:off x="395536" y="1279793"/>
            <a:ext cx="4240850" cy="4227046"/>
            <a:chOff x="395536" y="1279793"/>
            <a:chExt cx="4240850" cy="4227046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/>
            <a:srcRect l="24013" t="15000" r="31100" b="6601"/>
            <a:stretch/>
          </p:blipFill>
          <p:spPr>
            <a:xfrm>
              <a:off x="395536" y="1474391"/>
              <a:ext cx="4104456" cy="4032448"/>
            </a:xfrm>
            <a:prstGeom prst="rect">
              <a:avLst/>
            </a:prstGeom>
          </p:spPr>
        </p:pic>
        <p:sp>
          <p:nvSpPr>
            <p:cNvPr id="4" name="CasellaDiTesto 3"/>
            <p:cNvSpPr txBox="1"/>
            <p:nvPr/>
          </p:nvSpPr>
          <p:spPr>
            <a:xfrm>
              <a:off x="3635896" y="2564904"/>
              <a:ext cx="8354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rgbClr val="0000FF"/>
                  </a:solidFill>
                </a:rPr>
                <a:t>no </a:t>
              </a:r>
              <a:r>
                <a:rPr lang="it-IT" sz="1200" b="1" dirty="0" err="1">
                  <a:solidFill>
                    <a:srgbClr val="0000FF"/>
                  </a:solidFill>
                </a:rPr>
                <a:t>direct</a:t>
              </a:r>
              <a:endParaRPr lang="it-IT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3416562" y="2032592"/>
              <a:ext cx="955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rgbClr val="0000FF"/>
                  </a:solidFill>
                </a:rPr>
                <a:t>with </a:t>
              </a:r>
              <a:r>
                <a:rPr lang="it-IT" sz="1200" b="1" dirty="0" err="1">
                  <a:solidFill>
                    <a:srgbClr val="0000FF"/>
                  </a:solidFill>
                </a:rPr>
                <a:t>direct</a:t>
              </a:r>
              <a:endParaRPr lang="it-IT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971600" y="1279793"/>
              <a:ext cx="366478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Quantum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mechanics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only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it-IT" sz="1200" b="1" i="1" dirty="0" err="1">
                  <a:solidFill>
                    <a:srgbClr val="0066CC"/>
                  </a:solidFill>
                </a:rPr>
                <a:t>natural</a:t>
              </a:r>
              <a:r>
                <a:rPr lang="it-IT" sz="1200" b="1" i="1" dirty="0">
                  <a:solidFill>
                    <a:srgbClr val="0066CC"/>
                  </a:solidFill>
                </a:rPr>
                <a:t> </a:t>
              </a:r>
              <a:r>
                <a:rPr lang="it-IT" sz="1200" b="1" i="1" dirty="0" err="1">
                  <a:solidFill>
                    <a:srgbClr val="0066CC"/>
                  </a:solidFill>
                </a:rPr>
                <a:t>parity</a:t>
              </a:r>
              <a:r>
                <a:rPr lang="it-IT" sz="1200" b="1" i="1" dirty="0">
                  <a:solidFill>
                    <a:srgbClr val="0066CC"/>
                  </a:solidFill>
                </a:rPr>
                <a:t>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states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!</a:t>
              </a:r>
            </a:p>
          </p:txBody>
        </p:sp>
      </p:grpSp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0" name="Arc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1" name="Arc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 rot="16200000">
              <a:off x="59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422352" y="34925"/>
            <a:ext cx="48301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 dirty="0">
                <a:solidFill>
                  <a:srgbClr val="993300"/>
                </a:solidFill>
              </a:rPr>
              <a:t>20</a:t>
            </a:r>
            <a:r>
              <a:rPr lang="it-IT" sz="1800" b="1" dirty="0">
                <a:solidFill>
                  <a:srgbClr val="993300"/>
                </a:solidFill>
              </a:rPr>
              <a:t>Ne </a:t>
            </a:r>
            <a:r>
              <a:rPr lang="it-IT" sz="1800" b="1" dirty="0" err="1">
                <a:solidFill>
                  <a:srgbClr val="993300"/>
                </a:solidFill>
              </a:rPr>
              <a:t>spectroscopy</a:t>
            </a:r>
            <a:r>
              <a:rPr lang="it-IT" sz="1800" b="1" dirty="0">
                <a:solidFill>
                  <a:srgbClr val="993300"/>
                </a:solidFill>
              </a:rPr>
              <a:t> via R-</a:t>
            </a:r>
            <a:r>
              <a:rPr lang="it-IT" sz="1800" b="1" dirty="0" err="1">
                <a:solidFill>
                  <a:srgbClr val="993300"/>
                </a:solidFill>
              </a:rPr>
              <a:t>matrix</a:t>
            </a:r>
            <a:r>
              <a:rPr lang="it-IT" sz="1800" b="1" dirty="0">
                <a:solidFill>
                  <a:srgbClr val="993300"/>
                </a:solidFill>
              </a:rPr>
              <a:t> </a:t>
            </a:r>
            <a:r>
              <a:rPr lang="it-IT" sz="1800" b="1" dirty="0" err="1">
                <a:solidFill>
                  <a:srgbClr val="993300"/>
                </a:solidFill>
              </a:rPr>
              <a:t>fit</a:t>
            </a:r>
            <a:r>
              <a:rPr lang="it-IT" sz="1800" b="1" dirty="0">
                <a:solidFill>
                  <a:srgbClr val="993300"/>
                </a:solidFill>
              </a:rPr>
              <a:t> of data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04323" y="404664"/>
            <a:ext cx="66599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i="1" dirty="0">
                <a:solidFill>
                  <a:srgbClr val="FF0066"/>
                </a:solidFill>
              </a:rPr>
              <a:t>R-</a:t>
            </a:r>
            <a:r>
              <a:rPr lang="it-IT" sz="1600" b="1" i="1" dirty="0" err="1">
                <a:solidFill>
                  <a:srgbClr val="FF0066"/>
                </a:solidFill>
              </a:rPr>
              <a:t>matrix</a:t>
            </a:r>
            <a:r>
              <a:rPr lang="it-IT" sz="1600" b="1" dirty="0"/>
              <a:t> </a:t>
            </a:r>
            <a:r>
              <a:rPr lang="it-IT" sz="1600" b="1" dirty="0" err="1"/>
              <a:t>approach</a:t>
            </a:r>
            <a:r>
              <a:rPr lang="it-IT" sz="1600" b="1" dirty="0"/>
              <a:t>: Thomas &amp; Lane, Rev. </a:t>
            </a:r>
            <a:r>
              <a:rPr lang="it-IT" sz="1600" b="1" dirty="0" err="1"/>
              <a:t>Mod</a:t>
            </a:r>
            <a:r>
              <a:rPr lang="it-IT" sz="1600" b="1" dirty="0"/>
              <a:t>. </a:t>
            </a:r>
            <a:r>
              <a:rPr lang="it-IT" sz="1600" b="1" dirty="0" err="1"/>
              <a:t>Phys</a:t>
            </a:r>
            <a:r>
              <a:rPr lang="it-IT" sz="1600" b="1" dirty="0"/>
              <a:t>. 30 (1958) 257</a:t>
            </a:r>
          </a:p>
          <a:p>
            <a:r>
              <a:rPr lang="it-IT" sz="1600" b="1" dirty="0" err="1"/>
              <a:t>Implemented</a:t>
            </a:r>
            <a:r>
              <a:rPr lang="it-IT" sz="1600" b="1" dirty="0"/>
              <a:t> for </a:t>
            </a:r>
            <a:r>
              <a:rPr lang="it-IT" sz="1600" b="1" dirty="0" err="1"/>
              <a:t>many-channels</a:t>
            </a:r>
            <a:r>
              <a:rPr lang="it-IT" sz="1600" b="1" dirty="0"/>
              <a:t>, </a:t>
            </a:r>
            <a:r>
              <a:rPr lang="it-IT" sz="1600" b="1" dirty="0" err="1"/>
              <a:t>many-levels</a:t>
            </a:r>
            <a:r>
              <a:rPr lang="it-IT" sz="1600" b="1" dirty="0"/>
              <a:t> in the </a:t>
            </a:r>
            <a:r>
              <a:rPr lang="it-IT" sz="1600" b="1" dirty="0">
                <a:solidFill>
                  <a:srgbClr val="0066CC"/>
                </a:solidFill>
              </a:rPr>
              <a:t>AZURE2 code</a:t>
            </a:r>
          </a:p>
          <a:p>
            <a:r>
              <a:rPr lang="it-IT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it-IT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Azuma</a:t>
            </a:r>
            <a:r>
              <a:rPr lang="it-IT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al, </a:t>
            </a:r>
            <a:r>
              <a:rPr lang="it-IT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Phys</a:t>
            </a:r>
            <a:r>
              <a:rPr lang="it-IT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Rev. C 81 (2010) </a:t>
            </a:r>
          </a:p>
        </p:txBody>
      </p:sp>
      <p:grpSp>
        <p:nvGrpSpPr>
          <p:cNvPr id="18" name="Group 22"/>
          <p:cNvGrpSpPr>
            <a:grpSpLocks/>
          </p:cNvGrpSpPr>
          <p:nvPr/>
        </p:nvGrpSpPr>
        <p:grpSpPr bwMode="auto">
          <a:xfrm>
            <a:off x="2755047" y="3418657"/>
            <a:ext cx="1296988" cy="1447800"/>
            <a:chOff x="4377" y="2205"/>
            <a:chExt cx="817" cy="912"/>
          </a:xfrm>
        </p:grpSpPr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4422" y="2387"/>
              <a:ext cx="91" cy="9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4377" y="2205"/>
              <a:ext cx="18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>
                  <a:solidFill>
                    <a:srgbClr val="FF0000"/>
                  </a:solidFill>
                </a:rPr>
                <a:t>p</a:t>
              </a:r>
            </a:p>
          </p:txBody>
        </p:sp>
        <p:grpSp>
          <p:nvGrpSpPr>
            <p:cNvPr id="22" name="Group 25"/>
            <p:cNvGrpSpPr>
              <a:grpSpLocks/>
            </p:cNvGrpSpPr>
            <p:nvPr/>
          </p:nvGrpSpPr>
          <p:grpSpPr bwMode="auto">
            <a:xfrm>
              <a:off x="4649" y="2432"/>
              <a:ext cx="545" cy="685"/>
              <a:chOff x="4694" y="2517"/>
              <a:chExt cx="545" cy="685"/>
            </a:xfrm>
          </p:grpSpPr>
          <p:sp>
            <p:nvSpPr>
              <p:cNvPr id="24" name="Oval 26"/>
              <p:cNvSpPr>
                <a:spLocks noChangeArrowheads="1"/>
              </p:cNvSpPr>
              <p:nvPr/>
            </p:nvSpPr>
            <p:spPr bwMode="auto">
              <a:xfrm>
                <a:off x="4694" y="2704"/>
                <a:ext cx="453" cy="45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8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Oval 27"/>
              <p:cNvSpPr>
                <a:spLocks noChangeArrowheads="1"/>
              </p:cNvSpPr>
              <p:nvPr/>
            </p:nvSpPr>
            <p:spPr bwMode="auto">
              <a:xfrm>
                <a:off x="5012" y="2568"/>
                <a:ext cx="181" cy="182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66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Text Box 28"/>
              <p:cNvSpPr txBox="1">
                <a:spLocks noChangeArrowheads="1"/>
              </p:cNvSpPr>
              <p:nvPr/>
            </p:nvSpPr>
            <p:spPr bwMode="auto">
              <a:xfrm>
                <a:off x="4774" y="2830"/>
                <a:ext cx="28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 baseline="30000" dirty="0">
                    <a:solidFill>
                      <a:srgbClr val="000000"/>
                    </a:solidFill>
                  </a:rPr>
                  <a:t>16</a:t>
                </a:r>
                <a:r>
                  <a:rPr lang="en-US" sz="1400" b="1" dirty="0">
                    <a:solidFill>
                      <a:srgbClr val="000000"/>
                    </a:solidFill>
                  </a:rPr>
                  <a:t>O</a:t>
                </a:r>
              </a:p>
            </p:txBody>
          </p:sp>
          <p:sp>
            <p:nvSpPr>
              <p:cNvPr id="27" name="Text Box 29"/>
              <p:cNvSpPr txBox="1">
                <a:spLocks noChangeArrowheads="1"/>
              </p:cNvSpPr>
              <p:nvPr/>
            </p:nvSpPr>
            <p:spPr bwMode="auto">
              <a:xfrm>
                <a:off x="5012" y="2568"/>
                <a:ext cx="153" cy="1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400" b="1">
                    <a:solidFill>
                      <a:srgbClr val="0000FF"/>
                    </a:solidFill>
                  </a:rPr>
                  <a:t>t</a:t>
                </a:r>
              </a:p>
            </p:txBody>
          </p:sp>
          <p:sp>
            <p:nvSpPr>
              <p:cNvPr id="28" name="Oval 30"/>
              <p:cNvSpPr>
                <a:spLocks noChangeArrowheads="1"/>
              </p:cNvSpPr>
              <p:nvPr/>
            </p:nvSpPr>
            <p:spPr bwMode="auto">
              <a:xfrm rot="2449077">
                <a:off x="4694" y="2517"/>
                <a:ext cx="545" cy="68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it-IT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>
              <a:off x="4513" y="2432"/>
              <a:ext cx="181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507075" y="5535138"/>
            <a:ext cx="8390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For </a:t>
            </a:r>
            <a:r>
              <a:rPr lang="it-IT" sz="1600" b="1" dirty="0" err="1">
                <a:solidFill>
                  <a:srgbClr val="0000FF"/>
                </a:solidFill>
              </a:rPr>
              <a:t>E</a:t>
            </a:r>
            <a:r>
              <a:rPr lang="it-IT" sz="1600" b="1" baseline="-25000" dirty="0" err="1">
                <a:solidFill>
                  <a:srgbClr val="0000FF"/>
                </a:solidFill>
              </a:rPr>
              <a:t>p,cm</a:t>
            </a:r>
            <a:r>
              <a:rPr lang="it-IT" sz="1600" b="1" dirty="0">
                <a:solidFill>
                  <a:srgbClr val="0000FF"/>
                </a:solidFill>
              </a:rPr>
              <a:t> ≈ 5.6 – 11.2 </a:t>
            </a:r>
            <a:r>
              <a:rPr lang="it-IT" sz="1600" b="1" dirty="0" err="1">
                <a:solidFill>
                  <a:srgbClr val="0000FF"/>
                </a:solidFill>
              </a:rPr>
              <a:t>MeV</a:t>
            </a:r>
            <a:r>
              <a:rPr lang="it-IT" sz="1600" b="1" dirty="0">
                <a:solidFill>
                  <a:srgbClr val="0000FF"/>
                </a:solidFill>
              </a:rPr>
              <a:t> </a:t>
            </a:r>
            <a:r>
              <a:rPr lang="it-IT" sz="1600" b="1" dirty="0">
                <a:sym typeface="Wingdings" panose="05000000000000000000" pitchFamily="2" charset="2"/>
              </a:rPr>
              <a:t> </a:t>
            </a:r>
            <a:r>
              <a:rPr lang="it-IT" sz="1600" b="1" dirty="0" err="1">
                <a:sym typeface="Wingdings" panose="05000000000000000000" pitchFamily="2" charset="2"/>
              </a:rPr>
              <a:t>Temmer</a:t>
            </a:r>
            <a:r>
              <a:rPr lang="it-IT" sz="1600" b="1" dirty="0">
                <a:sym typeface="Wingdings" panose="05000000000000000000" pitchFamily="2" charset="2"/>
              </a:rPr>
              <a:t> [PRL 12 (1964)] </a:t>
            </a:r>
            <a:r>
              <a:rPr lang="it-IT" sz="1600" b="1" dirty="0" err="1">
                <a:sym typeface="Wingdings" panose="05000000000000000000" pitchFamily="2" charset="2"/>
              </a:rPr>
              <a:t>pointed</a:t>
            </a:r>
            <a:r>
              <a:rPr lang="it-IT" sz="1600" b="1" dirty="0">
                <a:sym typeface="Wingdings" panose="05000000000000000000" pitchFamily="2" charset="2"/>
              </a:rPr>
              <a:t> out, from </a:t>
            </a:r>
            <a:r>
              <a:rPr lang="it-IT" sz="1600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fluctuation</a:t>
            </a:r>
            <a:r>
              <a:rPr lang="it-IT" sz="1600" b="1" i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1600" b="1" i="1" dirty="0" err="1">
                <a:solidFill>
                  <a:srgbClr val="FF0000"/>
                </a:solidFill>
                <a:sym typeface="Wingdings" panose="05000000000000000000" pitchFamily="2" charset="2"/>
              </a:rPr>
              <a:t>analysis</a:t>
            </a:r>
            <a:r>
              <a:rPr lang="it-IT" sz="1600" b="1" dirty="0">
                <a:sym typeface="Wingdings" panose="05000000000000000000" pitchFamily="2" charset="2"/>
              </a:rPr>
              <a:t>, the major </a:t>
            </a:r>
            <a:r>
              <a:rPr lang="it-IT" sz="1600" b="1" dirty="0" err="1">
                <a:sym typeface="Wingdings" panose="05000000000000000000" pitchFamily="2" charset="2"/>
              </a:rPr>
              <a:t>role</a:t>
            </a:r>
            <a:r>
              <a:rPr lang="it-IT" sz="1600" b="1" dirty="0">
                <a:sym typeface="Wingdings" panose="05000000000000000000" pitchFamily="2" charset="2"/>
              </a:rPr>
              <a:t> (90-95%) </a:t>
            </a:r>
            <a:r>
              <a:rPr lang="it-IT" sz="1600" b="1" dirty="0" err="1">
                <a:sym typeface="Wingdings" panose="05000000000000000000" pitchFamily="2" charset="2"/>
              </a:rPr>
              <a:t>played</a:t>
            </a:r>
            <a:r>
              <a:rPr lang="it-IT" sz="1600" b="1" dirty="0">
                <a:sym typeface="Wingdings" panose="05000000000000000000" pitchFamily="2" charset="2"/>
              </a:rPr>
              <a:t> by </a:t>
            </a:r>
            <a:r>
              <a:rPr lang="it-IT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direct</a:t>
            </a:r>
            <a:r>
              <a:rPr lang="it-IT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effects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</a:p>
          <a:p>
            <a:r>
              <a:rPr lang="it-IT" sz="1600" b="1" dirty="0">
                <a:solidFill>
                  <a:srgbClr val="008000"/>
                </a:solidFill>
                <a:sym typeface="Wingdings" panose="05000000000000000000" pitchFamily="2" charset="2"/>
              </a:rPr>
              <a:t>s- and p-</a:t>
            </a:r>
            <a:r>
              <a:rPr lang="it-IT" sz="1600" b="1" dirty="0" err="1">
                <a:solidFill>
                  <a:srgbClr val="008000"/>
                </a:solidFill>
                <a:sym typeface="Wingdings" panose="05000000000000000000" pitchFamily="2" charset="2"/>
              </a:rPr>
              <a:t>wave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direct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contributions</a:t>
            </a:r>
            <a:r>
              <a:rPr lang="it-IT" sz="1600" b="1" dirty="0">
                <a:sym typeface="Wingdings" panose="05000000000000000000" pitchFamily="2" charset="2"/>
              </a:rPr>
              <a:t>  </a:t>
            </a:r>
            <a:r>
              <a:rPr lang="it-IT" sz="1600" b="1" dirty="0" err="1">
                <a:sym typeface="Wingdings" panose="05000000000000000000" pitchFamily="2" charset="2"/>
              </a:rPr>
              <a:t>broad</a:t>
            </a:r>
            <a:r>
              <a:rPr lang="it-IT" sz="1600" b="1" dirty="0">
                <a:sym typeface="Wingdings" panose="05000000000000000000" pitchFamily="2" charset="2"/>
              </a:rPr>
              <a:t> high </a:t>
            </a:r>
            <a:r>
              <a:rPr lang="it-IT" sz="1600" b="1" dirty="0" err="1">
                <a:sym typeface="Wingdings" panose="05000000000000000000" pitchFamily="2" charset="2"/>
              </a:rPr>
              <a:t>energy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poles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adjusted</a:t>
            </a:r>
            <a:r>
              <a:rPr lang="it-IT" sz="1600" b="1" dirty="0">
                <a:sym typeface="Wingdings" panose="05000000000000000000" pitchFamily="2" charset="2"/>
              </a:rPr>
              <a:t> to data</a:t>
            </a:r>
            <a:endParaRPr lang="it-IT" sz="1600" b="1" dirty="0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48189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High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energy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data  fixing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direct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term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!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4932040" y="1249015"/>
            <a:ext cx="4032448" cy="4237439"/>
            <a:chOff x="4932040" y="1249015"/>
            <a:chExt cx="4032448" cy="4237439"/>
          </a:xfrm>
        </p:grpSpPr>
        <p:sp>
          <p:nvSpPr>
            <p:cNvPr id="31" name="CasellaDiTesto 30"/>
            <p:cNvSpPr txBox="1"/>
            <p:nvPr/>
          </p:nvSpPr>
          <p:spPr>
            <a:xfrm>
              <a:off x="5803173" y="1249015"/>
              <a:ext cx="30893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Quantum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mechanics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: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all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it-IT" sz="1200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</a:t>
              </a:r>
              <a:r>
                <a:rPr lang="it-IT" sz="1200" b="1" i="1" baseline="300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Symbol" panose="05050102010706020507" pitchFamily="18" charset="2"/>
                </a:rPr>
                <a:t>p</a:t>
              </a:r>
              <a:r>
                <a:rPr lang="it-IT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are </a:t>
              </a:r>
              <a:r>
                <a:rPr lang="it-IT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possible</a:t>
              </a:r>
              <a:endParaRPr lang="it-IT" sz="12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4"/>
            <a:srcRect l="24801" t="16401" r="31100" b="6601"/>
            <a:stretch/>
          </p:blipFill>
          <p:spPr>
            <a:xfrm>
              <a:off x="4932040" y="1526014"/>
              <a:ext cx="4032448" cy="3960440"/>
            </a:xfrm>
            <a:prstGeom prst="rect">
              <a:avLst/>
            </a:prstGeom>
          </p:spPr>
        </p:pic>
      </p:grpSp>
      <p:sp>
        <p:nvSpPr>
          <p:cNvPr id="30" name="CasellaDiTesto 29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7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032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o 15"/>
          <p:cNvGrpSpPr/>
          <p:nvPr/>
        </p:nvGrpSpPr>
        <p:grpSpPr>
          <a:xfrm>
            <a:off x="4759308" y="927784"/>
            <a:ext cx="4176464" cy="4032449"/>
            <a:chOff x="4759308" y="927784"/>
            <a:chExt cx="4176464" cy="4032449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/>
            <a:srcRect l="24406" t="15312" r="29919" b="6290"/>
            <a:stretch/>
          </p:blipFill>
          <p:spPr>
            <a:xfrm>
              <a:off x="4759308" y="927784"/>
              <a:ext cx="4176464" cy="4032449"/>
            </a:xfrm>
            <a:prstGeom prst="rect">
              <a:avLst/>
            </a:prstGeom>
          </p:spPr>
        </p:pic>
        <p:sp>
          <p:nvSpPr>
            <p:cNvPr id="3" name="CasellaDiTesto 2"/>
            <p:cNvSpPr txBox="1"/>
            <p:nvPr/>
          </p:nvSpPr>
          <p:spPr>
            <a:xfrm>
              <a:off x="7596336" y="3975583"/>
              <a:ext cx="11224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0000FF"/>
                  </a:solidFill>
                </a:rPr>
                <a:t>no 2</a:t>
              </a:r>
              <a:r>
                <a:rPr lang="it-IT" sz="1400" b="1" baseline="30000" dirty="0">
                  <a:solidFill>
                    <a:srgbClr val="0000FF"/>
                  </a:solidFill>
                </a:rPr>
                <a:t>+</a:t>
              </a:r>
              <a:r>
                <a:rPr lang="it-IT" sz="1400" b="1" dirty="0">
                  <a:solidFill>
                    <a:srgbClr val="0000FF"/>
                  </a:solidFill>
                </a:rPr>
                <a:t> state</a:t>
              </a:r>
            </a:p>
          </p:txBody>
        </p:sp>
        <p:cxnSp>
          <p:nvCxnSpPr>
            <p:cNvPr id="12" name="Connettore 1 11"/>
            <p:cNvCxnSpPr/>
            <p:nvPr/>
          </p:nvCxnSpPr>
          <p:spPr>
            <a:xfrm>
              <a:off x="7092280" y="4154596"/>
              <a:ext cx="504056" cy="0"/>
            </a:xfrm>
            <a:prstGeom prst="line">
              <a:avLst/>
            </a:prstGeom>
            <a:ln w="28575">
              <a:solidFill>
                <a:srgbClr val="0000FF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0" name="Arc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1" name="Arc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 rot="16200000">
              <a:off x="59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422352" y="34925"/>
            <a:ext cx="483016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baseline="30000" dirty="0">
                <a:solidFill>
                  <a:srgbClr val="993300"/>
                </a:solidFill>
              </a:rPr>
              <a:t>20</a:t>
            </a:r>
            <a:r>
              <a:rPr lang="it-IT" sz="1800" b="1" dirty="0">
                <a:solidFill>
                  <a:srgbClr val="993300"/>
                </a:solidFill>
              </a:rPr>
              <a:t>Ne </a:t>
            </a:r>
            <a:r>
              <a:rPr lang="it-IT" sz="1800" b="1" dirty="0" err="1">
                <a:solidFill>
                  <a:srgbClr val="993300"/>
                </a:solidFill>
              </a:rPr>
              <a:t>spectroscopy</a:t>
            </a:r>
            <a:r>
              <a:rPr lang="it-IT" sz="1800" b="1" dirty="0">
                <a:solidFill>
                  <a:srgbClr val="993300"/>
                </a:solidFill>
              </a:rPr>
              <a:t> via R-</a:t>
            </a:r>
            <a:r>
              <a:rPr lang="it-IT" sz="1800" b="1" dirty="0" err="1">
                <a:solidFill>
                  <a:srgbClr val="993300"/>
                </a:solidFill>
              </a:rPr>
              <a:t>matrix</a:t>
            </a:r>
            <a:r>
              <a:rPr lang="it-IT" sz="1800" b="1" dirty="0">
                <a:solidFill>
                  <a:srgbClr val="993300"/>
                </a:solidFill>
              </a:rPr>
              <a:t> </a:t>
            </a:r>
            <a:r>
              <a:rPr lang="it-IT" sz="1800" b="1" dirty="0" err="1">
                <a:solidFill>
                  <a:srgbClr val="993300"/>
                </a:solidFill>
              </a:rPr>
              <a:t>fit</a:t>
            </a:r>
            <a:r>
              <a:rPr lang="it-IT" sz="1800" b="1" dirty="0">
                <a:solidFill>
                  <a:srgbClr val="993300"/>
                </a:solidFill>
              </a:rPr>
              <a:t> of data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467544" y="498158"/>
            <a:ext cx="6378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Effect</a:t>
            </a:r>
            <a:r>
              <a:rPr lang="it-IT" sz="1600" b="1" dirty="0"/>
              <a:t> of </a:t>
            </a:r>
            <a:r>
              <a:rPr lang="it-IT" sz="1600" b="1" i="1" dirty="0" err="1">
                <a:solidFill>
                  <a:srgbClr val="CC3300"/>
                </a:solidFill>
              </a:rPr>
              <a:t>resonances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28 </a:t>
            </a:r>
            <a:r>
              <a:rPr lang="it-IT" sz="1600" b="1" i="1" dirty="0" err="1">
                <a:solidFill>
                  <a:srgbClr val="7030A0"/>
                </a:solidFill>
                <a:sym typeface="Wingdings" panose="05000000000000000000" pitchFamily="2" charset="2"/>
              </a:rPr>
              <a:t>natural</a:t>
            </a:r>
            <a:r>
              <a:rPr lang="it-IT" sz="1600" b="1" i="1" dirty="0">
                <a:solidFill>
                  <a:srgbClr val="7030A0"/>
                </a:solidFill>
                <a:sym typeface="Wingdings" panose="05000000000000000000" pitchFamily="2" charset="2"/>
              </a:rPr>
              <a:t> </a:t>
            </a:r>
            <a:r>
              <a:rPr lang="it-IT" sz="1600" b="1" i="1" dirty="0" err="1">
                <a:solidFill>
                  <a:srgbClr val="7030A0"/>
                </a:solidFill>
                <a:sym typeface="Wingdings" panose="05000000000000000000" pitchFamily="2" charset="2"/>
              </a:rPr>
              <a:t>parity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states</a:t>
            </a:r>
            <a:r>
              <a:rPr lang="it-IT" sz="1600" b="1" dirty="0">
                <a:sym typeface="Wingdings" panose="05000000000000000000" pitchFamily="2" charset="2"/>
              </a:rPr>
              <a:t> come </a:t>
            </a:r>
            <a:r>
              <a:rPr lang="it-IT" sz="1600" b="1" dirty="0" err="1">
                <a:sym typeface="Wingdings" panose="05000000000000000000" pitchFamily="2" charset="2"/>
              </a:rPr>
              <a:t>into</a:t>
            </a:r>
            <a:r>
              <a:rPr lang="it-IT" sz="1600" b="1" dirty="0">
                <a:sym typeface="Wingdings" panose="05000000000000000000" pitchFamily="2" charset="2"/>
              </a:rPr>
              <a:t> play! </a:t>
            </a:r>
            <a:endParaRPr lang="it-IT" sz="1600" b="1" dirty="0"/>
          </a:p>
        </p:txBody>
      </p:sp>
      <p:grpSp>
        <p:nvGrpSpPr>
          <p:cNvPr id="15" name="Gruppo 14"/>
          <p:cNvGrpSpPr/>
          <p:nvPr/>
        </p:nvGrpSpPr>
        <p:grpSpPr>
          <a:xfrm>
            <a:off x="467544" y="980728"/>
            <a:ext cx="4176464" cy="3960440"/>
            <a:chOff x="467544" y="980728"/>
            <a:chExt cx="4176464" cy="396044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4"/>
            <a:srcRect l="24013" t="16401" r="30313" b="6601"/>
            <a:stretch/>
          </p:blipFill>
          <p:spPr>
            <a:xfrm>
              <a:off x="467544" y="980728"/>
              <a:ext cx="4176464" cy="3960440"/>
            </a:xfrm>
            <a:prstGeom prst="rect">
              <a:avLst/>
            </a:prstGeom>
          </p:spPr>
        </p:pic>
        <p:sp>
          <p:nvSpPr>
            <p:cNvPr id="5" name="CasellaDiTesto 4"/>
            <p:cNvSpPr txBox="1"/>
            <p:nvPr/>
          </p:nvSpPr>
          <p:spPr>
            <a:xfrm>
              <a:off x="1307733" y="4016097"/>
              <a:ext cx="6030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>
                  <a:solidFill>
                    <a:srgbClr val="0000FF"/>
                  </a:solidFill>
                </a:rPr>
                <a:t>direct</a:t>
              </a:r>
              <a:endParaRPr lang="it-IT" sz="12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1409104" y="2348881"/>
            <a:ext cx="4459040" cy="1224136"/>
            <a:chOff x="1409104" y="2348881"/>
            <a:chExt cx="4459040" cy="1224136"/>
          </a:xfrm>
        </p:grpSpPr>
        <p:cxnSp>
          <p:nvCxnSpPr>
            <p:cNvPr id="7" name="Connettore 2 6"/>
            <p:cNvCxnSpPr/>
            <p:nvPr/>
          </p:nvCxnSpPr>
          <p:spPr>
            <a:xfrm>
              <a:off x="1547664" y="2656658"/>
              <a:ext cx="0" cy="41230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1409104" y="2348881"/>
              <a:ext cx="3545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2</a:t>
              </a:r>
              <a:r>
                <a:rPr lang="it-IT" sz="1400" b="1" baseline="30000" dirty="0">
                  <a:solidFill>
                    <a:srgbClr val="FF0000"/>
                  </a:solidFill>
                </a:rPr>
                <a:t>+</a:t>
              </a:r>
            </a:p>
          </p:txBody>
        </p:sp>
        <p:cxnSp>
          <p:nvCxnSpPr>
            <p:cNvPr id="13" name="Connettore 2 12"/>
            <p:cNvCxnSpPr/>
            <p:nvPr/>
          </p:nvCxnSpPr>
          <p:spPr>
            <a:xfrm>
              <a:off x="1547664" y="2656658"/>
              <a:ext cx="4320480" cy="91635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asellaDiTesto 13"/>
          <p:cNvSpPr txBox="1"/>
          <p:nvPr/>
        </p:nvSpPr>
        <p:spPr>
          <a:xfrm>
            <a:off x="482122" y="5013176"/>
            <a:ext cx="85543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rgbClr val="FF0000"/>
                </a:solidFill>
              </a:rPr>
              <a:t>2</a:t>
            </a:r>
            <a:r>
              <a:rPr lang="it-IT" sz="1600" b="1" baseline="30000" dirty="0">
                <a:solidFill>
                  <a:srgbClr val="FF0000"/>
                </a:solidFill>
              </a:rPr>
              <a:t>+</a:t>
            </a:r>
            <a:r>
              <a:rPr lang="it-IT" sz="1600" b="1" dirty="0"/>
              <a:t> state </a:t>
            </a:r>
            <a:r>
              <a:rPr lang="it-IT" sz="1600" b="1" dirty="0" err="1"/>
              <a:t>at</a:t>
            </a:r>
            <a:r>
              <a:rPr lang="it-IT" sz="1600" b="1" dirty="0"/>
              <a:t> </a:t>
            </a:r>
            <a:r>
              <a:rPr lang="it-IT" sz="1600" b="1" dirty="0">
                <a:solidFill>
                  <a:srgbClr val="FF0000"/>
                </a:solidFill>
              </a:rPr>
              <a:t>0.262 </a:t>
            </a:r>
            <a:r>
              <a:rPr lang="it-IT" sz="1600" b="1" dirty="0" err="1">
                <a:solidFill>
                  <a:srgbClr val="FF0000"/>
                </a:solidFill>
              </a:rPr>
              <a:t>MeV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/>
              <a:t>(</a:t>
            </a:r>
            <a:r>
              <a:rPr lang="it-IT" sz="1600" b="1" dirty="0">
                <a:solidFill>
                  <a:srgbClr val="0000FF"/>
                </a:solidFill>
              </a:rPr>
              <a:t>E</a:t>
            </a:r>
            <a:r>
              <a:rPr lang="it-IT" sz="1600" b="1" baseline="-25000" dirty="0">
                <a:solidFill>
                  <a:srgbClr val="0000FF"/>
                </a:solidFill>
              </a:rPr>
              <a:t>x</a:t>
            </a:r>
            <a:r>
              <a:rPr lang="it-IT" sz="1600" b="1" dirty="0">
                <a:solidFill>
                  <a:srgbClr val="0000FF"/>
                </a:solidFill>
              </a:rPr>
              <a:t>=13.095 </a:t>
            </a:r>
            <a:r>
              <a:rPr lang="it-IT" sz="1600" b="1" dirty="0" err="1">
                <a:solidFill>
                  <a:srgbClr val="0000FF"/>
                </a:solidFill>
              </a:rPr>
              <a:t>MeV</a:t>
            </a:r>
            <a:r>
              <a:rPr lang="it-IT" sz="1600" b="1" dirty="0"/>
              <a:t>) </a:t>
            </a:r>
            <a:r>
              <a:rPr lang="it-IT" sz="1600" b="1" dirty="0" err="1"/>
              <a:t>seen</a:t>
            </a:r>
            <a:r>
              <a:rPr lang="it-IT" sz="1600" b="1" dirty="0"/>
              <a:t> in I.L. et al, </a:t>
            </a:r>
            <a:r>
              <a:rPr lang="it-IT" sz="1600" b="1" dirty="0" err="1"/>
              <a:t>Phys</a:t>
            </a:r>
            <a:r>
              <a:rPr lang="it-IT" sz="1600" b="1" dirty="0"/>
              <a:t>. </a:t>
            </a:r>
            <a:r>
              <a:rPr lang="it-IT" sz="1600" b="1" dirty="0" err="1"/>
              <a:t>Lett</a:t>
            </a:r>
            <a:r>
              <a:rPr lang="it-IT" sz="1600" b="1" dirty="0"/>
              <a:t>. 748 B (2015)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rgbClr val="008000"/>
                </a:solidFill>
              </a:rPr>
              <a:t>C.M. </a:t>
            </a:r>
            <a:r>
              <a:rPr lang="it-IT" sz="1600" b="1" dirty="0" err="1">
                <a:solidFill>
                  <a:srgbClr val="008000"/>
                </a:solidFill>
              </a:rPr>
              <a:t>Laymon</a:t>
            </a:r>
            <a:r>
              <a:rPr lang="it-IT" sz="1600" b="1" dirty="0">
                <a:solidFill>
                  <a:srgbClr val="008000"/>
                </a:solidFill>
              </a:rPr>
              <a:t> et al</a:t>
            </a:r>
            <a:r>
              <a:rPr lang="it-IT" sz="1600" b="1" dirty="0"/>
              <a:t>, </a:t>
            </a:r>
            <a:r>
              <a:rPr lang="it-IT" sz="1600" b="1" dirty="0" err="1"/>
              <a:t>Phys</a:t>
            </a:r>
            <a:r>
              <a:rPr lang="it-IT" sz="1600" b="1" dirty="0"/>
              <a:t>. Rev. C 45 (1992) </a:t>
            </a:r>
            <a:r>
              <a:rPr lang="it-IT" sz="1600" b="1" dirty="0" err="1"/>
              <a:t>analyzed</a:t>
            </a:r>
            <a:r>
              <a:rPr lang="it-IT" sz="1600" b="1" dirty="0"/>
              <a:t> the </a:t>
            </a:r>
            <a:r>
              <a:rPr lang="it-IT" sz="1600" b="1" baseline="30000" dirty="0">
                <a:solidFill>
                  <a:srgbClr val="008000"/>
                </a:solidFill>
              </a:rPr>
              <a:t>16</a:t>
            </a:r>
            <a:r>
              <a:rPr lang="it-IT" sz="1600" b="1" dirty="0">
                <a:solidFill>
                  <a:srgbClr val="008000"/>
                </a:solidFill>
              </a:rPr>
              <a:t>O(</a:t>
            </a:r>
            <a:r>
              <a:rPr lang="it-IT" sz="1600" b="1" dirty="0" err="1">
                <a:solidFill>
                  <a:srgbClr val="008000"/>
                </a:solidFill>
                <a:latin typeface="Symbol" panose="05050102010706020507" pitchFamily="18" charset="2"/>
              </a:rPr>
              <a:t>a,a</a:t>
            </a:r>
            <a:r>
              <a:rPr lang="it-IT" sz="1600" b="1" baseline="-25000" dirty="0" err="1">
                <a:solidFill>
                  <a:srgbClr val="008000"/>
                </a:solidFill>
                <a:latin typeface="Symbol" panose="05050102010706020507" pitchFamily="18" charset="2"/>
              </a:rPr>
              <a:t>p</a:t>
            </a:r>
            <a:r>
              <a:rPr lang="it-IT" sz="1600" b="1" dirty="0">
                <a:solidFill>
                  <a:srgbClr val="008000"/>
                </a:solidFill>
              </a:rPr>
              <a:t>)</a:t>
            </a:r>
            <a:r>
              <a:rPr lang="it-IT" sz="1600" b="1" dirty="0"/>
              <a:t> </a:t>
            </a:r>
            <a:r>
              <a:rPr lang="it-IT" sz="1600" b="1" dirty="0" err="1"/>
              <a:t>reaction</a:t>
            </a:r>
            <a:r>
              <a:rPr lang="it-IT" sz="1600" b="1" dirty="0"/>
              <a:t>. The E</a:t>
            </a:r>
            <a:r>
              <a:rPr lang="it-IT" sz="1600" b="1" baseline="-25000" dirty="0"/>
              <a:t>x</a:t>
            </a:r>
            <a:r>
              <a:rPr lang="it-IT" sz="1600" b="1" dirty="0"/>
              <a:t>=13.095 </a:t>
            </a:r>
            <a:r>
              <a:rPr lang="it-IT" sz="1600" b="1" dirty="0" err="1"/>
              <a:t>MeV</a:t>
            </a:r>
            <a:r>
              <a:rPr lang="it-IT" sz="1600" b="1" dirty="0"/>
              <a:t> </a:t>
            </a:r>
            <a:r>
              <a:rPr lang="it-IT" sz="1600" b="1" dirty="0" err="1"/>
              <a:t>is</a:t>
            </a:r>
            <a:r>
              <a:rPr lang="it-IT" sz="1600" b="1" dirty="0"/>
              <a:t> </a:t>
            </a:r>
            <a:r>
              <a:rPr lang="it-IT" sz="1600" b="1" dirty="0" err="1"/>
              <a:t>seen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</a:t>
            </a:r>
            <a:r>
              <a:rPr lang="it-IT" sz="1600" b="1" dirty="0" err="1">
                <a:sym typeface="Wingdings" panose="05000000000000000000" pitchFamily="2" charset="2"/>
              </a:rPr>
              <a:t>it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has</a:t>
            </a:r>
            <a:r>
              <a:rPr lang="it-IT" sz="1600" b="1" dirty="0">
                <a:sym typeface="Wingdings" panose="05000000000000000000" pitchFamily="2" charset="2"/>
              </a:rPr>
              <a:t> a </a:t>
            </a:r>
            <a:r>
              <a:rPr lang="it-IT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large </a:t>
            </a:r>
            <a:r>
              <a:rPr lang="it-IT" sz="1600" b="1" dirty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1600" b="1" dirty="0">
                <a:solidFill>
                  <a:srgbClr val="0000FF"/>
                </a:solidFill>
                <a:sym typeface="Wingdings" panose="05000000000000000000" pitchFamily="2" charset="2"/>
              </a:rPr>
              <a:t>-cluster </a:t>
            </a:r>
            <a:r>
              <a:rPr lang="it-IT" sz="1600" b="1" dirty="0" err="1">
                <a:sym typeface="Wingdings" panose="05000000000000000000" pitchFamily="2" charset="2"/>
              </a:rPr>
              <a:t>structure</a:t>
            </a:r>
            <a:r>
              <a:rPr lang="it-IT" sz="1600" b="1" dirty="0">
                <a:sym typeface="Wingdings" panose="05000000000000000000" pitchFamily="2" charset="2"/>
              </a:rPr>
              <a:t>, with non-</a:t>
            </a:r>
            <a:r>
              <a:rPr lang="it-IT" sz="1600" b="1" dirty="0" err="1">
                <a:sym typeface="Wingdings" panose="05000000000000000000" pitchFamily="2" charset="2"/>
              </a:rPr>
              <a:t>vanishing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it-IT" sz="1600" b="1" baseline="-25000" dirty="0">
                <a:latin typeface="Symbol" panose="05050102010706020507" pitchFamily="18" charset="2"/>
                <a:sym typeface="Wingdings" panose="05000000000000000000" pitchFamily="2" charset="2"/>
              </a:rPr>
              <a:t>ap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partial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width</a:t>
            </a:r>
            <a:r>
              <a:rPr lang="it-IT" sz="1600" b="1" dirty="0">
                <a:sym typeface="Wingdings" panose="05000000000000000000" pitchFamily="2" charset="2"/>
              </a:rPr>
              <a:t> (44 </a:t>
            </a:r>
            <a:r>
              <a:rPr lang="it-IT" sz="1600" b="1" dirty="0" err="1">
                <a:sym typeface="Wingdings" panose="05000000000000000000" pitchFamily="2" charset="2"/>
              </a:rPr>
              <a:t>keV</a:t>
            </a:r>
            <a:r>
              <a:rPr lang="it-IT" sz="1600" b="1" dirty="0">
                <a:sym typeface="Wingdings" panose="05000000000000000000" pitchFamily="2" charset="2"/>
              </a:rPr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err="1">
                <a:sym typeface="Wingdings" panose="05000000000000000000" pitchFamily="2" charset="2"/>
              </a:rPr>
              <a:t>Including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such</a:t>
            </a:r>
            <a:r>
              <a:rPr lang="it-IT" sz="1600" b="1" dirty="0">
                <a:sym typeface="Wingdings" panose="05000000000000000000" pitchFamily="2" charset="2"/>
              </a:rPr>
              <a:t> a </a:t>
            </a:r>
            <a:r>
              <a:rPr lang="it-IT" sz="1600" b="1" dirty="0" err="1">
                <a:sym typeface="Wingdings" panose="05000000000000000000" pitchFamily="2" charset="2"/>
              </a:rPr>
              <a:t>partial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width</a:t>
            </a:r>
            <a:r>
              <a:rPr lang="it-IT" sz="1600" b="1" dirty="0">
                <a:sym typeface="Wingdings" panose="05000000000000000000" pitchFamily="2" charset="2"/>
              </a:rPr>
              <a:t>  big </a:t>
            </a:r>
            <a:r>
              <a:rPr lang="it-IT" sz="1600" b="1" dirty="0" err="1">
                <a:sym typeface="Wingdings" panose="05000000000000000000" pitchFamily="2" charset="2"/>
              </a:rPr>
              <a:t>change</a:t>
            </a:r>
            <a:r>
              <a:rPr lang="it-IT" sz="1600" b="1" dirty="0">
                <a:sym typeface="Wingdings" panose="05000000000000000000" pitchFamily="2" charset="2"/>
              </a:rPr>
              <a:t> in the </a:t>
            </a:r>
            <a:r>
              <a:rPr lang="it-IT" sz="1600" b="1" dirty="0" err="1">
                <a:solidFill>
                  <a:srgbClr val="0066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1600" b="1" baseline="-25000" dirty="0" err="1">
                <a:solidFill>
                  <a:srgbClr val="0066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p</a:t>
            </a:r>
            <a:r>
              <a:rPr lang="it-IT" sz="1600" b="1" dirty="0">
                <a:solidFill>
                  <a:srgbClr val="006600"/>
                </a:solidFill>
                <a:sym typeface="Wingdings" panose="05000000000000000000" pitchFamily="2" charset="2"/>
              </a:rPr>
              <a:t> S-</a:t>
            </a:r>
            <a:r>
              <a:rPr lang="it-IT" sz="1600" b="1" dirty="0" err="1">
                <a:solidFill>
                  <a:srgbClr val="006600"/>
                </a:solidFill>
                <a:sym typeface="Wingdings" panose="05000000000000000000" pitchFamily="2" charset="2"/>
              </a:rPr>
              <a:t>factor</a:t>
            </a:r>
            <a:r>
              <a:rPr lang="it-IT" sz="1600" b="1" dirty="0">
                <a:sym typeface="Wingdings" panose="05000000000000000000" pitchFamily="2" charset="2"/>
              </a:rPr>
              <a:t>!</a:t>
            </a:r>
            <a:endParaRPr lang="it-IT" sz="1600" b="1" dirty="0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64780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Importance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of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studying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data from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several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 </a:t>
            </a:r>
            <a:r>
              <a:rPr lang="it-IT" sz="2000" b="1" dirty="0" err="1">
                <a:solidFill>
                  <a:srgbClr val="FFFFFF"/>
                </a:solidFill>
                <a:sym typeface="Wingdings" panose="05000000000000000000" pitchFamily="2" charset="2"/>
              </a:rPr>
              <a:t>channels</a:t>
            </a: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!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3157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40" cy="4320"/>
            </a:xfrm>
            <a:prstGeom prst="rect">
              <a:avLst/>
            </a:pr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0" name="Arc 4"/>
            <p:cNvSpPr>
              <a:spLocks/>
            </p:cNvSpPr>
            <p:nvPr/>
          </p:nvSpPr>
          <p:spPr bwMode="auto">
            <a:xfrm rot="5400000" flipV="1">
              <a:off x="2736" y="-273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FF99"/>
            </a:solidFill>
            <a:ln w="381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1" name="Arc 5"/>
            <p:cNvSpPr>
              <a:spLocks/>
            </p:cNvSpPr>
            <p:nvPr/>
          </p:nvSpPr>
          <p:spPr bwMode="auto">
            <a:xfrm rot="16200000" flipV="1">
              <a:off x="2736" y="1296"/>
              <a:ext cx="288" cy="576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rgbClr val="99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32102" name="Text Box 6"/>
            <p:cNvSpPr txBox="1">
              <a:spLocks noChangeArrowheads="1"/>
            </p:cNvSpPr>
            <p:nvPr/>
          </p:nvSpPr>
          <p:spPr bwMode="auto">
            <a:xfrm rot="16200000">
              <a:off x="59" y="3426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b="1">
                <a:solidFill>
                  <a:srgbClr val="0000FF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 rot="16200000">
            <a:off x="-2764689" y="3027465"/>
            <a:ext cx="58230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>
                <a:solidFill>
                  <a:srgbClr val="0000FF"/>
                </a:solidFill>
                <a:latin typeface="Times New Roman" pitchFamily="18" charset="0"/>
              </a:rPr>
              <a:t>Istituto Nazionale di Fisica Nucleare – Sezione di Catania</a:t>
            </a: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/>
          <a:srcRect l="24013" t="12200" r="30313" b="5860"/>
          <a:stretch/>
        </p:blipFill>
        <p:spPr>
          <a:xfrm>
            <a:off x="548910" y="1556792"/>
            <a:ext cx="4698795" cy="4741693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48639" y="34925"/>
            <a:ext cx="403187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1800" b="1" dirty="0" err="1">
                <a:solidFill>
                  <a:srgbClr val="993300"/>
                </a:solidFill>
              </a:rPr>
              <a:t>Consequences</a:t>
            </a:r>
            <a:r>
              <a:rPr lang="it-IT" sz="1800" b="1" dirty="0">
                <a:solidFill>
                  <a:srgbClr val="993300"/>
                </a:solidFill>
              </a:rPr>
              <a:t> on the </a:t>
            </a:r>
            <a:r>
              <a:rPr lang="it-IT" sz="1800" b="1" i="1" dirty="0" err="1">
                <a:solidFill>
                  <a:srgbClr val="993300"/>
                </a:solidFill>
              </a:rPr>
              <a:t>reaction</a:t>
            </a:r>
            <a:r>
              <a:rPr lang="it-IT" sz="1800" b="1" i="1" dirty="0">
                <a:solidFill>
                  <a:srgbClr val="993300"/>
                </a:solidFill>
              </a:rPr>
              <a:t> rate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548910" y="512113"/>
            <a:ext cx="8415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err="1"/>
              <a:t>Interesting</a:t>
            </a:r>
            <a:r>
              <a:rPr lang="it-IT" sz="1600" b="1" dirty="0"/>
              <a:t> </a:t>
            </a:r>
            <a:r>
              <a:rPr lang="it-IT" sz="1600" b="1" dirty="0" err="1"/>
              <a:t>influence</a:t>
            </a:r>
            <a:r>
              <a:rPr lang="it-IT" sz="1600" b="1" dirty="0"/>
              <a:t> of the </a:t>
            </a:r>
            <a:r>
              <a:rPr lang="it-IT" sz="1600" b="1" dirty="0" err="1">
                <a:solidFill>
                  <a:srgbClr val="0000FF"/>
                </a:solidFill>
              </a:rPr>
              <a:t>low</a:t>
            </a:r>
            <a:r>
              <a:rPr lang="it-IT" sz="1600" b="1" dirty="0">
                <a:solidFill>
                  <a:srgbClr val="0000FF"/>
                </a:solidFill>
              </a:rPr>
              <a:t> </a:t>
            </a:r>
            <a:r>
              <a:rPr lang="it-IT" sz="1600" b="1" dirty="0" err="1">
                <a:solidFill>
                  <a:srgbClr val="0000FF"/>
                </a:solidFill>
              </a:rPr>
              <a:t>energy</a:t>
            </a:r>
            <a:r>
              <a:rPr lang="it-IT" sz="1600" b="1" dirty="0">
                <a:solidFill>
                  <a:srgbClr val="0000FF"/>
                </a:solidFill>
              </a:rPr>
              <a:t> 2</a:t>
            </a:r>
            <a:r>
              <a:rPr lang="it-IT" sz="1600" b="1" baseline="30000" dirty="0">
                <a:solidFill>
                  <a:srgbClr val="0000FF"/>
                </a:solidFill>
              </a:rPr>
              <a:t>+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/>
              <a:t>state </a:t>
            </a:r>
            <a:r>
              <a:rPr lang="it-IT" sz="1600" b="1" dirty="0" err="1"/>
              <a:t>at</a:t>
            </a:r>
            <a:r>
              <a:rPr lang="it-IT" sz="1600" b="1" dirty="0"/>
              <a:t> 13.095 </a:t>
            </a:r>
            <a:r>
              <a:rPr lang="it-IT" sz="1600" b="1" dirty="0" err="1"/>
              <a:t>MeV</a:t>
            </a:r>
            <a:r>
              <a:rPr lang="it-IT" sz="1600" b="1" dirty="0"/>
              <a:t> on the </a:t>
            </a:r>
            <a:r>
              <a:rPr lang="it-IT" sz="16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it-IT" sz="1600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it-IT" sz="1600" b="1" dirty="0">
                <a:solidFill>
                  <a:srgbClr val="FF0000"/>
                </a:solidFill>
              </a:rPr>
              <a:t> </a:t>
            </a:r>
            <a:r>
              <a:rPr lang="it-IT" sz="1600" b="1" dirty="0" err="1">
                <a:solidFill>
                  <a:srgbClr val="FF0000"/>
                </a:solidFill>
              </a:rPr>
              <a:t>reaction</a:t>
            </a:r>
            <a:r>
              <a:rPr lang="it-IT" sz="1600" b="1" dirty="0">
                <a:solidFill>
                  <a:srgbClr val="FF0000"/>
                </a:solidFill>
              </a:rPr>
              <a:t> rate</a:t>
            </a:r>
            <a:r>
              <a:rPr lang="it-IT" sz="1600" b="1" dirty="0"/>
              <a:t> </a:t>
            </a:r>
            <a:r>
              <a:rPr lang="it-IT" sz="1600" b="1" dirty="0" err="1"/>
              <a:t>at</a:t>
            </a:r>
            <a:r>
              <a:rPr lang="it-IT" sz="1600" b="1" dirty="0"/>
              <a:t> </a:t>
            </a:r>
            <a:r>
              <a:rPr lang="it-IT" sz="1600" b="1" dirty="0">
                <a:solidFill>
                  <a:srgbClr val="006600"/>
                </a:solidFill>
              </a:rPr>
              <a:t>T ≈ 0.2 – 0.7 GK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err="1"/>
              <a:t>Amounts</a:t>
            </a:r>
            <a:r>
              <a:rPr lang="it-IT" sz="1600" b="1" dirty="0"/>
              <a:t> up to </a:t>
            </a:r>
            <a:r>
              <a:rPr lang="it-IT" sz="1600" b="1" dirty="0">
                <a:solidFill>
                  <a:srgbClr val="CC3300"/>
                </a:solidFill>
              </a:rPr>
              <a:t>20% of the </a:t>
            </a:r>
            <a:r>
              <a:rPr lang="it-IT" sz="1600" b="1" dirty="0">
                <a:solidFill>
                  <a:srgbClr val="CC3300"/>
                </a:solidFill>
                <a:latin typeface="Symbol" panose="05050102010706020507" pitchFamily="18" charset="2"/>
              </a:rPr>
              <a:t>a</a:t>
            </a:r>
            <a:r>
              <a:rPr lang="it-IT" sz="1600" b="1" baseline="-25000" dirty="0">
                <a:solidFill>
                  <a:srgbClr val="CC3300"/>
                </a:solidFill>
              </a:rPr>
              <a:t>0</a:t>
            </a:r>
            <a:r>
              <a:rPr lang="it-IT" sz="1600" b="1" dirty="0">
                <a:solidFill>
                  <a:srgbClr val="CC3300"/>
                </a:solidFill>
              </a:rPr>
              <a:t> </a:t>
            </a:r>
            <a:r>
              <a:rPr lang="it-IT" sz="1600" b="1" dirty="0" err="1">
                <a:solidFill>
                  <a:srgbClr val="CC3300"/>
                </a:solidFill>
              </a:rPr>
              <a:t>reaction</a:t>
            </a:r>
            <a:r>
              <a:rPr lang="it-IT" sz="1600" b="1" dirty="0">
                <a:solidFill>
                  <a:srgbClr val="CC3300"/>
                </a:solidFill>
              </a:rPr>
              <a:t> rate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non </a:t>
            </a:r>
            <a:r>
              <a:rPr lang="it-IT" sz="1600" b="1" dirty="0" err="1">
                <a:sym typeface="Wingdings" panose="05000000000000000000" pitchFamily="2" charset="2"/>
              </a:rPr>
              <a:t>negligible</a:t>
            </a:r>
            <a:endParaRPr lang="it-IT" sz="1600" b="1" dirty="0"/>
          </a:p>
        </p:txBody>
      </p:sp>
      <p:sp>
        <p:nvSpPr>
          <p:cNvPr id="2" name="Ovale 1"/>
          <p:cNvSpPr/>
          <p:nvPr/>
        </p:nvSpPr>
        <p:spPr>
          <a:xfrm rot="3384675">
            <a:off x="3408613" y="1582165"/>
            <a:ext cx="936104" cy="1858077"/>
          </a:xfrm>
          <a:prstGeom prst="ellipse">
            <a:avLst/>
          </a:prstGeom>
          <a:solidFill>
            <a:srgbClr val="FFFF00">
              <a:alpha val="55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5216116" y="1750164"/>
            <a:ext cx="35323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olidFill>
                  <a:srgbClr val="0000FF"/>
                </a:solidFill>
                <a:latin typeface="Symbol" panose="05050102010706020507" pitchFamily="18" charset="2"/>
              </a:rPr>
              <a:t>a</a:t>
            </a:r>
            <a:r>
              <a:rPr lang="it-IT" sz="1600" b="1" baseline="-25000" dirty="0">
                <a:solidFill>
                  <a:srgbClr val="0000FF"/>
                </a:solidFill>
              </a:rPr>
              <a:t>0</a:t>
            </a:r>
            <a:r>
              <a:rPr lang="it-IT" sz="1600" b="1" dirty="0"/>
              <a:t> </a:t>
            </a:r>
            <a:r>
              <a:rPr lang="it-IT" sz="1600" b="1" dirty="0" err="1"/>
              <a:t>is</a:t>
            </a:r>
            <a:r>
              <a:rPr lang="it-IT" sz="1600" b="1" dirty="0"/>
              <a:t> </a:t>
            </a:r>
            <a:r>
              <a:rPr lang="it-IT" sz="1600" b="1" dirty="0" err="1"/>
              <a:t>confirmed</a:t>
            </a:r>
            <a:r>
              <a:rPr lang="it-IT" sz="1600" b="1" dirty="0"/>
              <a:t> to </a:t>
            </a:r>
            <a:r>
              <a:rPr lang="it-IT" sz="1600" b="1" dirty="0">
                <a:solidFill>
                  <a:srgbClr val="0000FF"/>
                </a:solidFill>
              </a:rPr>
              <a:t>dominate</a:t>
            </a:r>
            <a:r>
              <a:rPr lang="it-IT" sz="1600" b="1" dirty="0"/>
              <a:t> </a:t>
            </a:r>
            <a:r>
              <a:rPr lang="it-IT" sz="1600" b="1" dirty="0" err="1"/>
              <a:t>at</a:t>
            </a:r>
            <a:r>
              <a:rPr lang="it-IT" sz="1600" b="1" dirty="0"/>
              <a:t> </a:t>
            </a:r>
            <a:r>
              <a:rPr lang="it-IT" sz="1600" b="1" dirty="0" err="1"/>
              <a:t>low</a:t>
            </a:r>
            <a:r>
              <a:rPr lang="it-IT" sz="1600" b="1" dirty="0"/>
              <a:t> </a:t>
            </a:r>
            <a:r>
              <a:rPr lang="it-IT" sz="1600" b="1" dirty="0" err="1"/>
              <a:t>temeratures</a:t>
            </a:r>
            <a:r>
              <a:rPr lang="it-IT" sz="1600" b="1" dirty="0"/>
              <a:t> (T&lt;0.1 GK), the </a:t>
            </a:r>
            <a:r>
              <a:rPr lang="it-IT" sz="1600" b="1" dirty="0" err="1"/>
              <a:t>typical</a:t>
            </a:r>
            <a:r>
              <a:rPr lang="it-IT" sz="1600" b="1" dirty="0"/>
              <a:t> regime of fluorine </a:t>
            </a:r>
            <a:r>
              <a:rPr lang="it-IT" sz="1600" b="1" dirty="0" err="1"/>
              <a:t>destruction</a:t>
            </a:r>
            <a:r>
              <a:rPr lang="it-IT" sz="1600" b="1" dirty="0"/>
              <a:t> in the AGB </a:t>
            </a:r>
            <a:r>
              <a:rPr lang="it-IT" sz="1600" b="1" dirty="0" err="1"/>
              <a:t>stars</a:t>
            </a:r>
            <a:endParaRPr lang="it-IT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err="1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it-IT" sz="1600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it-IT" sz="1600" b="1" dirty="0"/>
              <a:t> </a:t>
            </a:r>
            <a:r>
              <a:rPr lang="it-IT" sz="1600" b="1" dirty="0" err="1"/>
              <a:t>channel</a:t>
            </a:r>
            <a:r>
              <a:rPr lang="it-IT" sz="1600" b="1" dirty="0"/>
              <a:t> </a:t>
            </a:r>
            <a:r>
              <a:rPr lang="it-IT" sz="1600" b="1" dirty="0">
                <a:sym typeface="Wingdings" panose="05000000000000000000" pitchFamily="2" charset="2"/>
              </a:rPr>
              <a:t> future </a:t>
            </a:r>
            <a:r>
              <a:rPr lang="it-IT" sz="1600" b="1" dirty="0" err="1">
                <a:sym typeface="Wingdings" panose="05000000000000000000" pitchFamily="2" charset="2"/>
              </a:rPr>
              <a:t>studies</a:t>
            </a:r>
            <a:r>
              <a:rPr lang="it-IT" sz="1600" b="1" dirty="0">
                <a:sym typeface="Wingdings" panose="05000000000000000000" pitchFamily="2" charset="2"/>
              </a:rPr>
              <a:t>. </a:t>
            </a:r>
            <a:r>
              <a:rPr lang="it-IT" sz="1600" b="1" dirty="0" err="1">
                <a:sym typeface="Wingdings" panose="05000000000000000000" pitchFamily="2" charset="2"/>
              </a:rPr>
              <a:t>Needed</a:t>
            </a:r>
            <a:r>
              <a:rPr lang="it-IT" sz="1600" b="1" dirty="0">
                <a:sym typeface="Wingdings" panose="05000000000000000000" pitchFamily="2" charset="2"/>
              </a:rPr>
              <a:t> to </a:t>
            </a:r>
            <a:r>
              <a:rPr lang="it-IT" sz="1600" b="1" dirty="0" err="1">
                <a:sym typeface="Wingdings" panose="05000000000000000000" pitchFamily="2" charset="2"/>
              </a:rPr>
              <a:t>constrain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definitely</a:t>
            </a:r>
            <a:r>
              <a:rPr lang="it-IT" sz="1600" b="1" dirty="0">
                <a:sym typeface="Wingdings" panose="05000000000000000000" pitchFamily="2" charset="2"/>
              </a:rPr>
              <a:t> the </a:t>
            </a:r>
            <a:r>
              <a:rPr lang="it-IT" sz="1600" b="1" baseline="30000" dirty="0">
                <a:sym typeface="Wingdings" panose="05000000000000000000" pitchFamily="2" charset="2"/>
              </a:rPr>
              <a:t>19</a:t>
            </a:r>
            <a:r>
              <a:rPr lang="it-IT" sz="1600" b="1" dirty="0">
                <a:sym typeface="Wingdings" panose="05000000000000000000" pitchFamily="2" charset="2"/>
              </a:rPr>
              <a:t>F(</a:t>
            </a:r>
            <a:r>
              <a:rPr lang="it-IT" sz="1600" b="1" dirty="0" err="1">
                <a:sym typeface="Wingdings" panose="05000000000000000000" pitchFamily="2" charset="2"/>
              </a:rPr>
              <a:t>p,</a:t>
            </a:r>
            <a:r>
              <a:rPr lang="it-IT" sz="1600" b="1" dirty="0" err="1"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it-IT" sz="1600" b="1" dirty="0">
                <a:sym typeface="Wingdings" panose="05000000000000000000" pitchFamily="2" charset="2"/>
              </a:rPr>
              <a:t>)</a:t>
            </a:r>
            <a:r>
              <a:rPr lang="it-IT" sz="1600" b="1" baseline="30000" dirty="0">
                <a:sym typeface="Wingdings" panose="05000000000000000000" pitchFamily="2" charset="2"/>
              </a:rPr>
              <a:t>16</a:t>
            </a:r>
            <a:r>
              <a:rPr lang="it-IT" sz="1600" b="1" dirty="0">
                <a:sym typeface="Wingdings" panose="05000000000000000000" pitchFamily="2" charset="2"/>
              </a:rPr>
              <a:t>O </a:t>
            </a:r>
            <a:r>
              <a:rPr lang="it-IT" sz="1600" b="1" dirty="0" err="1">
                <a:sym typeface="Wingdings" panose="05000000000000000000" pitchFamily="2" charset="2"/>
              </a:rPr>
              <a:t>total</a:t>
            </a:r>
            <a:r>
              <a:rPr lang="it-IT" sz="1600" b="1" dirty="0">
                <a:sym typeface="Wingdings" panose="05000000000000000000" pitchFamily="2" charset="2"/>
              </a:rPr>
              <a:t> RR.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err="1">
                <a:sym typeface="Wingdings" panose="05000000000000000000" pitchFamily="2" charset="2"/>
              </a:rPr>
              <a:t>Also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olidFill>
                  <a:srgbClr val="006600"/>
                </a:solidFill>
                <a:sym typeface="Wingdings" panose="05000000000000000000" pitchFamily="2" charset="2"/>
              </a:rPr>
              <a:t>inelastic</a:t>
            </a:r>
            <a:r>
              <a:rPr lang="it-IT" sz="1600" b="1" dirty="0">
                <a:solidFill>
                  <a:srgbClr val="006600"/>
                </a:solidFill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olidFill>
                  <a:srgbClr val="006600"/>
                </a:solidFill>
                <a:sym typeface="Wingdings" panose="05000000000000000000" pitchFamily="2" charset="2"/>
              </a:rPr>
              <a:t>scattering</a:t>
            </a:r>
            <a:r>
              <a:rPr lang="it-IT" sz="1600" b="1" dirty="0">
                <a:sym typeface="Wingdings" panose="05000000000000000000" pitchFamily="2" charset="2"/>
              </a:rPr>
              <a:t> data are </a:t>
            </a:r>
            <a:r>
              <a:rPr lang="it-IT" sz="1600" b="1" dirty="0" err="1">
                <a:sym typeface="Wingdings" panose="05000000000000000000" pitchFamily="2" charset="2"/>
              </a:rPr>
              <a:t>important</a:t>
            </a:r>
            <a:r>
              <a:rPr lang="it-IT" sz="1600" b="1" dirty="0">
                <a:sym typeface="Wingdings" panose="05000000000000000000" pitchFamily="2" charset="2"/>
              </a:rPr>
              <a:t>  </a:t>
            </a:r>
            <a:r>
              <a:rPr lang="it-IT" sz="1600" b="1" dirty="0" err="1">
                <a:sym typeface="Wingdings" panose="05000000000000000000" pitchFamily="2" charset="2"/>
              </a:rPr>
              <a:t>thermalization</a:t>
            </a:r>
            <a:r>
              <a:rPr lang="it-IT" sz="1600" b="1" dirty="0">
                <a:sym typeface="Wingdings" panose="05000000000000000000" pitchFamily="2" charset="2"/>
              </a:rPr>
              <a:t> </a:t>
            </a:r>
            <a:r>
              <a:rPr lang="it-IT" sz="1600" b="1" dirty="0" err="1">
                <a:sym typeface="Wingdings" panose="05000000000000000000" pitchFamily="2" charset="2"/>
              </a:rPr>
              <a:t>processes</a:t>
            </a:r>
            <a:r>
              <a:rPr lang="it-IT" sz="1600" b="1" dirty="0">
                <a:sym typeface="Wingdings" panose="05000000000000000000" pitchFamily="2" charset="2"/>
              </a:rPr>
              <a:t> (E</a:t>
            </a:r>
            <a:r>
              <a:rPr lang="it-IT" sz="1600" b="1" baseline="-25000" dirty="0">
                <a:sym typeface="Wingdings" panose="05000000000000000000" pitchFamily="2" charset="2"/>
              </a:rPr>
              <a:t>x</a:t>
            </a:r>
            <a:r>
              <a:rPr lang="it-IT" sz="1600" b="1" dirty="0">
                <a:sym typeface="Wingdings" panose="05000000000000000000" pitchFamily="2" charset="2"/>
              </a:rPr>
              <a:t>=110, 197 </a:t>
            </a:r>
            <a:r>
              <a:rPr lang="it-IT" sz="1600" b="1" dirty="0" err="1">
                <a:sym typeface="Wingdings" panose="05000000000000000000" pitchFamily="2" charset="2"/>
              </a:rPr>
              <a:t>keV</a:t>
            </a:r>
            <a:r>
              <a:rPr lang="it-IT" sz="1600" b="1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600" b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ym typeface="Wingdings" panose="05000000000000000000" pitchFamily="2" charset="2"/>
              </a:rPr>
              <a:t>Help from new high-performances </a:t>
            </a:r>
            <a:r>
              <a:rPr lang="it-IT" sz="1600" b="1" dirty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it-IT" sz="1600" b="1" dirty="0">
                <a:sym typeface="Wingdings" panose="05000000000000000000" pitchFamily="2" charset="2"/>
              </a:rPr>
              <a:t>-</a:t>
            </a:r>
            <a:r>
              <a:rPr lang="it-IT" sz="1600" b="1" dirty="0" err="1">
                <a:sym typeface="Wingdings" panose="05000000000000000000" pitchFamily="2" charset="2"/>
              </a:rPr>
              <a:t>ray</a:t>
            </a:r>
            <a:r>
              <a:rPr lang="it-IT" sz="1600" b="1" dirty="0">
                <a:sym typeface="Wingdings" panose="05000000000000000000" pitchFamily="2" charset="2"/>
              </a:rPr>
              <a:t> detectors</a:t>
            </a:r>
            <a:endParaRPr lang="it-IT" sz="1600" b="1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3813" y="6418263"/>
            <a:ext cx="42274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9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t-IT" sz="2000" b="1" dirty="0">
                <a:solidFill>
                  <a:srgbClr val="FFFFFF"/>
                </a:solidFill>
                <a:sym typeface="Wingdings" panose="05000000000000000000" pitchFamily="2" charset="2"/>
              </a:rPr>
              <a:t>I. Lombardo et al, PRC 100 (2019)</a:t>
            </a:r>
            <a:endParaRPr lang="it-IT" sz="2000" b="1" baseline="-25000" dirty="0">
              <a:solidFill>
                <a:srgbClr val="FFFFFF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8708857" y="64447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9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2004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/>
      <p:bldP spid="1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1347</Words>
  <Application>Microsoft Office PowerPoint</Application>
  <PresentationFormat>Presentazione su schermo (4:3)</PresentationFormat>
  <Paragraphs>186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Symbol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ivano</dc:creator>
  <cp:lastModifiedBy>ivano</cp:lastModifiedBy>
  <cp:revision>7</cp:revision>
  <dcterms:created xsi:type="dcterms:W3CDTF">2022-10-25T07:40:09Z</dcterms:created>
  <dcterms:modified xsi:type="dcterms:W3CDTF">2022-10-27T13:25:34Z</dcterms:modified>
</cp:coreProperties>
</file>