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78" r:id="rId2"/>
    <p:sldMasterId id="2147483701" r:id="rId3"/>
  </p:sldMasterIdLst>
  <p:notesMasterIdLst>
    <p:notesMasterId r:id="rId36"/>
  </p:notesMasterIdLst>
  <p:sldIdLst>
    <p:sldId id="768" r:id="rId4"/>
    <p:sldId id="743" r:id="rId5"/>
    <p:sldId id="706" r:id="rId6"/>
    <p:sldId id="704" r:id="rId7"/>
    <p:sldId id="707" r:id="rId8"/>
    <p:sldId id="722" r:id="rId9"/>
    <p:sldId id="777" r:id="rId10"/>
    <p:sldId id="733" r:id="rId11"/>
    <p:sldId id="808" r:id="rId12"/>
    <p:sldId id="788" r:id="rId13"/>
    <p:sldId id="789" r:id="rId14"/>
    <p:sldId id="778" r:id="rId15"/>
    <p:sldId id="779" r:id="rId16"/>
    <p:sldId id="790" r:id="rId17"/>
    <p:sldId id="814" r:id="rId18"/>
    <p:sldId id="781" r:id="rId19"/>
    <p:sldId id="782" r:id="rId20"/>
    <p:sldId id="783" r:id="rId21"/>
    <p:sldId id="818" r:id="rId22"/>
    <p:sldId id="817" r:id="rId23"/>
    <p:sldId id="816" r:id="rId24"/>
    <p:sldId id="784" r:id="rId25"/>
    <p:sldId id="792" r:id="rId26"/>
    <p:sldId id="793" r:id="rId27"/>
    <p:sldId id="805" r:id="rId28"/>
    <p:sldId id="741" r:id="rId29"/>
    <p:sldId id="813" r:id="rId30"/>
    <p:sldId id="815" r:id="rId31"/>
    <p:sldId id="726" r:id="rId32"/>
    <p:sldId id="806" r:id="rId33"/>
    <p:sldId id="791" r:id="rId34"/>
    <p:sldId id="812" r:id="rId3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A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732A42-E486-3948-85B7-C2A2938FB9C3}" v="32" dt="2022-10-25T08:23:59.0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61"/>
    <p:restoredTop sz="90312"/>
  </p:normalViewPr>
  <p:slideViewPr>
    <p:cSldViewPr snapToGrid="0">
      <p:cViewPr varScale="1">
        <p:scale>
          <a:sx n="90" d="100"/>
          <a:sy n="90" d="100"/>
        </p:scale>
        <p:origin x="8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ovanna Benzoni" userId="bdca043f-b8af-42cd-92aa-67607905fc19" providerId="ADAL" clId="{C6732A42-E486-3948-85B7-C2A2938FB9C3}"/>
    <pc:docChg chg="undo custSel addSld modSld sldOrd">
      <pc:chgData name="Giovanna Benzoni" userId="bdca043f-b8af-42cd-92aa-67607905fc19" providerId="ADAL" clId="{C6732A42-E486-3948-85B7-C2A2938FB9C3}" dt="2022-10-25T08:24:44.749" v="179" actId="20577"/>
      <pc:docMkLst>
        <pc:docMk/>
      </pc:docMkLst>
      <pc:sldChg chg="ord">
        <pc:chgData name="Giovanna Benzoni" userId="bdca043f-b8af-42cd-92aa-67607905fc19" providerId="ADAL" clId="{C6732A42-E486-3948-85B7-C2A2938FB9C3}" dt="2022-10-25T07:40:40.302" v="123" actId="20578"/>
        <pc:sldMkLst>
          <pc:docMk/>
          <pc:sldMk cId="382159704" sldId="726"/>
        </pc:sldMkLst>
      </pc:sldChg>
      <pc:sldChg chg="addSp modSp mod">
        <pc:chgData name="Giovanna Benzoni" userId="bdca043f-b8af-42cd-92aa-67607905fc19" providerId="ADAL" clId="{C6732A42-E486-3948-85B7-C2A2938FB9C3}" dt="2022-10-25T08:23:22.888" v="160" actId="1076"/>
        <pc:sldMkLst>
          <pc:docMk/>
          <pc:sldMk cId="1111087298" sldId="783"/>
        </pc:sldMkLst>
        <pc:spChg chg="add mod">
          <ac:chgData name="Giovanna Benzoni" userId="bdca043f-b8af-42cd-92aa-67607905fc19" providerId="ADAL" clId="{C6732A42-E486-3948-85B7-C2A2938FB9C3}" dt="2022-10-25T08:23:22.888" v="160" actId="1076"/>
          <ac:spMkLst>
            <pc:docMk/>
            <pc:sldMk cId="1111087298" sldId="783"/>
            <ac:spMk id="10" creationId="{70DA22BE-9D78-7C83-3CF7-A22FF5DAF713}"/>
          </ac:spMkLst>
        </pc:spChg>
      </pc:sldChg>
      <pc:sldChg chg="modNotesTx">
        <pc:chgData name="Giovanna Benzoni" userId="bdca043f-b8af-42cd-92aa-67607905fc19" providerId="ADAL" clId="{C6732A42-E486-3948-85B7-C2A2938FB9C3}" dt="2022-10-25T05:20:00.080" v="22"/>
        <pc:sldMkLst>
          <pc:docMk/>
          <pc:sldMk cId="3058457146" sldId="790"/>
        </pc:sldMkLst>
      </pc:sldChg>
      <pc:sldChg chg="ord">
        <pc:chgData name="Giovanna Benzoni" userId="bdca043f-b8af-42cd-92aa-67607905fc19" providerId="ADAL" clId="{C6732A42-E486-3948-85B7-C2A2938FB9C3}" dt="2022-10-25T07:29:14.101" v="24" actId="20578"/>
        <pc:sldMkLst>
          <pc:docMk/>
          <pc:sldMk cId="2499839095" sldId="791"/>
        </pc:sldMkLst>
      </pc:sldChg>
      <pc:sldChg chg="ord">
        <pc:chgData name="Giovanna Benzoni" userId="bdca043f-b8af-42cd-92aa-67607905fc19" providerId="ADAL" clId="{C6732A42-E486-3948-85B7-C2A2938FB9C3}" dt="2022-10-25T07:29:14.101" v="24" actId="20578"/>
        <pc:sldMkLst>
          <pc:docMk/>
          <pc:sldMk cId="3240012995" sldId="812"/>
        </pc:sldMkLst>
      </pc:sldChg>
      <pc:sldChg chg="addSp delSp modSp add mod">
        <pc:chgData name="Giovanna Benzoni" userId="bdca043f-b8af-42cd-92aa-67607905fc19" providerId="ADAL" clId="{C6732A42-E486-3948-85B7-C2A2938FB9C3}" dt="2022-10-25T05:08:02.328" v="21" actId="1076"/>
        <pc:sldMkLst>
          <pc:docMk/>
          <pc:sldMk cId="2770922014" sldId="814"/>
        </pc:sldMkLst>
        <pc:spChg chg="del">
          <ac:chgData name="Giovanna Benzoni" userId="bdca043f-b8af-42cd-92aa-67607905fc19" providerId="ADAL" clId="{C6732A42-E486-3948-85B7-C2A2938FB9C3}" dt="2022-10-25T05:06:15.796" v="1" actId="478"/>
          <ac:spMkLst>
            <pc:docMk/>
            <pc:sldMk cId="2770922014" sldId="814"/>
            <ac:spMk id="5" creationId="{BA0F07B8-7236-C9E7-8392-26FA7D3496AE}"/>
          </ac:spMkLst>
        </pc:spChg>
        <pc:spChg chg="mod">
          <ac:chgData name="Giovanna Benzoni" userId="bdca043f-b8af-42cd-92aa-67607905fc19" providerId="ADAL" clId="{C6732A42-E486-3948-85B7-C2A2938FB9C3}" dt="2022-10-25T05:08:02.328" v="21" actId="1076"/>
          <ac:spMkLst>
            <pc:docMk/>
            <pc:sldMk cId="2770922014" sldId="814"/>
            <ac:spMk id="8" creationId="{4531274B-48B8-F8BF-0900-5DAE990FF0DB}"/>
          </ac:spMkLst>
        </pc:spChg>
        <pc:spChg chg="mod">
          <ac:chgData name="Giovanna Benzoni" userId="bdca043f-b8af-42cd-92aa-67607905fc19" providerId="ADAL" clId="{C6732A42-E486-3948-85B7-C2A2938FB9C3}" dt="2022-10-25T05:07:26.766" v="15" actId="1076"/>
          <ac:spMkLst>
            <pc:docMk/>
            <pc:sldMk cId="2770922014" sldId="814"/>
            <ac:spMk id="13" creationId="{86AF7CE2-115D-8674-1156-C848880F0162}"/>
          </ac:spMkLst>
        </pc:spChg>
        <pc:grpChg chg="add mod">
          <ac:chgData name="Giovanna Benzoni" userId="bdca043f-b8af-42cd-92aa-67607905fc19" providerId="ADAL" clId="{C6732A42-E486-3948-85B7-C2A2938FB9C3}" dt="2022-10-25T05:07:54.752" v="20" actId="1076"/>
          <ac:grpSpMkLst>
            <pc:docMk/>
            <pc:sldMk cId="2770922014" sldId="814"/>
            <ac:grpSpMk id="6" creationId="{F0EA10A2-2130-11F0-1FED-79F3FDA09C32}"/>
          </ac:grpSpMkLst>
        </pc:grpChg>
        <pc:grpChg chg="add mod">
          <ac:chgData name="Giovanna Benzoni" userId="bdca043f-b8af-42cd-92aa-67607905fc19" providerId="ADAL" clId="{C6732A42-E486-3948-85B7-C2A2938FB9C3}" dt="2022-10-25T05:07:23.582" v="14" actId="1076"/>
          <ac:grpSpMkLst>
            <pc:docMk/>
            <pc:sldMk cId="2770922014" sldId="814"/>
            <ac:grpSpMk id="10" creationId="{917F25B5-6D84-3CDA-FAA5-642C34EB2A6E}"/>
          </ac:grpSpMkLst>
        </pc:grpChg>
        <pc:picChg chg="mod">
          <ac:chgData name="Giovanna Benzoni" userId="bdca043f-b8af-42cd-92aa-67607905fc19" providerId="ADAL" clId="{C6732A42-E486-3948-85B7-C2A2938FB9C3}" dt="2022-10-25T05:06:25.041" v="3" actId="1076"/>
          <ac:picMkLst>
            <pc:docMk/>
            <pc:sldMk cId="2770922014" sldId="814"/>
            <ac:picMk id="11" creationId="{621D40F3-EE02-777C-5C4D-85B78D29DAD1}"/>
          </ac:picMkLst>
        </pc:picChg>
        <pc:picChg chg="mod">
          <ac:chgData name="Giovanna Benzoni" userId="bdca043f-b8af-42cd-92aa-67607905fc19" providerId="ADAL" clId="{C6732A42-E486-3948-85B7-C2A2938FB9C3}" dt="2022-10-25T05:07:05.964" v="10" actId="1076"/>
          <ac:picMkLst>
            <pc:docMk/>
            <pc:sldMk cId="2770922014" sldId="814"/>
            <ac:picMk id="17" creationId="{AD7B99ED-1CB7-7F69-8E7F-A99C155BAD38}"/>
          </ac:picMkLst>
        </pc:picChg>
      </pc:sldChg>
      <pc:sldChg chg="addSp delSp modSp new mod ord">
        <pc:chgData name="Giovanna Benzoni" userId="bdca043f-b8af-42cd-92aa-67607905fc19" providerId="ADAL" clId="{C6732A42-E486-3948-85B7-C2A2938FB9C3}" dt="2022-10-25T07:40:35.014" v="122" actId="20578"/>
        <pc:sldMkLst>
          <pc:docMk/>
          <pc:sldMk cId="607187880" sldId="815"/>
        </pc:sldMkLst>
        <pc:spChg chg="mod">
          <ac:chgData name="Giovanna Benzoni" userId="bdca043f-b8af-42cd-92aa-67607905fc19" providerId="ADAL" clId="{C6732A42-E486-3948-85B7-C2A2938FB9C3}" dt="2022-10-25T07:29:52.766" v="27" actId="20577"/>
          <ac:spMkLst>
            <pc:docMk/>
            <pc:sldMk cId="607187880" sldId="815"/>
            <ac:spMk id="2" creationId="{9D505C9D-B2CD-7B13-ABD3-A6831C203860}"/>
          </ac:spMkLst>
        </pc:spChg>
        <pc:spChg chg="add del">
          <ac:chgData name="Giovanna Benzoni" userId="bdca043f-b8af-42cd-92aa-67607905fc19" providerId="ADAL" clId="{C6732A42-E486-3948-85B7-C2A2938FB9C3}" dt="2022-10-25T07:29:59.866" v="29" actId="22"/>
          <ac:spMkLst>
            <pc:docMk/>
            <pc:sldMk cId="607187880" sldId="815"/>
            <ac:spMk id="6" creationId="{806216E3-2658-5C31-F413-B8E4A6244AC2}"/>
          </ac:spMkLst>
        </pc:spChg>
        <pc:picChg chg="add mod">
          <ac:chgData name="Giovanna Benzoni" userId="bdca043f-b8af-42cd-92aa-67607905fc19" providerId="ADAL" clId="{C6732A42-E486-3948-85B7-C2A2938FB9C3}" dt="2022-10-25T07:30:07.876" v="30"/>
          <ac:picMkLst>
            <pc:docMk/>
            <pc:sldMk cId="607187880" sldId="815"/>
            <ac:picMk id="7" creationId="{A877A358-73E2-A941-27ED-303E913EB631}"/>
          </ac:picMkLst>
        </pc:picChg>
      </pc:sldChg>
      <pc:sldChg chg="addSp delSp modSp new mod ord modAnim">
        <pc:chgData name="Giovanna Benzoni" userId="bdca043f-b8af-42cd-92aa-67607905fc19" providerId="ADAL" clId="{C6732A42-E486-3948-85B7-C2A2938FB9C3}" dt="2022-10-25T07:40:01.375" v="116"/>
        <pc:sldMkLst>
          <pc:docMk/>
          <pc:sldMk cId="1558641638" sldId="816"/>
        </pc:sldMkLst>
        <pc:spChg chg="mod">
          <ac:chgData name="Giovanna Benzoni" userId="bdca043f-b8af-42cd-92aa-67607905fc19" providerId="ADAL" clId="{C6732A42-E486-3948-85B7-C2A2938FB9C3}" dt="2022-10-25T07:30:49.536" v="36" actId="1076"/>
          <ac:spMkLst>
            <pc:docMk/>
            <pc:sldMk cId="1558641638" sldId="816"/>
            <ac:spMk id="2" creationId="{2C73A654-BD1E-07CE-DEF4-6021EC79D444}"/>
          </ac:spMkLst>
        </pc:spChg>
        <pc:spChg chg="mod">
          <ac:chgData name="Giovanna Benzoni" userId="bdca043f-b8af-42cd-92aa-67607905fc19" providerId="ADAL" clId="{C6732A42-E486-3948-85B7-C2A2938FB9C3}" dt="2022-10-25T07:31:05.400" v="38"/>
          <ac:spMkLst>
            <pc:docMk/>
            <pc:sldMk cId="1558641638" sldId="816"/>
            <ac:spMk id="15" creationId="{4BA78FBC-58F4-0697-9A3C-83CDAFCC03D7}"/>
          </ac:spMkLst>
        </pc:spChg>
        <pc:spChg chg="mod">
          <ac:chgData name="Giovanna Benzoni" userId="bdca043f-b8af-42cd-92aa-67607905fc19" providerId="ADAL" clId="{C6732A42-E486-3948-85B7-C2A2938FB9C3}" dt="2022-10-25T07:31:05.400" v="38"/>
          <ac:spMkLst>
            <pc:docMk/>
            <pc:sldMk cId="1558641638" sldId="816"/>
            <ac:spMk id="16" creationId="{613C9752-C608-759B-FF4E-1E5E577A9155}"/>
          </ac:spMkLst>
        </pc:spChg>
        <pc:spChg chg="mod">
          <ac:chgData name="Giovanna Benzoni" userId="bdca043f-b8af-42cd-92aa-67607905fc19" providerId="ADAL" clId="{C6732A42-E486-3948-85B7-C2A2938FB9C3}" dt="2022-10-25T07:31:05.400" v="38"/>
          <ac:spMkLst>
            <pc:docMk/>
            <pc:sldMk cId="1558641638" sldId="816"/>
            <ac:spMk id="17" creationId="{C4545C18-11C6-868B-77E6-24389FCEA171}"/>
          </ac:spMkLst>
        </pc:spChg>
        <pc:spChg chg="mod">
          <ac:chgData name="Giovanna Benzoni" userId="bdca043f-b8af-42cd-92aa-67607905fc19" providerId="ADAL" clId="{C6732A42-E486-3948-85B7-C2A2938FB9C3}" dt="2022-10-25T07:31:05.400" v="38"/>
          <ac:spMkLst>
            <pc:docMk/>
            <pc:sldMk cId="1558641638" sldId="816"/>
            <ac:spMk id="20" creationId="{2438536E-B19A-E43D-8997-47C2379B4F54}"/>
          </ac:spMkLst>
        </pc:spChg>
        <pc:spChg chg="mod">
          <ac:chgData name="Giovanna Benzoni" userId="bdca043f-b8af-42cd-92aa-67607905fc19" providerId="ADAL" clId="{C6732A42-E486-3948-85B7-C2A2938FB9C3}" dt="2022-10-25T07:31:05.400" v="38"/>
          <ac:spMkLst>
            <pc:docMk/>
            <pc:sldMk cId="1558641638" sldId="816"/>
            <ac:spMk id="22" creationId="{9378BE07-9002-34FE-D6F3-F848165110D5}"/>
          </ac:spMkLst>
        </pc:spChg>
        <pc:spChg chg="add mod">
          <ac:chgData name="Giovanna Benzoni" userId="bdca043f-b8af-42cd-92aa-67607905fc19" providerId="ADAL" clId="{C6732A42-E486-3948-85B7-C2A2938FB9C3}" dt="2022-10-25T07:31:33.011" v="43" actId="1076"/>
          <ac:spMkLst>
            <pc:docMk/>
            <pc:sldMk cId="1558641638" sldId="816"/>
            <ac:spMk id="27" creationId="{A59D4000-016F-EC24-C8A0-D4603F8FC181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0" creationId="{907AF92C-E7DC-2295-2308-2A1F45E5C0F1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1" creationId="{447B501E-B5A5-7806-1A1A-D910E19B4367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4" creationId="{E83D3644-D27C-6CDC-8B73-9F4A9B787B73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5" creationId="{40F32F96-B7CE-85ED-52D7-0A8D4466B560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6" creationId="{3BAFEF6E-DBCE-BFF2-9923-092A240F19D8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7" creationId="{B323C651-20C8-899C-6873-C1993E80881E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38" creationId="{9287E220-9E6A-9992-8CF6-D4A18C433466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1" creationId="{072DBF72-D0CC-9083-4700-BFF1142E9524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2" creationId="{C52467A5-8AFC-9BE4-E99D-33C6F4C8B0CF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3" creationId="{0325E645-FB86-63DE-A82A-742500BF572F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4" creationId="{21C4EF42-1B9C-A260-FCCA-8C1C7F97A29D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5" creationId="{53FC8971-A16B-E7D3-7D51-22B0075FE8E4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6" creationId="{9C0EA299-24C6-B2EE-68DF-FAA3327AA35C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7" creationId="{4DCF64D5-98F5-A287-344E-144AC47D7068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8" creationId="{7381BC99-3FB4-0593-B1E4-3E902B53E0DA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49" creationId="{F08F6808-F179-F37E-A4D1-93985B66943E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50" creationId="{A4658576-886B-4C34-54C0-8FB54EBF4557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51" creationId="{594B833E-68DF-BDBB-5EAA-0B5C165554BD}"/>
          </ac:spMkLst>
        </pc:spChg>
        <pc:spChg chg="mod">
          <ac:chgData name="Giovanna Benzoni" userId="bdca043f-b8af-42cd-92aa-67607905fc19" providerId="ADAL" clId="{C6732A42-E486-3948-85B7-C2A2938FB9C3}" dt="2022-10-25T07:32:01.995" v="45"/>
          <ac:spMkLst>
            <pc:docMk/>
            <pc:sldMk cId="1558641638" sldId="816"/>
            <ac:spMk id="52" creationId="{90B9B434-ACD4-983D-003A-724E105D3206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57" creationId="{691DB9B3-7B73-CFCF-E3D7-9036B2F4B868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58" creationId="{C59DB814-0198-FB55-1E2E-DB95F08A038D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59" creationId="{91DB9B74-2CEF-5E31-4C5A-9DFE9A47D209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0" creationId="{D68E4B2E-47C7-586C-0D38-C581CC9B1791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1" creationId="{90E499DC-7199-83FD-DF95-268ED0AC94D9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2" creationId="{9648FB20-5EB3-194E-F8FD-CD315453FB8E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3" creationId="{C094BEE6-F58B-8F0B-BE9A-E59E8977DF94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4" creationId="{E794F956-A36D-7DB9-CD8A-44229C0EFF88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5" creationId="{EB6D92FB-F432-BFD3-5C8A-70AF7EDBCB89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6" creationId="{D2EBEB3C-D134-EC77-2920-338098928F38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7" creationId="{6CAFEE6C-03FE-E43A-D78D-853FC1465EF7}"/>
          </ac:spMkLst>
        </pc:spChg>
        <pc:spChg chg="mod">
          <ac:chgData name="Giovanna Benzoni" userId="bdca043f-b8af-42cd-92aa-67607905fc19" providerId="ADAL" clId="{C6732A42-E486-3948-85B7-C2A2938FB9C3}" dt="2022-10-25T07:33:36.202" v="64"/>
          <ac:spMkLst>
            <pc:docMk/>
            <pc:sldMk cId="1558641638" sldId="816"/>
            <ac:spMk id="68" creationId="{29B8565C-E601-294C-8250-CEDE2EC5C157}"/>
          </ac:spMkLst>
        </pc:spChg>
        <pc:spChg chg="add del mod">
          <ac:chgData name="Giovanna Benzoni" userId="bdca043f-b8af-42cd-92aa-67607905fc19" providerId="ADAL" clId="{C6732A42-E486-3948-85B7-C2A2938FB9C3}" dt="2022-10-25T07:34:25.699" v="74"/>
          <ac:spMkLst>
            <pc:docMk/>
            <pc:sldMk cId="1558641638" sldId="816"/>
            <ac:spMk id="71" creationId="{BDF6BAAA-815C-42D3-FC76-BCEF22261B62}"/>
          </ac:spMkLst>
        </pc:spChg>
        <pc:spChg chg="mod">
          <ac:chgData name="Giovanna Benzoni" userId="bdca043f-b8af-42cd-92aa-67607905fc19" providerId="ADAL" clId="{C6732A42-E486-3948-85B7-C2A2938FB9C3}" dt="2022-10-25T07:35:35.094" v="77"/>
          <ac:spMkLst>
            <pc:docMk/>
            <pc:sldMk cId="1558641638" sldId="816"/>
            <ac:spMk id="75" creationId="{A4F7DB80-6078-6FC4-7BD5-A7E4D9DD021C}"/>
          </ac:spMkLst>
        </pc:spChg>
        <pc:spChg chg="mod">
          <ac:chgData name="Giovanna Benzoni" userId="bdca043f-b8af-42cd-92aa-67607905fc19" providerId="ADAL" clId="{C6732A42-E486-3948-85B7-C2A2938FB9C3}" dt="2022-10-25T07:35:35.094" v="77"/>
          <ac:spMkLst>
            <pc:docMk/>
            <pc:sldMk cId="1558641638" sldId="816"/>
            <ac:spMk id="76" creationId="{5FFCB310-4797-A203-C89D-35F9888A9BCC}"/>
          </ac:spMkLst>
        </pc:spChg>
        <pc:spChg chg="mod">
          <ac:chgData name="Giovanna Benzoni" userId="bdca043f-b8af-42cd-92aa-67607905fc19" providerId="ADAL" clId="{C6732A42-E486-3948-85B7-C2A2938FB9C3}" dt="2022-10-25T07:35:35.094" v="77"/>
          <ac:spMkLst>
            <pc:docMk/>
            <pc:sldMk cId="1558641638" sldId="816"/>
            <ac:spMk id="77" creationId="{24E762AF-E0F3-7709-CE74-387FD08B6C0B}"/>
          </ac:spMkLst>
        </pc:spChg>
        <pc:spChg chg="mod">
          <ac:chgData name="Giovanna Benzoni" userId="bdca043f-b8af-42cd-92aa-67607905fc19" providerId="ADAL" clId="{C6732A42-E486-3948-85B7-C2A2938FB9C3}" dt="2022-10-25T07:35:35.094" v="77"/>
          <ac:spMkLst>
            <pc:docMk/>
            <pc:sldMk cId="1558641638" sldId="816"/>
            <ac:spMk id="78" creationId="{1FCBA41F-C7C8-12F7-5780-2FADF6087FEF}"/>
          </ac:spMkLst>
        </pc:spChg>
        <pc:spChg chg="mod">
          <ac:chgData name="Giovanna Benzoni" userId="bdca043f-b8af-42cd-92aa-67607905fc19" providerId="ADAL" clId="{C6732A42-E486-3948-85B7-C2A2938FB9C3}" dt="2022-10-25T07:35:41.550" v="79"/>
          <ac:spMkLst>
            <pc:docMk/>
            <pc:sldMk cId="1558641638" sldId="816"/>
            <ac:spMk id="81" creationId="{5FD8F05A-D2E6-DDC6-5FF8-49D920250F81}"/>
          </ac:spMkLst>
        </pc:spChg>
        <pc:spChg chg="mod">
          <ac:chgData name="Giovanna Benzoni" userId="bdca043f-b8af-42cd-92aa-67607905fc19" providerId="ADAL" clId="{C6732A42-E486-3948-85B7-C2A2938FB9C3}" dt="2022-10-25T07:35:41.550" v="79"/>
          <ac:spMkLst>
            <pc:docMk/>
            <pc:sldMk cId="1558641638" sldId="816"/>
            <ac:spMk id="82" creationId="{352707EE-4749-1CAD-7E6F-015A75AFB83C}"/>
          </ac:spMkLst>
        </pc:spChg>
        <pc:spChg chg="mod">
          <ac:chgData name="Giovanna Benzoni" userId="bdca043f-b8af-42cd-92aa-67607905fc19" providerId="ADAL" clId="{C6732A42-E486-3948-85B7-C2A2938FB9C3}" dt="2022-10-25T07:35:41.550" v="79"/>
          <ac:spMkLst>
            <pc:docMk/>
            <pc:sldMk cId="1558641638" sldId="816"/>
            <ac:spMk id="83" creationId="{C8615785-C96A-1134-3C75-C4823283A883}"/>
          </ac:spMkLst>
        </pc:spChg>
        <pc:spChg chg="mod">
          <ac:chgData name="Giovanna Benzoni" userId="bdca043f-b8af-42cd-92aa-67607905fc19" providerId="ADAL" clId="{C6732A42-E486-3948-85B7-C2A2938FB9C3}" dt="2022-10-25T07:35:41.550" v="79"/>
          <ac:spMkLst>
            <pc:docMk/>
            <pc:sldMk cId="1558641638" sldId="816"/>
            <ac:spMk id="84" creationId="{31522FC5-CDEF-396E-D131-692353BC9266}"/>
          </ac:spMkLst>
        </pc:spChg>
        <pc:spChg chg="add mod">
          <ac:chgData name="Giovanna Benzoni" userId="bdca043f-b8af-42cd-92aa-67607905fc19" providerId="ADAL" clId="{C6732A42-E486-3948-85B7-C2A2938FB9C3}" dt="2022-10-25T07:39:38.166" v="115" actId="166"/>
          <ac:spMkLst>
            <pc:docMk/>
            <pc:sldMk cId="1558641638" sldId="816"/>
            <ac:spMk id="86" creationId="{DF12C852-F7AC-5E92-5923-E2AE3A4D8E05}"/>
          </ac:spMkLst>
        </pc:spChg>
        <pc:spChg chg="add mod">
          <ac:chgData name="Giovanna Benzoni" userId="bdca043f-b8af-42cd-92aa-67607905fc19" providerId="ADAL" clId="{C6732A42-E486-3948-85B7-C2A2938FB9C3}" dt="2022-10-25T07:39:13.320" v="112" actId="1076"/>
          <ac:spMkLst>
            <pc:docMk/>
            <pc:sldMk cId="1558641638" sldId="816"/>
            <ac:spMk id="87" creationId="{D60742C8-CC03-48B7-A18E-F153D0F3904F}"/>
          </ac:spMkLst>
        </pc:spChg>
        <pc:spChg chg="mod">
          <ac:chgData name="Giovanna Benzoni" userId="bdca043f-b8af-42cd-92aa-67607905fc19" providerId="ADAL" clId="{C6732A42-E486-3948-85B7-C2A2938FB9C3}" dt="2022-10-25T07:38:33.878" v="103"/>
          <ac:spMkLst>
            <pc:docMk/>
            <pc:sldMk cId="1558641638" sldId="816"/>
            <ac:spMk id="92" creationId="{3A232034-388B-6FD8-5DC9-F0E3CFF80F67}"/>
          </ac:spMkLst>
        </pc:spChg>
        <pc:spChg chg="mod">
          <ac:chgData name="Giovanna Benzoni" userId="bdca043f-b8af-42cd-92aa-67607905fc19" providerId="ADAL" clId="{C6732A42-E486-3948-85B7-C2A2938FB9C3}" dt="2022-10-25T07:38:33.878" v="103"/>
          <ac:spMkLst>
            <pc:docMk/>
            <pc:sldMk cId="1558641638" sldId="816"/>
            <ac:spMk id="93" creationId="{D9ED3C3C-44A9-FD37-ACA6-7669A6F8D842}"/>
          </ac:spMkLst>
        </pc:spChg>
        <pc:grpChg chg="add mod">
          <ac:chgData name="Giovanna Benzoni" userId="bdca043f-b8af-42cd-92aa-67607905fc19" providerId="ADAL" clId="{C6732A42-E486-3948-85B7-C2A2938FB9C3}" dt="2022-10-25T07:31:36.851" v="44" actId="14100"/>
          <ac:grpSpMkLst>
            <pc:docMk/>
            <pc:sldMk cId="1558641638" sldId="816"/>
            <ac:grpSpMk id="6" creationId="{E63CE6D6-62F2-B01E-0FE5-413957672DB1}"/>
          </ac:grpSpMkLst>
        </pc:grpChg>
        <pc:grpChg chg="mod">
          <ac:chgData name="Giovanna Benzoni" userId="bdca043f-b8af-42cd-92aa-67607905fc19" providerId="ADAL" clId="{C6732A42-E486-3948-85B7-C2A2938FB9C3}" dt="2022-10-25T07:31:05.400" v="38"/>
          <ac:grpSpMkLst>
            <pc:docMk/>
            <pc:sldMk cId="1558641638" sldId="816"/>
            <ac:grpSpMk id="7" creationId="{08103826-DB5D-805C-FB0E-346167444337}"/>
          </ac:grpSpMkLst>
        </pc:grpChg>
        <pc:grpChg chg="add del mod">
          <ac:chgData name="Giovanna Benzoni" userId="bdca043f-b8af-42cd-92aa-67607905fc19" providerId="ADAL" clId="{C6732A42-E486-3948-85B7-C2A2938FB9C3}" dt="2022-10-25T07:32:21.856" v="52"/>
          <ac:grpSpMkLst>
            <pc:docMk/>
            <pc:sldMk cId="1558641638" sldId="816"/>
            <ac:grpSpMk id="28" creationId="{56162CE0-595C-FC7B-5996-1174A9F64FDA}"/>
          </ac:grpSpMkLst>
        </pc:grpChg>
        <pc:grpChg chg="mod">
          <ac:chgData name="Giovanna Benzoni" userId="bdca043f-b8af-42cd-92aa-67607905fc19" providerId="ADAL" clId="{C6732A42-E486-3948-85B7-C2A2938FB9C3}" dt="2022-10-25T07:32:01.995" v="45"/>
          <ac:grpSpMkLst>
            <pc:docMk/>
            <pc:sldMk cId="1558641638" sldId="816"/>
            <ac:grpSpMk id="29" creationId="{ADBD4377-9098-89BC-699E-AC8F31647A39}"/>
          </ac:grpSpMkLst>
        </pc:grpChg>
        <pc:grpChg chg="add del mod">
          <ac:chgData name="Giovanna Benzoni" userId="bdca043f-b8af-42cd-92aa-67607905fc19" providerId="ADAL" clId="{C6732A42-E486-3948-85B7-C2A2938FB9C3}" dt="2022-10-25T07:32:21.856" v="52"/>
          <ac:grpSpMkLst>
            <pc:docMk/>
            <pc:sldMk cId="1558641638" sldId="816"/>
            <ac:grpSpMk id="39" creationId="{3FAFB914-396D-AFE5-0022-D841F206396E}"/>
          </ac:grpSpMkLst>
        </pc:grpChg>
        <pc:grpChg chg="add del mod">
          <ac:chgData name="Giovanna Benzoni" userId="bdca043f-b8af-42cd-92aa-67607905fc19" providerId="ADAL" clId="{C6732A42-E486-3948-85B7-C2A2938FB9C3}" dt="2022-10-25T07:33:44.838" v="67"/>
          <ac:grpSpMkLst>
            <pc:docMk/>
            <pc:sldMk cId="1558641638" sldId="816"/>
            <ac:grpSpMk id="55" creationId="{74A3B6F5-BFB6-45F1-6A84-8AC87BC1ECB8}"/>
          </ac:grpSpMkLst>
        </pc:grpChg>
        <pc:grpChg chg="add del mod">
          <ac:chgData name="Giovanna Benzoni" userId="bdca043f-b8af-42cd-92aa-67607905fc19" providerId="ADAL" clId="{C6732A42-E486-3948-85B7-C2A2938FB9C3}" dt="2022-10-25T07:35:39.264" v="78"/>
          <ac:grpSpMkLst>
            <pc:docMk/>
            <pc:sldMk cId="1558641638" sldId="816"/>
            <ac:grpSpMk id="74" creationId="{D7266096-B193-B6AF-1079-1C5582FD13C5}"/>
          </ac:grpSpMkLst>
        </pc:grpChg>
        <pc:grpChg chg="add mod">
          <ac:chgData name="Giovanna Benzoni" userId="bdca043f-b8af-42cd-92aa-67607905fc19" providerId="ADAL" clId="{C6732A42-E486-3948-85B7-C2A2938FB9C3}" dt="2022-10-25T07:37:17.267" v="94" actId="1076"/>
          <ac:grpSpMkLst>
            <pc:docMk/>
            <pc:sldMk cId="1558641638" sldId="816"/>
            <ac:grpSpMk id="80" creationId="{128D8083-E8BF-96CC-BB2F-7A29147EFE2C}"/>
          </ac:grpSpMkLst>
        </pc:grpChg>
        <pc:grpChg chg="add mod">
          <ac:chgData name="Giovanna Benzoni" userId="bdca043f-b8af-42cd-92aa-67607905fc19" providerId="ADAL" clId="{C6732A42-E486-3948-85B7-C2A2938FB9C3}" dt="2022-10-25T07:39:19.727" v="114" actId="14100"/>
          <ac:grpSpMkLst>
            <pc:docMk/>
            <pc:sldMk cId="1558641638" sldId="816"/>
            <ac:grpSpMk id="89" creationId="{834DD8FB-8B00-B558-ECFA-B77A970C76C7}"/>
          </ac:grpSpMkLst>
        </pc:grpChg>
        <pc:grpChg chg="mod">
          <ac:chgData name="Giovanna Benzoni" userId="bdca043f-b8af-42cd-92aa-67607905fc19" providerId="ADAL" clId="{C6732A42-E486-3948-85B7-C2A2938FB9C3}" dt="2022-10-25T07:38:33.878" v="103"/>
          <ac:grpSpMkLst>
            <pc:docMk/>
            <pc:sldMk cId="1558641638" sldId="816"/>
            <ac:grpSpMk id="91" creationId="{BB86110B-A749-2E7B-D8D3-61AF98BC1722}"/>
          </ac:grpSpMkLst>
        </pc:grpChg>
        <pc:graphicFrameChg chg="add del mod">
          <ac:chgData name="Giovanna Benzoni" userId="bdca043f-b8af-42cd-92aa-67607905fc19" providerId="ADAL" clId="{C6732A42-E486-3948-85B7-C2A2938FB9C3}" dt="2022-10-25T07:34:25.699" v="74"/>
          <ac:graphicFrameMkLst>
            <pc:docMk/>
            <pc:sldMk cId="1558641638" sldId="816"/>
            <ac:graphicFrameMk id="70" creationId="{85992EC2-D35E-B1F4-9286-A8015F5D5960}"/>
          </ac:graphicFrameMkLst>
        </pc:graphicFrameChg>
        <pc:graphicFrameChg chg="add del mod">
          <ac:chgData name="Giovanna Benzoni" userId="bdca043f-b8af-42cd-92aa-67607905fc19" providerId="ADAL" clId="{C6732A42-E486-3948-85B7-C2A2938FB9C3}" dt="2022-10-25T07:35:39.264" v="78"/>
          <ac:graphicFrameMkLst>
            <pc:docMk/>
            <pc:sldMk cId="1558641638" sldId="816"/>
            <ac:graphicFrameMk id="73" creationId="{43F41998-A26C-5F9E-E69A-578B4E84CC24}"/>
          </ac:graphicFrameMkLst>
        </pc:graphicFrameChg>
        <pc:graphicFrameChg chg="add mod modGraphic">
          <ac:chgData name="Giovanna Benzoni" userId="bdca043f-b8af-42cd-92aa-67607905fc19" providerId="ADAL" clId="{C6732A42-E486-3948-85B7-C2A2938FB9C3}" dt="2022-10-25T07:37:11.480" v="93" actId="167"/>
          <ac:graphicFrameMkLst>
            <pc:docMk/>
            <pc:sldMk cId="1558641638" sldId="816"/>
            <ac:graphicFrameMk id="79" creationId="{88915ACF-AB93-EC11-E10E-3E65696ED064}"/>
          </ac:graphicFrameMkLst>
        </pc:graphicFrameChg>
        <pc:picChg chg="add mod">
          <ac:chgData name="Giovanna Benzoni" userId="bdca043f-b8af-42cd-92aa-67607905fc19" providerId="ADAL" clId="{C6732A42-E486-3948-85B7-C2A2938FB9C3}" dt="2022-10-25T07:30:11.833" v="31"/>
          <ac:picMkLst>
            <pc:docMk/>
            <pc:sldMk cId="1558641638" sldId="816"/>
            <ac:picMk id="5" creationId="{74DF6ED2-4E33-DBD6-838A-1EC53EBB7CB1}"/>
          </ac:picMkLst>
        </pc:picChg>
        <pc:picChg chg="mod">
          <ac:chgData name="Giovanna Benzoni" userId="bdca043f-b8af-42cd-92aa-67607905fc19" providerId="ADAL" clId="{C6732A42-E486-3948-85B7-C2A2938FB9C3}" dt="2022-10-25T07:31:05.400" v="38"/>
          <ac:picMkLst>
            <pc:docMk/>
            <pc:sldMk cId="1558641638" sldId="816"/>
            <ac:picMk id="18" creationId="{E2A41BAA-CE54-D089-70E9-CE220A2D2D83}"/>
          </ac:picMkLst>
        </pc:picChg>
        <pc:picChg chg="mod">
          <ac:chgData name="Giovanna Benzoni" userId="bdca043f-b8af-42cd-92aa-67607905fc19" providerId="ADAL" clId="{C6732A42-E486-3948-85B7-C2A2938FB9C3}" dt="2022-10-25T07:31:05.400" v="38"/>
          <ac:picMkLst>
            <pc:docMk/>
            <pc:sldMk cId="1558641638" sldId="816"/>
            <ac:picMk id="23" creationId="{8B601EA6-C0E1-87B3-74A6-1915CBC67EBE}"/>
          </ac:picMkLst>
        </pc:picChg>
        <pc:picChg chg="mod">
          <ac:chgData name="Giovanna Benzoni" userId="bdca043f-b8af-42cd-92aa-67607905fc19" providerId="ADAL" clId="{C6732A42-E486-3948-85B7-C2A2938FB9C3}" dt="2022-10-25T07:31:05.400" v="38"/>
          <ac:picMkLst>
            <pc:docMk/>
            <pc:sldMk cId="1558641638" sldId="816"/>
            <ac:picMk id="24" creationId="{7D3A50C2-6F3A-EB35-ED12-2B253CFC7840}"/>
          </ac:picMkLst>
        </pc:picChg>
        <pc:picChg chg="mod">
          <ac:chgData name="Giovanna Benzoni" userId="bdca043f-b8af-42cd-92aa-67607905fc19" providerId="ADAL" clId="{C6732A42-E486-3948-85B7-C2A2938FB9C3}" dt="2022-10-25T07:31:05.400" v="38"/>
          <ac:picMkLst>
            <pc:docMk/>
            <pc:sldMk cId="1558641638" sldId="816"/>
            <ac:picMk id="25" creationId="{558748D0-6E06-2BF8-8612-64A4FE3800E4}"/>
          </ac:picMkLst>
        </pc:picChg>
        <pc:picChg chg="mod">
          <ac:chgData name="Giovanna Benzoni" userId="bdca043f-b8af-42cd-92aa-67607905fc19" providerId="ADAL" clId="{C6732A42-E486-3948-85B7-C2A2938FB9C3}" dt="2022-10-25T07:31:05.400" v="38"/>
          <ac:picMkLst>
            <pc:docMk/>
            <pc:sldMk cId="1558641638" sldId="816"/>
            <ac:picMk id="26" creationId="{51974CA0-2CDD-482E-641C-2723C5B33690}"/>
          </ac:picMkLst>
        </pc:picChg>
        <pc:picChg chg="mod">
          <ac:chgData name="Giovanna Benzoni" userId="bdca043f-b8af-42cd-92aa-67607905fc19" providerId="ADAL" clId="{C6732A42-E486-3948-85B7-C2A2938FB9C3}" dt="2022-10-25T07:32:01.995" v="45"/>
          <ac:picMkLst>
            <pc:docMk/>
            <pc:sldMk cId="1558641638" sldId="816"/>
            <ac:picMk id="33" creationId="{568F18F3-F83A-5E6B-EFD6-D8F0C9D61552}"/>
          </ac:picMkLst>
        </pc:picChg>
        <pc:picChg chg="mod">
          <ac:chgData name="Giovanna Benzoni" userId="bdca043f-b8af-42cd-92aa-67607905fc19" providerId="ADAL" clId="{C6732A42-E486-3948-85B7-C2A2938FB9C3}" dt="2022-10-25T07:32:01.995" v="45"/>
          <ac:picMkLst>
            <pc:docMk/>
            <pc:sldMk cId="1558641638" sldId="816"/>
            <ac:picMk id="40" creationId="{24BE5527-3939-16FB-9AC6-2DDBD1294F20}"/>
          </ac:picMkLst>
        </pc:picChg>
        <pc:picChg chg="add del mod">
          <ac:chgData name="Giovanna Benzoni" userId="bdca043f-b8af-42cd-92aa-67607905fc19" providerId="ADAL" clId="{C6732A42-E486-3948-85B7-C2A2938FB9C3}" dt="2022-10-25T07:32:41.395" v="56"/>
          <ac:picMkLst>
            <pc:docMk/>
            <pc:sldMk cId="1558641638" sldId="816"/>
            <ac:picMk id="53" creationId="{0A933584-B03B-7554-58E0-8743471BED62}"/>
          </ac:picMkLst>
        </pc:picChg>
        <pc:picChg chg="add mod modCrop">
          <ac:chgData name="Giovanna Benzoni" userId="bdca043f-b8af-42cd-92aa-67607905fc19" providerId="ADAL" clId="{C6732A42-E486-3948-85B7-C2A2938FB9C3}" dt="2022-10-25T07:33:55.855" v="71" actId="1076"/>
          <ac:picMkLst>
            <pc:docMk/>
            <pc:sldMk cId="1558641638" sldId="816"/>
            <ac:picMk id="54" creationId="{39A7492F-B080-418D-E7CD-2EA7079906BC}"/>
          </ac:picMkLst>
        </pc:picChg>
        <pc:picChg chg="mod">
          <ac:chgData name="Giovanna Benzoni" userId="bdca043f-b8af-42cd-92aa-67607905fc19" providerId="ADAL" clId="{C6732A42-E486-3948-85B7-C2A2938FB9C3}" dt="2022-10-25T07:33:36.202" v="64"/>
          <ac:picMkLst>
            <pc:docMk/>
            <pc:sldMk cId="1558641638" sldId="816"/>
            <ac:picMk id="56" creationId="{4EFD89E2-B0AE-FF91-EE1A-D3C83637396E}"/>
          </ac:picMkLst>
        </pc:picChg>
        <pc:picChg chg="add mod">
          <ac:chgData name="Giovanna Benzoni" userId="bdca043f-b8af-42cd-92aa-67607905fc19" providerId="ADAL" clId="{C6732A42-E486-3948-85B7-C2A2938FB9C3}" dt="2022-10-25T07:37:22.296" v="95" actId="1076"/>
          <ac:picMkLst>
            <pc:docMk/>
            <pc:sldMk cId="1558641638" sldId="816"/>
            <ac:picMk id="69" creationId="{2EF48CC5-3496-7ABD-9065-43193C7BB91D}"/>
          </ac:picMkLst>
        </pc:picChg>
        <pc:picChg chg="add del">
          <ac:chgData name="Giovanna Benzoni" userId="bdca043f-b8af-42cd-92aa-67607905fc19" providerId="ADAL" clId="{C6732A42-E486-3948-85B7-C2A2938FB9C3}" dt="2022-10-25T07:34:33.695" v="76"/>
          <ac:picMkLst>
            <pc:docMk/>
            <pc:sldMk cId="1558641638" sldId="816"/>
            <ac:picMk id="72" creationId="{D22A6606-5D29-2236-AD3F-9913D0D18CEC}"/>
          </ac:picMkLst>
        </pc:picChg>
        <pc:picChg chg="add mod">
          <ac:chgData name="Giovanna Benzoni" userId="bdca043f-b8af-42cd-92aa-67607905fc19" providerId="ADAL" clId="{C6732A42-E486-3948-85B7-C2A2938FB9C3}" dt="2022-10-25T07:39:08.737" v="111" actId="1076"/>
          <ac:picMkLst>
            <pc:docMk/>
            <pc:sldMk cId="1558641638" sldId="816"/>
            <ac:picMk id="85" creationId="{13FF85D8-8169-DF7C-2669-0844C924A191}"/>
          </ac:picMkLst>
        </pc:picChg>
        <pc:picChg chg="add del mod">
          <ac:chgData name="Giovanna Benzoni" userId="bdca043f-b8af-42cd-92aa-67607905fc19" providerId="ADAL" clId="{C6732A42-E486-3948-85B7-C2A2938FB9C3}" dt="2022-10-25T07:38:57.905" v="108" actId="478"/>
          <ac:picMkLst>
            <pc:docMk/>
            <pc:sldMk cId="1558641638" sldId="816"/>
            <ac:picMk id="88" creationId="{0179547A-9C8C-D8EE-F693-40060DEF76C9}"/>
          </ac:picMkLst>
        </pc:picChg>
        <pc:picChg chg="mod">
          <ac:chgData name="Giovanna Benzoni" userId="bdca043f-b8af-42cd-92aa-67607905fc19" providerId="ADAL" clId="{C6732A42-E486-3948-85B7-C2A2938FB9C3}" dt="2022-10-25T07:38:33.878" v="103"/>
          <ac:picMkLst>
            <pc:docMk/>
            <pc:sldMk cId="1558641638" sldId="816"/>
            <ac:picMk id="90" creationId="{645817FA-C815-7937-E847-02C8E9ED2C49}"/>
          </ac:picMkLst>
        </pc:pic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8" creationId="{C3E5B3FB-88EE-B6CC-BED0-0A8AFBD36D61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9" creationId="{11AA0195-9035-E13E-FCD8-689CD96D88CA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0" creationId="{62DADD66-6F52-FD66-1381-6F34794DC879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1" creationId="{C64682B2-A2BC-CB37-BDE1-84A9E11BAF31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2" creationId="{F135E19A-5E8B-B533-9110-BB6C1A4A74B8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3" creationId="{EFC15629-0E7A-A610-404F-ABAE5B881A5A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4" creationId="{B61408F5-7E1D-0FDF-ECD8-0E3AB85D252F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19" creationId="{01F35717-DF6C-78EA-CC0E-1CAA5867B2EA}"/>
          </ac:cxnSpMkLst>
        </pc:cxnChg>
        <pc:cxnChg chg="mod">
          <ac:chgData name="Giovanna Benzoni" userId="bdca043f-b8af-42cd-92aa-67607905fc19" providerId="ADAL" clId="{C6732A42-E486-3948-85B7-C2A2938FB9C3}" dt="2022-10-25T07:31:05.400" v="38"/>
          <ac:cxnSpMkLst>
            <pc:docMk/>
            <pc:sldMk cId="1558641638" sldId="816"/>
            <ac:cxnSpMk id="21" creationId="{5F283924-F08F-2275-8DF9-F47E206CDD33}"/>
          </ac:cxnSpMkLst>
        </pc:cxnChg>
        <pc:cxnChg chg="add del mod">
          <ac:chgData name="Giovanna Benzoni" userId="bdca043f-b8af-42cd-92aa-67607905fc19" providerId="ADAL" clId="{C6732A42-E486-3948-85B7-C2A2938FB9C3}" dt="2022-10-25T07:32:19.903" v="49" actId="478"/>
          <ac:cxnSpMkLst>
            <pc:docMk/>
            <pc:sldMk cId="1558641638" sldId="816"/>
            <ac:cxnSpMk id="32" creationId="{335B0631-EB52-16CE-32EC-41B60D9F7B39}"/>
          </ac:cxnSpMkLst>
        </pc:cxnChg>
      </pc:sldChg>
      <pc:sldChg chg="addSp delSp modSp add mod ord">
        <pc:chgData name="Giovanna Benzoni" userId="bdca043f-b8af-42cd-92aa-67607905fc19" providerId="ADAL" clId="{C6732A42-E486-3948-85B7-C2A2938FB9C3}" dt="2022-10-25T07:41:44.156" v="125" actId="166"/>
        <pc:sldMkLst>
          <pc:docMk/>
          <pc:sldMk cId="1075601220" sldId="817"/>
        </pc:sldMkLst>
        <pc:spChg chg="mod">
          <ac:chgData name="Giovanna Benzoni" userId="bdca043f-b8af-42cd-92aa-67607905fc19" providerId="ADAL" clId="{C6732A42-E486-3948-85B7-C2A2938FB9C3}" dt="2022-10-25T07:41:30.072" v="124"/>
          <ac:spMkLst>
            <pc:docMk/>
            <pc:sldMk cId="1075601220" sldId="817"/>
            <ac:spMk id="30" creationId="{F2CBE314-6F1E-C4EE-641F-38E297F969FA}"/>
          </ac:spMkLst>
        </pc:spChg>
        <pc:spChg chg="mod">
          <ac:chgData name="Giovanna Benzoni" userId="bdca043f-b8af-42cd-92aa-67607905fc19" providerId="ADAL" clId="{C6732A42-E486-3948-85B7-C2A2938FB9C3}" dt="2022-10-25T07:41:30.072" v="124"/>
          <ac:spMkLst>
            <pc:docMk/>
            <pc:sldMk cId="1075601220" sldId="817"/>
            <ac:spMk id="31" creationId="{6C236070-813F-CD8B-97F3-9E0F3DADA1D7}"/>
          </ac:spMkLst>
        </pc:spChg>
        <pc:spChg chg="mod">
          <ac:chgData name="Giovanna Benzoni" userId="bdca043f-b8af-42cd-92aa-67607905fc19" providerId="ADAL" clId="{C6732A42-E486-3948-85B7-C2A2938FB9C3}" dt="2022-10-25T07:41:30.072" v="124"/>
          <ac:spMkLst>
            <pc:docMk/>
            <pc:sldMk cId="1075601220" sldId="817"/>
            <ac:spMk id="32" creationId="{303A9A9E-CB19-50BE-1ECA-22A91A36B069}"/>
          </ac:spMkLst>
        </pc:spChg>
        <pc:spChg chg="mod">
          <ac:chgData name="Giovanna Benzoni" userId="bdca043f-b8af-42cd-92aa-67607905fc19" providerId="ADAL" clId="{C6732A42-E486-3948-85B7-C2A2938FB9C3}" dt="2022-10-25T07:41:30.072" v="124"/>
          <ac:spMkLst>
            <pc:docMk/>
            <pc:sldMk cId="1075601220" sldId="817"/>
            <ac:spMk id="33" creationId="{CAE7BDB4-712B-49C8-6428-D5BD4F4DCA52}"/>
          </ac:spMkLst>
        </pc:spChg>
        <pc:spChg chg="del">
          <ac:chgData name="Giovanna Benzoni" userId="bdca043f-b8af-42cd-92aa-67607905fc19" providerId="ADAL" clId="{C6732A42-E486-3948-85B7-C2A2938FB9C3}" dt="2022-10-25T07:40:12.959" v="118" actId="478"/>
          <ac:spMkLst>
            <pc:docMk/>
            <pc:sldMk cId="1075601220" sldId="817"/>
            <ac:spMk id="86" creationId="{DF12C852-F7AC-5E92-5923-E2AE3A4D8E05}"/>
          </ac:spMkLst>
        </pc:spChg>
        <pc:spChg chg="del">
          <ac:chgData name="Giovanna Benzoni" userId="bdca043f-b8af-42cd-92aa-67607905fc19" providerId="ADAL" clId="{C6732A42-E486-3948-85B7-C2A2938FB9C3}" dt="2022-10-25T07:40:16.753" v="119" actId="478"/>
          <ac:spMkLst>
            <pc:docMk/>
            <pc:sldMk cId="1075601220" sldId="817"/>
            <ac:spMk id="87" creationId="{D60742C8-CC03-48B7-A18E-F153D0F3904F}"/>
          </ac:spMkLst>
        </pc:spChg>
        <pc:grpChg chg="add mod">
          <ac:chgData name="Giovanna Benzoni" userId="bdca043f-b8af-42cd-92aa-67607905fc19" providerId="ADAL" clId="{C6732A42-E486-3948-85B7-C2A2938FB9C3}" dt="2022-10-25T07:41:30.072" v="124"/>
          <ac:grpSpMkLst>
            <pc:docMk/>
            <pc:sldMk cId="1075601220" sldId="817"/>
            <ac:grpSpMk id="29" creationId="{7F849BCC-FC42-0D28-C3BB-FA5001B71A42}"/>
          </ac:grpSpMkLst>
        </pc:grpChg>
        <pc:grpChg chg="del">
          <ac:chgData name="Giovanna Benzoni" userId="bdca043f-b8af-42cd-92aa-67607905fc19" providerId="ADAL" clId="{C6732A42-E486-3948-85B7-C2A2938FB9C3}" dt="2022-10-25T07:40:19.745" v="120" actId="478"/>
          <ac:grpSpMkLst>
            <pc:docMk/>
            <pc:sldMk cId="1075601220" sldId="817"/>
            <ac:grpSpMk id="80" creationId="{128D8083-E8BF-96CC-BB2F-7A29147EFE2C}"/>
          </ac:grpSpMkLst>
        </pc:grpChg>
        <pc:grpChg chg="del">
          <ac:chgData name="Giovanna Benzoni" userId="bdca043f-b8af-42cd-92aa-67607905fc19" providerId="ADAL" clId="{C6732A42-E486-3948-85B7-C2A2938FB9C3}" dt="2022-10-25T07:40:12.959" v="118" actId="478"/>
          <ac:grpSpMkLst>
            <pc:docMk/>
            <pc:sldMk cId="1075601220" sldId="817"/>
            <ac:grpSpMk id="89" creationId="{834DD8FB-8B00-B558-ECFA-B77A970C76C7}"/>
          </ac:grpSpMkLst>
        </pc:grpChg>
        <pc:graphicFrameChg chg="add mod">
          <ac:chgData name="Giovanna Benzoni" userId="bdca043f-b8af-42cd-92aa-67607905fc19" providerId="ADAL" clId="{C6732A42-E486-3948-85B7-C2A2938FB9C3}" dt="2022-10-25T07:41:30.072" v="124"/>
          <ac:graphicFrameMkLst>
            <pc:docMk/>
            <pc:sldMk cId="1075601220" sldId="817"/>
            <ac:graphicFrameMk id="28" creationId="{66DB581A-343D-DC18-3C02-D4A9863A2123}"/>
          </ac:graphicFrameMkLst>
        </pc:graphicFrameChg>
        <pc:graphicFrameChg chg="del">
          <ac:chgData name="Giovanna Benzoni" userId="bdca043f-b8af-42cd-92aa-67607905fc19" providerId="ADAL" clId="{C6732A42-E486-3948-85B7-C2A2938FB9C3}" dt="2022-10-25T07:40:12.959" v="118" actId="478"/>
          <ac:graphicFrameMkLst>
            <pc:docMk/>
            <pc:sldMk cId="1075601220" sldId="817"/>
            <ac:graphicFrameMk id="79" creationId="{88915ACF-AB93-EC11-E10E-3E65696ED064}"/>
          </ac:graphicFrameMkLst>
        </pc:graphicFrameChg>
        <pc:picChg chg="mod">
          <ac:chgData name="Giovanna Benzoni" userId="bdca043f-b8af-42cd-92aa-67607905fc19" providerId="ADAL" clId="{C6732A42-E486-3948-85B7-C2A2938FB9C3}" dt="2022-10-25T07:41:44.156" v="125" actId="166"/>
          <ac:picMkLst>
            <pc:docMk/>
            <pc:sldMk cId="1075601220" sldId="817"/>
            <ac:picMk id="69" creationId="{2EF48CC5-3496-7ABD-9065-43193C7BB91D}"/>
          </ac:picMkLst>
        </pc:picChg>
        <pc:picChg chg="del">
          <ac:chgData name="Giovanna Benzoni" userId="bdca043f-b8af-42cd-92aa-67607905fc19" providerId="ADAL" clId="{C6732A42-E486-3948-85B7-C2A2938FB9C3}" dt="2022-10-25T07:40:12.959" v="118" actId="478"/>
          <ac:picMkLst>
            <pc:docMk/>
            <pc:sldMk cId="1075601220" sldId="817"/>
            <ac:picMk id="85" creationId="{13FF85D8-8169-DF7C-2669-0844C924A191}"/>
          </ac:picMkLst>
        </pc:picChg>
      </pc:sldChg>
      <pc:sldChg chg="addSp modSp add mod">
        <pc:chgData name="Giovanna Benzoni" userId="bdca043f-b8af-42cd-92aa-67607905fc19" providerId="ADAL" clId="{C6732A42-E486-3948-85B7-C2A2938FB9C3}" dt="2022-10-25T08:24:44.749" v="179" actId="20577"/>
        <pc:sldMkLst>
          <pc:docMk/>
          <pc:sldMk cId="1136667579" sldId="818"/>
        </pc:sldMkLst>
        <pc:spChg chg="mod">
          <ac:chgData name="Giovanna Benzoni" userId="bdca043f-b8af-42cd-92aa-67607905fc19" providerId="ADAL" clId="{C6732A42-E486-3948-85B7-C2A2938FB9C3}" dt="2022-10-25T08:23:54.332" v="164" actId="688"/>
          <ac:spMkLst>
            <pc:docMk/>
            <pc:sldMk cId="1136667579" sldId="818"/>
            <ac:spMk id="10" creationId="{70DA22BE-9D78-7C83-3CF7-A22FF5DAF713}"/>
          </ac:spMkLst>
        </pc:spChg>
        <pc:spChg chg="add mod">
          <ac:chgData name="Giovanna Benzoni" userId="bdca043f-b8af-42cd-92aa-67607905fc19" providerId="ADAL" clId="{C6732A42-E486-3948-85B7-C2A2938FB9C3}" dt="2022-10-25T08:24:44.749" v="179" actId="20577"/>
          <ac:spMkLst>
            <pc:docMk/>
            <pc:sldMk cId="1136667579" sldId="818"/>
            <ac:spMk id="11" creationId="{5D23EC4E-9B9A-FBBE-C8AB-CE094EFAA116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DB1-844B-A51D-7C0E5505C6C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DB1-844B-A51D-7C0E5505C6C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5DB1-844B-A51D-7C0E5505C6C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5DB1-844B-A51D-7C0E5505C6C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5DB1-844B-A51D-7C0E5505C6C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5DB1-844B-A51D-7C0E5505C6C2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5DB1-844B-A51D-7C0E5505C6C2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5DB1-844B-A51D-7C0E5505C6C2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5DB1-844B-A51D-7C0E5505C6C2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5DB1-844B-A51D-7C0E5505C6C2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5DB1-844B-A51D-7C0E5505C6C2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5DB1-844B-A51D-7C0E5505C6C2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5DB1-844B-A51D-7C0E5505C6C2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B-5DB1-844B-A51D-7C0E5505C6C2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D-5DB1-844B-A51D-7C0E5505C6C2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F-5DB1-844B-A51D-7C0E5505C6C2}"/>
              </c:ext>
            </c:extLst>
          </c:dPt>
          <c:dPt>
            <c:idx val="16"/>
            <c:bubble3D val="0"/>
            <c:spPr>
              <a:solidFill>
                <a:schemeClr val="accent5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1-5DB1-844B-A51D-7C0E5505C6C2}"/>
              </c:ext>
            </c:extLst>
          </c:dPt>
          <c:dPt>
            <c:idx val="17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3-5DB1-844B-A51D-7C0E5505C6C2}"/>
              </c:ext>
            </c:extLst>
          </c:dPt>
          <c:dPt>
            <c:idx val="18"/>
            <c:bubble3D val="0"/>
            <c:spPr>
              <a:solidFill>
                <a:schemeClr val="accent1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5-5DB1-844B-A51D-7C0E5505C6C2}"/>
              </c:ext>
            </c:extLst>
          </c:dPt>
          <c:dPt>
            <c:idx val="19"/>
            <c:bubble3D val="0"/>
            <c:spPr>
              <a:solidFill>
                <a:schemeClr val="accent2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7-5DB1-844B-A51D-7C0E5505C6C2}"/>
              </c:ext>
            </c:extLst>
          </c:dPt>
          <c:dPt>
            <c:idx val="20"/>
            <c:bubble3D val="0"/>
            <c:spPr>
              <a:solidFill>
                <a:schemeClr val="accent3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9-5DB1-844B-A51D-7C0E5505C6C2}"/>
              </c:ext>
            </c:extLst>
          </c:dPt>
          <c:dPt>
            <c:idx val="21"/>
            <c:bubble3D val="0"/>
            <c:spPr>
              <a:solidFill>
                <a:schemeClr val="accent4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B-5DB1-844B-A51D-7C0E5505C6C2}"/>
              </c:ext>
            </c:extLst>
          </c:dPt>
          <c:dPt>
            <c:idx val="22"/>
            <c:bubble3D val="0"/>
            <c:spPr>
              <a:solidFill>
                <a:schemeClr val="accent5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D-5DB1-844B-A51D-7C0E5505C6C2}"/>
              </c:ext>
            </c:extLst>
          </c:dPt>
          <c:dPt>
            <c:idx val="23"/>
            <c:bubble3D val="0"/>
            <c:spPr>
              <a:solidFill>
                <a:schemeClr val="accent6">
                  <a:lumMod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2F-5DB1-844B-A51D-7C0E5505C6C2}"/>
              </c:ext>
            </c:extLst>
          </c:dPt>
          <c:dLbls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IT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13-5DB1-844B-A51D-7C0E5505C6C2}"/>
                </c:ext>
              </c:extLst>
            </c:dLbl>
            <c:dLbl>
              <c:idx val="13"/>
              <c:layout>
                <c:manualLayout>
                  <c:x val="0.14100773206273354"/>
                  <c:y val="-0.2511676680225399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4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IT"/>
                </a:p>
              </c:txPr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5121247162865167"/>
                      <c:h val="7.768680573696060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B-5DB1-844B-A51D-7C0E5505C6C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IT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Sheet1!$Q$8:$Q$31</c:f>
              <c:strCache>
                <c:ptCount val="24"/>
                <c:pt idx="0">
                  <c:v>Australia</c:v>
                </c:pt>
                <c:pt idx="1">
                  <c:v>Belgium</c:v>
                </c:pt>
                <c:pt idx="2">
                  <c:v>Brazil</c:v>
                </c:pt>
                <c:pt idx="3">
                  <c:v>Bulgaria</c:v>
                </c:pt>
                <c:pt idx="4">
                  <c:v>Canada</c:v>
                </c:pt>
                <c:pt idx="5">
                  <c:v>China</c:v>
                </c:pt>
                <c:pt idx="6">
                  <c:v>Colombia</c:v>
                </c:pt>
                <c:pt idx="7">
                  <c:v>Finland</c:v>
                </c:pt>
                <c:pt idx="8">
                  <c:v>France</c:v>
                </c:pt>
                <c:pt idx="9">
                  <c:v>Germany</c:v>
                </c:pt>
                <c:pt idx="10">
                  <c:v>Greece</c:v>
                </c:pt>
                <c:pt idx="11">
                  <c:v>Hungary</c:v>
                </c:pt>
                <c:pt idx="12">
                  <c:v>India</c:v>
                </c:pt>
                <c:pt idx="13">
                  <c:v>Italy</c:v>
                </c:pt>
                <c:pt idx="14">
                  <c:v>Japan</c:v>
                </c:pt>
                <c:pt idx="15">
                  <c:v>Poland</c:v>
                </c:pt>
                <c:pt idx="16">
                  <c:v>Romania</c:v>
                </c:pt>
                <c:pt idx="17">
                  <c:v>Russia</c:v>
                </c:pt>
                <c:pt idx="18">
                  <c:v>Saudi Arabia</c:v>
                </c:pt>
                <c:pt idx="19">
                  <c:v>Slovenia</c:v>
                </c:pt>
                <c:pt idx="20">
                  <c:v>Spain</c:v>
                </c:pt>
                <c:pt idx="21">
                  <c:v>Sweden</c:v>
                </c:pt>
                <c:pt idx="22">
                  <c:v>Turkey</c:v>
                </c:pt>
                <c:pt idx="23">
                  <c:v>United Kingdom</c:v>
                </c:pt>
              </c:strCache>
            </c:strRef>
          </c:cat>
          <c:val>
            <c:numRef>
              <c:f>Sheet1!$R$8:$R$31</c:f>
              <c:numCache>
                <c:formatCode>General</c:formatCode>
                <c:ptCount val="24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  <c:pt idx="6">
                  <c:v>3</c:v>
                </c:pt>
                <c:pt idx="7">
                  <c:v>8</c:v>
                </c:pt>
                <c:pt idx="8">
                  <c:v>12</c:v>
                </c:pt>
                <c:pt idx="9">
                  <c:v>37</c:v>
                </c:pt>
                <c:pt idx="10">
                  <c:v>1</c:v>
                </c:pt>
                <c:pt idx="11">
                  <c:v>4</c:v>
                </c:pt>
                <c:pt idx="12">
                  <c:v>5</c:v>
                </c:pt>
                <c:pt idx="13">
                  <c:v>18</c:v>
                </c:pt>
                <c:pt idx="14">
                  <c:v>1</c:v>
                </c:pt>
                <c:pt idx="15">
                  <c:v>5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4</c:v>
                </c:pt>
                <c:pt idx="20">
                  <c:v>16</c:v>
                </c:pt>
                <c:pt idx="21">
                  <c:v>4</c:v>
                </c:pt>
                <c:pt idx="22">
                  <c:v>4</c:v>
                </c:pt>
                <c:pt idx="23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30-5DB1-844B-A51D-7C0E5505C6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CFC0E-23C5-9E4F-9B57-BBF3457A8D55}" type="datetimeFigureOut">
              <a:rPr lang="it-IT" smtClean="0"/>
              <a:t>25/10/22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841E4-AF32-4242-A1CF-9810CB572948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4976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effectLst/>
                <a:latin typeface="Times" pitchFamily="2" charset="0"/>
              </a:rPr>
              <a:t>Illustration of the influence of the nondiagonal matrix</a:t>
            </a:r>
          </a:p>
          <a:p>
            <a:r>
              <a:rPr lang="en-GB" dirty="0">
                <a:effectLst/>
                <a:latin typeface="Times" pitchFamily="2" charset="0"/>
              </a:rPr>
              <a:t>elements of the effective interaction on the B(E2) strengths for</a:t>
            </a:r>
          </a:p>
          <a:p>
            <a:r>
              <a:rPr lang="en-GB" dirty="0">
                <a:effectLst/>
                <a:latin typeface="Times" pitchFamily="2" charset="0"/>
              </a:rPr>
              <a:t>transitions from the first (solid line) and second (dashed) 4</a:t>
            </a:r>
            <a:r>
              <a:rPr lang="en-GB" dirty="0">
                <a:effectLst/>
                <a:latin typeface="Helvetica" pitchFamily="2" charset="0"/>
              </a:rPr>
              <a:t>+ </a:t>
            </a:r>
            <a:r>
              <a:rPr lang="en-GB" dirty="0">
                <a:effectLst/>
                <a:latin typeface="Times" pitchFamily="2" charset="0"/>
              </a:rPr>
              <a:t>states to</a:t>
            </a:r>
          </a:p>
          <a:p>
            <a:r>
              <a:rPr lang="en-GB" dirty="0">
                <a:effectLst/>
                <a:latin typeface="Times" pitchFamily="2" charset="0"/>
              </a:rPr>
              <a:t>2</a:t>
            </a:r>
            <a:r>
              <a:rPr lang="en-GB" dirty="0">
                <a:effectLst/>
                <a:latin typeface="Helvetica" pitchFamily="2" charset="0"/>
              </a:rPr>
              <a:t>+ </a:t>
            </a:r>
            <a:r>
              <a:rPr lang="en-GB" dirty="0">
                <a:effectLst/>
                <a:latin typeface="Times" pitchFamily="2" charset="0"/>
              </a:rPr>
              <a:t>94Ru in shell model calculations in the f </a:t>
            </a:r>
            <a:r>
              <a:rPr lang="en-GB" dirty="0" err="1">
                <a:effectLst/>
                <a:latin typeface="Times" pitchFamily="2" charset="0"/>
              </a:rPr>
              <a:t>pgspace</a:t>
            </a:r>
            <a:r>
              <a:rPr lang="en-GB" dirty="0">
                <a:effectLst/>
                <a:latin typeface="Times" pitchFamily="2" charset="0"/>
              </a:rPr>
              <a:t> using the jun45</a:t>
            </a:r>
          </a:p>
          <a:p>
            <a:r>
              <a:rPr lang="en-GB" dirty="0">
                <a:effectLst/>
                <a:latin typeface="Times" pitchFamily="2" charset="0"/>
              </a:rPr>
              <a:t>interaction [</a:t>
            </a:r>
            <a:r>
              <a:rPr lang="en-GB" dirty="0">
                <a:solidFill>
                  <a:srgbClr val="0000FF"/>
                </a:solidFill>
                <a:effectLst/>
                <a:latin typeface="Times" pitchFamily="2" charset="0"/>
              </a:rPr>
              <a:t>44</a:t>
            </a:r>
            <a:r>
              <a:rPr lang="en-GB" dirty="0">
                <a:effectLst/>
                <a:latin typeface="Times" pitchFamily="2" charset="0"/>
              </a:rPr>
              <a:t>]. The parameter </a:t>
            </a:r>
            <a:r>
              <a:rPr lang="el-GR" dirty="0">
                <a:effectLst/>
                <a:latin typeface="Helvetica" pitchFamily="2" charset="0"/>
              </a:rPr>
              <a:t>λ </a:t>
            </a:r>
            <a:r>
              <a:rPr lang="en-GB" dirty="0">
                <a:effectLst/>
                <a:latin typeface="Times" pitchFamily="2" charset="0"/>
              </a:rPr>
              <a:t>is a renormalization factor scaling</a:t>
            </a:r>
          </a:p>
          <a:p>
            <a:r>
              <a:rPr lang="en-GB" dirty="0">
                <a:effectLst/>
                <a:latin typeface="Times" pitchFamily="2" charset="0"/>
              </a:rPr>
              <a:t>the effective interaction. A strong mixture between the </a:t>
            </a:r>
            <a:r>
              <a:rPr lang="el-GR" dirty="0">
                <a:effectLst/>
                <a:latin typeface="Helvetica" pitchFamily="2" charset="0"/>
              </a:rPr>
              <a:t>ν = </a:t>
            </a:r>
            <a:r>
              <a:rPr lang="el-GR" dirty="0">
                <a:effectLst/>
                <a:latin typeface="Times" pitchFamily="2" charset="0"/>
              </a:rPr>
              <a:t>2 </a:t>
            </a:r>
            <a:r>
              <a:rPr lang="en-GB" dirty="0">
                <a:effectLst/>
                <a:latin typeface="Times" pitchFamily="2" charset="0"/>
              </a:rPr>
              <a:t>and 4</a:t>
            </a:r>
          </a:p>
          <a:p>
            <a:r>
              <a:rPr lang="en-GB" dirty="0">
                <a:effectLst/>
                <a:latin typeface="Times" pitchFamily="2" charset="0"/>
              </a:rPr>
              <a:t>configurations, which can show drastically different constructive or</a:t>
            </a:r>
          </a:p>
          <a:p>
            <a:r>
              <a:rPr lang="en-GB" dirty="0">
                <a:effectLst/>
                <a:latin typeface="Times" pitchFamily="2" charset="0"/>
              </a:rPr>
              <a:t>destructive interferences, is expected when the effective interaction</a:t>
            </a:r>
          </a:p>
          <a:p>
            <a:r>
              <a:rPr lang="en-GB" dirty="0">
                <a:effectLst/>
                <a:latin typeface="Times" pitchFamily="2" charset="0"/>
              </a:rPr>
              <a:t>is slightly enhanced [</a:t>
            </a:r>
            <a:r>
              <a:rPr lang="en-GB" dirty="0">
                <a:solidFill>
                  <a:srgbClr val="0000FF"/>
                </a:solidFill>
                <a:effectLst/>
                <a:latin typeface="Times" pitchFamily="2" charset="0"/>
              </a:rPr>
              <a:t>22</a:t>
            </a:r>
            <a:r>
              <a:rPr lang="en-GB" dirty="0">
                <a:effectLst/>
                <a:latin typeface="Times" pitchFamily="2" charset="0"/>
              </a:rPr>
              <a:t>]. The result of a similar calculation for the</a:t>
            </a:r>
          </a:p>
          <a:p>
            <a:r>
              <a:rPr lang="en-GB" dirty="0">
                <a:effectLst/>
                <a:latin typeface="Times" pitchFamily="2" charset="0"/>
              </a:rPr>
              <a:t>particle-hole mirror nucleus 96Pd is shown in Fig. 5 of Ref. [</a:t>
            </a:r>
            <a:r>
              <a:rPr lang="en-GB" dirty="0">
                <a:solidFill>
                  <a:srgbClr val="0000FF"/>
                </a:solidFill>
                <a:effectLst/>
                <a:latin typeface="Times" pitchFamily="2" charset="0"/>
              </a:rPr>
              <a:t>22</a:t>
            </a:r>
            <a:r>
              <a:rPr lang="en-GB" dirty="0">
                <a:effectLst/>
                <a:latin typeface="Times" pitchFamily="2" charset="0"/>
              </a:rPr>
              <a:t>]. See</a:t>
            </a:r>
          </a:p>
          <a:p>
            <a:r>
              <a:rPr lang="en-GB" dirty="0">
                <a:effectLst/>
                <a:latin typeface="Times" pitchFamily="2" charset="0"/>
              </a:rPr>
              <a:t>text for details.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841E4-AF32-4242-A1CF-9810CB572948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16815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</a:t>
            </a:r>
            <a:r>
              <a:rPr lang="en-IT" dirty="0"/>
              <a:t>strophysics and decay heat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9895BC-75A6-B44A-B355-AB7B9F2DEEDE}" type="slidenum">
              <a:rPr kumimoji="0" lang="en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I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1548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en-GB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 : 4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→ 2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) value in 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102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Sn can probe the nature of first 4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and 2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states through the interplay of pairing and quadrupole interactions</a:t>
            </a:r>
            <a:endParaRPr lang="en-GB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841E4-AF32-4242-A1CF-9810CB572948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8053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B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</a:t>
            </a:r>
            <a:r>
              <a:rPr lang="en-GB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E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 : 4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→ 2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) value in 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102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Sn can probe the nature of first 4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and 2</a:t>
            </a:r>
            <a:r>
              <a:rPr lang="en-GB" b="1" baseline="3000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+ </a:t>
            </a:r>
            <a:r>
              <a:rPr lang="en-GB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states through the interplay of pairing and quadrupole interactions</a:t>
            </a:r>
            <a:endParaRPr lang="en-GB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C841E4-AF32-4242-A1CF-9810CB572948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5364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3526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3300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00581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378176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96" y="26657"/>
            <a:ext cx="971461" cy="89673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BAD649B-0CA5-5745-AC6A-2463BE00EB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318" y="1212688"/>
            <a:ext cx="9129970" cy="53577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5860" y="3650764"/>
            <a:ext cx="7158142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4430630"/>
            <a:ext cx="69342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37766" y="6650182"/>
            <a:ext cx="3652212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1629079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779" y="271336"/>
            <a:ext cx="6049913" cy="78755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717173" y="6552644"/>
            <a:ext cx="89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1959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690582" y="6552644"/>
            <a:ext cx="920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6880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690582" y="6552644"/>
            <a:ext cx="920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239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  <a:endParaRPr lang="en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Benzoni   EuNPC 2022</a:t>
            </a:r>
            <a:endParaRPr lang="en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6FF3C-56CD-0C47-BAC3-365FA55AD040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58625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96" y="26657"/>
            <a:ext cx="971461" cy="89673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CBAD649B-0CA5-5745-AC6A-2463BE00EB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318" y="1212688"/>
            <a:ext cx="9129970" cy="53577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55860" y="3650764"/>
            <a:ext cx="7158142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4430630"/>
            <a:ext cx="69342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37766" y="6650182"/>
            <a:ext cx="3652212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</p:spTree>
    <p:extLst>
      <p:ext uri="{BB962C8B-B14F-4D97-AF65-F5344CB8AC3E}">
        <p14:creationId xmlns:p14="http://schemas.microsoft.com/office/powerpoint/2010/main" val="1817233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779" y="271336"/>
            <a:ext cx="6049913" cy="787557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717173" y="6552644"/>
            <a:ext cx="89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31227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9885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690582" y="6552644"/>
            <a:ext cx="920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09121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690582" y="6552644"/>
            <a:ext cx="920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358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841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550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590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2012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5138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05275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06/10/2021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G. Benzoni   EuNPC 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3897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06/10/2021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G. Benzoni   EuNPC 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F336A-ABE0-944B-BEA5-3B4864686816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2317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906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779" y="1450685"/>
            <a:ext cx="889615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8741" y="6552644"/>
            <a:ext cx="806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933" y="583588"/>
            <a:ext cx="1223171" cy="376361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906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71540" y="6616076"/>
            <a:ext cx="3821061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779" y="270001"/>
            <a:ext cx="6049913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769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769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692161" y="6552644"/>
            <a:ext cx="919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96" y="26657"/>
            <a:ext cx="971461" cy="89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072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725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906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779" y="1450685"/>
            <a:ext cx="889615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28741" y="6552644"/>
            <a:ext cx="806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933" y="583588"/>
            <a:ext cx="1223171" cy="376361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906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71540" y="6616076"/>
            <a:ext cx="3821061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779" y="270001"/>
            <a:ext cx="6049913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769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769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80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692161" y="6552644"/>
            <a:ext cx="919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it-IT"/>
              <a:t>06/10/2021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096" y="26657"/>
            <a:ext cx="971461" cy="896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1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tif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0.tiff"/><Relationship Id="rId5" Type="http://schemas.openxmlformats.org/officeDocument/2006/relationships/image" Target="../media/image29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35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8.tiff"/><Relationship Id="rId7" Type="http://schemas.openxmlformats.org/officeDocument/2006/relationships/image" Target="../media/image41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0.png"/><Relationship Id="rId5" Type="http://schemas.openxmlformats.org/officeDocument/2006/relationships/image" Target="../media/image4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image" Target="../media/image4.png"/><Relationship Id="rId7" Type="http://schemas.openxmlformats.org/officeDocument/2006/relationships/image" Target="../media/image52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3" Type="http://schemas.openxmlformats.org/officeDocument/2006/relationships/image" Target="../media/image4.png"/><Relationship Id="rId7" Type="http://schemas.openxmlformats.org/officeDocument/2006/relationships/image" Target="../media/image55.em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1.png"/><Relationship Id="rId11" Type="http://schemas.openxmlformats.org/officeDocument/2006/relationships/image" Target="../media/image59.png"/><Relationship Id="rId5" Type="http://schemas.openxmlformats.org/officeDocument/2006/relationships/image" Target="../media/image50.png"/><Relationship Id="rId10" Type="http://schemas.openxmlformats.org/officeDocument/2006/relationships/image" Target="../media/image58.png"/><Relationship Id="rId4" Type="http://schemas.openxmlformats.org/officeDocument/2006/relationships/image" Target="../media/image49.png"/><Relationship Id="rId9" Type="http://schemas.openxmlformats.org/officeDocument/2006/relationships/image" Target="../media/image5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1.emf"/><Relationship Id="rId5" Type="http://schemas.openxmlformats.org/officeDocument/2006/relationships/image" Target="../media/image26.jpe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.png"/><Relationship Id="rId5" Type="http://schemas.openxmlformats.org/officeDocument/2006/relationships/image" Target="../media/image5.jpeg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67.png"/><Relationship Id="rId7" Type="http://schemas.openxmlformats.org/officeDocument/2006/relationships/image" Target="../media/image5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4.tiff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png"/><Relationship Id="rId9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.png"/><Relationship Id="rId5" Type="http://schemas.openxmlformats.org/officeDocument/2006/relationships/image" Target="../media/image12.jp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5.png"/><Relationship Id="rId7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5.png"/><Relationship Id="rId7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285FD6C6-64D1-5845-93C4-110504A639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1586" y="4523750"/>
            <a:ext cx="6934200" cy="584660"/>
          </a:xfrm>
        </p:spPr>
        <p:txBody>
          <a:bodyPr>
            <a:noAutofit/>
          </a:bodyPr>
          <a:lstStyle/>
          <a:p>
            <a:r>
              <a:rPr lang="en-IT" sz="1600" dirty="0"/>
              <a:t>G.Benzoni (INFN Milano)</a:t>
            </a:r>
          </a:p>
          <a:p>
            <a:r>
              <a:rPr lang="en-IT" sz="1600" dirty="0"/>
              <a:t>for the HISPEC/DESPEC collaboration</a:t>
            </a:r>
            <a:endParaRPr lang="en-US" sz="1600" dirty="0"/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93C50D51-7BDE-954A-9852-DAAE65F2A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598" y="21162"/>
            <a:ext cx="689934" cy="62648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4DBC829-4F84-4A14-B816-B8CF7E35C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31587" y="2049171"/>
            <a:ext cx="6469806" cy="2361987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Recent results from the DESPEC campaign at GSI</a:t>
            </a:r>
            <a:endParaRPr lang="en-IT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L'INFN cambia Logo">
            <a:extLst>
              <a:ext uri="{FF2B5EF4-FFF2-40B4-BE49-F238E27FC236}">
                <a16:creationId xmlns:a16="http://schemas.microsoft.com/office/drawing/2014/main" id="{9C63474E-F672-895A-AA90-B378D737C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0527" y="44370"/>
            <a:ext cx="1055473" cy="6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487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E7C611-019D-7320-6CC7-750BE7268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D0C9CD-41E5-BF4C-B649-D80B886C06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3042AD-2537-CEAF-0E34-58E2C780E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736" y="1120245"/>
            <a:ext cx="7059168" cy="537768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8D26D81-983D-12AD-3C86-1E469E2C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T" sz="2800" dirty="0"/>
              <a:t>DESPEC instrumentation</a:t>
            </a: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1804BFA7-46A1-800E-BAF8-4857463EA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B35687AC-5F6A-7199-53AE-04E8D07E6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4701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91FF44-745D-6BBA-FA60-0BEE57091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9C477A-6953-92CB-06D6-40139930F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70499D-1F96-636B-999E-8520F3DCD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21" y="3096718"/>
            <a:ext cx="4974570" cy="34129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D87995F-94DD-B40E-7355-66C4DCBCB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371" y="1005644"/>
            <a:ext cx="5437632" cy="22306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2027D9-0ADB-3C57-02B7-2686DAC2B8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430" y="1777780"/>
            <a:ext cx="4974570" cy="4575666"/>
          </a:xfrm>
          <a:prstGeom prst="rect">
            <a:avLst/>
          </a:prstGeom>
        </p:spPr>
      </p:pic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C7C17DAF-E74D-B43E-760B-F174697DEF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E37F11C9-3FF7-4061-B307-D001BB8E7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T" sz="2800" dirty="0"/>
              <a:t>DESPEC instrumentation</a:t>
            </a:r>
          </a:p>
        </p:txBody>
      </p:sp>
      <p:pic>
        <p:nvPicPr>
          <p:cNvPr id="15" name="Picture 2" descr="L'INFN cambia Logo">
            <a:extLst>
              <a:ext uri="{FF2B5EF4-FFF2-40B4-BE49-F238E27FC236}">
                <a16:creationId xmlns:a16="http://schemas.microsoft.com/office/drawing/2014/main" id="{C9BEE485-57E6-E0A7-E682-48CD6CC25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985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1BDD7-F00C-E046-BD5B-1AD97A3F9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2"/>
            <a:ext cx="6049913" cy="595720"/>
          </a:xfrm>
        </p:spPr>
        <p:txBody>
          <a:bodyPr/>
          <a:lstStyle/>
          <a:p>
            <a:r>
              <a:rPr lang="en-GB" b="0" dirty="0">
                <a:solidFill>
                  <a:prstClr val="black"/>
                </a:solidFill>
                <a:latin typeface="Calibri" panose="020F0502020204030204"/>
              </a:rPr>
              <a:t>FAIR Phase-0: 2020-2022 campaigns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1AFEA-1B0F-474E-B699-9CDC2A94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EE089-0C94-CF4E-A429-1237224AC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CDB1434A-7EE2-6645-B673-35C18BC82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sp>
        <p:nvSpPr>
          <p:cNvPr id="10" name="Down Arrow 9">
            <a:extLst>
              <a:ext uri="{FF2B5EF4-FFF2-40B4-BE49-F238E27FC236}">
                <a16:creationId xmlns:a16="http://schemas.microsoft.com/office/drawing/2014/main" id="{54FDD979-85BE-F247-9395-711425A6B89E}"/>
              </a:ext>
            </a:extLst>
          </p:cNvPr>
          <p:cNvSpPr/>
          <p:nvPr/>
        </p:nvSpPr>
        <p:spPr>
          <a:xfrm rot="16200000">
            <a:off x="4654351" y="-2216941"/>
            <a:ext cx="548144" cy="9014581"/>
          </a:xfrm>
          <a:prstGeom prst="downArrow">
            <a:avLst/>
          </a:prstGeom>
          <a:gradFill flip="none" rotWithShape="1">
            <a:gsLst>
              <a:gs pos="0">
                <a:schemeClr val="accent2"/>
              </a:gs>
              <a:gs pos="89000">
                <a:schemeClr val="accent1">
                  <a:tint val="44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EC3785-5BB8-3447-BCDB-663C5A8ED83F}"/>
              </a:ext>
            </a:extLst>
          </p:cNvPr>
          <p:cNvSpPr txBox="1"/>
          <p:nvPr/>
        </p:nvSpPr>
        <p:spPr>
          <a:xfrm>
            <a:off x="905495" y="2672708"/>
            <a:ext cx="1616366" cy="1415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FATIMA-bPLAST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+AIDA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+HPGe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C68A805B-066E-5B4F-BE42-223E9DEDB40C}"/>
              </a:ext>
            </a:extLst>
          </p:cNvPr>
          <p:cNvSpPr/>
          <p:nvPr/>
        </p:nvSpPr>
        <p:spPr>
          <a:xfrm>
            <a:off x="1577127" y="2015968"/>
            <a:ext cx="176729" cy="66325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189372D5-A53C-A64C-A6C5-A555191BB877}"/>
              </a:ext>
            </a:extLst>
          </p:cNvPr>
          <p:cNvSpPr/>
          <p:nvPr/>
        </p:nvSpPr>
        <p:spPr>
          <a:xfrm>
            <a:off x="4456624" y="1998869"/>
            <a:ext cx="176729" cy="66325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3AE53830-1A0E-254A-92F2-19E5B8A1F14B}"/>
              </a:ext>
            </a:extLst>
          </p:cNvPr>
          <p:cNvSpPr/>
          <p:nvPr/>
        </p:nvSpPr>
        <p:spPr>
          <a:xfrm>
            <a:off x="7350732" y="2024546"/>
            <a:ext cx="176729" cy="66325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2683D6-FB7A-E141-9F9E-6274CB8D54ED}"/>
              </a:ext>
            </a:extLst>
          </p:cNvPr>
          <p:cNvSpPr txBox="1"/>
          <p:nvPr/>
        </p:nvSpPr>
        <p:spPr>
          <a:xfrm>
            <a:off x="1454111" y="2124563"/>
            <a:ext cx="682657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1CF980-96AD-7940-AF5B-E33D84763E8E}"/>
              </a:ext>
            </a:extLst>
          </p:cNvPr>
          <p:cNvSpPr txBox="1"/>
          <p:nvPr/>
        </p:nvSpPr>
        <p:spPr>
          <a:xfrm>
            <a:off x="4245766" y="2097283"/>
            <a:ext cx="682657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EC9C463-494D-CD4F-9147-7D5FD453F648}"/>
              </a:ext>
            </a:extLst>
          </p:cNvPr>
          <p:cNvSpPr txBox="1"/>
          <p:nvPr/>
        </p:nvSpPr>
        <p:spPr>
          <a:xfrm>
            <a:off x="7140936" y="2089536"/>
            <a:ext cx="682657" cy="372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2022</a:t>
            </a:r>
          </a:p>
        </p:txBody>
      </p:sp>
      <p:pic>
        <p:nvPicPr>
          <p:cNvPr id="22" name="Picture 3" descr="E:\photo\2018_06-09_photos_despec\2018_09_10_s4.jpg">
            <a:extLst>
              <a:ext uri="{FF2B5EF4-FFF2-40B4-BE49-F238E27FC236}">
                <a16:creationId xmlns:a16="http://schemas.microsoft.com/office/drawing/2014/main" id="{42C885DD-3072-5547-B92E-DFFE66DA85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533" y="3374346"/>
            <a:ext cx="1974664" cy="132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0612C8-22C8-E7FE-5EE5-A14A739F4537}"/>
              </a:ext>
            </a:extLst>
          </p:cNvPr>
          <p:cNvSpPr txBox="1"/>
          <p:nvPr/>
        </p:nvSpPr>
        <p:spPr>
          <a:xfrm>
            <a:off x="816533" y="4897789"/>
            <a:ext cx="879381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it-IT" dirty="0"/>
              <a:t>Fast-timing </a:t>
            </a:r>
            <a:r>
              <a:rPr lang="it-IT" dirty="0" err="1"/>
              <a:t>measurements</a:t>
            </a:r>
            <a:r>
              <a:rPr lang="it-IT" dirty="0"/>
              <a:t> following </a:t>
            </a:r>
            <a:r>
              <a:rPr lang="it-IT" dirty="0" err="1"/>
              <a:t>isomeric</a:t>
            </a:r>
            <a:r>
              <a:rPr lang="it-IT" dirty="0"/>
              <a:t> </a:t>
            </a:r>
            <a:r>
              <a:rPr lang="it-IT" dirty="0" err="1"/>
              <a:t>decay</a:t>
            </a:r>
            <a:r>
              <a:rPr lang="it-IT" dirty="0"/>
              <a:t> </a:t>
            </a:r>
            <a:r>
              <a:rPr lang="en-IT" dirty="0">
                <a:solidFill>
                  <a:prstClr val="black"/>
                </a:solidFill>
                <a:sym typeface="Wingdings" pitchFamily="2" charset="2"/>
              </a:rPr>
              <a:t>and Fast-Timing measurements</a:t>
            </a:r>
            <a:endParaRPr lang="it-IT" dirty="0"/>
          </a:p>
        </p:txBody>
      </p:sp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AA16A199-66C4-09E0-00D2-111518D57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156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F5226-C606-414F-88BA-DC849FD7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20" y="152418"/>
            <a:ext cx="3931341" cy="787557"/>
          </a:xfrm>
        </p:spPr>
        <p:txBody>
          <a:bodyPr/>
          <a:lstStyle/>
          <a:p>
            <a:r>
              <a:rPr lang="en-IT" dirty="0"/>
              <a:t>DESPEC campign in 2020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2E06C0-1CD1-1741-BD47-14D88B7C0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DEA9DD-A5AC-0641-8A7B-D71DDDAC08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21DC28-5746-9442-90EE-154B0651AE29}"/>
              </a:ext>
            </a:extLst>
          </p:cNvPr>
          <p:cNvSpPr txBox="1"/>
          <p:nvPr/>
        </p:nvSpPr>
        <p:spPr>
          <a:xfrm>
            <a:off x="178308" y="1277841"/>
            <a:ext cx="9257406" cy="1077218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wing to outburst of COVID-19 Pandemic just one experiment was performed: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S480: “ Structure of the heaviest N=Z nuclei: Seniority Transitions and EM Transition Rates in 94Pd”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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ocus on isomeric decays and Fast-Timing measurements</a:t>
            </a:r>
            <a:endParaRPr kumimoji="0" lang="en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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First implementation of the FATIMA+HPGe coupling, with AIDA and bPlastic single layout</a:t>
            </a:r>
          </a:p>
        </p:txBody>
      </p:sp>
      <p:pic>
        <p:nvPicPr>
          <p:cNvPr id="8" name="Picture 7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60431553-B048-C64A-8BEC-16245EAF6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49" y="2692925"/>
            <a:ext cx="2269641" cy="1702230"/>
          </a:xfrm>
          <a:prstGeom prst="rect">
            <a:avLst/>
          </a:prstGeom>
        </p:spPr>
      </p:pic>
      <p:pic>
        <p:nvPicPr>
          <p:cNvPr id="10" name="Picture 9" descr="A picture containing indoor, automaton, cluttered, several&#10;&#10;Description automatically generated">
            <a:extLst>
              <a:ext uri="{FF2B5EF4-FFF2-40B4-BE49-F238E27FC236}">
                <a16:creationId xmlns:a16="http://schemas.microsoft.com/office/drawing/2014/main" id="{D291A6C0-ABC8-9A4F-9FE5-54D022E0E8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42" y="4729049"/>
            <a:ext cx="1808861" cy="1356647"/>
          </a:xfrm>
          <a:prstGeom prst="rect">
            <a:avLst/>
          </a:prstGeom>
        </p:spPr>
      </p:pic>
      <p:pic>
        <p:nvPicPr>
          <p:cNvPr id="16" name="Picture 15" descr="A picture containing logo&#10;&#10;Description automatically generated">
            <a:extLst>
              <a:ext uri="{FF2B5EF4-FFF2-40B4-BE49-F238E27FC236}">
                <a16:creationId xmlns:a16="http://schemas.microsoft.com/office/drawing/2014/main" id="{71277E24-4EE2-F547-8B68-EDF8C9750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5" name="Picture 1" descr="page8image3731232">
            <a:extLst>
              <a:ext uri="{FF2B5EF4-FFF2-40B4-BE49-F238E27FC236}">
                <a16:creationId xmlns:a16="http://schemas.microsoft.com/office/drawing/2014/main" id="{1D3314B0-CF7D-0AEC-92DA-6960023DAE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79" y="4502030"/>
            <a:ext cx="4004949" cy="180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74A7008-AF5F-CE23-9652-2CC6DB7AA1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2047" y="3198485"/>
            <a:ext cx="3546604" cy="28113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4ADCF9-F601-1499-D6F8-5DD3E7759228}"/>
              </a:ext>
            </a:extLst>
          </p:cNvPr>
          <p:cNvSpPr txBox="1"/>
          <p:nvPr/>
        </p:nvSpPr>
        <p:spPr>
          <a:xfrm>
            <a:off x="2754628" y="2652500"/>
            <a:ext cx="50170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kern="100" dirty="0">
                <a:latin typeface="FreeSans"/>
                <a:ea typeface="Noto Sans CJK SC"/>
                <a:cs typeface="Lohit Devanagari"/>
              </a:rPr>
              <a:t>F</a:t>
            </a:r>
            <a:r>
              <a:rPr lang="en-US" sz="1800" kern="100" dirty="0">
                <a:effectLst/>
                <a:latin typeface="FreeSans"/>
                <a:ea typeface="Noto Sans CJK SC"/>
                <a:cs typeface="Lohit Devanagari"/>
              </a:rPr>
              <a:t>ragmentation of  850 MeV/nucleon </a:t>
            </a:r>
            <a:r>
              <a:rPr lang="en-US" sz="1800" kern="100" baseline="30000" dirty="0">
                <a:effectLst/>
                <a:latin typeface="FreeSans"/>
                <a:ea typeface="Noto Sans CJK SC"/>
                <a:cs typeface="Lohit Devanagari"/>
              </a:rPr>
              <a:t>124</a:t>
            </a:r>
            <a:r>
              <a:rPr lang="en-US" sz="1800" kern="100" dirty="0">
                <a:effectLst/>
                <a:latin typeface="FreeSans"/>
                <a:ea typeface="Noto Sans CJK SC"/>
                <a:cs typeface="Lohit Devanagari"/>
              </a:rPr>
              <a:t>Xe beam impinging on a 4g/cm</a:t>
            </a:r>
            <a:r>
              <a:rPr lang="en-US" sz="1800" kern="100" baseline="30000" dirty="0">
                <a:effectLst/>
                <a:latin typeface="FreeSans"/>
                <a:ea typeface="Noto Sans CJK SC"/>
                <a:cs typeface="Lohit Devanagari"/>
              </a:rPr>
              <a:t>2</a:t>
            </a:r>
            <a:r>
              <a:rPr lang="en-US" sz="1800" kern="100" dirty="0">
                <a:effectLst/>
                <a:latin typeface="FreeSans"/>
                <a:ea typeface="Noto Sans CJK SC"/>
                <a:cs typeface="Lohit Devanagari"/>
              </a:rPr>
              <a:t> </a:t>
            </a:r>
            <a:r>
              <a:rPr lang="en-US" sz="1800" kern="100" baseline="30000" dirty="0">
                <a:effectLst/>
                <a:latin typeface="FreeSans"/>
                <a:ea typeface="Noto Sans CJK SC"/>
                <a:cs typeface="Lohit Devanagari"/>
              </a:rPr>
              <a:t>9</a:t>
            </a:r>
            <a:r>
              <a:rPr lang="en-US" sz="1800" kern="100" dirty="0">
                <a:effectLst/>
                <a:latin typeface="FreeSans"/>
                <a:ea typeface="Noto Sans CJK SC"/>
                <a:cs typeface="Lohit Devanagari"/>
              </a:rPr>
              <a:t>Be target.</a:t>
            </a:r>
            <a:r>
              <a:rPr lang="en-IT" dirty="0">
                <a:effectLst/>
              </a:rPr>
              <a:t> </a:t>
            </a:r>
            <a:endParaRPr lang="it-IT" dirty="0"/>
          </a:p>
        </p:txBody>
      </p:sp>
      <p:pic>
        <p:nvPicPr>
          <p:cNvPr id="13" name="Picture 2" descr="L'INFN cambia Logo">
            <a:extLst>
              <a:ext uri="{FF2B5EF4-FFF2-40B4-BE49-F238E27FC236}">
                <a16:creationId xmlns:a16="http://schemas.microsoft.com/office/drawing/2014/main" id="{05D6DE59-E179-5C44-0ABC-842ED4E0D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473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A1B64-D8DD-CD58-4344-A9C3A000A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7520"/>
            <a:ext cx="6049913" cy="787557"/>
          </a:xfrm>
        </p:spPr>
        <p:txBody>
          <a:bodyPr/>
          <a:lstStyle/>
          <a:p>
            <a:r>
              <a:rPr lang="it-IT" dirty="0"/>
              <a:t>First </a:t>
            </a:r>
            <a:r>
              <a:rPr lang="it-IT" dirty="0" err="1"/>
              <a:t>published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1385D3-D37F-5FC0-3F09-A8A9395CE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5D450-83DE-B293-1A7E-A90516998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584B5C-DAC2-7465-5336-D961F19BBC51}"/>
              </a:ext>
            </a:extLst>
          </p:cNvPr>
          <p:cNvSpPr txBox="1"/>
          <p:nvPr/>
        </p:nvSpPr>
        <p:spPr>
          <a:xfrm>
            <a:off x="355600" y="613716"/>
            <a:ext cx="50679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  <a:effectLst/>
                <a:latin typeface="Helvetica" pitchFamily="2" charset="0"/>
              </a:rPr>
              <a:t>B. Das, B. </a:t>
            </a:r>
            <a:r>
              <a:rPr lang="en-GB" sz="1600" b="1" dirty="0" err="1">
                <a:solidFill>
                  <a:schemeClr val="accent6"/>
                </a:solidFill>
                <a:effectLst/>
                <a:latin typeface="Helvetica" pitchFamily="2" charset="0"/>
              </a:rPr>
              <a:t>Cederwall</a:t>
            </a:r>
            <a:r>
              <a:rPr lang="en-GB" sz="1600" b="1" dirty="0">
                <a:solidFill>
                  <a:schemeClr val="accent6"/>
                </a:solidFill>
                <a:effectLst/>
                <a:latin typeface="Helvetica" pitchFamily="2" charset="0"/>
              </a:rPr>
              <a:t>, C. Qi, M. </a:t>
            </a:r>
            <a:r>
              <a:rPr lang="en-GB" sz="1600" b="1" dirty="0" err="1">
                <a:solidFill>
                  <a:schemeClr val="accent6"/>
                </a:solidFill>
                <a:effectLst/>
                <a:latin typeface="Helvetica" pitchFamily="2" charset="0"/>
              </a:rPr>
              <a:t>Gorska</a:t>
            </a:r>
            <a:r>
              <a:rPr lang="en-GB" sz="1600" b="1" dirty="0">
                <a:solidFill>
                  <a:schemeClr val="accent6"/>
                </a:solidFill>
                <a:effectLst/>
                <a:latin typeface="Helvetica" pitchFamily="2" charset="0"/>
              </a:rPr>
              <a:t>, </a:t>
            </a:r>
            <a:r>
              <a:rPr lang="en-GB" sz="1600" b="1" dirty="0" err="1">
                <a:solidFill>
                  <a:schemeClr val="accent6"/>
                </a:solidFill>
                <a:effectLst/>
                <a:latin typeface="Helvetica" pitchFamily="2" charset="0"/>
              </a:rPr>
              <a:t>P.H.Regan</a:t>
            </a:r>
            <a:r>
              <a:rPr lang="en-GB" sz="1600" b="1" dirty="0">
                <a:solidFill>
                  <a:schemeClr val="accent6"/>
                </a:solidFill>
                <a:effectLst/>
                <a:latin typeface="Helvetica" pitchFamily="2" charset="0"/>
              </a:rPr>
              <a:t> et al., Phys. Rev. C 105, L031304(2022).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EAFFC4-4844-4BC0-72EB-E8906A44E8EE}"/>
              </a:ext>
            </a:extLst>
          </p:cNvPr>
          <p:cNvSpPr txBox="1"/>
          <p:nvPr/>
        </p:nvSpPr>
        <p:spPr>
          <a:xfrm>
            <a:off x="172055" y="1307111"/>
            <a:ext cx="47809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</a:rPr>
              <a:t>Excited states in </a:t>
            </a:r>
            <a:r>
              <a:rPr lang="en-GB" sz="1600" baseline="30000" dirty="0">
                <a:effectLst/>
              </a:rPr>
              <a:t>94</a:t>
            </a:r>
            <a:r>
              <a:rPr lang="en-GB" sz="1600" dirty="0">
                <a:effectLst/>
              </a:rPr>
              <a:t>Ru were populated primarily via the </a:t>
            </a:r>
            <a:r>
              <a:rPr lang="el-GR" sz="1600" dirty="0">
                <a:effectLst/>
              </a:rPr>
              <a:t>β-</a:t>
            </a:r>
            <a:r>
              <a:rPr lang="en-GB" sz="1600" dirty="0">
                <a:effectLst/>
              </a:rPr>
              <a:t>delayed proton emission of </a:t>
            </a:r>
            <a:r>
              <a:rPr lang="en-GB" sz="1600" baseline="30000" dirty="0">
                <a:effectLst/>
              </a:rPr>
              <a:t>95</a:t>
            </a:r>
            <a:r>
              <a:rPr lang="en-GB" sz="1600" dirty="0">
                <a:effectLst/>
              </a:rPr>
              <a:t>Pd nuclei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AF7CE2-115D-8674-1156-C848880F0162}"/>
              </a:ext>
            </a:extLst>
          </p:cNvPr>
          <p:cNvSpPr txBox="1"/>
          <p:nvPr/>
        </p:nvSpPr>
        <p:spPr>
          <a:xfrm>
            <a:off x="1343476" y="5512071"/>
            <a:ext cx="56515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</a:rPr>
              <a:t>subtle interference between the wave function of the lowest </a:t>
            </a:r>
            <a:r>
              <a:rPr lang="en-GB" sz="1600" dirty="0"/>
              <a:t>seniority </a:t>
            </a:r>
            <a:r>
              <a:rPr lang="en-US" sz="1600" dirty="0">
                <a:latin typeface="Symbol" pitchFamily="2" charset="2"/>
              </a:rPr>
              <a:t>n</a:t>
            </a:r>
            <a:r>
              <a:rPr lang="el-GR" sz="1600" dirty="0"/>
              <a:t> = 2, </a:t>
            </a:r>
            <a:r>
              <a:rPr lang="en-GB" sz="1600" dirty="0"/>
              <a:t>J</a:t>
            </a:r>
            <a:r>
              <a:rPr lang="el-GR" sz="1600" baseline="30000" dirty="0"/>
              <a:t>π</a:t>
            </a:r>
            <a:r>
              <a:rPr lang="el-GR" sz="1600" dirty="0"/>
              <a:t> = 4</a:t>
            </a:r>
            <a:r>
              <a:rPr lang="el-GR" sz="1600" baseline="30000" dirty="0"/>
              <a:t>+</a:t>
            </a:r>
            <a:r>
              <a:rPr lang="el-GR" sz="1600" dirty="0"/>
              <a:t> </a:t>
            </a:r>
            <a:r>
              <a:rPr lang="en-GB" sz="1600" dirty="0"/>
              <a:t>state and that of a close-lying </a:t>
            </a:r>
            <a:r>
              <a:rPr lang="en-US" sz="1600" dirty="0">
                <a:latin typeface="Symbol" pitchFamily="2" charset="2"/>
              </a:rPr>
              <a:t>n</a:t>
            </a:r>
            <a:r>
              <a:rPr lang="el-GR" sz="1600" dirty="0"/>
              <a:t>=4 </a:t>
            </a:r>
            <a:r>
              <a:rPr lang="en-GB" sz="1600" dirty="0"/>
              <a:t>state that exhibits partial dynamic symmetry</a:t>
            </a:r>
          </a:p>
        </p:txBody>
      </p:sp>
      <p:pic>
        <p:nvPicPr>
          <p:cNvPr id="14" name="Image2">
            <a:extLst>
              <a:ext uri="{FF2B5EF4-FFF2-40B4-BE49-F238E27FC236}">
                <a16:creationId xmlns:a16="http://schemas.microsoft.com/office/drawing/2014/main" id="{96A0E381-0778-D749-F61C-9CBC013D6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79" r="14881"/>
          <a:stretch/>
        </p:blipFill>
        <p:spPr bwMode="auto">
          <a:xfrm>
            <a:off x="0" y="2010902"/>
            <a:ext cx="3172139" cy="2305059"/>
          </a:xfrm>
          <a:prstGeom prst="rect">
            <a:avLst/>
          </a:prstGeom>
        </p:spPr>
      </p:pic>
      <p:pic>
        <p:nvPicPr>
          <p:cNvPr id="15" name="Image1">
            <a:extLst>
              <a:ext uri="{FF2B5EF4-FFF2-40B4-BE49-F238E27FC236}">
                <a16:creationId xmlns:a16="http://schemas.microsoft.com/office/drawing/2014/main" id="{EB3EEAE3-4CB9-2C72-A954-AFD61E669A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84" t="11239" r="2922" b="3892"/>
          <a:stretch/>
        </p:blipFill>
        <p:spPr bwMode="auto">
          <a:xfrm>
            <a:off x="5134107" y="958478"/>
            <a:ext cx="3721738" cy="259388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7B99ED-1CB7-7F69-8E7F-A99C155BAD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8576"/>
          <a:stretch/>
        </p:blipFill>
        <p:spPr>
          <a:xfrm>
            <a:off x="3084337" y="3700538"/>
            <a:ext cx="4193520" cy="1622391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8E30D77-3119-FE64-08EC-A22647E8462F}"/>
              </a:ext>
            </a:extLst>
          </p:cNvPr>
          <p:cNvSpPr/>
          <p:nvPr/>
        </p:nvSpPr>
        <p:spPr>
          <a:xfrm>
            <a:off x="4292601" y="4787900"/>
            <a:ext cx="4000499" cy="2032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E250F23-D2EA-74C8-3A5F-0FCE4AA507AF}"/>
              </a:ext>
            </a:extLst>
          </p:cNvPr>
          <p:cNvSpPr/>
          <p:nvPr/>
        </p:nvSpPr>
        <p:spPr>
          <a:xfrm>
            <a:off x="3144173" y="4646449"/>
            <a:ext cx="3979149" cy="203200"/>
          </a:xfrm>
          <a:prstGeom prst="rect">
            <a:avLst/>
          </a:prstGeom>
          <a:noFill/>
          <a:ln w="38100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7674AE5-30B2-7F45-0D1D-B70716B28E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4690" y="4363471"/>
            <a:ext cx="2871310" cy="2012732"/>
          </a:xfrm>
          <a:prstGeom prst="rect">
            <a:avLst/>
          </a:prstGeom>
        </p:spPr>
      </p:pic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C76AC162-2E1A-0276-F96B-CA65339920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25" name="Picture 2" descr="L'INFN cambia Logo">
            <a:extLst>
              <a:ext uri="{FF2B5EF4-FFF2-40B4-BE49-F238E27FC236}">
                <a16:creationId xmlns:a16="http://schemas.microsoft.com/office/drawing/2014/main" id="{50F259D0-7C30-9928-32B8-A5C0AD2B2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4571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A1B64-D8DD-CD58-4344-A9C3A000A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-177520"/>
            <a:ext cx="6049913" cy="787557"/>
          </a:xfrm>
        </p:spPr>
        <p:txBody>
          <a:bodyPr/>
          <a:lstStyle/>
          <a:p>
            <a:r>
              <a:rPr lang="it-IT" dirty="0"/>
              <a:t>First </a:t>
            </a:r>
            <a:r>
              <a:rPr lang="it-IT" dirty="0" err="1"/>
              <a:t>published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1385D3-D37F-5FC0-3F09-A8A9395CE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15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5D450-83DE-B293-1A7E-A90516998D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G=PAC Sept. 2022</a:t>
            </a:r>
            <a:endParaRPr lang="de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584B5C-DAC2-7465-5336-D961F19BBC51}"/>
              </a:ext>
            </a:extLst>
          </p:cNvPr>
          <p:cNvSpPr txBox="1"/>
          <p:nvPr/>
        </p:nvSpPr>
        <p:spPr>
          <a:xfrm>
            <a:off x="355600" y="613718"/>
            <a:ext cx="506793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chemeClr val="accent6"/>
                </a:solidFill>
                <a:latin typeface="Helvetica" pitchFamily="2" charset="0"/>
              </a:rPr>
              <a:t>B. Das, B. </a:t>
            </a:r>
            <a:r>
              <a:rPr lang="en-GB" sz="1600" b="1" dirty="0" err="1">
                <a:solidFill>
                  <a:schemeClr val="accent6"/>
                </a:solidFill>
                <a:latin typeface="Helvetica" pitchFamily="2" charset="0"/>
              </a:rPr>
              <a:t>Cederwall</a:t>
            </a:r>
            <a:r>
              <a:rPr lang="en-GB" sz="1600" b="1" dirty="0">
                <a:solidFill>
                  <a:schemeClr val="accent6"/>
                </a:solidFill>
                <a:latin typeface="Helvetica" pitchFamily="2" charset="0"/>
              </a:rPr>
              <a:t>, C. Qi, M. </a:t>
            </a:r>
            <a:r>
              <a:rPr lang="en-GB" sz="1600" b="1" dirty="0" err="1">
                <a:solidFill>
                  <a:schemeClr val="accent6"/>
                </a:solidFill>
                <a:latin typeface="Helvetica" pitchFamily="2" charset="0"/>
              </a:rPr>
              <a:t>Gorska</a:t>
            </a:r>
            <a:r>
              <a:rPr lang="en-GB" sz="1600" b="1" dirty="0">
                <a:solidFill>
                  <a:schemeClr val="accent6"/>
                </a:solidFill>
                <a:latin typeface="Helvetica" pitchFamily="2" charset="0"/>
              </a:rPr>
              <a:t>, </a:t>
            </a:r>
            <a:r>
              <a:rPr lang="en-GB" sz="1600" b="1" dirty="0" err="1">
                <a:solidFill>
                  <a:schemeClr val="accent6"/>
                </a:solidFill>
                <a:latin typeface="Helvetica" pitchFamily="2" charset="0"/>
              </a:rPr>
              <a:t>P.H.Regan</a:t>
            </a:r>
            <a:r>
              <a:rPr lang="en-GB" sz="1600" b="1" dirty="0">
                <a:solidFill>
                  <a:schemeClr val="accent6"/>
                </a:solidFill>
                <a:latin typeface="Helvetica" pitchFamily="2" charset="0"/>
              </a:rPr>
              <a:t> et al., Phys. Rev. C 105, L031304(2022).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EAFFC4-4844-4BC0-72EB-E8906A44E8EE}"/>
              </a:ext>
            </a:extLst>
          </p:cNvPr>
          <p:cNvSpPr txBox="1"/>
          <p:nvPr/>
        </p:nvSpPr>
        <p:spPr>
          <a:xfrm>
            <a:off x="172055" y="1307113"/>
            <a:ext cx="478094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Excited states in </a:t>
            </a:r>
            <a:r>
              <a:rPr lang="en-GB" sz="1600" baseline="30000" dirty="0"/>
              <a:t>94</a:t>
            </a:r>
            <a:r>
              <a:rPr lang="en-GB" sz="1600" dirty="0"/>
              <a:t>Ru were populated primarily via the </a:t>
            </a:r>
            <a:r>
              <a:rPr lang="el-GR" sz="1600" dirty="0"/>
              <a:t>β-</a:t>
            </a:r>
            <a:r>
              <a:rPr lang="en-GB" sz="1600" dirty="0"/>
              <a:t>delayed proton emission of </a:t>
            </a:r>
            <a:r>
              <a:rPr lang="en-GB" sz="1600" baseline="30000" dirty="0"/>
              <a:t>95</a:t>
            </a:r>
            <a:r>
              <a:rPr lang="en-GB" sz="1600" dirty="0"/>
              <a:t>Pd nuclei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AF7CE2-115D-8674-1156-C848880F0162}"/>
              </a:ext>
            </a:extLst>
          </p:cNvPr>
          <p:cNvSpPr txBox="1"/>
          <p:nvPr/>
        </p:nvSpPr>
        <p:spPr>
          <a:xfrm>
            <a:off x="241903" y="3981581"/>
            <a:ext cx="439458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subtle interference between the wave function of the lowest seniority </a:t>
            </a:r>
            <a:r>
              <a:rPr lang="en-US" sz="1600" dirty="0">
                <a:latin typeface="Symbol" pitchFamily="2" charset="2"/>
              </a:rPr>
              <a:t>n</a:t>
            </a:r>
            <a:r>
              <a:rPr lang="el-GR" sz="1600" dirty="0"/>
              <a:t> = 2, </a:t>
            </a:r>
            <a:r>
              <a:rPr lang="en-GB" sz="1600" dirty="0"/>
              <a:t>J</a:t>
            </a:r>
            <a:r>
              <a:rPr lang="el-GR" sz="1600" baseline="30000" dirty="0"/>
              <a:t>π</a:t>
            </a:r>
            <a:r>
              <a:rPr lang="el-GR" sz="1600" dirty="0"/>
              <a:t> = 4</a:t>
            </a:r>
            <a:r>
              <a:rPr lang="el-GR" sz="1600" baseline="30000" dirty="0"/>
              <a:t>+</a:t>
            </a:r>
            <a:r>
              <a:rPr lang="el-GR" sz="1600" dirty="0"/>
              <a:t> </a:t>
            </a:r>
            <a:r>
              <a:rPr lang="en-GB" sz="1600" dirty="0"/>
              <a:t>state and that of a close-lying </a:t>
            </a:r>
            <a:r>
              <a:rPr lang="en-US" sz="1600" dirty="0">
                <a:latin typeface="Symbol" pitchFamily="2" charset="2"/>
              </a:rPr>
              <a:t>n</a:t>
            </a:r>
            <a:r>
              <a:rPr lang="el-GR" sz="1600" dirty="0"/>
              <a:t>=4 </a:t>
            </a:r>
            <a:r>
              <a:rPr lang="en-GB" sz="1600" dirty="0"/>
              <a:t>state that exhibits partial dynamic symmetry</a:t>
            </a:r>
          </a:p>
        </p:txBody>
      </p:sp>
      <p:pic>
        <p:nvPicPr>
          <p:cNvPr id="15" name="Image1">
            <a:extLst>
              <a:ext uri="{FF2B5EF4-FFF2-40B4-BE49-F238E27FC236}">
                <a16:creationId xmlns:a16="http://schemas.microsoft.com/office/drawing/2014/main" id="{EB3EEAE3-4CB9-2C72-A954-AFD61E669A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4" t="11239" r="2922" b="3892"/>
          <a:stretch/>
        </p:blipFill>
        <p:spPr bwMode="auto">
          <a:xfrm>
            <a:off x="5134107" y="958478"/>
            <a:ext cx="3721738" cy="2593886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8E30D77-3119-FE64-08EC-A22647E8462F}"/>
              </a:ext>
            </a:extLst>
          </p:cNvPr>
          <p:cNvSpPr/>
          <p:nvPr/>
        </p:nvSpPr>
        <p:spPr>
          <a:xfrm>
            <a:off x="4292603" y="4787900"/>
            <a:ext cx="4000499" cy="2032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t-IT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17F25B5-6D84-3CDA-FAA5-642C34EB2A6E}"/>
              </a:ext>
            </a:extLst>
          </p:cNvPr>
          <p:cNvGrpSpPr/>
          <p:nvPr/>
        </p:nvGrpSpPr>
        <p:grpSpPr>
          <a:xfrm>
            <a:off x="241903" y="2255421"/>
            <a:ext cx="4193520" cy="1622391"/>
            <a:chOff x="850034" y="2018020"/>
            <a:chExt cx="4193520" cy="1622391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D7B99ED-1CB7-7F69-8E7F-A99C155BAD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28576"/>
            <a:stretch/>
          </p:blipFill>
          <p:spPr>
            <a:xfrm>
              <a:off x="850034" y="2018020"/>
              <a:ext cx="4193520" cy="1622391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E250F23-D2EA-74C8-3A5F-0FCE4AA507AF}"/>
                </a:ext>
              </a:extLst>
            </p:cNvPr>
            <p:cNvSpPr/>
            <p:nvPr/>
          </p:nvSpPr>
          <p:spPr>
            <a:xfrm>
              <a:off x="909872" y="2963929"/>
              <a:ext cx="3979149" cy="203200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</p:grpSp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C76AC162-2E1A-0276-F96B-CA6533992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184" y="72696"/>
            <a:ext cx="656053" cy="595720"/>
          </a:xfrm>
          <a:prstGeom prst="rect">
            <a:avLst/>
          </a:prstGeom>
        </p:spPr>
      </p:pic>
      <p:pic>
        <p:nvPicPr>
          <p:cNvPr id="25" name="Picture 2" descr="L'INFN cambia Logo">
            <a:extLst>
              <a:ext uri="{FF2B5EF4-FFF2-40B4-BE49-F238E27FC236}">
                <a16:creationId xmlns:a16="http://schemas.microsoft.com/office/drawing/2014/main" id="{50F259D0-7C30-9928-32B8-A5C0AD2B2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6" y="6593653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531274B-48B8-F8BF-0900-5DAE990FF0DB}"/>
              </a:ext>
            </a:extLst>
          </p:cNvPr>
          <p:cNvSpPr txBox="1"/>
          <p:nvPr/>
        </p:nvSpPr>
        <p:spPr>
          <a:xfrm>
            <a:off x="4459235" y="5842704"/>
            <a:ext cx="536099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231F20"/>
                </a:solidFill>
                <a:effectLst/>
              </a:rPr>
              <a:t>Evidence of Partial Seniority Conservation in the </a:t>
            </a:r>
            <a:r>
              <a:rPr lang="el-GR" sz="1400" dirty="0">
                <a:solidFill>
                  <a:srgbClr val="231F20"/>
                </a:solidFill>
                <a:effectLst/>
              </a:rPr>
              <a:t>π</a:t>
            </a:r>
            <a:r>
              <a:rPr lang="en-GB" sz="1400" dirty="0">
                <a:solidFill>
                  <a:srgbClr val="231F20"/>
                </a:solidFill>
                <a:effectLst/>
              </a:rPr>
              <a:t>g9=2 Shell for the N = 50 Isotones</a:t>
            </a:r>
          </a:p>
          <a:p>
            <a:r>
              <a:rPr lang="en-GB" sz="1400" dirty="0">
                <a:solidFill>
                  <a:srgbClr val="231F20"/>
                </a:solidFill>
                <a:effectLst/>
              </a:rPr>
              <a:t>R. M. Perez-Vidal, PRL129, 112501 (2022)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EA10A2-2130-11F0-1FED-79F3FDA09C32}"/>
              </a:ext>
            </a:extLst>
          </p:cNvPr>
          <p:cNvGrpSpPr/>
          <p:nvPr/>
        </p:nvGrpSpPr>
        <p:grpSpPr>
          <a:xfrm>
            <a:off x="4435423" y="3591968"/>
            <a:ext cx="5569429" cy="2250102"/>
            <a:chOff x="406752" y="4702895"/>
            <a:chExt cx="4985388" cy="1851114"/>
          </a:xfrm>
        </p:grpSpPr>
        <p:pic>
          <p:nvPicPr>
            <p:cNvPr id="11" name="Picture 10" descr="Table&#10;&#10;Description automatically generated">
              <a:extLst>
                <a:ext uri="{FF2B5EF4-FFF2-40B4-BE49-F238E27FC236}">
                  <a16:creationId xmlns:a16="http://schemas.microsoft.com/office/drawing/2014/main" id="{621D40F3-EE02-777C-5C4D-85B78D29D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6752" y="4702895"/>
              <a:ext cx="4985388" cy="18511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AA6BDD1-F2DC-8537-2417-A270E14780D4}"/>
                </a:ext>
              </a:extLst>
            </p:cNvPr>
            <p:cNvSpPr/>
            <p:nvPr/>
          </p:nvSpPr>
          <p:spPr>
            <a:xfrm>
              <a:off x="468983" y="5832088"/>
              <a:ext cx="4472866" cy="284818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770922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1BDD7-F00C-E046-BD5B-1AD97A3F9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2"/>
            <a:ext cx="6049913" cy="595720"/>
          </a:xfrm>
        </p:spPr>
        <p:txBody>
          <a:bodyPr/>
          <a:lstStyle/>
          <a:p>
            <a:r>
              <a:rPr lang="en-GB" b="0" dirty="0">
                <a:solidFill>
                  <a:prstClr val="black"/>
                </a:solidFill>
                <a:latin typeface="Calibri" panose="020F0502020204030204"/>
              </a:rPr>
              <a:t>FAIR Phase-0: 2020-2022 campaigns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1AFEA-1B0F-474E-B699-9CDC2A94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EE089-0C94-CF4E-A429-1237224AC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CDB1434A-7EE2-6645-B673-35C18BC82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DF89750-3F56-1746-8654-A98D396765EB}"/>
              </a:ext>
            </a:extLst>
          </p:cNvPr>
          <p:cNvGrpSpPr/>
          <p:nvPr/>
        </p:nvGrpSpPr>
        <p:grpSpPr>
          <a:xfrm>
            <a:off x="786913" y="2014412"/>
            <a:ext cx="7774295" cy="2673295"/>
            <a:chOff x="926893" y="3683674"/>
            <a:chExt cx="7774295" cy="2673295"/>
          </a:xfrm>
        </p:grpSpPr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54FDD979-85BE-F247-9395-711425A6B89E}"/>
                </a:ext>
              </a:extLst>
            </p:cNvPr>
            <p:cNvSpPr/>
            <p:nvPr/>
          </p:nvSpPr>
          <p:spPr>
            <a:xfrm rot="16200000">
              <a:off x="4702083" y="232712"/>
              <a:ext cx="548144" cy="7450067"/>
            </a:xfrm>
            <a:prstGeom prst="downArrow">
              <a:avLst/>
            </a:prstGeom>
            <a:gradFill flip="none" rotWithShape="1">
              <a:gsLst>
                <a:gs pos="0">
                  <a:schemeClr val="accent2"/>
                </a:gs>
                <a:gs pos="89000">
                  <a:schemeClr val="accent1">
                    <a:tint val="44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EC3785-5BB8-3447-BCDB-663C5A8ED83F}"/>
                </a:ext>
              </a:extLst>
            </p:cNvPr>
            <p:cNvSpPr txBox="1"/>
            <p:nvPr/>
          </p:nvSpPr>
          <p:spPr>
            <a:xfrm>
              <a:off x="926893" y="4339795"/>
              <a:ext cx="161636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FATIMA-bPLAST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+AIDA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+HPGe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C68A805B-066E-5B4F-BE42-223E9DEDB40C}"/>
                </a:ext>
              </a:extLst>
            </p:cNvPr>
            <p:cNvSpPr/>
            <p:nvPr/>
          </p:nvSpPr>
          <p:spPr>
            <a:xfrm>
              <a:off x="1624859" y="3740919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189372D5-A53C-A64C-A6C5-A555191BB877}"/>
                </a:ext>
              </a:extLst>
            </p:cNvPr>
            <p:cNvSpPr/>
            <p:nvPr/>
          </p:nvSpPr>
          <p:spPr>
            <a:xfrm>
              <a:off x="4504356" y="3723820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3AE53830-1A0E-254A-92F2-19E5B8A1F14B}"/>
                </a:ext>
              </a:extLst>
            </p:cNvPr>
            <p:cNvSpPr/>
            <p:nvPr/>
          </p:nvSpPr>
          <p:spPr>
            <a:xfrm>
              <a:off x="7398464" y="3749497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32683D6-FB7A-E141-9F9E-6274CB8D54ED}"/>
                </a:ext>
              </a:extLst>
            </p:cNvPr>
            <p:cNvSpPr txBox="1"/>
            <p:nvPr/>
          </p:nvSpPr>
          <p:spPr>
            <a:xfrm>
              <a:off x="1501843" y="3824276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1CF980-96AD-7940-AF5B-E33D84763E8E}"/>
                </a:ext>
              </a:extLst>
            </p:cNvPr>
            <p:cNvSpPr txBox="1"/>
            <p:nvPr/>
          </p:nvSpPr>
          <p:spPr>
            <a:xfrm>
              <a:off x="4293498" y="3796996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C9C463-494D-CD4F-9147-7D5FD453F648}"/>
                </a:ext>
              </a:extLst>
            </p:cNvPr>
            <p:cNvSpPr txBox="1"/>
            <p:nvPr/>
          </p:nvSpPr>
          <p:spPr>
            <a:xfrm>
              <a:off x="7188668" y="3789249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580154-0F07-6A4F-8967-AE09CAE635F9}"/>
                </a:ext>
              </a:extLst>
            </p:cNvPr>
            <p:cNvSpPr txBox="1"/>
            <p:nvPr/>
          </p:nvSpPr>
          <p:spPr>
            <a:xfrm>
              <a:off x="3801600" y="4296437"/>
              <a:ext cx="16163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3x AIDA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+HPGe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+ FATIMA-bPlast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CA82CA9-E426-BE4D-8A67-DC9BEC1C2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5393" y="5035101"/>
              <a:ext cx="2707711" cy="1321868"/>
            </a:xfrm>
            <a:prstGeom prst="rect">
              <a:avLst/>
            </a:prstGeom>
          </p:spPr>
        </p:pic>
        <p:pic>
          <p:nvPicPr>
            <p:cNvPr id="22" name="Picture 3" descr="E:\photo\2018_06-09_photos_despec\2018_09_10_s4.jpg">
              <a:extLst>
                <a:ext uri="{FF2B5EF4-FFF2-40B4-BE49-F238E27FC236}">
                  <a16:creationId xmlns:a16="http://schemas.microsoft.com/office/drawing/2014/main" id="{42C885DD-3072-5547-B92E-DFFE66DA8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620" y="5156697"/>
              <a:ext cx="1631954" cy="1094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A9DE7BFF-7C55-0A9F-38A4-810E5C4AE109}"/>
              </a:ext>
            </a:extLst>
          </p:cNvPr>
          <p:cNvSpPr txBox="1"/>
          <p:nvPr/>
        </p:nvSpPr>
        <p:spPr>
          <a:xfrm>
            <a:off x="3206028" y="4869412"/>
            <a:ext cx="52341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Shifting the focus from isomeric states to </a:t>
            </a: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</a:rPr>
              <a:t>b</a:t>
            </a: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-decay</a:t>
            </a:r>
          </a:p>
        </p:txBody>
      </p:sp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E7D8DE38-7736-31E7-D99E-F504040B4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9587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B24EF-EAA4-A349-B902-6E37426F7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12128"/>
            <a:ext cx="6049913" cy="787557"/>
          </a:xfrm>
        </p:spPr>
        <p:txBody>
          <a:bodyPr/>
          <a:lstStyle/>
          <a:p>
            <a:r>
              <a:rPr lang="en-IT" dirty="0"/>
              <a:t>DESPEC campaign in 2021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565E0B-3B34-EA4C-A995-294DB8A85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33671D-7A57-BD4C-80A7-80E2CA364A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2F14A46A-F95B-CB40-9D4E-EDB3B337C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779" y="1487893"/>
            <a:ext cx="4681233" cy="19411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C8904A-6043-524B-B972-70787DE03523}"/>
              </a:ext>
            </a:extLst>
          </p:cNvPr>
          <p:cNvSpPr txBox="1"/>
          <p:nvPr/>
        </p:nvSpPr>
        <p:spPr>
          <a:xfrm>
            <a:off x="963168" y="4409644"/>
            <a:ext cx="7914832" cy="156966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xpanded array to achieve full covarage of F4 focal plane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Incremented gamma efficiency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New readout for FATIMA and bPlastic</a:t>
            </a:r>
          </a:p>
          <a:p>
            <a:pPr marL="11112" marR="0" lvl="1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96862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Established remote participation procedures: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50 people joined shifts on-line</a:t>
            </a:r>
          </a:p>
          <a:p>
            <a:pPr marL="296862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Successfully completed 3 exp. runs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~25 days data taking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081F71-C934-8840-8AE5-FB561C1EB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252" y="1117359"/>
            <a:ext cx="2140114" cy="1605086"/>
          </a:xfrm>
          <a:prstGeom prst="rect">
            <a:avLst/>
          </a:prstGeom>
        </p:spPr>
      </p:pic>
      <p:pic>
        <p:nvPicPr>
          <p:cNvPr id="8" name="Picture 7" descr="A picture containing indoor, wall, printer&#10;&#10;Description automatically generated">
            <a:extLst>
              <a:ext uri="{FF2B5EF4-FFF2-40B4-BE49-F238E27FC236}">
                <a16:creationId xmlns:a16="http://schemas.microsoft.com/office/drawing/2014/main" id="{AAC653E5-15E9-E140-9F83-05966B3C8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2982" y="2835468"/>
            <a:ext cx="1722461" cy="1291846"/>
          </a:xfrm>
          <a:prstGeom prst="rect">
            <a:avLst/>
          </a:prstGeom>
        </p:spPr>
      </p:pic>
      <p:pic>
        <p:nvPicPr>
          <p:cNvPr id="13" name="Picture 12" descr="A picture containing logo&#10;&#10;Description automatically generated">
            <a:extLst>
              <a:ext uri="{FF2B5EF4-FFF2-40B4-BE49-F238E27FC236}">
                <a16:creationId xmlns:a16="http://schemas.microsoft.com/office/drawing/2014/main" id="{B265C18D-4E0E-B84A-AFAA-15CBA96B47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15" name="Picture 14" descr="A picture containing text, person, posing, group&#10;&#10;Description automatically generated">
            <a:extLst>
              <a:ext uri="{FF2B5EF4-FFF2-40B4-BE49-F238E27FC236}">
                <a16:creationId xmlns:a16="http://schemas.microsoft.com/office/drawing/2014/main" id="{0AB1B189-7B1B-A048-9289-C5E0EF0A3C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2381" y="2799242"/>
            <a:ext cx="2413125" cy="1530600"/>
          </a:xfrm>
          <a:prstGeom prst="rect">
            <a:avLst/>
          </a:prstGeom>
        </p:spPr>
      </p:pic>
      <p:pic>
        <p:nvPicPr>
          <p:cNvPr id="17" name="Picture 1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61D8D7B-4575-FA4F-AEB4-B2D6926EF1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6450" y="1360988"/>
            <a:ext cx="2164581" cy="1372953"/>
          </a:xfrm>
          <a:prstGeom prst="rect">
            <a:avLst/>
          </a:prstGeom>
        </p:spPr>
      </p:pic>
      <p:pic>
        <p:nvPicPr>
          <p:cNvPr id="6" name="Picture 2" descr="L'INFN cambia Logo">
            <a:extLst>
              <a:ext uri="{FF2B5EF4-FFF2-40B4-BE49-F238E27FC236}">
                <a16:creationId xmlns:a16="http://schemas.microsoft.com/office/drawing/2014/main" id="{506DC062-B000-1D21-FF73-80905FE4E9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5791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B744-8FCE-484A-ABAC-62FD23AC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59" y="199128"/>
            <a:ext cx="6640006" cy="639890"/>
          </a:xfrm>
        </p:spPr>
        <p:txBody>
          <a:bodyPr/>
          <a:lstStyle/>
          <a:p>
            <a:r>
              <a:rPr lang="en-IT" sz="2400" dirty="0"/>
              <a:t>DESPEC campaign in 2021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B25212-DD39-E246-B266-77318911236F}"/>
              </a:ext>
            </a:extLst>
          </p:cNvPr>
          <p:cNvGrpSpPr/>
          <p:nvPr/>
        </p:nvGrpSpPr>
        <p:grpSpPr>
          <a:xfrm>
            <a:off x="1901644" y="1530977"/>
            <a:ext cx="5800912" cy="3470453"/>
            <a:chOff x="362857" y="656773"/>
            <a:chExt cx="9113432" cy="6110514"/>
          </a:xfrm>
          <a:effectLst>
            <a:outerShdw blurRad="61032" dist="50800" dir="5400000" algn="ctr" rotWithShape="0">
              <a:srgbClr val="000000">
                <a:alpha val="0"/>
              </a:srgbClr>
            </a:outerShdw>
          </a:effectLst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317D1DF-17E2-B545-9E8A-4054DC195588}"/>
                </a:ext>
              </a:extLst>
            </p:cNvPr>
            <p:cNvGrpSpPr/>
            <p:nvPr/>
          </p:nvGrpSpPr>
          <p:grpSpPr>
            <a:xfrm>
              <a:off x="429711" y="656773"/>
              <a:ext cx="9046578" cy="6110514"/>
              <a:chOff x="508000" y="373743"/>
              <a:chExt cx="9046578" cy="6110514"/>
            </a:xfrm>
          </p:grpSpPr>
          <p:pic>
            <p:nvPicPr>
              <p:cNvPr id="6" name="Picture 5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08DC7462-79DD-8644-B6E3-504CE3EDF2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701" b="10899"/>
              <a:stretch/>
            </p:blipFill>
            <p:spPr>
              <a:xfrm>
                <a:off x="508000" y="373743"/>
                <a:ext cx="9046578" cy="6110514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D76B865-F901-C448-81DF-85D76D235955}"/>
                  </a:ext>
                </a:extLst>
              </p:cNvPr>
              <p:cNvSpPr/>
              <p:nvPr/>
            </p:nvSpPr>
            <p:spPr>
              <a:xfrm>
                <a:off x="7663543" y="2739572"/>
                <a:ext cx="1734457" cy="31205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9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C5280B-42F6-1B40-A327-726B5551782A}"/>
                </a:ext>
              </a:extLst>
            </p:cNvPr>
            <p:cNvSpPr/>
            <p:nvPr/>
          </p:nvSpPr>
          <p:spPr>
            <a:xfrm>
              <a:off x="362857" y="3476173"/>
              <a:ext cx="304800" cy="6676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9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7AFE41-5E0A-CD40-8FA1-FA1221542704}"/>
              </a:ext>
            </a:extLst>
          </p:cNvPr>
          <p:cNvGrpSpPr/>
          <p:nvPr/>
        </p:nvGrpSpPr>
        <p:grpSpPr>
          <a:xfrm>
            <a:off x="4124072" y="782532"/>
            <a:ext cx="1745366" cy="1807837"/>
            <a:chOff x="7454388" y="1351019"/>
            <a:chExt cx="1611107" cy="166877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91F7602-B92F-F24E-B7EB-C36112CF901C}"/>
                </a:ext>
              </a:extLst>
            </p:cNvPr>
            <p:cNvGrpSpPr/>
            <p:nvPr/>
          </p:nvGrpSpPr>
          <p:grpSpPr>
            <a:xfrm>
              <a:off x="7485373" y="1351019"/>
              <a:ext cx="1580122" cy="1668773"/>
              <a:chOff x="7485373" y="1351019"/>
              <a:chExt cx="1580122" cy="1668773"/>
            </a:xfrm>
          </p:grpSpPr>
          <p:pic>
            <p:nvPicPr>
              <p:cNvPr id="20" name="Picture 19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4AD16F05-9EDF-814F-9D49-112804666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90123" y="1351019"/>
                <a:ext cx="1475372" cy="166877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4972B6F-79D0-BD4C-99E3-41455A7368AB}"/>
                  </a:ext>
                </a:extLst>
              </p:cNvPr>
              <p:cNvSpPr txBox="1"/>
              <p:nvPr/>
            </p:nvSpPr>
            <p:spPr>
              <a:xfrm>
                <a:off x="7700168" y="2075021"/>
                <a:ext cx="897002" cy="23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08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228-230Fr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BF63024-9B59-B247-9B8A-6982A0370584}"/>
                  </a:ext>
                </a:extLst>
              </p:cNvPr>
              <p:cNvSpPr txBox="1"/>
              <p:nvPr/>
            </p:nvSpPr>
            <p:spPr>
              <a:xfrm>
                <a:off x="7485373" y="2297419"/>
                <a:ext cx="921417" cy="23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08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224-225At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7FFD2B-3C20-6743-BF42-49C9FB1DAD48}"/>
                </a:ext>
              </a:extLst>
            </p:cNvPr>
            <p:cNvSpPr txBox="1"/>
            <p:nvPr/>
          </p:nvSpPr>
          <p:spPr>
            <a:xfrm>
              <a:off x="7454388" y="2187865"/>
              <a:ext cx="924420" cy="239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08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226-229Rn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57E9230-6016-1A43-B6DE-27698D8A2AED}"/>
              </a:ext>
            </a:extLst>
          </p:cNvPr>
          <p:cNvSpPr txBox="1"/>
          <p:nvPr/>
        </p:nvSpPr>
        <p:spPr>
          <a:xfrm>
            <a:off x="3636161" y="4295309"/>
            <a:ext cx="3129511" cy="33348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S452</a:t>
            </a:r>
            <a:r>
              <a:rPr kumimoji="0" lang="en-US" sz="1517" b="1" i="0" u="none" strike="noStrike" kern="1200" cap="none" spc="-1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Shape Evolution at A~190</a:t>
            </a:r>
            <a:r>
              <a:rPr kumimoji="0" lang="en-IT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4BD450B-349B-374D-81E5-315C9EFABCF5}"/>
              </a:ext>
            </a:extLst>
          </p:cNvPr>
          <p:cNvSpPr/>
          <p:nvPr/>
        </p:nvSpPr>
        <p:spPr>
          <a:xfrm>
            <a:off x="91230" y="1769778"/>
            <a:ext cx="3941631" cy="5592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Droid Sans Fallback" pitchFamily="2"/>
                <a:cs typeface="FreeSans" pitchFamily="2"/>
              </a:rPr>
              <a:t>S496 Core-breaking in the most neutron-deficient Tin isotopes </a:t>
            </a:r>
            <a:endParaRPr kumimoji="0" lang="en-IT" sz="1517" b="1" i="0" u="none" strike="noStrike" kern="1200" cap="none" spc="0" normalizeH="0" baseline="0" noProof="0" dirty="0">
              <a:ln>
                <a:noFill/>
              </a:ln>
              <a:solidFill>
                <a:srgbClr val="4551E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D0C1BBC-9BCC-EA4F-A267-B924ADEA4425}"/>
              </a:ext>
            </a:extLst>
          </p:cNvPr>
          <p:cNvSpPr/>
          <p:nvPr/>
        </p:nvSpPr>
        <p:spPr>
          <a:xfrm>
            <a:off x="5890716" y="1707598"/>
            <a:ext cx="4015285" cy="7927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S460: Investigation the south-east frontier of the A~225 island of octupole deformation 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A44715FF-8F65-A249-9A6B-3FC3DC851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20" y="2536387"/>
            <a:ext cx="1892185" cy="2512643"/>
          </a:xfrm>
          <a:prstGeom prst="rect">
            <a:avLst/>
          </a:prstGeom>
        </p:spPr>
      </p:pic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9F75DF22-19D9-3E4A-8A55-32B153D38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7334" y="2652853"/>
            <a:ext cx="1645615" cy="15215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17D92A9-EA9D-E548-9B47-0261A6A5235B}"/>
              </a:ext>
            </a:extLst>
          </p:cNvPr>
          <p:cNvSpPr txBox="1"/>
          <p:nvPr/>
        </p:nvSpPr>
        <p:spPr>
          <a:xfrm>
            <a:off x="7338125" y="2584990"/>
            <a:ext cx="2517997" cy="266676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a</a:t>
            </a:r>
            <a:r>
              <a:rPr kumimoji="0" lang="en-GB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IT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decay of 218Rn, calibration nucleus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6C76DC-596B-404D-A17A-274C9DCD8462}"/>
              </a:ext>
            </a:extLst>
          </p:cNvPr>
          <p:cNvSpPr txBox="1"/>
          <p:nvPr/>
        </p:nvSpPr>
        <p:spPr>
          <a:xfrm>
            <a:off x="7679877" y="3053484"/>
            <a:ext cx="783548" cy="4001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AIDA</a:t>
            </a:r>
          </a:p>
        </p:txBody>
      </p:sp>
      <p:grpSp>
        <p:nvGrpSpPr>
          <p:cNvPr id="24" name="Group 29">
            <a:extLst>
              <a:ext uri="{FF2B5EF4-FFF2-40B4-BE49-F238E27FC236}">
                <a16:creationId xmlns:a16="http://schemas.microsoft.com/office/drawing/2014/main" id="{9FC15F8F-2C14-0546-B331-CFC28E821EF9}"/>
              </a:ext>
            </a:extLst>
          </p:cNvPr>
          <p:cNvGrpSpPr/>
          <p:nvPr/>
        </p:nvGrpSpPr>
        <p:grpSpPr>
          <a:xfrm>
            <a:off x="2753514" y="4859472"/>
            <a:ext cx="2199295" cy="1176240"/>
            <a:chOff x="4557960" y="1590479"/>
            <a:chExt cx="4885295" cy="307008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0B87BB5-B7C4-EF47-BC34-19DAF5B3DF82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4557960" y="1590479"/>
              <a:ext cx="4875477" cy="3070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8" name="TextShape 30">
              <a:extLst>
                <a:ext uri="{FF2B5EF4-FFF2-40B4-BE49-F238E27FC236}">
                  <a16:creationId xmlns:a16="http://schemas.microsoft.com/office/drawing/2014/main" id="{37579FB1-EE83-7A44-8E5D-4BB52BD5AAC9}"/>
                </a:ext>
              </a:extLst>
            </p:cNvPr>
            <p:cNvSpPr txBox="1"/>
            <p:nvPr/>
          </p:nvSpPr>
          <p:spPr>
            <a:xfrm>
              <a:off x="5421957" y="1770480"/>
              <a:ext cx="1250551" cy="4390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206</a:t>
              </a:r>
            </a:p>
          </p:txBody>
        </p:sp>
        <p:sp>
          <p:nvSpPr>
            <p:cNvPr id="29" name="TextShape 31">
              <a:extLst>
                <a:ext uri="{FF2B5EF4-FFF2-40B4-BE49-F238E27FC236}">
                  <a16:creationId xmlns:a16="http://schemas.microsoft.com/office/drawing/2014/main" id="{B806F2E5-628B-5F4C-92DE-A8F165CB5BFF}"/>
                </a:ext>
              </a:extLst>
            </p:cNvPr>
            <p:cNvSpPr txBox="1"/>
            <p:nvPr/>
          </p:nvSpPr>
          <p:spPr>
            <a:xfrm>
              <a:off x="5840567" y="2677624"/>
              <a:ext cx="1250551" cy="376544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358</a:t>
              </a:r>
            </a:p>
          </p:txBody>
        </p:sp>
        <p:sp>
          <p:nvSpPr>
            <p:cNvPr id="30" name="TextShape 32">
              <a:extLst>
                <a:ext uri="{FF2B5EF4-FFF2-40B4-BE49-F238E27FC236}">
                  <a16:creationId xmlns:a16="http://schemas.microsoft.com/office/drawing/2014/main" id="{1765A9CC-DA41-4F48-B987-E185B9D6720A}"/>
                </a:ext>
              </a:extLst>
            </p:cNvPr>
            <p:cNvSpPr txBox="1"/>
            <p:nvPr/>
          </p:nvSpPr>
          <p:spPr>
            <a:xfrm>
              <a:off x="8290051" y="3054168"/>
              <a:ext cx="1153204" cy="48829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693</a:t>
              </a:r>
            </a:p>
          </p:txBody>
        </p:sp>
        <p:sp>
          <p:nvSpPr>
            <p:cNvPr id="31" name="TextShape 33">
              <a:extLst>
                <a:ext uri="{FF2B5EF4-FFF2-40B4-BE49-F238E27FC236}">
                  <a16:creationId xmlns:a16="http://schemas.microsoft.com/office/drawing/2014/main" id="{8C63C117-8E35-4B47-85AA-31151CF4174F}"/>
                </a:ext>
              </a:extLst>
            </p:cNvPr>
            <p:cNvSpPr txBox="1"/>
            <p:nvPr/>
          </p:nvSpPr>
          <p:spPr>
            <a:xfrm>
              <a:off x="5119303" y="3642724"/>
              <a:ext cx="1892280" cy="37295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0-300mus</a:t>
              </a:r>
            </a:p>
          </p:txBody>
        </p:sp>
        <p:sp>
          <p:nvSpPr>
            <p:cNvPr id="32" name="TextShape 34">
              <a:extLst>
                <a:ext uri="{FF2B5EF4-FFF2-40B4-BE49-F238E27FC236}">
                  <a16:creationId xmlns:a16="http://schemas.microsoft.com/office/drawing/2014/main" id="{45AA44F0-019F-554F-A7F5-87D446DB63EC}"/>
                </a:ext>
              </a:extLst>
            </p:cNvPr>
            <p:cNvSpPr txBox="1"/>
            <p:nvPr/>
          </p:nvSpPr>
          <p:spPr>
            <a:xfrm>
              <a:off x="7220520" y="2870352"/>
              <a:ext cx="1153204" cy="376544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484</a:t>
              </a:r>
            </a:p>
          </p:txBody>
        </p:sp>
      </p:grpSp>
      <p:grpSp>
        <p:nvGrpSpPr>
          <p:cNvPr id="33" name="Group 23">
            <a:extLst>
              <a:ext uri="{FF2B5EF4-FFF2-40B4-BE49-F238E27FC236}">
                <a16:creationId xmlns:a16="http://schemas.microsoft.com/office/drawing/2014/main" id="{77873543-4EF7-EB4C-B879-9D3481AA043B}"/>
              </a:ext>
            </a:extLst>
          </p:cNvPr>
          <p:cNvGrpSpPr/>
          <p:nvPr/>
        </p:nvGrpSpPr>
        <p:grpSpPr>
          <a:xfrm>
            <a:off x="5036611" y="4970420"/>
            <a:ext cx="2289648" cy="1026029"/>
            <a:chOff x="5054760" y="4634640"/>
            <a:chExt cx="4513668" cy="23832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17A5501-FE01-3046-B249-6F16CED50F87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5054760" y="4634640"/>
              <a:ext cx="4305240" cy="2383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5" name="TextShape 24">
              <a:extLst>
                <a:ext uri="{FF2B5EF4-FFF2-40B4-BE49-F238E27FC236}">
                  <a16:creationId xmlns:a16="http://schemas.microsoft.com/office/drawing/2014/main" id="{B40EC97C-3E66-F040-8A4E-62B6D43A3E9D}"/>
                </a:ext>
              </a:extLst>
            </p:cNvPr>
            <p:cNvSpPr txBox="1"/>
            <p:nvPr/>
          </p:nvSpPr>
          <p:spPr>
            <a:xfrm>
              <a:off x="6729841" y="4752358"/>
              <a:ext cx="2838587" cy="7104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Black 0-300mus</a:t>
              </a:r>
            </a:p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Red: 700-1000mus</a:t>
              </a:r>
            </a:p>
          </p:txBody>
        </p:sp>
        <p:sp>
          <p:nvSpPr>
            <p:cNvPr id="36" name="TextShape 25">
              <a:extLst>
                <a:ext uri="{FF2B5EF4-FFF2-40B4-BE49-F238E27FC236}">
                  <a16:creationId xmlns:a16="http://schemas.microsoft.com/office/drawing/2014/main" id="{43439038-BCB1-D14A-B6EA-B8D6FD67CDC4}"/>
                </a:ext>
              </a:extLst>
            </p:cNvPr>
            <p:cNvSpPr txBox="1"/>
            <p:nvPr/>
          </p:nvSpPr>
          <p:spPr>
            <a:xfrm>
              <a:off x="5289930" y="4682138"/>
              <a:ext cx="982387" cy="50615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206</a:t>
              </a:r>
            </a:p>
          </p:txBody>
        </p:sp>
        <p:sp>
          <p:nvSpPr>
            <p:cNvPr id="37" name="TextShape 26">
              <a:extLst>
                <a:ext uri="{FF2B5EF4-FFF2-40B4-BE49-F238E27FC236}">
                  <a16:creationId xmlns:a16="http://schemas.microsoft.com/office/drawing/2014/main" id="{FDB5B654-CE46-0940-8B32-BA7CA1E59858}"/>
                </a:ext>
              </a:extLst>
            </p:cNvPr>
            <p:cNvSpPr txBox="1"/>
            <p:nvPr/>
          </p:nvSpPr>
          <p:spPr>
            <a:xfrm>
              <a:off x="5789006" y="5310924"/>
              <a:ext cx="982387" cy="157203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358</a:t>
              </a:r>
            </a:p>
          </p:txBody>
        </p:sp>
        <p:sp>
          <p:nvSpPr>
            <p:cNvPr id="38" name="TextShape 27">
              <a:extLst>
                <a:ext uri="{FF2B5EF4-FFF2-40B4-BE49-F238E27FC236}">
                  <a16:creationId xmlns:a16="http://schemas.microsoft.com/office/drawing/2014/main" id="{59C45DA8-E162-6F4C-AACB-6536409F0BEC}"/>
                </a:ext>
              </a:extLst>
            </p:cNvPr>
            <p:cNvSpPr txBox="1"/>
            <p:nvPr/>
          </p:nvSpPr>
          <p:spPr>
            <a:xfrm>
              <a:off x="7112280" y="5622845"/>
              <a:ext cx="1036854" cy="39419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484</a:t>
              </a:r>
            </a:p>
          </p:txBody>
        </p:sp>
        <p:sp>
          <p:nvSpPr>
            <p:cNvPr id="39" name="TextShape 28">
              <a:extLst>
                <a:ext uri="{FF2B5EF4-FFF2-40B4-BE49-F238E27FC236}">
                  <a16:creationId xmlns:a16="http://schemas.microsoft.com/office/drawing/2014/main" id="{0C7BD819-DCDA-594D-A47A-D70FF7729A58}"/>
                </a:ext>
              </a:extLst>
            </p:cNvPr>
            <p:cNvSpPr txBox="1"/>
            <p:nvPr/>
          </p:nvSpPr>
          <p:spPr>
            <a:xfrm>
              <a:off x="8327025" y="5819944"/>
              <a:ext cx="1036854" cy="39419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693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801F2B4-8EAF-2B46-8E1D-1D61A8123399}"/>
              </a:ext>
            </a:extLst>
          </p:cNvPr>
          <p:cNvSpPr txBox="1"/>
          <p:nvPr/>
        </p:nvSpPr>
        <p:spPr>
          <a:xfrm>
            <a:off x="4073054" y="4773640"/>
            <a:ext cx="729046" cy="33348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HPGe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68FB92-4012-B849-BDB6-33A708B28A72}"/>
              </a:ext>
            </a:extLst>
          </p:cNvPr>
          <p:cNvSpPr txBox="1"/>
          <p:nvPr/>
        </p:nvSpPr>
        <p:spPr>
          <a:xfrm>
            <a:off x="7144605" y="5523542"/>
            <a:ext cx="888256" cy="333489"/>
          </a:xfrm>
          <a:prstGeom prst="rect">
            <a:avLst/>
          </a:prstGeom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FATIMA</a:t>
            </a:r>
          </a:p>
        </p:txBody>
      </p:sp>
      <p:pic>
        <p:nvPicPr>
          <p:cNvPr id="42" name="Picture 41" descr="A picture containing logo&#10;&#10;Description automatically generated">
            <a:extLst>
              <a:ext uri="{FF2B5EF4-FFF2-40B4-BE49-F238E27FC236}">
                <a16:creationId xmlns:a16="http://schemas.microsoft.com/office/drawing/2014/main" id="{AD093A9F-2DDB-8848-962F-40CAED820F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sp>
        <p:nvSpPr>
          <p:cNvPr id="43" name="Footer Placeholder 3">
            <a:extLst>
              <a:ext uri="{FF2B5EF4-FFF2-40B4-BE49-F238E27FC236}">
                <a16:creationId xmlns:a16="http://schemas.microsoft.com/office/drawing/2014/main" id="{5191B140-7B9B-494D-AB3E-50CF56A11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12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812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BFFC7B-BCA7-51A6-8759-B48BEFC2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18</a:t>
            </a:fld>
            <a:endParaRPr lang="de-DE"/>
          </a:p>
        </p:txBody>
      </p:sp>
      <p:pic>
        <p:nvPicPr>
          <p:cNvPr id="13" name="Picture 2" descr="L'INFN cambia Logo">
            <a:extLst>
              <a:ext uri="{FF2B5EF4-FFF2-40B4-BE49-F238E27FC236}">
                <a16:creationId xmlns:a16="http://schemas.microsoft.com/office/drawing/2014/main" id="{55FB0B63-7B36-EFC5-3180-9DB32FA06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DA22BE-9D78-7C83-3CF7-A22FF5DAF713}"/>
              </a:ext>
            </a:extLst>
          </p:cNvPr>
          <p:cNvSpPr txBox="1"/>
          <p:nvPr/>
        </p:nvSpPr>
        <p:spPr>
          <a:xfrm>
            <a:off x="398581" y="2995974"/>
            <a:ext cx="389982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/>
              <a:t>See talk by. </a:t>
            </a:r>
            <a:r>
              <a:rPr lang="en-GB" dirty="0" err="1"/>
              <a:t>G.Zhang</a:t>
            </a:r>
            <a:r>
              <a:rPr lang="en-GB" dirty="0"/>
              <a:t> Wed.26th</a:t>
            </a:r>
          </a:p>
        </p:txBody>
      </p:sp>
    </p:spTree>
    <p:extLst>
      <p:ext uri="{BB962C8B-B14F-4D97-AF65-F5344CB8AC3E}">
        <p14:creationId xmlns:p14="http://schemas.microsoft.com/office/powerpoint/2010/main" val="1111087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B744-8FCE-484A-ABAC-62FD23AC3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59" y="199128"/>
            <a:ext cx="6640006" cy="639890"/>
          </a:xfrm>
        </p:spPr>
        <p:txBody>
          <a:bodyPr/>
          <a:lstStyle/>
          <a:p>
            <a:r>
              <a:rPr lang="en-IT" sz="2400" dirty="0"/>
              <a:t>DESPEC campaign in 2021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5B25212-DD39-E246-B266-77318911236F}"/>
              </a:ext>
            </a:extLst>
          </p:cNvPr>
          <p:cNvGrpSpPr/>
          <p:nvPr/>
        </p:nvGrpSpPr>
        <p:grpSpPr>
          <a:xfrm>
            <a:off x="1901644" y="1530977"/>
            <a:ext cx="5800912" cy="3470453"/>
            <a:chOff x="362857" y="656773"/>
            <a:chExt cx="9113432" cy="6110514"/>
          </a:xfrm>
          <a:effectLst>
            <a:outerShdw blurRad="61032" dist="50800" dir="5400000" algn="ctr" rotWithShape="0">
              <a:srgbClr val="000000">
                <a:alpha val="0"/>
              </a:srgbClr>
            </a:outerShdw>
          </a:effectLst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317D1DF-17E2-B545-9E8A-4054DC195588}"/>
                </a:ext>
              </a:extLst>
            </p:cNvPr>
            <p:cNvGrpSpPr/>
            <p:nvPr/>
          </p:nvGrpSpPr>
          <p:grpSpPr>
            <a:xfrm>
              <a:off x="429711" y="656773"/>
              <a:ext cx="9046578" cy="6110514"/>
              <a:chOff x="508000" y="373743"/>
              <a:chExt cx="9046578" cy="6110514"/>
            </a:xfrm>
          </p:grpSpPr>
          <p:pic>
            <p:nvPicPr>
              <p:cNvPr id="6" name="Picture 5" descr="A close up of a map&#10;&#10;Description automatically generated">
                <a:extLst>
                  <a:ext uri="{FF2B5EF4-FFF2-40B4-BE49-F238E27FC236}">
                    <a16:creationId xmlns:a16="http://schemas.microsoft.com/office/drawing/2014/main" id="{08DC7462-79DD-8644-B6E3-504CE3EDF2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701" b="10899"/>
              <a:stretch/>
            </p:blipFill>
            <p:spPr>
              <a:xfrm>
                <a:off x="508000" y="373743"/>
                <a:ext cx="9046578" cy="6110514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9D76B865-F901-C448-81DF-85D76D235955}"/>
                  </a:ext>
                </a:extLst>
              </p:cNvPr>
              <p:cNvSpPr/>
              <p:nvPr/>
            </p:nvSpPr>
            <p:spPr>
              <a:xfrm>
                <a:off x="7663543" y="2739572"/>
                <a:ext cx="1734457" cy="312057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95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BC5280B-42F6-1B40-A327-726B5551782A}"/>
                </a:ext>
              </a:extLst>
            </p:cNvPr>
            <p:cNvSpPr/>
            <p:nvPr/>
          </p:nvSpPr>
          <p:spPr>
            <a:xfrm>
              <a:off x="362857" y="3476173"/>
              <a:ext cx="304800" cy="66765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9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7AFE41-5E0A-CD40-8FA1-FA1221542704}"/>
              </a:ext>
            </a:extLst>
          </p:cNvPr>
          <p:cNvGrpSpPr/>
          <p:nvPr/>
        </p:nvGrpSpPr>
        <p:grpSpPr>
          <a:xfrm>
            <a:off x="4124072" y="782532"/>
            <a:ext cx="1745366" cy="1807837"/>
            <a:chOff x="7454388" y="1351019"/>
            <a:chExt cx="1611107" cy="1668773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91F7602-B92F-F24E-B7EB-C36112CF901C}"/>
                </a:ext>
              </a:extLst>
            </p:cNvPr>
            <p:cNvGrpSpPr/>
            <p:nvPr/>
          </p:nvGrpSpPr>
          <p:grpSpPr>
            <a:xfrm>
              <a:off x="7485373" y="1351019"/>
              <a:ext cx="1580122" cy="1668773"/>
              <a:chOff x="7485373" y="1351019"/>
              <a:chExt cx="1580122" cy="1668773"/>
            </a:xfrm>
          </p:grpSpPr>
          <p:pic>
            <p:nvPicPr>
              <p:cNvPr id="20" name="Picture 19" descr="Chart, scatter chart&#10;&#10;Description automatically generated">
                <a:extLst>
                  <a:ext uri="{FF2B5EF4-FFF2-40B4-BE49-F238E27FC236}">
                    <a16:creationId xmlns:a16="http://schemas.microsoft.com/office/drawing/2014/main" id="{4AD16F05-9EDF-814F-9D49-1128046662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90123" y="1351019"/>
                <a:ext cx="1475372" cy="166877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F4972B6F-79D0-BD4C-99E3-41455A7368AB}"/>
                  </a:ext>
                </a:extLst>
              </p:cNvPr>
              <p:cNvSpPr txBox="1"/>
              <p:nvPr/>
            </p:nvSpPr>
            <p:spPr>
              <a:xfrm>
                <a:off x="7700168" y="2075021"/>
                <a:ext cx="897002" cy="23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08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228-230Fr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BF63024-9B59-B247-9B8A-6982A0370584}"/>
                  </a:ext>
                </a:extLst>
              </p:cNvPr>
              <p:cNvSpPr txBox="1"/>
              <p:nvPr/>
            </p:nvSpPr>
            <p:spPr>
              <a:xfrm>
                <a:off x="7485373" y="2297419"/>
                <a:ext cx="921417" cy="239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083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224-225At</a:t>
                </a:r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7FFD2B-3C20-6743-BF42-49C9FB1DAD48}"/>
                </a:ext>
              </a:extLst>
            </p:cNvPr>
            <p:cNvSpPr txBox="1"/>
            <p:nvPr/>
          </p:nvSpPr>
          <p:spPr>
            <a:xfrm>
              <a:off x="7454388" y="2187865"/>
              <a:ext cx="924420" cy="2390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083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226-229Rn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57E9230-6016-1A43-B6DE-27698D8A2AED}"/>
              </a:ext>
            </a:extLst>
          </p:cNvPr>
          <p:cNvSpPr txBox="1"/>
          <p:nvPr/>
        </p:nvSpPr>
        <p:spPr>
          <a:xfrm>
            <a:off x="3636161" y="4295309"/>
            <a:ext cx="3129511" cy="33348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S452</a:t>
            </a:r>
            <a:r>
              <a:rPr kumimoji="0" lang="en-US" sz="1517" b="1" i="0" u="none" strike="noStrike" kern="1200" cap="none" spc="-1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Shape Evolution at A~190</a:t>
            </a:r>
            <a:r>
              <a:rPr kumimoji="0" lang="en-IT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4BD450B-349B-374D-81E5-315C9EFABCF5}"/>
              </a:ext>
            </a:extLst>
          </p:cNvPr>
          <p:cNvSpPr/>
          <p:nvPr/>
        </p:nvSpPr>
        <p:spPr>
          <a:xfrm>
            <a:off x="91230" y="1769778"/>
            <a:ext cx="3941631" cy="55925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Droid Sans Fallback" pitchFamily="2"/>
                <a:cs typeface="FreeSans" pitchFamily="2"/>
              </a:rPr>
              <a:t>S496 Core-breaking in the most neutron-deficient Tin isotopes </a:t>
            </a:r>
            <a:endParaRPr kumimoji="0" lang="en-IT" sz="1517" b="1" i="0" u="none" strike="noStrike" kern="1200" cap="none" spc="0" normalizeH="0" baseline="0" noProof="0" dirty="0">
              <a:ln>
                <a:noFill/>
              </a:ln>
              <a:solidFill>
                <a:srgbClr val="4551E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D0C1BBC-9BCC-EA4F-A267-B924ADEA4425}"/>
              </a:ext>
            </a:extLst>
          </p:cNvPr>
          <p:cNvSpPr/>
          <p:nvPr/>
        </p:nvSpPr>
        <p:spPr>
          <a:xfrm>
            <a:off x="5890716" y="1707598"/>
            <a:ext cx="4015285" cy="7927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17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S460: Investigation the south-east frontier of the A~225 island of octupole deformation </a:t>
            </a:r>
          </a:p>
        </p:txBody>
      </p:sp>
      <p:pic>
        <p:nvPicPr>
          <p:cNvPr id="14" name="Picture 13" descr="Diagram&#10;&#10;Description automatically generated">
            <a:extLst>
              <a:ext uri="{FF2B5EF4-FFF2-40B4-BE49-F238E27FC236}">
                <a16:creationId xmlns:a16="http://schemas.microsoft.com/office/drawing/2014/main" id="{A44715FF-8F65-A249-9A6B-3FC3DC8517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020" y="2536387"/>
            <a:ext cx="1892185" cy="2512643"/>
          </a:xfrm>
          <a:prstGeom prst="rect">
            <a:avLst/>
          </a:prstGeom>
        </p:spPr>
      </p:pic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9F75DF22-19D9-3E4A-8A55-32B153D38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7334" y="2652853"/>
            <a:ext cx="1645615" cy="15215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17D92A9-EA9D-E548-9B47-0261A6A5235B}"/>
              </a:ext>
            </a:extLst>
          </p:cNvPr>
          <p:cNvSpPr txBox="1"/>
          <p:nvPr/>
        </p:nvSpPr>
        <p:spPr>
          <a:xfrm>
            <a:off x="7338125" y="2584990"/>
            <a:ext cx="2517997" cy="266676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a</a:t>
            </a:r>
            <a:r>
              <a:rPr kumimoji="0" lang="en-GB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IT" sz="108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decay of 218Rn, calibration nucleus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6C76DC-596B-404D-A17A-274C9DCD8462}"/>
              </a:ext>
            </a:extLst>
          </p:cNvPr>
          <p:cNvSpPr txBox="1"/>
          <p:nvPr/>
        </p:nvSpPr>
        <p:spPr>
          <a:xfrm>
            <a:off x="7679877" y="3053484"/>
            <a:ext cx="783548" cy="400110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9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AIDA</a:t>
            </a:r>
          </a:p>
        </p:txBody>
      </p:sp>
      <p:grpSp>
        <p:nvGrpSpPr>
          <p:cNvPr id="24" name="Group 29">
            <a:extLst>
              <a:ext uri="{FF2B5EF4-FFF2-40B4-BE49-F238E27FC236}">
                <a16:creationId xmlns:a16="http://schemas.microsoft.com/office/drawing/2014/main" id="{9FC15F8F-2C14-0546-B331-CFC28E821EF9}"/>
              </a:ext>
            </a:extLst>
          </p:cNvPr>
          <p:cNvGrpSpPr/>
          <p:nvPr/>
        </p:nvGrpSpPr>
        <p:grpSpPr>
          <a:xfrm>
            <a:off x="2753514" y="4859472"/>
            <a:ext cx="2199295" cy="1176240"/>
            <a:chOff x="4557960" y="1590479"/>
            <a:chExt cx="4885295" cy="3070080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0B87BB5-B7C4-EF47-BC34-19DAF5B3DF82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4557960" y="1590479"/>
              <a:ext cx="4875477" cy="30700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8" name="TextShape 30">
              <a:extLst>
                <a:ext uri="{FF2B5EF4-FFF2-40B4-BE49-F238E27FC236}">
                  <a16:creationId xmlns:a16="http://schemas.microsoft.com/office/drawing/2014/main" id="{37579FB1-EE83-7A44-8E5D-4BB52BD5AAC9}"/>
                </a:ext>
              </a:extLst>
            </p:cNvPr>
            <p:cNvSpPr txBox="1"/>
            <p:nvPr/>
          </p:nvSpPr>
          <p:spPr>
            <a:xfrm>
              <a:off x="5421957" y="1770480"/>
              <a:ext cx="1250551" cy="4390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206</a:t>
              </a:r>
            </a:p>
          </p:txBody>
        </p:sp>
        <p:sp>
          <p:nvSpPr>
            <p:cNvPr id="29" name="TextShape 31">
              <a:extLst>
                <a:ext uri="{FF2B5EF4-FFF2-40B4-BE49-F238E27FC236}">
                  <a16:creationId xmlns:a16="http://schemas.microsoft.com/office/drawing/2014/main" id="{B806F2E5-628B-5F4C-92DE-A8F165CB5BFF}"/>
                </a:ext>
              </a:extLst>
            </p:cNvPr>
            <p:cNvSpPr txBox="1"/>
            <p:nvPr/>
          </p:nvSpPr>
          <p:spPr>
            <a:xfrm>
              <a:off x="5840567" y="2677624"/>
              <a:ext cx="1250551" cy="376544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358</a:t>
              </a:r>
            </a:p>
          </p:txBody>
        </p:sp>
        <p:sp>
          <p:nvSpPr>
            <p:cNvPr id="30" name="TextShape 32">
              <a:extLst>
                <a:ext uri="{FF2B5EF4-FFF2-40B4-BE49-F238E27FC236}">
                  <a16:creationId xmlns:a16="http://schemas.microsoft.com/office/drawing/2014/main" id="{1765A9CC-DA41-4F48-B987-E185B9D6720A}"/>
                </a:ext>
              </a:extLst>
            </p:cNvPr>
            <p:cNvSpPr txBox="1"/>
            <p:nvPr/>
          </p:nvSpPr>
          <p:spPr>
            <a:xfrm>
              <a:off x="8290051" y="3054168"/>
              <a:ext cx="1153204" cy="48829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693</a:t>
              </a:r>
            </a:p>
          </p:txBody>
        </p:sp>
        <p:sp>
          <p:nvSpPr>
            <p:cNvPr id="31" name="TextShape 33">
              <a:extLst>
                <a:ext uri="{FF2B5EF4-FFF2-40B4-BE49-F238E27FC236}">
                  <a16:creationId xmlns:a16="http://schemas.microsoft.com/office/drawing/2014/main" id="{8C63C117-8E35-4B47-85AA-31151CF4174F}"/>
                </a:ext>
              </a:extLst>
            </p:cNvPr>
            <p:cNvSpPr txBox="1"/>
            <p:nvPr/>
          </p:nvSpPr>
          <p:spPr>
            <a:xfrm>
              <a:off x="5119303" y="3642724"/>
              <a:ext cx="1892280" cy="37295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0-300mus</a:t>
              </a:r>
            </a:p>
          </p:txBody>
        </p:sp>
        <p:sp>
          <p:nvSpPr>
            <p:cNvPr id="32" name="TextShape 34">
              <a:extLst>
                <a:ext uri="{FF2B5EF4-FFF2-40B4-BE49-F238E27FC236}">
                  <a16:creationId xmlns:a16="http://schemas.microsoft.com/office/drawing/2014/main" id="{45AA44F0-019F-554F-A7F5-87D446DB63EC}"/>
                </a:ext>
              </a:extLst>
            </p:cNvPr>
            <p:cNvSpPr txBox="1"/>
            <p:nvPr/>
          </p:nvSpPr>
          <p:spPr>
            <a:xfrm>
              <a:off x="7220520" y="2870352"/>
              <a:ext cx="1153204" cy="376544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484</a:t>
              </a:r>
            </a:p>
          </p:txBody>
        </p:sp>
      </p:grpSp>
      <p:grpSp>
        <p:nvGrpSpPr>
          <p:cNvPr id="33" name="Group 23">
            <a:extLst>
              <a:ext uri="{FF2B5EF4-FFF2-40B4-BE49-F238E27FC236}">
                <a16:creationId xmlns:a16="http://schemas.microsoft.com/office/drawing/2014/main" id="{77873543-4EF7-EB4C-B879-9D3481AA043B}"/>
              </a:ext>
            </a:extLst>
          </p:cNvPr>
          <p:cNvGrpSpPr/>
          <p:nvPr/>
        </p:nvGrpSpPr>
        <p:grpSpPr>
          <a:xfrm>
            <a:off x="5036611" y="4970420"/>
            <a:ext cx="2289648" cy="1026029"/>
            <a:chOff x="5054760" y="4634640"/>
            <a:chExt cx="4513668" cy="238320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E17A5501-FE01-3046-B249-6F16CED50F87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5054760" y="4634640"/>
              <a:ext cx="4305240" cy="23832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35" name="TextShape 24">
              <a:extLst>
                <a:ext uri="{FF2B5EF4-FFF2-40B4-BE49-F238E27FC236}">
                  <a16:creationId xmlns:a16="http://schemas.microsoft.com/office/drawing/2014/main" id="{B40EC97C-3E66-F040-8A4E-62B6D43A3E9D}"/>
                </a:ext>
              </a:extLst>
            </p:cNvPr>
            <p:cNvSpPr txBox="1"/>
            <p:nvPr/>
          </p:nvSpPr>
          <p:spPr>
            <a:xfrm>
              <a:off x="6729841" y="4752358"/>
              <a:ext cx="2838587" cy="71048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Black 0-300mus</a:t>
              </a:r>
            </a:p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83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Red: 700-1000mus</a:t>
              </a:r>
            </a:p>
          </p:txBody>
        </p:sp>
        <p:sp>
          <p:nvSpPr>
            <p:cNvPr id="36" name="TextShape 25">
              <a:extLst>
                <a:ext uri="{FF2B5EF4-FFF2-40B4-BE49-F238E27FC236}">
                  <a16:creationId xmlns:a16="http://schemas.microsoft.com/office/drawing/2014/main" id="{43439038-BCB1-D14A-B6EA-B8D6FD67CDC4}"/>
                </a:ext>
              </a:extLst>
            </p:cNvPr>
            <p:cNvSpPr txBox="1"/>
            <p:nvPr/>
          </p:nvSpPr>
          <p:spPr>
            <a:xfrm>
              <a:off x="5289930" y="4682138"/>
              <a:ext cx="982387" cy="50615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206</a:t>
              </a:r>
            </a:p>
          </p:txBody>
        </p:sp>
        <p:sp>
          <p:nvSpPr>
            <p:cNvPr id="37" name="TextShape 26">
              <a:extLst>
                <a:ext uri="{FF2B5EF4-FFF2-40B4-BE49-F238E27FC236}">
                  <a16:creationId xmlns:a16="http://schemas.microsoft.com/office/drawing/2014/main" id="{FDB5B654-CE46-0940-8B32-BA7CA1E59858}"/>
                </a:ext>
              </a:extLst>
            </p:cNvPr>
            <p:cNvSpPr txBox="1"/>
            <p:nvPr/>
          </p:nvSpPr>
          <p:spPr>
            <a:xfrm>
              <a:off x="5789006" y="5310924"/>
              <a:ext cx="982387" cy="157203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358</a:t>
              </a:r>
            </a:p>
          </p:txBody>
        </p:sp>
        <p:sp>
          <p:nvSpPr>
            <p:cNvPr id="38" name="TextShape 27">
              <a:extLst>
                <a:ext uri="{FF2B5EF4-FFF2-40B4-BE49-F238E27FC236}">
                  <a16:creationId xmlns:a16="http://schemas.microsoft.com/office/drawing/2014/main" id="{59C45DA8-E162-6F4C-AACB-6536409F0BEC}"/>
                </a:ext>
              </a:extLst>
            </p:cNvPr>
            <p:cNvSpPr txBox="1"/>
            <p:nvPr/>
          </p:nvSpPr>
          <p:spPr>
            <a:xfrm>
              <a:off x="7112280" y="5622845"/>
              <a:ext cx="1036854" cy="39419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484</a:t>
              </a:r>
            </a:p>
          </p:txBody>
        </p:sp>
        <p:sp>
          <p:nvSpPr>
            <p:cNvPr id="39" name="TextShape 28">
              <a:extLst>
                <a:ext uri="{FF2B5EF4-FFF2-40B4-BE49-F238E27FC236}">
                  <a16:creationId xmlns:a16="http://schemas.microsoft.com/office/drawing/2014/main" id="{0C7BD819-DCDA-594D-A47A-D70FF7729A58}"/>
                </a:ext>
              </a:extLst>
            </p:cNvPr>
            <p:cNvSpPr txBox="1"/>
            <p:nvPr/>
          </p:nvSpPr>
          <p:spPr>
            <a:xfrm>
              <a:off x="8327025" y="5819944"/>
              <a:ext cx="1036854" cy="394199"/>
            </a:xfrm>
            <a:prstGeom prst="rect">
              <a:avLst/>
            </a:prstGeom>
            <a:noFill/>
            <a:ln w="0">
              <a:noFill/>
            </a:ln>
          </p:spPr>
          <p:txBody>
            <a:bodyPr lIns="97500" tIns="48750" rIns="97500" bIns="48750">
              <a:no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2" b="0" i="0" u="none" strike="noStrike" kern="1200" cap="none" spc="-1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693</a:t>
              </a:r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801F2B4-8EAF-2B46-8E1D-1D61A8123399}"/>
              </a:ext>
            </a:extLst>
          </p:cNvPr>
          <p:cNvSpPr txBox="1"/>
          <p:nvPr/>
        </p:nvSpPr>
        <p:spPr>
          <a:xfrm>
            <a:off x="4073054" y="4773640"/>
            <a:ext cx="729046" cy="333489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HPGe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368FB92-4012-B849-BDB6-33A708B28A72}"/>
              </a:ext>
            </a:extLst>
          </p:cNvPr>
          <p:cNvSpPr txBox="1"/>
          <p:nvPr/>
        </p:nvSpPr>
        <p:spPr>
          <a:xfrm>
            <a:off x="7144605" y="5523542"/>
            <a:ext cx="888256" cy="333489"/>
          </a:xfrm>
          <a:prstGeom prst="rect">
            <a:avLst/>
          </a:prstGeom>
        </p:spPr>
        <p:txBody>
          <a:bodyPr vert="horz" wrap="none" lIns="99060" tIns="49530" rIns="99060" bIns="49530" rtlCol="0" anchor="t">
            <a:spAutoFit/>
          </a:bodyPr>
          <a:lstStyle/>
          <a:p>
            <a:pPr marL="0" marR="0" lvl="0" indent="0" algn="l" defTabSz="4952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517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FATIMA</a:t>
            </a:r>
          </a:p>
        </p:txBody>
      </p:sp>
      <p:pic>
        <p:nvPicPr>
          <p:cNvPr id="42" name="Picture 41" descr="A picture containing logo&#10;&#10;Description automatically generated">
            <a:extLst>
              <a:ext uri="{FF2B5EF4-FFF2-40B4-BE49-F238E27FC236}">
                <a16:creationId xmlns:a16="http://schemas.microsoft.com/office/drawing/2014/main" id="{AD093A9F-2DDB-8848-962F-40CAED820F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sp>
        <p:nvSpPr>
          <p:cNvPr id="43" name="Footer Placeholder 3">
            <a:extLst>
              <a:ext uri="{FF2B5EF4-FFF2-40B4-BE49-F238E27FC236}">
                <a16:creationId xmlns:a16="http://schemas.microsoft.com/office/drawing/2014/main" id="{5191B140-7B9B-494D-AB3E-50CF56A11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92601" y="6560612"/>
            <a:ext cx="3397982" cy="35715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12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812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BFFC7B-BCA7-51A6-8759-B48BEFC2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19</a:t>
            </a:fld>
            <a:endParaRPr lang="de-DE"/>
          </a:p>
        </p:txBody>
      </p:sp>
      <p:pic>
        <p:nvPicPr>
          <p:cNvPr id="13" name="Picture 2" descr="L'INFN cambia Logo">
            <a:extLst>
              <a:ext uri="{FF2B5EF4-FFF2-40B4-BE49-F238E27FC236}">
                <a16:creationId xmlns:a16="http://schemas.microsoft.com/office/drawing/2014/main" id="{55FB0B63-7B36-EFC5-3180-9DB32FA06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DA22BE-9D78-7C83-3CF7-A22FF5DAF713}"/>
              </a:ext>
            </a:extLst>
          </p:cNvPr>
          <p:cNvSpPr txBox="1"/>
          <p:nvPr/>
        </p:nvSpPr>
        <p:spPr>
          <a:xfrm rot="19853718">
            <a:off x="398581" y="2995974"/>
            <a:ext cx="3899820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olidFill>
                  <a:schemeClr val="accent6"/>
                </a:solidFill>
              </a:rPr>
              <a:t>See talk by. </a:t>
            </a:r>
            <a:r>
              <a:rPr lang="en-GB" dirty="0" err="1">
                <a:solidFill>
                  <a:schemeClr val="accent6"/>
                </a:solidFill>
              </a:rPr>
              <a:t>G.Zhang</a:t>
            </a:r>
            <a:r>
              <a:rPr lang="en-GB" dirty="0">
                <a:solidFill>
                  <a:schemeClr val="accent6"/>
                </a:solidFill>
              </a:rPr>
              <a:t> Wed.26th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23EC4E-9B9A-FBBE-C8AB-CE094EFAA116}"/>
              </a:ext>
            </a:extLst>
          </p:cNvPr>
          <p:cNvSpPr txBox="1"/>
          <p:nvPr/>
        </p:nvSpPr>
        <p:spPr>
          <a:xfrm rot="19853718">
            <a:off x="5060846" y="5142315"/>
            <a:ext cx="3899820" cy="369332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>
                <a:solidFill>
                  <a:schemeClr val="accent6"/>
                </a:solidFill>
              </a:rPr>
              <a:t>See talk by. S.</a:t>
            </a:r>
            <a:r>
              <a:rPr lang="en-GB" dirty="0"/>
              <a:t> </a:t>
            </a:r>
            <a:r>
              <a:rPr lang="en-GB" dirty="0" err="1">
                <a:solidFill>
                  <a:schemeClr val="accent6"/>
                </a:solidFill>
              </a:rPr>
              <a:t>Alhomaidhi</a:t>
            </a:r>
            <a:r>
              <a:rPr lang="en-GB">
                <a:solidFill>
                  <a:schemeClr val="accent6"/>
                </a:solidFill>
              </a:rPr>
              <a:t> Tue.25th</a:t>
            </a:r>
            <a:endParaRPr lang="en-GB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667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63744-FF9B-7641-B3A0-DD83B51CB7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1"/>
            <a:ext cx="6826424" cy="787557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Recent results from the DESPEC campaign at GSI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7ADDA8-E1AA-1543-B221-A94DC66F5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05CF18-138E-B942-AC92-078BC9809F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52FBEB-1A9A-E54F-B1CC-935E7C51838F}"/>
              </a:ext>
            </a:extLst>
          </p:cNvPr>
          <p:cNvSpPr txBox="1"/>
          <p:nvPr/>
        </p:nvSpPr>
        <p:spPr>
          <a:xfrm>
            <a:off x="851674" y="1790090"/>
            <a:ext cx="5304657" cy="244682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HISPEC-DESPEC Scientific Goals</a:t>
            </a:r>
          </a:p>
          <a:p>
            <a:pPr marL="323850" marR="0" lvl="1" indent="-277813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Short description of equipment and readiness</a:t>
            </a:r>
          </a:p>
          <a:p>
            <a:pPr marL="355600" marR="0" lvl="1" indent="-341313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volution of the campaigns from 2020 </a:t>
            </a:r>
            <a:r>
              <a:rPr kumimoji="0" lang="en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 2022</a:t>
            </a:r>
          </a:p>
          <a:p>
            <a:pPr marL="355600" marR="0" lvl="1" indent="-341313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Recent results</a:t>
            </a:r>
          </a:p>
          <a:p>
            <a:pPr marL="355600" marR="0" lvl="1" indent="-341313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Arial"/>
                <a:sym typeface="Wingdings" pitchFamily="2" charset="2"/>
              </a:rPr>
              <a:t>Perspectives</a:t>
            </a:r>
            <a:endParaRPr kumimoji="0" lang="en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Wingdings" pitchFamily="2" charset="2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IT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08E06DF0-696D-3F65-ADBA-C450EE5DB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9B86DC11-DEE6-3951-8007-63980A2DB6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86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73A654-BD1E-07CE-DEF4-6021EC79D44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0616" y="72696"/>
                <a:ext cx="6428796" cy="787557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sz="2400" b="1" dirty="0">
                    <a:latin typeface="Calibri Light" panose="020F0302020204030204"/>
                  </a:rPr>
                  <a:t>Search for Octupole Deformation in A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latin typeface="Calibri Light" panose="020F0302020204030204"/>
                  </a:rPr>
                  <a:t>225 Po-Fr nuclei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73A654-BD1E-07CE-DEF4-6021EC79D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0616" y="72696"/>
                <a:ext cx="6428796" cy="787557"/>
              </a:xfrm>
              <a:blipFill>
                <a:blip r:embed="rId2"/>
                <a:stretch>
                  <a:fillRect l="-1183" r="-986" b="-15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D62BA4-F5CA-8785-6DBD-E1463148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20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BA591-07FF-09B5-D67D-600B58A74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74DF6ED2-4E33-DBD6-838A-1EC53EBB7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63CE6D6-62F2-B01E-0FE5-413957672DB1}"/>
              </a:ext>
            </a:extLst>
          </p:cNvPr>
          <p:cNvGrpSpPr/>
          <p:nvPr/>
        </p:nvGrpSpPr>
        <p:grpSpPr>
          <a:xfrm>
            <a:off x="6146132" y="1063877"/>
            <a:ext cx="3397982" cy="2022223"/>
            <a:chOff x="445223" y="3460153"/>
            <a:chExt cx="4879813" cy="309643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8103826-DB5D-805C-FB0E-346167444337}"/>
                </a:ext>
              </a:extLst>
            </p:cNvPr>
            <p:cNvGrpSpPr/>
            <p:nvPr/>
          </p:nvGrpSpPr>
          <p:grpSpPr>
            <a:xfrm>
              <a:off x="445223" y="3460153"/>
              <a:ext cx="4879813" cy="3096437"/>
              <a:chOff x="153859" y="936706"/>
              <a:chExt cx="9207946" cy="6103413"/>
            </a:xfrm>
          </p:grpSpPr>
          <p:pic>
            <p:nvPicPr>
              <p:cNvPr id="18" name="Obraz 2">
                <a:extLst>
                  <a:ext uri="{FF2B5EF4-FFF2-40B4-BE49-F238E27FC236}">
                    <a16:creationId xmlns:a16="http://schemas.microsoft.com/office/drawing/2014/main" id="{E2A41BAA-CE54-D089-70E9-CE220A2D2D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 amt="96000"/>
              </a:blip>
              <a:stretch>
                <a:fillRect/>
              </a:stretch>
            </p:blipFill>
            <p:spPr>
              <a:xfrm>
                <a:off x="1422887" y="936706"/>
                <a:ext cx="7938918" cy="4490455"/>
              </a:xfrm>
              <a:prstGeom prst="rect">
                <a:avLst/>
              </a:prstGeom>
            </p:spPr>
          </p:pic>
          <p:cxnSp>
            <p:nvCxnSpPr>
              <p:cNvPr id="19" name="Łącznik prosty ze strzałką 96">
                <a:extLst>
                  <a:ext uri="{FF2B5EF4-FFF2-40B4-BE49-F238E27FC236}">
                    <a16:creationId xmlns:a16="http://schemas.microsoft.com/office/drawing/2014/main" id="{01F35717-DF6C-78EA-CC0E-1CAA5867B2EA}"/>
                  </a:ext>
                </a:extLst>
              </p:cNvPr>
              <p:cNvCxnSpPr/>
              <p:nvPr/>
            </p:nvCxnSpPr>
            <p:spPr bwMode="auto">
              <a:xfrm>
                <a:off x="2342576" y="5691874"/>
                <a:ext cx="3468917" cy="77"/>
              </a:xfrm>
              <a:prstGeom prst="straightConnector1">
                <a:avLst/>
              </a:prstGeom>
              <a:solidFill>
                <a:srgbClr val="00FFFF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pole tekstowe 101">
                <a:extLst>
                  <a:ext uri="{FF2B5EF4-FFF2-40B4-BE49-F238E27FC236}">
                    <a16:creationId xmlns:a16="http://schemas.microsoft.com/office/drawing/2014/main" id="{2438536E-B19A-E43D-8997-47C2379B4F54}"/>
                  </a:ext>
                </a:extLst>
              </p:cNvPr>
              <p:cNvSpPr txBox="1"/>
              <p:nvPr/>
            </p:nvSpPr>
            <p:spPr>
              <a:xfrm>
                <a:off x="2051265" y="5966237"/>
                <a:ext cx="4238671" cy="7599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4285" tIns="37143" rIns="74285" bIns="37143" rtlCol="0">
                <a:spAutoFit/>
              </a:bodyPr>
              <a:lstStyle/>
              <a:p>
                <a:pPr marL="0" marR="0" lvl="0" indent="0" algn="l" defTabSz="74280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Neutron number N</a:t>
                </a:r>
              </a:p>
            </p:txBody>
          </p:sp>
          <p:cxnSp>
            <p:nvCxnSpPr>
              <p:cNvPr id="21" name="Łącznik prosty ze strzałką 93">
                <a:extLst>
                  <a:ext uri="{FF2B5EF4-FFF2-40B4-BE49-F238E27FC236}">
                    <a16:creationId xmlns:a16="http://schemas.microsoft.com/office/drawing/2014/main" id="{5F283924-F08F-2275-8DF9-F47E206CDD33}"/>
                  </a:ext>
                </a:extLst>
              </p:cNvPr>
              <p:cNvCxnSpPr/>
              <p:nvPr/>
            </p:nvCxnSpPr>
            <p:spPr bwMode="auto">
              <a:xfrm flipV="1">
                <a:off x="1044523" y="3519279"/>
                <a:ext cx="0" cy="1813517"/>
              </a:xfrm>
              <a:prstGeom prst="straightConnector1">
                <a:avLst/>
              </a:prstGeom>
              <a:solidFill>
                <a:srgbClr val="00FFFF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pole tekstowe 104">
                <a:extLst>
                  <a:ext uri="{FF2B5EF4-FFF2-40B4-BE49-F238E27FC236}">
                    <a16:creationId xmlns:a16="http://schemas.microsoft.com/office/drawing/2014/main" id="{9378BE07-9002-34FE-D6F3-F848165110D5}"/>
                  </a:ext>
                </a:extLst>
              </p:cNvPr>
              <p:cNvSpPr txBox="1"/>
              <p:nvPr/>
            </p:nvSpPr>
            <p:spPr>
              <a:xfrm rot="16200000">
                <a:off x="-1902748" y="2993313"/>
                <a:ext cx="4758224" cy="6450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4285" tIns="37143" rIns="74285" bIns="37143" rtlCol="0">
                <a:spAutoFit/>
              </a:bodyPr>
              <a:lstStyle/>
              <a:p>
                <a:pPr marL="0" marR="0" lvl="0" indent="0" algn="l" defTabSz="74280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Proton number  Z</a:t>
                </a:r>
              </a:p>
            </p:txBody>
          </p:sp>
          <p:pic>
            <p:nvPicPr>
              <p:cNvPr id="23" name="Picture 2" descr="zonecplt">
                <a:extLst>
                  <a:ext uri="{FF2B5EF4-FFF2-40B4-BE49-F238E27FC236}">
                    <a16:creationId xmlns:a16="http://schemas.microsoft.com/office/drawing/2014/main" id="{8B601EA6-C0E1-87B3-74A6-1915CBC67E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570" t="50377" r="39886" b="19029"/>
              <a:stretch/>
            </p:blipFill>
            <p:spPr bwMode="auto">
              <a:xfrm>
                <a:off x="7049192" y="4901671"/>
                <a:ext cx="858941" cy="212913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Immagine 89">
                <a:extLst>
                  <a:ext uri="{FF2B5EF4-FFF2-40B4-BE49-F238E27FC236}">
                    <a16:creationId xmlns:a16="http://schemas.microsoft.com/office/drawing/2014/main" id="{7D3A50C2-6F3A-EB35-ED12-2B253CFC7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bg1">
                    <a:lumMod val="50000"/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8449998" y="5659786"/>
                <a:ext cx="688624" cy="707848"/>
              </a:xfrm>
              <a:prstGeom prst="rect">
                <a:avLst/>
              </a:prstGeom>
            </p:spPr>
          </p:pic>
          <p:pic>
            <p:nvPicPr>
              <p:cNvPr id="25" name="Immagine 88">
                <a:extLst>
                  <a:ext uri="{FF2B5EF4-FFF2-40B4-BE49-F238E27FC236}">
                    <a16:creationId xmlns:a16="http://schemas.microsoft.com/office/drawing/2014/main" id="{558748D0-6E06-2BF8-8612-64A4FE380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8351229" y="6473971"/>
                <a:ext cx="886163" cy="566148"/>
              </a:xfrm>
              <a:prstGeom prst="rect">
                <a:avLst/>
              </a:prstGeom>
            </p:spPr>
          </p:pic>
          <p:pic>
            <p:nvPicPr>
              <p:cNvPr id="26" name="Immagine 3">
                <a:extLst>
                  <a:ext uri="{FF2B5EF4-FFF2-40B4-BE49-F238E27FC236}">
                    <a16:creationId xmlns:a16="http://schemas.microsoft.com/office/drawing/2014/main" id="{51974CA0-2CDD-482E-641C-2723C5B336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FF000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8395848" y="4569070"/>
                <a:ext cx="649853" cy="989767"/>
              </a:xfrm>
              <a:prstGeom prst="rect">
                <a:avLst/>
              </a:prstGeom>
            </p:spPr>
          </p:pic>
        </p:grpSp>
        <p:cxnSp>
          <p:nvCxnSpPr>
            <p:cNvPr id="8" name="Connettore 1 126">
              <a:extLst>
                <a:ext uri="{FF2B5EF4-FFF2-40B4-BE49-F238E27FC236}">
                  <a16:creationId xmlns:a16="http://schemas.microsoft.com/office/drawing/2014/main" id="{C3E5B3FB-88EE-B6CC-BED0-0A8AFBD36D61}"/>
                </a:ext>
              </a:extLst>
            </p:cNvPr>
            <p:cNvCxnSpPr>
              <a:cxnSpLocks/>
            </p:cNvCxnSpPr>
            <p:nvPr/>
          </p:nvCxnSpPr>
          <p:spPr>
            <a:xfrm>
              <a:off x="3391079" y="4137093"/>
              <a:ext cx="166810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146">
              <a:extLst>
                <a:ext uri="{FF2B5EF4-FFF2-40B4-BE49-F238E27FC236}">
                  <a16:creationId xmlns:a16="http://schemas.microsoft.com/office/drawing/2014/main" id="{11AA0195-9035-E13E-FCD8-689CD96D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4898" y="3819096"/>
              <a:ext cx="1" cy="8390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126">
              <a:extLst>
                <a:ext uri="{FF2B5EF4-FFF2-40B4-BE49-F238E27FC236}">
                  <a16:creationId xmlns:a16="http://schemas.microsoft.com/office/drawing/2014/main" id="{62DADD66-6F52-FD66-1381-6F34794DC879}"/>
                </a:ext>
              </a:extLst>
            </p:cNvPr>
            <p:cNvCxnSpPr>
              <a:cxnSpLocks/>
            </p:cNvCxnSpPr>
            <p:nvPr/>
          </p:nvCxnSpPr>
          <p:spPr>
            <a:xfrm>
              <a:off x="2278505" y="4724203"/>
              <a:ext cx="162643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46">
              <a:extLst>
                <a:ext uri="{FF2B5EF4-FFF2-40B4-BE49-F238E27FC236}">
                  <a16:creationId xmlns:a16="http://schemas.microsoft.com/office/drawing/2014/main" id="{C64682B2-A2BC-CB37-BDE1-84A9E11BAF31}"/>
                </a:ext>
              </a:extLst>
            </p:cNvPr>
            <p:cNvCxnSpPr/>
            <p:nvPr/>
          </p:nvCxnSpPr>
          <p:spPr>
            <a:xfrm flipH="1">
              <a:off x="3154961" y="4285597"/>
              <a:ext cx="2779" cy="7630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46">
              <a:extLst>
                <a:ext uri="{FF2B5EF4-FFF2-40B4-BE49-F238E27FC236}">
                  <a16:creationId xmlns:a16="http://schemas.microsoft.com/office/drawing/2014/main" id="{F135E19A-5E8B-B533-9110-BB6C1A4A74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2809" y="4599223"/>
              <a:ext cx="7985" cy="7926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46">
              <a:extLst>
                <a:ext uri="{FF2B5EF4-FFF2-40B4-BE49-F238E27FC236}">
                  <a16:creationId xmlns:a16="http://schemas.microsoft.com/office/drawing/2014/main" id="{EFC15629-0E7A-A610-404F-ABAE5B881A5A}"/>
                </a:ext>
              </a:extLst>
            </p:cNvPr>
            <p:cNvCxnSpPr/>
            <p:nvPr/>
          </p:nvCxnSpPr>
          <p:spPr>
            <a:xfrm flipH="1">
              <a:off x="1913428" y="4848864"/>
              <a:ext cx="2779" cy="7630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26">
              <a:extLst>
                <a:ext uri="{FF2B5EF4-FFF2-40B4-BE49-F238E27FC236}">
                  <a16:creationId xmlns:a16="http://schemas.microsoft.com/office/drawing/2014/main" id="{B61408F5-7E1D-0FDF-ECD8-0E3AB85D252F}"/>
                </a:ext>
              </a:extLst>
            </p:cNvPr>
            <p:cNvCxnSpPr>
              <a:cxnSpLocks/>
            </p:cNvCxnSpPr>
            <p:nvPr/>
          </p:nvCxnSpPr>
          <p:spPr>
            <a:xfrm>
              <a:off x="1690286" y="5121447"/>
              <a:ext cx="130774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A78FBC-58F4-0697-9A3C-83CDAFCC03D7}"/>
                </a:ext>
              </a:extLst>
            </p:cNvPr>
            <p:cNvSpPr txBox="1"/>
            <p:nvPr/>
          </p:nvSpPr>
          <p:spPr>
            <a:xfrm>
              <a:off x="3960040" y="4596712"/>
              <a:ext cx="874013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=134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3C9752-C608-759B-FF4E-1E5E577A9155}"/>
                </a:ext>
              </a:extLst>
            </p:cNvPr>
            <p:cNvSpPr txBox="1"/>
            <p:nvPr/>
          </p:nvSpPr>
          <p:spPr>
            <a:xfrm>
              <a:off x="3145079" y="4910701"/>
              <a:ext cx="753736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=88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545C18-11C6-868B-77E6-24389FCEA171}"/>
                </a:ext>
              </a:extLst>
            </p:cNvPr>
            <p:cNvSpPr txBox="1"/>
            <p:nvPr/>
          </p:nvSpPr>
          <p:spPr>
            <a:xfrm>
              <a:off x="2789311" y="3799374"/>
              <a:ext cx="711534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=88</a:t>
              </a:r>
            </a:p>
          </p:txBody>
        </p:sp>
      </p:grpSp>
      <p:sp>
        <p:nvSpPr>
          <p:cNvPr id="27" name="Subtitle 2">
            <a:extLst>
              <a:ext uri="{FF2B5EF4-FFF2-40B4-BE49-F238E27FC236}">
                <a16:creationId xmlns:a16="http://schemas.microsoft.com/office/drawing/2014/main" id="{A59D4000-016F-EC24-C8A0-D4603F8FC181}"/>
              </a:ext>
            </a:extLst>
          </p:cNvPr>
          <p:cNvSpPr txBox="1">
            <a:spLocks/>
          </p:cNvSpPr>
          <p:nvPr/>
        </p:nvSpPr>
        <p:spPr>
          <a:xfrm>
            <a:off x="-6412" y="1424265"/>
            <a:ext cx="5766252" cy="23855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tx1"/>
                </a:solidFill>
              </a:rPr>
              <a:t>The Rn-Th (Z=88-90) actinide nuclei around A∼225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region where the strongest octupole correlations are manifested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dearth of experimental information on the structure of heavy nuclei in the 220&lt;A&lt;230 region</a:t>
            </a:r>
            <a:endParaRPr lang="en-IT" sz="1600" dirty="0">
              <a:solidFill>
                <a:schemeClr val="tx1"/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9A7492F-B080-418D-E7CD-2EA7079906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963" r="-800" b="3016"/>
          <a:stretch/>
        </p:blipFill>
        <p:spPr>
          <a:xfrm>
            <a:off x="125445" y="2982090"/>
            <a:ext cx="2789530" cy="1822946"/>
          </a:xfrm>
          <a:prstGeom prst="rect">
            <a:avLst/>
          </a:prstGeom>
        </p:spPr>
      </p:pic>
      <p:graphicFrame>
        <p:nvGraphicFramePr>
          <p:cNvPr id="28" name="Table 6">
            <a:extLst>
              <a:ext uri="{FF2B5EF4-FFF2-40B4-BE49-F238E27FC236}">
                <a16:creationId xmlns:a16="http://schemas.microsoft.com/office/drawing/2014/main" id="{66DB581A-343D-DC18-3C02-D4A9863A2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638272"/>
              </p:ext>
            </p:extLst>
          </p:nvPr>
        </p:nvGraphicFramePr>
        <p:xfrm>
          <a:off x="3155678" y="3229380"/>
          <a:ext cx="1798625" cy="1828800"/>
        </p:xfrm>
        <a:graphic>
          <a:graphicData uri="http://schemas.openxmlformats.org/drawingml/2006/table">
            <a:tbl>
              <a:tblPr firstRow="1" bandRow="1"/>
              <a:tblGrid>
                <a:gridCol w="359725">
                  <a:extLst>
                    <a:ext uri="{9D8B030D-6E8A-4147-A177-3AD203B41FA5}">
                      <a16:colId xmlns:a16="http://schemas.microsoft.com/office/drawing/2014/main" val="2313165135"/>
                    </a:ext>
                  </a:extLst>
                </a:gridCol>
                <a:gridCol w="359725">
                  <a:extLst>
                    <a:ext uri="{9D8B030D-6E8A-4147-A177-3AD203B41FA5}">
                      <a16:colId xmlns:a16="http://schemas.microsoft.com/office/drawing/2014/main" val="2161273351"/>
                    </a:ext>
                  </a:extLst>
                </a:gridCol>
                <a:gridCol w="359725">
                  <a:extLst>
                    <a:ext uri="{9D8B030D-6E8A-4147-A177-3AD203B41FA5}">
                      <a16:colId xmlns:a16="http://schemas.microsoft.com/office/drawing/2014/main" val="644631554"/>
                    </a:ext>
                  </a:extLst>
                </a:gridCol>
                <a:gridCol w="437160">
                  <a:extLst>
                    <a:ext uri="{9D8B030D-6E8A-4147-A177-3AD203B41FA5}">
                      <a16:colId xmlns:a16="http://schemas.microsoft.com/office/drawing/2014/main" val="3736626824"/>
                    </a:ext>
                  </a:extLst>
                </a:gridCol>
                <a:gridCol w="282290">
                  <a:extLst>
                    <a:ext uri="{9D8B030D-6E8A-4147-A177-3AD203B41FA5}">
                      <a16:colId xmlns:a16="http://schemas.microsoft.com/office/drawing/2014/main" val="4291741401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719441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384391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9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6633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67768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314517"/>
                  </a:ext>
                </a:extLst>
              </a:tr>
            </a:tbl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7F849BCC-FC42-0D28-C3BB-FA5001B71A42}"/>
              </a:ext>
            </a:extLst>
          </p:cNvPr>
          <p:cNvGrpSpPr/>
          <p:nvPr/>
        </p:nvGrpSpPr>
        <p:grpSpPr>
          <a:xfrm>
            <a:off x="3437886" y="3229380"/>
            <a:ext cx="1123449" cy="1414091"/>
            <a:chOff x="6929430" y="961601"/>
            <a:chExt cx="1123449" cy="1414091"/>
          </a:xfrm>
        </p:grpSpPr>
        <p:sp>
          <p:nvSpPr>
            <p:cNvPr id="30" name="7-point Star 29">
              <a:extLst>
                <a:ext uri="{FF2B5EF4-FFF2-40B4-BE49-F238E27FC236}">
                  <a16:creationId xmlns:a16="http://schemas.microsoft.com/office/drawing/2014/main" id="{F2CBE314-6F1E-C4EE-641F-38E297F969FA}"/>
                </a:ext>
              </a:extLst>
            </p:cNvPr>
            <p:cNvSpPr/>
            <p:nvPr/>
          </p:nvSpPr>
          <p:spPr>
            <a:xfrm>
              <a:off x="7016902" y="1722298"/>
              <a:ext cx="311087" cy="287173"/>
            </a:xfrm>
            <a:prstGeom prst="star7">
              <a:avLst/>
            </a:prstGeom>
            <a:solidFill>
              <a:srgbClr val="C00000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236070-813F-CD8B-97F3-9E0F3DADA1D7}"/>
                </a:ext>
              </a:extLst>
            </p:cNvPr>
            <p:cNvSpPr txBox="1"/>
            <p:nvPr/>
          </p:nvSpPr>
          <p:spPr>
            <a:xfrm>
              <a:off x="6929430" y="2006360"/>
              <a:ext cx="486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</a:rPr>
                <a:t>Ion</a:t>
              </a: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03A9A9E-CB19-50BE-1ECA-22A91A36B06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7227" y="1422596"/>
              <a:ext cx="180000" cy="180000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AE7BDB4-712B-49C8-6428-D5BD4F4DCA52}"/>
                </a:ext>
              </a:extLst>
            </p:cNvPr>
            <p:cNvSpPr txBox="1"/>
            <p:nvPr/>
          </p:nvSpPr>
          <p:spPr>
            <a:xfrm>
              <a:off x="7741575" y="961601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Symbol" pitchFamily="2" charset="2"/>
                </a:rPr>
                <a:t>b</a:t>
              </a:r>
            </a:p>
          </p:txBody>
        </p:sp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2EF48CC5-3496-7ABD-9065-43193C7BB9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510" y="4368317"/>
            <a:ext cx="2666376" cy="233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012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" name="Table 6">
            <a:extLst>
              <a:ext uri="{FF2B5EF4-FFF2-40B4-BE49-F238E27FC236}">
                <a16:creationId xmlns:a16="http://schemas.microsoft.com/office/drawing/2014/main" id="{88915ACF-AB93-EC11-E10E-3E65696ED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2198"/>
              </p:ext>
            </p:extLst>
          </p:nvPr>
        </p:nvGraphicFramePr>
        <p:xfrm>
          <a:off x="3155678" y="3229380"/>
          <a:ext cx="1798625" cy="1828800"/>
        </p:xfrm>
        <a:graphic>
          <a:graphicData uri="http://schemas.openxmlformats.org/drawingml/2006/table">
            <a:tbl>
              <a:tblPr firstRow="1" bandRow="1"/>
              <a:tblGrid>
                <a:gridCol w="359725">
                  <a:extLst>
                    <a:ext uri="{9D8B030D-6E8A-4147-A177-3AD203B41FA5}">
                      <a16:colId xmlns:a16="http://schemas.microsoft.com/office/drawing/2014/main" val="2313165135"/>
                    </a:ext>
                  </a:extLst>
                </a:gridCol>
                <a:gridCol w="359725">
                  <a:extLst>
                    <a:ext uri="{9D8B030D-6E8A-4147-A177-3AD203B41FA5}">
                      <a16:colId xmlns:a16="http://schemas.microsoft.com/office/drawing/2014/main" val="2161273351"/>
                    </a:ext>
                  </a:extLst>
                </a:gridCol>
                <a:gridCol w="359725">
                  <a:extLst>
                    <a:ext uri="{9D8B030D-6E8A-4147-A177-3AD203B41FA5}">
                      <a16:colId xmlns:a16="http://schemas.microsoft.com/office/drawing/2014/main" val="644631554"/>
                    </a:ext>
                  </a:extLst>
                </a:gridCol>
                <a:gridCol w="437160">
                  <a:extLst>
                    <a:ext uri="{9D8B030D-6E8A-4147-A177-3AD203B41FA5}">
                      <a16:colId xmlns:a16="http://schemas.microsoft.com/office/drawing/2014/main" val="3736626824"/>
                    </a:ext>
                  </a:extLst>
                </a:gridCol>
                <a:gridCol w="282290">
                  <a:extLst>
                    <a:ext uri="{9D8B030D-6E8A-4147-A177-3AD203B41FA5}">
                      <a16:colId xmlns:a16="http://schemas.microsoft.com/office/drawing/2014/main" val="4291741401"/>
                    </a:ext>
                  </a:extLst>
                </a:gridCol>
              </a:tblGrid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9719441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8384391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9191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6633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67768"/>
                  </a:ext>
                </a:extLst>
              </a:tr>
              <a:tr h="360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en-IT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6314517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73A654-BD1E-07CE-DEF4-6021EC79D44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300616" y="72696"/>
                <a:ext cx="6428796" cy="787557"/>
              </a:xfrm>
            </p:spPr>
            <p:txBody>
              <a:bodyPr>
                <a:normAutofit fontScale="90000"/>
              </a:bodyPr>
              <a:lstStyle/>
              <a:p>
                <a:r>
                  <a:rPr lang="en-GB" sz="2400" b="1" dirty="0">
                    <a:latin typeface="Calibri Light" panose="020F0302020204030204"/>
                  </a:rPr>
                  <a:t>Search for Octupole Deformation in A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400" b="1" dirty="0">
                    <a:latin typeface="Calibri Light" panose="020F0302020204030204"/>
                  </a:rPr>
                  <a:t>225 Po-Fr nuclei</a:t>
                </a:r>
                <a:endParaRPr lang="en-GB" dirty="0"/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C73A654-BD1E-07CE-DEF4-6021EC79D4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00616" y="72696"/>
                <a:ext cx="6428796" cy="787557"/>
              </a:xfrm>
              <a:blipFill>
                <a:blip r:embed="rId2"/>
                <a:stretch>
                  <a:fillRect l="-1183" r="-986" b="-158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D62BA4-F5CA-8785-6DBD-E14631484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1BA591-07FF-09B5-D67D-600B58A74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74DF6ED2-4E33-DBD6-838A-1EC53EBB7C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E63CE6D6-62F2-B01E-0FE5-413957672DB1}"/>
              </a:ext>
            </a:extLst>
          </p:cNvPr>
          <p:cNvGrpSpPr/>
          <p:nvPr/>
        </p:nvGrpSpPr>
        <p:grpSpPr>
          <a:xfrm>
            <a:off x="6146132" y="1063877"/>
            <a:ext cx="3397982" cy="2022223"/>
            <a:chOff x="445223" y="3460153"/>
            <a:chExt cx="4879813" cy="309643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8103826-DB5D-805C-FB0E-346167444337}"/>
                </a:ext>
              </a:extLst>
            </p:cNvPr>
            <p:cNvGrpSpPr/>
            <p:nvPr/>
          </p:nvGrpSpPr>
          <p:grpSpPr>
            <a:xfrm>
              <a:off x="445223" y="3460153"/>
              <a:ext cx="4879813" cy="3096437"/>
              <a:chOff x="153859" y="936706"/>
              <a:chExt cx="9207946" cy="6103413"/>
            </a:xfrm>
          </p:grpSpPr>
          <p:pic>
            <p:nvPicPr>
              <p:cNvPr id="18" name="Obraz 2">
                <a:extLst>
                  <a:ext uri="{FF2B5EF4-FFF2-40B4-BE49-F238E27FC236}">
                    <a16:creationId xmlns:a16="http://schemas.microsoft.com/office/drawing/2014/main" id="{E2A41BAA-CE54-D089-70E9-CE220A2D2D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alphaModFix amt="96000"/>
              </a:blip>
              <a:stretch>
                <a:fillRect/>
              </a:stretch>
            </p:blipFill>
            <p:spPr>
              <a:xfrm>
                <a:off x="1422887" y="936706"/>
                <a:ext cx="7938918" cy="4490455"/>
              </a:xfrm>
              <a:prstGeom prst="rect">
                <a:avLst/>
              </a:prstGeom>
            </p:spPr>
          </p:pic>
          <p:cxnSp>
            <p:nvCxnSpPr>
              <p:cNvPr id="19" name="Łącznik prosty ze strzałką 96">
                <a:extLst>
                  <a:ext uri="{FF2B5EF4-FFF2-40B4-BE49-F238E27FC236}">
                    <a16:creationId xmlns:a16="http://schemas.microsoft.com/office/drawing/2014/main" id="{01F35717-DF6C-78EA-CC0E-1CAA5867B2EA}"/>
                  </a:ext>
                </a:extLst>
              </p:cNvPr>
              <p:cNvCxnSpPr/>
              <p:nvPr/>
            </p:nvCxnSpPr>
            <p:spPr bwMode="auto">
              <a:xfrm>
                <a:off x="2342576" y="5691874"/>
                <a:ext cx="3468917" cy="77"/>
              </a:xfrm>
              <a:prstGeom prst="straightConnector1">
                <a:avLst/>
              </a:prstGeom>
              <a:solidFill>
                <a:srgbClr val="00FFFF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pole tekstowe 101">
                <a:extLst>
                  <a:ext uri="{FF2B5EF4-FFF2-40B4-BE49-F238E27FC236}">
                    <a16:creationId xmlns:a16="http://schemas.microsoft.com/office/drawing/2014/main" id="{2438536E-B19A-E43D-8997-47C2379B4F54}"/>
                  </a:ext>
                </a:extLst>
              </p:cNvPr>
              <p:cNvSpPr txBox="1"/>
              <p:nvPr/>
            </p:nvSpPr>
            <p:spPr>
              <a:xfrm>
                <a:off x="2051265" y="5966237"/>
                <a:ext cx="4238671" cy="7599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4285" tIns="37143" rIns="74285" bIns="37143" rtlCol="0">
                <a:spAutoFit/>
              </a:bodyPr>
              <a:lstStyle/>
              <a:p>
                <a:pPr marL="0" marR="0" lvl="0" indent="0" algn="l" defTabSz="74280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Neutron number N</a:t>
                </a:r>
              </a:p>
            </p:txBody>
          </p:sp>
          <p:cxnSp>
            <p:nvCxnSpPr>
              <p:cNvPr id="21" name="Łącznik prosty ze strzałką 93">
                <a:extLst>
                  <a:ext uri="{FF2B5EF4-FFF2-40B4-BE49-F238E27FC236}">
                    <a16:creationId xmlns:a16="http://schemas.microsoft.com/office/drawing/2014/main" id="{5F283924-F08F-2275-8DF9-F47E206CDD33}"/>
                  </a:ext>
                </a:extLst>
              </p:cNvPr>
              <p:cNvCxnSpPr/>
              <p:nvPr/>
            </p:nvCxnSpPr>
            <p:spPr bwMode="auto">
              <a:xfrm flipV="1">
                <a:off x="1044523" y="3519279"/>
                <a:ext cx="0" cy="1813517"/>
              </a:xfrm>
              <a:prstGeom prst="straightConnector1">
                <a:avLst/>
              </a:prstGeom>
              <a:solidFill>
                <a:srgbClr val="00FFFF"/>
              </a:solidFill>
              <a:ln w="19050" cap="flat" cmpd="sng" algn="ctr">
                <a:solidFill>
                  <a:schemeClr val="bg1"/>
                </a:solidFill>
                <a:prstDash val="solid"/>
                <a:miter lim="800000"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" name="pole tekstowe 104">
                <a:extLst>
                  <a:ext uri="{FF2B5EF4-FFF2-40B4-BE49-F238E27FC236}">
                    <a16:creationId xmlns:a16="http://schemas.microsoft.com/office/drawing/2014/main" id="{9378BE07-9002-34FE-D6F3-F848165110D5}"/>
                  </a:ext>
                </a:extLst>
              </p:cNvPr>
              <p:cNvSpPr txBox="1"/>
              <p:nvPr/>
            </p:nvSpPr>
            <p:spPr>
              <a:xfrm rot="16200000">
                <a:off x="-1902748" y="2993313"/>
                <a:ext cx="4758224" cy="6450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74285" tIns="37143" rIns="74285" bIns="37143" rtlCol="0">
                <a:spAutoFit/>
              </a:bodyPr>
              <a:lstStyle/>
              <a:p>
                <a:pPr marL="0" marR="0" lvl="0" indent="0" algn="l" defTabSz="742801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pl-PL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itchFamily="34" charset="0"/>
                    <a:ea typeface="+mn-ea"/>
                    <a:cs typeface="Arial" pitchFamily="34" charset="0"/>
                  </a:rPr>
                  <a:t>Proton number  Z</a:t>
                </a:r>
              </a:p>
            </p:txBody>
          </p:sp>
          <p:pic>
            <p:nvPicPr>
              <p:cNvPr id="23" name="Picture 2" descr="zonecplt">
                <a:extLst>
                  <a:ext uri="{FF2B5EF4-FFF2-40B4-BE49-F238E27FC236}">
                    <a16:creationId xmlns:a16="http://schemas.microsoft.com/office/drawing/2014/main" id="{8B601EA6-C0E1-87B3-74A6-1915CBC67E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3570" t="50377" r="39886" b="19029"/>
              <a:stretch/>
            </p:blipFill>
            <p:spPr bwMode="auto">
              <a:xfrm>
                <a:off x="7049192" y="4901671"/>
                <a:ext cx="858941" cy="212913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4" name="Immagine 89">
                <a:extLst>
                  <a:ext uri="{FF2B5EF4-FFF2-40B4-BE49-F238E27FC236}">
                    <a16:creationId xmlns:a16="http://schemas.microsoft.com/office/drawing/2014/main" id="{7D3A50C2-6F3A-EB35-ED12-2B253CFC78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bg1">
                    <a:lumMod val="50000"/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8449998" y="5659786"/>
                <a:ext cx="688624" cy="707848"/>
              </a:xfrm>
              <a:prstGeom prst="rect">
                <a:avLst/>
              </a:prstGeom>
            </p:spPr>
          </p:pic>
          <p:pic>
            <p:nvPicPr>
              <p:cNvPr id="25" name="Immagine 88">
                <a:extLst>
                  <a:ext uri="{FF2B5EF4-FFF2-40B4-BE49-F238E27FC236}">
                    <a16:creationId xmlns:a16="http://schemas.microsoft.com/office/drawing/2014/main" id="{558748D0-6E06-2BF8-8612-64A4FE3800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00B0F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8351229" y="6473971"/>
                <a:ext cx="886163" cy="566148"/>
              </a:xfrm>
              <a:prstGeom prst="rect">
                <a:avLst/>
              </a:prstGeom>
            </p:spPr>
          </p:pic>
          <p:pic>
            <p:nvPicPr>
              <p:cNvPr id="26" name="Immagine 3">
                <a:extLst>
                  <a:ext uri="{FF2B5EF4-FFF2-40B4-BE49-F238E27FC236}">
                    <a16:creationId xmlns:a16="http://schemas.microsoft.com/office/drawing/2014/main" id="{51974CA0-2CDD-482E-641C-2723C5B336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rgbClr val="FF0000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8395848" y="4569070"/>
                <a:ext cx="649853" cy="989767"/>
              </a:xfrm>
              <a:prstGeom prst="rect">
                <a:avLst/>
              </a:prstGeom>
            </p:spPr>
          </p:pic>
        </p:grpSp>
        <p:cxnSp>
          <p:nvCxnSpPr>
            <p:cNvPr id="8" name="Connettore 1 126">
              <a:extLst>
                <a:ext uri="{FF2B5EF4-FFF2-40B4-BE49-F238E27FC236}">
                  <a16:creationId xmlns:a16="http://schemas.microsoft.com/office/drawing/2014/main" id="{C3E5B3FB-88EE-B6CC-BED0-0A8AFBD36D61}"/>
                </a:ext>
              </a:extLst>
            </p:cNvPr>
            <p:cNvCxnSpPr>
              <a:cxnSpLocks/>
            </p:cNvCxnSpPr>
            <p:nvPr/>
          </p:nvCxnSpPr>
          <p:spPr>
            <a:xfrm>
              <a:off x="3391079" y="4137093"/>
              <a:ext cx="1668101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146">
              <a:extLst>
                <a:ext uri="{FF2B5EF4-FFF2-40B4-BE49-F238E27FC236}">
                  <a16:creationId xmlns:a16="http://schemas.microsoft.com/office/drawing/2014/main" id="{11AA0195-9035-E13E-FCD8-689CD96D88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4898" y="3819096"/>
              <a:ext cx="1" cy="83902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ttore 1 126">
              <a:extLst>
                <a:ext uri="{FF2B5EF4-FFF2-40B4-BE49-F238E27FC236}">
                  <a16:creationId xmlns:a16="http://schemas.microsoft.com/office/drawing/2014/main" id="{62DADD66-6F52-FD66-1381-6F34794DC879}"/>
                </a:ext>
              </a:extLst>
            </p:cNvPr>
            <p:cNvCxnSpPr>
              <a:cxnSpLocks/>
            </p:cNvCxnSpPr>
            <p:nvPr/>
          </p:nvCxnSpPr>
          <p:spPr>
            <a:xfrm>
              <a:off x="2278505" y="4724203"/>
              <a:ext cx="162643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46">
              <a:extLst>
                <a:ext uri="{FF2B5EF4-FFF2-40B4-BE49-F238E27FC236}">
                  <a16:creationId xmlns:a16="http://schemas.microsoft.com/office/drawing/2014/main" id="{C64682B2-A2BC-CB37-BDE1-84A9E11BAF31}"/>
                </a:ext>
              </a:extLst>
            </p:cNvPr>
            <p:cNvCxnSpPr/>
            <p:nvPr/>
          </p:nvCxnSpPr>
          <p:spPr>
            <a:xfrm flipH="1">
              <a:off x="3154961" y="4285597"/>
              <a:ext cx="2779" cy="7630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ttore 1 146">
              <a:extLst>
                <a:ext uri="{FF2B5EF4-FFF2-40B4-BE49-F238E27FC236}">
                  <a16:creationId xmlns:a16="http://schemas.microsoft.com/office/drawing/2014/main" id="{F135E19A-5E8B-B533-9110-BB6C1A4A74B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72809" y="4599223"/>
              <a:ext cx="7985" cy="792659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ttore 1 146">
              <a:extLst>
                <a:ext uri="{FF2B5EF4-FFF2-40B4-BE49-F238E27FC236}">
                  <a16:creationId xmlns:a16="http://schemas.microsoft.com/office/drawing/2014/main" id="{EFC15629-0E7A-A610-404F-ABAE5B881A5A}"/>
                </a:ext>
              </a:extLst>
            </p:cNvPr>
            <p:cNvCxnSpPr/>
            <p:nvPr/>
          </p:nvCxnSpPr>
          <p:spPr>
            <a:xfrm flipH="1">
              <a:off x="1913428" y="4848864"/>
              <a:ext cx="2779" cy="76305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26">
              <a:extLst>
                <a:ext uri="{FF2B5EF4-FFF2-40B4-BE49-F238E27FC236}">
                  <a16:creationId xmlns:a16="http://schemas.microsoft.com/office/drawing/2014/main" id="{B61408F5-7E1D-0FDF-ECD8-0E3AB85D252F}"/>
                </a:ext>
              </a:extLst>
            </p:cNvPr>
            <p:cNvCxnSpPr>
              <a:cxnSpLocks/>
            </p:cNvCxnSpPr>
            <p:nvPr/>
          </p:nvCxnSpPr>
          <p:spPr>
            <a:xfrm>
              <a:off x="1690286" y="5121447"/>
              <a:ext cx="130774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BA78FBC-58F4-0697-9A3C-83CDAFCC03D7}"/>
                </a:ext>
              </a:extLst>
            </p:cNvPr>
            <p:cNvSpPr txBox="1"/>
            <p:nvPr/>
          </p:nvSpPr>
          <p:spPr>
            <a:xfrm>
              <a:off x="3960040" y="4596712"/>
              <a:ext cx="874013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=134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3C9752-C608-759B-FF4E-1E5E577A9155}"/>
                </a:ext>
              </a:extLst>
            </p:cNvPr>
            <p:cNvSpPr txBox="1"/>
            <p:nvPr/>
          </p:nvSpPr>
          <p:spPr>
            <a:xfrm>
              <a:off x="3145079" y="4910701"/>
              <a:ext cx="753736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=88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545C18-11C6-868B-77E6-24389FCEA171}"/>
                </a:ext>
              </a:extLst>
            </p:cNvPr>
            <p:cNvSpPr txBox="1"/>
            <p:nvPr/>
          </p:nvSpPr>
          <p:spPr>
            <a:xfrm>
              <a:off x="2789311" y="3799374"/>
              <a:ext cx="711534" cy="456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Z</a:t>
              </a:r>
              <a:r>
                <a:rPr kumimoji="0" lang="it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=88</a:t>
              </a:r>
            </a:p>
          </p:txBody>
        </p:sp>
      </p:grpSp>
      <p:sp>
        <p:nvSpPr>
          <p:cNvPr id="27" name="Subtitle 2">
            <a:extLst>
              <a:ext uri="{FF2B5EF4-FFF2-40B4-BE49-F238E27FC236}">
                <a16:creationId xmlns:a16="http://schemas.microsoft.com/office/drawing/2014/main" id="{A59D4000-016F-EC24-C8A0-D4603F8FC181}"/>
              </a:ext>
            </a:extLst>
          </p:cNvPr>
          <p:cNvSpPr txBox="1">
            <a:spLocks/>
          </p:cNvSpPr>
          <p:nvPr/>
        </p:nvSpPr>
        <p:spPr>
          <a:xfrm>
            <a:off x="-6412" y="1424265"/>
            <a:ext cx="5766252" cy="238553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>
                <a:solidFill>
                  <a:schemeClr val="tx1"/>
                </a:solidFill>
              </a:rPr>
              <a:t>The Rn-Th (Z=88-90) actinide nuclei around A∼225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region where the strongest octupole correlations are manifested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600">
                <a:solidFill>
                  <a:schemeClr val="tx1"/>
                </a:solidFill>
              </a:rPr>
              <a:t>dearth of experimental information on the structure of heavy nuclei in the 220&lt;A&lt;230 region</a:t>
            </a:r>
            <a:endParaRPr lang="en-IT" sz="1600" dirty="0">
              <a:solidFill>
                <a:schemeClr val="tx1"/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39A7492F-B080-418D-E7CD-2EA7079906B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963" r="-800" b="3016"/>
          <a:stretch/>
        </p:blipFill>
        <p:spPr>
          <a:xfrm>
            <a:off x="125445" y="2982090"/>
            <a:ext cx="2789530" cy="1822946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2EF48CC5-3496-7ABD-9065-43193C7BB9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1510" y="4368317"/>
            <a:ext cx="2666376" cy="2330455"/>
          </a:xfrm>
          <a:prstGeom prst="rect">
            <a:avLst/>
          </a:prstGeom>
        </p:spPr>
      </p:pic>
      <p:grpSp>
        <p:nvGrpSpPr>
          <p:cNvPr id="80" name="Group 79">
            <a:extLst>
              <a:ext uri="{FF2B5EF4-FFF2-40B4-BE49-F238E27FC236}">
                <a16:creationId xmlns:a16="http://schemas.microsoft.com/office/drawing/2014/main" id="{128D8083-E8BF-96CC-BB2F-7A29147EFE2C}"/>
              </a:ext>
            </a:extLst>
          </p:cNvPr>
          <p:cNvGrpSpPr/>
          <p:nvPr/>
        </p:nvGrpSpPr>
        <p:grpSpPr>
          <a:xfrm>
            <a:off x="3437886" y="3229380"/>
            <a:ext cx="1123449" cy="1414091"/>
            <a:chOff x="6929430" y="961601"/>
            <a:chExt cx="1123449" cy="1414091"/>
          </a:xfrm>
        </p:grpSpPr>
        <p:sp>
          <p:nvSpPr>
            <p:cNvPr id="81" name="7-point Star 80">
              <a:extLst>
                <a:ext uri="{FF2B5EF4-FFF2-40B4-BE49-F238E27FC236}">
                  <a16:creationId xmlns:a16="http://schemas.microsoft.com/office/drawing/2014/main" id="{5FD8F05A-D2E6-DDC6-5FF8-49D920250F81}"/>
                </a:ext>
              </a:extLst>
            </p:cNvPr>
            <p:cNvSpPr/>
            <p:nvPr/>
          </p:nvSpPr>
          <p:spPr>
            <a:xfrm>
              <a:off x="7016902" y="1722298"/>
              <a:ext cx="311087" cy="287173"/>
            </a:xfrm>
            <a:prstGeom prst="star7">
              <a:avLst/>
            </a:prstGeom>
            <a:solidFill>
              <a:srgbClr val="C00000"/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37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6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352707EE-4749-1CAD-7E6F-015A75AFB83C}"/>
                </a:ext>
              </a:extLst>
            </p:cNvPr>
            <p:cNvSpPr txBox="1"/>
            <p:nvPr/>
          </p:nvSpPr>
          <p:spPr>
            <a:xfrm>
              <a:off x="6929430" y="2006360"/>
              <a:ext cx="4860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</a:rPr>
                <a:t>Ion</a:t>
              </a: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C8615785-C96A-1134-3C75-C4823283A8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807227" y="1422596"/>
              <a:ext cx="180000" cy="180000"/>
            </a:xfrm>
            <a:prstGeom prst="ellipse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1522FC5-CDEF-396E-D131-692353BC9266}"/>
                </a:ext>
              </a:extLst>
            </p:cNvPr>
            <p:cNvSpPr txBox="1"/>
            <p:nvPr/>
          </p:nvSpPr>
          <p:spPr>
            <a:xfrm>
              <a:off x="7741575" y="961601"/>
              <a:ext cx="311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472C4"/>
                  </a:solidFill>
                  <a:effectLst/>
                  <a:uLnTx/>
                  <a:uFillTx/>
                  <a:latin typeface="Symbol" pitchFamily="2" charset="2"/>
                </a:rPr>
                <a:t>b</a:t>
              </a:r>
            </a:p>
          </p:txBody>
        </p:sp>
      </p:grpSp>
      <p:pic>
        <p:nvPicPr>
          <p:cNvPr id="85" name="Picture 84">
            <a:extLst>
              <a:ext uri="{FF2B5EF4-FFF2-40B4-BE49-F238E27FC236}">
                <a16:creationId xmlns:a16="http://schemas.microsoft.com/office/drawing/2014/main" id="{13FF85D8-8169-DF7C-2669-0844C924A19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4376563" y="4257526"/>
            <a:ext cx="1576527" cy="2733611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D60742C8-CC03-48B7-A18E-F153D0F3904F}"/>
              </a:ext>
            </a:extLst>
          </p:cNvPr>
          <p:cNvSpPr txBox="1"/>
          <p:nvPr/>
        </p:nvSpPr>
        <p:spPr>
          <a:xfrm>
            <a:off x="4296890" y="5035991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b="1" baseline="30000" dirty="0">
                <a:solidFill>
                  <a:srgbClr val="C00000"/>
                </a:solidFill>
              </a:rPr>
              <a:t>227</a:t>
            </a:r>
            <a:r>
              <a:rPr lang="en-IT" sz="2400" b="1" dirty="0">
                <a:solidFill>
                  <a:srgbClr val="C00000"/>
                </a:solidFill>
              </a:rPr>
              <a:t>Rn</a:t>
            </a: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34DD8FB-8B00-B558-ECFA-B77A970C76C7}"/>
              </a:ext>
            </a:extLst>
          </p:cNvPr>
          <p:cNvGrpSpPr/>
          <p:nvPr/>
        </p:nvGrpSpPr>
        <p:grpSpPr>
          <a:xfrm>
            <a:off x="6581093" y="3370959"/>
            <a:ext cx="3199462" cy="2421037"/>
            <a:chOff x="44183" y="809926"/>
            <a:chExt cx="3848460" cy="2388531"/>
          </a:xfrm>
        </p:grpSpPr>
        <p:pic>
          <p:nvPicPr>
            <p:cNvPr id="90" name="Picture 89" descr="Chart, line chart&#10;&#10;Description automatically generated">
              <a:extLst>
                <a:ext uri="{FF2B5EF4-FFF2-40B4-BE49-F238E27FC236}">
                  <a16:creationId xmlns:a16="http://schemas.microsoft.com/office/drawing/2014/main" id="{645817FA-C815-7937-E847-02C8E9ED2C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4183" y="809926"/>
              <a:ext cx="3843553" cy="2388531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BB86110B-A749-2E7B-D8D3-61AF98BC1722}"/>
                </a:ext>
              </a:extLst>
            </p:cNvPr>
            <p:cNvGrpSpPr/>
            <p:nvPr/>
          </p:nvGrpSpPr>
          <p:grpSpPr>
            <a:xfrm>
              <a:off x="2057845" y="1543881"/>
              <a:ext cx="1834798" cy="843222"/>
              <a:chOff x="2640386" y="2563587"/>
              <a:chExt cx="1489056" cy="843222"/>
            </a:xfrm>
          </p:grpSpPr>
          <p:sp>
            <p:nvSpPr>
              <p:cNvPr id="92" name="Rounded Rectangle 91">
                <a:extLst>
                  <a:ext uri="{FF2B5EF4-FFF2-40B4-BE49-F238E27FC236}">
                    <a16:creationId xmlns:a16="http://schemas.microsoft.com/office/drawing/2014/main" id="{3A232034-388B-6FD8-5DC9-F0E3CFF80F67}"/>
                  </a:ext>
                </a:extLst>
              </p:cNvPr>
              <p:cNvSpPr/>
              <p:nvPr/>
            </p:nvSpPr>
            <p:spPr>
              <a:xfrm>
                <a:off x="2956289" y="2563587"/>
                <a:ext cx="857251" cy="522514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/>
              </a:p>
            </p:txBody>
          </p:sp>
          <p:sp>
            <p:nvSpPr>
              <p:cNvPr id="93" name="TextBox 92">
                <a:extLst>
                  <a:ext uri="{FF2B5EF4-FFF2-40B4-BE49-F238E27FC236}">
                    <a16:creationId xmlns:a16="http://schemas.microsoft.com/office/drawing/2014/main" id="{D9ED3C3C-44A9-FD37-ACA6-7669A6F8D842}"/>
                  </a:ext>
                </a:extLst>
              </p:cNvPr>
              <p:cNvSpPr txBox="1"/>
              <p:nvPr/>
            </p:nvSpPr>
            <p:spPr>
              <a:xfrm>
                <a:off x="2640386" y="3037477"/>
                <a:ext cx="148905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IT" dirty="0">
                    <a:solidFill>
                      <a:srgbClr val="C00000"/>
                    </a:solidFill>
                  </a:rPr>
                  <a:t>Newly measured!</a:t>
                </a: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F12C852-F7AC-5E92-5923-E2AE3A4D8E05}"/>
                  </a:ext>
                </a:extLst>
              </p:cNvPr>
              <p:cNvSpPr txBox="1"/>
              <p:nvPr/>
            </p:nvSpPr>
            <p:spPr>
              <a:xfrm>
                <a:off x="4935743" y="5498306"/>
                <a:ext cx="2162964" cy="3942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T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=18.4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±0.8 </m:t>
                      </m:r>
                      <m:r>
                        <a:rPr lang="en-US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IT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DF12C852-F7AC-5E92-5923-E2AE3A4D8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743" y="5498306"/>
                <a:ext cx="2162964" cy="394210"/>
              </a:xfrm>
              <a:prstGeom prst="rect">
                <a:avLst/>
              </a:prstGeom>
              <a:blipFill>
                <a:blip r:embed="rId11"/>
                <a:stretch>
                  <a:fillRect b="-6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8641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1BDD7-F00C-E046-BD5B-1AD97A3F9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2"/>
            <a:ext cx="6049913" cy="595720"/>
          </a:xfrm>
        </p:spPr>
        <p:txBody>
          <a:bodyPr/>
          <a:lstStyle/>
          <a:p>
            <a:r>
              <a:rPr lang="en-GB" b="0" dirty="0">
                <a:solidFill>
                  <a:prstClr val="black"/>
                </a:solidFill>
                <a:latin typeface="Calibri" panose="020F0502020204030204"/>
              </a:rPr>
              <a:t>Experiments in 2022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1AFEA-1B0F-474E-B699-9CDC2A94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812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812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EE089-0C94-CF4E-A429-1237224AC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12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812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CDB1434A-7EE2-6645-B673-35C18BC82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DF89750-3F56-1746-8654-A98D396765EB}"/>
              </a:ext>
            </a:extLst>
          </p:cNvPr>
          <p:cNvGrpSpPr/>
          <p:nvPr/>
        </p:nvGrpSpPr>
        <p:grpSpPr>
          <a:xfrm>
            <a:off x="556970" y="2179213"/>
            <a:ext cx="8792060" cy="2673295"/>
            <a:chOff x="926893" y="3683674"/>
            <a:chExt cx="8792060" cy="2673295"/>
          </a:xfrm>
        </p:grpSpPr>
        <p:sp>
          <p:nvSpPr>
            <p:cNvPr id="10" name="Down Arrow 9">
              <a:extLst>
                <a:ext uri="{FF2B5EF4-FFF2-40B4-BE49-F238E27FC236}">
                  <a16:creationId xmlns:a16="http://schemas.microsoft.com/office/drawing/2014/main" id="{54FDD979-85BE-F247-9395-711425A6B89E}"/>
                </a:ext>
              </a:extLst>
            </p:cNvPr>
            <p:cNvSpPr/>
            <p:nvPr/>
          </p:nvSpPr>
          <p:spPr>
            <a:xfrm rot="16200000">
              <a:off x="4702083" y="232712"/>
              <a:ext cx="548144" cy="7450067"/>
            </a:xfrm>
            <a:prstGeom prst="downArrow">
              <a:avLst/>
            </a:prstGeom>
            <a:gradFill flip="none" rotWithShape="1">
              <a:gsLst>
                <a:gs pos="0">
                  <a:schemeClr val="accent2"/>
                </a:gs>
                <a:gs pos="89000">
                  <a:schemeClr val="accent1">
                    <a:tint val="44500"/>
                    <a:satMod val="160000"/>
                  </a:schemeClr>
                </a:gs>
              </a:gsLst>
              <a:lin ang="54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0EC3785-5BB8-3447-BCDB-663C5A8ED83F}"/>
                </a:ext>
              </a:extLst>
            </p:cNvPr>
            <p:cNvSpPr txBox="1"/>
            <p:nvPr/>
          </p:nvSpPr>
          <p:spPr>
            <a:xfrm>
              <a:off x="926893" y="4339795"/>
              <a:ext cx="1616366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FATIMA-bPLAST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+AIDA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+HPGe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C68A805B-066E-5B4F-BE42-223E9DEDB40C}"/>
                </a:ext>
              </a:extLst>
            </p:cNvPr>
            <p:cNvSpPr/>
            <p:nvPr/>
          </p:nvSpPr>
          <p:spPr>
            <a:xfrm>
              <a:off x="1624859" y="3740919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Down Arrow 12">
              <a:extLst>
                <a:ext uri="{FF2B5EF4-FFF2-40B4-BE49-F238E27FC236}">
                  <a16:creationId xmlns:a16="http://schemas.microsoft.com/office/drawing/2014/main" id="{189372D5-A53C-A64C-A6C5-A555191BB877}"/>
                </a:ext>
              </a:extLst>
            </p:cNvPr>
            <p:cNvSpPr/>
            <p:nvPr/>
          </p:nvSpPr>
          <p:spPr>
            <a:xfrm>
              <a:off x="4504356" y="3723820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Down Arrow 13">
              <a:extLst>
                <a:ext uri="{FF2B5EF4-FFF2-40B4-BE49-F238E27FC236}">
                  <a16:creationId xmlns:a16="http://schemas.microsoft.com/office/drawing/2014/main" id="{3AE53830-1A0E-254A-92F2-19E5B8A1F14B}"/>
                </a:ext>
              </a:extLst>
            </p:cNvPr>
            <p:cNvSpPr/>
            <p:nvPr/>
          </p:nvSpPr>
          <p:spPr>
            <a:xfrm>
              <a:off x="7398464" y="3749497"/>
              <a:ext cx="176729" cy="548144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32683D6-FB7A-E141-9F9E-6274CB8D54ED}"/>
                </a:ext>
              </a:extLst>
            </p:cNvPr>
            <p:cNvSpPr txBox="1"/>
            <p:nvPr/>
          </p:nvSpPr>
          <p:spPr>
            <a:xfrm>
              <a:off x="1501843" y="3802242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1CF980-96AD-7940-AF5B-E33D84763E8E}"/>
                </a:ext>
              </a:extLst>
            </p:cNvPr>
            <p:cNvSpPr txBox="1"/>
            <p:nvPr/>
          </p:nvSpPr>
          <p:spPr>
            <a:xfrm>
              <a:off x="4381634" y="3819030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C9C463-494D-CD4F-9147-7D5FD453F648}"/>
                </a:ext>
              </a:extLst>
            </p:cNvPr>
            <p:cNvSpPr txBox="1"/>
            <p:nvPr/>
          </p:nvSpPr>
          <p:spPr>
            <a:xfrm>
              <a:off x="7265787" y="3811283"/>
              <a:ext cx="68265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2022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580154-0F07-6A4F-8967-AE09CAE635F9}"/>
                </a:ext>
              </a:extLst>
            </p:cNvPr>
            <p:cNvSpPr txBox="1"/>
            <p:nvPr/>
          </p:nvSpPr>
          <p:spPr>
            <a:xfrm>
              <a:off x="3801600" y="4296437"/>
              <a:ext cx="16163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3x AIDA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+HPGe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+ FATIMA-bPlast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0D19348-DF0D-374D-B957-5A7D9E11A6C8}"/>
                </a:ext>
              </a:extLst>
            </p:cNvPr>
            <p:cNvSpPr txBox="1"/>
            <p:nvPr/>
          </p:nvSpPr>
          <p:spPr>
            <a:xfrm>
              <a:off x="6710858" y="4308470"/>
              <a:ext cx="161636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AIDA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+DEGAS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+DTAS</a:t>
              </a:r>
            </a:p>
          </p:txBody>
        </p:sp>
        <p:pic>
          <p:nvPicPr>
            <p:cNvPr id="20" name="Imagen 1" descr="despec-7.jpg">
              <a:extLst>
                <a:ext uri="{FF2B5EF4-FFF2-40B4-BE49-F238E27FC236}">
                  <a16:creationId xmlns:a16="http://schemas.microsoft.com/office/drawing/2014/main" id="{94894E62-F369-8741-AA64-A30AEFEF4F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52610" y="5250710"/>
              <a:ext cx="1847872" cy="1094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CA82CA9-E426-BE4D-8A67-DC9BEC1C2B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55393" y="5035101"/>
              <a:ext cx="2707711" cy="1321868"/>
            </a:xfrm>
            <a:prstGeom prst="rect">
              <a:avLst/>
            </a:prstGeom>
          </p:spPr>
        </p:pic>
        <p:pic>
          <p:nvPicPr>
            <p:cNvPr id="22" name="Picture 3" descr="E:\photo\2018_06-09_photos_despec\2018_09_10_s4.jpg">
              <a:extLst>
                <a:ext uri="{FF2B5EF4-FFF2-40B4-BE49-F238E27FC236}">
                  <a16:creationId xmlns:a16="http://schemas.microsoft.com/office/drawing/2014/main" id="{42C885DD-3072-5547-B92E-DFFE66DA85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5620" y="5156697"/>
              <a:ext cx="1631954" cy="10948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C1B0BC7-5272-C74F-B5E1-7847482228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2807" b="63562"/>
            <a:stretch/>
          </p:blipFill>
          <p:spPr>
            <a:xfrm>
              <a:off x="8239261" y="5295820"/>
              <a:ext cx="1479692" cy="1049703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BE33C769-1493-395D-D494-3BAAF0577EF9}"/>
              </a:ext>
            </a:extLst>
          </p:cNvPr>
          <p:cNvSpPr txBox="1"/>
          <p:nvPr/>
        </p:nvSpPr>
        <p:spPr>
          <a:xfrm>
            <a:off x="5194300" y="5203969"/>
            <a:ext cx="452784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it-IT" dirty="0" err="1"/>
              <a:t>Improved</a:t>
            </a:r>
            <a:r>
              <a:rPr lang="it-IT" dirty="0"/>
              <a:t> </a:t>
            </a:r>
            <a:r>
              <a:rPr lang="it-IT" dirty="0" err="1"/>
              <a:t>efficiency</a:t>
            </a:r>
            <a:r>
              <a:rPr lang="it-IT" dirty="0"/>
              <a:t> with DEGAS detectors</a:t>
            </a:r>
          </a:p>
          <a:p>
            <a:pPr algn="l"/>
            <a:r>
              <a:rPr lang="it-IT" dirty="0"/>
              <a:t>First </a:t>
            </a:r>
            <a:r>
              <a:rPr lang="it-IT" dirty="0" err="1"/>
              <a:t>experiments</a:t>
            </a:r>
            <a:r>
              <a:rPr lang="it-IT" dirty="0"/>
              <a:t> with DTAS </a:t>
            </a:r>
          </a:p>
        </p:txBody>
      </p:sp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A0C1353E-079A-95FE-B399-F5E9DFF15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0363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E221F-E1DE-A6BF-BCF7-727754A86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Experimental campaign in 2022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4943DE-2A4E-78F6-DCE3-326132BCF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23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2FCE07-999A-B41A-37CD-C86D5467EC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B8D3E20-01C0-BABC-3B8A-4F8AE353D2EA}"/>
              </a:ext>
            </a:extLst>
          </p:cNvPr>
          <p:cNvSpPr/>
          <p:nvPr/>
        </p:nvSpPr>
        <p:spPr>
          <a:xfrm>
            <a:off x="1118662" y="1695100"/>
            <a:ext cx="4783881" cy="76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71475"/>
            <a:r>
              <a:rPr lang="en-GB" sz="1463" dirty="0">
                <a:solidFill>
                  <a:prstClr val="black"/>
                </a:solidFill>
                <a:latin typeface="Arial"/>
              </a:rPr>
              <a:t>S450: Study of N=126 nuclei: Isomeric and beta decays in </a:t>
            </a:r>
            <a:r>
              <a:rPr lang="en-GB" sz="1463" baseline="30000" dirty="0">
                <a:solidFill>
                  <a:prstClr val="black"/>
                </a:solidFill>
                <a:latin typeface="Arial"/>
              </a:rPr>
              <a:t>202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Os and </a:t>
            </a:r>
            <a:r>
              <a:rPr lang="en-GB" sz="1463" baseline="30000" dirty="0">
                <a:solidFill>
                  <a:prstClr val="black"/>
                </a:solidFill>
                <a:latin typeface="Arial"/>
              </a:rPr>
              <a:t>203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Ir</a:t>
            </a:r>
          </a:p>
          <a:p>
            <a:pPr defTabSz="371475"/>
            <a:r>
              <a:rPr lang="en-GB" sz="1463" dirty="0">
                <a:solidFill>
                  <a:prstClr val="black"/>
                </a:solidFill>
                <a:latin typeface="Arial"/>
              </a:rPr>
              <a:t>(</a:t>
            </a:r>
            <a:r>
              <a:rPr lang="en-GB" sz="1463" dirty="0" err="1">
                <a:solidFill>
                  <a:prstClr val="black"/>
                </a:solidFill>
                <a:latin typeface="Arial"/>
              </a:rPr>
              <a:t>Zsolt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 </a:t>
            </a:r>
            <a:r>
              <a:rPr lang="en-GB" sz="1463" dirty="0" err="1">
                <a:solidFill>
                  <a:prstClr val="black"/>
                </a:solidFill>
                <a:latin typeface="Arial"/>
              </a:rPr>
              <a:t>Podolyák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 (Univ. Surrey)</a:t>
            </a:r>
            <a:r>
              <a:rPr lang="en-US" sz="1463" b="1" dirty="0">
                <a:solidFill>
                  <a:prstClr val="black"/>
                </a:solidFill>
                <a:latin typeface="Liberation Sans" pitchFamily="18"/>
                <a:ea typeface="Droid Sans Fallback" pitchFamily="2"/>
                <a:cs typeface="FreeSans" pitchFamily="2"/>
              </a:rPr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DCA3BC-EEEC-C4C1-469D-DF08EE5E65CF}"/>
              </a:ext>
            </a:extLst>
          </p:cNvPr>
          <p:cNvSpPr/>
          <p:nvPr/>
        </p:nvSpPr>
        <p:spPr>
          <a:xfrm>
            <a:off x="986201" y="3876588"/>
            <a:ext cx="5048802" cy="767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71475"/>
            <a:r>
              <a:rPr lang="en-GB" sz="1463" dirty="0">
                <a:solidFill>
                  <a:prstClr val="black"/>
                </a:solidFill>
                <a:latin typeface="Arial"/>
              </a:rPr>
              <a:t>S505: Investigation of the beta-strength crossing N=126 and the formation of the 3rd r-process abundance peak </a:t>
            </a:r>
          </a:p>
          <a:p>
            <a:pPr defTabSz="371475"/>
            <a:r>
              <a:rPr lang="en-GB" sz="1463" dirty="0">
                <a:solidFill>
                  <a:prstClr val="black"/>
                </a:solidFill>
                <a:latin typeface="Arial"/>
              </a:rPr>
              <a:t>(</a:t>
            </a:r>
            <a:r>
              <a:rPr lang="en-GB" sz="1463" dirty="0" err="1">
                <a:solidFill>
                  <a:prstClr val="black"/>
                </a:solidFill>
                <a:latin typeface="Arial"/>
              </a:rPr>
              <a:t>Tain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, Morales, </a:t>
            </a:r>
            <a:r>
              <a:rPr lang="en-GB" sz="1463" dirty="0" err="1">
                <a:solidFill>
                  <a:prstClr val="black"/>
                </a:solidFill>
                <a:latin typeface="Arial"/>
              </a:rPr>
              <a:t>Nacher</a:t>
            </a:r>
            <a:r>
              <a:rPr lang="en-GB" sz="1463" dirty="0">
                <a:solidFill>
                  <a:prstClr val="black"/>
                </a:solidFill>
                <a:latin typeface="Arial"/>
              </a:rPr>
              <a:t>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AABBE5-F245-7BC6-14F8-69CA95C7BEAA}"/>
              </a:ext>
            </a:extLst>
          </p:cNvPr>
          <p:cNvGrpSpPr>
            <a:grpSpLocks/>
          </p:cNvGrpSpPr>
          <p:nvPr/>
        </p:nvGrpSpPr>
        <p:grpSpPr bwMode="auto">
          <a:xfrm>
            <a:off x="6165512" y="1741690"/>
            <a:ext cx="2811802" cy="2188262"/>
            <a:chOff x="1931" y="300"/>
            <a:chExt cx="3829" cy="344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3DBEB10-0326-8DD2-48CC-EA6A95E4285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24" b="21134"/>
            <a:stretch/>
          </p:blipFill>
          <p:spPr bwMode="auto">
            <a:xfrm>
              <a:off x="1931" y="300"/>
              <a:ext cx="3829" cy="3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E7E945C-9313-F13A-8145-DDA8B1620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8" y="1979"/>
              <a:ext cx="1292" cy="17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defTabSz="371475">
                <a:spcBef>
                  <a:spcPct val="0"/>
                </a:spcBef>
                <a:buNone/>
              </a:pPr>
              <a:endParaRPr lang="en-US" altLang="en-US" sz="1950">
                <a:solidFill>
                  <a:prstClr val="black"/>
                </a:solidFill>
              </a:endParaRPr>
            </a:p>
          </p:txBody>
        </p:sp>
      </p:grpSp>
      <p:pic>
        <p:nvPicPr>
          <p:cNvPr id="10" name="Picture 2" descr="page6image1223411520">
            <a:extLst>
              <a:ext uri="{FF2B5EF4-FFF2-40B4-BE49-F238E27FC236}">
                <a16:creationId xmlns:a16="http://schemas.microsoft.com/office/drawing/2014/main" id="{06571AAC-016B-59B1-D2B2-14E20B0D7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932" y="4647048"/>
            <a:ext cx="2611052" cy="1289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39D5DF3-0ABF-19E9-913C-99E54B638F23}"/>
              </a:ext>
            </a:extLst>
          </p:cNvPr>
          <p:cNvSpPr/>
          <p:nvPr/>
        </p:nvSpPr>
        <p:spPr>
          <a:xfrm>
            <a:off x="1495911" y="4835906"/>
            <a:ext cx="3878981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71475"/>
            <a:r>
              <a:rPr lang="en-GB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Large discrepancies, no model consistent with data across N=126 • T1/2 is not univocally related to </a:t>
            </a:r>
            <a:r>
              <a:rPr lang="el-GR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β-</a:t>
            </a:r>
            <a:r>
              <a:rPr lang="en-GB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strength: need for measurement </a:t>
            </a:r>
          </a:p>
        </p:txBody>
      </p:sp>
      <p:pic>
        <p:nvPicPr>
          <p:cNvPr id="12" name="Picture 3" descr="page8image1154729088">
            <a:extLst>
              <a:ext uri="{FF2B5EF4-FFF2-40B4-BE49-F238E27FC236}">
                <a16:creationId xmlns:a16="http://schemas.microsoft.com/office/drawing/2014/main" id="{008A88D0-999E-99AA-DC31-B4D209727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724" y="3529000"/>
            <a:ext cx="1331635" cy="123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420D608-6323-2E24-E42F-17055A584259}"/>
              </a:ext>
            </a:extLst>
          </p:cNvPr>
          <p:cNvSpPr/>
          <p:nvPr/>
        </p:nvSpPr>
        <p:spPr>
          <a:xfrm>
            <a:off x="1572200" y="2729632"/>
            <a:ext cx="4295208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71475">
              <a:spcBef>
                <a:spcPct val="0"/>
              </a:spcBef>
            </a:pP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Structure of N=126,125 nuclei (</a:t>
            </a:r>
            <a:r>
              <a:rPr lang="en-GB" altLang="en-US" sz="1300" baseline="300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203</a:t>
            </a: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Ir, </a:t>
            </a:r>
            <a:r>
              <a:rPr lang="en-GB" altLang="en-US" sz="1300" baseline="300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202</a:t>
            </a: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Os, </a:t>
            </a:r>
            <a:r>
              <a:rPr lang="en-GB" altLang="en-US" sz="1300" baseline="300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203</a:t>
            </a: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Pt, </a:t>
            </a:r>
            <a:r>
              <a:rPr lang="en-GB" altLang="en-US" sz="1300" baseline="300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202</a:t>
            </a: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Ir) gives info about individual orbitals </a:t>
            </a:r>
          </a:p>
          <a:p>
            <a:pPr defTabSz="371475">
              <a:spcBef>
                <a:spcPct val="0"/>
              </a:spcBef>
            </a:pPr>
            <a:r>
              <a:rPr lang="en-GB" altLang="en-US" sz="1300" dirty="0">
                <a:solidFill>
                  <a:srgbClr val="F79646">
                    <a:lumMod val="75000"/>
                  </a:srgbClr>
                </a:solidFill>
                <a:latin typeface="Arial"/>
              </a:rPr>
              <a:t>=&gt; improved predictions for r-process path</a:t>
            </a:r>
          </a:p>
        </p:txBody>
      </p:sp>
      <p:pic>
        <p:nvPicPr>
          <p:cNvPr id="14" name="Picture 2" descr="L'INFN cambia Logo">
            <a:extLst>
              <a:ext uri="{FF2B5EF4-FFF2-40B4-BE49-F238E27FC236}">
                <a16:creationId xmlns:a16="http://schemas.microsoft.com/office/drawing/2014/main" id="{AC152CBC-0BAF-0781-7C6D-2D3C453C39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picture containing logo&#10;&#10;Description automatically generated">
            <a:extLst>
              <a:ext uri="{FF2B5EF4-FFF2-40B4-BE49-F238E27FC236}">
                <a16:creationId xmlns:a16="http://schemas.microsoft.com/office/drawing/2014/main" id="{F2FA0700-14EE-B4FB-4F57-27987B4D7D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30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18BE8511-FB11-4744-8435-7E819F6C7FB6}"/>
              </a:ext>
            </a:extLst>
          </p:cNvPr>
          <p:cNvSpPr/>
          <p:nvPr/>
        </p:nvSpPr>
        <p:spPr>
          <a:xfrm>
            <a:off x="6221790" y="5327955"/>
            <a:ext cx="1589959" cy="1253935"/>
          </a:xfrm>
          <a:prstGeom prst="roundRect">
            <a:avLst/>
          </a:prstGeom>
          <a:solidFill>
            <a:schemeClr val="accent1">
              <a:lumMod val="60000"/>
              <a:lumOff val="40000"/>
              <a:alpha val="9098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94D24C6B-65E8-8A4C-ACE9-3F427D8DF0FC}"/>
              </a:ext>
            </a:extLst>
          </p:cNvPr>
          <p:cNvSpPr/>
          <p:nvPr/>
        </p:nvSpPr>
        <p:spPr>
          <a:xfrm>
            <a:off x="4438983" y="5319968"/>
            <a:ext cx="1733217" cy="1242307"/>
          </a:xfrm>
          <a:prstGeom prst="roundRect">
            <a:avLst/>
          </a:prstGeom>
          <a:solidFill>
            <a:srgbClr val="FDBB63">
              <a:alpha val="9098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3BFCCFD2-5DCC-E047-AE58-046037B54B04}"/>
              </a:ext>
            </a:extLst>
          </p:cNvPr>
          <p:cNvSpPr/>
          <p:nvPr/>
        </p:nvSpPr>
        <p:spPr>
          <a:xfrm>
            <a:off x="1959938" y="5291781"/>
            <a:ext cx="2386300" cy="1281539"/>
          </a:xfrm>
          <a:prstGeom prst="roundRect">
            <a:avLst/>
          </a:prstGeom>
          <a:solidFill>
            <a:srgbClr val="E46C0A">
              <a:alpha val="9098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585A21-4C6E-9148-A176-6A7AA4253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54" y="82254"/>
            <a:ext cx="6049913" cy="787557"/>
          </a:xfrm>
        </p:spPr>
        <p:txBody>
          <a:bodyPr>
            <a:normAutofit fontScale="90000"/>
          </a:bodyPr>
          <a:lstStyle/>
          <a:p>
            <a:r>
              <a:rPr lang="en-IT" dirty="0"/>
              <a:t>Complete picture of decay mechanism around N=126: multifaceted approach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2E7BD3-910E-9143-993F-847441D5D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88E7EC-42C5-1A4F-A3F2-8A3F3ED0CD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96F1819-FC75-C44B-918C-59FD0EB880B0}"/>
              </a:ext>
            </a:extLst>
          </p:cNvPr>
          <p:cNvSpPr txBox="1"/>
          <p:nvPr/>
        </p:nvSpPr>
        <p:spPr>
          <a:xfrm>
            <a:off x="4117938" y="1435386"/>
            <a:ext cx="5646759" cy="280076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-process A~195 abundance peak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fed by 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~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126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nuclei</a:t>
            </a:r>
            <a:endParaRPr kumimoji="0" lang="en-IT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xact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srgbClr val="F79646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astrophysical location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the r-process path depends on parameters such as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number of available neutrons and lifetimes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nputs to constrain theory: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Half-lifes and Pn values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Role of First Forbidden transitions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Full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B(GT)</a:t>
            </a:r>
          </a:p>
          <a:p>
            <a:pPr marL="7556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A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ccessible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NOW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at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1-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10 nb level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Wingdings" pitchFamily="2" charset="2"/>
            </a:endParaRPr>
          </a:p>
          <a:p>
            <a:pPr marL="755650" marR="0" lvl="2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FUTURE (FAIR): &lt; 1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itchFamily="2" charset="2"/>
              </a:rPr>
              <a:t>nb</a:t>
            </a:r>
            <a:endParaRPr kumimoji="0" lang="en-IT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4A00BF8-DC16-4B4C-A21B-517F106E992B}"/>
              </a:ext>
            </a:extLst>
          </p:cNvPr>
          <p:cNvGrpSpPr/>
          <p:nvPr/>
        </p:nvGrpSpPr>
        <p:grpSpPr>
          <a:xfrm>
            <a:off x="2082256" y="4785235"/>
            <a:ext cx="6372342" cy="537459"/>
            <a:chOff x="1912525" y="1384272"/>
            <a:chExt cx="6372342" cy="537459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2F4D334-A7A4-AD44-9B4C-9F466F165DD4}"/>
                </a:ext>
              </a:extLst>
            </p:cNvPr>
            <p:cNvGrpSpPr/>
            <p:nvPr/>
          </p:nvGrpSpPr>
          <p:grpSpPr>
            <a:xfrm>
              <a:off x="1912525" y="1384272"/>
              <a:ext cx="6372342" cy="537459"/>
              <a:chOff x="995465" y="2407606"/>
              <a:chExt cx="7450067" cy="619367"/>
            </a:xfrm>
          </p:grpSpPr>
          <p:sp>
            <p:nvSpPr>
              <p:cNvPr id="31" name="Down Arrow 30">
                <a:extLst>
                  <a:ext uri="{FF2B5EF4-FFF2-40B4-BE49-F238E27FC236}">
                    <a16:creationId xmlns:a16="http://schemas.microsoft.com/office/drawing/2014/main" id="{8659197A-3478-6043-A6A5-4BA545D4C20E}"/>
                  </a:ext>
                </a:extLst>
              </p:cNvPr>
              <p:cNvSpPr/>
              <p:nvPr/>
            </p:nvSpPr>
            <p:spPr>
              <a:xfrm rot="16200000">
                <a:off x="4446429" y="-1043358"/>
                <a:ext cx="548139" cy="7450067"/>
              </a:xfrm>
              <a:prstGeom prst="downArrow">
                <a:avLst/>
              </a:prstGeom>
              <a:gradFill flip="none" rotWithShape="1">
                <a:gsLst>
                  <a:gs pos="0">
                    <a:schemeClr val="accent6"/>
                  </a:gs>
                  <a:gs pos="89000">
                    <a:schemeClr val="accent1">
                      <a:tint val="44500"/>
                      <a:satMod val="160000"/>
                    </a:schemeClr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51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3" name="Down Arrow 32">
                <a:extLst>
                  <a:ext uri="{FF2B5EF4-FFF2-40B4-BE49-F238E27FC236}">
                    <a16:creationId xmlns:a16="http://schemas.microsoft.com/office/drawing/2014/main" id="{FB37BADE-69C8-9C4C-ACF9-B01E89D064AC}"/>
                  </a:ext>
                </a:extLst>
              </p:cNvPr>
              <p:cNvSpPr/>
              <p:nvPr/>
            </p:nvSpPr>
            <p:spPr>
              <a:xfrm>
                <a:off x="1920063" y="2440093"/>
                <a:ext cx="160662" cy="548148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517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4" name="Down Arrow 33">
                <a:extLst>
                  <a:ext uri="{FF2B5EF4-FFF2-40B4-BE49-F238E27FC236}">
                    <a16:creationId xmlns:a16="http://schemas.microsoft.com/office/drawing/2014/main" id="{B4EB7AB9-C89E-D44C-B098-07B52DF5C3D6}"/>
                  </a:ext>
                </a:extLst>
              </p:cNvPr>
              <p:cNvSpPr/>
              <p:nvPr/>
            </p:nvSpPr>
            <p:spPr>
              <a:xfrm>
                <a:off x="4740572" y="2478831"/>
                <a:ext cx="176729" cy="548142"/>
              </a:xfrm>
              <a:prstGeom prst="down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517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E7C9DF5-9F5C-BE4E-B311-728F9E69AAB8}"/>
                  </a:ext>
                </a:extLst>
              </p:cNvPr>
              <p:cNvSpPr txBox="1"/>
              <p:nvPr/>
            </p:nvSpPr>
            <p:spPr>
              <a:xfrm>
                <a:off x="1683979" y="2484001"/>
                <a:ext cx="773708" cy="375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517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2022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8071B18-4234-9C4D-ABE1-ED0FC4903665}"/>
                  </a:ext>
                </a:extLst>
              </p:cNvPr>
              <p:cNvSpPr txBox="1"/>
              <p:nvPr/>
            </p:nvSpPr>
            <p:spPr>
              <a:xfrm>
                <a:off x="4508467" y="2487077"/>
                <a:ext cx="851079" cy="375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9528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517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2023</a:t>
                </a:r>
              </a:p>
            </p:txBody>
          </p:sp>
        </p:grpSp>
        <p:sp>
          <p:nvSpPr>
            <p:cNvPr id="19" name="Down Arrow 18">
              <a:extLst>
                <a:ext uri="{FF2B5EF4-FFF2-40B4-BE49-F238E27FC236}">
                  <a16:creationId xmlns:a16="http://schemas.microsoft.com/office/drawing/2014/main" id="{01E3335A-4EE1-C94D-BAB7-964F1DC99BAA}"/>
                </a:ext>
              </a:extLst>
            </p:cNvPr>
            <p:cNvSpPr/>
            <p:nvPr/>
          </p:nvSpPr>
          <p:spPr>
            <a:xfrm>
              <a:off x="6392836" y="1429844"/>
              <a:ext cx="151163" cy="475653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517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E562BD2-8603-4E4F-9EBF-38BDB685703D}"/>
                </a:ext>
              </a:extLst>
            </p:cNvPr>
            <p:cNvSpPr txBox="1"/>
            <p:nvPr/>
          </p:nvSpPr>
          <p:spPr>
            <a:xfrm>
              <a:off x="6232408" y="1449700"/>
              <a:ext cx="727962" cy="325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51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2024</a:t>
              </a:r>
            </a:p>
          </p:txBody>
        </p:sp>
        <p:sp>
          <p:nvSpPr>
            <p:cNvPr id="21" name="Down Arrow 20">
              <a:extLst>
                <a:ext uri="{FF2B5EF4-FFF2-40B4-BE49-F238E27FC236}">
                  <a16:creationId xmlns:a16="http://schemas.microsoft.com/office/drawing/2014/main" id="{09E02B03-D8D6-8C43-B22E-95F1ABA0A086}"/>
                </a:ext>
              </a:extLst>
            </p:cNvPr>
            <p:cNvSpPr/>
            <p:nvPr/>
          </p:nvSpPr>
          <p:spPr>
            <a:xfrm>
              <a:off x="7390939" y="1404543"/>
              <a:ext cx="151163" cy="475653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517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E3E422-466E-5E4C-A0D4-BDF19E7122AE}"/>
                </a:ext>
              </a:extLst>
            </p:cNvPr>
            <p:cNvSpPr txBox="1"/>
            <p:nvPr/>
          </p:nvSpPr>
          <p:spPr>
            <a:xfrm>
              <a:off x="7230511" y="1449799"/>
              <a:ext cx="727962" cy="325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51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2025</a:t>
              </a:r>
            </a:p>
          </p:txBody>
        </p:sp>
      </p:grpSp>
      <p:graphicFrame>
        <p:nvGraphicFramePr>
          <p:cNvPr id="38" name="Table 38">
            <a:extLst>
              <a:ext uri="{FF2B5EF4-FFF2-40B4-BE49-F238E27FC236}">
                <a16:creationId xmlns:a16="http://schemas.microsoft.com/office/drawing/2014/main" id="{B394708B-3717-F941-97EA-E1C7789EC15B}"/>
              </a:ext>
            </a:extLst>
          </p:cNvPr>
          <p:cNvGraphicFramePr>
            <a:graphicFrameLocks noGrp="1"/>
          </p:cNvGraphicFramePr>
          <p:nvPr/>
        </p:nvGraphicFramePr>
        <p:xfrm>
          <a:off x="2108158" y="5338837"/>
          <a:ext cx="5815343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1763">
                  <a:extLst>
                    <a:ext uri="{9D8B030D-6E8A-4147-A177-3AD203B41FA5}">
                      <a16:colId xmlns:a16="http://schemas.microsoft.com/office/drawing/2014/main" val="2523486510"/>
                    </a:ext>
                  </a:extLst>
                </a:gridCol>
                <a:gridCol w="1394732">
                  <a:extLst>
                    <a:ext uri="{9D8B030D-6E8A-4147-A177-3AD203B41FA5}">
                      <a16:colId xmlns:a16="http://schemas.microsoft.com/office/drawing/2014/main" val="3356067766"/>
                    </a:ext>
                  </a:extLst>
                </a:gridCol>
                <a:gridCol w="1709424">
                  <a:extLst>
                    <a:ext uri="{9D8B030D-6E8A-4147-A177-3AD203B41FA5}">
                      <a16:colId xmlns:a16="http://schemas.microsoft.com/office/drawing/2014/main" val="1409833553"/>
                    </a:ext>
                  </a:extLst>
                </a:gridCol>
                <a:gridCol w="1709424">
                  <a:extLst>
                    <a:ext uri="{9D8B030D-6E8A-4147-A177-3AD203B41FA5}">
                      <a16:colId xmlns:a16="http://schemas.microsoft.com/office/drawing/2014/main" val="874555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0" lang="en-GB" altLang="en-US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203</a:t>
                      </a:r>
                      <a:r>
                        <a:rPr kumimoji="0" lang="en-GB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Ir, </a:t>
                      </a:r>
                      <a:r>
                        <a:rPr kumimoji="0" lang="en-GB" altLang="en-US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kumimoji="0" lang="en-GB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Os, </a:t>
                      </a:r>
                      <a:r>
                        <a:rPr kumimoji="0" lang="en-GB" altLang="en-US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203</a:t>
                      </a:r>
                      <a:r>
                        <a:rPr kumimoji="0" lang="en-GB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Pt, </a:t>
                      </a:r>
                      <a:r>
                        <a:rPr kumimoji="0" lang="en-GB" altLang="en-US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202</a:t>
                      </a:r>
                      <a:r>
                        <a:rPr kumimoji="0" lang="en-GB" alt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Ir</a:t>
                      </a:r>
                      <a:endParaRPr lang="en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T" sz="1400" b="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IT" sz="1400" b="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03,204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Pt, </a:t>
                      </a:r>
                      <a:r>
                        <a:rPr lang="en-IT" sz="1400" b="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204</a:t>
                      </a:r>
                      <a:r>
                        <a:rPr lang="en-IT" sz="1400" b="0" baseline="0" dirty="0">
                          <a:solidFill>
                            <a:schemeClr val="tx1"/>
                          </a:solidFill>
                          <a:latin typeface="+mn-lt"/>
                        </a:rPr>
                        <a:t>Au, </a:t>
                      </a:r>
                      <a:r>
                        <a:rPr lang="en-IT" sz="1400" b="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206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Au, </a:t>
                      </a:r>
                      <a:r>
                        <a:rPr lang="en-IT" sz="1400" b="0" baseline="30000" dirty="0">
                          <a:solidFill>
                            <a:schemeClr val="tx1"/>
                          </a:solidFill>
                          <a:latin typeface="+mn-lt"/>
                        </a:rPr>
                        <a:t>207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  <a:latin typeface="+mn-lt"/>
                        </a:rPr>
                        <a:t>Hg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</a:rPr>
                        <a:t>Pt, Ir, Os chains up to N=127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T" sz="1400" b="0" baseline="30000" dirty="0">
                          <a:solidFill>
                            <a:schemeClr val="tx1"/>
                          </a:solidFill>
                        </a:rPr>
                        <a:t>207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</a:rPr>
                        <a:t>Au, </a:t>
                      </a:r>
                      <a:r>
                        <a:rPr lang="en-IT" sz="1400" b="0" baseline="30000" dirty="0">
                          <a:solidFill>
                            <a:schemeClr val="tx1"/>
                          </a:solidFill>
                        </a:rPr>
                        <a:t>205</a:t>
                      </a:r>
                      <a:r>
                        <a:rPr lang="en-IT" sz="1400" b="0" dirty="0">
                          <a:solidFill>
                            <a:schemeClr val="tx1"/>
                          </a:solidFill>
                        </a:rPr>
                        <a:t>Pt up to N=127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52847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F</a:t>
                      </a:r>
                      <a:r>
                        <a:rPr lang="en-IT" sz="1400" dirty="0"/>
                        <a:t>ull </a:t>
                      </a:r>
                      <a:r>
                        <a:rPr lang="en-IT" sz="1400" dirty="0">
                          <a:latin typeface="Symbol" pitchFamily="2" charset="2"/>
                        </a:rPr>
                        <a:t>b-g </a:t>
                      </a:r>
                      <a:r>
                        <a:rPr lang="en-IT" sz="1400" dirty="0"/>
                        <a:t>spectros.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IT" sz="1400" dirty="0">
                          <a:solidFill>
                            <a:schemeClr val="tx1"/>
                          </a:solidFill>
                        </a:rPr>
                        <a:t>TAS B(GT) measur.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T1/2 and </a:t>
                      </a:r>
                      <a:r>
                        <a:rPr lang="en-GB" sz="1400" dirty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IT" sz="1400" dirty="0"/>
                        <a:t>-delayed n emission</a:t>
                      </a: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F</a:t>
                      </a:r>
                      <a:r>
                        <a:rPr lang="en-IT" sz="1400" dirty="0"/>
                        <a:t>ull </a:t>
                      </a:r>
                      <a:r>
                        <a:rPr lang="en-IT" sz="1400" dirty="0">
                          <a:latin typeface="Symbol" pitchFamily="2" charset="2"/>
                        </a:rPr>
                        <a:t>b-g </a:t>
                      </a:r>
                      <a:r>
                        <a:rPr lang="en-IT" sz="1400" dirty="0"/>
                        <a:t>spectros.</a:t>
                      </a:r>
                    </a:p>
                    <a:p>
                      <a:endParaRPr lang="en-IT" sz="1400" dirty="0"/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4356723"/>
                  </a:ext>
                </a:extLst>
              </a:tr>
            </a:tbl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62FB5D5D-3F54-4D0C-B20D-FDBAC05B453A}"/>
              </a:ext>
            </a:extLst>
          </p:cNvPr>
          <p:cNvGrpSpPr/>
          <p:nvPr/>
        </p:nvGrpSpPr>
        <p:grpSpPr>
          <a:xfrm>
            <a:off x="110262" y="1218387"/>
            <a:ext cx="4059465" cy="3507765"/>
            <a:chOff x="141303" y="1129748"/>
            <a:chExt cx="4059465" cy="3507765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57C7BF80-A6DE-9E45-A2C1-B67538DBCF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5806" t="20150" r="41022" b="16611"/>
            <a:stretch/>
          </p:blipFill>
          <p:spPr>
            <a:xfrm>
              <a:off x="141303" y="1129748"/>
              <a:ext cx="3528420" cy="3507765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DF280D-5C33-CB43-8B83-58A0E45E9CBD}"/>
                </a:ext>
              </a:extLst>
            </p:cNvPr>
            <p:cNvSpPr txBox="1"/>
            <p:nvPr/>
          </p:nvSpPr>
          <p:spPr>
            <a:xfrm rot="19136090">
              <a:off x="2541339" y="3657087"/>
              <a:ext cx="165942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</a:t>
              </a:r>
              <a:r>
                <a:rPr kumimoji="0" lang="en-IT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-process path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6DD123-026C-E443-9A60-1396DA924E65}"/>
                </a:ext>
              </a:extLst>
            </p:cNvPr>
            <p:cNvSpPr txBox="1"/>
            <p:nvPr/>
          </p:nvSpPr>
          <p:spPr>
            <a:xfrm>
              <a:off x="1622373" y="1682710"/>
              <a:ext cx="1170703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N=125-127 isotones are at reach</a:t>
              </a:r>
            </a:p>
          </p:txBody>
        </p: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E3AE385D-6960-466D-9D14-FDFCCAAC1DD9}"/>
                </a:ext>
              </a:extLst>
            </p:cNvPr>
            <p:cNvCxnSpPr/>
            <p:nvPr/>
          </p:nvCxnSpPr>
          <p:spPr>
            <a:xfrm>
              <a:off x="2202873" y="2421374"/>
              <a:ext cx="837289" cy="92451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2" descr="L'INFN cambia Logo">
            <a:extLst>
              <a:ext uri="{FF2B5EF4-FFF2-40B4-BE49-F238E27FC236}">
                <a16:creationId xmlns:a16="http://schemas.microsoft.com/office/drawing/2014/main" id="{AF2F9C31-3360-5D63-7429-9F40105E9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B770F3B7-5C47-AD8B-DCD1-9FE3871DF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4694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ACE4E-6AA1-6332-90A4-FCBBC7ED59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Experimental campaign in 2022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07DBB1-582E-ED0E-CF7D-C5DB47BF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25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E24E9-D20E-1CF8-1677-941C7B916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8F35AC-1E0A-A203-080E-3E5499698286}"/>
              </a:ext>
            </a:extLst>
          </p:cNvPr>
          <p:cNvPicPr/>
          <p:nvPr/>
        </p:nvPicPr>
        <p:blipFill>
          <a:blip r:embed="rId2"/>
          <a:srcRect l="17236" r="8380"/>
          <a:stretch/>
        </p:blipFill>
        <p:spPr>
          <a:xfrm>
            <a:off x="554539" y="1414481"/>
            <a:ext cx="2430639" cy="1791410"/>
          </a:xfrm>
          <a:prstGeom prst="rect">
            <a:avLst/>
          </a:prstGeom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161234-1D76-AA52-C6F4-DB40E936993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081832" y="1199409"/>
            <a:ext cx="2909760" cy="2229591"/>
          </a:xfrm>
          <a:prstGeom prst="rect">
            <a:avLst/>
          </a:prstGeom>
          <a:ln>
            <a:noFill/>
          </a:ln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CFDBC467-E704-B0F2-4054-91E9204AB906}"/>
              </a:ext>
            </a:extLst>
          </p:cNvPr>
          <p:cNvGrpSpPr/>
          <p:nvPr/>
        </p:nvGrpSpPr>
        <p:grpSpPr>
          <a:xfrm>
            <a:off x="330200" y="3511899"/>
            <a:ext cx="3626856" cy="2815268"/>
            <a:chOff x="-881554" y="1397591"/>
            <a:chExt cx="5660022" cy="380527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195C14C-1B9D-C9B4-90E2-82A3D014CB7E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-881554" y="1397591"/>
              <a:ext cx="5660022" cy="3805277"/>
            </a:xfrm>
            <a:prstGeom prst="rect">
              <a:avLst/>
            </a:prstGeom>
            <a:ln>
              <a:noFill/>
            </a:ln>
          </p:spPr>
        </p:pic>
        <p:sp>
          <p:nvSpPr>
            <p:cNvPr id="20" name="Line 1">
              <a:extLst>
                <a:ext uri="{FF2B5EF4-FFF2-40B4-BE49-F238E27FC236}">
                  <a16:creationId xmlns:a16="http://schemas.microsoft.com/office/drawing/2014/main" id="{3C16A27C-D2CB-ED89-707F-17751FDB7844}"/>
                </a:ext>
              </a:extLst>
            </p:cNvPr>
            <p:cNvSpPr/>
            <p:nvPr/>
          </p:nvSpPr>
          <p:spPr>
            <a:xfrm>
              <a:off x="-184936" y="3064249"/>
              <a:ext cx="2612318" cy="0"/>
            </a:xfrm>
            <a:prstGeom prst="line">
              <a:avLst/>
            </a:prstGeom>
            <a:ln w="7200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Line 2">
              <a:extLst>
                <a:ext uri="{FF2B5EF4-FFF2-40B4-BE49-F238E27FC236}">
                  <a16:creationId xmlns:a16="http://schemas.microsoft.com/office/drawing/2014/main" id="{73F1891B-D806-27C1-EB3C-51B56B7820BA}"/>
                </a:ext>
              </a:extLst>
            </p:cNvPr>
            <p:cNvSpPr/>
            <p:nvPr/>
          </p:nvSpPr>
          <p:spPr>
            <a:xfrm>
              <a:off x="-184936" y="3308936"/>
              <a:ext cx="2612318" cy="0"/>
            </a:xfrm>
            <a:prstGeom prst="line">
              <a:avLst/>
            </a:prstGeom>
            <a:ln w="7200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2" name="Line 3">
              <a:extLst>
                <a:ext uri="{FF2B5EF4-FFF2-40B4-BE49-F238E27FC236}">
                  <a16:creationId xmlns:a16="http://schemas.microsoft.com/office/drawing/2014/main" id="{D04FE194-F697-1262-6993-33E2FBF64296}"/>
                </a:ext>
              </a:extLst>
            </p:cNvPr>
            <p:cNvSpPr/>
            <p:nvPr/>
          </p:nvSpPr>
          <p:spPr>
            <a:xfrm flipV="1">
              <a:off x="185142" y="1741546"/>
              <a:ext cx="0" cy="3047704"/>
            </a:xfrm>
            <a:prstGeom prst="line">
              <a:avLst/>
            </a:prstGeom>
            <a:ln w="7200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3" name="Line 4">
              <a:extLst>
                <a:ext uri="{FF2B5EF4-FFF2-40B4-BE49-F238E27FC236}">
                  <a16:creationId xmlns:a16="http://schemas.microsoft.com/office/drawing/2014/main" id="{3E709752-8AE7-1F86-2735-0BF0B5A09C31}"/>
                </a:ext>
              </a:extLst>
            </p:cNvPr>
            <p:cNvSpPr/>
            <p:nvPr/>
          </p:nvSpPr>
          <p:spPr>
            <a:xfrm flipV="1">
              <a:off x="348848" y="1741546"/>
              <a:ext cx="0" cy="3047704"/>
            </a:xfrm>
            <a:prstGeom prst="line">
              <a:avLst/>
            </a:prstGeom>
            <a:ln w="7200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3FE94F2C-12AB-52C8-C794-243119EE69D5}"/>
              </a:ext>
            </a:extLst>
          </p:cNvPr>
          <p:cNvPicPr/>
          <p:nvPr/>
        </p:nvPicPr>
        <p:blipFill rotWithShape="1">
          <a:blip r:embed="rId5"/>
          <a:srcRect l="37144" t="20322" r="31496" b="11104"/>
          <a:stretch/>
        </p:blipFill>
        <p:spPr>
          <a:xfrm>
            <a:off x="6192879" y="1440201"/>
            <a:ext cx="3431488" cy="4898622"/>
          </a:xfrm>
          <a:prstGeom prst="rect">
            <a:avLst/>
          </a:prstGeom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3E40389-937E-0B79-1D61-1D2548E213F5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3816199" y="3443801"/>
            <a:ext cx="3239443" cy="2132813"/>
          </a:xfrm>
          <a:prstGeom prst="rect">
            <a:avLst/>
          </a:prstGeom>
          <a:ln>
            <a:noFill/>
          </a:ln>
        </p:spPr>
      </p:pic>
      <p:sp>
        <p:nvSpPr>
          <p:cNvPr id="27" name="CustomShape 6">
            <a:extLst>
              <a:ext uri="{FF2B5EF4-FFF2-40B4-BE49-F238E27FC236}">
                <a16:creationId xmlns:a16="http://schemas.microsoft.com/office/drawing/2014/main" id="{A3B5991F-04A8-25E2-7286-F2A45A6CEF19}"/>
              </a:ext>
            </a:extLst>
          </p:cNvPr>
          <p:cNvSpPr/>
          <p:nvPr/>
        </p:nvSpPr>
        <p:spPr>
          <a:xfrm rot="20322600">
            <a:off x="2512140" y="4414618"/>
            <a:ext cx="1953760" cy="128846"/>
          </a:xfrm>
          <a:custGeom>
            <a:avLst/>
            <a:gdLst/>
            <a:ahLst/>
            <a:cxnLst/>
            <a:rect l="0" t="0" r="r" b="b"/>
            <a:pathLst>
              <a:path w="7005" h="402">
                <a:moveTo>
                  <a:pt x="0" y="107"/>
                </a:moveTo>
                <a:lnTo>
                  <a:pt x="5252" y="99"/>
                </a:lnTo>
                <a:lnTo>
                  <a:pt x="5253" y="0"/>
                </a:lnTo>
                <a:lnTo>
                  <a:pt x="7004" y="196"/>
                </a:lnTo>
                <a:lnTo>
                  <a:pt x="5252" y="401"/>
                </a:lnTo>
                <a:lnTo>
                  <a:pt x="5253" y="299"/>
                </a:lnTo>
                <a:lnTo>
                  <a:pt x="0" y="308"/>
                </a:lnTo>
                <a:lnTo>
                  <a:pt x="0" y="107"/>
                </a:lnTo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9C6562-0368-D503-79EA-B6354792CBBA}"/>
              </a:ext>
            </a:extLst>
          </p:cNvPr>
          <p:cNvSpPr txBox="1"/>
          <p:nvPr/>
        </p:nvSpPr>
        <p:spPr>
          <a:xfrm>
            <a:off x="3029273" y="6261807"/>
            <a:ext cx="5924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chemeClr val="accent6"/>
                </a:solidFill>
              </a:rPr>
              <a:t>Courtesy </a:t>
            </a:r>
            <a:r>
              <a:rPr lang="en-US" sz="1800" b="1" dirty="0" err="1">
                <a:solidFill>
                  <a:schemeClr val="accent6"/>
                </a:solidFill>
              </a:rPr>
              <a:t>A.I.Morales</a:t>
            </a:r>
            <a:r>
              <a:rPr lang="en-US" sz="1800" b="1" dirty="0">
                <a:solidFill>
                  <a:schemeClr val="accent6"/>
                </a:solidFill>
              </a:rPr>
              <a:t> and </a:t>
            </a:r>
            <a:r>
              <a:rPr lang="en-US" sz="1800" b="1" dirty="0" err="1">
                <a:solidFill>
                  <a:schemeClr val="accent6"/>
                </a:solidFill>
              </a:rPr>
              <a:t>J.L.Tain</a:t>
            </a:r>
            <a:r>
              <a:rPr lang="en-US" sz="1800" b="1" dirty="0">
                <a:solidFill>
                  <a:schemeClr val="accent6"/>
                </a:solidFill>
              </a:rPr>
              <a:t> (IFIC Valencia)</a:t>
            </a:r>
            <a:endParaRPr lang="it-IT" sz="1800" b="1" dirty="0">
              <a:solidFill>
                <a:schemeClr val="accent6"/>
              </a:solidFill>
            </a:endParaRPr>
          </a:p>
        </p:txBody>
      </p:sp>
      <p:pic>
        <p:nvPicPr>
          <p:cNvPr id="30" name="Picture 2" descr="L'INFN cambia Logo">
            <a:extLst>
              <a:ext uri="{FF2B5EF4-FFF2-40B4-BE49-F238E27FC236}">
                <a16:creationId xmlns:a16="http://schemas.microsoft.com/office/drawing/2014/main" id="{5AF9B5DA-AA91-99BE-43E1-2049A438B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A picture containing logo&#10;&#10;Description automatically generated">
            <a:extLst>
              <a:ext uri="{FF2B5EF4-FFF2-40B4-BE49-F238E27FC236}">
                <a16:creationId xmlns:a16="http://schemas.microsoft.com/office/drawing/2014/main" id="{75A7ADEC-1989-96E3-E879-E5F6FA6017C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879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BEDE3E-40C3-654B-A419-D8D881011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232" y="-87242"/>
            <a:ext cx="6049913" cy="787557"/>
          </a:xfrm>
        </p:spPr>
        <p:txBody>
          <a:bodyPr/>
          <a:lstStyle/>
          <a:p>
            <a:r>
              <a:rPr lang="en-IT" sz="2800" dirty="0"/>
              <a:t>Conclusion and outlook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9E0595-8590-124D-A8AA-209D0C8D8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B51AC8-8460-704D-9DFF-459A72F9550F}" type="slidenum">
              <a:rPr kumimoji="0" lang="en-US" sz="812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812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3B5821-6B84-084C-8E48-65ACEE4C9AE0}"/>
              </a:ext>
            </a:extLst>
          </p:cNvPr>
          <p:cNvGrpSpPr/>
          <p:nvPr/>
        </p:nvGrpSpPr>
        <p:grpSpPr>
          <a:xfrm>
            <a:off x="628136" y="1357618"/>
            <a:ext cx="9094090" cy="1670821"/>
            <a:chOff x="261728" y="1022423"/>
            <a:chExt cx="9094090" cy="167082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108D148-363A-0A41-B41D-C84525FD179B}"/>
                </a:ext>
              </a:extLst>
            </p:cNvPr>
            <p:cNvGrpSpPr/>
            <p:nvPr/>
          </p:nvGrpSpPr>
          <p:grpSpPr>
            <a:xfrm>
              <a:off x="261728" y="1264484"/>
              <a:ext cx="8023139" cy="806374"/>
              <a:chOff x="-872288" y="1912254"/>
              <a:chExt cx="9380056" cy="929264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F5896819-AE7A-704D-B76A-432E2216578E}"/>
                  </a:ext>
                </a:extLst>
              </p:cNvPr>
              <p:cNvGrpSpPr/>
              <p:nvPr/>
            </p:nvGrpSpPr>
            <p:grpSpPr>
              <a:xfrm>
                <a:off x="1057701" y="2050296"/>
                <a:ext cx="7450067" cy="615335"/>
                <a:chOff x="995465" y="2407606"/>
                <a:chExt cx="7450067" cy="615335"/>
              </a:xfrm>
            </p:grpSpPr>
            <p:sp>
              <p:nvSpPr>
                <p:cNvPr id="18" name="Down Arrow 17">
                  <a:extLst>
                    <a:ext uri="{FF2B5EF4-FFF2-40B4-BE49-F238E27FC236}">
                      <a16:creationId xmlns:a16="http://schemas.microsoft.com/office/drawing/2014/main" id="{67F15DD9-806C-5F46-B26C-67DDB922B824}"/>
                    </a:ext>
                  </a:extLst>
                </p:cNvPr>
                <p:cNvSpPr/>
                <p:nvPr/>
              </p:nvSpPr>
              <p:spPr>
                <a:xfrm rot="16200000">
                  <a:off x="4446429" y="-1043358"/>
                  <a:ext cx="548139" cy="7450067"/>
                </a:xfrm>
                <a:prstGeom prst="downArrow">
                  <a:avLst/>
                </a:prstGeom>
                <a:gradFill flip="none" rotWithShape="1">
                  <a:gsLst>
                    <a:gs pos="0">
                      <a:schemeClr val="accent6"/>
                    </a:gs>
                    <a:gs pos="89000">
                      <a:schemeClr val="accent1">
                        <a:tint val="44500"/>
                        <a:satMod val="160000"/>
                      </a:schemeClr>
                    </a:gs>
                  </a:gsLst>
                  <a:lin ang="5400000" scaled="1"/>
                  <a:tileRect/>
                </a:gra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51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Down Arrow 18">
                  <a:extLst>
                    <a:ext uri="{FF2B5EF4-FFF2-40B4-BE49-F238E27FC236}">
                      <a16:creationId xmlns:a16="http://schemas.microsoft.com/office/drawing/2014/main" id="{3C00B6D3-6E3F-AD44-A646-FC15706EF49F}"/>
                    </a:ext>
                  </a:extLst>
                </p:cNvPr>
                <p:cNvSpPr/>
                <p:nvPr/>
              </p:nvSpPr>
              <p:spPr>
                <a:xfrm>
                  <a:off x="1928587" y="2415045"/>
                  <a:ext cx="160662" cy="548139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517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Down Arrow 19">
                  <a:extLst>
                    <a:ext uri="{FF2B5EF4-FFF2-40B4-BE49-F238E27FC236}">
                      <a16:creationId xmlns:a16="http://schemas.microsoft.com/office/drawing/2014/main" id="{3C829EA8-57E9-F042-A635-54EF26345A9D}"/>
                    </a:ext>
                  </a:extLst>
                </p:cNvPr>
                <p:cNvSpPr/>
                <p:nvPr/>
              </p:nvSpPr>
              <p:spPr>
                <a:xfrm>
                  <a:off x="3245492" y="2427313"/>
                  <a:ext cx="160662" cy="548147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517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Down Arrow 20">
                  <a:extLst>
                    <a:ext uri="{FF2B5EF4-FFF2-40B4-BE49-F238E27FC236}">
                      <a16:creationId xmlns:a16="http://schemas.microsoft.com/office/drawing/2014/main" id="{70137CDA-8A35-D045-A867-A57F636EF876}"/>
                    </a:ext>
                  </a:extLst>
                </p:cNvPr>
                <p:cNvSpPr/>
                <p:nvPr/>
              </p:nvSpPr>
              <p:spPr>
                <a:xfrm>
                  <a:off x="4424657" y="2474799"/>
                  <a:ext cx="176729" cy="548142"/>
                </a:xfrm>
                <a:prstGeom prst="downArrow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517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AEEBBB4-F2C8-4042-ABF1-56EEC5ACB525}"/>
                    </a:ext>
                  </a:extLst>
                </p:cNvPr>
                <p:cNvSpPr txBox="1"/>
                <p:nvPr/>
              </p:nvSpPr>
              <p:spPr>
                <a:xfrm>
                  <a:off x="1718110" y="2498405"/>
                  <a:ext cx="773710" cy="3754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T" sz="1517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2020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5ADEBB3D-AD07-D04B-8AB6-E27AEEBAE424}"/>
                    </a:ext>
                  </a:extLst>
                </p:cNvPr>
                <p:cNvSpPr txBox="1"/>
                <p:nvPr/>
              </p:nvSpPr>
              <p:spPr>
                <a:xfrm>
                  <a:off x="3053952" y="2500492"/>
                  <a:ext cx="773708" cy="3754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T" sz="1517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2021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49BF7FC-874C-3240-BACA-10C5B8759875}"/>
                    </a:ext>
                  </a:extLst>
                </p:cNvPr>
                <p:cNvSpPr txBox="1"/>
                <p:nvPr/>
              </p:nvSpPr>
              <p:spPr>
                <a:xfrm>
                  <a:off x="4237096" y="2526952"/>
                  <a:ext cx="851079" cy="37544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49528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T" sz="1517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2022</a:t>
                  </a:r>
                </a:p>
              </p:txBody>
            </p:sp>
          </p:grpSp>
          <p:pic>
            <p:nvPicPr>
              <p:cNvPr id="13" name="Picture 12" descr="A picture containing indoor, engine&#10;&#10;Description automatically generated">
                <a:extLst>
                  <a:ext uri="{FF2B5EF4-FFF2-40B4-BE49-F238E27FC236}">
                    <a16:creationId xmlns:a16="http://schemas.microsoft.com/office/drawing/2014/main" id="{91F412FB-3374-6E47-A732-CD8F856263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-872288" y="1912254"/>
                <a:ext cx="2273570" cy="929264"/>
              </a:xfrm>
              <a:prstGeom prst="rect">
                <a:avLst/>
              </a:prstGeom>
            </p:spPr>
          </p:pic>
        </p:grpSp>
        <p:sp>
          <p:nvSpPr>
            <p:cNvPr id="25" name="Down Arrow 24">
              <a:extLst>
                <a:ext uri="{FF2B5EF4-FFF2-40B4-BE49-F238E27FC236}">
                  <a16:creationId xmlns:a16="http://schemas.microsoft.com/office/drawing/2014/main" id="{2D3F49FF-03F2-7F48-8D82-4BDC81ECF9B0}"/>
                </a:ext>
              </a:extLst>
            </p:cNvPr>
            <p:cNvSpPr/>
            <p:nvPr/>
          </p:nvSpPr>
          <p:spPr>
            <a:xfrm>
              <a:off x="5792755" y="1429844"/>
              <a:ext cx="151163" cy="475653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517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AC19E2-2D84-0343-A192-F0435B91E0A2}"/>
                </a:ext>
              </a:extLst>
            </p:cNvPr>
            <p:cNvSpPr txBox="1"/>
            <p:nvPr/>
          </p:nvSpPr>
          <p:spPr>
            <a:xfrm>
              <a:off x="5632327" y="1475100"/>
              <a:ext cx="727962" cy="325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51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2023</a:t>
              </a:r>
            </a:p>
          </p:txBody>
        </p:sp>
        <p:sp>
          <p:nvSpPr>
            <p:cNvPr id="27" name="Down Arrow 26">
              <a:extLst>
                <a:ext uri="{FF2B5EF4-FFF2-40B4-BE49-F238E27FC236}">
                  <a16:creationId xmlns:a16="http://schemas.microsoft.com/office/drawing/2014/main" id="{D0AD6599-A016-D64A-A6A5-61F4E88D5481}"/>
                </a:ext>
              </a:extLst>
            </p:cNvPr>
            <p:cNvSpPr/>
            <p:nvPr/>
          </p:nvSpPr>
          <p:spPr>
            <a:xfrm>
              <a:off x="6676460" y="1417805"/>
              <a:ext cx="151163" cy="475653"/>
            </a:xfrm>
            <a:prstGeom prst="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517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0D42035-E38B-954A-97E6-75028D804121}"/>
                </a:ext>
              </a:extLst>
            </p:cNvPr>
            <p:cNvSpPr txBox="1"/>
            <p:nvPr/>
          </p:nvSpPr>
          <p:spPr>
            <a:xfrm>
              <a:off x="6516032" y="1463061"/>
              <a:ext cx="727962" cy="325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51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2025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F7BE437-D96C-C149-A0D7-12CAFA67CFF1}"/>
                </a:ext>
              </a:extLst>
            </p:cNvPr>
            <p:cNvSpPr txBox="1"/>
            <p:nvPr/>
          </p:nvSpPr>
          <p:spPr>
            <a:xfrm>
              <a:off x="2189742" y="1932256"/>
              <a:ext cx="1233178" cy="461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Commissioning and first exp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A0CDDAA-4E91-1749-9847-4336AA73AB8D}"/>
                </a:ext>
              </a:extLst>
            </p:cNvPr>
            <p:cNvSpPr txBox="1"/>
            <p:nvPr/>
          </p:nvSpPr>
          <p:spPr>
            <a:xfrm>
              <a:off x="3498819" y="1862247"/>
              <a:ext cx="1063556" cy="83099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</a:t>
              </a:r>
              <a:r>
                <a:rPr kumimoji="0" lang="en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rom isomers to beta-decay spect.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AB5D9AD-0F64-B14A-832D-5C4A209EAD08}"/>
                </a:ext>
              </a:extLst>
            </p:cNvPr>
            <p:cNvSpPr txBox="1"/>
            <p:nvPr/>
          </p:nvSpPr>
          <p:spPr>
            <a:xfrm>
              <a:off x="4373831" y="1940044"/>
              <a:ext cx="1258496" cy="646331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</a:t>
              </a:r>
              <a:r>
                <a:rPr kumimoji="0" lang="en-I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rom high-res to high-eff studies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B0A2451-AE68-8D44-B0A5-C9832114C485}"/>
                </a:ext>
              </a:extLst>
            </p:cNvPr>
            <p:cNvSpPr txBox="1"/>
            <p:nvPr/>
          </p:nvSpPr>
          <p:spPr>
            <a:xfrm>
              <a:off x="5285008" y="1950751"/>
              <a:ext cx="1208984" cy="73866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DESPEC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Exp program</a:t>
              </a:r>
            </a:p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At S4 area</a:t>
              </a:r>
              <a:endPara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1CAE3CC-993F-B847-B4C3-170095DAD01D}"/>
                </a:ext>
              </a:extLst>
            </p:cNvPr>
            <p:cNvSpPr txBox="1"/>
            <p:nvPr/>
          </p:nvSpPr>
          <p:spPr>
            <a:xfrm>
              <a:off x="7278198" y="1022423"/>
              <a:ext cx="2077620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HISPEC with AGATA</a:t>
              </a:r>
              <a:endPara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855A9F6-1196-B140-8109-708F9669115C}"/>
                </a:ext>
              </a:extLst>
            </p:cNvPr>
            <p:cNvSpPr txBox="1"/>
            <p:nvPr/>
          </p:nvSpPr>
          <p:spPr>
            <a:xfrm>
              <a:off x="7235097" y="1465652"/>
              <a:ext cx="727962" cy="325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952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IT" sz="1517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&gt;2026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4C293B87-4F19-4A32-94F7-58CEBE04C798}"/>
              </a:ext>
            </a:extLst>
          </p:cNvPr>
          <p:cNvSpPr txBox="1"/>
          <p:nvPr/>
        </p:nvSpPr>
        <p:spPr>
          <a:xfrm>
            <a:off x="6654387" y="2275239"/>
            <a:ext cx="160241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in front of HEB using SIS18+superFRS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408931B-6B85-49EE-B9F9-78B62FA1BC7F}"/>
              </a:ext>
            </a:extLst>
          </p:cNvPr>
          <p:cNvSpPr/>
          <p:nvPr/>
        </p:nvSpPr>
        <p:spPr>
          <a:xfrm>
            <a:off x="1206857" y="6858000"/>
            <a:ext cx="81615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Wide scientific program convey key information on nuclear structure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en-IT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Continuous work to innovate detectors and detecting systems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4A93EF6-728A-4891-B22C-CDDFEFCE0E71}"/>
              </a:ext>
            </a:extLst>
          </p:cNvPr>
          <p:cNvSpPr txBox="1"/>
          <p:nvPr/>
        </p:nvSpPr>
        <p:spPr>
          <a:xfrm>
            <a:off x="466232" y="3414300"/>
            <a:ext cx="925599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lang="en-IT" sz="1600" dirty="0">
                <a:solidFill>
                  <a:prstClr val="black"/>
                </a:solidFill>
                <a:latin typeface="Arial"/>
              </a:rPr>
              <a:t>perform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srgbClr val="4551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high-resolution (DEGAS/FATIMA), high-efficiency studies (DTAS) and exclusive measurements (BELEN)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with the aim of a complete picture of the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-decay process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key regions (e.g. N~126)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2023-2024: further 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improv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detectors, read-out, DAQ </a:t>
            </a:r>
            <a:r>
              <a:rPr kumimoji="0" lang="en-IT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towards early start in 2025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using SIS18+superFRS in HEB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lang="en-US" sz="1600" b="1" dirty="0">
              <a:solidFill>
                <a:prstClr val="black"/>
              </a:solidFill>
              <a:latin typeface="Arial"/>
            </a:endParaRPr>
          </a:p>
          <a:p>
            <a:pPr marL="304800" lvl="0" indent="-304800">
              <a:defRPr/>
            </a:pPr>
            <a:r>
              <a:rPr lang="en-IT" sz="1600" dirty="0">
                <a:solidFill>
                  <a:prstClr val="black"/>
                </a:solidFill>
                <a:sym typeface="Wingdings" pitchFamily="2" charset="2"/>
              </a:rPr>
              <a:t> </a:t>
            </a:r>
            <a:r>
              <a:rPr lang="en-IT" sz="1600" dirty="0">
                <a:solidFill>
                  <a:prstClr val="black"/>
                </a:solidFill>
              </a:rPr>
              <a:t>Exploit</a:t>
            </a:r>
            <a:r>
              <a:rPr lang="en-US" sz="1600" dirty="0">
                <a:solidFill>
                  <a:prstClr val="black"/>
                </a:solidFill>
              </a:rPr>
              <a:t> GSI-FAIR beams with unique </a:t>
            </a:r>
            <a:r>
              <a:rPr lang="en-US" sz="1600" b="1" dirty="0">
                <a:solidFill>
                  <a:srgbClr val="C00000"/>
                </a:solidFill>
              </a:rPr>
              <a:t>HISPEC instrumentation and AGATA </a:t>
            </a:r>
            <a:r>
              <a:rPr lang="en-US" sz="1600" dirty="0">
                <a:solidFill>
                  <a:prstClr val="black"/>
                </a:solidFill>
              </a:rPr>
              <a:t>for </a:t>
            </a:r>
            <a:r>
              <a:rPr lang="en-IT" sz="1600" dirty="0">
                <a:solidFill>
                  <a:prstClr val="black"/>
                </a:solidFill>
              </a:rPr>
              <a:t>High-resolution </a:t>
            </a:r>
            <a:r>
              <a:rPr lang="en-IT" sz="1600" dirty="0">
                <a:solidFill>
                  <a:prstClr val="black"/>
                </a:solidFill>
                <a:latin typeface="Symbol" pitchFamily="2" charset="2"/>
              </a:rPr>
              <a:t>g</a:t>
            </a:r>
            <a:r>
              <a:rPr lang="en-IT" sz="1600" dirty="0">
                <a:solidFill>
                  <a:prstClr val="black"/>
                </a:solidFill>
              </a:rPr>
              <a:t> spectroscopy</a:t>
            </a:r>
            <a:r>
              <a:rPr lang="en-US" sz="1600" dirty="0">
                <a:solidFill>
                  <a:prstClr val="black"/>
                </a:solidFill>
              </a:rPr>
              <a:t> and </a:t>
            </a:r>
            <a:r>
              <a:rPr lang="en-IT" sz="1600" dirty="0">
                <a:solidFill>
                  <a:prstClr val="black"/>
                </a:solidFill>
              </a:rPr>
              <a:t>Lifetime measurements (LISA ERC by K.Wimmer)</a:t>
            </a:r>
            <a:endParaRPr lang="en-US" sz="1600" dirty="0">
              <a:solidFill>
                <a:prstClr val="black"/>
              </a:solidFill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endParaRPr kumimoji="0" lang="en-BE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2" descr="L'INFN cambia Logo">
            <a:extLst>
              <a:ext uri="{FF2B5EF4-FFF2-40B4-BE49-F238E27FC236}">
                <a16:creationId xmlns:a16="http://schemas.microsoft.com/office/drawing/2014/main" id="{FBAD3509-B31B-BAED-1BAD-06610392CF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1B6D8BB5-386D-0164-3E8F-CD22F78A0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C480296-627E-8094-A9FA-5FC329BD0E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6673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DFEAA-79FD-E10E-4312-70C474AE0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DESPEC </a:t>
            </a:r>
            <a:r>
              <a:rPr lang="it-IT" dirty="0" err="1"/>
              <a:t>collaboration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CD37A5-B401-6649-AE75-D516E46D8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27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B2AA4B-B3B2-B134-4E94-2D07FBC457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5F68E3-A596-565E-373D-057298BFF7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0536" r="14423"/>
          <a:stretch/>
        </p:blipFill>
        <p:spPr>
          <a:xfrm>
            <a:off x="-101600" y="1247423"/>
            <a:ext cx="6781800" cy="51559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EFE60B-BB81-CED4-A5E7-84A826FBDEC5}"/>
              </a:ext>
            </a:extLst>
          </p:cNvPr>
          <p:cNvSpPr txBox="1"/>
          <p:nvPr/>
        </p:nvSpPr>
        <p:spPr>
          <a:xfrm>
            <a:off x="6332008" y="5281685"/>
            <a:ext cx="3573992" cy="1200329"/>
          </a:xfrm>
          <a:prstGeom prst="rect">
            <a:avLst/>
          </a:prstGeom>
          <a:noFill/>
          <a:ln w="38100">
            <a:solidFill>
              <a:srgbClr val="F6A5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Strong </a:t>
            </a:r>
            <a:r>
              <a:rPr lang="it-IT" dirty="0" err="1"/>
              <a:t>exchange</a:t>
            </a:r>
            <a:r>
              <a:rPr lang="it-IT" dirty="0"/>
              <a:t> with FRS team </a:t>
            </a:r>
          </a:p>
          <a:p>
            <a:pPr marL="285750" indent="-285750">
              <a:buFontTx/>
              <a:buChar char="-"/>
            </a:pPr>
            <a:r>
              <a:rPr lang="it-IT" dirty="0" err="1"/>
              <a:t>Preparation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/>
              <a:t>Data </a:t>
            </a:r>
            <a:r>
              <a:rPr lang="it-IT" dirty="0" err="1"/>
              <a:t>taking</a:t>
            </a:r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/>
              <a:t>Data </a:t>
            </a:r>
            <a:r>
              <a:rPr lang="it-IT" dirty="0" err="1"/>
              <a:t>analysis</a:t>
            </a:r>
            <a:endParaRPr lang="it-IT" dirty="0"/>
          </a:p>
        </p:txBody>
      </p:sp>
      <p:pic>
        <p:nvPicPr>
          <p:cNvPr id="7" name="Picture 2" descr="L'INFN cambia Logo">
            <a:extLst>
              <a:ext uri="{FF2B5EF4-FFF2-40B4-BE49-F238E27FC236}">
                <a16:creationId xmlns:a16="http://schemas.microsoft.com/office/drawing/2014/main" id="{8B1ECC7E-6EE4-EAE0-91A8-91416917D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7FA37324-44D2-173F-813C-2FF635D71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6049" y="1899884"/>
            <a:ext cx="1925384" cy="1748318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9355E6B-9BD7-2185-3684-C2899E0A95DE}"/>
              </a:ext>
            </a:extLst>
          </p:cNvPr>
          <p:cNvCxnSpPr/>
          <p:nvPr/>
        </p:nvCxnSpPr>
        <p:spPr>
          <a:xfrm>
            <a:off x="241300" y="1435100"/>
            <a:ext cx="35052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93C0426-7D09-4A72-6932-A708F6D55167}"/>
              </a:ext>
            </a:extLst>
          </p:cNvPr>
          <p:cNvCxnSpPr/>
          <p:nvPr/>
        </p:nvCxnSpPr>
        <p:spPr>
          <a:xfrm>
            <a:off x="5753100" y="1435100"/>
            <a:ext cx="578908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2066A78-5BF9-1FB6-5778-C01FE3FB6753}"/>
              </a:ext>
            </a:extLst>
          </p:cNvPr>
          <p:cNvCxnSpPr/>
          <p:nvPr/>
        </p:nvCxnSpPr>
        <p:spPr>
          <a:xfrm>
            <a:off x="241300" y="1638300"/>
            <a:ext cx="35052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8818B87-A189-B792-FC73-E8D60BE973DD}"/>
              </a:ext>
            </a:extLst>
          </p:cNvPr>
          <p:cNvCxnSpPr/>
          <p:nvPr/>
        </p:nvCxnSpPr>
        <p:spPr>
          <a:xfrm>
            <a:off x="3644900" y="1849084"/>
            <a:ext cx="8636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F3A4F2A-540A-B930-C061-49986566B0BA}"/>
              </a:ext>
            </a:extLst>
          </p:cNvPr>
          <p:cNvCxnSpPr/>
          <p:nvPr/>
        </p:nvCxnSpPr>
        <p:spPr>
          <a:xfrm>
            <a:off x="5422900" y="1849084"/>
            <a:ext cx="8636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7FC506-66B9-896E-7A72-66A718540A64}"/>
              </a:ext>
            </a:extLst>
          </p:cNvPr>
          <p:cNvCxnSpPr/>
          <p:nvPr/>
        </p:nvCxnSpPr>
        <p:spPr>
          <a:xfrm>
            <a:off x="1282700" y="2217384"/>
            <a:ext cx="8636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5B28DD6-4E93-EA60-9548-8B14BD6BF21E}"/>
              </a:ext>
            </a:extLst>
          </p:cNvPr>
          <p:cNvCxnSpPr/>
          <p:nvPr/>
        </p:nvCxnSpPr>
        <p:spPr>
          <a:xfrm>
            <a:off x="4089400" y="2407884"/>
            <a:ext cx="8636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133C3A9-5085-91BC-4319-CC5573B022D5}"/>
              </a:ext>
            </a:extLst>
          </p:cNvPr>
          <p:cNvCxnSpPr>
            <a:cxnSpLocks/>
          </p:cNvCxnSpPr>
          <p:nvPr/>
        </p:nvCxnSpPr>
        <p:spPr>
          <a:xfrm>
            <a:off x="191079" y="2979384"/>
            <a:ext cx="1409121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6A2CE26-0442-85BF-9D11-95384E19D499}"/>
              </a:ext>
            </a:extLst>
          </p:cNvPr>
          <p:cNvCxnSpPr>
            <a:cxnSpLocks/>
          </p:cNvCxnSpPr>
          <p:nvPr/>
        </p:nvCxnSpPr>
        <p:spPr>
          <a:xfrm>
            <a:off x="2940339" y="3334984"/>
            <a:ext cx="933161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F246BDF-933D-C401-5EE7-95FB4CE7F99F}"/>
              </a:ext>
            </a:extLst>
          </p:cNvPr>
          <p:cNvCxnSpPr>
            <a:cxnSpLocks/>
          </p:cNvCxnSpPr>
          <p:nvPr/>
        </p:nvCxnSpPr>
        <p:spPr>
          <a:xfrm>
            <a:off x="1993900" y="3718704"/>
            <a:ext cx="660400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5DD1897-CA21-FCF6-39EB-846F87C0C07D}"/>
              </a:ext>
            </a:extLst>
          </p:cNvPr>
          <p:cNvCxnSpPr>
            <a:cxnSpLocks/>
          </p:cNvCxnSpPr>
          <p:nvPr/>
        </p:nvCxnSpPr>
        <p:spPr>
          <a:xfrm>
            <a:off x="3156239" y="5405084"/>
            <a:ext cx="590261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FA214B-CE66-9B09-CEAB-99893156FD83}"/>
              </a:ext>
            </a:extLst>
          </p:cNvPr>
          <p:cNvCxnSpPr>
            <a:cxnSpLocks/>
          </p:cNvCxnSpPr>
          <p:nvPr/>
        </p:nvCxnSpPr>
        <p:spPr>
          <a:xfrm>
            <a:off x="191079" y="6179784"/>
            <a:ext cx="1231321" cy="0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61AA523-5BA0-451A-B18D-BF5C1524A5E6}"/>
              </a:ext>
            </a:extLst>
          </p:cNvPr>
          <p:cNvCxnSpPr>
            <a:cxnSpLocks/>
          </p:cNvCxnSpPr>
          <p:nvPr/>
        </p:nvCxnSpPr>
        <p:spPr>
          <a:xfrm flipV="1">
            <a:off x="2413579" y="6179784"/>
            <a:ext cx="742660" cy="20284"/>
          </a:xfrm>
          <a:prstGeom prst="lin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29424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05C9D-B2CD-7B13-ABD3-A6831C203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√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F732EF-CC8C-8967-4F08-624FFED4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28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7CF49A-2AB8-0952-72CC-6020A383C7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A877A358-73E2-A941-27ED-303E913EB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878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C344327-DF9D-4A75-AD6D-7007E319D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81" y="270003"/>
            <a:ext cx="9243257" cy="787557"/>
          </a:xfrm>
        </p:spPr>
        <p:txBody>
          <a:bodyPr>
            <a:noAutofit/>
          </a:bodyPr>
          <a:lstStyle/>
          <a:p>
            <a:r>
              <a:rPr lang="en-US" sz="3200" dirty="0"/>
              <a:t>Completing the suite of detectors: n-detection arrays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951243-5116-BE4A-81AA-2AB232AFF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ctr" defTabSz="457200" rtl="0" eaLnBrk="1" latinLnBrk="0" hangingPunct="1">
              <a:defRPr sz="1000" kern="1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de-DE"/>
              <a:t>G. Benzoni   EuNPC 2022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D226A3-3406-8946-841A-64FA0B038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8743" y="6552646"/>
            <a:ext cx="80697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5CBDDA-5CCF-8748-8988-9DC6C8981774}" type="slidenum">
              <a:rPr lang="de-DE" smtClean="0"/>
              <a:pPr>
                <a:spcAft>
                  <a:spcPts val="600"/>
                </a:spcAft>
              </a:pPr>
              <a:t>29</a:t>
            </a:fld>
            <a:endParaRPr lang="de-DE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2E571D3-A7E5-4240-AAE8-690A4E82F8F1}"/>
              </a:ext>
            </a:extLst>
          </p:cNvPr>
          <p:cNvGrpSpPr/>
          <p:nvPr/>
        </p:nvGrpSpPr>
        <p:grpSpPr>
          <a:xfrm>
            <a:off x="5380522" y="2879196"/>
            <a:ext cx="4389160" cy="3708805"/>
            <a:chOff x="5274644" y="2396548"/>
            <a:chExt cx="4018837" cy="3046538"/>
          </a:xfrm>
        </p:grpSpPr>
        <p:pic>
          <p:nvPicPr>
            <p:cNvPr id="5" name="Picture 4" descr="Chart&#10;&#10;Description automatically generated">
              <a:extLst>
                <a:ext uri="{FF2B5EF4-FFF2-40B4-BE49-F238E27FC236}">
                  <a16:creationId xmlns:a16="http://schemas.microsoft.com/office/drawing/2014/main" id="{73C1708D-B433-3C4F-B634-A0B6F2786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4644" y="2396548"/>
              <a:ext cx="4018837" cy="3046538"/>
            </a:xfrm>
            <a:prstGeom prst="rect">
              <a:avLst/>
            </a:prstGeom>
            <a:noFill/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9A8954-B170-294D-AE62-A0A3B4D936D8}"/>
                </a:ext>
              </a:extLst>
            </p:cNvPr>
            <p:cNvSpPr/>
            <p:nvPr/>
          </p:nvSpPr>
          <p:spPr>
            <a:xfrm>
              <a:off x="7315200" y="4100362"/>
              <a:ext cx="1915427" cy="866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T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DAB668B-BDA4-E241-8CF3-F2B869E3B5D5}"/>
              </a:ext>
            </a:extLst>
          </p:cNvPr>
          <p:cNvSpPr txBox="1"/>
          <p:nvPr/>
        </p:nvSpPr>
        <p:spPr>
          <a:xfrm>
            <a:off x="251708" y="1228408"/>
            <a:ext cx="473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GB" sz="1600" dirty="0" err="1">
                <a:solidFill>
                  <a:prstClr val="black"/>
                </a:solidFill>
                <a:latin typeface="Calibri" panose="020F0502020204030204"/>
              </a:rPr>
              <a:t>BEta-deLayEd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 Neutron detector (BELEN):</a:t>
            </a:r>
          </a:p>
          <a:p>
            <a:pPr defTabSz="457200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48 3He cylindrical counters in Polyethylene moderator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F12698-236E-A948-9FBE-486AD801DC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3908"/>
          <a:stretch/>
        </p:blipFill>
        <p:spPr>
          <a:xfrm>
            <a:off x="3812177" y="1984031"/>
            <a:ext cx="1376236" cy="13791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B97DA6-2CFC-EF45-949A-F444714397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41" y="1849092"/>
            <a:ext cx="3163169" cy="18525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FB84C0-A179-C848-B959-97DF0B748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5025" y="1280553"/>
            <a:ext cx="1991416" cy="242107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7DD8AA1-41F5-544F-9DAF-EBC15C62B9B8}"/>
              </a:ext>
            </a:extLst>
          </p:cNvPr>
          <p:cNvSpPr/>
          <p:nvPr/>
        </p:nvSpPr>
        <p:spPr>
          <a:xfrm>
            <a:off x="58331" y="3904197"/>
            <a:ext cx="64974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-    Successful 5-years BRIKEN campaign to measure </a:t>
            </a:r>
            <a:r>
              <a:rPr lang="en-GB" sz="1600" dirty="0">
                <a:solidFill>
                  <a:prstClr val="black"/>
                </a:solidFill>
                <a:latin typeface="Symbol" pitchFamily="2" charset="2"/>
              </a:rPr>
              <a:t>b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1n and </a:t>
            </a:r>
            <a:r>
              <a:rPr lang="en-GB" sz="1600" dirty="0">
                <a:solidFill>
                  <a:prstClr val="black"/>
                </a:solidFill>
                <a:latin typeface="Symbol" pitchFamily="2" charset="2"/>
              </a:rPr>
              <a:t>b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2n emission</a:t>
            </a:r>
          </a:p>
          <a:p>
            <a:pPr marL="285750" indent="-285750">
              <a:buFontTx/>
              <a:buChar char="-"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Coupling to AIDA already successfully tested </a:t>
            </a:r>
          </a:p>
          <a:p>
            <a:pPr marL="285750" indent="-285750">
              <a:buFontTx/>
              <a:buChar char="-"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Detectors soon to return to Europe (2022)</a:t>
            </a:r>
          </a:p>
          <a:p>
            <a:pPr marL="285750" indent="-285750">
              <a:buFontTx/>
              <a:buChar char="-"/>
              <a:defRPr/>
            </a:pPr>
            <a:r>
              <a:rPr lang="en-GB" sz="1600" b="1" dirty="0">
                <a:solidFill>
                  <a:srgbClr val="FF0000"/>
                </a:solidFill>
                <a:latin typeface="Calibri" panose="020F0502020204030204"/>
              </a:rPr>
              <a:t>Available for a campaign starting in 2023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BFCBA5-31D7-5A46-8D04-D31D156085CD}"/>
              </a:ext>
            </a:extLst>
          </p:cNvPr>
          <p:cNvSpPr txBox="1"/>
          <p:nvPr/>
        </p:nvSpPr>
        <p:spPr>
          <a:xfrm>
            <a:off x="5007800" y="6273179"/>
            <a:ext cx="4354012" cy="2769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IT" sz="1200" dirty="0"/>
              <a:t>Courtesy of A.Tarifeño Saldiva, F.Calvino, I.Dillman,G.Cortes Rossel  </a:t>
            </a:r>
          </a:p>
        </p:txBody>
      </p:sp>
    </p:spTree>
    <p:extLst>
      <p:ext uri="{BB962C8B-B14F-4D97-AF65-F5344CB8AC3E}">
        <p14:creationId xmlns:p14="http://schemas.microsoft.com/office/powerpoint/2010/main" val="38215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D9D96-50F4-E348-93AA-043D2465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0" dirty="0">
                <a:solidFill>
                  <a:prstClr val="black"/>
                </a:solidFill>
                <a:latin typeface="Calibri"/>
              </a:rPr>
              <a:t>HISPEC-DESPEC Scientific Goals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63E39D-6395-1642-9E44-2B5AC3B08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9CE63-45BF-874C-811A-E78B920BF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EA73D9-BCF3-F642-A511-1616655F655C}"/>
              </a:ext>
            </a:extLst>
          </p:cNvPr>
          <p:cNvSpPr txBox="1"/>
          <p:nvPr/>
        </p:nvSpPr>
        <p:spPr>
          <a:xfrm>
            <a:off x="232123" y="1297739"/>
            <a:ext cx="93458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Spectroscopic studies both </a:t>
            </a: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in-beam (HISPEC)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with </a:t>
            </a: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stopped ions (DESPEC)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Key goals using unique GSI-FAIR beams: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Approach the r-process path along N=126: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nucleosynthesis of heavy nuclei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Evolution of the shell structure and exotic nuclear shapes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uncharted nuclear territory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Using the strength of HISPEC/DESPEC: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 combination of unique detectors for complete spectroscopy on secondary beams with  yields as low as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one ion per hour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2688C9-2463-594F-A45A-2FBCCCC91DCC}"/>
              </a:ext>
            </a:extLst>
          </p:cNvPr>
          <p:cNvGrpSpPr/>
          <p:nvPr/>
        </p:nvGrpSpPr>
        <p:grpSpPr>
          <a:xfrm>
            <a:off x="2785552" y="4012106"/>
            <a:ext cx="5951124" cy="2072809"/>
            <a:chOff x="337206" y="4124304"/>
            <a:chExt cx="5613477" cy="18566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61782BE-E306-AB48-B2E1-D906B68F1E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7206" y="4124304"/>
              <a:ext cx="5613477" cy="1856632"/>
            </a:xfrm>
            <a:prstGeom prst="rect">
              <a:avLst/>
            </a:prstGeom>
          </p:spPr>
        </p:pic>
        <p:sp>
          <p:nvSpPr>
            <p:cNvPr id="14" name="Elipse 8">
              <a:extLst>
                <a:ext uri="{FF2B5EF4-FFF2-40B4-BE49-F238E27FC236}">
                  <a16:creationId xmlns:a16="http://schemas.microsoft.com/office/drawing/2014/main" id="{0625E99B-3654-644B-8B5A-0F456C48E01E}"/>
                </a:ext>
              </a:extLst>
            </p:cNvPr>
            <p:cNvSpPr/>
            <p:nvPr/>
          </p:nvSpPr>
          <p:spPr>
            <a:xfrm rot="60000">
              <a:off x="3326128" y="4556822"/>
              <a:ext cx="1536113" cy="482430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  <a:scene3d>
              <a:camera prst="orthographicFront">
                <a:rot lat="0" lon="0" rev="18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2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5" name="Picture 14" descr="A picture containing logo&#10;&#10;Description automatically generated">
            <a:extLst>
              <a:ext uri="{FF2B5EF4-FFF2-40B4-BE49-F238E27FC236}">
                <a16:creationId xmlns:a16="http://schemas.microsoft.com/office/drawing/2014/main" id="{13E53131-41B8-AF4C-8D37-5DDB4F6692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136" y="56277"/>
            <a:ext cx="669029" cy="607502"/>
          </a:xfrm>
          <a:prstGeom prst="rect">
            <a:avLst/>
          </a:prstGeom>
        </p:spPr>
      </p:pic>
      <p:pic>
        <p:nvPicPr>
          <p:cNvPr id="8" name="Picture 2" descr="L'INFN cambia Logo">
            <a:extLst>
              <a:ext uri="{FF2B5EF4-FFF2-40B4-BE49-F238E27FC236}">
                <a16:creationId xmlns:a16="http://schemas.microsoft.com/office/drawing/2014/main" id="{5A00427E-BC78-5437-A14B-69640F96D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0309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287D7B-39EA-0F17-A0A9-55C0A73F00A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IT" smtClean="0"/>
              <a:t>30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791242144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0DE56-6F0F-B13E-615A-F7E5B015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Lifetime measurement of 4</a:t>
            </a:r>
            <a:r>
              <a:rPr lang="en-GB" baseline="31999" dirty="0"/>
              <a:t>+</a:t>
            </a:r>
            <a:r>
              <a:rPr lang="en-GB" dirty="0"/>
              <a:t> state in </a:t>
            </a:r>
            <a:r>
              <a:rPr lang="en-GB" baseline="31999" dirty="0"/>
              <a:t>102</a:t>
            </a:r>
            <a:r>
              <a:rPr lang="en-GB" dirty="0"/>
              <a:t>Sn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53212B-5338-F17E-9493-607068F1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1D854-C0F1-C2C0-7954-8CAF67773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793FD0-03EF-9D7C-F1D7-F33D6C07E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47" y="3167321"/>
            <a:ext cx="4251334" cy="25281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388445-0D5A-3619-FD46-556B9975D0A7}"/>
              </a:ext>
            </a:extLst>
          </p:cNvPr>
          <p:cNvSpPr txBox="1"/>
          <p:nvPr/>
        </p:nvSpPr>
        <p:spPr>
          <a:xfrm>
            <a:off x="457779" y="1220101"/>
            <a:ext cx="56710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</a:rPr>
              <a:t>Primary goals: 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</a:rPr>
              <a:t> -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103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isotope populated via </a:t>
            </a:r>
            <a:r>
              <a:rPr lang="el-GR" sz="1600" dirty="0">
                <a:solidFill>
                  <a:srgbClr val="000000"/>
                </a:solidFill>
                <a:effectLst/>
              </a:rPr>
              <a:t>α </a:t>
            </a:r>
            <a:r>
              <a:rPr lang="en-GB" sz="1600" dirty="0">
                <a:solidFill>
                  <a:srgbClr val="000000"/>
                </a:solidFill>
                <a:effectLst/>
              </a:rPr>
              <a:t>decay of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107</a:t>
            </a:r>
            <a:r>
              <a:rPr lang="en-GB" sz="1600" dirty="0">
                <a:solidFill>
                  <a:srgbClr val="000000"/>
                </a:solidFill>
                <a:effectLst/>
              </a:rPr>
              <a:t>Te , the lifetime of 7/2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+</a:t>
            </a:r>
            <a:r>
              <a:rPr lang="en-GB" sz="1600" dirty="0">
                <a:solidFill>
                  <a:srgbClr val="000000"/>
                </a:solidFill>
                <a:effectLst/>
              </a:rPr>
              <a:t> state in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103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will be obtained by </a:t>
            </a:r>
            <a:r>
              <a:rPr lang="el-GR" sz="1600" dirty="0">
                <a:solidFill>
                  <a:srgbClr val="000000"/>
                </a:solidFill>
                <a:effectLst/>
              </a:rPr>
              <a:t>α − γ </a:t>
            </a:r>
            <a:r>
              <a:rPr lang="en-GB" sz="1600" dirty="0">
                <a:solidFill>
                  <a:srgbClr val="000000"/>
                </a:solidFill>
                <a:effectLst/>
              </a:rPr>
              <a:t>time </a:t>
            </a:r>
            <a:r>
              <a:rPr lang="en-GB" sz="1600" dirty="0" err="1">
                <a:solidFill>
                  <a:srgbClr val="000000"/>
                </a:solidFill>
                <a:effectLst/>
              </a:rPr>
              <a:t>coinc</a:t>
            </a:r>
            <a:r>
              <a:rPr lang="en-GB" sz="1600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</a:rPr>
              <a:t> </a:t>
            </a:r>
            <a:r>
              <a:rPr lang="en-GB" sz="1600" dirty="0">
                <a:solidFill>
                  <a:srgbClr val="000000"/>
                </a:solidFill>
              </a:rPr>
              <a:t>- </a:t>
            </a:r>
            <a:r>
              <a:rPr lang="en-GB" sz="1600" dirty="0">
                <a:solidFill>
                  <a:srgbClr val="000000"/>
                </a:solidFill>
                <a:effectLst/>
              </a:rPr>
              <a:t>Lifetime of 4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+</a:t>
            </a:r>
            <a:r>
              <a:rPr lang="en-GB" sz="1600" dirty="0">
                <a:solidFill>
                  <a:srgbClr val="000000"/>
                </a:solidFill>
                <a:effectLst/>
              </a:rPr>
              <a:t> state in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102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Fast-timing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-  Lifetime of </a:t>
            </a:r>
            <a:r>
              <a:rPr lang="en-GB" sz="1600" baseline="30000" dirty="0">
                <a:solidFill>
                  <a:srgbClr val="000000"/>
                </a:solidFill>
              </a:rPr>
              <a:t>98-100</a:t>
            </a:r>
            <a:r>
              <a:rPr lang="en-GB" sz="1600" dirty="0">
                <a:solidFill>
                  <a:srgbClr val="000000"/>
                </a:solidFill>
              </a:rPr>
              <a:t>Cd</a:t>
            </a:r>
            <a:endParaRPr lang="en-GB" sz="1600" dirty="0">
              <a:solidFill>
                <a:srgbClr val="000000"/>
              </a:solidFill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6FEF77-9B4C-40FD-FD45-C71FA2BB9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601" y="2124502"/>
            <a:ext cx="3008209" cy="12745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0C06BD-C6B3-97B1-1E67-83D081C13E2F}"/>
              </a:ext>
            </a:extLst>
          </p:cNvPr>
          <p:cNvSpPr txBox="1"/>
          <p:nvPr/>
        </p:nvSpPr>
        <p:spPr>
          <a:xfrm>
            <a:off x="306395" y="5834655"/>
            <a:ext cx="3885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</a:rPr>
              <a:t>840 MeV/u </a:t>
            </a:r>
            <a:r>
              <a:rPr lang="en-GB" b="1" baseline="30000" dirty="0">
                <a:solidFill>
                  <a:srgbClr val="000000"/>
                </a:solidFill>
                <a:effectLst/>
              </a:rPr>
              <a:t>124</a:t>
            </a:r>
            <a:r>
              <a:rPr lang="en-GB" b="1" dirty="0">
                <a:solidFill>
                  <a:srgbClr val="000000"/>
                </a:solidFill>
                <a:effectLst/>
              </a:rPr>
              <a:t>Xe beam, 2x10</a:t>
            </a:r>
            <a:r>
              <a:rPr lang="en-GB" b="1" baseline="30000" dirty="0">
                <a:solidFill>
                  <a:srgbClr val="000000"/>
                </a:solidFill>
                <a:effectLst/>
              </a:rPr>
              <a:t>9 </a:t>
            </a:r>
            <a:r>
              <a:rPr lang="en-GB" b="1" dirty="0" err="1">
                <a:solidFill>
                  <a:srgbClr val="000000"/>
                </a:solidFill>
                <a:effectLst/>
              </a:rPr>
              <a:t>pps</a:t>
            </a:r>
            <a:endParaRPr lang="en-GB" dirty="0">
              <a:solidFill>
                <a:srgbClr val="000000"/>
              </a:solidFill>
              <a:effectLst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BE7314-9B2F-FAA4-45F8-64F26DCCB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065" y="3509887"/>
            <a:ext cx="3763286" cy="24860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84C77F-0E92-C8FE-FAA8-32E1B17FE8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502" r="24203" b="20508"/>
          <a:stretch/>
        </p:blipFill>
        <p:spPr>
          <a:xfrm>
            <a:off x="6831365" y="4576831"/>
            <a:ext cx="2645972" cy="17145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6E83B3-D85B-EA63-535F-FFE8B9BC36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0242" y="1133422"/>
            <a:ext cx="2367312" cy="2375336"/>
          </a:xfrm>
          <a:prstGeom prst="rect">
            <a:avLst/>
          </a:prstGeom>
        </p:spPr>
      </p:pic>
      <p:pic>
        <p:nvPicPr>
          <p:cNvPr id="21" name="Picture 2" descr="L'INFN cambia Logo">
            <a:extLst>
              <a:ext uri="{FF2B5EF4-FFF2-40B4-BE49-F238E27FC236}">
                <a16:creationId xmlns:a16="http://schemas.microsoft.com/office/drawing/2014/main" id="{4B0B0F75-F654-143B-6D43-2C24D715C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5BBE4F8D-4432-E83B-0499-459E894D55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839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0DE56-6F0F-B13E-615A-F7E5B015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Lifetime measurement of 4</a:t>
            </a:r>
            <a:r>
              <a:rPr lang="en-GB" baseline="31999" dirty="0"/>
              <a:t>+</a:t>
            </a:r>
            <a:r>
              <a:rPr lang="en-GB" dirty="0"/>
              <a:t> state in </a:t>
            </a:r>
            <a:r>
              <a:rPr lang="en-GB" baseline="31999" dirty="0"/>
              <a:t>102</a:t>
            </a:r>
            <a:r>
              <a:rPr lang="en-GB" dirty="0"/>
              <a:t>Sn</a:t>
            </a:r>
            <a:endParaRPr lang="it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53212B-5338-F17E-9493-607068F18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32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C1D854-C0F1-C2C0-7954-8CAF677739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E793FD0-03EF-9D7C-F1D7-F33D6C07EA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29" y="3560041"/>
            <a:ext cx="4166996" cy="247803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388445-0D5A-3619-FD46-556B9975D0A7}"/>
              </a:ext>
            </a:extLst>
          </p:cNvPr>
          <p:cNvSpPr txBox="1"/>
          <p:nvPr/>
        </p:nvSpPr>
        <p:spPr>
          <a:xfrm>
            <a:off x="457779" y="1220101"/>
            <a:ext cx="5671006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effectLst/>
              </a:rPr>
              <a:t>Primary goals: 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</a:rPr>
              <a:t> -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103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isotope populated via </a:t>
            </a:r>
            <a:r>
              <a:rPr lang="el-GR" sz="1600" dirty="0">
                <a:solidFill>
                  <a:srgbClr val="000000"/>
                </a:solidFill>
                <a:effectLst/>
              </a:rPr>
              <a:t>α </a:t>
            </a:r>
            <a:r>
              <a:rPr lang="en-GB" sz="1600" dirty="0">
                <a:solidFill>
                  <a:srgbClr val="000000"/>
                </a:solidFill>
                <a:effectLst/>
              </a:rPr>
              <a:t>decay of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107</a:t>
            </a:r>
            <a:r>
              <a:rPr lang="en-GB" sz="1600" dirty="0">
                <a:solidFill>
                  <a:srgbClr val="000000"/>
                </a:solidFill>
                <a:effectLst/>
              </a:rPr>
              <a:t>Te , the lifetime of 7/2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+</a:t>
            </a:r>
            <a:r>
              <a:rPr lang="en-GB" sz="1600" dirty="0">
                <a:solidFill>
                  <a:srgbClr val="000000"/>
                </a:solidFill>
                <a:effectLst/>
              </a:rPr>
              <a:t> state in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103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will be obtained by </a:t>
            </a:r>
            <a:r>
              <a:rPr lang="el-GR" sz="1600" dirty="0">
                <a:solidFill>
                  <a:srgbClr val="000000"/>
                </a:solidFill>
                <a:effectLst/>
              </a:rPr>
              <a:t>α − γ </a:t>
            </a:r>
            <a:r>
              <a:rPr lang="en-GB" sz="1600" dirty="0">
                <a:solidFill>
                  <a:srgbClr val="000000"/>
                </a:solidFill>
                <a:effectLst/>
              </a:rPr>
              <a:t>time </a:t>
            </a:r>
            <a:r>
              <a:rPr lang="en-GB" sz="1600" dirty="0" err="1">
                <a:solidFill>
                  <a:srgbClr val="000000"/>
                </a:solidFill>
                <a:effectLst/>
              </a:rPr>
              <a:t>coinc</a:t>
            </a:r>
            <a:r>
              <a:rPr lang="en-GB" sz="1600" dirty="0">
                <a:solidFill>
                  <a:srgbClr val="000000"/>
                </a:solidFill>
                <a:effectLst/>
              </a:rPr>
              <a:t>.</a:t>
            </a:r>
          </a:p>
          <a:p>
            <a:r>
              <a:rPr lang="en-GB" sz="1600" dirty="0">
                <a:solidFill>
                  <a:srgbClr val="000000"/>
                </a:solidFill>
                <a:effectLst/>
              </a:rPr>
              <a:t> </a:t>
            </a:r>
            <a:r>
              <a:rPr lang="en-GB" sz="1600" dirty="0">
                <a:solidFill>
                  <a:srgbClr val="000000"/>
                </a:solidFill>
              </a:rPr>
              <a:t>- </a:t>
            </a:r>
            <a:r>
              <a:rPr lang="en-GB" sz="1600" dirty="0">
                <a:solidFill>
                  <a:srgbClr val="000000"/>
                </a:solidFill>
                <a:effectLst/>
              </a:rPr>
              <a:t>lifetime of 4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+</a:t>
            </a:r>
            <a:r>
              <a:rPr lang="en-GB" sz="1600" dirty="0">
                <a:solidFill>
                  <a:srgbClr val="000000"/>
                </a:solidFill>
                <a:effectLst/>
              </a:rPr>
              <a:t> state in </a:t>
            </a:r>
            <a:r>
              <a:rPr lang="en-GB" sz="1600" baseline="30000" dirty="0">
                <a:solidFill>
                  <a:srgbClr val="000000"/>
                </a:solidFill>
                <a:effectLst/>
              </a:rPr>
              <a:t>102</a:t>
            </a:r>
            <a:r>
              <a:rPr lang="en-GB" sz="1600" dirty="0">
                <a:solidFill>
                  <a:srgbClr val="000000"/>
                </a:solidFill>
                <a:effectLst/>
              </a:rPr>
              <a:t>Sn Fast-timing</a:t>
            </a:r>
          </a:p>
          <a:p>
            <a:r>
              <a:rPr lang="en-GB" sz="1600" dirty="0">
                <a:solidFill>
                  <a:srgbClr val="000000"/>
                </a:solidFill>
              </a:rPr>
              <a:t>- Lifetime of </a:t>
            </a:r>
            <a:r>
              <a:rPr lang="en-GB" sz="1600" baseline="30000" dirty="0">
                <a:solidFill>
                  <a:srgbClr val="000000"/>
                </a:solidFill>
              </a:rPr>
              <a:t>98-100</a:t>
            </a:r>
            <a:r>
              <a:rPr lang="en-GB" sz="1600" dirty="0">
                <a:solidFill>
                  <a:srgbClr val="000000"/>
                </a:solidFill>
              </a:rPr>
              <a:t>Cd</a:t>
            </a:r>
            <a:endParaRPr lang="en-GB" sz="1600" dirty="0">
              <a:solidFill>
                <a:srgbClr val="000000"/>
              </a:solidFill>
              <a:effectLst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6FEF77-9B4C-40FD-FD45-C71FA2BB9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601" y="2124502"/>
            <a:ext cx="3008209" cy="12745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0C06BD-C6B3-97B1-1E67-83D081C13E2F}"/>
              </a:ext>
            </a:extLst>
          </p:cNvPr>
          <p:cNvSpPr txBox="1"/>
          <p:nvPr/>
        </p:nvSpPr>
        <p:spPr>
          <a:xfrm>
            <a:off x="344038" y="6070981"/>
            <a:ext cx="3885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  <a:effectLst/>
              </a:rPr>
              <a:t>840 MeV/u </a:t>
            </a:r>
            <a:r>
              <a:rPr lang="en-GB" b="1" baseline="30000" dirty="0">
                <a:solidFill>
                  <a:srgbClr val="000000"/>
                </a:solidFill>
                <a:effectLst/>
              </a:rPr>
              <a:t>124</a:t>
            </a:r>
            <a:r>
              <a:rPr lang="en-GB" b="1" dirty="0">
                <a:solidFill>
                  <a:srgbClr val="000000"/>
                </a:solidFill>
                <a:effectLst/>
              </a:rPr>
              <a:t>Xe beam, 2x10</a:t>
            </a:r>
            <a:r>
              <a:rPr lang="en-GB" b="1" baseline="30000" dirty="0">
                <a:solidFill>
                  <a:srgbClr val="000000"/>
                </a:solidFill>
                <a:effectLst/>
              </a:rPr>
              <a:t>9 </a:t>
            </a:r>
            <a:r>
              <a:rPr lang="en-GB" b="1" dirty="0" err="1">
                <a:solidFill>
                  <a:srgbClr val="000000"/>
                </a:solidFill>
                <a:effectLst/>
              </a:rPr>
              <a:t>pps</a:t>
            </a:r>
            <a:endParaRPr lang="en-GB" dirty="0">
              <a:solidFill>
                <a:srgbClr val="000000"/>
              </a:solidFill>
              <a:effectLst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4BE7314-9B2F-FAA4-45F8-64F26DCCB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1065" y="3509887"/>
            <a:ext cx="3763286" cy="248602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84C77F-0E92-C8FE-FAA8-32E1B17FE8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502" r="24203" b="20508"/>
          <a:stretch/>
        </p:blipFill>
        <p:spPr>
          <a:xfrm>
            <a:off x="6831365" y="4576831"/>
            <a:ext cx="2645972" cy="17145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26E83B3-D85B-EA63-535F-FFE8B9BC36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7031" y="1117243"/>
            <a:ext cx="2477627" cy="248602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6FB9FB7-2917-F9D2-9A0E-7A14064CA045}"/>
              </a:ext>
            </a:extLst>
          </p:cNvPr>
          <p:cNvSpPr txBox="1"/>
          <p:nvPr/>
        </p:nvSpPr>
        <p:spPr>
          <a:xfrm rot="19999825">
            <a:off x="3458921" y="2610067"/>
            <a:ext cx="3683917" cy="1200329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ctr"/>
            <a:r>
              <a:rPr lang="it-IT" sz="2400" b="1" dirty="0">
                <a:solidFill>
                  <a:schemeClr val="accent6"/>
                </a:solidFill>
              </a:rPr>
              <a:t>Data </a:t>
            </a:r>
            <a:r>
              <a:rPr lang="it-IT" sz="2400" b="1" dirty="0" err="1">
                <a:solidFill>
                  <a:schemeClr val="accent6"/>
                </a:solidFill>
              </a:rPr>
              <a:t>analysis</a:t>
            </a:r>
            <a:r>
              <a:rPr lang="it-IT" sz="2400" b="1" dirty="0">
                <a:solidFill>
                  <a:schemeClr val="accent6"/>
                </a:solidFill>
              </a:rPr>
              <a:t> on-</a:t>
            </a:r>
            <a:r>
              <a:rPr lang="it-IT" sz="2400" b="1" dirty="0" err="1">
                <a:solidFill>
                  <a:schemeClr val="accent6"/>
                </a:solidFill>
              </a:rPr>
              <a:t>going</a:t>
            </a:r>
            <a:endParaRPr lang="it-IT" sz="2400" b="1" dirty="0">
              <a:solidFill>
                <a:schemeClr val="accent6"/>
              </a:solidFill>
            </a:endParaRPr>
          </a:p>
          <a:p>
            <a:pPr algn="ctr"/>
            <a:r>
              <a:rPr lang="en-US" sz="2400" b="1" dirty="0">
                <a:solidFill>
                  <a:schemeClr val="accent6"/>
                </a:solidFill>
              </a:rPr>
              <a:t>Courtesy G. Zhang </a:t>
            </a:r>
          </a:p>
          <a:p>
            <a:pPr algn="ctr"/>
            <a:r>
              <a:rPr lang="en-US" sz="2400" b="1" dirty="0">
                <a:solidFill>
                  <a:schemeClr val="accent6"/>
                </a:solidFill>
              </a:rPr>
              <a:t>(Uni and INFN Pd)</a:t>
            </a:r>
            <a:endParaRPr lang="it-IT" sz="2400" b="1" dirty="0">
              <a:solidFill>
                <a:schemeClr val="accent6"/>
              </a:solidFill>
            </a:endParaRPr>
          </a:p>
        </p:txBody>
      </p:sp>
      <p:pic>
        <p:nvPicPr>
          <p:cNvPr id="5" name="Picture 2" descr="L'INFN cambia Logo">
            <a:extLst>
              <a:ext uri="{FF2B5EF4-FFF2-40B4-BE49-F238E27FC236}">
                <a16:creationId xmlns:a16="http://schemas.microsoft.com/office/drawing/2014/main" id="{8E627964-B761-3AF7-2E0F-4B107855A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222EF7D0-DE32-5319-34E6-3E5DD1C39D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12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3FB26-0199-6044-9B47-BA6629872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66FF3C-56CD-0C47-BAC3-365FA55AD040}" type="slidenum">
              <a:rPr lang="en-IT" smtClean="0"/>
              <a:t>4</a:t>
            </a:fld>
            <a:endParaRPr lang="en-IT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54F48DB-B258-5B43-9C9C-07633BAFF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8730117"/>
              </p:ext>
            </p:extLst>
          </p:nvPr>
        </p:nvGraphicFramePr>
        <p:xfrm>
          <a:off x="229749" y="2086055"/>
          <a:ext cx="5924551" cy="4019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73DF4AC3-862B-5547-AEA6-DAF22AD474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543" y="3094323"/>
            <a:ext cx="3307221" cy="17082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8EE68A-EF3C-4A4B-8457-8EFB8E2569C7}"/>
              </a:ext>
            </a:extLst>
          </p:cNvPr>
          <p:cNvSpPr txBox="1"/>
          <p:nvPr/>
        </p:nvSpPr>
        <p:spPr>
          <a:xfrm>
            <a:off x="350458" y="254983"/>
            <a:ext cx="4602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2400" dirty="0"/>
              <a:t>HISPEC-DESPEC Collaboration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7EBC07-7BA7-BF4A-8D73-7159A8C3EBF5}"/>
              </a:ext>
            </a:extLst>
          </p:cNvPr>
          <p:cNvSpPr txBox="1"/>
          <p:nvPr/>
        </p:nvSpPr>
        <p:spPr>
          <a:xfrm>
            <a:off x="6180981" y="5339901"/>
            <a:ext cx="357662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1400" dirty="0"/>
              <a:t>Management:</a:t>
            </a:r>
          </a:p>
          <a:p>
            <a:r>
              <a:rPr lang="en-IT" sz="1400" dirty="0"/>
              <a:t>G.Benzoni (INFN Mi) Spokesperson</a:t>
            </a:r>
          </a:p>
          <a:p>
            <a:r>
              <a:rPr lang="en-IT" sz="1400" dirty="0"/>
              <a:t>P.Reiter (Uni. Cologne) Deputy</a:t>
            </a:r>
          </a:p>
          <a:p>
            <a:r>
              <a:rPr lang="en-IT" sz="1400" dirty="0"/>
              <a:t>M.Gorska-Ott (GSI) Local Project Manager</a:t>
            </a:r>
          </a:p>
          <a:p>
            <a:r>
              <a:rPr lang="en-IT" sz="1400" dirty="0"/>
              <a:t>J.Gerl (GSI) Liason ad BR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3D5B164-A944-269F-6134-0E1BA4C87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 Benzoni   EuNPC 2022</a:t>
            </a:r>
            <a:endParaRPr lang="en-IT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080392-D16B-2CEC-1D0B-E8D73664CBEE}"/>
              </a:ext>
            </a:extLst>
          </p:cNvPr>
          <p:cNvSpPr txBox="1"/>
          <p:nvPr/>
        </p:nvSpPr>
        <p:spPr>
          <a:xfrm>
            <a:off x="6180981" y="1951200"/>
            <a:ext cx="2717411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it-IT" dirty="0"/>
              <a:t>~230 </a:t>
            </a:r>
            <a:r>
              <a:rPr lang="it-IT" dirty="0" err="1"/>
              <a:t>members</a:t>
            </a:r>
            <a:r>
              <a:rPr lang="it-IT" dirty="0"/>
              <a:t> </a:t>
            </a:r>
          </a:p>
          <a:p>
            <a:pPr algn="l"/>
            <a:r>
              <a:rPr lang="it-IT" dirty="0"/>
              <a:t>(PhD holders+ Students)</a:t>
            </a:r>
          </a:p>
        </p:txBody>
      </p:sp>
      <p:pic>
        <p:nvPicPr>
          <p:cNvPr id="9" name="Picture 2" descr="L'INFN cambia Logo">
            <a:extLst>
              <a:ext uri="{FF2B5EF4-FFF2-40B4-BE49-F238E27FC236}">
                <a16:creationId xmlns:a16="http://schemas.microsoft.com/office/drawing/2014/main" id="{42A4D1F6-0DDA-07B7-7A0F-E918C90D7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6E92E5-C4D8-AE66-8729-C5DD9EC6C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2013" y="856440"/>
            <a:ext cx="1181100" cy="825500"/>
          </a:xfrm>
          <a:prstGeom prst="rect">
            <a:avLst/>
          </a:prstGeom>
        </p:spPr>
      </p:pic>
      <p:pic>
        <p:nvPicPr>
          <p:cNvPr id="12" name="Picture 11" descr="A picture containing logo&#10;&#10;Description automatically generated">
            <a:extLst>
              <a:ext uri="{FF2B5EF4-FFF2-40B4-BE49-F238E27FC236}">
                <a16:creationId xmlns:a16="http://schemas.microsoft.com/office/drawing/2014/main" id="{4FE24E7F-47D7-7CB1-1D8E-07C4F8189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0229" y="865606"/>
            <a:ext cx="955057" cy="867226"/>
          </a:xfrm>
          <a:prstGeom prst="rect">
            <a:avLst/>
          </a:prstGeom>
        </p:spPr>
      </p:pic>
      <p:pic>
        <p:nvPicPr>
          <p:cNvPr id="14" name="Picture 13" descr="A picture containing logo&#10;&#10;Description automatically generated">
            <a:extLst>
              <a:ext uri="{FF2B5EF4-FFF2-40B4-BE49-F238E27FC236}">
                <a16:creationId xmlns:a16="http://schemas.microsoft.com/office/drawing/2014/main" id="{D8928E0E-A124-D613-8140-B33930B91B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437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7C50-A082-6742-9F10-33217AB79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406" y="62265"/>
            <a:ext cx="5954764" cy="893929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HISPEC revolves around the core instrument AGATA </a:t>
            </a:r>
            <a:endParaRPr lang="en-IT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F22AE2-81AD-2947-B6C6-DA56F029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D68DF3-C52D-9649-ACE5-554FA5961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FE24DE0-4F2B-0142-B8CE-36B6CA05C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4" y="1257413"/>
            <a:ext cx="5687655" cy="243378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4B7200F-524C-D546-A1EB-6CD02355A381}"/>
              </a:ext>
            </a:extLst>
          </p:cNvPr>
          <p:cNvSpPr/>
          <p:nvPr/>
        </p:nvSpPr>
        <p:spPr>
          <a:xfrm>
            <a:off x="1440374" y="5624227"/>
            <a:ext cx="6481656" cy="58477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Physics opportunities with the Advanced Gamma Tracking Array: AGATA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1111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W. Korten et al., Eur. Phys. J. A (2020) 56:137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5" name="Picture 1" descr="page2image17401936">
            <a:extLst>
              <a:ext uri="{FF2B5EF4-FFF2-40B4-BE49-F238E27FC236}">
                <a16:creationId xmlns:a16="http://schemas.microsoft.com/office/drawing/2014/main" id="{AB0803E8-9EAA-0745-A048-EC32977B32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244" y="1233773"/>
            <a:ext cx="1827348" cy="1097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2" descr="AGATA_logo.gif">
            <a:extLst>
              <a:ext uri="{FF2B5EF4-FFF2-40B4-BE49-F238E27FC236}">
                <a16:creationId xmlns:a16="http://schemas.microsoft.com/office/drawing/2014/main" id="{AD3FD455-808A-2148-8018-7D0250ABCCC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3121" y="5512656"/>
            <a:ext cx="656053" cy="7259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AC54AE-3D1F-ED4B-B95B-BB439281FC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3326" y="1714168"/>
            <a:ext cx="3159712" cy="236978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C967B8A-DAFB-C14A-ACFA-855D82F5D71F}"/>
              </a:ext>
            </a:extLst>
          </p:cNvPr>
          <p:cNvSpPr/>
          <p:nvPr/>
        </p:nvSpPr>
        <p:spPr>
          <a:xfrm>
            <a:off x="6560337" y="4430194"/>
            <a:ext cx="31597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è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Move to GSI &gt; 2026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08F63A4-9BE0-304F-A04C-B47CB23B0CE2}"/>
              </a:ext>
            </a:extLst>
          </p:cNvPr>
          <p:cNvSpPr/>
          <p:nvPr/>
        </p:nvSpPr>
        <p:spPr>
          <a:xfrm>
            <a:off x="511660" y="3743480"/>
            <a:ext cx="5444117" cy="10772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AGATA: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-tracking array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</a:t>
            </a:r>
            <a:r>
              <a:rPr kumimoji="0" lang="en-GB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ery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high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l-GR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ray efficiency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excellent peak-to-total ratio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unprecedented position resolution due to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g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-ray tracking</a:t>
            </a:r>
          </a:p>
        </p:txBody>
      </p:sp>
      <p:pic>
        <p:nvPicPr>
          <p:cNvPr id="22" name="Picture 21" descr="A picture containing logo&#10;&#10;Description automatically generated">
            <a:extLst>
              <a:ext uri="{FF2B5EF4-FFF2-40B4-BE49-F238E27FC236}">
                <a16:creationId xmlns:a16="http://schemas.microsoft.com/office/drawing/2014/main" id="{1FC5A739-B68C-5A46-B154-5FE197A413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0194" y="72696"/>
            <a:ext cx="656053" cy="595720"/>
          </a:xfrm>
          <a:prstGeom prst="rect">
            <a:avLst/>
          </a:prstGeom>
        </p:spPr>
      </p:pic>
      <p:pic>
        <p:nvPicPr>
          <p:cNvPr id="5" name="Picture 2" descr="L'INFN cambia Logo">
            <a:extLst>
              <a:ext uri="{FF2B5EF4-FFF2-40B4-BE49-F238E27FC236}">
                <a16:creationId xmlns:a16="http://schemas.microsoft.com/office/drawing/2014/main" id="{3967B306-E75F-D15F-175D-3C6EF7291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5029" y="75366"/>
            <a:ext cx="1055473" cy="6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'INFN cambia Logo">
            <a:extLst>
              <a:ext uri="{FF2B5EF4-FFF2-40B4-BE49-F238E27FC236}">
                <a16:creationId xmlns:a16="http://schemas.microsoft.com/office/drawing/2014/main" id="{21EACBCB-E369-F5AE-7E42-BD85A70D3C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988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F1AFEA-1B0F-474E-B699-9CDC2A94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5EE089-0C94-CF4E-A429-1237224AC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CDB1434A-7EE2-6645-B673-35C18BC82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B0FB203-A23E-0D4E-B760-EDC665EF5272}"/>
              </a:ext>
            </a:extLst>
          </p:cNvPr>
          <p:cNvSpPr txBox="1"/>
          <p:nvPr/>
        </p:nvSpPr>
        <p:spPr>
          <a:xfrm>
            <a:off x="329074" y="1508382"/>
            <a:ext cx="889588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complete picture of the </a:t>
            </a:r>
            <a:r>
              <a: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β-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 process requires both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high-resolution, high-efficiency studies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exclusive measurements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high-resolution: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aiming at a detailed reconstruction of decay scheme. Exploits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combination of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AIDA+HPGe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detectors, coupled to ancillaries such as FATIMA to enhance the sensitivity to specific observables (levels)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itchFamily="2" charset="2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high-efficiency: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Absorption Spectrometry technique, requires instead the use of highly efficient scintillator detectors aiming at measuring the full decay strength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GB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xclusive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measurements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aiming at studying specific quantities, such as delayed neutron emission probability and spectroscopy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D0A239-441C-504F-9926-6225A5934129}"/>
              </a:ext>
            </a:extLst>
          </p:cNvPr>
          <p:cNvGrpSpPr/>
          <p:nvPr/>
        </p:nvGrpSpPr>
        <p:grpSpPr>
          <a:xfrm>
            <a:off x="5826276" y="4167440"/>
            <a:ext cx="4064259" cy="2364355"/>
            <a:chOff x="4953000" y="3486068"/>
            <a:chExt cx="4684368" cy="287028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7FD49E-BEF1-D144-8060-318F6FB7337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1" t="14166" r="3175" b="11667"/>
            <a:stretch/>
          </p:blipFill>
          <p:spPr>
            <a:xfrm>
              <a:off x="4953000" y="3486068"/>
              <a:ext cx="4684368" cy="2870284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0E817C8-27F3-764D-842E-82152718B751}"/>
                </a:ext>
              </a:extLst>
            </p:cNvPr>
            <p:cNvSpPr/>
            <p:nvPr/>
          </p:nvSpPr>
          <p:spPr>
            <a:xfrm>
              <a:off x="8110538" y="5100810"/>
              <a:ext cx="372450" cy="1762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3C45C54-DCD4-484D-B6C1-348AD8C1994E}"/>
                </a:ext>
              </a:extLst>
            </p:cNvPr>
            <p:cNvSpPr/>
            <p:nvPr/>
          </p:nvSpPr>
          <p:spPr>
            <a:xfrm>
              <a:off x="8108700" y="5385414"/>
              <a:ext cx="372450" cy="1762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D2D062F-943D-BE4E-AAD5-ACAE58A86D6E}"/>
                </a:ext>
              </a:extLst>
            </p:cNvPr>
            <p:cNvSpPr/>
            <p:nvPr/>
          </p:nvSpPr>
          <p:spPr>
            <a:xfrm>
              <a:off x="8141751" y="5693888"/>
              <a:ext cx="372450" cy="1762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3" name="Picture 2" descr="L'INFN cambia Logo">
            <a:extLst>
              <a:ext uri="{FF2B5EF4-FFF2-40B4-BE49-F238E27FC236}">
                <a16:creationId xmlns:a16="http://schemas.microsoft.com/office/drawing/2014/main" id="{A2493ED8-9B6C-107B-7BDB-AB8D45DDA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83EB23D3-DBDA-5961-853D-C359D6D35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1"/>
            <a:ext cx="6702438" cy="787557"/>
          </a:xfrm>
        </p:spPr>
        <p:txBody>
          <a:bodyPr>
            <a:normAutofit/>
          </a:bodyPr>
          <a:lstStyle/>
          <a:p>
            <a:r>
              <a:rPr lang="en-US" dirty="0"/>
              <a:t>DESPEC: Decay Spectroscopy</a:t>
            </a:r>
            <a:endParaRPr lang="en-IT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03A77D9-1A25-6F52-3EE9-9642C569C8EE}"/>
              </a:ext>
            </a:extLst>
          </p:cNvPr>
          <p:cNvSpPr txBox="1"/>
          <p:nvPr/>
        </p:nvSpPr>
        <p:spPr>
          <a:xfrm>
            <a:off x="921790" y="4635048"/>
            <a:ext cx="4311771" cy="116955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srgbClr val="FFAE0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✪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unique 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DESPEC instrumentation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allows for:</a:t>
            </a:r>
            <a:endParaRPr kumimoji="0" lang="en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High-resolution 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g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spectroscopy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ifetime measurements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Delayed n</a:t>
            </a: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eutrons detection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B(GT) measurements</a:t>
            </a:r>
          </a:p>
        </p:txBody>
      </p:sp>
    </p:spTree>
    <p:extLst>
      <p:ext uri="{BB962C8B-B14F-4D97-AF65-F5344CB8AC3E}">
        <p14:creationId xmlns:p14="http://schemas.microsoft.com/office/powerpoint/2010/main" val="2160576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924D6-91F1-41FD-012A-E9C2052A9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779" y="270001"/>
            <a:ext cx="6595651" cy="787557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Decay</a:t>
            </a:r>
            <a:r>
              <a:rPr lang="it-IT" dirty="0"/>
              <a:t> </a:t>
            </a:r>
            <a:r>
              <a:rPr lang="it-IT" dirty="0" err="1"/>
              <a:t>measurements</a:t>
            </a:r>
            <a:r>
              <a:rPr lang="it-IT" dirty="0"/>
              <a:t> @ FRS/S-FRS – GSI-FAIR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BAA94A-543C-CBAA-2724-366B0727E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1C8AF3-980C-8A6D-8F6F-32532C277E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/>
              <a:t>G. Benzoni   EuNPC 2022</a:t>
            </a:r>
            <a:endParaRPr lang="de-DE" dirty="0"/>
          </a:p>
        </p:txBody>
      </p:sp>
      <p:grpSp>
        <p:nvGrpSpPr>
          <p:cNvPr id="1243" name="Group 1242">
            <a:extLst>
              <a:ext uri="{FF2B5EF4-FFF2-40B4-BE49-F238E27FC236}">
                <a16:creationId xmlns:a16="http://schemas.microsoft.com/office/drawing/2014/main" id="{3BD3F197-0585-B43B-6E6C-F03DB8148868}"/>
              </a:ext>
            </a:extLst>
          </p:cNvPr>
          <p:cNvGrpSpPr/>
          <p:nvPr/>
        </p:nvGrpSpPr>
        <p:grpSpPr>
          <a:xfrm>
            <a:off x="1027134" y="1394601"/>
            <a:ext cx="7870678" cy="2525739"/>
            <a:chOff x="493554" y="1445960"/>
            <a:chExt cx="7870678" cy="25257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4" name="TextBox 313">
                  <a:extLst>
                    <a:ext uri="{FF2B5EF4-FFF2-40B4-BE49-F238E27FC236}">
                      <a16:creationId xmlns:a16="http://schemas.microsoft.com/office/drawing/2014/main" id="{0043A6DA-14BA-7E79-9201-919AE676A0E4}"/>
                    </a:ext>
                  </a:extLst>
                </p:cNvPr>
                <p:cNvSpPr txBox="1"/>
                <p:nvPr/>
              </p:nvSpPr>
              <p:spPr>
                <a:xfrm>
                  <a:off x="493554" y="1776756"/>
                  <a:ext cx="4569278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914377"/>
                  <a:r>
                    <a:rPr lang="en-GB" sz="1600" dirty="0">
                      <a:solidFill>
                        <a:prstClr val="black"/>
                      </a:solidFill>
                      <a:latin typeface="Calibri" panose="020F0502020204030204"/>
                    </a:rPr>
                    <a:t>Selection and identification:	    </a:t>
                  </a:r>
                  <a14:m>
                    <m:oMath xmlns:m="http://schemas.openxmlformats.org/officeDocument/2006/math">
                      <m:r>
                        <a:rPr lang="it-IT" sz="1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GB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it-IT" sz="1600" b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l-GR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𝛥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it-IT" sz="1600" b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𝜌</m:t>
                      </m:r>
                    </m:oMath>
                  </a14:m>
                  <a:endParaRPr lang="en-IT" sz="1600" dirty="0">
                    <a:solidFill>
                      <a:srgbClr val="C00000"/>
                    </a:solidFill>
                    <a:latin typeface="Calibri" panose="020F0502020204030204"/>
                  </a:endParaRPr>
                </a:p>
                <a:p>
                  <a:pPr algn="ctr" defTabSz="914377"/>
                  <a:r>
                    <a:rPr lang="it-IT" sz="1600" dirty="0">
                      <a:solidFill>
                        <a:srgbClr val="C00000"/>
                      </a:solidFill>
                      <a:latin typeface="Calibri" panose="020F0502020204030204"/>
                    </a:rPr>
                    <a:t>			</a:t>
                  </a:r>
                  <a14:m>
                    <m:oMath xmlns:m="http://schemas.openxmlformats.org/officeDocument/2006/math"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𝑇𝑜𝐹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l-GR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𝛥</m:t>
                      </m:r>
                      <m:r>
                        <a:rPr lang="it-IT" sz="1600" b="0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a14:m>
                  <a:endParaRPr lang="en-IT" sz="1600" dirty="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</mc:Choice>
          <mc:Fallback xmlns="">
            <p:sp>
              <p:nvSpPr>
                <p:cNvPr id="314" name="TextBox 313">
                  <a:extLst>
                    <a:ext uri="{FF2B5EF4-FFF2-40B4-BE49-F238E27FC236}">
                      <a16:creationId xmlns:a16="http://schemas.microsoft.com/office/drawing/2014/main" id="{0043A6DA-14BA-7E79-9201-919AE676A0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554" y="1776756"/>
                  <a:ext cx="4569278" cy="584775"/>
                </a:xfrm>
                <a:prstGeom prst="rect">
                  <a:avLst/>
                </a:prstGeom>
                <a:blipFill>
                  <a:blip r:embed="rId2"/>
                  <a:stretch>
                    <a:fillRect l="-554" t="-2128" b="-2128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15" name="Group 314">
              <a:extLst>
                <a:ext uri="{FF2B5EF4-FFF2-40B4-BE49-F238E27FC236}">
                  <a16:creationId xmlns:a16="http://schemas.microsoft.com/office/drawing/2014/main" id="{3A66D1EF-3D07-17CA-AE86-BDAE1466A405}"/>
                </a:ext>
              </a:extLst>
            </p:cNvPr>
            <p:cNvGrpSpPr/>
            <p:nvPr/>
          </p:nvGrpSpPr>
          <p:grpSpPr>
            <a:xfrm>
              <a:off x="5388624" y="1445960"/>
              <a:ext cx="2975608" cy="2525739"/>
              <a:chOff x="5465742" y="946088"/>
              <a:chExt cx="2975608" cy="2525739"/>
            </a:xfrm>
          </p:grpSpPr>
          <p:grpSp>
            <p:nvGrpSpPr>
              <p:cNvPr id="316" name="Group 315">
                <a:extLst>
                  <a:ext uri="{FF2B5EF4-FFF2-40B4-BE49-F238E27FC236}">
                    <a16:creationId xmlns:a16="http://schemas.microsoft.com/office/drawing/2014/main" id="{4644261F-31E2-C73C-EA28-F928DCDD2CA7}"/>
                  </a:ext>
                </a:extLst>
              </p:cNvPr>
              <p:cNvGrpSpPr/>
              <p:nvPr/>
            </p:nvGrpSpPr>
            <p:grpSpPr>
              <a:xfrm>
                <a:off x="5465742" y="946088"/>
                <a:ext cx="2975608" cy="2525739"/>
                <a:chOff x="2934619" y="3596295"/>
                <a:chExt cx="2975608" cy="2525739"/>
              </a:xfrm>
            </p:grpSpPr>
            <p:sp>
              <p:nvSpPr>
                <p:cNvPr id="323" name="CustomShape 23">
                  <a:extLst>
                    <a:ext uri="{FF2B5EF4-FFF2-40B4-BE49-F238E27FC236}">
                      <a16:creationId xmlns:a16="http://schemas.microsoft.com/office/drawing/2014/main" id="{D0EED5AB-BFD5-DBB9-E6F4-09B398631A86}"/>
                    </a:ext>
                  </a:extLst>
                </p:cNvPr>
                <p:cNvSpPr/>
                <p:nvPr/>
              </p:nvSpPr>
              <p:spPr>
                <a:xfrm>
                  <a:off x="4397153" y="4210963"/>
                  <a:ext cx="901081" cy="26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lIns="81647" tIns="40823" rIns="81647" bIns="40823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-1" normalizeH="0" baseline="0" noProof="0" dirty="0">
                      <a:ln>
                        <a:noFill/>
                      </a:ln>
                      <a:solidFill>
                        <a:srgbClr val="70AD47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AIDA</a:t>
                  </a:r>
                  <a:endParaRPr kumimoji="0" lang="en-GB" sz="1600" b="0" i="0" u="none" strike="noStrike" kern="0" cap="none" spc="-1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CustomShape 24">
                  <a:extLst>
                    <a:ext uri="{FF2B5EF4-FFF2-40B4-BE49-F238E27FC236}">
                      <a16:creationId xmlns:a16="http://schemas.microsoft.com/office/drawing/2014/main" id="{75E40517-7955-A7EC-E445-BCFA30E30C16}"/>
                    </a:ext>
                  </a:extLst>
                </p:cNvPr>
                <p:cNvSpPr/>
                <p:nvPr/>
              </p:nvSpPr>
              <p:spPr>
                <a:xfrm>
                  <a:off x="4359465" y="5116559"/>
                  <a:ext cx="930728" cy="2671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lIns="81647" tIns="40823" rIns="81647" bIns="40823">
                  <a:spAutoFit/>
                </a:bodyPr>
                <a:lstStyle/>
                <a:p>
                  <a:pPr marL="0" marR="0" lvl="0" indent="0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1200" b="1" i="0" u="none" strike="noStrike" kern="0" cap="none" spc="-1" normalizeH="0" baseline="0" noProof="0" dirty="0">
                      <a:ln>
                        <a:noFill/>
                      </a:ln>
                      <a:solidFill>
                        <a:srgbClr val="FFC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β</a:t>
                  </a:r>
                  <a:r>
                    <a:rPr kumimoji="0" lang="en-GB" sz="1200" b="1" i="0" u="none" strike="noStrike" kern="0" cap="none" spc="-1" normalizeH="0" baseline="0" noProof="0" dirty="0" err="1">
                      <a:ln>
                        <a:noFill/>
                      </a:ln>
                      <a:solidFill>
                        <a:srgbClr val="FFC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Plast</a:t>
                  </a:r>
                  <a:endParaRPr kumimoji="0" lang="en-GB" sz="1400" b="0" i="0" u="none" strike="noStrike" kern="0" cap="none" spc="-1" normalizeH="0" baseline="0" noProof="0" dirty="0">
                    <a:ln>
                      <a:noFill/>
                    </a:ln>
                    <a:solidFill>
                      <a:srgbClr val="FFC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7BAD1A9C-F5D1-399B-2B27-C8DD73733247}"/>
                    </a:ext>
                  </a:extLst>
                </p:cNvPr>
                <p:cNvGrpSpPr/>
                <p:nvPr/>
              </p:nvGrpSpPr>
              <p:grpSpPr>
                <a:xfrm>
                  <a:off x="4176144" y="3596295"/>
                  <a:ext cx="978742" cy="765040"/>
                  <a:chOff x="3639408" y="1035610"/>
                  <a:chExt cx="1071450" cy="830763"/>
                </a:xfrm>
              </p:grpSpPr>
              <p:grpSp>
                <p:nvGrpSpPr>
                  <p:cNvPr id="385" name="Group 384">
                    <a:extLst>
                      <a:ext uri="{FF2B5EF4-FFF2-40B4-BE49-F238E27FC236}">
                        <a16:creationId xmlns:a16="http://schemas.microsoft.com/office/drawing/2014/main" id="{C2F667B5-DA5B-55D6-0F29-DDC888564B3E}"/>
                      </a:ext>
                    </a:extLst>
                  </p:cNvPr>
                  <p:cNvGrpSpPr/>
                  <p:nvPr/>
                </p:nvGrpSpPr>
                <p:grpSpPr>
                  <a:xfrm rot="257755">
                    <a:off x="3639408" y="1098859"/>
                    <a:ext cx="297781" cy="767514"/>
                    <a:chOff x="2443626" y="1020914"/>
                    <a:chExt cx="297781" cy="767514"/>
                  </a:xfrm>
                </p:grpSpPr>
                <p:sp>
                  <p:nvSpPr>
                    <p:cNvPr id="392" name="Can 391">
                      <a:extLst>
                        <a:ext uri="{FF2B5EF4-FFF2-40B4-BE49-F238E27FC236}">
                          <a16:creationId xmlns:a16="http://schemas.microsoft.com/office/drawing/2014/main" id="{969EF8C4-A065-45A2-3CB6-F6A211053D64}"/>
                        </a:ext>
                      </a:extLst>
                    </p:cNvPr>
                    <p:cNvSpPr/>
                    <p:nvPr/>
                  </p:nvSpPr>
                  <p:spPr>
                    <a:xfrm rot="20162892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3" name="CustomShape 12">
                      <a:extLst>
                        <a:ext uri="{FF2B5EF4-FFF2-40B4-BE49-F238E27FC236}">
                          <a16:creationId xmlns:a16="http://schemas.microsoft.com/office/drawing/2014/main" id="{2D13BE82-01FC-CEFE-F11A-D17C36671E3D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206074" y="1258466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6" name="Group 385">
                    <a:extLst>
                      <a:ext uri="{FF2B5EF4-FFF2-40B4-BE49-F238E27FC236}">
                        <a16:creationId xmlns:a16="http://schemas.microsoft.com/office/drawing/2014/main" id="{F86C6C4E-3713-D092-9EE3-1CCCD0AB31FB}"/>
                      </a:ext>
                    </a:extLst>
                  </p:cNvPr>
                  <p:cNvGrpSpPr/>
                  <p:nvPr/>
                </p:nvGrpSpPr>
                <p:grpSpPr>
                  <a:xfrm rot="2629403">
                    <a:off x="4413077" y="1085572"/>
                    <a:ext cx="297781" cy="767514"/>
                    <a:chOff x="2443626" y="1020913"/>
                    <a:chExt cx="297781" cy="767514"/>
                  </a:xfrm>
                </p:grpSpPr>
                <p:sp>
                  <p:nvSpPr>
                    <p:cNvPr id="390" name="Can 389">
                      <a:extLst>
                        <a:ext uri="{FF2B5EF4-FFF2-40B4-BE49-F238E27FC236}">
                          <a16:creationId xmlns:a16="http://schemas.microsoft.com/office/drawing/2014/main" id="{072E560B-9A1F-2181-69B6-7689B9DBB741}"/>
                        </a:ext>
                      </a:extLst>
                    </p:cNvPr>
                    <p:cNvSpPr/>
                    <p:nvPr/>
                  </p:nvSpPr>
                  <p:spPr>
                    <a:xfrm rot="20162892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91" name="CustomShape 12">
                      <a:extLst>
                        <a:ext uri="{FF2B5EF4-FFF2-40B4-BE49-F238E27FC236}">
                          <a16:creationId xmlns:a16="http://schemas.microsoft.com/office/drawing/2014/main" id="{E4AFDE16-B0C5-C9AF-D3DD-A4B035C23560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206074" y="1258465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87" name="Group 386">
                    <a:extLst>
                      <a:ext uri="{FF2B5EF4-FFF2-40B4-BE49-F238E27FC236}">
                        <a16:creationId xmlns:a16="http://schemas.microsoft.com/office/drawing/2014/main" id="{F4CE81D7-4D06-4112-4F7E-0BECB4505B14}"/>
                      </a:ext>
                    </a:extLst>
                  </p:cNvPr>
                  <p:cNvGrpSpPr/>
                  <p:nvPr/>
                </p:nvGrpSpPr>
                <p:grpSpPr>
                  <a:xfrm rot="1322302">
                    <a:off x="4007821" y="1035610"/>
                    <a:ext cx="297781" cy="767514"/>
                    <a:chOff x="2443626" y="1020915"/>
                    <a:chExt cx="297781" cy="767514"/>
                  </a:xfrm>
                </p:grpSpPr>
                <p:sp>
                  <p:nvSpPr>
                    <p:cNvPr id="388" name="Can 387">
                      <a:extLst>
                        <a:ext uri="{FF2B5EF4-FFF2-40B4-BE49-F238E27FC236}">
                          <a16:creationId xmlns:a16="http://schemas.microsoft.com/office/drawing/2014/main" id="{60B58A8D-FF87-8A6E-9B19-E59ABB1A073A}"/>
                        </a:ext>
                      </a:extLst>
                    </p:cNvPr>
                    <p:cNvSpPr/>
                    <p:nvPr/>
                  </p:nvSpPr>
                  <p:spPr>
                    <a:xfrm rot="20162892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9" name="CustomShape 12">
                      <a:extLst>
                        <a:ext uri="{FF2B5EF4-FFF2-40B4-BE49-F238E27FC236}">
                          <a16:creationId xmlns:a16="http://schemas.microsoft.com/office/drawing/2014/main" id="{0782EA1E-8F3D-FC65-7F1E-AEDE45A83607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206074" y="1258467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6" name="Group 325">
                  <a:extLst>
                    <a:ext uri="{FF2B5EF4-FFF2-40B4-BE49-F238E27FC236}">
                      <a16:creationId xmlns:a16="http://schemas.microsoft.com/office/drawing/2014/main" id="{A1B8AF04-71DC-CC49-BDE1-41A0CB280951}"/>
                    </a:ext>
                  </a:extLst>
                </p:cNvPr>
                <p:cNvGrpSpPr/>
                <p:nvPr/>
              </p:nvGrpSpPr>
              <p:grpSpPr>
                <a:xfrm rot="10800000">
                  <a:off x="4138737" y="5359943"/>
                  <a:ext cx="1016210" cy="762091"/>
                  <a:chOff x="3620684" y="1005106"/>
                  <a:chExt cx="1112468" cy="827561"/>
                </a:xfrm>
              </p:grpSpPr>
              <p:grpSp>
                <p:nvGrpSpPr>
                  <p:cNvPr id="376" name="Group 375">
                    <a:extLst>
                      <a:ext uri="{FF2B5EF4-FFF2-40B4-BE49-F238E27FC236}">
                        <a16:creationId xmlns:a16="http://schemas.microsoft.com/office/drawing/2014/main" id="{2DBADF40-6E2B-FC44-22A8-FDF3E0399AF8}"/>
                      </a:ext>
                    </a:extLst>
                  </p:cNvPr>
                  <p:cNvGrpSpPr/>
                  <p:nvPr/>
                </p:nvGrpSpPr>
                <p:grpSpPr>
                  <a:xfrm rot="257755">
                    <a:off x="3620684" y="1065153"/>
                    <a:ext cx="319008" cy="767514"/>
                    <a:chOff x="2422399" y="987910"/>
                    <a:chExt cx="319008" cy="767514"/>
                  </a:xfrm>
                </p:grpSpPr>
                <p:sp>
                  <p:nvSpPr>
                    <p:cNvPr id="383" name="Can 382">
                      <a:extLst>
                        <a:ext uri="{FF2B5EF4-FFF2-40B4-BE49-F238E27FC236}">
                          <a16:creationId xmlns:a16="http://schemas.microsoft.com/office/drawing/2014/main" id="{605C4F0C-6481-F172-42FF-FD20F3348A1F}"/>
                        </a:ext>
                      </a:extLst>
                    </p:cNvPr>
                    <p:cNvSpPr/>
                    <p:nvPr/>
                  </p:nvSpPr>
                  <p:spPr>
                    <a:xfrm rot="9369126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4" name="CustomShape 12">
                      <a:extLst>
                        <a:ext uri="{FF2B5EF4-FFF2-40B4-BE49-F238E27FC236}">
                          <a16:creationId xmlns:a16="http://schemas.microsoft.com/office/drawing/2014/main" id="{9ECB50F6-9268-B22A-93CD-566DA155CBD1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184847" y="1225462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7" name="Group 376">
                    <a:extLst>
                      <a:ext uri="{FF2B5EF4-FFF2-40B4-BE49-F238E27FC236}">
                        <a16:creationId xmlns:a16="http://schemas.microsoft.com/office/drawing/2014/main" id="{AB125AED-5FE9-1245-B1B3-71EAFD85736B}"/>
                      </a:ext>
                    </a:extLst>
                  </p:cNvPr>
                  <p:cNvGrpSpPr/>
                  <p:nvPr/>
                </p:nvGrpSpPr>
                <p:grpSpPr>
                  <a:xfrm rot="2629403">
                    <a:off x="4427198" y="1060699"/>
                    <a:ext cx="305954" cy="767514"/>
                    <a:chOff x="2435453" y="990359"/>
                    <a:chExt cx="305954" cy="767514"/>
                  </a:xfrm>
                </p:grpSpPr>
                <p:sp>
                  <p:nvSpPr>
                    <p:cNvPr id="381" name="Can 380">
                      <a:extLst>
                        <a:ext uri="{FF2B5EF4-FFF2-40B4-BE49-F238E27FC236}">
                          <a16:creationId xmlns:a16="http://schemas.microsoft.com/office/drawing/2014/main" id="{778DBE91-9BC6-3CD0-7906-70A4ACFE4BE6}"/>
                        </a:ext>
                      </a:extLst>
                    </p:cNvPr>
                    <p:cNvSpPr/>
                    <p:nvPr/>
                  </p:nvSpPr>
                  <p:spPr>
                    <a:xfrm rot="9381583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2" name="CustomShape 12">
                      <a:extLst>
                        <a:ext uri="{FF2B5EF4-FFF2-40B4-BE49-F238E27FC236}">
                          <a16:creationId xmlns:a16="http://schemas.microsoft.com/office/drawing/2014/main" id="{4BFC4A3F-1F0F-4377-B0E3-EA95CCE4DDBC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197901" y="1227911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8" name="Group 377">
                    <a:extLst>
                      <a:ext uri="{FF2B5EF4-FFF2-40B4-BE49-F238E27FC236}">
                        <a16:creationId xmlns:a16="http://schemas.microsoft.com/office/drawing/2014/main" id="{C41146D1-EA50-F902-0548-34E27AE83A63}"/>
                      </a:ext>
                    </a:extLst>
                  </p:cNvPr>
                  <p:cNvGrpSpPr/>
                  <p:nvPr/>
                </p:nvGrpSpPr>
                <p:grpSpPr>
                  <a:xfrm rot="1322302">
                    <a:off x="4008958" y="1005106"/>
                    <a:ext cx="308565" cy="767514"/>
                    <a:chOff x="2432842" y="990190"/>
                    <a:chExt cx="308565" cy="767514"/>
                  </a:xfrm>
                </p:grpSpPr>
                <p:sp>
                  <p:nvSpPr>
                    <p:cNvPr id="379" name="Can 378">
                      <a:extLst>
                        <a:ext uri="{FF2B5EF4-FFF2-40B4-BE49-F238E27FC236}">
                          <a16:creationId xmlns:a16="http://schemas.microsoft.com/office/drawing/2014/main" id="{AFF91E67-95BA-0E97-3B67-E6920DD45204}"/>
                        </a:ext>
                      </a:extLst>
                    </p:cNvPr>
                    <p:cNvSpPr/>
                    <p:nvPr/>
                  </p:nvSpPr>
                  <p:spPr>
                    <a:xfrm rot="9320498">
                      <a:off x="2458520" y="1042082"/>
                      <a:ext cx="282887" cy="712029"/>
                    </a:xfrm>
                    <a:prstGeom prst="can">
                      <a:avLst/>
                    </a:prstGeom>
                    <a:solidFill>
                      <a:srgbClr val="A5A5A5"/>
                    </a:solidFill>
                    <a:ln w="12700" cap="flat" cmpd="sng" algn="ctr">
                      <a:solidFill>
                        <a:srgbClr val="A5A5A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80" name="CustomShape 12">
                      <a:extLst>
                        <a:ext uri="{FF2B5EF4-FFF2-40B4-BE49-F238E27FC236}">
                          <a16:creationId xmlns:a16="http://schemas.microsoft.com/office/drawing/2014/main" id="{55F42DFB-BF9C-CA96-78CD-3ED9ED1F19C4}"/>
                        </a:ext>
                      </a:extLst>
                    </p:cNvPr>
                    <p:cNvSpPr/>
                    <p:nvPr/>
                  </p:nvSpPr>
                  <p:spPr>
                    <a:xfrm rot="14772255">
                      <a:off x="2195290" y="1227742"/>
                      <a:ext cx="767514" cy="29241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</p:spPr>
                  <p:txBody>
                    <a:bodyPr wrap="square" lIns="81647" tIns="40823" rIns="81647" bIns="40823">
                      <a:spAutoFit/>
                    </a:bodyPr>
                    <a:lstStyle/>
                    <a:p>
                      <a:pPr marL="0" marR="0" lvl="0" indent="0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strike="noStrike" kern="0" cap="none" spc="-1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FATIMA</a:t>
                      </a:r>
                      <a:endParaRPr kumimoji="0" lang="en-GB" sz="1200" b="0" i="0" u="none" strike="noStrike" kern="0" cap="none" spc="-1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27" name="Group 326">
                  <a:extLst>
                    <a:ext uri="{FF2B5EF4-FFF2-40B4-BE49-F238E27FC236}">
                      <a16:creationId xmlns:a16="http://schemas.microsoft.com/office/drawing/2014/main" id="{87236DA4-1D2D-9F34-1CCC-C5246AEB8A38}"/>
                    </a:ext>
                  </a:extLst>
                </p:cNvPr>
                <p:cNvGrpSpPr/>
                <p:nvPr/>
              </p:nvGrpSpPr>
              <p:grpSpPr>
                <a:xfrm>
                  <a:off x="4273513" y="4470393"/>
                  <a:ext cx="789974" cy="701126"/>
                  <a:chOff x="3783908" y="1973783"/>
                  <a:chExt cx="864802" cy="761358"/>
                </a:xfrm>
              </p:grpSpPr>
              <p:sp>
                <p:nvSpPr>
                  <p:cNvPr id="371" name="Cube 370">
                    <a:extLst>
                      <a:ext uri="{FF2B5EF4-FFF2-40B4-BE49-F238E27FC236}">
                        <a16:creationId xmlns:a16="http://schemas.microsoft.com/office/drawing/2014/main" id="{B1ACCB48-6266-6620-693E-0D28B25F3F9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128961" y="2194465"/>
                    <a:ext cx="733955" cy="305542"/>
                  </a:xfrm>
                  <a:prstGeom prst="cube">
                    <a:avLst>
                      <a:gd name="adj" fmla="val 750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T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2" name="Cube 371">
                    <a:extLst>
                      <a:ext uri="{FF2B5EF4-FFF2-40B4-BE49-F238E27FC236}">
                        <a16:creationId xmlns:a16="http://schemas.microsoft.com/office/drawing/2014/main" id="{4583A2DB-2CA9-092C-3EC5-DCD32E6B54A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974548" y="2187990"/>
                    <a:ext cx="733955" cy="305542"/>
                  </a:xfrm>
                  <a:prstGeom prst="cube">
                    <a:avLst>
                      <a:gd name="adj" fmla="val 87564"/>
                    </a:avLst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T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3" name="Cube 372">
                    <a:extLst>
                      <a:ext uri="{FF2B5EF4-FFF2-40B4-BE49-F238E27FC236}">
                        <a16:creationId xmlns:a16="http://schemas.microsoft.com/office/drawing/2014/main" id="{DB725763-4192-3A0D-47E2-CC694135B2C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834910" y="2201279"/>
                    <a:ext cx="733955" cy="305542"/>
                  </a:xfrm>
                  <a:prstGeom prst="cube">
                    <a:avLst>
                      <a:gd name="adj" fmla="val 87564"/>
                    </a:avLst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T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4" name="Cube 373">
                    <a:extLst>
                      <a:ext uri="{FF2B5EF4-FFF2-40B4-BE49-F238E27FC236}">
                        <a16:creationId xmlns:a16="http://schemas.microsoft.com/office/drawing/2014/main" id="{06C2C2F7-A18D-67B1-E10B-40C2FB5A103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95084" y="2201278"/>
                    <a:ext cx="733955" cy="305542"/>
                  </a:xfrm>
                  <a:prstGeom prst="cube">
                    <a:avLst>
                      <a:gd name="adj" fmla="val 87564"/>
                    </a:avLst>
                  </a:prstGeom>
                  <a:solidFill>
                    <a:srgbClr val="70AD47">
                      <a:lumMod val="75000"/>
                    </a:srgbClr>
                  </a:solidFill>
                  <a:ln w="12700" cap="flat" cmpd="sng" algn="ctr">
                    <a:solidFill>
                      <a:srgbClr val="70AD47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T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75" name="Cube 374">
                    <a:extLst>
                      <a:ext uri="{FF2B5EF4-FFF2-40B4-BE49-F238E27FC236}">
                        <a16:creationId xmlns:a16="http://schemas.microsoft.com/office/drawing/2014/main" id="{EA9FB05A-CDDD-7436-8FD1-A714D0E7B8C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569701" y="2215393"/>
                    <a:ext cx="733955" cy="305542"/>
                  </a:xfrm>
                  <a:prstGeom prst="cube">
                    <a:avLst>
                      <a:gd name="adj" fmla="val 75094"/>
                    </a:avLst>
                  </a:prstGeom>
                  <a:solidFill>
                    <a:srgbClr val="FFC000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FFC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IT" sz="14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28" name="Group 327">
                  <a:extLst>
                    <a:ext uri="{FF2B5EF4-FFF2-40B4-BE49-F238E27FC236}">
                      <a16:creationId xmlns:a16="http://schemas.microsoft.com/office/drawing/2014/main" id="{458A1A60-3302-3F53-AE98-D09CE214ACBA}"/>
                    </a:ext>
                  </a:extLst>
                </p:cNvPr>
                <p:cNvGrpSpPr/>
                <p:nvPr/>
              </p:nvGrpSpPr>
              <p:grpSpPr>
                <a:xfrm>
                  <a:off x="5156913" y="4154054"/>
                  <a:ext cx="753314" cy="1328211"/>
                  <a:chOff x="4776303" y="1642138"/>
                  <a:chExt cx="824669" cy="1442314"/>
                </a:xfrm>
              </p:grpSpPr>
              <p:grpSp>
                <p:nvGrpSpPr>
                  <p:cNvPr id="335" name="Group 334">
                    <a:extLst>
                      <a:ext uri="{FF2B5EF4-FFF2-40B4-BE49-F238E27FC236}">
                        <a16:creationId xmlns:a16="http://schemas.microsoft.com/office/drawing/2014/main" id="{DD9C3AB8-449F-5792-672D-0B0550CDC9DD}"/>
                      </a:ext>
                    </a:extLst>
                  </p:cNvPr>
                  <p:cNvGrpSpPr/>
                  <p:nvPr/>
                </p:nvGrpSpPr>
                <p:grpSpPr>
                  <a:xfrm rot="19224552">
                    <a:off x="4811839" y="1789864"/>
                    <a:ext cx="226984" cy="353637"/>
                    <a:chOff x="3025371" y="1526314"/>
                    <a:chExt cx="226984" cy="353637"/>
                  </a:xfrm>
                  <a:solidFill>
                    <a:srgbClr val="5B9BD5">
                      <a:lumMod val="75000"/>
                    </a:srgbClr>
                  </a:solidFill>
                  <a:effectLst>
                    <a:outerShdw blurRad="50800" dist="50800" dir="5400000" sx="1000" sy="1000" algn="ctr" rotWithShape="0">
                      <a:sysClr val="windowText" lastClr="000000"/>
                    </a:outerShdw>
                  </a:effectLst>
                </p:grpSpPr>
                <p:sp>
                  <p:nvSpPr>
                    <p:cNvPr id="364" name="Hexagon 363">
                      <a:extLst>
                        <a:ext uri="{FF2B5EF4-FFF2-40B4-BE49-F238E27FC236}">
                          <a16:creationId xmlns:a16="http://schemas.microsoft.com/office/drawing/2014/main" id="{86A46B75-B2DB-8222-A606-1279C1592EE1}"/>
                        </a:ext>
                      </a:extLst>
                    </p:cNvPr>
                    <p:cNvSpPr/>
                    <p:nvPr/>
                  </p:nvSpPr>
                  <p:spPr>
                    <a:xfrm rot="16764095">
                      <a:off x="3025392" y="167872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5" name="Hexagon 364">
                      <a:extLst>
                        <a:ext uri="{FF2B5EF4-FFF2-40B4-BE49-F238E27FC236}">
                          <a16:creationId xmlns:a16="http://schemas.microsoft.com/office/drawing/2014/main" id="{07125C76-DE96-22AF-5C09-70299BB2ED7C}"/>
                        </a:ext>
                      </a:extLst>
                    </p:cNvPr>
                    <p:cNvSpPr/>
                    <p:nvPr/>
                  </p:nvSpPr>
                  <p:spPr>
                    <a:xfrm rot="15668501">
                      <a:off x="3036441" y="157946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6" name="Hexagon 365">
                      <a:extLst>
                        <a:ext uri="{FF2B5EF4-FFF2-40B4-BE49-F238E27FC236}">
                          <a16:creationId xmlns:a16="http://schemas.microsoft.com/office/drawing/2014/main" id="{05CE7C66-641E-DF65-1BAF-77C94815BB4B}"/>
                        </a:ext>
                      </a:extLst>
                    </p:cNvPr>
                    <p:cNvSpPr/>
                    <p:nvPr/>
                  </p:nvSpPr>
                  <p:spPr>
                    <a:xfrm rot="17284702">
                      <a:off x="3045915" y="172072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7" name="Hexagon 366">
                      <a:extLst>
                        <a:ext uri="{FF2B5EF4-FFF2-40B4-BE49-F238E27FC236}">
                          <a16:creationId xmlns:a16="http://schemas.microsoft.com/office/drawing/2014/main" id="{8B58B3B2-4C6D-6A76-BF9E-076E9A806B7D}"/>
                        </a:ext>
                      </a:extLst>
                    </p:cNvPr>
                    <p:cNvSpPr/>
                    <p:nvPr/>
                  </p:nvSpPr>
                  <p:spPr>
                    <a:xfrm rot="15114079">
                      <a:off x="3058025" y="1526293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8" name="Hexagon 367">
                      <a:extLst>
                        <a:ext uri="{FF2B5EF4-FFF2-40B4-BE49-F238E27FC236}">
                          <a16:creationId xmlns:a16="http://schemas.microsoft.com/office/drawing/2014/main" id="{60A988EA-C936-B443-2B5D-FC6A1239D8B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064106" y="1625222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9" name="Hexagon 368">
                      <a:extLst>
                        <a:ext uri="{FF2B5EF4-FFF2-40B4-BE49-F238E27FC236}">
                          <a16:creationId xmlns:a16="http://schemas.microsoft.com/office/drawing/2014/main" id="{92F4A566-4661-A665-FE7A-B4A5C3C3253D}"/>
                        </a:ext>
                      </a:extLst>
                    </p:cNvPr>
                    <p:cNvSpPr/>
                    <p:nvPr/>
                  </p:nvSpPr>
                  <p:spPr>
                    <a:xfrm rot="16572993">
                      <a:off x="3090980" y="166755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70" name="Hexagon 369">
                      <a:extLst>
                        <a:ext uri="{FF2B5EF4-FFF2-40B4-BE49-F238E27FC236}">
                          <a16:creationId xmlns:a16="http://schemas.microsoft.com/office/drawing/2014/main" id="{797C2450-8689-F134-63B3-EF14591D8811}"/>
                        </a:ext>
                      </a:extLst>
                    </p:cNvPr>
                    <p:cNvSpPr/>
                    <p:nvPr/>
                  </p:nvSpPr>
                  <p:spPr>
                    <a:xfrm rot="16002322">
                      <a:off x="3093131" y="1570229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36" name="CustomShape 30">
                    <a:extLst>
                      <a:ext uri="{FF2B5EF4-FFF2-40B4-BE49-F238E27FC236}">
                        <a16:creationId xmlns:a16="http://schemas.microsoft.com/office/drawing/2014/main" id="{EEED1509-23F2-70EA-DBB2-594C3F2D777A}"/>
                      </a:ext>
                    </a:extLst>
                  </p:cNvPr>
                  <p:cNvSpPr/>
                  <p:nvPr/>
                </p:nvSpPr>
                <p:spPr>
                  <a:xfrm rot="19284420">
                    <a:off x="4850472" y="1642138"/>
                    <a:ext cx="564257" cy="29005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wrap="none" lIns="81647" tIns="40823" rIns="81647" bIns="40823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0" u="none" strike="noStrike" kern="0" cap="none" spc="-1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HPGe</a:t>
                    </a:r>
                    <a:endParaRPr kumimoji="0" lang="en-GB" sz="1200" b="0" i="0" u="none" strike="noStrike" kern="0" cap="none" spc="-1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37" name="Group 336">
                    <a:extLst>
                      <a:ext uri="{FF2B5EF4-FFF2-40B4-BE49-F238E27FC236}">
                        <a16:creationId xmlns:a16="http://schemas.microsoft.com/office/drawing/2014/main" id="{BD82F94C-21A0-133B-2348-9D5CFC93C982}"/>
                      </a:ext>
                    </a:extLst>
                  </p:cNvPr>
                  <p:cNvGrpSpPr/>
                  <p:nvPr/>
                </p:nvGrpSpPr>
                <p:grpSpPr>
                  <a:xfrm rot="20599869">
                    <a:off x="4944531" y="2032443"/>
                    <a:ext cx="226984" cy="353637"/>
                    <a:chOff x="3025371" y="1526314"/>
                    <a:chExt cx="226984" cy="353637"/>
                  </a:xfrm>
                  <a:solidFill>
                    <a:srgbClr val="5B9BD5">
                      <a:lumMod val="75000"/>
                    </a:srgbClr>
                  </a:solidFill>
                  <a:effectLst>
                    <a:outerShdw blurRad="50800" dist="50800" dir="5400000" sx="1000" sy="1000" algn="ctr" rotWithShape="0">
                      <a:sysClr val="windowText" lastClr="000000"/>
                    </a:outerShdw>
                  </a:effectLst>
                </p:grpSpPr>
                <p:sp>
                  <p:nvSpPr>
                    <p:cNvPr id="357" name="Hexagon 356">
                      <a:extLst>
                        <a:ext uri="{FF2B5EF4-FFF2-40B4-BE49-F238E27FC236}">
                          <a16:creationId xmlns:a16="http://schemas.microsoft.com/office/drawing/2014/main" id="{7EEE2EE1-68CF-18FF-03D0-9785D42BF65B}"/>
                        </a:ext>
                      </a:extLst>
                    </p:cNvPr>
                    <p:cNvSpPr/>
                    <p:nvPr/>
                  </p:nvSpPr>
                  <p:spPr>
                    <a:xfrm rot="16764095">
                      <a:off x="3025392" y="167872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8" name="Hexagon 357">
                      <a:extLst>
                        <a:ext uri="{FF2B5EF4-FFF2-40B4-BE49-F238E27FC236}">
                          <a16:creationId xmlns:a16="http://schemas.microsoft.com/office/drawing/2014/main" id="{AFEBACAF-E82B-D99A-E3D4-42C1AA7B3857}"/>
                        </a:ext>
                      </a:extLst>
                    </p:cNvPr>
                    <p:cNvSpPr/>
                    <p:nvPr/>
                  </p:nvSpPr>
                  <p:spPr>
                    <a:xfrm rot="15668501">
                      <a:off x="3036441" y="157946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9" name="Hexagon 358">
                      <a:extLst>
                        <a:ext uri="{FF2B5EF4-FFF2-40B4-BE49-F238E27FC236}">
                          <a16:creationId xmlns:a16="http://schemas.microsoft.com/office/drawing/2014/main" id="{4FB8049E-CAB6-917E-41ED-D86B45FC10F6}"/>
                        </a:ext>
                      </a:extLst>
                    </p:cNvPr>
                    <p:cNvSpPr/>
                    <p:nvPr/>
                  </p:nvSpPr>
                  <p:spPr>
                    <a:xfrm rot="17284702">
                      <a:off x="3045915" y="172072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0" name="Hexagon 359">
                      <a:extLst>
                        <a:ext uri="{FF2B5EF4-FFF2-40B4-BE49-F238E27FC236}">
                          <a16:creationId xmlns:a16="http://schemas.microsoft.com/office/drawing/2014/main" id="{DC3D91F3-8740-B385-8120-20B192F6AA3D}"/>
                        </a:ext>
                      </a:extLst>
                    </p:cNvPr>
                    <p:cNvSpPr/>
                    <p:nvPr/>
                  </p:nvSpPr>
                  <p:spPr>
                    <a:xfrm rot="15114079">
                      <a:off x="3058025" y="1526293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1" name="Hexagon 360">
                      <a:extLst>
                        <a:ext uri="{FF2B5EF4-FFF2-40B4-BE49-F238E27FC236}">
                          <a16:creationId xmlns:a16="http://schemas.microsoft.com/office/drawing/2014/main" id="{567B9EE1-099C-24BF-D0F5-A0EA5A6D31B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064106" y="1625222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2" name="Hexagon 361">
                      <a:extLst>
                        <a:ext uri="{FF2B5EF4-FFF2-40B4-BE49-F238E27FC236}">
                          <a16:creationId xmlns:a16="http://schemas.microsoft.com/office/drawing/2014/main" id="{3C2B6071-01E3-DDE4-E91D-4D80840B99EB}"/>
                        </a:ext>
                      </a:extLst>
                    </p:cNvPr>
                    <p:cNvSpPr/>
                    <p:nvPr/>
                  </p:nvSpPr>
                  <p:spPr>
                    <a:xfrm rot="16572993">
                      <a:off x="3090980" y="166755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63" name="Hexagon 362">
                      <a:extLst>
                        <a:ext uri="{FF2B5EF4-FFF2-40B4-BE49-F238E27FC236}">
                          <a16:creationId xmlns:a16="http://schemas.microsoft.com/office/drawing/2014/main" id="{5E8DA7E5-0DFF-FEDD-21F7-6FC362357446}"/>
                        </a:ext>
                      </a:extLst>
                    </p:cNvPr>
                    <p:cNvSpPr/>
                    <p:nvPr/>
                  </p:nvSpPr>
                  <p:spPr>
                    <a:xfrm rot="16002322">
                      <a:off x="3093131" y="1570229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38" name="CustomShape 30">
                    <a:extLst>
                      <a:ext uri="{FF2B5EF4-FFF2-40B4-BE49-F238E27FC236}">
                        <a16:creationId xmlns:a16="http://schemas.microsoft.com/office/drawing/2014/main" id="{27BA855B-1464-1FD1-BFC9-4A03A782A56E}"/>
                      </a:ext>
                    </a:extLst>
                  </p:cNvPr>
                  <p:cNvSpPr/>
                  <p:nvPr/>
                </p:nvSpPr>
                <p:spPr>
                  <a:xfrm rot="20659737">
                    <a:off x="5036715" y="1979618"/>
                    <a:ext cx="564257" cy="29005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wrap="none" lIns="81647" tIns="40823" rIns="81647" bIns="40823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0" u="none" strike="noStrike" kern="0" cap="none" spc="-1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HPGe</a:t>
                    </a:r>
                    <a:endParaRPr kumimoji="0" lang="en-GB" sz="1200" b="0" i="0" u="none" strike="noStrike" kern="0" cap="none" spc="-1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39" name="Group 338">
                    <a:extLst>
                      <a:ext uri="{FF2B5EF4-FFF2-40B4-BE49-F238E27FC236}">
                        <a16:creationId xmlns:a16="http://schemas.microsoft.com/office/drawing/2014/main" id="{BB054B03-9604-7D28-2CD9-E27D718EE9F0}"/>
                      </a:ext>
                    </a:extLst>
                  </p:cNvPr>
                  <p:cNvGrpSpPr/>
                  <p:nvPr/>
                </p:nvGrpSpPr>
                <p:grpSpPr>
                  <a:xfrm rot="1157075">
                    <a:off x="4926117" y="2323420"/>
                    <a:ext cx="226984" cy="353637"/>
                    <a:chOff x="3025371" y="1526314"/>
                    <a:chExt cx="226984" cy="353637"/>
                  </a:xfrm>
                  <a:solidFill>
                    <a:srgbClr val="5B9BD5">
                      <a:lumMod val="75000"/>
                    </a:srgbClr>
                  </a:solidFill>
                  <a:effectLst>
                    <a:outerShdw blurRad="50800" dist="50800" dir="5400000" sx="1000" sy="1000" algn="ctr" rotWithShape="0">
                      <a:sysClr val="windowText" lastClr="000000"/>
                    </a:outerShdw>
                  </a:effectLst>
                </p:grpSpPr>
                <p:sp>
                  <p:nvSpPr>
                    <p:cNvPr id="350" name="Hexagon 349">
                      <a:extLst>
                        <a:ext uri="{FF2B5EF4-FFF2-40B4-BE49-F238E27FC236}">
                          <a16:creationId xmlns:a16="http://schemas.microsoft.com/office/drawing/2014/main" id="{34D89388-451B-A59B-0871-773FF9250049}"/>
                        </a:ext>
                      </a:extLst>
                    </p:cNvPr>
                    <p:cNvSpPr/>
                    <p:nvPr/>
                  </p:nvSpPr>
                  <p:spPr>
                    <a:xfrm rot="16764095">
                      <a:off x="3025392" y="167872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1" name="Hexagon 350">
                      <a:extLst>
                        <a:ext uri="{FF2B5EF4-FFF2-40B4-BE49-F238E27FC236}">
                          <a16:creationId xmlns:a16="http://schemas.microsoft.com/office/drawing/2014/main" id="{21498EC5-A52E-C3A3-3A43-91E9DB1A22B8}"/>
                        </a:ext>
                      </a:extLst>
                    </p:cNvPr>
                    <p:cNvSpPr/>
                    <p:nvPr/>
                  </p:nvSpPr>
                  <p:spPr>
                    <a:xfrm rot="15668501">
                      <a:off x="3036441" y="157946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2" name="Hexagon 351">
                      <a:extLst>
                        <a:ext uri="{FF2B5EF4-FFF2-40B4-BE49-F238E27FC236}">
                          <a16:creationId xmlns:a16="http://schemas.microsoft.com/office/drawing/2014/main" id="{45E722D2-854E-FAB6-C88E-763A82E0A95E}"/>
                        </a:ext>
                      </a:extLst>
                    </p:cNvPr>
                    <p:cNvSpPr/>
                    <p:nvPr/>
                  </p:nvSpPr>
                  <p:spPr>
                    <a:xfrm rot="17284702">
                      <a:off x="3045915" y="172072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3" name="Hexagon 352">
                      <a:extLst>
                        <a:ext uri="{FF2B5EF4-FFF2-40B4-BE49-F238E27FC236}">
                          <a16:creationId xmlns:a16="http://schemas.microsoft.com/office/drawing/2014/main" id="{5EE04242-4898-988D-FABC-4851E97B236B}"/>
                        </a:ext>
                      </a:extLst>
                    </p:cNvPr>
                    <p:cNvSpPr/>
                    <p:nvPr/>
                  </p:nvSpPr>
                  <p:spPr>
                    <a:xfrm rot="15114079">
                      <a:off x="3058025" y="1526293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4" name="Hexagon 353">
                      <a:extLst>
                        <a:ext uri="{FF2B5EF4-FFF2-40B4-BE49-F238E27FC236}">
                          <a16:creationId xmlns:a16="http://schemas.microsoft.com/office/drawing/2014/main" id="{B4AB265A-4806-0E04-1D75-E725CAD832F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064106" y="1625222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5" name="Hexagon 354">
                      <a:extLst>
                        <a:ext uri="{FF2B5EF4-FFF2-40B4-BE49-F238E27FC236}">
                          <a16:creationId xmlns:a16="http://schemas.microsoft.com/office/drawing/2014/main" id="{478893E9-E3BD-80DB-9AAF-72520D04B166}"/>
                        </a:ext>
                      </a:extLst>
                    </p:cNvPr>
                    <p:cNvSpPr/>
                    <p:nvPr/>
                  </p:nvSpPr>
                  <p:spPr>
                    <a:xfrm rot="16572993">
                      <a:off x="3090980" y="166755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56" name="Hexagon 355">
                      <a:extLst>
                        <a:ext uri="{FF2B5EF4-FFF2-40B4-BE49-F238E27FC236}">
                          <a16:creationId xmlns:a16="http://schemas.microsoft.com/office/drawing/2014/main" id="{D6EBD53E-864C-0988-76FE-48ABE0B7431E}"/>
                        </a:ext>
                      </a:extLst>
                    </p:cNvPr>
                    <p:cNvSpPr/>
                    <p:nvPr/>
                  </p:nvSpPr>
                  <p:spPr>
                    <a:xfrm rot="16002322">
                      <a:off x="3093131" y="1570229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40" name="CustomShape 30">
                    <a:extLst>
                      <a:ext uri="{FF2B5EF4-FFF2-40B4-BE49-F238E27FC236}">
                        <a16:creationId xmlns:a16="http://schemas.microsoft.com/office/drawing/2014/main" id="{552F6784-C6E6-AD4F-273D-E0F186CC324A}"/>
                      </a:ext>
                    </a:extLst>
                  </p:cNvPr>
                  <p:cNvSpPr/>
                  <p:nvPr/>
                </p:nvSpPr>
                <p:spPr>
                  <a:xfrm rot="1216943">
                    <a:off x="5018294" y="2439849"/>
                    <a:ext cx="564257" cy="29005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wrap="none" lIns="81647" tIns="40823" rIns="81647" bIns="40823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0" u="none" strike="noStrike" kern="0" cap="none" spc="-1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HPGe</a:t>
                    </a:r>
                    <a:endParaRPr kumimoji="0" lang="en-GB" sz="1200" b="0" i="0" u="none" strike="noStrike" kern="0" cap="none" spc="-1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341" name="Group 340">
                    <a:extLst>
                      <a:ext uri="{FF2B5EF4-FFF2-40B4-BE49-F238E27FC236}">
                        <a16:creationId xmlns:a16="http://schemas.microsoft.com/office/drawing/2014/main" id="{9718E76C-E023-9E94-642E-C143ADA7B668}"/>
                      </a:ext>
                    </a:extLst>
                  </p:cNvPr>
                  <p:cNvGrpSpPr/>
                  <p:nvPr/>
                </p:nvGrpSpPr>
                <p:grpSpPr>
                  <a:xfrm rot="2624945">
                    <a:off x="4776303" y="2577556"/>
                    <a:ext cx="226984" cy="353637"/>
                    <a:chOff x="3025371" y="1526314"/>
                    <a:chExt cx="226984" cy="353637"/>
                  </a:xfrm>
                  <a:solidFill>
                    <a:srgbClr val="5B9BD5">
                      <a:lumMod val="75000"/>
                    </a:srgbClr>
                  </a:solidFill>
                  <a:effectLst>
                    <a:outerShdw blurRad="50800" dist="50800" dir="5400000" sx="1000" sy="1000" algn="ctr" rotWithShape="0">
                      <a:sysClr val="windowText" lastClr="000000"/>
                    </a:outerShdw>
                  </a:effectLst>
                </p:grpSpPr>
                <p:sp>
                  <p:nvSpPr>
                    <p:cNvPr id="343" name="Hexagon 342">
                      <a:extLst>
                        <a:ext uri="{FF2B5EF4-FFF2-40B4-BE49-F238E27FC236}">
                          <a16:creationId xmlns:a16="http://schemas.microsoft.com/office/drawing/2014/main" id="{C569ADD0-16BE-AD2B-FF2F-C40D7670222B}"/>
                        </a:ext>
                      </a:extLst>
                    </p:cNvPr>
                    <p:cNvSpPr/>
                    <p:nvPr/>
                  </p:nvSpPr>
                  <p:spPr>
                    <a:xfrm rot="16764095">
                      <a:off x="3025392" y="167872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4" name="Hexagon 343">
                      <a:extLst>
                        <a:ext uri="{FF2B5EF4-FFF2-40B4-BE49-F238E27FC236}">
                          <a16:creationId xmlns:a16="http://schemas.microsoft.com/office/drawing/2014/main" id="{D7C15EBE-6D58-AB70-E976-9F60E7327D08}"/>
                        </a:ext>
                      </a:extLst>
                    </p:cNvPr>
                    <p:cNvSpPr/>
                    <p:nvPr/>
                  </p:nvSpPr>
                  <p:spPr>
                    <a:xfrm rot="15668501">
                      <a:off x="3036441" y="157946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5" name="Hexagon 344">
                      <a:extLst>
                        <a:ext uri="{FF2B5EF4-FFF2-40B4-BE49-F238E27FC236}">
                          <a16:creationId xmlns:a16="http://schemas.microsoft.com/office/drawing/2014/main" id="{A7216791-5DB8-1AC1-11FD-347DF5CC4C3B}"/>
                        </a:ext>
                      </a:extLst>
                    </p:cNvPr>
                    <p:cNvSpPr/>
                    <p:nvPr/>
                  </p:nvSpPr>
                  <p:spPr>
                    <a:xfrm rot="17284702">
                      <a:off x="3045915" y="1720726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6" name="Hexagon 345">
                      <a:extLst>
                        <a:ext uri="{FF2B5EF4-FFF2-40B4-BE49-F238E27FC236}">
                          <a16:creationId xmlns:a16="http://schemas.microsoft.com/office/drawing/2014/main" id="{B52C5AF8-0E40-E417-51E6-E07F6F976A94}"/>
                        </a:ext>
                      </a:extLst>
                    </p:cNvPr>
                    <p:cNvSpPr/>
                    <p:nvPr/>
                  </p:nvSpPr>
                  <p:spPr>
                    <a:xfrm rot="15114079">
                      <a:off x="3058025" y="1526293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7" name="Hexagon 346">
                      <a:extLst>
                        <a:ext uri="{FF2B5EF4-FFF2-40B4-BE49-F238E27FC236}">
                          <a16:creationId xmlns:a16="http://schemas.microsoft.com/office/drawing/2014/main" id="{3FC75680-3343-08AB-0C0C-6CC27E78648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3064106" y="1625222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8" name="Hexagon 347">
                      <a:extLst>
                        <a:ext uri="{FF2B5EF4-FFF2-40B4-BE49-F238E27FC236}">
                          <a16:creationId xmlns:a16="http://schemas.microsoft.com/office/drawing/2014/main" id="{891D2C24-1B6B-AD52-F0E2-7F876D9DFEC0}"/>
                        </a:ext>
                      </a:extLst>
                    </p:cNvPr>
                    <p:cNvSpPr/>
                    <p:nvPr/>
                  </p:nvSpPr>
                  <p:spPr>
                    <a:xfrm rot="16572993">
                      <a:off x="3090980" y="1667557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  <p:sp>
                  <p:nvSpPr>
                    <p:cNvPr id="349" name="Hexagon 348">
                      <a:extLst>
                        <a:ext uri="{FF2B5EF4-FFF2-40B4-BE49-F238E27FC236}">
                          <a16:creationId xmlns:a16="http://schemas.microsoft.com/office/drawing/2014/main" id="{93ABE5CD-8459-462D-A4CC-A405D1F6AC41}"/>
                        </a:ext>
                      </a:extLst>
                    </p:cNvPr>
                    <p:cNvSpPr/>
                    <p:nvPr/>
                  </p:nvSpPr>
                  <p:spPr>
                    <a:xfrm rot="16002322">
                      <a:off x="3093131" y="1570229"/>
                      <a:ext cx="159204" cy="159245"/>
                    </a:xfrm>
                    <a:prstGeom prst="hexagon">
                      <a:avLst/>
                    </a:prstGeom>
                    <a:grpFill/>
                    <a:ln w="12700" cap="flat" cmpd="sng" algn="ctr">
                      <a:solidFill>
                        <a:srgbClr val="5B9BD5">
                          <a:lumMod val="75000"/>
                        </a:srgbClr>
                      </a:solidFill>
                      <a:prstDash val="solid"/>
                      <a:miter lim="800000"/>
                    </a:ln>
                    <a:effectLst/>
                    <a:scene3d>
                      <a:camera prst="isometricOffAxis1Top"/>
                      <a:lightRig rig="threePt" dir="t"/>
                    </a:scene3d>
                    <a:sp3d contourW="12700">
                      <a:bevelT w="63500" h="508000" prst="coolSlant"/>
                      <a:contourClr>
                        <a:srgbClr val="5B9BD5">
                          <a:lumMod val="50000"/>
                        </a:srgbClr>
                      </a:contourClr>
                    </a:sp3d>
                  </p:spPr>
                  <p:txBody>
                    <a:bodyPr rtlCol="0" anchor="ctr"/>
                    <a:lstStyle/>
                    <a:p>
                      <a:pPr marL="0" marR="0" lvl="0" indent="0" algn="ctr" defTabSz="914377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IT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p:txBody>
                </p:sp>
              </p:grpSp>
              <p:sp>
                <p:nvSpPr>
                  <p:cNvPr id="342" name="CustomShape 30">
                    <a:extLst>
                      <a:ext uri="{FF2B5EF4-FFF2-40B4-BE49-F238E27FC236}">
                        <a16:creationId xmlns:a16="http://schemas.microsoft.com/office/drawing/2014/main" id="{9CD03251-5C60-0BE7-A870-E744C4CE9020}"/>
                      </a:ext>
                    </a:extLst>
                  </p:cNvPr>
                  <p:cNvSpPr/>
                  <p:nvPr/>
                </p:nvSpPr>
                <p:spPr>
                  <a:xfrm rot="2684813">
                    <a:off x="4810012" y="2794396"/>
                    <a:ext cx="564257" cy="290056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</p:spPr>
                <p:txBody>
                  <a:bodyPr wrap="none" lIns="81647" tIns="40823" rIns="81647" bIns="40823">
                    <a:spAutoFit/>
                  </a:bodyPr>
                  <a:lstStyle/>
                  <a:p>
                    <a:pPr marL="0" marR="0" lvl="0" indent="0" defTabSz="914377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200" b="0" i="0" u="none" strike="noStrike" kern="0" cap="none" spc="-1" normalizeH="0" baseline="0" noProof="0" dirty="0" err="1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</a:rPr>
                      <a:t>HPGe</a:t>
                    </a:r>
                    <a:endParaRPr kumimoji="0" lang="en-GB" sz="1200" b="0" i="0" u="none" strike="noStrike" kern="0" cap="none" spc="-1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29" name="Cube 328">
                  <a:extLst>
                    <a:ext uri="{FF2B5EF4-FFF2-40B4-BE49-F238E27FC236}">
                      <a16:creationId xmlns:a16="http://schemas.microsoft.com/office/drawing/2014/main" id="{CDCF9070-F7A4-A00A-13EA-FD70B6ADED17}"/>
                    </a:ext>
                  </a:extLst>
                </p:cNvPr>
                <p:cNvSpPr/>
                <p:nvPr/>
              </p:nvSpPr>
              <p:spPr>
                <a:xfrm rot="16200000">
                  <a:off x="3106925" y="4632665"/>
                  <a:ext cx="1193766" cy="348609"/>
                </a:xfrm>
                <a:prstGeom prst="cube">
                  <a:avLst>
                    <a:gd name="adj" fmla="val 90165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5B9BD5">
                      <a:lumMod val="75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0" name="Cube 329">
                  <a:extLst>
                    <a:ext uri="{FF2B5EF4-FFF2-40B4-BE49-F238E27FC236}">
                      <a16:creationId xmlns:a16="http://schemas.microsoft.com/office/drawing/2014/main" id="{55B09B5D-08D4-03AA-FC1F-D85075C2D45B}"/>
                    </a:ext>
                  </a:extLst>
                </p:cNvPr>
                <p:cNvSpPr/>
                <p:nvPr/>
              </p:nvSpPr>
              <p:spPr>
                <a:xfrm rot="16200000">
                  <a:off x="2833914" y="4543890"/>
                  <a:ext cx="1193764" cy="527911"/>
                </a:xfrm>
                <a:prstGeom prst="cube">
                  <a:avLst>
                    <a:gd name="adj" fmla="val 56764"/>
                  </a:avLst>
                </a:prstGeom>
                <a:solidFill>
                  <a:srgbClr val="E69191"/>
                </a:solidFill>
                <a:ln w="12700" cap="flat" cmpd="sng" algn="ctr">
                  <a:solidFill>
                    <a:srgbClr val="B97575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377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4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1" name="CustomShape 20">
                  <a:extLst>
                    <a:ext uri="{FF2B5EF4-FFF2-40B4-BE49-F238E27FC236}">
                      <a16:creationId xmlns:a16="http://schemas.microsoft.com/office/drawing/2014/main" id="{347F12A4-55B4-722F-0FEA-54A37CAD712B}"/>
                    </a:ext>
                  </a:extLst>
                </p:cNvPr>
                <p:cNvSpPr/>
                <p:nvPr/>
              </p:nvSpPr>
              <p:spPr>
                <a:xfrm>
                  <a:off x="3004883" y="4773471"/>
                  <a:ext cx="277411" cy="112981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600">
                  <a:solidFill>
                    <a:srgbClr val="C00000"/>
                  </a:solidFill>
                  <a:miter/>
                </a:ln>
                <a:effectLst/>
              </p:spPr>
            </p:sp>
            <p:sp>
              <p:nvSpPr>
                <p:cNvPr id="332" name="CustomShape 20">
                  <a:extLst>
                    <a:ext uri="{FF2B5EF4-FFF2-40B4-BE49-F238E27FC236}">
                      <a16:creationId xmlns:a16="http://schemas.microsoft.com/office/drawing/2014/main" id="{DC92F6BA-44CD-4199-AA4B-289E744D84AF}"/>
                    </a:ext>
                  </a:extLst>
                </p:cNvPr>
                <p:cNvSpPr/>
                <p:nvPr/>
              </p:nvSpPr>
              <p:spPr>
                <a:xfrm>
                  <a:off x="3887203" y="4770161"/>
                  <a:ext cx="263338" cy="112981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600">
                  <a:solidFill>
                    <a:srgbClr val="C00000"/>
                  </a:solidFill>
                  <a:miter/>
                </a:ln>
                <a:effectLst/>
              </p:spPr>
            </p:sp>
            <p:sp>
              <p:nvSpPr>
                <p:cNvPr id="333" name="TextBox 332">
                  <a:extLst>
                    <a:ext uri="{FF2B5EF4-FFF2-40B4-BE49-F238E27FC236}">
                      <a16:creationId xmlns:a16="http://schemas.microsoft.com/office/drawing/2014/main" id="{7B5F51C8-7B1E-E822-4193-5C4749F60711}"/>
                    </a:ext>
                  </a:extLst>
                </p:cNvPr>
                <p:cNvSpPr txBox="1"/>
                <p:nvPr/>
              </p:nvSpPr>
              <p:spPr>
                <a:xfrm>
                  <a:off x="2934619" y="3917796"/>
                  <a:ext cx="60465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T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B97575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S4 deg</a:t>
                  </a:r>
                </a:p>
              </p:txBody>
            </p:sp>
            <p:sp>
              <p:nvSpPr>
                <p:cNvPr id="334" name="TextBox 333">
                  <a:extLst>
                    <a:ext uri="{FF2B5EF4-FFF2-40B4-BE49-F238E27FC236}">
                      <a16:creationId xmlns:a16="http://schemas.microsoft.com/office/drawing/2014/main" id="{B9DA755B-E1B0-B4A0-C56A-87D90F302848}"/>
                    </a:ext>
                  </a:extLst>
                </p:cNvPr>
                <p:cNvSpPr txBox="1"/>
                <p:nvPr/>
              </p:nvSpPr>
              <p:spPr>
                <a:xfrm>
                  <a:off x="3622276" y="4098613"/>
                  <a:ext cx="49564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IT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5B9BD5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SC42</a:t>
                  </a:r>
                </a:p>
              </p:txBody>
            </p:sp>
          </p:grp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518FABE8-4873-3003-9CB0-67DB446ABE2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271523" y="2086023"/>
                <a:ext cx="186093" cy="175812"/>
              </a:xfrm>
              <a:prstGeom prst="line">
                <a:avLst/>
              </a:prstGeom>
              <a:noFill/>
              <a:ln w="19050" cap="flat" cmpd="sng" algn="ctr">
                <a:solidFill>
                  <a:srgbClr val="FF7E79"/>
                </a:solidFill>
                <a:prstDash val="solid"/>
                <a:miter lim="800000"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318" name="TextBox 317">
                <a:extLst>
                  <a:ext uri="{FF2B5EF4-FFF2-40B4-BE49-F238E27FC236}">
                    <a16:creationId xmlns:a16="http://schemas.microsoft.com/office/drawing/2014/main" id="{6C75C3FE-82E0-3F09-3416-12DF9B0C748C}"/>
                  </a:ext>
                </a:extLst>
              </p:cNvPr>
              <p:cNvSpPr txBox="1"/>
              <p:nvPr/>
            </p:nvSpPr>
            <p:spPr>
              <a:xfrm>
                <a:off x="7401552" y="2009079"/>
                <a:ext cx="32573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7E79"/>
                    </a:solidFill>
                    <a:effectLst/>
                    <a:uLnTx/>
                    <a:uFillTx/>
                    <a:latin typeface="Symbol" pitchFamily="2" charset="2"/>
                  </a:rPr>
                  <a:t>b</a:t>
                </a:r>
                <a:r>
                  <a:rPr kumimoji="0" lang="en-IT" sz="1200" b="0" i="0" u="none" strike="noStrike" kern="0" cap="none" spc="0" normalizeH="0" baseline="30000" noProof="0" dirty="0">
                    <a:ln>
                      <a:noFill/>
                    </a:ln>
                    <a:solidFill>
                      <a:srgbClr val="FF7E79"/>
                    </a:solidFill>
                    <a:effectLst/>
                    <a:uLnTx/>
                    <a:uFillTx/>
                    <a:latin typeface="Symbol" pitchFamily="2" charset="2"/>
                  </a:rPr>
                  <a:t>-</a:t>
                </a:r>
              </a:p>
            </p:txBody>
          </p:sp>
          <p:sp>
            <p:nvSpPr>
              <p:cNvPr id="319" name="7-point Star 318">
                <a:extLst>
                  <a:ext uri="{FF2B5EF4-FFF2-40B4-BE49-F238E27FC236}">
                    <a16:creationId xmlns:a16="http://schemas.microsoft.com/office/drawing/2014/main" id="{398845BC-6E0B-BBB7-C345-93001FA32C96}"/>
                  </a:ext>
                </a:extLst>
              </p:cNvPr>
              <p:cNvSpPr/>
              <p:nvPr/>
            </p:nvSpPr>
            <p:spPr>
              <a:xfrm>
                <a:off x="7245902" y="2231045"/>
                <a:ext cx="58827" cy="61224"/>
              </a:xfrm>
              <a:prstGeom prst="star7">
                <a:avLst/>
              </a:prstGeom>
              <a:solidFill>
                <a:srgbClr val="76D6FF"/>
              </a:solidFill>
              <a:ln w="12700" cap="flat" cmpd="sng" algn="ctr">
                <a:solidFill>
                  <a:srgbClr val="76D6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20" name="TextBox 319">
                <a:extLst>
                  <a:ext uri="{FF2B5EF4-FFF2-40B4-BE49-F238E27FC236}">
                    <a16:creationId xmlns:a16="http://schemas.microsoft.com/office/drawing/2014/main" id="{B2386C7D-E3DB-59EE-47AA-8F074AAECE19}"/>
                  </a:ext>
                </a:extLst>
              </p:cNvPr>
              <p:cNvSpPr txBox="1"/>
              <p:nvPr/>
            </p:nvSpPr>
            <p:spPr>
              <a:xfrm>
                <a:off x="7083877" y="2244237"/>
                <a:ext cx="38504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76D6FF"/>
                    </a:solidFill>
                    <a:effectLst/>
                    <a:uLnTx/>
                    <a:uFillTx/>
                    <a:latin typeface="Calibri" panose="020F0502020204030204"/>
                  </a:rPr>
                  <a:t>Ion</a:t>
                </a:r>
              </a:p>
            </p:txBody>
          </p: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02C6BC28-DDBD-93C8-B3B0-6E1704BE94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00884" y="2269383"/>
                <a:ext cx="646696" cy="50102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</p:cxnSp>
          <p:sp>
            <p:nvSpPr>
              <p:cNvPr id="322" name="Rectangle 321">
                <a:extLst>
                  <a:ext uri="{FF2B5EF4-FFF2-40B4-BE49-F238E27FC236}">
                    <a16:creationId xmlns:a16="http://schemas.microsoft.com/office/drawing/2014/main" id="{6F31A746-33D6-B136-9881-C25519C26F99}"/>
                  </a:ext>
                </a:extLst>
              </p:cNvPr>
              <p:cNvSpPr/>
              <p:nvPr/>
            </p:nvSpPr>
            <p:spPr>
              <a:xfrm>
                <a:off x="7667920" y="2210999"/>
                <a:ext cx="24718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37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2" charset="2"/>
                  </a:rPr>
                  <a:t>g</a:t>
                </a:r>
                <a:endParaRPr kumimoji="0" lang="en-IT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CA5668D5-9961-F730-846F-F1975A866624}"/>
                </a:ext>
              </a:extLst>
            </p:cNvPr>
            <p:cNvGrpSpPr/>
            <p:nvPr/>
          </p:nvGrpSpPr>
          <p:grpSpPr>
            <a:xfrm>
              <a:off x="722431" y="2273800"/>
              <a:ext cx="4503288" cy="978613"/>
              <a:chOff x="6569414" y="3107006"/>
              <a:chExt cx="2920673" cy="634694"/>
            </a:xfrm>
          </p:grpSpPr>
          <p:sp>
            <p:nvSpPr>
              <p:cNvPr id="395" name="Rectangle 22">
                <a:extLst>
                  <a:ext uri="{FF2B5EF4-FFF2-40B4-BE49-F238E27FC236}">
                    <a16:creationId xmlns:a16="http://schemas.microsoft.com/office/drawing/2014/main" id="{6EB7A363-6C8C-6089-DC5D-0FE2DC0D19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449858"/>
                <a:ext cx="38678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Rectangle 23">
                <a:extLst>
                  <a:ext uri="{FF2B5EF4-FFF2-40B4-BE49-F238E27FC236}">
                    <a16:creationId xmlns:a16="http://schemas.microsoft.com/office/drawing/2014/main" id="{6F55E749-5F53-6347-E5CD-3D5BC94CF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449858"/>
                <a:ext cx="38678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Rectangle 24">
                <a:extLst>
                  <a:ext uri="{FF2B5EF4-FFF2-40B4-BE49-F238E27FC236}">
                    <a16:creationId xmlns:a16="http://schemas.microsoft.com/office/drawing/2014/main" id="{B8A5C19A-4C0E-1A05-4EC8-264EB7860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449858"/>
                <a:ext cx="32110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Rectangle 25">
                <a:extLst>
                  <a:ext uri="{FF2B5EF4-FFF2-40B4-BE49-F238E27FC236}">
                    <a16:creationId xmlns:a16="http://schemas.microsoft.com/office/drawing/2014/main" id="{F77F3190-16B8-2826-6AC1-250B3BCDAD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449858"/>
                <a:ext cx="32110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Rectangle 26">
                <a:extLst>
                  <a:ext uri="{FF2B5EF4-FFF2-40B4-BE49-F238E27FC236}">
                    <a16:creationId xmlns:a16="http://schemas.microsoft.com/office/drawing/2014/main" id="{FA238340-685E-7B48-F05F-B910674BF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449858"/>
                <a:ext cx="34299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Rectangle 27">
                <a:extLst>
                  <a:ext uri="{FF2B5EF4-FFF2-40B4-BE49-F238E27FC236}">
                    <a16:creationId xmlns:a16="http://schemas.microsoft.com/office/drawing/2014/main" id="{B514C75B-E97C-1A08-1772-040531E90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449858"/>
                <a:ext cx="34299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28">
                <a:extLst>
                  <a:ext uri="{FF2B5EF4-FFF2-40B4-BE49-F238E27FC236}">
                    <a16:creationId xmlns:a16="http://schemas.microsoft.com/office/drawing/2014/main" id="{07BD4288-3897-3F4E-0771-C77293DB3C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8723" y="3402423"/>
                <a:ext cx="161278" cy="190468"/>
              </a:xfrm>
              <a:custGeom>
                <a:avLst/>
                <a:gdLst>
                  <a:gd name="T0" fmla="*/ 214 w 214"/>
                  <a:gd name="T1" fmla="*/ 293 h 312"/>
                  <a:gd name="T2" fmla="*/ 37 w 214"/>
                  <a:gd name="T3" fmla="*/ 0 h 312"/>
                  <a:gd name="T4" fmla="*/ 0 w 214"/>
                  <a:gd name="T5" fmla="*/ 21 h 312"/>
                  <a:gd name="T6" fmla="*/ 177 w 214"/>
                  <a:gd name="T7" fmla="*/ 312 h 312"/>
                  <a:gd name="T8" fmla="*/ 214 w 214"/>
                  <a:gd name="T9" fmla="*/ 293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214" y="293"/>
                    </a:moveTo>
                    <a:lnTo>
                      <a:pt x="37" y="0"/>
                    </a:lnTo>
                    <a:lnTo>
                      <a:pt x="0" y="21"/>
                    </a:lnTo>
                    <a:lnTo>
                      <a:pt x="177" y="312"/>
                    </a:lnTo>
                    <a:lnTo>
                      <a:pt x="214" y="293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29">
                <a:extLst>
                  <a:ext uri="{FF2B5EF4-FFF2-40B4-BE49-F238E27FC236}">
                    <a16:creationId xmlns:a16="http://schemas.microsoft.com/office/drawing/2014/main" id="{1CEECFCE-58F7-D292-CEE6-65CF866EA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38723" y="3402423"/>
                <a:ext cx="161278" cy="190468"/>
              </a:xfrm>
              <a:custGeom>
                <a:avLst/>
                <a:gdLst>
                  <a:gd name="T0" fmla="*/ 214 w 214"/>
                  <a:gd name="T1" fmla="*/ 293 h 312"/>
                  <a:gd name="T2" fmla="*/ 37 w 214"/>
                  <a:gd name="T3" fmla="*/ 0 h 312"/>
                  <a:gd name="T4" fmla="*/ 0 w 214"/>
                  <a:gd name="T5" fmla="*/ 21 h 312"/>
                  <a:gd name="T6" fmla="*/ 177 w 214"/>
                  <a:gd name="T7" fmla="*/ 312 h 312"/>
                  <a:gd name="T8" fmla="*/ 214 w 214"/>
                  <a:gd name="T9" fmla="*/ 293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214" y="293"/>
                    </a:moveTo>
                    <a:lnTo>
                      <a:pt x="37" y="0"/>
                    </a:lnTo>
                    <a:lnTo>
                      <a:pt x="0" y="21"/>
                    </a:lnTo>
                    <a:lnTo>
                      <a:pt x="177" y="312"/>
                    </a:lnTo>
                    <a:lnTo>
                      <a:pt x="214" y="293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30">
                <a:extLst>
                  <a:ext uri="{FF2B5EF4-FFF2-40B4-BE49-F238E27FC236}">
                    <a16:creationId xmlns:a16="http://schemas.microsoft.com/office/drawing/2014/main" id="{5DB2DF2B-A1FE-F72C-E8EA-DE3A3DBEB8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9589" y="3384909"/>
                <a:ext cx="162007" cy="191198"/>
              </a:xfrm>
              <a:custGeom>
                <a:avLst/>
                <a:gdLst>
                  <a:gd name="T0" fmla="*/ 37 w 215"/>
                  <a:gd name="T1" fmla="*/ 0 h 312"/>
                  <a:gd name="T2" fmla="*/ 215 w 215"/>
                  <a:gd name="T3" fmla="*/ 291 h 312"/>
                  <a:gd name="T4" fmla="*/ 178 w 215"/>
                  <a:gd name="T5" fmla="*/ 312 h 312"/>
                  <a:gd name="T6" fmla="*/ 0 w 215"/>
                  <a:gd name="T7" fmla="*/ 19 h 312"/>
                  <a:gd name="T8" fmla="*/ 37 w 215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312">
                    <a:moveTo>
                      <a:pt x="37" y="0"/>
                    </a:moveTo>
                    <a:lnTo>
                      <a:pt x="215" y="291"/>
                    </a:lnTo>
                    <a:lnTo>
                      <a:pt x="178" y="312"/>
                    </a:lnTo>
                    <a:lnTo>
                      <a:pt x="0" y="19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31">
                <a:extLst>
                  <a:ext uri="{FF2B5EF4-FFF2-40B4-BE49-F238E27FC236}">
                    <a16:creationId xmlns:a16="http://schemas.microsoft.com/office/drawing/2014/main" id="{3572BE6D-D5E5-26BE-EBA5-08DF0A0438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79589" y="3384909"/>
                <a:ext cx="162007" cy="191198"/>
              </a:xfrm>
              <a:custGeom>
                <a:avLst/>
                <a:gdLst>
                  <a:gd name="T0" fmla="*/ 37 w 215"/>
                  <a:gd name="T1" fmla="*/ 0 h 312"/>
                  <a:gd name="T2" fmla="*/ 215 w 215"/>
                  <a:gd name="T3" fmla="*/ 291 h 312"/>
                  <a:gd name="T4" fmla="*/ 178 w 215"/>
                  <a:gd name="T5" fmla="*/ 312 h 312"/>
                  <a:gd name="T6" fmla="*/ 0 w 215"/>
                  <a:gd name="T7" fmla="*/ 19 h 312"/>
                  <a:gd name="T8" fmla="*/ 37 w 215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312">
                    <a:moveTo>
                      <a:pt x="37" y="0"/>
                    </a:moveTo>
                    <a:lnTo>
                      <a:pt x="215" y="291"/>
                    </a:lnTo>
                    <a:lnTo>
                      <a:pt x="178" y="312"/>
                    </a:lnTo>
                    <a:lnTo>
                      <a:pt x="0" y="19"/>
                    </a:lnTo>
                    <a:lnTo>
                      <a:pt x="37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32">
                <a:extLst>
                  <a:ext uri="{FF2B5EF4-FFF2-40B4-BE49-F238E27FC236}">
                    <a16:creationId xmlns:a16="http://schemas.microsoft.com/office/drawing/2014/main" id="{2BAB7C9C-4F2F-1609-777B-46BB7458B4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6648" y="3341853"/>
                <a:ext cx="161278" cy="190468"/>
              </a:xfrm>
              <a:custGeom>
                <a:avLst/>
                <a:gdLst>
                  <a:gd name="T0" fmla="*/ 38 w 214"/>
                  <a:gd name="T1" fmla="*/ 0 h 312"/>
                  <a:gd name="T2" fmla="*/ 214 w 214"/>
                  <a:gd name="T3" fmla="*/ 291 h 312"/>
                  <a:gd name="T4" fmla="*/ 177 w 214"/>
                  <a:gd name="T5" fmla="*/ 312 h 312"/>
                  <a:gd name="T6" fmla="*/ 0 w 214"/>
                  <a:gd name="T7" fmla="*/ 19 h 312"/>
                  <a:gd name="T8" fmla="*/ 38 w 214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38" y="0"/>
                    </a:moveTo>
                    <a:lnTo>
                      <a:pt x="214" y="291"/>
                    </a:lnTo>
                    <a:lnTo>
                      <a:pt x="177" y="312"/>
                    </a:lnTo>
                    <a:lnTo>
                      <a:pt x="0" y="19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33">
                <a:extLst>
                  <a:ext uri="{FF2B5EF4-FFF2-40B4-BE49-F238E27FC236}">
                    <a16:creationId xmlns:a16="http://schemas.microsoft.com/office/drawing/2014/main" id="{21D0BB7F-A8C0-27F1-EC4B-DF89A031C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6648" y="3341853"/>
                <a:ext cx="161278" cy="190468"/>
              </a:xfrm>
              <a:custGeom>
                <a:avLst/>
                <a:gdLst>
                  <a:gd name="T0" fmla="*/ 38 w 214"/>
                  <a:gd name="T1" fmla="*/ 0 h 312"/>
                  <a:gd name="T2" fmla="*/ 214 w 214"/>
                  <a:gd name="T3" fmla="*/ 291 h 312"/>
                  <a:gd name="T4" fmla="*/ 177 w 214"/>
                  <a:gd name="T5" fmla="*/ 312 h 312"/>
                  <a:gd name="T6" fmla="*/ 0 w 214"/>
                  <a:gd name="T7" fmla="*/ 19 h 312"/>
                  <a:gd name="T8" fmla="*/ 38 w 214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38" y="0"/>
                    </a:moveTo>
                    <a:lnTo>
                      <a:pt x="214" y="291"/>
                    </a:lnTo>
                    <a:lnTo>
                      <a:pt x="177" y="312"/>
                    </a:lnTo>
                    <a:lnTo>
                      <a:pt x="0" y="19"/>
                    </a:lnTo>
                    <a:lnTo>
                      <a:pt x="38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34">
                <a:extLst>
                  <a:ext uri="{FF2B5EF4-FFF2-40B4-BE49-F238E27FC236}">
                    <a16:creationId xmlns:a16="http://schemas.microsoft.com/office/drawing/2014/main" id="{6D668EE5-1A7A-5274-4548-F4F9F77E3A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785" y="3323609"/>
                <a:ext cx="162737" cy="190468"/>
              </a:xfrm>
              <a:custGeom>
                <a:avLst/>
                <a:gdLst>
                  <a:gd name="T0" fmla="*/ 178 w 216"/>
                  <a:gd name="T1" fmla="*/ 312 h 312"/>
                  <a:gd name="T2" fmla="*/ 0 w 216"/>
                  <a:gd name="T3" fmla="*/ 21 h 312"/>
                  <a:gd name="T4" fmla="*/ 38 w 216"/>
                  <a:gd name="T5" fmla="*/ 0 h 312"/>
                  <a:gd name="T6" fmla="*/ 216 w 216"/>
                  <a:gd name="T7" fmla="*/ 291 h 312"/>
                  <a:gd name="T8" fmla="*/ 178 w 216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312">
                    <a:moveTo>
                      <a:pt x="178" y="312"/>
                    </a:moveTo>
                    <a:lnTo>
                      <a:pt x="0" y="21"/>
                    </a:lnTo>
                    <a:lnTo>
                      <a:pt x="38" y="0"/>
                    </a:lnTo>
                    <a:lnTo>
                      <a:pt x="216" y="291"/>
                    </a:lnTo>
                    <a:lnTo>
                      <a:pt x="178" y="312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35">
                <a:extLst>
                  <a:ext uri="{FF2B5EF4-FFF2-40B4-BE49-F238E27FC236}">
                    <a16:creationId xmlns:a16="http://schemas.microsoft.com/office/drawing/2014/main" id="{F6779B0A-9345-E099-08B4-B471872BAC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6785" y="3323609"/>
                <a:ext cx="162737" cy="190468"/>
              </a:xfrm>
              <a:custGeom>
                <a:avLst/>
                <a:gdLst>
                  <a:gd name="T0" fmla="*/ 178 w 216"/>
                  <a:gd name="T1" fmla="*/ 312 h 312"/>
                  <a:gd name="T2" fmla="*/ 0 w 216"/>
                  <a:gd name="T3" fmla="*/ 21 h 312"/>
                  <a:gd name="T4" fmla="*/ 38 w 216"/>
                  <a:gd name="T5" fmla="*/ 0 h 312"/>
                  <a:gd name="T6" fmla="*/ 216 w 216"/>
                  <a:gd name="T7" fmla="*/ 291 h 312"/>
                  <a:gd name="T8" fmla="*/ 178 w 216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312">
                    <a:moveTo>
                      <a:pt x="178" y="312"/>
                    </a:moveTo>
                    <a:lnTo>
                      <a:pt x="0" y="21"/>
                    </a:lnTo>
                    <a:lnTo>
                      <a:pt x="38" y="0"/>
                    </a:lnTo>
                    <a:lnTo>
                      <a:pt x="216" y="291"/>
                    </a:lnTo>
                    <a:lnTo>
                      <a:pt x="178" y="31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Rectangle 36">
                <a:extLst>
                  <a:ext uri="{FF2B5EF4-FFF2-40B4-BE49-F238E27FC236}">
                    <a16:creationId xmlns:a16="http://schemas.microsoft.com/office/drawing/2014/main" id="{C16E48A4-6FA0-A013-798A-802D7A68A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260119"/>
                <a:ext cx="32839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0" name="Rectangle 37">
                <a:extLst>
                  <a:ext uri="{FF2B5EF4-FFF2-40B4-BE49-F238E27FC236}">
                    <a16:creationId xmlns:a16="http://schemas.microsoft.com/office/drawing/2014/main" id="{72541DB4-447E-2517-3D67-04CA12EDE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260119"/>
                <a:ext cx="32839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1" name="Freeform 38">
                <a:extLst>
                  <a:ext uri="{FF2B5EF4-FFF2-40B4-BE49-F238E27FC236}">
                    <a16:creationId xmlns:a16="http://schemas.microsoft.com/office/drawing/2014/main" id="{EA4CDA2E-5546-9B81-1144-FD010E7816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5532" y="3260119"/>
                <a:ext cx="38678" cy="206523"/>
              </a:xfrm>
              <a:custGeom>
                <a:avLst/>
                <a:gdLst>
                  <a:gd name="T0" fmla="*/ 1 w 52"/>
                  <a:gd name="T1" fmla="*/ 337 h 337"/>
                  <a:gd name="T2" fmla="*/ 52 w 52"/>
                  <a:gd name="T3" fmla="*/ 337 h 337"/>
                  <a:gd name="T4" fmla="*/ 52 w 52"/>
                  <a:gd name="T5" fmla="*/ 0 h 337"/>
                  <a:gd name="T6" fmla="*/ 0 w 52"/>
                  <a:gd name="T7" fmla="*/ 0 h 337"/>
                  <a:gd name="T8" fmla="*/ 1 w 52"/>
                  <a:gd name="T9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37">
                    <a:moveTo>
                      <a:pt x="1" y="337"/>
                    </a:moveTo>
                    <a:lnTo>
                      <a:pt x="52" y="337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1" y="337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2" name="Freeform 39">
                <a:extLst>
                  <a:ext uri="{FF2B5EF4-FFF2-40B4-BE49-F238E27FC236}">
                    <a16:creationId xmlns:a16="http://schemas.microsoft.com/office/drawing/2014/main" id="{0721BEB1-2860-2366-40AC-FC4D4F4DC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5532" y="3260119"/>
                <a:ext cx="38678" cy="206523"/>
              </a:xfrm>
              <a:custGeom>
                <a:avLst/>
                <a:gdLst>
                  <a:gd name="T0" fmla="*/ 1 w 52"/>
                  <a:gd name="T1" fmla="*/ 337 h 337"/>
                  <a:gd name="T2" fmla="*/ 52 w 52"/>
                  <a:gd name="T3" fmla="*/ 337 h 337"/>
                  <a:gd name="T4" fmla="*/ 52 w 52"/>
                  <a:gd name="T5" fmla="*/ 0 h 337"/>
                  <a:gd name="T6" fmla="*/ 0 w 52"/>
                  <a:gd name="T7" fmla="*/ 0 h 337"/>
                  <a:gd name="T8" fmla="*/ 1 w 52"/>
                  <a:gd name="T9" fmla="*/ 33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37">
                    <a:moveTo>
                      <a:pt x="1" y="337"/>
                    </a:moveTo>
                    <a:lnTo>
                      <a:pt x="52" y="337"/>
                    </a:lnTo>
                    <a:lnTo>
                      <a:pt x="52" y="0"/>
                    </a:lnTo>
                    <a:lnTo>
                      <a:pt x="0" y="0"/>
                    </a:lnTo>
                    <a:lnTo>
                      <a:pt x="1" y="337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3" name="Rectangle 40">
                <a:extLst>
                  <a:ext uri="{FF2B5EF4-FFF2-40B4-BE49-F238E27FC236}">
                    <a16:creationId xmlns:a16="http://schemas.microsoft.com/office/drawing/2014/main" id="{56BB1E81-FBE8-6FCE-242D-07D72FB59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260119"/>
                <a:ext cx="32110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4" name="Rectangle 41">
                <a:extLst>
                  <a:ext uri="{FF2B5EF4-FFF2-40B4-BE49-F238E27FC236}">
                    <a16:creationId xmlns:a16="http://schemas.microsoft.com/office/drawing/2014/main" id="{85A6D347-1EB5-AF84-E557-365D2968A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260119"/>
                <a:ext cx="32110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5" name="Freeform 42">
                <a:extLst>
                  <a:ext uri="{FF2B5EF4-FFF2-40B4-BE49-F238E27FC236}">
                    <a16:creationId xmlns:a16="http://schemas.microsoft.com/office/drawing/2014/main" id="{B85A2A90-22CD-B8DE-72E6-411DFE048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445" y="3381260"/>
                <a:ext cx="272932" cy="317447"/>
              </a:xfrm>
              <a:custGeom>
                <a:avLst/>
                <a:gdLst>
                  <a:gd name="T0" fmla="*/ 61 w 362"/>
                  <a:gd name="T1" fmla="*/ 519 h 519"/>
                  <a:gd name="T2" fmla="*/ 73 w 362"/>
                  <a:gd name="T3" fmla="*/ 517 h 519"/>
                  <a:gd name="T4" fmla="*/ 83 w 362"/>
                  <a:gd name="T5" fmla="*/ 517 h 519"/>
                  <a:gd name="T6" fmla="*/ 92 w 362"/>
                  <a:gd name="T7" fmla="*/ 516 h 519"/>
                  <a:gd name="T8" fmla="*/ 139 w 362"/>
                  <a:gd name="T9" fmla="*/ 509 h 519"/>
                  <a:gd name="T10" fmla="*/ 149 w 362"/>
                  <a:gd name="T11" fmla="*/ 508 h 519"/>
                  <a:gd name="T12" fmla="*/ 157 w 362"/>
                  <a:gd name="T13" fmla="*/ 506 h 519"/>
                  <a:gd name="T14" fmla="*/ 175 w 362"/>
                  <a:gd name="T15" fmla="*/ 505 h 519"/>
                  <a:gd name="T16" fmla="*/ 195 w 362"/>
                  <a:gd name="T17" fmla="*/ 500 h 519"/>
                  <a:gd name="T18" fmla="*/ 204 w 362"/>
                  <a:gd name="T19" fmla="*/ 499 h 519"/>
                  <a:gd name="T20" fmla="*/ 214 w 362"/>
                  <a:gd name="T21" fmla="*/ 496 h 519"/>
                  <a:gd name="T22" fmla="*/ 244 w 362"/>
                  <a:gd name="T23" fmla="*/ 488 h 519"/>
                  <a:gd name="T24" fmla="*/ 264 w 362"/>
                  <a:gd name="T25" fmla="*/ 481 h 519"/>
                  <a:gd name="T26" fmla="*/ 283 w 362"/>
                  <a:gd name="T27" fmla="*/ 476 h 519"/>
                  <a:gd name="T28" fmla="*/ 302 w 362"/>
                  <a:gd name="T29" fmla="*/ 468 h 519"/>
                  <a:gd name="T30" fmla="*/ 322 w 362"/>
                  <a:gd name="T31" fmla="*/ 461 h 519"/>
                  <a:gd name="T32" fmla="*/ 328 w 362"/>
                  <a:gd name="T33" fmla="*/ 457 h 519"/>
                  <a:gd name="T34" fmla="*/ 337 w 362"/>
                  <a:gd name="T35" fmla="*/ 453 h 519"/>
                  <a:gd name="T36" fmla="*/ 344 w 362"/>
                  <a:gd name="T37" fmla="*/ 450 h 519"/>
                  <a:gd name="T38" fmla="*/ 350 w 362"/>
                  <a:gd name="T39" fmla="*/ 446 h 519"/>
                  <a:gd name="T40" fmla="*/ 357 w 362"/>
                  <a:gd name="T41" fmla="*/ 443 h 519"/>
                  <a:gd name="T42" fmla="*/ 360 w 362"/>
                  <a:gd name="T43" fmla="*/ 442 h 519"/>
                  <a:gd name="T44" fmla="*/ 362 w 362"/>
                  <a:gd name="T45" fmla="*/ 441 h 519"/>
                  <a:gd name="T46" fmla="*/ 310 w 362"/>
                  <a:gd name="T47" fmla="*/ 315 h 519"/>
                  <a:gd name="T48" fmla="*/ 262 w 362"/>
                  <a:gd name="T49" fmla="*/ 205 h 519"/>
                  <a:gd name="T50" fmla="*/ 173 w 362"/>
                  <a:gd name="T51" fmla="*/ 0 h 519"/>
                  <a:gd name="T52" fmla="*/ 171 w 362"/>
                  <a:gd name="T53" fmla="*/ 0 h 519"/>
                  <a:gd name="T54" fmla="*/ 167 w 362"/>
                  <a:gd name="T55" fmla="*/ 3 h 519"/>
                  <a:gd name="T56" fmla="*/ 157 w 362"/>
                  <a:gd name="T57" fmla="*/ 11 h 519"/>
                  <a:gd name="T58" fmla="*/ 144 w 362"/>
                  <a:gd name="T59" fmla="*/ 19 h 519"/>
                  <a:gd name="T60" fmla="*/ 137 w 362"/>
                  <a:gd name="T61" fmla="*/ 23 h 519"/>
                  <a:gd name="T62" fmla="*/ 137 w 362"/>
                  <a:gd name="T63" fmla="*/ 23 h 519"/>
                  <a:gd name="T64" fmla="*/ 137 w 362"/>
                  <a:gd name="T65" fmla="*/ 23 h 519"/>
                  <a:gd name="T66" fmla="*/ 131 w 362"/>
                  <a:gd name="T67" fmla="*/ 25 h 519"/>
                  <a:gd name="T68" fmla="*/ 126 w 362"/>
                  <a:gd name="T69" fmla="*/ 28 h 519"/>
                  <a:gd name="T70" fmla="*/ 123 w 362"/>
                  <a:gd name="T71" fmla="*/ 29 h 519"/>
                  <a:gd name="T72" fmla="*/ 117 w 362"/>
                  <a:gd name="T73" fmla="*/ 31 h 519"/>
                  <a:gd name="T74" fmla="*/ 110 w 362"/>
                  <a:gd name="T75" fmla="*/ 33 h 519"/>
                  <a:gd name="T76" fmla="*/ 99 w 362"/>
                  <a:gd name="T77" fmla="*/ 36 h 519"/>
                  <a:gd name="T78" fmla="*/ 88 w 362"/>
                  <a:gd name="T79" fmla="*/ 40 h 519"/>
                  <a:gd name="T80" fmla="*/ 79 w 362"/>
                  <a:gd name="T81" fmla="*/ 41 h 519"/>
                  <a:gd name="T82" fmla="*/ 70 w 362"/>
                  <a:gd name="T83" fmla="*/ 42 h 519"/>
                  <a:gd name="T84" fmla="*/ 59 w 362"/>
                  <a:gd name="T85" fmla="*/ 44 h 519"/>
                  <a:gd name="T86" fmla="*/ 46 w 362"/>
                  <a:gd name="T87" fmla="*/ 45 h 519"/>
                  <a:gd name="T88" fmla="*/ 36 w 362"/>
                  <a:gd name="T89" fmla="*/ 45 h 519"/>
                  <a:gd name="T90" fmla="*/ 29 w 362"/>
                  <a:gd name="T91" fmla="*/ 45 h 519"/>
                  <a:gd name="T92" fmla="*/ 21 w 362"/>
                  <a:gd name="T93" fmla="*/ 44 h 519"/>
                  <a:gd name="T94" fmla="*/ 15 w 362"/>
                  <a:gd name="T95" fmla="*/ 44 h 519"/>
                  <a:gd name="T96" fmla="*/ 7 w 362"/>
                  <a:gd name="T97" fmla="*/ 44 h 519"/>
                  <a:gd name="T98" fmla="*/ 3 w 362"/>
                  <a:gd name="T99" fmla="*/ 44 h 519"/>
                  <a:gd name="T100" fmla="*/ 0 w 362"/>
                  <a:gd name="T101" fmla="*/ 44 h 519"/>
                  <a:gd name="T102" fmla="*/ 28 w 362"/>
                  <a:gd name="T103" fmla="*/ 265 h 519"/>
                  <a:gd name="T104" fmla="*/ 44 w 362"/>
                  <a:gd name="T105" fmla="*/ 394 h 519"/>
                  <a:gd name="T106" fmla="*/ 61 w 362"/>
                  <a:gd name="T107" fmla="*/ 519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62" h="519">
                    <a:moveTo>
                      <a:pt x="61" y="519"/>
                    </a:moveTo>
                    <a:lnTo>
                      <a:pt x="73" y="517"/>
                    </a:lnTo>
                    <a:lnTo>
                      <a:pt x="83" y="517"/>
                    </a:lnTo>
                    <a:lnTo>
                      <a:pt x="92" y="516"/>
                    </a:lnTo>
                    <a:lnTo>
                      <a:pt x="139" y="509"/>
                    </a:lnTo>
                    <a:lnTo>
                      <a:pt x="149" y="508"/>
                    </a:lnTo>
                    <a:lnTo>
                      <a:pt x="157" y="506"/>
                    </a:lnTo>
                    <a:lnTo>
                      <a:pt x="175" y="505"/>
                    </a:lnTo>
                    <a:lnTo>
                      <a:pt x="195" y="500"/>
                    </a:lnTo>
                    <a:lnTo>
                      <a:pt x="204" y="499"/>
                    </a:lnTo>
                    <a:lnTo>
                      <a:pt x="214" y="496"/>
                    </a:lnTo>
                    <a:lnTo>
                      <a:pt x="244" y="488"/>
                    </a:lnTo>
                    <a:lnTo>
                      <a:pt x="264" y="481"/>
                    </a:lnTo>
                    <a:lnTo>
                      <a:pt x="283" y="476"/>
                    </a:lnTo>
                    <a:lnTo>
                      <a:pt x="302" y="468"/>
                    </a:lnTo>
                    <a:lnTo>
                      <a:pt x="322" y="461"/>
                    </a:lnTo>
                    <a:lnTo>
                      <a:pt x="328" y="457"/>
                    </a:lnTo>
                    <a:lnTo>
                      <a:pt x="337" y="453"/>
                    </a:lnTo>
                    <a:lnTo>
                      <a:pt x="344" y="450"/>
                    </a:lnTo>
                    <a:lnTo>
                      <a:pt x="350" y="446"/>
                    </a:lnTo>
                    <a:lnTo>
                      <a:pt x="357" y="443"/>
                    </a:lnTo>
                    <a:lnTo>
                      <a:pt x="360" y="442"/>
                    </a:lnTo>
                    <a:lnTo>
                      <a:pt x="362" y="441"/>
                    </a:lnTo>
                    <a:lnTo>
                      <a:pt x="310" y="315"/>
                    </a:lnTo>
                    <a:lnTo>
                      <a:pt x="262" y="205"/>
                    </a:lnTo>
                    <a:lnTo>
                      <a:pt x="173" y="0"/>
                    </a:lnTo>
                    <a:lnTo>
                      <a:pt x="171" y="0"/>
                    </a:lnTo>
                    <a:lnTo>
                      <a:pt x="167" y="3"/>
                    </a:lnTo>
                    <a:lnTo>
                      <a:pt x="157" y="11"/>
                    </a:lnTo>
                    <a:lnTo>
                      <a:pt x="144" y="19"/>
                    </a:lnTo>
                    <a:lnTo>
                      <a:pt x="137" y="23"/>
                    </a:lnTo>
                    <a:lnTo>
                      <a:pt x="137" y="23"/>
                    </a:lnTo>
                    <a:lnTo>
                      <a:pt x="137" y="23"/>
                    </a:lnTo>
                    <a:lnTo>
                      <a:pt x="131" y="25"/>
                    </a:lnTo>
                    <a:lnTo>
                      <a:pt x="126" y="28"/>
                    </a:lnTo>
                    <a:lnTo>
                      <a:pt x="123" y="29"/>
                    </a:lnTo>
                    <a:lnTo>
                      <a:pt x="117" y="31"/>
                    </a:lnTo>
                    <a:lnTo>
                      <a:pt x="110" y="33"/>
                    </a:lnTo>
                    <a:lnTo>
                      <a:pt x="99" y="36"/>
                    </a:lnTo>
                    <a:lnTo>
                      <a:pt x="88" y="40"/>
                    </a:lnTo>
                    <a:lnTo>
                      <a:pt x="79" y="41"/>
                    </a:lnTo>
                    <a:lnTo>
                      <a:pt x="70" y="42"/>
                    </a:lnTo>
                    <a:lnTo>
                      <a:pt x="59" y="44"/>
                    </a:lnTo>
                    <a:lnTo>
                      <a:pt x="46" y="45"/>
                    </a:lnTo>
                    <a:lnTo>
                      <a:pt x="36" y="45"/>
                    </a:lnTo>
                    <a:lnTo>
                      <a:pt x="29" y="45"/>
                    </a:lnTo>
                    <a:lnTo>
                      <a:pt x="21" y="44"/>
                    </a:lnTo>
                    <a:lnTo>
                      <a:pt x="15" y="44"/>
                    </a:lnTo>
                    <a:lnTo>
                      <a:pt x="7" y="44"/>
                    </a:lnTo>
                    <a:lnTo>
                      <a:pt x="3" y="44"/>
                    </a:lnTo>
                    <a:lnTo>
                      <a:pt x="0" y="44"/>
                    </a:lnTo>
                    <a:lnTo>
                      <a:pt x="28" y="265"/>
                    </a:lnTo>
                    <a:lnTo>
                      <a:pt x="44" y="394"/>
                    </a:lnTo>
                    <a:lnTo>
                      <a:pt x="61" y="519"/>
                    </a:ln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6" name="Freeform 43">
                <a:extLst>
                  <a:ext uri="{FF2B5EF4-FFF2-40B4-BE49-F238E27FC236}">
                    <a16:creationId xmlns:a16="http://schemas.microsoft.com/office/drawing/2014/main" id="{F3285E86-6840-5768-4426-E9D1CD51A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7445" y="3381260"/>
                <a:ext cx="272932" cy="317447"/>
              </a:xfrm>
              <a:custGeom>
                <a:avLst/>
                <a:gdLst>
                  <a:gd name="T0" fmla="*/ 65 w 362"/>
                  <a:gd name="T1" fmla="*/ 518 h 519"/>
                  <a:gd name="T2" fmla="*/ 79 w 362"/>
                  <a:gd name="T3" fmla="*/ 517 h 519"/>
                  <a:gd name="T4" fmla="*/ 92 w 362"/>
                  <a:gd name="T5" fmla="*/ 516 h 519"/>
                  <a:gd name="T6" fmla="*/ 110 w 362"/>
                  <a:gd name="T7" fmla="*/ 513 h 519"/>
                  <a:gd name="T8" fmla="*/ 128 w 362"/>
                  <a:gd name="T9" fmla="*/ 512 h 519"/>
                  <a:gd name="T10" fmla="*/ 144 w 362"/>
                  <a:gd name="T11" fmla="*/ 509 h 519"/>
                  <a:gd name="T12" fmla="*/ 157 w 362"/>
                  <a:gd name="T13" fmla="*/ 506 h 519"/>
                  <a:gd name="T14" fmla="*/ 171 w 362"/>
                  <a:gd name="T15" fmla="*/ 505 h 519"/>
                  <a:gd name="T16" fmla="*/ 185 w 362"/>
                  <a:gd name="T17" fmla="*/ 502 h 519"/>
                  <a:gd name="T18" fmla="*/ 200 w 362"/>
                  <a:gd name="T19" fmla="*/ 500 h 519"/>
                  <a:gd name="T20" fmla="*/ 214 w 362"/>
                  <a:gd name="T21" fmla="*/ 496 h 519"/>
                  <a:gd name="T22" fmla="*/ 225 w 362"/>
                  <a:gd name="T23" fmla="*/ 493 h 519"/>
                  <a:gd name="T24" fmla="*/ 236 w 362"/>
                  <a:gd name="T25" fmla="*/ 491 h 519"/>
                  <a:gd name="T26" fmla="*/ 248 w 362"/>
                  <a:gd name="T27" fmla="*/ 487 h 519"/>
                  <a:gd name="T28" fmla="*/ 264 w 362"/>
                  <a:gd name="T29" fmla="*/ 483 h 519"/>
                  <a:gd name="T30" fmla="*/ 279 w 362"/>
                  <a:gd name="T31" fmla="*/ 478 h 519"/>
                  <a:gd name="T32" fmla="*/ 293 w 362"/>
                  <a:gd name="T33" fmla="*/ 472 h 519"/>
                  <a:gd name="T34" fmla="*/ 306 w 362"/>
                  <a:gd name="T35" fmla="*/ 466 h 519"/>
                  <a:gd name="T36" fmla="*/ 322 w 362"/>
                  <a:gd name="T37" fmla="*/ 461 h 519"/>
                  <a:gd name="T38" fmla="*/ 333 w 362"/>
                  <a:gd name="T39" fmla="*/ 455 h 519"/>
                  <a:gd name="T40" fmla="*/ 344 w 362"/>
                  <a:gd name="T41" fmla="*/ 450 h 519"/>
                  <a:gd name="T42" fmla="*/ 352 w 362"/>
                  <a:gd name="T43" fmla="*/ 446 h 519"/>
                  <a:gd name="T44" fmla="*/ 357 w 362"/>
                  <a:gd name="T45" fmla="*/ 443 h 519"/>
                  <a:gd name="T46" fmla="*/ 362 w 362"/>
                  <a:gd name="T47" fmla="*/ 441 h 519"/>
                  <a:gd name="T48" fmla="*/ 286 w 362"/>
                  <a:gd name="T49" fmla="*/ 259 h 519"/>
                  <a:gd name="T50" fmla="*/ 218 w 362"/>
                  <a:gd name="T51" fmla="*/ 103 h 519"/>
                  <a:gd name="T52" fmla="*/ 171 w 362"/>
                  <a:gd name="T53" fmla="*/ 0 h 519"/>
                  <a:gd name="T54" fmla="*/ 164 w 362"/>
                  <a:gd name="T55" fmla="*/ 6 h 519"/>
                  <a:gd name="T56" fmla="*/ 157 w 362"/>
                  <a:gd name="T57" fmla="*/ 11 h 519"/>
                  <a:gd name="T58" fmla="*/ 153 w 362"/>
                  <a:gd name="T59" fmla="*/ 12 h 519"/>
                  <a:gd name="T60" fmla="*/ 149 w 362"/>
                  <a:gd name="T61" fmla="*/ 15 h 519"/>
                  <a:gd name="T62" fmla="*/ 139 w 362"/>
                  <a:gd name="T63" fmla="*/ 21 h 519"/>
                  <a:gd name="T64" fmla="*/ 131 w 362"/>
                  <a:gd name="T65" fmla="*/ 25 h 519"/>
                  <a:gd name="T66" fmla="*/ 127 w 362"/>
                  <a:gd name="T67" fmla="*/ 28 h 519"/>
                  <a:gd name="T68" fmla="*/ 123 w 362"/>
                  <a:gd name="T69" fmla="*/ 29 h 519"/>
                  <a:gd name="T70" fmla="*/ 115 w 362"/>
                  <a:gd name="T71" fmla="*/ 32 h 519"/>
                  <a:gd name="T72" fmla="*/ 110 w 362"/>
                  <a:gd name="T73" fmla="*/ 33 h 519"/>
                  <a:gd name="T74" fmla="*/ 105 w 362"/>
                  <a:gd name="T75" fmla="*/ 34 h 519"/>
                  <a:gd name="T76" fmla="*/ 92 w 362"/>
                  <a:gd name="T77" fmla="*/ 38 h 519"/>
                  <a:gd name="T78" fmla="*/ 87 w 362"/>
                  <a:gd name="T79" fmla="*/ 40 h 519"/>
                  <a:gd name="T80" fmla="*/ 79 w 362"/>
                  <a:gd name="T81" fmla="*/ 41 h 519"/>
                  <a:gd name="T82" fmla="*/ 72 w 362"/>
                  <a:gd name="T83" fmla="*/ 42 h 519"/>
                  <a:gd name="T84" fmla="*/ 68 w 362"/>
                  <a:gd name="T85" fmla="*/ 42 h 519"/>
                  <a:gd name="T86" fmla="*/ 55 w 362"/>
                  <a:gd name="T87" fmla="*/ 44 h 519"/>
                  <a:gd name="T88" fmla="*/ 46 w 362"/>
                  <a:gd name="T89" fmla="*/ 45 h 519"/>
                  <a:gd name="T90" fmla="*/ 39 w 362"/>
                  <a:gd name="T91" fmla="*/ 45 h 519"/>
                  <a:gd name="T92" fmla="*/ 30 w 362"/>
                  <a:gd name="T93" fmla="*/ 45 h 519"/>
                  <a:gd name="T94" fmla="*/ 25 w 362"/>
                  <a:gd name="T95" fmla="*/ 44 h 519"/>
                  <a:gd name="T96" fmla="*/ 17 w 362"/>
                  <a:gd name="T97" fmla="*/ 44 h 519"/>
                  <a:gd name="T98" fmla="*/ 11 w 362"/>
                  <a:gd name="T99" fmla="*/ 44 h 519"/>
                  <a:gd name="T100" fmla="*/ 6 w 362"/>
                  <a:gd name="T101" fmla="*/ 44 h 519"/>
                  <a:gd name="T102" fmla="*/ 1 w 362"/>
                  <a:gd name="T103" fmla="*/ 44 h 519"/>
                  <a:gd name="T104" fmla="*/ 12 w 362"/>
                  <a:gd name="T105" fmla="*/ 143 h 519"/>
                  <a:gd name="T106" fmla="*/ 35 w 362"/>
                  <a:gd name="T107" fmla="*/ 329 h 519"/>
                  <a:gd name="T108" fmla="*/ 61 w 362"/>
                  <a:gd name="T109" fmla="*/ 519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62" h="519">
                    <a:moveTo>
                      <a:pt x="61" y="519"/>
                    </a:moveTo>
                    <a:lnTo>
                      <a:pt x="62" y="519"/>
                    </a:lnTo>
                    <a:lnTo>
                      <a:pt x="65" y="518"/>
                    </a:lnTo>
                    <a:lnTo>
                      <a:pt x="68" y="518"/>
                    </a:lnTo>
                    <a:lnTo>
                      <a:pt x="73" y="517"/>
                    </a:lnTo>
                    <a:lnTo>
                      <a:pt x="79" y="517"/>
                    </a:lnTo>
                    <a:lnTo>
                      <a:pt x="83" y="516"/>
                    </a:lnTo>
                    <a:lnTo>
                      <a:pt x="88" y="516"/>
                    </a:lnTo>
                    <a:lnTo>
                      <a:pt x="92" y="516"/>
                    </a:lnTo>
                    <a:lnTo>
                      <a:pt x="98" y="514"/>
                    </a:lnTo>
                    <a:lnTo>
                      <a:pt x="104" y="514"/>
                    </a:lnTo>
                    <a:lnTo>
                      <a:pt x="110" y="513"/>
                    </a:lnTo>
                    <a:lnTo>
                      <a:pt x="116" y="513"/>
                    </a:lnTo>
                    <a:lnTo>
                      <a:pt x="121" y="512"/>
                    </a:lnTo>
                    <a:lnTo>
                      <a:pt x="128" y="512"/>
                    </a:lnTo>
                    <a:lnTo>
                      <a:pt x="134" y="510"/>
                    </a:lnTo>
                    <a:lnTo>
                      <a:pt x="139" y="509"/>
                    </a:lnTo>
                    <a:lnTo>
                      <a:pt x="144" y="509"/>
                    </a:lnTo>
                    <a:lnTo>
                      <a:pt x="149" y="508"/>
                    </a:lnTo>
                    <a:lnTo>
                      <a:pt x="153" y="508"/>
                    </a:lnTo>
                    <a:lnTo>
                      <a:pt x="157" y="506"/>
                    </a:lnTo>
                    <a:lnTo>
                      <a:pt x="163" y="506"/>
                    </a:lnTo>
                    <a:lnTo>
                      <a:pt x="167" y="506"/>
                    </a:lnTo>
                    <a:lnTo>
                      <a:pt x="171" y="505"/>
                    </a:lnTo>
                    <a:lnTo>
                      <a:pt x="175" y="505"/>
                    </a:lnTo>
                    <a:lnTo>
                      <a:pt x="181" y="504"/>
                    </a:lnTo>
                    <a:lnTo>
                      <a:pt x="185" y="502"/>
                    </a:lnTo>
                    <a:lnTo>
                      <a:pt x="190" y="501"/>
                    </a:lnTo>
                    <a:lnTo>
                      <a:pt x="196" y="500"/>
                    </a:lnTo>
                    <a:lnTo>
                      <a:pt x="200" y="500"/>
                    </a:lnTo>
                    <a:lnTo>
                      <a:pt x="204" y="499"/>
                    </a:lnTo>
                    <a:lnTo>
                      <a:pt x="210" y="497"/>
                    </a:lnTo>
                    <a:lnTo>
                      <a:pt x="214" y="496"/>
                    </a:lnTo>
                    <a:lnTo>
                      <a:pt x="218" y="495"/>
                    </a:lnTo>
                    <a:lnTo>
                      <a:pt x="221" y="495"/>
                    </a:lnTo>
                    <a:lnTo>
                      <a:pt x="225" y="493"/>
                    </a:lnTo>
                    <a:lnTo>
                      <a:pt x="229" y="492"/>
                    </a:lnTo>
                    <a:lnTo>
                      <a:pt x="233" y="491"/>
                    </a:lnTo>
                    <a:lnTo>
                      <a:pt x="236" y="491"/>
                    </a:lnTo>
                    <a:lnTo>
                      <a:pt x="240" y="489"/>
                    </a:lnTo>
                    <a:lnTo>
                      <a:pt x="244" y="488"/>
                    </a:lnTo>
                    <a:lnTo>
                      <a:pt x="248" y="487"/>
                    </a:lnTo>
                    <a:lnTo>
                      <a:pt x="254" y="485"/>
                    </a:lnTo>
                    <a:lnTo>
                      <a:pt x="258" y="484"/>
                    </a:lnTo>
                    <a:lnTo>
                      <a:pt x="264" y="483"/>
                    </a:lnTo>
                    <a:lnTo>
                      <a:pt x="268" y="480"/>
                    </a:lnTo>
                    <a:lnTo>
                      <a:pt x="273" y="479"/>
                    </a:lnTo>
                    <a:lnTo>
                      <a:pt x="279" y="478"/>
                    </a:lnTo>
                    <a:lnTo>
                      <a:pt x="283" y="476"/>
                    </a:lnTo>
                    <a:lnTo>
                      <a:pt x="287" y="474"/>
                    </a:lnTo>
                    <a:lnTo>
                      <a:pt x="293" y="472"/>
                    </a:lnTo>
                    <a:lnTo>
                      <a:pt x="297" y="470"/>
                    </a:lnTo>
                    <a:lnTo>
                      <a:pt x="302" y="468"/>
                    </a:lnTo>
                    <a:lnTo>
                      <a:pt x="306" y="466"/>
                    </a:lnTo>
                    <a:lnTo>
                      <a:pt x="312" y="464"/>
                    </a:lnTo>
                    <a:lnTo>
                      <a:pt x="316" y="462"/>
                    </a:lnTo>
                    <a:lnTo>
                      <a:pt x="322" y="461"/>
                    </a:lnTo>
                    <a:lnTo>
                      <a:pt x="324" y="459"/>
                    </a:lnTo>
                    <a:lnTo>
                      <a:pt x="328" y="457"/>
                    </a:lnTo>
                    <a:lnTo>
                      <a:pt x="333" y="455"/>
                    </a:lnTo>
                    <a:lnTo>
                      <a:pt x="337" y="454"/>
                    </a:lnTo>
                    <a:lnTo>
                      <a:pt x="341" y="451"/>
                    </a:lnTo>
                    <a:lnTo>
                      <a:pt x="344" y="450"/>
                    </a:lnTo>
                    <a:lnTo>
                      <a:pt x="348" y="449"/>
                    </a:lnTo>
                    <a:lnTo>
                      <a:pt x="350" y="446"/>
                    </a:lnTo>
                    <a:lnTo>
                      <a:pt x="352" y="446"/>
                    </a:lnTo>
                    <a:lnTo>
                      <a:pt x="353" y="445"/>
                    </a:lnTo>
                    <a:lnTo>
                      <a:pt x="356" y="443"/>
                    </a:lnTo>
                    <a:lnTo>
                      <a:pt x="357" y="443"/>
                    </a:lnTo>
                    <a:lnTo>
                      <a:pt x="359" y="442"/>
                    </a:lnTo>
                    <a:lnTo>
                      <a:pt x="360" y="442"/>
                    </a:lnTo>
                    <a:lnTo>
                      <a:pt x="362" y="441"/>
                    </a:lnTo>
                    <a:lnTo>
                      <a:pt x="335" y="375"/>
                    </a:lnTo>
                    <a:lnTo>
                      <a:pt x="310" y="315"/>
                    </a:lnTo>
                    <a:lnTo>
                      <a:pt x="286" y="259"/>
                    </a:lnTo>
                    <a:lnTo>
                      <a:pt x="262" y="205"/>
                    </a:lnTo>
                    <a:lnTo>
                      <a:pt x="240" y="152"/>
                    </a:lnTo>
                    <a:lnTo>
                      <a:pt x="218" y="103"/>
                    </a:lnTo>
                    <a:lnTo>
                      <a:pt x="196" y="51"/>
                    </a:lnTo>
                    <a:lnTo>
                      <a:pt x="173" y="0"/>
                    </a:lnTo>
                    <a:lnTo>
                      <a:pt x="171" y="0"/>
                    </a:lnTo>
                    <a:lnTo>
                      <a:pt x="168" y="2"/>
                    </a:lnTo>
                    <a:lnTo>
                      <a:pt x="167" y="4"/>
                    </a:lnTo>
                    <a:lnTo>
                      <a:pt x="164" y="6"/>
                    </a:lnTo>
                    <a:lnTo>
                      <a:pt x="161" y="7"/>
                    </a:lnTo>
                    <a:lnTo>
                      <a:pt x="159" y="10"/>
                    </a:lnTo>
                    <a:lnTo>
                      <a:pt x="157" y="11"/>
                    </a:lnTo>
                    <a:lnTo>
                      <a:pt x="156" y="11"/>
                    </a:lnTo>
                    <a:lnTo>
                      <a:pt x="155" y="12"/>
                    </a:lnTo>
                    <a:lnTo>
                      <a:pt x="153" y="12"/>
                    </a:lnTo>
                    <a:lnTo>
                      <a:pt x="152" y="13"/>
                    </a:lnTo>
                    <a:lnTo>
                      <a:pt x="150" y="15"/>
                    </a:lnTo>
                    <a:lnTo>
                      <a:pt x="149" y="15"/>
                    </a:lnTo>
                    <a:lnTo>
                      <a:pt x="146" y="16"/>
                    </a:lnTo>
                    <a:lnTo>
                      <a:pt x="144" y="19"/>
                    </a:lnTo>
                    <a:lnTo>
                      <a:pt x="139" y="21"/>
                    </a:lnTo>
                    <a:lnTo>
                      <a:pt x="137" y="23"/>
                    </a:lnTo>
                    <a:lnTo>
                      <a:pt x="135" y="23"/>
                    </a:lnTo>
                    <a:lnTo>
                      <a:pt x="131" y="25"/>
                    </a:lnTo>
                    <a:lnTo>
                      <a:pt x="130" y="27"/>
                    </a:lnTo>
                    <a:lnTo>
                      <a:pt x="128" y="27"/>
                    </a:lnTo>
                    <a:lnTo>
                      <a:pt x="127" y="28"/>
                    </a:lnTo>
                    <a:lnTo>
                      <a:pt x="126" y="28"/>
                    </a:lnTo>
                    <a:lnTo>
                      <a:pt x="124" y="29"/>
                    </a:lnTo>
                    <a:lnTo>
                      <a:pt x="123" y="29"/>
                    </a:lnTo>
                    <a:lnTo>
                      <a:pt x="120" y="31"/>
                    </a:lnTo>
                    <a:lnTo>
                      <a:pt x="117" y="31"/>
                    </a:lnTo>
                    <a:lnTo>
                      <a:pt x="115" y="32"/>
                    </a:lnTo>
                    <a:lnTo>
                      <a:pt x="113" y="32"/>
                    </a:lnTo>
                    <a:lnTo>
                      <a:pt x="112" y="33"/>
                    </a:lnTo>
                    <a:lnTo>
                      <a:pt x="110" y="33"/>
                    </a:lnTo>
                    <a:lnTo>
                      <a:pt x="109" y="33"/>
                    </a:lnTo>
                    <a:lnTo>
                      <a:pt x="108" y="34"/>
                    </a:lnTo>
                    <a:lnTo>
                      <a:pt x="105" y="34"/>
                    </a:lnTo>
                    <a:lnTo>
                      <a:pt x="99" y="36"/>
                    </a:lnTo>
                    <a:lnTo>
                      <a:pt x="95" y="37"/>
                    </a:lnTo>
                    <a:lnTo>
                      <a:pt x="92" y="38"/>
                    </a:lnTo>
                    <a:lnTo>
                      <a:pt x="90" y="38"/>
                    </a:lnTo>
                    <a:lnTo>
                      <a:pt x="88" y="40"/>
                    </a:lnTo>
                    <a:lnTo>
                      <a:pt x="87" y="40"/>
                    </a:lnTo>
                    <a:lnTo>
                      <a:pt x="84" y="40"/>
                    </a:lnTo>
                    <a:lnTo>
                      <a:pt x="83" y="41"/>
                    </a:lnTo>
                    <a:lnTo>
                      <a:pt x="79" y="41"/>
                    </a:lnTo>
                    <a:lnTo>
                      <a:pt x="76" y="41"/>
                    </a:lnTo>
                    <a:lnTo>
                      <a:pt x="73" y="42"/>
                    </a:lnTo>
                    <a:lnTo>
                      <a:pt x="72" y="42"/>
                    </a:lnTo>
                    <a:lnTo>
                      <a:pt x="70" y="42"/>
                    </a:lnTo>
                    <a:lnTo>
                      <a:pt x="69" y="42"/>
                    </a:lnTo>
                    <a:lnTo>
                      <a:pt x="68" y="42"/>
                    </a:lnTo>
                    <a:lnTo>
                      <a:pt x="64" y="44"/>
                    </a:lnTo>
                    <a:lnTo>
                      <a:pt x="59" y="44"/>
                    </a:lnTo>
                    <a:lnTo>
                      <a:pt x="55" y="44"/>
                    </a:lnTo>
                    <a:lnTo>
                      <a:pt x="51" y="44"/>
                    </a:lnTo>
                    <a:lnTo>
                      <a:pt x="48" y="45"/>
                    </a:lnTo>
                    <a:lnTo>
                      <a:pt x="46" y="45"/>
                    </a:lnTo>
                    <a:lnTo>
                      <a:pt x="43" y="45"/>
                    </a:lnTo>
                    <a:lnTo>
                      <a:pt x="40" y="45"/>
                    </a:lnTo>
                    <a:lnTo>
                      <a:pt x="39" y="45"/>
                    </a:lnTo>
                    <a:lnTo>
                      <a:pt x="36" y="45"/>
                    </a:lnTo>
                    <a:lnTo>
                      <a:pt x="33" y="45"/>
                    </a:lnTo>
                    <a:lnTo>
                      <a:pt x="30" y="45"/>
                    </a:lnTo>
                    <a:lnTo>
                      <a:pt x="29" y="45"/>
                    </a:lnTo>
                    <a:lnTo>
                      <a:pt x="28" y="45"/>
                    </a:lnTo>
                    <a:lnTo>
                      <a:pt x="25" y="44"/>
                    </a:lnTo>
                    <a:lnTo>
                      <a:pt x="21" y="44"/>
                    </a:lnTo>
                    <a:lnTo>
                      <a:pt x="18" y="44"/>
                    </a:lnTo>
                    <a:lnTo>
                      <a:pt x="17" y="44"/>
                    </a:lnTo>
                    <a:lnTo>
                      <a:pt x="15" y="44"/>
                    </a:lnTo>
                    <a:lnTo>
                      <a:pt x="12" y="44"/>
                    </a:lnTo>
                    <a:lnTo>
                      <a:pt x="11" y="44"/>
                    </a:lnTo>
                    <a:lnTo>
                      <a:pt x="8" y="44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4" y="44"/>
                    </a:lnTo>
                    <a:lnTo>
                      <a:pt x="3" y="44"/>
                    </a:lnTo>
                    <a:lnTo>
                      <a:pt x="1" y="44"/>
                    </a:lnTo>
                    <a:lnTo>
                      <a:pt x="0" y="44"/>
                    </a:lnTo>
                    <a:lnTo>
                      <a:pt x="6" y="89"/>
                    </a:lnTo>
                    <a:lnTo>
                      <a:pt x="12" y="143"/>
                    </a:lnTo>
                    <a:lnTo>
                      <a:pt x="19" y="202"/>
                    </a:lnTo>
                    <a:lnTo>
                      <a:pt x="26" y="265"/>
                    </a:lnTo>
                    <a:lnTo>
                      <a:pt x="35" y="329"/>
                    </a:lnTo>
                    <a:lnTo>
                      <a:pt x="44" y="395"/>
                    </a:lnTo>
                    <a:lnTo>
                      <a:pt x="52" y="458"/>
                    </a:lnTo>
                    <a:lnTo>
                      <a:pt x="61" y="51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7" name="Freeform 45">
                <a:extLst>
                  <a:ext uri="{FF2B5EF4-FFF2-40B4-BE49-F238E27FC236}">
                    <a16:creationId xmlns:a16="http://schemas.microsoft.com/office/drawing/2014/main" id="{D4C56EB2-4E27-62C2-A773-488BDEC587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9328" y="3220712"/>
                <a:ext cx="273661" cy="314528"/>
              </a:xfrm>
              <a:custGeom>
                <a:avLst/>
                <a:gdLst>
                  <a:gd name="T0" fmla="*/ 3 w 363"/>
                  <a:gd name="T1" fmla="*/ 69 h 514"/>
                  <a:gd name="T2" fmla="*/ 17 w 363"/>
                  <a:gd name="T3" fmla="*/ 63 h 514"/>
                  <a:gd name="T4" fmla="*/ 29 w 363"/>
                  <a:gd name="T5" fmla="*/ 58 h 514"/>
                  <a:gd name="T6" fmla="*/ 46 w 363"/>
                  <a:gd name="T7" fmla="*/ 52 h 514"/>
                  <a:gd name="T8" fmla="*/ 64 w 363"/>
                  <a:gd name="T9" fmla="*/ 47 h 514"/>
                  <a:gd name="T10" fmla="*/ 77 w 363"/>
                  <a:gd name="T11" fmla="*/ 40 h 514"/>
                  <a:gd name="T12" fmla="*/ 90 w 363"/>
                  <a:gd name="T13" fmla="*/ 37 h 514"/>
                  <a:gd name="T14" fmla="*/ 104 w 363"/>
                  <a:gd name="T15" fmla="*/ 31 h 514"/>
                  <a:gd name="T16" fmla="*/ 117 w 363"/>
                  <a:gd name="T17" fmla="*/ 27 h 514"/>
                  <a:gd name="T18" fmla="*/ 133 w 363"/>
                  <a:gd name="T19" fmla="*/ 22 h 514"/>
                  <a:gd name="T20" fmla="*/ 146 w 363"/>
                  <a:gd name="T21" fmla="*/ 18 h 514"/>
                  <a:gd name="T22" fmla="*/ 157 w 363"/>
                  <a:gd name="T23" fmla="*/ 17 h 514"/>
                  <a:gd name="T24" fmla="*/ 169 w 363"/>
                  <a:gd name="T25" fmla="*/ 14 h 514"/>
                  <a:gd name="T26" fmla="*/ 181 w 363"/>
                  <a:gd name="T27" fmla="*/ 12 h 514"/>
                  <a:gd name="T28" fmla="*/ 196 w 363"/>
                  <a:gd name="T29" fmla="*/ 9 h 514"/>
                  <a:gd name="T30" fmla="*/ 211 w 363"/>
                  <a:gd name="T31" fmla="*/ 6 h 514"/>
                  <a:gd name="T32" fmla="*/ 226 w 363"/>
                  <a:gd name="T33" fmla="*/ 5 h 514"/>
                  <a:gd name="T34" fmla="*/ 243 w 363"/>
                  <a:gd name="T35" fmla="*/ 2 h 514"/>
                  <a:gd name="T36" fmla="*/ 258 w 363"/>
                  <a:gd name="T37" fmla="*/ 1 h 514"/>
                  <a:gd name="T38" fmla="*/ 271 w 363"/>
                  <a:gd name="T39" fmla="*/ 1 h 514"/>
                  <a:gd name="T40" fmla="*/ 283 w 363"/>
                  <a:gd name="T41" fmla="*/ 0 h 514"/>
                  <a:gd name="T42" fmla="*/ 293 w 363"/>
                  <a:gd name="T43" fmla="*/ 0 h 514"/>
                  <a:gd name="T44" fmla="*/ 300 w 363"/>
                  <a:gd name="T45" fmla="*/ 0 h 514"/>
                  <a:gd name="T46" fmla="*/ 304 w 363"/>
                  <a:gd name="T47" fmla="*/ 0 h 514"/>
                  <a:gd name="T48" fmla="*/ 330 w 363"/>
                  <a:gd name="T49" fmla="*/ 193 h 514"/>
                  <a:gd name="T50" fmla="*/ 349 w 363"/>
                  <a:gd name="T51" fmla="*/ 360 h 514"/>
                  <a:gd name="T52" fmla="*/ 362 w 363"/>
                  <a:gd name="T53" fmla="*/ 470 h 514"/>
                  <a:gd name="T54" fmla="*/ 353 w 363"/>
                  <a:gd name="T55" fmla="*/ 470 h 514"/>
                  <a:gd name="T56" fmla="*/ 345 w 363"/>
                  <a:gd name="T57" fmla="*/ 470 h 514"/>
                  <a:gd name="T58" fmla="*/ 340 w 363"/>
                  <a:gd name="T59" fmla="*/ 470 h 514"/>
                  <a:gd name="T60" fmla="*/ 333 w 363"/>
                  <a:gd name="T61" fmla="*/ 470 h 514"/>
                  <a:gd name="T62" fmla="*/ 327 w 363"/>
                  <a:gd name="T63" fmla="*/ 470 h 514"/>
                  <a:gd name="T64" fmla="*/ 322 w 363"/>
                  <a:gd name="T65" fmla="*/ 470 h 514"/>
                  <a:gd name="T66" fmla="*/ 316 w 363"/>
                  <a:gd name="T67" fmla="*/ 470 h 514"/>
                  <a:gd name="T68" fmla="*/ 312 w 363"/>
                  <a:gd name="T69" fmla="*/ 470 h 514"/>
                  <a:gd name="T70" fmla="*/ 306 w 363"/>
                  <a:gd name="T71" fmla="*/ 472 h 514"/>
                  <a:gd name="T72" fmla="*/ 300 w 363"/>
                  <a:gd name="T73" fmla="*/ 472 h 514"/>
                  <a:gd name="T74" fmla="*/ 291 w 363"/>
                  <a:gd name="T75" fmla="*/ 473 h 514"/>
                  <a:gd name="T76" fmla="*/ 283 w 363"/>
                  <a:gd name="T77" fmla="*/ 473 h 514"/>
                  <a:gd name="T78" fmla="*/ 278 w 363"/>
                  <a:gd name="T79" fmla="*/ 474 h 514"/>
                  <a:gd name="T80" fmla="*/ 269 w 363"/>
                  <a:gd name="T81" fmla="*/ 477 h 514"/>
                  <a:gd name="T82" fmla="*/ 262 w 363"/>
                  <a:gd name="T83" fmla="*/ 478 h 514"/>
                  <a:gd name="T84" fmla="*/ 255 w 363"/>
                  <a:gd name="T85" fmla="*/ 480 h 514"/>
                  <a:gd name="T86" fmla="*/ 247 w 363"/>
                  <a:gd name="T87" fmla="*/ 482 h 514"/>
                  <a:gd name="T88" fmla="*/ 240 w 363"/>
                  <a:gd name="T89" fmla="*/ 485 h 514"/>
                  <a:gd name="T90" fmla="*/ 233 w 363"/>
                  <a:gd name="T91" fmla="*/ 488 h 514"/>
                  <a:gd name="T92" fmla="*/ 226 w 363"/>
                  <a:gd name="T93" fmla="*/ 491 h 514"/>
                  <a:gd name="T94" fmla="*/ 220 w 363"/>
                  <a:gd name="T95" fmla="*/ 495 h 514"/>
                  <a:gd name="T96" fmla="*/ 215 w 363"/>
                  <a:gd name="T97" fmla="*/ 498 h 514"/>
                  <a:gd name="T98" fmla="*/ 210 w 363"/>
                  <a:gd name="T99" fmla="*/ 501 h 514"/>
                  <a:gd name="T100" fmla="*/ 206 w 363"/>
                  <a:gd name="T101" fmla="*/ 503 h 514"/>
                  <a:gd name="T102" fmla="*/ 202 w 363"/>
                  <a:gd name="T103" fmla="*/ 507 h 514"/>
                  <a:gd name="T104" fmla="*/ 196 w 363"/>
                  <a:gd name="T105" fmla="*/ 510 h 514"/>
                  <a:gd name="T106" fmla="*/ 193 w 363"/>
                  <a:gd name="T107" fmla="*/ 512 h 514"/>
                  <a:gd name="T108" fmla="*/ 171 w 363"/>
                  <a:gd name="T109" fmla="*/ 470 h 514"/>
                  <a:gd name="T110" fmla="*/ 101 w 363"/>
                  <a:gd name="T111" fmla="*/ 308 h 514"/>
                  <a:gd name="T112" fmla="*/ 24 w 363"/>
                  <a:gd name="T113" fmla="*/ 127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3" h="514">
                    <a:moveTo>
                      <a:pt x="0" y="71"/>
                    </a:moveTo>
                    <a:lnTo>
                      <a:pt x="0" y="69"/>
                    </a:lnTo>
                    <a:lnTo>
                      <a:pt x="3" y="69"/>
                    </a:lnTo>
                    <a:lnTo>
                      <a:pt x="7" y="67"/>
                    </a:lnTo>
                    <a:lnTo>
                      <a:pt x="11" y="65"/>
                    </a:lnTo>
                    <a:lnTo>
                      <a:pt x="17" y="63"/>
                    </a:lnTo>
                    <a:lnTo>
                      <a:pt x="21" y="61"/>
                    </a:lnTo>
                    <a:lnTo>
                      <a:pt x="25" y="59"/>
                    </a:lnTo>
                    <a:lnTo>
                      <a:pt x="29" y="58"/>
                    </a:lnTo>
                    <a:lnTo>
                      <a:pt x="35" y="56"/>
                    </a:lnTo>
                    <a:lnTo>
                      <a:pt x="40" y="54"/>
                    </a:lnTo>
                    <a:lnTo>
                      <a:pt x="46" y="52"/>
                    </a:lnTo>
                    <a:lnTo>
                      <a:pt x="51" y="50"/>
                    </a:lnTo>
                    <a:lnTo>
                      <a:pt x="57" y="48"/>
                    </a:lnTo>
                    <a:lnTo>
                      <a:pt x="64" y="47"/>
                    </a:lnTo>
                    <a:lnTo>
                      <a:pt x="68" y="44"/>
                    </a:lnTo>
                    <a:lnTo>
                      <a:pt x="73" y="43"/>
                    </a:lnTo>
                    <a:lnTo>
                      <a:pt x="77" y="40"/>
                    </a:lnTo>
                    <a:lnTo>
                      <a:pt x="82" y="39"/>
                    </a:lnTo>
                    <a:lnTo>
                      <a:pt x="86" y="38"/>
                    </a:lnTo>
                    <a:lnTo>
                      <a:pt x="90" y="37"/>
                    </a:lnTo>
                    <a:lnTo>
                      <a:pt x="95" y="35"/>
                    </a:lnTo>
                    <a:lnTo>
                      <a:pt x="100" y="33"/>
                    </a:lnTo>
                    <a:lnTo>
                      <a:pt x="104" y="31"/>
                    </a:lnTo>
                    <a:lnTo>
                      <a:pt x="108" y="30"/>
                    </a:lnTo>
                    <a:lnTo>
                      <a:pt x="113" y="29"/>
                    </a:lnTo>
                    <a:lnTo>
                      <a:pt x="117" y="27"/>
                    </a:lnTo>
                    <a:lnTo>
                      <a:pt x="123" y="26"/>
                    </a:lnTo>
                    <a:lnTo>
                      <a:pt x="127" y="23"/>
                    </a:lnTo>
                    <a:lnTo>
                      <a:pt x="133" y="22"/>
                    </a:lnTo>
                    <a:lnTo>
                      <a:pt x="137" y="21"/>
                    </a:lnTo>
                    <a:lnTo>
                      <a:pt x="141" y="20"/>
                    </a:lnTo>
                    <a:lnTo>
                      <a:pt x="146" y="18"/>
                    </a:lnTo>
                    <a:lnTo>
                      <a:pt x="149" y="18"/>
                    </a:lnTo>
                    <a:lnTo>
                      <a:pt x="153" y="17"/>
                    </a:lnTo>
                    <a:lnTo>
                      <a:pt x="157" y="17"/>
                    </a:lnTo>
                    <a:lnTo>
                      <a:pt x="160" y="16"/>
                    </a:lnTo>
                    <a:lnTo>
                      <a:pt x="164" y="16"/>
                    </a:lnTo>
                    <a:lnTo>
                      <a:pt x="169" y="14"/>
                    </a:lnTo>
                    <a:lnTo>
                      <a:pt x="173" y="14"/>
                    </a:lnTo>
                    <a:lnTo>
                      <a:pt x="177" y="13"/>
                    </a:lnTo>
                    <a:lnTo>
                      <a:pt x="181" y="12"/>
                    </a:lnTo>
                    <a:lnTo>
                      <a:pt x="186" y="12"/>
                    </a:lnTo>
                    <a:lnTo>
                      <a:pt x="191" y="10"/>
                    </a:lnTo>
                    <a:lnTo>
                      <a:pt x="196" y="9"/>
                    </a:lnTo>
                    <a:lnTo>
                      <a:pt x="202" y="9"/>
                    </a:lnTo>
                    <a:lnTo>
                      <a:pt x="206" y="8"/>
                    </a:lnTo>
                    <a:lnTo>
                      <a:pt x="211" y="6"/>
                    </a:lnTo>
                    <a:lnTo>
                      <a:pt x="217" y="6"/>
                    </a:lnTo>
                    <a:lnTo>
                      <a:pt x="221" y="5"/>
                    </a:lnTo>
                    <a:lnTo>
                      <a:pt x="226" y="5"/>
                    </a:lnTo>
                    <a:lnTo>
                      <a:pt x="232" y="4"/>
                    </a:lnTo>
                    <a:lnTo>
                      <a:pt x="237" y="4"/>
                    </a:lnTo>
                    <a:lnTo>
                      <a:pt x="243" y="2"/>
                    </a:lnTo>
                    <a:lnTo>
                      <a:pt x="249" y="2"/>
                    </a:lnTo>
                    <a:lnTo>
                      <a:pt x="253" y="2"/>
                    </a:lnTo>
                    <a:lnTo>
                      <a:pt x="258" y="1"/>
                    </a:lnTo>
                    <a:lnTo>
                      <a:pt x="262" y="1"/>
                    </a:lnTo>
                    <a:lnTo>
                      <a:pt x="266" y="1"/>
                    </a:lnTo>
                    <a:lnTo>
                      <a:pt x="271" y="1"/>
                    </a:lnTo>
                    <a:lnTo>
                      <a:pt x="275" y="0"/>
                    </a:lnTo>
                    <a:lnTo>
                      <a:pt x="279" y="0"/>
                    </a:lnTo>
                    <a:lnTo>
                      <a:pt x="283" y="0"/>
                    </a:lnTo>
                    <a:lnTo>
                      <a:pt x="287" y="0"/>
                    </a:lnTo>
                    <a:lnTo>
                      <a:pt x="291" y="0"/>
                    </a:lnTo>
                    <a:lnTo>
                      <a:pt x="293" y="0"/>
                    </a:lnTo>
                    <a:lnTo>
                      <a:pt x="295" y="0"/>
                    </a:lnTo>
                    <a:lnTo>
                      <a:pt x="297" y="0"/>
                    </a:lnTo>
                    <a:lnTo>
                      <a:pt x="300" y="0"/>
                    </a:lnTo>
                    <a:lnTo>
                      <a:pt x="301" y="0"/>
                    </a:lnTo>
                    <a:lnTo>
                      <a:pt x="302" y="0"/>
                    </a:lnTo>
                    <a:lnTo>
                      <a:pt x="304" y="0"/>
                    </a:lnTo>
                    <a:lnTo>
                      <a:pt x="313" y="68"/>
                    </a:lnTo>
                    <a:lnTo>
                      <a:pt x="322" y="132"/>
                    </a:lnTo>
                    <a:lnTo>
                      <a:pt x="330" y="193"/>
                    </a:lnTo>
                    <a:lnTo>
                      <a:pt x="337" y="250"/>
                    </a:lnTo>
                    <a:lnTo>
                      <a:pt x="344" y="307"/>
                    </a:lnTo>
                    <a:lnTo>
                      <a:pt x="349" y="360"/>
                    </a:lnTo>
                    <a:lnTo>
                      <a:pt x="356" y="415"/>
                    </a:lnTo>
                    <a:lnTo>
                      <a:pt x="363" y="470"/>
                    </a:lnTo>
                    <a:lnTo>
                      <a:pt x="362" y="470"/>
                    </a:lnTo>
                    <a:lnTo>
                      <a:pt x="359" y="470"/>
                    </a:lnTo>
                    <a:lnTo>
                      <a:pt x="358" y="470"/>
                    </a:lnTo>
                    <a:lnTo>
                      <a:pt x="353" y="470"/>
                    </a:lnTo>
                    <a:lnTo>
                      <a:pt x="351" y="470"/>
                    </a:lnTo>
                    <a:lnTo>
                      <a:pt x="348" y="470"/>
                    </a:lnTo>
                    <a:lnTo>
                      <a:pt x="345" y="470"/>
                    </a:lnTo>
                    <a:lnTo>
                      <a:pt x="342" y="470"/>
                    </a:lnTo>
                    <a:lnTo>
                      <a:pt x="341" y="470"/>
                    </a:lnTo>
                    <a:lnTo>
                      <a:pt x="340" y="470"/>
                    </a:lnTo>
                    <a:lnTo>
                      <a:pt x="337" y="470"/>
                    </a:lnTo>
                    <a:lnTo>
                      <a:pt x="335" y="470"/>
                    </a:lnTo>
                    <a:lnTo>
                      <a:pt x="333" y="470"/>
                    </a:lnTo>
                    <a:lnTo>
                      <a:pt x="331" y="470"/>
                    </a:lnTo>
                    <a:lnTo>
                      <a:pt x="329" y="470"/>
                    </a:lnTo>
                    <a:lnTo>
                      <a:pt x="327" y="470"/>
                    </a:lnTo>
                    <a:lnTo>
                      <a:pt x="326" y="470"/>
                    </a:lnTo>
                    <a:lnTo>
                      <a:pt x="323" y="470"/>
                    </a:lnTo>
                    <a:lnTo>
                      <a:pt x="322" y="470"/>
                    </a:lnTo>
                    <a:lnTo>
                      <a:pt x="320" y="470"/>
                    </a:lnTo>
                    <a:lnTo>
                      <a:pt x="318" y="470"/>
                    </a:lnTo>
                    <a:lnTo>
                      <a:pt x="316" y="470"/>
                    </a:lnTo>
                    <a:lnTo>
                      <a:pt x="315" y="470"/>
                    </a:lnTo>
                    <a:lnTo>
                      <a:pt x="313" y="470"/>
                    </a:lnTo>
                    <a:lnTo>
                      <a:pt x="312" y="470"/>
                    </a:lnTo>
                    <a:lnTo>
                      <a:pt x="311" y="470"/>
                    </a:lnTo>
                    <a:lnTo>
                      <a:pt x="308" y="470"/>
                    </a:lnTo>
                    <a:lnTo>
                      <a:pt x="306" y="472"/>
                    </a:lnTo>
                    <a:lnTo>
                      <a:pt x="304" y="472"/>
                    </a:lnTo>
                    <a:lnTo>
                      <a:pt x="301" y="472"/>
                    </a:lnTo>
                    <a:lnTo>
                      <a:pt x="300" y="472"/>
                    </a:lnTo>
                    <a:lnTo>
                      <a:pt x="297" y="472"/>
                    </a:lnTo>
                    <a:lnTo>
                      <a:pt x="294" y="473"/>
                    </a:lnTo>
                    <a:lnTo>
                      <a:pt x="291" y="473"/>
                    </a:lnTo>
                    <a:lnTo>
                      <a:pt x="289" y="473"/>
                    </a:lnTo>
                    <a:lnTo>
                      <a:pt x="286" y="473"/>
                    </a:lnTo>
                    <a:lnTo>
                      <a:pt x="283" y="473"/>
                    </a:lnTo>
                    <a:lnTo>
                      <a:pt x="282" y="474"/>
                    </a:lnTo>
                    <a:lnTo>
                      <a:pt x="279" y="474"/>
                    </a:lnTo>
                    <a:lnTo>
                      <a:pt x="278" y="474"/>
                    </a:lnTo>
                    <a:lnTo>
                      <a:pt x="275" y="476"/>
                    </a:lnTo>
                    <a:lnTo>
                      <a:pt x="272" y="476"/>
                    </a:lnTo>
                    <a:lnTo>
                      <a:pt x="269" y="477"/>
                    </a:lnTo>
                    <a:lnTo>
                      <a:pt x="266" y="477"/>
                    </a:lnTo>
                    <a:lnTo>
                      <a:pt x="264" y="477"/>
                    </a:lnTo>
                    <a:lnTo>
                      <a:pt x="262" y="478"/>
                    </a:lnTo>
                    <a:lnTo>
                      <a:pt x="261" y="478"/>
                    </a:lnTo>
                    <a:lnTo>
                      <a:pt x="258" y="478"/>
                    </a:lnTo>
                    <a:lnTo>
                      <a:pt x="255" y="480"/>
                    </a:lnTo>
                    <a:lnTo>
                      <a:pt x="253" y="480"/>
                    </a:lnTo>
                    <a:lnTo>
                      <a:pt x="250" y="481"/>
                    </a:lnTo>
                    <a:lnTo>
                      <a:pt x="247" y="482"/>
                    </a:lnTo>
                    <a:lnTo>
                      <a:pt x="246" y="482"/>
                    </a:lnTo>
                    <a:lnTo>
                      <a:pt x="243" y="484"/>
                    </a:lnTo>
                    <a:lnTo>
                      <a:pt x="240" y="485"/>
                    </a:lnTo>
                    <a:lnTo>
                      <a:pt x="239" y="485"/>
                    </a:lnTo>
                    <a:lnTo>
                      <a:pt x="236" y="486"/>
                    </a:lnTo>
                    <a:lnTo>
                      <a:pt x="233" y="488"/>
                    </a:lnTo>
                    <a:lnTo>
                      <a:pt x="232" y="489"/>
                    </a:lnTo>
                    <a:lnTo>
                      <a:pt x="229" y="490"/>
                    </a:lnTo>
                    <a:lnTo>
                      <a:pt x="226" y="491"/>
                    </a:lnTo>
                    <a:lnTo>
                      <a:pt x="224" y="493"/>
                    </a:lnTo>
                    <a:lnTo>
                      <a:pt x="221" y="494"/>
                    </a:lnTo>
                    <a:lnTo>
                      <a:pt x="220" y="495"/>
                    </a:lnTo>
                    <a:lnTo>
                      <a:pt x="218" y="495"/>
                    </a:lnTo>
                    <a:lnTo>
                      <a:pt x="217" y="497"/>
                    </a:lnTo>
                    <a:lnTo>
                      <a:pt x="215" y="498"/>
                    </a:lnTo>
                    <a:lnTo>
                      <a:pt x="214" y="499"/>
                    </a:lnTo>
                    <a:lnTo>
                      <a:pt x="211" y="499"/>
                    </a:lnTo>
                    <a:lnTo>
                      <a:pt x="210" y="501"/>
                    </a:lnTo>
                    <a:lnTo>
                      <a:pt x="209" y="502"/>
                    </a:lnTo>
                    <a:lnTo>
                      <a:pt x="207" y="503"/>
                    </a:lnTo>
                    <a:lnTo>
                      <a:pt x="206" y="503"/>
                    </a:lnTo>
                    <a:lnTo>
                      <a:pt x="204" y="505"/>
                    </a:lnTo>
                    <a:lnTo>
                      <a:pt x="203" y="506"/>
                    </a:lnTo>
                    <a:lnTo>
                      <a:pt x="202" y="507"/>
                    </a:lnTo>
                    <a:lnTo>
                      <a:pt x="200" y="507"/>
                    </a:lnTo>
                    <a:lnTo>
                      <a:pt x="197" y="509"/>
                    </a:lnTo>
                    <a:lnTo>
                      <a:pt x="196" y="510"/>
                    </a:lnTo>
                    <a:lnTo>
                      <a:pt x="195" y="511"/>
                    </a:lnTo>
                    <a:lnTo>
                      <a:pt x="193" y="511"/>
                    </a:lnTo>
                    <a:lnTo>
                      <a:pt x="193" y="512"/>
                    </a:lnTo>
                    <a:lnTo>
                      <a:pt x="192" y="514"/>
                    </a:lnTo>
                    <a:lnTo>
                      <a:pt x="191" y="514"/>
                    </a:lnTo>
                    <a:lnTo>
                      <a:pt x="171" y="470"/>
                    </a:lnTo>
                    <a:lnTo>
                      <a:pt x="151" y="421"/>
                    </a:lnTo>
                    <a:lnTo>
                      <a:pt x="127" y="366"/>
                    </a:lnTo>
                    <a:lnTo>
                      <a:pt x="101" y="308"/>
                    </a:lnTo>
                    <a:lnTo>
                      <a:pt x="76" y="248"/>
                    </a:lnTo>
                    <a:lnTo>
                      <a:pt x="50" y="187"/>
                    </a:lnTo>
                    <a:lnTo>
                      <a:pt x="24" y="127"/>
                    </a:lnTo>
                    <a:lnTo>
                      <a:pt x="0" y="71"/>
                    </a:lnTo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8" name="Rectangle 46">
                <a:extLst>
                  <a:ext uri="{FF2B5EF4-FFF2-40B4-BE49-F238E27FC236}">
                    <a16:creationId xmlns:a16="http://schemas.microsoft.com/office/drawing/2014/main" id="{5F756235-5CB5-D4A6-38DE-3EC635647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656381"/>
                <a:ext cx="32110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19" name="Rectangle 47">
                <a:extLst>
                  <a:ext uri="{FF2B5EF4-FFF2-40B4-BE49-F238E27FC236}">
                    <a16:creationId xmlns:a16="http://schemas.microsoft.com/office/drawing/2014/main" id="{552F0ED9-15EA-AFCE-C895-4B97366A0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656381"/>
                <a:ext cx="32110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0" name="Rectangle 48">
                <a:extLst>
                  <a:ext uri="{FF2B5EF4-FFF2-40B4-BE49-F238E27FC236}">
                    <a16:creationId xmlns:a16="http://schemas.microsoft.com/office/drawing/2014/main" id="{8ADA373E-1887-17E3-3E20-6BEE341C63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656381"/>
                <a:ext cx="38678" cy="4232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1" name="Rectangle 49">
                <a:extLst>
                  <a:ext uri="{FF2B5EF4-FFF2-40B4-BE49-F238E27FC236}">
                    <a16:creationId xmlns:a16="http://schemas.microsoft.com/office/drawing/2014/main" id="{1C16035A-9688-32C7-DC01-E7E5BFFB4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656381"/>
                <a:ext cx="38678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2" name="Rectangle 50">
                <a:extLst>
                  <a:ext uri="{FF2B5EF4-FFF2-40B4-BE49-F238E27FC236}">
                    <a16:creationId xmlns:a16="http://schemas.microsoft.com/office/drawing/2014/main" id="{00C63CE2-EFBC-A2BF-A6C0-2334F9503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656381"/>
                <a:ext cx="34299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3" name="Rectangle 51">
                <a:extLst>
                  <a:ext uri="{FF2B5EF4-FFF2-40B4-BE49-F238E27FC236}">
                    <a16:creationId xmlns:a16="http://schemas.microsoft.com/office/drawing/2014/main" id="{EA948C86-6AA2-B51F-4582-102DC1506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656381"/>
                <a:ext cx="34299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4" name="Rectangle 52">
                <a:extLst>
                  <a:ext uri="{FF2B5EF4-FFF2-40B4-BE49-F238E27FC236}">
                    <a16:creationId xmlns:a16="http://schemas.microsoft.com/office/drawing/2014/main" id="{16E32F8D-383C-C917-6E4F-9239CB900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406802"/>
                <a:ext cx="34299" cy="4305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5" name="Rectangle 53">
                <a:extLst>
                  <a:ext uri="{FF2B5EF4-FFF2-40B4-BE49-F238E27FC236}">
                    <a16:creationId xmlns:a16="http://schemas.microsoft.com/office/drawing/2014/main" id="{D936B368-13DB-3A9A-7397-BBAEA4AA7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35141" y="3406802"/>
                <a:ext cx="34299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6" name="Rectangle 54">
                <a:extLst>
                  <a:ext uri="{FF2B5EF4-FFF2-40B4-BE49-F238E27FC236}">
                    <a16:creationId xmlns:a16="http://schemas.microsoft.com/office/drawing/2014/main" id="{2A0CF97D-7033-7944-7CBB-FCAF44DB7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406802"/>
                <a:ext cx="38678" cy="4305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7" name="Rectangle 55">
                <a:extLst>
                  <a:ext uri="{FF2B5EF4-FFF2-40B4-BE49-F238E27FC236}">
                    <a16:creationId xmlns:a16="http://schemas.microsoft.com/office/drawing/2014/main" id="{DAD77B19-9A79-7CE1-1F59-128D3F8F1F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82576" y="3406802"/>
                <a:ext cx="38678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8" name="Rectangle 56">
                <a:extLst>
                  <a:ext uri="{FF2B5EF4-FFF2-40B4-BE49-F238E27FC236}">
                    <a16:creationId xmlns:a16="http://schemas.microsoft.com/office/drawing/2014/main" id="{97BE789D-A093-A3F2-B17A-B8C8873AF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406802"/>
                <a:ext cx="32110" cy="4305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29" name="Rectangle 57">
                <a:extLst>
                  <a:ext uri="{FF2B5EF4-FFF2-40B4-BE49-F238E27FC236}">
                    <a16:creationId xmlns:a16="http://schemas.microsoft.com/office/drawing/2014/main" id="{A8AD2112-E887-9C8A-643F-F3AB9333E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36578" y="3406802"/>
                <a:ext cx="32110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0" name="Freeform 58">
                <a:extLst>
                  <a:ext uri="{FF2B5EF4-FFF2-40B4-BE49-F238E27FC236}">
                    <a16:creationId xmlns:a16="http://schemas.microsoft.com/office/drawing/2014/main" id="{F0A93510-1ADC-A912-8733-647D57984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992" y="3365935"/>
                <a:ext cx="54732" cy="48894"/>
              </a:xfrm>
              <a:custGeom>
                <a:avLst/>
                <a:gdLst>
                  <a:gd name="T0" fmla="*/ 36 w 73"/>
                  <a:gd name="T1" fmla="*/ 80 h 80"/>
                  <a:gd name="T2" fmla="*/ 73 w 73"/>
                  <a:gd name="T3" fmla="*/ 59 h 80"/>
                  <a:gd name="T4" fmla="*/ 37 w 73"/>
                  <a:gd name="T5" fmla="*/ 0 h 80"/>
                  <a:gd name="T6" fmla="*/ 0 w 73"/>
                  <a:gd name="T7" fmla="*/ 20 h 80"/>
                  <a:gd name="T8" fmla="*/ 36 w 73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0">
                    <a:moveTo>
                      <a:pt x="36" y="80"/>
                    </a:moveTo>
                    <a:lnTo>
                      <a:pt x="73" y="59"/>
                    </a:lnTo>
                    <a:lnTo>
                      <a:pt x="37" y="0"/>
                    </a:lnTo>
                    <a:lnTo>
                      <a:pt x="0" y="20"/>
                    </a:lnTo>
                    <a:lnTo>
                      <a:pt x="36" y="80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1" name="Freeform 59">
                <a:extLst>
                  <a:ext uri="{FF2B5EF4-FFF2-40B4-BE49-F238E27FC236}">
                    <a16:creationId xmlns:a16="http://schemas.microsoft.com/office/drawing/2014/main" id="{FF76D19C-8FC3-EE6F-0632-2EE32A9F88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10992" y="3365935"/>
                <a:ext cx="54732" cy="48894"/>
              </a:xfrm>
              <a:custGeom>
                <a:avLst/>
                <a:gdLst>
                  <a:gd name="T0" fmla="*/ 36 w 73"/>
                  <a:gd name="T1" fmla="*/ 80 h 80"/>
                  <a:gd name="T2" fmla="*/ 73 w 73"/>
                  <a:gd name="T3" fmla="*/ 59 h 80"/>
                  <a:gd name="T4" fmla="*/ 37 w 73"/>
                  <a:gd name="T5" fmla="*/ 0 h 80"/>
                  <a:gd name="T6" fmla="*/ 0 w 73"/>
                  <a:gd name="T7" fmla="*/ 20 h 80"/>
                  <a:gd name="T8" fmla="*/ 36 w 73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0">
                    <a:moveTo>
                      <a:pt x="36" y="80"/>
                    </a:moveTo>
                    <a:lnTo>
                      <a:pt x="73" y="59"/>
                    </a:lnTo>
                    <a:lnTo>
                      <a:pt x="37" y="0"/>
                    </a:lnTo>
                    <a:lnTo>
                      <a:pt x="0" y="20"/>
                    </a:lnTo>
                    <a:lnTo>
                      <a:pt x="36" y="8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2" name="Freeform 60">
                <a:extLst>
                  <a:ext uri="{FF2B5EF4-FFF2-40B4-BE49-F238E27FC236}">
                    <a16:creationId xmlns:a16="http://schemas.microsoft.com/office/drawing/2014/main" id="{50C4AB7E-7A7A-5440-CB11-4D7C31645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1858" y="3346961"/>
                <a:ext cx="55462" cy="49624"/>
              </a:xfrm>
              <a:custGeom>
                <a:avLst/>
                <a:gdLst>
                  <a:gd name="T0" fmla="*/ 36 w 73"/>
                  <a:gd name="T1" fmla="*/ 81 h 81"/>
                  <a:gd name="T2" fmla="*/ 73 w 73"/>
                  <a:gd name="T3" fmla="*/ 62 h 81"/>
                  <a:gd name="T4" fmla="*/ 36 w 73"/>
                  <a:gd name="T5" fmla="*/ 0 h 81"/>
                  <a:gd name="T6" fmla="*/ 0 w 73"/>
                  <a:gd name="T7" fmla="*/ 22 h 81"/>
                  <a:gd name="T8" fmla="*/ 36 w 73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1">
                    <a:moveTo>
                      <a:pt x="36" y="81"/>
                    </a:moveTo>
                    <a:lnTo>
                      <a:pt x="73" y="62"/>
                    </a:lnTo>
                    <a:lnTo>
                      <a:pt x="36" y="0"/>
                    </a:lnTo>
                    <a:lnTo>
                      <a:pt x="0" y="22"/>
                    </a:lnTo>
                    <a:lnTo>
                      <a:pt x="36" y="81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3" name="Freeform 61">
                <a:extLst>
                  <a:ext uri="{FF2B5EF4-FFF2-40B4-BE49-F238E27FC236}">
                    <a16:creationId xmlns:a16="http://schemas.microsoft.com/office/drawing/2014/main" id="{19269F41-2096-401E-FD9A-DBF8AD88BE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51858" y="3346961"/>
                <a:ext cx="55462" cy="49624"/>
              </a:xfrm>
              <a:custGeom>
                <a:avLst/>
                <a:gdLst>
                  <a:gd name="T0" fmla="*/ 36 w 73"/>
                  <a:gd name="T1" fmla="*/ 81 h 81"/>
                  <a:gd name="T2" fmla="*/ 73 w 73"/>
                  <a:gd name="T3" fmla="*/ 62 h 81"/>
                  <a:gd name="T4" fmla="*/ 36 w 73"/>
                  <a:gd name="T5" fmla="*/ 0 h 81"/>
                  <a:gd name="T6" fmla="*/ 0 w 73"/>
                  <a:gd name="T7" fmla="*/ 22 h 81"/>
                  <a:gd name="T8" fmla="*/ 36 w 73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1">
                    <a:moveTo>
                      <a:pt x="36" y="81"/>
                    </a:moveTo>
                    <a:lnTo>
                      <a:pt x="73" y="62"/>
                    </a:lnTo>
                    <a:lnTo>
                      <a:pt x="36" y="0"/>
                    </a:lnTo>
                    <a:lnTo>
                      <a:pt x="0" y="22"/>
                    </a:lnTo>
                    <a:lnTo>
                      <a:pt x="36" y="8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4" name="Freeform 62">
                <a:extLst>
                  <a:ext uri="{FF2B5EF4-FFF2-40B4-BE49-F238E27FC236}">
                    <a16:creationId xmlns:a16="http://schemas.microsoft.com/office/drawing/2014/main" id="{6241ED09-CF7A-91F0-006C-E4FB39A552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2269" y="3581215"/>
                <a:ext cx="55462" cy="48894"/>
              </a:xfrm>
              <a:custGeom>
                <a:avLst/>
                <a:gdLst>
                  <a:gd name="T0" fmla="*/ 37 w 74"/>
                  <a:gd name="T1" fmla="*/ 80 h 80"/>
                  <a:gd name="T2" fmla="*/ 74 w 74"/>
                  <a:gd name="T3" fmla="*/ 60 h 80"/>
                  <a:gd name="T4" fmla="*/ 37 w 74"/>
                  <a:gd name="T5" fmla="*/ 0 h 80"/>
                  <a:gd name="T6" fmla="*/ 0 w 74"/>
                  <a:gd name="T7" fmla="*/ 21 h 80"/>
                  <a:gd name="T8" fmla="*/ 37 w 74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37" y="80"/>
                    </a:moveTo>
                    <a:lnTo>
                      <a:pt x="74" y="60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0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5" name="Freeform 63">
                <a:extLst>
                  <a:ext uri="{FF2B5EF4-FFF2-40B4-BE49-F238E27FC236}">
                    <a16:creationId xmlns:a16="http://schemas.microsoft.com/office/drawing/2014/main" id="{A0349A7F-78D1-9D97-D79E-EAEBF7902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72269" y="3581215"/>
                <a:ext cx="55462" cy="48894"/>
              </a:xfrm>
              <a:custGeom>
                <a:avLst/>
                <a:gdLst>
                  <a:gd name="T0" fmla="*/ 37 w 74"/>
                  <a:gd name="T1" fmla="*/ 80 h 80"/>
                  <a:gd name="T2" fmla="*/ 74 w 74"/>
                  <a:gd name="T3" fmla="*/ 60 h 80"/>
                  <a:gd name="T4" fmla="*/ 37 w 74"/>
                  <a:gd name="T5" fmla="*/ 0 h 80"/>
                  <a:gd name="T6" fmla="*/ 0 w 74"/>
                  <a:gd name="T7" fmla="*/ 21 h 80"/>
                  <a:gd name="T8" fmla="*/ 37 w 74"/>
                  <a:gd name="T9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37" y="80"/>
                    </a:moveTo>
                    <a:lnTo>
                      <a:pt x="74" y="60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6" name="Freeform 64">
                <a:extLst>
                  <a:ext uri="{FF2B5EF4-FFF2-40B4-BE49-F238E27FC236}">
                    <a16:creationId xmlns:a16="http://schemas.microsoft.com/office/drawing/2014/main" id="{C75EC9F7-83B3-FD81-1367-30895DCCE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1676" y="3562971"/>
                <a:ext cx="56921" cy="49624"/>
              </a:xfrm>
              <a:custGeom>
                <a:avLst/>
                <a:gdLst>
                  <a:gd name="T0" fmla="*/ 38 w 75"/>
                  <a:gd name="T1" fmla="*/ 81 h 81"/>
                  <a:gd name="T2" fmla="*/ 75 w 75"/>
                  <a:gd name="T3" fmla="*/ 60 h 81"/>
                  <a:gd name="T4" fmla="*/ 38 w 75"/>
                  <a:gd name="T5" fmla="*/ 0 h 81"/>
                  <a:gd name="T6" fmla="*/ 0 w 75"/>
                  <a:gd name="T7" fmla="*/ 21 h 81"/>
                  <a:gd name="T8" fmla="*/ 38 w 75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38" y="81"/>
                    </a:moveTo>
                    <a:lnTo>
                      <a:pt x="75" y="60"/>
                    </a:lnTo>
                    <a:lnTo>
                      <a:pt x="38" y="0"/>
                    </a:lnTo>
                    <a:lnTo>
                      <a:pt x="0" y="21"/>
                    </a:lnTo>
                    <a:lnTo>
                      <a:pt x="38" y="81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7" name="Freeform 65">
                <a:extLst>
                  <a:ext uri="{FF2B5EF4-FFF2-40B4-BE49-F238E27FC236}">
                    <a16:creationId xmlns:a16="http://schemas.microsoft.com/office/drawing/2014/main" id="{C984C224-37E3-FECA-3D91-87BD1DBC96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11676" y="3562971"/>
                <a:ext cx="56921" cy="49624"/>
              </a:xfrm>
              <a:custGeom>
                <a:avLst/>
                <a:gdLst>
                  <a:gd name="T0" fmla="*/ 38 w 75"/>
                  <a:gd name="T1" fmla="*/ 81 h 81"/>
                  <a:gd name="T2" fmla="*/ 75 w 75"/>
                  <a:gd name="T3" fmla="*/ 60 h 81"/>
                  <a:gd name="T4" fmla="*/ 38 w 75"/>
                  <a:gd name="T5" fmla="*/ 0 h 81"/>
                  <a:gd name="T6" fmla="*/ 0 w 75"/>
                  <a:gd name="T7" fmla="*/ 21 h 81"/>
                  <a:gd name="T8" fmla="*/ 38 w 75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38" y="81"/>
                    </a:moveTo>
                    <a:lnTo>
                      <a:pt x="75" y="60"/>
                    </a:lnTo>
                    <a:lnTo>
                      <a:pt x="38" y="0"/>
                    </a:lnTo>
                    <a:lnTo>
                      <a:pt x="0" y="21"/>
                    </a:lnTo>
                    <a:lnTo>
                      <a:pt x="38" y="8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8" name="Freeform 66">
                <a:extLst>
                  <a:ext uri="{FF2B5EF4-FFF2-40B4-BE49-F238E27FC236}">
                    <a16:creationId xmlns:a16="http://schemas.microsoft.com/office/drawing/2014/main" id="{90796A23-A507-D058-C495-81783F325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061" y="3500941"/>
                <a:ext cx="55462" cy="49624"/>
              </a:xfrm>
              <a:custGeom>
                <a:avLst/>
                <a:gdLst>
                  <a:gd name="T0" fmla="*/ 37 w 74"/>
                  <a:gd name="T1" fmla="*/ 81 h 81"/>
                  <a:gd name="T2" fmla="*/ 74 w 74"/>
                  <a:gd name="T3" fmla="*/ 60 h 81"/>
                  <a:gd name="T4" fmla="*/ 38 w 74"/>
                  <a:gd name="T5" fmla="*/ 0 h 81"/>
                  <a:gd name="T6" fmla="*/ 0 w 74"/>
                  <a:gd name="T7" fmla="*/ 21 h 81"/>
                  <a:gd name="T8" fmla="*/ 37 w 74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37" y="81"/>
                    </a:moveTo>
                    <a:lnTo>
                      <a:pt x="74" y="60"/>
                    </a:lnTo>
                    <a:lnTo>
                      <a:pt x="38" y="0"/>
                    </a:lnTo>
                    <a:lnTo>
                      <a:pt x="0" y="21"/>
                    </a:lnTo>
                    <a:lnTo>
                      <a:pt x="37" y="81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9" name="Freeform 67">
                <a:extLst>
                  <a:ext uri="{FF2B5EF4-FFF2-40B4-BE49-F238E27FC236}">
                    <a16:creationId xmlns:a16="http://schemas.microsoft.com/office/drawing/2014/main" id="{AAD2E254-279D-6EA3-FC80-FC6E0DD69A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061" y="3500941"/>
                <a:ext cx="55462" cy="49624"/>
              </a:xfrm>
              <a:custGeom>
                <a:avLst/>
                <a:gdLst>
                  <a:gd name="T0" fmla="*/ 37 w 74"/>
                  <a:gd name="T1" fmla="*/ 81 h 81"/>
                  <a:gd name="T2" fmla="*/ 74 w 74"/>
                  <a:gd name="T3" fmla="*/ 60 h 81"/>
                  <a:gd name="T4" fmla="*/ 38 w 74"/>
                  <a:gd name="T5" fmla="*/ 0 h 81"/>
                  <a:gd name="T6" fmla="*/ 0 w 74"/>
                  <a:gd name="T7" fmla="*/ 21 h 81"/>
                  <a:gd name="T8" fmla="*/ 37 w 74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37" y="81"/>
                    </a:moveTo>
                    <a:lnTo>
                      <a:pt x="74" y="60"/>
                    </a:lnTo>
                    <a:lnTo>
                      <a:pt x="38" y="0"/>
                    </a:lnTo>
                    <a:lnTo>
                      <a:pt x="0" y="21"/>
                    </a:lnTo>
                    <a:lnTo>
                      <a:pt x="37" y="8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0" name="Freeform 68">
                <a:extLst>
                  <a:ext uri="{FF2B5EF4-FFF2-40B4-BE49-F238E27FC236}">
                    <a16:creationId xmlns:a16="http://schemas.microsoft.com/office/drawing/2014/main" id="{5241A55A-85B5-D8FB-88EA-8026254A00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0195" y="3519915"/>
                <a:ext cx="55462" cy="48894"/>
              </a:xfrm>
              <a:custGeom>
                <a:avLst/>
                <a:gdLst>
                  <a:gd name="T0" fmla="*/ 37 w 74"/>
                  <a:gd name="T1" fmla="*/ 81 h 81"/>
                  <a:gd name="T2" fmla="*/ 74 w 74"/>
                  <a:gd name="T3" fmla="*/ 60 h 81"/>
                  <a:gd name="T4" fmla="*/ 37 w 74"/>
                  <a:gd name="T5" fmla="*/ 0 h 81"/>
                  <a:gd name="T6" fmla="*/ 0 w 74"/>
                  <a:gd name="T7" fmla="*/ 21 h 81"/>
                  <a:gd name="T8" fmla="*/ 37 w 74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37" y="81"/>
                    </a:moveTo>
                    <a:lnTo>
                      <a:pt x="74" y="60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1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1" name="Freeform 69">
                <a:extLst>
                  <a:ext uri="{FF2B5EF4-FFF2-40B4-BE49-F238E27FC236}">
                    <a16:creationId xmlns:a16="http://schemas.microsoft.com/office/drawing/2014/main" id="{40105B75-58B7-1AB4-3418-763EC5B41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10195" y="3519915"/>
                <a:ext cx="55462" cy="48894"/>
              </a:xfrm>
              <a:custGeom>
                <a:avLst/>
                <a:gdLst>
                  <a:gd name="T0" fmla="*/ 37 w 74"/>
                  <a:gd name="T1" fmla="*/ 81 h 81"/>
                  <a:gd name="T2" fmla="*/ 74 w 74"/>
                  <a:gd name="T3" fmla="*/ 60 h 81"/>
                  <a:gd name="T4" fmla="*/ 37 w 74"/>
                  <a:gd name="T5" fmla="*/ 0 h 81"/>
                  <a:gd name="T6" fmla="*/ 0 w 74"/>
                  <a:gd name="T7" fmla="*/ 21 h 81"/>
                  <a:gd name="T8" fmla="*/ 37 w 74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37" y="81"/>
                    </a:moveTo>
                    <a:lnTo>
                      <a:pt x="74" y="60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2" name="Freeform 70">
                <a:extLst>
                  <a:ext uri="{FF2B5EF4-FFF2-40B4-BE49-F238E27FC236}">
                    <a16:creationId xmlns:a16="http://schemas.microsoft.com/office/drawing/2014/main" id="{A17628C1-A21E-ECD5-E284-80C997A07D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8917" y="3303905"/>
                <a:ext cx="56192" cy="49624"/>
              </a:xfrm>
              <a:custGeom>
                <a:avLst/>
                <a:gdLst>
                  <a:gd name="T0" fmla="*/ 37 w 75"/>
                  <a:gd name="T1" fmla="*/ 81 h 81"/>
                  <a:gd name="T2" fmla="*/ 75 w 75"/>
                  <a:gd name="T3" fmla="*/ 62 h 81"/>
                  <a:gd name="T4" fmla="*/ 37 w 75"/>
                  <a:gd name="T5" fmla="*/ 0 h 81"/>
                  <a:gd name="T6" fmla="*/ 0 w 75"/>
                  <a:gd name="T7" fmla="*/ 21 h 81"/>
                  <a:gd name="T8" fmla="*/ 37 w 75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37" y="81"/>
                    </a:moveTo>
                    <a:lnTo>
                      <a:pt x="75" y="62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1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3" name="Freeform 71">
                <a:extLst>
                  <a:ext uri="{FF2B5EF4-FFF2-40B4-BE49-F238E27FC236}">
                    <a16:creationId xmlns:a16="http://schemas.microsoft.com/office/drawing/2014/main" id="{06B9CE22-84F0-4D54-10E1-D28A2A40D9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48917" y="3303905"/>
                <a:ext cx="56192" cy="49624"/>
              </a:xfrm>
              <a:custGeom>
                <a:avLst/>
                <a:gdLst>
                  <a:gd name="T0" fmla="*/ 37 w 75"/>
                  <a:gd name="T1" fmla="*/ 81 h 81"/>
                  <a:gd name="T2" fmla="*/ 75 w 75"/>
                  <a:gd name="T3" fmla="*/ 62 h 81"/>
                  <a:gd name="T4" fmla="*/ 37 w 75"/>
                  <a:gd name="T5" fmla="*/ 0 h 81"/>
                  <a:gd name="T6" fmla="*/ 0 w 75"/>
                  <a:gd name="T7" fmla="*/ 21 h 81"/>
                  <a:gd name="T8" fmla="*/ 37 w 75"/>
                  <a:gd name="T9" fmla="*/ 8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37" y="81"/>
                    </a:moveTo>
                    <a:lnTo>
                      <a:pt x="75" y="62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7" y="8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4" name="Freeform 72">
                <a:extLst>
                  <a:ext uri="{FF2B5EF4-FFF2-40B4-BE49-F238E27FC236}">
                    <a16:creationId xmlns:a16="http://schemas.microsoft.com/office/drawing/2014/main" id="{A9609BE4-396B-3E1D-4EF4-3115D5B2E7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9054" y="3286391"/>
                <a:ext cx="56192" cy="49624"/>
              </a:xfrm>
              <a:custGeom>
                <a:avLst/>
                <a:gdLst>
                  <a:gd name="T0" fmla="*/ 36 w 74"/>
                  <a:gd name="T1" fmla="*/ 82 h 82"/>
                  <a:gd name="T2" fmla="*/ 74 w 74"/>
                  <a:gd name="T3" fmla="*/ 61 h 82"/>
                  <a:gd name="T4" fmla="*/ 37 w 74"/>
                  <a:gd name="T5" fmla="*/ 0 h 82"/>
                  <a:gd name="T6" fmla="*/ 0 w 74"/>
                  <a:gd name="T7" fmla="*/ 21 h 82"/>
                  <a:gd name="T8" fmla="*/ 36 w 74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2">
                    <a:moveTo>
                      <a:pt x="36" y="82"/>
                    </a:moveTo>
                    <a:lnTo>
                      <a:pt x="74" y="61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6" y="82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5" name="Freeform 73">
                <a:extLst>
                  <a:ext uri="{FF2B5EF4-FFF2-40B4-BE49-F238E27FC236}">
                    <a16:creationId xmlns:a16="http://schemas.microsoft.com/office/drawing/2014/main" id="{EC427E61-1A8C-0499-9A80-748966B86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89054" y="3286391"/>
                <a:ext cx="56192" cy="49624"/>
              </a:xfrm>
              <a:custGeom>
                <a:avLst/>
                <a:gdLst>
                  <a:gd name="T0" fmla="*/ 36 w 74"/>
                  <a:gd name="T1" fmla="*/ 82 h 82"/>
                  <a:gd name="T2" fmla="*/ 74 w 74"/>
                  <a:gd name="T3" fmla="*/ 61 h 82"/>
                  <a:gd name="T4" fmla="*/ 37 w 74"/>
                  <a:gd name="T5" fmla="*/ 0 h 82"/>
                  <a:gd name="T6" fmla="*/ 0 w 74"/>
                  <a:gd name="T7" fmla="*/ 21 h 82"/>
                  <a:gd name="T8" fmla="*/ 36 w 74"/>
                  <a:gd name="T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2">
                    <a:moveTo>
                      <a:pt x="36" y="82"/>
                    </a:moveTo>
                    <a:lnTo>
                      <a:pt x="74" y="61"/>
                    </a:lnTo>
                    <a:lnTo>
                      <a:pt x="37" y="0"/>
                    </a:lnTo>
                    <a:lnTo>
                      <a:pt x="0" y="21"/>
                    </a:lnTo>
                    <a:lnTo>
                      <a:pt x="36" y="8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6" name="Rectangle 74">
                <a:extLst>
                  <a:ext uri="{FF2B5EF4-FFF2-40B4-BE49-F238E27FC236}">
                    <a16:creationId xmlns:a16="http://schemas.microsoft.com/office/drawing/2014/main" id="{48CAF4A1-F0F5-EF14-99EA-E5729A85DE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218523"/>
                <a:ext cx="32839" cy="4159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7" name="Rectangle 75">
                <a:extLst>
                  <a:ext uri="{FF2B5EF4-FFF2-40B4-BE49-F238E27FC236}">
                    <a16:creationId xmlns:a16="http://schemas.microsoft.com/office/drawing/2014/main" id="{4E8ABB80-36C3-72CF-C9A4-A47172C88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218523"/>
                <a:ext cx="32839" cy="4159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8" name="Rectangle 76">
                <a:extLst>
                  <a:ext uri="{FF2B5EF4-FFF2-40B4-BE49-F238E27FC236}">
                    <a16:creationId xmlns:a16="http://schemas.microsoft.com/office/drawing/2014/main" id="{479C2E99-0968-5740-8FDA-8ABEB260A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466642"/>
                <a:ext cx="32839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49" name="Rectangle 77">
                <a:extLst>
                  <a:ext uri="{FF2B5EF4-FFF2-40B4-BE49-F238E27FC236}">
                    <a16:creationId xmlns:a16="http://schemas.microsoft.com/office/drawing/2014/main" id="{111A7EE9-79A3-AEEA-68A0-1327D38575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48098" y="3466642"/>
                <a:ext cx="32839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0" name="Rectangle 78">
                <a:extLst>
                  <a:ext uri="{FF2B5EF4-FFF2-40B4-BE49-F238E27FC236}">
                    <a16:creationId xmlns:a16="http://schemas.microsoft.com/office/drawing/2014/main" id="{FECF17CC-D7A0-89FD-8322-9320F37057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532" y="3466642"/>
                <a:ext cx="38678" cy="4232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1" name="Rectangle 79">
                <a:extLst>
                  <a:ext uri="{FF2B5EF4-FFF2-40B4-BE49-F238E27FC236}">
                    <a16:creationId xmlns:a16="http://schemas.microsoft.com/office/drawing/2014/main" id="{67A8AB73-4829-FFDE-E6A2-E441C6E92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532" y="3466642"/>
                <a:ext cx="38678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2" name="Rectangle 80">
                <a:extLst>
                  <a:ext uri="{FF2B5EF4-FFF2-40B4-BE49-F238E27FC236}">
                    <a16:creationId xmlns:a16="http://schemas.microsoft.com/office/drawing/2014/main" id="{E3FE951C-4CF0-AF2E-3F26-DA918B6988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532" y="3218523"/>
                <a:ext cx="38678" cy="4159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3" name="Rectangle 81">
                <a:extLst>
                  <a:ext uri="{FF2B5EF4-FFF2-40B4-BE49-F238E27FC236}">
                    <a16:creationId xmlns:a16="http://schemas.microsoft.com/office/drawing/2014/main" id="{93FC41E9-69E2-9B84-E569-B5BFBD2E6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95532" y="3218523"/>
                <a:ext cx="38678" cy="4159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4" name="Rectangle 82">
                <a:extLst>
                  <a:ext uri="{FF2B5EF4-FFF2-40B4-BE49-F238E27FC236}">
                    <a16:creationId xmlns:a16="http://schemas.microsoft.com/office/drawing/2014/main" id="{C0FE9049-E48A-6A33-B83A-9EB216507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218523"/>
                <a:ext cx="32110" cy="4159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5" name="Rectangle 83">
                <a:extLst>
                  <a:ext uri="{FF2B5EF4-FFF2-40B4-BE49-F238E27FC236}">
                    <a16:creationId xmlns:a16="http://schemas.microsoft.com/office/drawing/2014/main" id="{C91CB93A-55B7-118C-8136-A9533F27BE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218523"/>
                <a:ext cx="32110" cy="4159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6" name="Rectangle 84">
                <a:extLst>
                  <a:ext uri="{FF2B5EF4-FFF2-40B4-BE49-F238E27FC236}">
                    <a16:creationId xmlns:a16="http://schemas.microsoft.com/office/drawing/2014/main" id="{F4D2E5FE-68F5-458A-C9A1-DA4519CBBD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466642"/>
                <a:ext cx="32110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7" name="Rectangle 85">
                <a:extLst>
                  <a:ext uri="{FF2B5EF4-FFF2-40B4-BE49-F238E27FC236}">
                    <a16:creationId xmlns:a16="http://schemas.microsoft.com/office/drawing/2014/main" id="{5FD2FE14-DBD6-F3E9-99F2-AA155E1FA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49534" y="3466642"/>
                <a:ext cx="32110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8" name="Rectangle 86">
                <a:extLst>
                  <a:ext uri="{FF2B5EF4-FFF2-40B4-BE49-F238E27FC236}">
                    <a16:creationId xmlns:a16="http://schemas.microsoft.com/office/drawing/2014/main" id="{45A2FC32-8C5C-B421-2DF2-A2149E1C9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0877" y="3406802"/>
                <a:ext cx="11676" cy="291905"/>
              </a:xfrm>
              <a:prstGeom prst="rect">
                <a:avLst/>
              </a:pr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59" name="Rectangle 87">
                <a:extLst>
                  <a:ext uri="{FF2B5EF4-FFF2-40B4-BE49-F238E27FC236}">
                    <a16:creationId xmlns:a16="http://schemas.microsoft.com/office/drawing/2014/main" id="{10D0C0C3-441D-10F0-A16A-24FD9AB8F6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270877" y="3406802"/>
                <a:ext cx="11676" cy="291905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0" name="Freeform 88">
                <a:extLst>
                  <a:ext uri="{FF2B5EF4-FFF2-40B4-BE49-F238E27FC236}">
                    <a16:creationId xmlns:a16="http://schemas.microsoft.com/office/drawing/2014/main" id="{2AB4B7E5-9F32-6814-44A0-8DAC9A80E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8586" y="3379071"/>
                <a:ext cx="198496" cy="256147"/>
              </a:xfrm>
              <a:custGeom>
                <a:avLst/>
                <a:gdLst>
                  <a:gd name="T0" fmla="*/ 252 w 263"/>
                  <a:gd name="T1" fmla="*/ 419 h 419"/>
                  <a:gd name="T2" fmla="*/ 263 w 263"/>
                  <a:gd name="T3" fmla="*/ 412 h 419"/>
                  <a:gd name="T4" fmla="*/ 13 w 263"/>
                  <a:gd name="T5" fmla="*/ 0 h 419"/>
                  <a:gd name="T6" fmla="*/ 0 w 263"/>
                  <a:gd name="T7" fmla="*/ 8 h 419"/>
                  <a:gd name="T8" fmla="*/ 252 w 263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19">
                    <a:moveTo>
                      <a:pt x="252" y="419"/>
                    </a:moveTo>
                    <a:lnTo>
                      <a:pt x="263" y="412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252" y="419"/>
                    </a:lnTo>
                    <a:close/>
                  </a:path>
                </a:pathLst>
              </a:cu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1" name="Freeform 89">
                <a:extLst>
                  <a:ext uri="{FF2B5EF4-FFF2-40B4-BE49-F238E27FC236}">
                    <a16:creationId xmlns:a16="http://schemas.microsoft.com/office/drawing/2014/main" id="{C03934E0-D846-A0F8-D12A-EAD16F602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98586" y="3379071"/>
                <a:ext cx="198496" cy="256147"/>
              </a:xfrm>
              <a:custGeom>
                <a:avLst/>
                <a:gdLst>
                  <a:gd name="T0" fmla="*/ 252 w 263"/>
                  <a:gd name="T1" fmla="*/ 419 h 419"/>
                  <a:gd name="T2" fmla="*/ 263 w 263"/>
                  <a:gd name="T3" fmla="*/ 412 h 419"/>
                  <a:gd name="T4" fmla="*/ 13 w 263"/>
                  <a:gd name="T5" fmla="*/ 0 h 419"/>
                  <a:gd name="T6" fmla="*/ 0 w 263"/>
                  <a:gd name="T7" fmla="*/ 8 h 419"/>
                  <a:gd name="T8" fmla="*/ 252 w 263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19">
                    <a:moveTo>
                      <a:pt x="252" y="419"/>
                    </a:moveTo>
                    <a:lnTo>
                      <a:pt x="263" y="412"/>
                    </a:lnTo>
                    <a:lnTo>
                      <a:pt x="13" y="0"/>
                    </a:lnTo>
                    <a:lnTo>
                      <a:pt x="0" y="8"/>
                    </a:lnTo>
                    <a:lnTo>
                      <a:pt x="252" y="41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2" name="Freeform 90">
                <a:extLst>
                  <a:ext uri="{FF2B5EF4-FFF2-40B4-BE49-F238E27FC236}">
                    <a16:creationId xmlns:a16="http://schemas.microsoft.com/office/drawing/2014/main" id="{334C70B1-DC4E-1E37-CAFA-260816F930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434" y="3281283"/>
                <a:ext cx="197766" cy="256147"/>
              </a:xfrm>
              <a:custGeom>
                <a:avLst/>
                <a:gdLst>
                  <a:gd name="T0" fmla="*/ 250 w 262"/>
                  <a:gd name="T1" fmla="*/ 419 h 419"/>
                  <a:gd name="T2" fmla="*/ 262 w 262"/>
                  <a:gd name="T3" fmla="*/ 412 h 419"/>
                  <a:gd name="T4" fmla="*/ 11 w 262"/>
                  <a:gd name="T5" fmla="*/ 0 h 419"/>
                  <a:gd name="T6" fmla="*/ 0 w 262"/>
                  <a:gd name="T7" fmla="*/ 7 h 419"/>
                  <a:gd name="T8" fmla="*/ 250 w 262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419">
                    <a:moveTo>
                      <a:pt x="250" y="419"/>
                    </a:moveTo>
                    <a:lnTo>
                      <a:pt x="262" y="412"/>
                    </a:lnTo>
                    <a:lnTo>
                      <a:pt x="11" y="0"/>
                    </a:lnTo>
                    <a:lnTo>
                      <a:pt x="0" y="7"/>
                    </a:lnTo>
                    <a:lnTo>
                      <a:pt x="250" y="419"/>
                    </a:lnTo>
                    <a:close/>
                  </a:path>
                </a:pathLst>
              </a:cu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3" name="Freeform 91">
                <a:extLst>
                  <a:ext uri="{FF2B5EF4-FFF2-40B4-BE49-F238E27FC236}">
                    <a16:creationId xmlns:a16="http://schemas.microsoft.com/office/drawing/2014/main" id="{9A02B980-211A-FBBB-9E4F-31C2D0D3EB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0434" y="3281283"/>
                <a:ext cx="197766" cy="256147"/>
              </a:xfrm>
              <a:custGeom>
                <a:avLst/>
                <a:gdLst>
                  <a:gd name="T0" fmla="*/ 250 w 262"/>
                  <a:gd name="T1" fmla="*/ 419 h 419"/>
                  <a:gd name="T2" fmla="*/ 262 w 262"/>
                  <a:gd name="T3" fmla="*/ 412 h 419"/>
                  <a:gd name="T4" fmla="*/ 11 w 262"/>
                  <a:gd name="T5" fmla="*/ 0 h 419"/>
                  <a:gd name="T6" fmla="*/ 0 w 262"/>
                  <a:gd name="T7" fmla="*/ 7 h 419"/>
                  <a:gd name="T8" fmla="*/ 250 w 262"/>
                  <a:gd name="T9" fmla="*/ 41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419">
                    <a:moveTo>
                      <a:pt x="250" y="419"/>
                    </a:moveTo>
                    <a:lnTo>
                      <a:pt x="262" y="412"/>
                    </a:lnTo>
                    <a:lnTo>
                      <a:pt x="11" y="0"/>
                    </a:lnTo>
                    <a:lnTo>
                      <a:pt x="0" y="7"/>
                    </a:lnTo>
                    <a:lnTo>
                      <a:pt x="250" y="41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4" name="Rectangle 92">
                <a:extLst>
                  <a:ext uri="{FF2B5EF4-FFF2-40B4-BE49-F238E27FC236}">
                    <a16:creationId xmlns:a16="http://schemas.microsoft.com/office/drawing/2014/main" id="{23261945-61A9-4648-414A-C6DF935FF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5692" y="3218523"/>
                <a:ext cx="10217" cy="290446"/>
              </a:xfrm>
              <a:prstGeom prst="rect">
                <a:avLst/>
              </a:pr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5" name="Rectangle 93">
                <a:extLst>
                  <a:ext uri="{FF2B5EF4-FFF2-40B4-BE49-F238E27FC236}">
                    <a16:creationId xmlns:a16="http://schemas.microsoft.com/office/drawing/2014/main" id="{3F0A47BE-74BB-B6F8-5F7C-7D7F0F9F9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35692" y="3218523"/>
                <a:ext cx="10217" cy="29044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6" name="Freeform 141">
                <a:extLst>
                  <a:ext uri="{FF2B5EF4-FFF2-40B4-BE49-F238E27FC236}">
                    <a16:creationId xmlns:a16="http://schemas.microsoft.com/office/drawing/2014/main" id="{D112B841-85B9-9721-17DB-9A9EEB210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6511" y="3376882"/>
                <a:ext cx="66408" cy="68598"/>
              </a:xfrm>
              <a:custGeom>
                <a:avLst/>
                <a:gdLst>
                  <a:gd name="T0" fmla="*/ 0 w 88"/>
                  <a:gd name="T1" fmla="*/ 16 h 113"/>
                  <a:gd name="T2" fmla="*/ 29 w 88"/>
                  <a:gd name="T3" fmla="*/ 0 h 113"/>
                  <a:gd name="T4" fmla="*/ 88 w 88"/>
                  <a:gd name="T5" fmla="*/ 97 h 113"/>
                  <a:gd name="T6" fmla="*/ 59 w 88"/>
                  <a:gd name="T7" fmla="*/ 113 h 113"/>
                  <a:gd name="T8" fmla="*/ 0 w 88"/>
                  <a:gd name="T9" fmla="*/ 1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13">
                    <a:moveTo>
                      <a:pt x="0" y="16"/>
                    </a:moveTo>
                    <a:lnTo>
                      <a:pt x="29" y="0"/>
                    </a:lnTo>
                    <a:lnTo>
                      <a:pt x="88" y="97"/>
                    </a:lnTo>
                    <a:lnTo>
                      <a:pt x="59" y="113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E7E6E6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7" name="Freeform 142">
                <a:extLst>
                  <a:ext uri="{FF2B5EF4-FFF2-40B4-BE49-F238E27FC236}">
                    <a16:creationId xmlns:a16="http://schemas.microsoft.com/office/drawing/2014/main" id="{05FCE5D9-7384-E9A7-7C20-C5DBC2DE5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36511" y="3376882"/>
                <a:ext cx="66408" cy="68598"/>
              </a:xfrm>
              <a:custGeom>
                <a:avLst/>
                <a:gdLst>
                  <a:gd name="T0" fmla="*/ 0 w 88"/>
                  <a:gd name="T1" fmla="*/ 16 h 113"/>
                  <a:gd name="T2" fmla="*/ 29 w 88"/>
                  <a:gd name="T3" fmla="*/ 0 h 113"/>
                  <a:gd name="T4" fmla="*/ 88 w 88"/>
                  <a:gd name="T5" fmla="*/ 97 h 113"/>
                  <a:gd name="T6" fmla="*/ 59 w 88"/>
                  <a:gd name="T7" fmla="*/ 113 h 113"/>
                  <a:gd name="T8" fmla="*/ 0 w 88"/>
                  <a:gd name="T9" fmla="*/ 1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13">
                    <a:moveTo>
                      <a:pt x="0" y="16"/>
                    </a:moveTo>
                    <a:lnTo>
                      <a:pt x="29" y="0"/>
                    </a:lnTo>
                    <a:lnTo>
                      <a:pt x="88" y="97"/>
                    </a:lnTo>
                    <a:lnTo>
                      <a:pt x="59" y="113"/>
                    </a:lnTo>
                    <a:lnTo>
                      <a:pt x="0" y="16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8" name="Freeform 143">
                <a:extLst>
                  <a:ext uri="{FF2B5EF4-FFF2-40B4-BE49-F238E27FC236}">
                    <a16:creationId xmlns:a16="http://schemas.microsoft.com/office/drawing/2014/main" id="{89A686FA-C0C2-10E6-4A98-2277058CD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8758" y="3474670"/>
                <a:ext cx="66408" cy="68598"/>
              </a:xfrm>
              <a:custGeom>
                <a:avLst/>
                <a:gdLst>
                  <a:gd name="T0" fmla="*/ 0 w 88"/>
                  <a:gd name="T1" fmla="*/ 16 h 112"/>
                  <a:gd name="T2" fmla="*/ 31 w 88"/>
                  <a:gd name="T3" fmla="*/ 0 h 112"/>
                  <a:gd name="T4" fmla="*/ 88 w 88"/>
                  <a:gd name="T5" fmla="*/ 96 h 112"/>
                  <a:gd name="T6" fmla="*/ 59 w 88"/>
                  <a:gd name="T7" fmla="*/ 112 h 112"/>
                  <a:gd name="T8" fmla="*/ 0 w 88"/>
                  <a:gd name="T9" fmla="*/ 1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12">
                    <a:moveTo>
                      <a:pt x="0" y="16"/>
                    </a:moveTo>
                    <a:lnTo>
                      <a:pt x="31" y="0"/>
                    </a:lnTo>
                    <a:lnTo>
                      <a:pt x="88" y="96"/>
                    </a:lnTo>
                    <a:lnTo>
                      <a:pt x="59" y="112"/>
                    </a:lnTo>
                    <a:lnTo>
                      <a:pt x="0" y="16"/>
                    </a:lnTo>
                    <a:close/>
                  </a:path>
                </a:pathLst>
              </a:custGeom>
              <a:solidFill>
                <a:srgbClr val="00FF00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69" name="Freeform 144">
                <a:extLst>
                  <a:ext uri="{FF2B5EF4-FFF2-40B4-BE49-F238E27FC236}">
                    <a16:creationId xmlns:a16="http://schemas.microsoft.com/office/drawing/2014/main" id="{69582BD3-30DD-413F-7309-DC8A4E73F8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08758" y="3474670"/>
                <a:ext cx="66408" cy="68598"/>
              </a:xfrm>
              <a:custGeom>
                <a:avLst/>
                <a:gdLst>
                  <a:gd name="T0" fmla="*/ 0 w 88"/>
                  <a:gd name="T1" fmla="*/ 16 h 112"/>
                  <a:gd name="T2" fmla="*/ 31 w 88"/>
                  <a:gd name="T3" fmla="*/ 0 h 112"/>
                  <a:gd name="T4" fmla="*/ 88 w 88"/>
                  <a:gd name="T5" fmla="*/ 96 h 112"/>
                  <a:gd name="T6" fmla="*/ 59 w 88"/>
                  <a:gd name="T7" fmla="*/ 112 h 112"/>
                  <a:gd name="T8" fmla="*/ 0 w 88"/>
                  <a:gd name="T9" fmla="*/ 1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12">
                    <a:moveTo>
                      <a:pt x="0" y="16"/>
                    </a:moveTo>
                    <a:lnTo>
                      <a:pt x="31" y="0"/>
                    </a:lnTo>
                    <a:lnTo>
                      <a:pt x="88" y="96"/>
                    </a:lnTo>
                    <a:lnTo>
                      <a:pt x="59" y="112"/>
                    </a:lnTo>
                    <a:lnTo>
                      <a:pt x="0" y="16"/>
                    </a:lnTo>
                  </a:path>
                </a:pathLst>
              </a:custGeom>
              <a:solidFill>
                <a:srgbClr val="E7E6E6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70" name="Group 469">
                <a:extLst>
                  <a:ext uri="{FF2B5EF4-FFF2-40B4-BE49-F238E27FC236}">
                    <a16:creationId xmlns:a16="http://schemas.microsoft.com/office/drawing/2014/main" id="{F0D7BA89-1E0F-748E-ED7C-4A258B781416}"/>
                  </a:ext>
                </a:extLst>
              </p:cNvPr>
              <p:cNvGrpSpPr/>
              <p:nvPr/>
            </p:nvGrpSpPr>
            <p:grpSpPr>
              <a:xfrm>
                <a:off x="9413840" y="3281647"/>
                <a:ext cx="24812" cy="180252"/>
                <a:chOff x="9532905" y="1990668"/>
                <a:chExt cx="83222" cy="604584"/>
              </a:xfrm>
            </p:grpSpPr>
            <p:sp>
              <p:nvSpPr>
                <p:cNvPr id="619" name="Rectangle 145">
                  <a:extLst>
                    <a:ext uri="{FF2B5EF4-FFF2-40B4-BE49-F238E27FC236}">
                      <a16:creationId xmlns:a16="http://schemas.microsoft.com/office/drawing/2014/main" id="{DD559612-10FA-BFED-3CB3-AFE1BE56C9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32905" y="1990668"/>
                  <a:ext cx="83222" cy="225189"/>
                </a:xfrm>
                <a:prstGeom prst="rect">
                  <a:avLst/>
                </a:prstGeom>
                <a:solidFill>
                  <a:srgbClr val="00FF0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0" name="Rectangle 146">
                  <a:extLst>
                    <a:ext uri="{FF2B5EF4-FFF2-40B4-BE49-F238E27FC236}">
                      <a16:creationId xmlns:a16="http://schemas.microsoft.com/office/drawing/2014/main" id="{50D7A3ED-0308-E660-996B-13364B9F5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32905" y="1990668"/>
                  <a:ext cx="83222" cy="225189"/>
                </a:xfrm>
                <a:prstGeom prst="rect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3175">
                  <a:solidFill>
                    <a:sysClr val="windowText" lastClr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1" name="Rectangle 147">
                  <a:extLst>
                    <a:ext uri="{FF2B5EF4-FFF2-40B4-BE49-F238E27FC236}">
                      <a16:creationId xmlns:a16="http://schemas.microsoft.com/office/drawing/2014/main" id="{EEE56971-8A83-0380-60B9-35BE7367A8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32905" y="2367615"/>
                  <a:ext cx="83222" cy="227637"/>
                </a:xfrm>
                <a:prstGeom prst="rect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3175">
                  <a:solidFill>
                    <a:sysClr val="windowText" lastClr="000000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22" name="Rectangle 148">
                  <a:extLst>
                    <a:ext uri="{FF2B5EF4-FFF2-40B4-BE49-F238E27FC236}">
                      <a16:creationId xmlns:a16="http://schemas.microsoft.com/office/drawing/2014/main" id="{B709D3DA-5734-3988-24B5-ADB7171548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532905" y="2367615"/>
                  <a:ext cx="83222" cy="227637"/>
                </a:xfrm>
                <a:prstGeom prst="rect">
                  <a:avLst/>
                </a:prstGeom>
                <a:noFill/>
                <a:ln w="317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71" name="Freeform 149">
                <a:extLst>
                  <a:ext uri="{FF2B5EF4-FFF2-40B4-BE49-F238E27FC236}">
                    <a16:creationId xmlns:a16="http://schemas.microsoft.com/office/drawing/2014/main" id="{52CB440B-483E-B255-A7A1-85986AEF4D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1652" y="3466642"/>
                <a:ext cx="51084" cy="180252"/>
              </a:xfrm>
              <a:custGeom>
                <a:avLst/>
                <a:gdLst>
                  <a:gd name="T0" fmla="*/ 0 w 68"/>
                  <a:gd name="T1" fmla="*/ 0 h 295"/>
                  <a:gd name="T2" fmla="*/ 0 w 68"/>
                  <a:gd name="T3" fmla="*/ 295 h 295"/>
                  <a:gd name="T4" fmla="*/ 68 w 68"/>
                  <a:gd name="T5" fmla="*/ 295 h 295"/>
                  <a:gd name="T6" fmla="*/ 15 w 68"/>
                  <a:gd name="T7" fmla="*/ 0 h 295"/>
                  <a:gd name="T8" fmla="*/ 0 w 68"/>
                  <a:gd name="T9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295">
                    <a:moveTo>
                      <a:pt x="0" y="0"/>
                    </a:moveTo>
                    <a:lnTo>
                      <a:pt x="0" y="295"/>
                    </a:lnTo>
                    <a:lnTo>
                      <a:pt x="68" y="295"/>
                    </a:lnTo>
                    <a:lnTo>
                      <a:pt x="1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472C4">
                  <a:lumMod val="60000"/>
                  <a:lumOff val="4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2" name="Freeform 150">
                <a:extLst>
                  <a:ext uri="{FF2B5EF4-FFF2-40B4-BE49-F238E27FC236}">
                    <a16:creationId xmlns:a16="http://schemas.microsoft.com/office/drawing/2014/main" id="{AA4BECAC-9066-5C93-429A-09D0B4CE24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71652" y="3466642"/>
                <a:ext cx="51084" cy="180252"/>
              </a:xfrm>
              <a:custGeom>
                <a:avLst/>
                <a:gdLst>
                  <a:gd name="T0" fmla="*/ 0 w 68"/>
                  <a:gd name="T1" fmla="*/ 0 h 295"/>
                  <a:gd name="T2" fmla="*/ 0 w 68"/>
                  <a:gd name="T3" fmla="*/ 295 h 295"/>
                  <a:gd name="T4" fmla="*/ 68 w 68"/>
                  <a:gd name="T5" fmla="*/ 295 h 295"/>
                  <a:gd name="T6" fmla="*/ 15 w 68"/>
                  <a:gd name="T7" fmla="*/ 0 h 295"/>
                  <a:gd name="T8" fmla="*/ 0 w 68"/>
                  <a:gd name="T9" fmla="*/ 0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295">
                    <a:moveTo>
                      <a:pt x="0" y="0"/>
                    </a:moveTo>
                    <a:lnTo>
                      <a:pt x="0" y="295"/>
                    </a:lnTo>
                    <a:lnTo>
                      <a:pt x="68" y="295"/>
                    </a:lnTo>
                    <a:lnTo>
                      <a:pt x="15" y="0"/>
                    </a:ln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3" name="Rectangle 264">
                <a:extLst>
                  <a:ext uri="{FF2B5EF4-FFF2-40B4-BE49-F238E27FC236}">
                    <a16:creationId xmlns:a16="http://schemas.microsoft.com/office/drawing/2014/main" id="{AB2E66F9-0204-3352-FC00-D73DF5B7FB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263039"/>
                <a:ext cx="32110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4" name="Rectangle 265">
                <a:extLst>
                  <a:ext uri="{FF2B5EF4-FFF2-40B4-BE49-F238E27FC236}">
                    <a16:creationId xmlns:a16="http://schemas.microsoft.com/office/drawing/2014/main" id="{E1B3AC30-6D1F-CC91-ACF8-70DE3B871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263039"/>
                <a:ext cx="32110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5" name="Rectangle 266">
                <a:extLst>
                  <a:ext uri="{FF2B5EF4-FFF2-40B4-BE49-F238E27FC236}">
                    <a16:creationId xmlns:a16="http://schemas.microsoft.com/office/drawing/2014/main" id="{970CBDE1-D9C2-B741-AB36-39883E8C70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263039"/>
                <a:ext cx="40137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6" name="Rectangle 267">
                <a:extLst>
                  <a:ext uri="{FF2B5EF4-FFF2-40B4-BE49-F238E27FC236}">
                    <a16:creationId xmlns:a16="http://schemas.microsoft.com/office/drawing/2014/main" id="{3F73712C-1EC2-9763-8970-2A6F46280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263039"/>
                <a:ext cx="40137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7" name="Freeform 268">
                <a:extLst>
                  <a:ext uri="{FF2B5EF4-FFF2-40B4-BE49-F238E27FC236}">
                    <a16:creationId xmlns:a16="http://schemas.microsoft.com/office/drawing/2014/main" id="{55B46712-1292-502B-4465-199EF780F6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882" y="3263039"/>
                <a:ext cx="32840" cy="206523"/>
              </a:xfrm>
              <a:custGeom>
                <a:avLst/>
                <a:gdLst>
                  <a:gd name="T0" fmla="*/ 43 w 43"/>
                  <a:gd name="T1" fmla="*/ 0 h 338"/>
                  <a:gd name="T2" fmla="*/ 43 w 43"/>
                  <a:gd name="T3" fmla="*/ 338 h 338"/>
                  <a:gd name="T4" fmla="*/ 0 w 43"/>
                  <a:gd name="T5" fmla="*/ 338 h 338"/>
                  <a:gd name="T6" fmla="*/ 0 w 43"/>
                  <a:gd name="T7" fmla="*/ 1 h 338"/>
                  <a:gd name="T8" fmla="*/ 43 w 43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8">
                    <a:moveTo>
                      <a:pt x="43" y="0"/>
                    </a:moveTo>
                    <a:lnTo>
                      <a:pt x="43" y="338"/>
                    </a:lnTo>
                    <a:lnTo>
                      <a:pt x="0" y="338"/>
                    </a:lnTo>
                    <a:lnTo>
                      <a:pt x="0" y="1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8" name="Freeform 269">
                <a:extLst>
                  <a:ext uri="{FF2B5EF4-FFF2-40B4-BE49-F238E27FC236}">
                    <a16:creationId xmlns:a16="http://schemas.microsoft.com/office/drawing/2014/main" id="{8EE251C6-ECFD-A6D2-8B3A-9155C0514D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9882" y="3263039"/>
                <a:ext cx="32840" cy="206523"/>
              </a:xfrm>
              <a:custGeom>
                <a:avLst/>
                <a:gdLst>
                  <a:gd name="T0" fmla="*/ 43 w 43"/>
                  <a:gd name="T1" fmla="*/ 0 h 338"/>
                  <a:gd name="T2" fmla="*/ 43 w 43"/>
                  <a:gd name="T3" fmla="*/ 338 h 338"/>
                  <a:gd name="T4" fmla="*/ 0 w 43"/>
                  <a:gd name="T5" fmla="*/ 338 h 338"/>
                  <a:gd name="T6" fmla="*/ 0 w 43"/>
                  <a:gd name="T7" fmla="*/ 1 h 338"/>
                  <a:gd name="T8" fmla="*/ 43 w 43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338">
                    <a:moveTo>
                      <a:pt x="43" y="0"/>
                    </a:moveTo>
                    <a:lnTo>
                      <a:pt x="43" y="338"/>
                    </a:lnTo>
                    <a:lnTo>
                      <a:pt x="0" y="338"/>
                    </a:lnTo>
                    <a:lnTo>
                      <a:pt x="0" y="1"/>
                    </a:lnTo>
                    <a:lnTo>
                      <a:pt x="43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79" name="Freeform 270">
                <a:extLst>
                  <a:ext uri="{FF2B5EF4-FFF2-40B4-BE49-F238E27FC236}">
                    <a16:creationId xmlns:a16="http://schemas.microsoft.com/office/drawing/2014/main" id="{794E3DA6-D851-A0ED-E116-6CE6C51CB8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0567" y="3326528"/>
                <a:ext cx="163467" cy="190469"/>
              </a:xfrm>
              <a:custGeom>
                <a:avLst/>
                <a:gdLst>
                  <a:gd name="T0" fmla="*/ 178 w 216"/>
                  <a:gd name="T1" fmla="*/ 0 h 312"/>
                  <a:gd name="T2" fmla="*/ 216 w 216"/>
                  <a:gd name="T3" fmla="*/ 21 h 312"/>
                  <a:gd name="T4" fmla="*/ 38 w 216"/>
                  <a:gd name="T5" fmla="*/ 312 h 312"/>
                  <a:gd name="T6" fmla="*/ 0 w 216"/>
                  <a:gd name="T7" fmla="*/ 291 h 312"/>
                  <a:gd name="T8" fmla="*/ 178 w 216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312">
                    <a:moveTo>
                      <a:pt x="178" y="0"/>
                    </a:moveTo>
                    <a:lnTo>
                      <a:pt x="216" y="21"/>
                    </a:lnTo>
                    <a:lnTo>
                      <a:pt x="38" y="312"/>
                    </a:lnTo>
                    <a:lnTo>
                      <a:pt x="0" y="291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0" name="Freeform 271">
                <a:extLst>
                  <a:ext uri="{FF2B5EF4-FFF2-40B4-BE49-F238E27FC236}">
                    <a16:creationId xmlns:a16="http://schemas.microsoft.com/office/drawing/2014/main" id="{6251962F-0246-045E-8AC9-A6C4F87112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0567" y="3326528"/>
                <a:ext cx="163467" cy="190469"/>
              </a:xfrm>
              <a:custGeom>
                <a:avLst/>
                <a:gdLst>
                  <a:gd name="T0" fmla="*/ 178 w 216"/>
                  <a:gd name="T1" fmla="*/ 0 h 312"/>
                  <a:gd name="T2" fmla="*/ 216 w 216"/>
                  <a:gd name="T3" fmla="*/ 21 h 312"/>
                  <a:gd name="T4" fmla="*/ 38 w 216"/>
                  <a:gd name="T5" fmla="*/ 312 h 312"/>
                  <a:gd name="T6" fmla="*/ 0 w 216"/>
                  <a:gd name="T7" fmla="*/ 291 h 312"/>
                  <a:gd name="T8" fmla="*/ 178 w 216"/>
                  <a:gd name="T9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312">
                    <a:moveTo>
                      <a:pt x="178" y="0"/>
                    </a:moveTo>
                    <a:lnTo>
                      <a:pt x="216" y="21"/>
                    </a:lnTo>
                    <a:lnTo>
                      <a:pt x="38" y="312"/>
                    </a:lnTo>
                    <a:lnTo>
                      <a:pt x="0" y="291"/>
                    </a:lnTo>
                    <a:lnTo>
                      <a:pt x="178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1" name="Freeform 272">
                <a:extLst>
                  <a:ext uri="{FF2B5EF4-FFF2-40B4-BE49-F238E27FC236}">
                    <a16:creationId xmlns:a16="http://schemas.microsoft.com/office/drawing/2014/main" id="{EB6184B3-3528-32DF-07A7-D3CB58335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682" y="3387828"/>
                <a:ext cx="161278" cy="191198"/>
              </a:xfrm>
              <a:custGeom>
                <a:avLst/>
                <a:gdLst>
                  <a:gd name="T0" fmla="*/ 0 w 214"/>
                  <a:gd name="T1" fmla="*/ 291 h 312"/>
                  <a:gd name="T2" fmla="*/ 177 w 214"/>
                  <a:gd name="T3" fmla="*/ 0 h 312"/>
                  <a:gd name="T4" fmla="*/ 214 w 214"/>
                  <a:gd name="T5" fmla="*/ 19 h 312"/>
                  <a:gd name="T6" fmla="*/ 38 w 214"/>
                  <a:gd name="T7" fmla="*/ 312 h 312"/>
                  <a:gd name="T8" fmla="*/ 0 w 214"/>
                  <a:gd name="T9" fmla="*/ 29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0" y="291"/>
                    </a:moveTo>
                    <a:lnTo>
                      <a:pt x="177" y="0"/>
                    </a:lnTo>
                    <a:lnTo>
                      <a:pt x="214" y="19"/>
                    </a:lnTo>
                    <a:lnTo>
                      <a:pt x="38" y="312"/>
                    </a:lnTo>
                    <a:lnTo>
                      <a:pt x="0" y="291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2" name="Freeform 273">
                <a:extLst>
                  <a:ext uri="{FF2B5EF4-FFF2-40B4-BE49-F238E27FC236}">
                    <a16:creationId xmlns:a16="http://schemas.microsoft.com/office/drawing/2014/main" id="{076DC59D-0641-5ED7-F864-38A54F8D7B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10682" y="3387828"/>
                <a:ext cx="161278" cy="191198"/>
              </a:xfrm>
              <a:custGeom>
                <a:avLst/>
                <a:gdLst>
                  <a:gd name="T0" fmla="*/ 0 w 214"/>
                  <a:gd name="T1" fmla="*/ 291 h 312"/>
                  <a:gd name="T2" fmla="*/ 177 w 214"/>
                  <a:gd name="T3" fmla="*/ 0 h 312"/>
                  <a:gd name="T4" fmla="*/ 214 w 214"/>
                  <a:gd name="T5" fmla="*/ 19 h 312"/>
                  <a:gd name="T6" fmla="*/ 38 w 214"/>
                  <a:gd name="T7" fmla="*/ 312 h 312"/>
                  <a:gd name="T8" fmla="*/ 0 w 214"/>
                  <a:gd name="T9" fmla="*/ 29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0" y="291"/>
                    </a:moveTo>
                    <a:lnTo>
                      <a:pt x="177" y="0"/>
                    </a:lnTo>
                    <a:lnTo>
                      <a:pt x="214" y="19"/>
                    </a:lnTo>
                    <a:lnTo>
                      <a:pt x="38" y="312"/>
                    </a:lnTo>
                    <a:lnTo>
                      <a:pt x="0" y="29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3" name="Freeform 275">
                <a:extLst>
                  <a:ext uri="{FF2B5EF4-FFF2-40B4-BE49-F238E27FC236}">
                    <a16:creationId xmlns:a16="http://schemas.microsoft.com/office/drawing/2014/main" id="{244EEF40-AE56-8E07-F26A-D8DA4E488F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0819" y="3405342"/>
                <a:ext cx="162007" cy="190469"/>
              </a:xfrm>
              <a:custGeom>
                <a:avLst/>
                <a:gdLst>
                  <a:gd name="T0" fmla="*/ 214 w 214"/>
                  <a:gd name="T1" fmla="*/ 21 h 312"/>
                  <a:gd name="T2" fmla="*/ 177 w 214"/>
                  <a:gd name="T3" fmla="*/ 0 h 312"/>
                  <a:gd name="T4" fmla="*/ 0 w 214"/>
                  <a:gd name="T5" fmla="*/ 293 h 312"/>
                  <a:gd name="T6" fmla="*/ 37 w 214"/>
                  <a:gd name="T7" fmla="*/ 312 h 312"/>
                  <a:gd name="T8" fmla="*/ 214 w 214"/>
                  <a:gd name="T9" fmla="*/ 2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312">
                    <a:moveTo>
                      <a:pt x="214" y="21"/>
                    </a:moveTo>
                    <a:lnTo>
                      <a:pt x="177" y="0"/>
                    </a:lnTo>
                    <a:lnTo>
                      <a:pt x="0" y="293"/>
                    </a:lnTo>
                    <a:lnTo>
                      <a:pt x="37" y="312"/>
                    </a:lnTo>
                    <a:lnTo>
                      <a:pt x="214" y="2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4" name="Rectangle 276">
                <a:extLst>
                  <a:ext uri="{FF2B5EF4-FFF2-40B4-BE49-F238E27FC236}">
                    <a16:creationId xmlns:a16="http://schemas.microsoft.com/office/drawing/2014/main" id="{E8027834-D128-B84D-DCD8-8F0DCC59D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452777"/>
                <a:ext cx="32840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5" name="Rectangle 277">
                <a:extLst>
                  <a:ext uri="{FF2B5EF4-FFF2-40B4-BE49-F238E27FC236}">
                    <a16:creationId xmlns:a16="http://schemas.microsoft.com/office/drawing/2014/main" id="{6F87E10E-03BC-9A7E-05DA-8C4C0BA1E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452777"/>
                <a:ext cx="32840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6" name="Rectangle 278">
                <a:extLst>
                  <a:ext uri="{FF2B5EF4-FFF2-40B4-BE49-F238E27FC236}">
                    <a16:creationId xmlns:a16="http://schemas.microsoft.com/office/drawing/2014/main" id="{A29D5F04-FA75-91D6-ADF3-313002A46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452777"/>
                <a:ext cx="38678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7" name="Rectangle 279">
                <a:extLst>
                  <a:ext uri="{FF2B5EF4-FFF2-40B4-BE49-F238E27FC236}">
                    <a16:creationId xmlns:a16="http://schemas.microsoft.com/office/drawing/2014/main" id="{01765953-1401-7E44-19D1-D77AC03F0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452777"/>
                <a:ext cx="38678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8" name="Rectangle 280">
                <a:extLst>
                  <a:ext uri="{FF2B5EF4-FFF2-40B4-BE49-F238E27FC236}">
                    <a16:creationId xmlns:a16="http://schemas.microsoft.com/office/drawing/2014/main" id="{D9846F1A-5CAB-4146-9BB7-F6143478B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452777"/>
                <a:ext cx="32839" cy="20652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89" name="Rectangle 281">
                <a:extLst>
                  <a:ext uri="{FF2B5EF4-FFF2-40B4-BE49-F238E27FC236}">
                    <a16:creationId xmlns:a16="http://schemas.microsoft.com/office/drawing/2014/main" id="{2E3AD8E8-7B00-7665-9CF5-8E25DFC67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452777"/>
                <a:ext cx="32839" cy="206523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0" name="Freeform 282">
                <a:extLst>
                  <a:ext uri="{FF2B5EF4-FFF2-40B4-BE49-F238E27FC236}">
                    <a16:creationId xmlns:a16="http://schemas.microsoft.com/office/drawing/2014/main" id="{18F900D3-F4FB-B2DD-1A2F-AE904DA35D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2893" y="3344772"/>
                <a:ext cx="160548" cy="190468"/>
              </a:xfrm>
              <a:custGeom>
                <a:avLst/>
                <a:gdLst>
                  <a:gd name="T0" fmla="*/ 213 w 213"/>
                  <a:gd name="T1" fmla="*/ 19 h 312"/>
                  <a:gd name="T2" fmla="*/ 37 w 213"/>
                  <a:gd name="T3" fmla="*/ 312 h 312"/>
                  <a:gd name="T4" fmla="*/ 0 w 213"/>
                  <a:gd name="T5" fmla="*/ 291 h 312"/>
                  <a:gd name="T6" fmla="*/ 176 w 213"/>
                  <a:gd name="T7" fmla="*/ 0 h 312"/>
                  <a:gd name="T8" fmla="*/ 213 w 213"/>
                  <a:gd name="T9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312">
                    <a:moveTo>
                      <a:pt x="213" y="19"/>
                    </a:moveTo>
                    <a:lnTo>
                      <a:pt x="37" y="312"/>
                    </a:lnTo>
                    <a:lnTo>
                      <a:pt x="0" y="291"/>
                    </a:lnTo>
                    <a:lnTo>
                      <a:pt x="176" y="0"/>
                    </a:lnTo>
                    <a:lnTo>
                      <a:pt x="213" y="19"/>
                    </a:ln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1" name="Freeform 283">
                <a:extLst>
                  <a:ext uri="{FF2B5EF4-FFF2-40B4-BE49-F238E27FC236}">
                    <a16:creationId xmlns:a16="http://schemas.microsoft.com/office/drawing/2014/main" id="{1FA69C9D-A27D-3BB7-8966-464B0388EE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12893" y="3344772"/>
                <a:ext cx="160548" cy="190468"/>
              </a:xfrm>
              <a:custGeom>
                <a:avLst/>
                <a:gdLst>
                  <a:gd name="T0" fmla="*/ 213 w 213"/>
                  <a:gd name="T1" fmla="*/ 19 h 312"/>
                  <a:gd name="T2" fmla="*/ 37 w 213"/>
                  <a:gd name="T3" fmla="*/ 312 h 312"/>
                  <a:gd name="T4" fmla="*/ 0 w 213"/>
                  <a:gd name="T5" fmla="*/ 291 h 312"/>
                  <a:gd name="T6" fmla="*/ 176 w 213"/>
                  <a:gd name="T7" fmla="*/ 0 h 312"/>
                  <a:gd name="T8" fmla="*/ 213 w 213"/>
                  <a:gd name="T9" fmla="*/ 19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312">
                    <a:moveTo>
                      <a:pt x="213" y="19"/>
                    </a:moveTo>
                    <a:lnTo>
                      <a:pt x="37" y="312"/>
                    </a:lnTo>
                    <a:lnTo>
                      <a:pt x="0" y="291"/>
                    </a:lnTo>
                    <a:lnTo>
                      <a:pt x="176" y="0"/>
                    </a:lnTo>
                    <a:lnTo>
                      <a:pt x="213" y="1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2" name="Freeform 285">
                <a:extLst>
                  <a:ext uri="{FF2B5EF4-FFF2-40B4-BE49-F238E27FC236}">
                    <a16:creationId xmlns:a16="http://schemas.microsoft.com/office/drawing/2014/main" id="{8CE442AD-8226-E999-14FD-282DCCD522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9713" y="3383449"/>
                <a:ext cx="276580" cy="315258"/>
              </a:xfrm>
              <a:custGeom>
                <a:avLst/>
                <a:gdLst>
                  <a:gd name="T0" fmla="*/ 2 w 367"/>
                  <a:gd name="T1" fmla="*/ 444 h 515"/>
                  <a:gd name="T2" fmla="*/ 16 w 367"/>
                  <a:gd name="T3" fmla="*/ 450 h 515"/>
                  <a:gd name="T4" fmla="*/ 30 w 367"/>
                  <a:gd name="T5" fmla="*/ 454 h 515"/>
                  <a:gd name="T6" fmla="*/ 45 w 367"/>
                  <a:gd name="T7" fmla="*/ 460 h 515"/>
                  <a:gd name="T8" fmla="*/ 62 w 367"/>
                  <a:gd name="T9" fmla="*/ 467 h 515"/>
                  <a:gd name="T10" fmla="*/ 77 w 367"/>
                  <a:gd name="T11" fmla="*/ 472 h 515"/>
                  <a:gd name="T12" fmla="*/ 91 w 367"/>
                  <a:gd name="T13" fmla="*/ 477 h 515"/>
                  <a:gd name="T14" fmla="*/ 103 w 367"/>
                  <a:gd name="T15" fmla="*/ 482 h 515"/>
                  <a:gd name="T16" fmla="*/ 117 w 367"/>
                  <a:gd name="T17" fmla="*/ 486 h 515"/>
                  <a:gd name="T18" fmla="*/ 131 w 367"/>
                  <a:gd name="T19" fmla="*/ 492 h 515"/>
                  <a:gd name="T20" fmla="*/ 144 w 367"/>
                  <a:gd name="T21" fmla="*/ 494 h 515"/>
                  <a:gd name="T22" fmla="*/ 155 w 367"/>
                  <a:gd name="T23" fmla="*/ 497 h 515"/>
                  <a:gd name="T24" fmla="*/ 168 w 367"/>
                  <a:gd name="T25" fmla="*/ 500 h 515"/>
                  <a:gd name="T26" fmla="*/ 180 w 367"/>
                  <a:gd name="T27" fmla="*/ 502 h 515"/>
                  <a:gd name="T28" fmla="*/ 195 w 367"/>
                  <a:gd name="T29" fmla="*/ 505 h 515"/>
                  <a:gd name="T30" fmla="*/ 211 w 367"/>
                  <a:gd name="T31" fmla="*/ 507 h 515"/>
                  <a:gd name="T32" fmla="*/ 226 w 367"/>
                  <a:gd name="T33" fmla="*/ 510 h 515"/>
                  <a:gd name="T34" fmla="*/ 241 w 367"/>
                  <a:gd name="T35" fmla="*/ 511 h 515"/>
                  <a:gd name="T36" fmla="*/ 256 w 367"/>
                  <a:gd name="T37" fmla="*/ 514 h 515"/>
                  <a:gd name="T38" fmla="*/ 269 w 367"/>
                  <a:gd name="T39" fmla="*/ 514 h 515"/>
                  <a:gd name="T40" fmla="*/ 282 w 367"/>
                  <a:gd name="T41" fmla="*/ 515 h 515"/>
                  <a:gd name="T42" fmla="*/ 292 w 367"/>
                  <a:gd name="T43" fmla="*/ 515 h 515"/>
                  <a:gd name="T44" fmla="*/ 298 w 367"/>
                  <a:gd name="T45" fmla="*/ 515 h 515"/>
                  <a:gd name="T46" fmla="*/ 302 w 367"/>
                  <a:gd name="T47" fmla="*/ 515 h 515"/>
                  <a:gd name="T48" fmla="*/ 331 w 367"/>
                  <a:gd name="T49" fmla="*/ 321 h 515"/>
                  <a:gd name="T50" fmla="*/ 353 w 367"/>
                  <a:gd name="T51" fmla="*/ 153 h 515"/>
                  <a:gd name="T52" fmla="*/ 365 w 367"/>
                  <a:gd name="T53" fmla="*/ 43 h 515"/>
                  <a:gd name="T54" fmla="*/ 357 w 367"/>
                  <a:gd name="T55" fmla="*/ 45 h 515"/>
                  <a:gd name="T56" fmla="*/ 349 w 367"/>
                  <a:gd name="T57" fmla="*/ 45 h 515"/>
                  <a:gd name="T58" fmla="*/ 342 w 367"/>
                  <a:gd name="T59" fmla="*/ 46 h 515"/>
                  <a:gd name="T60" fmla="*/ 336 w 367"/>
                  <a:gd name="T61" fmla="*/ 46 h 515"/>
                  <a:gd name="T62" fmla="*/ 331 w 367"/>
                  <a:gd name="T63" fmla="*/ 46 h 515"/>
                  <a:gd name="T64" fmla="*/ 325 w 367"/>
                  <a:gd name="T65" fmla="*/ 46 h 515"/>
                  <a:gd name="T66" fmla="*/ 320 w 367"/>
                  <a:gd name="T67" fmla="*/ 45 h 515"/>
                  <a:gd name="T68" fmla="*/ 314 w 367"/>
                  <a:gd name="T69" fmla="*/ 45 h 515"/>
                  <a:gd name="T70" fmla="*/ 309 w 367"/>
                  <a:gd name="T71" fmla="*/ 45 h 515"/>
                  <a:gd name="T72" fmla="*/ 303 w 367"/>
                  <a:gd name="T73" fmla="*/ 45 h 515"/>
                  <a:gd name="T74" fmla="*/ 298 w 367"/>
                  <a:gd name="T75" fmla="*/ 43 h 515"/>
                  <a:gd name="T76" fmla="*/ 292 w 367"/>
                  <a:gd name="T77" fmla="*/ 43 h 515"/>
                  <a:gd name="T78" fmla="*/ 282 w 367"/>
                  <a:gd name="T79" fmla="*/ 41 h 515"/>
                  <a:gd name="T80" fmla="*/ 275 w 367"/>
                  <a:gd name="T81" fmla="*/ 39 h 515"/>
                  <a:gd name="T82" fmla="*/ 267 w 367"/>
                  <a:gd name="T83" fmla="*/ 35 h 515"/>
                  <a:gd name="T84" fmla="*/ 260 w 367"/>
                  <a:gd name="T85" fmla="*/ 34 h 515"/>
                  <a:gd name="T86" fmla="*/ 253 w 367"/>
                  <a:gd name="T87" fmla="*/ 32 h 515"/>
                  <a:gd name="T88" fmla="*/ 245 w 367"/>
                  <a:gd name="T89" fmla="*/ 28 h 515"/>
                  <a:gd name="T90" fmla="*/ 237 w 367"/>
                  <a:gd name="T91" fmla="*/ 25 h 515"/>
                  <a:gd name="T92" fmla="*/ 230 w 367"/>
                  <a:gd name="T93" fmla="*/ 21 h 515"/>
                  <a:gd name="T94" fmla="*/ 223 w 367"/>
                  <a:gd name="T95" fmla="*/ 18 h 515"/>
                  <a:gd name="T96" fmla="*/ 219 w 367"/>
                  <a:gd name="T97" fmla="*/ 16 h 515"/>
                  <a:gd name="T98" fmla="*/ 213 w 367"/>
                  <a:gd name="T99" fmla="*/ 13 h 515"/>
                  <a:gd name="T100" fmla="*/ 209 w 367"/>
                  <a:gd name="T101" fmla="*/ 11 h 515"/>
                  <a:gd name="T102" fmla="*/ 204 w 367"/>
                  <a:gd name="T103" fmla="*/ 7 h 515"/>
                  <a:gd name="T104" fmla="*/ 200 w 367"/>
                  <a:gd name="T105" fmla="*/ 4 h 515"/>
                  <a:gd name="T106" fmla="*/ 195 w 367"/>
                  <a:gd name="T107" fmla="*/ 1 h 515"/>
                  <a:gd name="T108" fmla="*/ 153 w 367"/>
                  <a:gd name="T109" fmla="*/ 93 h 515"/>
                  <a:gd name="T110" fmla="*/ 77 w 367"/>
                  <a:gd name="T111" fmla="*/ 266 h 515"/>
                  <a:gd name="T112" fmla="*/ 0 w 367"/>
                  <a:gd name="T113" fmla="*/ 443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7" h="515">
                    <a:moveTo>
                      <a:pt x="0" y="443"/>
                    </a:moveTo>
                    <a:lnTo>
                      <a:pt x="1" y="443"/>
                    </a:lnTo>
                    <a:lnTo>
                      <a:pt x="2" y="444"/>
                    </a:lnTo>
                    <a:lnTo>
                      <a:pt x="6" y="446"/>
                    </a:lnTo>
                    <a:lnTo>
                      <a:pt x="11" y="447"/>
                    </a:lnTo>
                    <a:lnTo>
                      <a:pt x="16" y="450"/>
                    </a:lnTo>
                    <a:lnTo>
                      <a:pt x="20" y="451"/>
                    </a:lnTo>
                    <a:lnTo>
                      <a:pt x="26" y="452"/>
                    </a:lnTo>
                    <a:lnTo>
                      <a:pt x="30" y="454"/>
                    </a:lnTo>
                    <a:lnTo>
                      <a:pt x="34" y="456"/>
                    </a:lnTo>
                    <a:lnTo>
                      <a:pt x="40" y="459"/>
                    </a:lnTo>
                    <a:lnTo>
                      <a:pt x="45" y="460"/>
                    </a:lnTo>
                    <a:lnTo>
                      <a:pt x="51" y="463"/>
                    </a:lnTo>
                    <a:lnTo>
                      <a:pt x="56" y="464"/>
                    </a:lnTo>
                    <a:lnTo>
                      <a:pt x="62" y="467"/>
                    </a:lnTo>
                    <a:lnTo>
                      <a:pt x="67" y="468"/>
                    </a:lnTo>
                    <a:lnTo>
                      <a:pt x="73" y="471"/>
                    </a:lnTo>
                    <a:lnTo>
                      <a:pt x="77" y="472"/>
                    </a:lnTo>
                    <a:lnTo>
                      <a:pt x="81" y="473"/>
                    </a:lnTo>
                    <a:lnTo>
                      <a:pt x="86" y="476"/>
                    </a:lnTo>
                    <a:lnTo>
                      <a:pt x="91" y="477"/>
                    </a:lnTo>
                    <a:lnTo>
                      <a:pt x="95" y="479"/>
                    </a:lnTo>
                    <a:lnTo>
                      <a:pt x="99" y="481"/>
                    </a:lnTo>
                    <a:lnTo>
                      <a:pt x="103" y="482"/>
                    </a:lnTo>
                    <a:lnTo>
                      <a:pt x="107" y="484"/>
                    </a:lnTo>
                    <a:lnTo>
                      <a:pt x="113" y="485"/>
                    </a:lnTo>
                    <a:lnTo>
                      <a:pt x="117" y="486"/>
                    </a:lnTo>
                    <a:lnTo>
                      <a:pt x="122" y="488"/>
                    </a:lnTo>
                    <a:lnTo>
                      <a:pt x="126" y="490"/>
                    </a:lnTo>
                    <a:lnTo>
                      <a:pt x="131" y="492"/>
                    </a:lnTo>
                    <a:lnTo>
                      <a:pt x="136" y="493"/>
                    </a:lnTo>
                    <a:lnTo>
                      <a:pt x="140" y="493"/>
                    </a:lnTo>
                    <a:lnTo>
                      <a:pt x="144" y="494"/>
                    </a:lnTo>
                    <a:lnTo>
                      <a:pt x="149" y="496"/>
                    </a:lnTo>
                    <a:lnTo>
                      <a:pt x="153" y="497"/>
                    </a:lnTo>
                    <a:lnTo>
                      <a:pt x="155" y="497"/>
                    </a:lnTo>
                    <a:lnTo>
                      <a:pt x="160" y="498"/>
                    </a:lnTo>
                    <a:lnTo>
                      <a:pt x="164" y="498"/>
                    </a:lnTo>
                    <a:lnTo>
                      <a:pt x="168" y="500"/>
                    </a:lnTo>
                    <a:lnTo>
                      <a:pt x="172" y="501"/>
                    </a:lnTo>
                    <a:lnTo>
                      <a:pt x="176" y="501"/>
                    </a:lnTo>
                    <a:lnTo>
                      <a:pt x="180" y="502"/>
                    </a:lnTo>
                    <a:lnTo>
                      <a:pt x="184" y="503"/>
                    </a:lnTo>
                    <a:lnTo>
                      <a:pt x="190" y="505"/>
                    </a:lnTo>
                    <a:lnTo>
                      <a:pt x="195" y="505"/>
                    </a:lnTo>
                    <a:lnTo>
                      <a:pt x="200" y="506"/>
                    </a:lnTo>
                    <a:lnTo>
                      <a:pt x="205" y="507"/>
                    </a:lnTo>
                    <a:lnTo>
                      <a:pt x="211" y="507"/>
                    </a:lnTo>
                    <a:lnTo>
                      <a:pt x="215" y="509"/>
                    </a:lnTo>
                    <a:lnTo>
                      <a:pt x="220" y="509"/>
                    </a:lnTo>
                    <a:lnTo>
                      <a:pt x="226" y="510"/>
                    </a:lnTo>
                    <a:lnTo>
                      <a:pt x="231" y="510"/>
                    </a:lnTo>
                    <a:lnTo>
                      <a:pt x="235" y="511"/>
                    </a:lnTo>
                    <a:lnTo>
                      <a:pt x="241" y="511"/>
                    </a:lnTo>
                    <a:lnTo>
                      <a:pt x="247" y="513"/>
                    </a:lnTo>
                    <a:lnTo>
                      <a:pt x="252" y="513"/>
                    </a:lnTo>
                    <a:lnTo>
                      <a:pt x="256" y="514"/>
                    </a:lnTo>
                    <a:lnTo>
                      <a:pt x="260" y="514"/>
                    </a:lnTo>
                    <a:lnTo>
                      <a:pt x="264" y="514"/>
                    </a:lnTo>
                    <a:lnTo>
                      <a:pt x="269" y="514"/>
                    </a:lnTo>
                    <a:lnTo>
                      <a:pt x="273" y="514"/>
                    </a:lnTo>
                    <a:lnTo>
                      <a:pt x="278" y="514"/>
                    </a:lnTo>
                    <a:lnTo>
                      <a:pt x="282" y="515"/>
                    </a:lnTo>
                    <a:lnTo>
                      <a:pt x="287" y="515"/>
                    </a:lnTo>
                    <a:lnTo>
                      <a:pt x="291" y="515"/>
                    </a:lnTo>
                    <a:lnTo>
                      <a:pt x="292" y="515"/>
                    </a:lnTo>
                    <a:lnTo>
                      <a:pt x="293" y="515"/>
                    </a:lnTo>
                    <a:lnTo>
                      <a:pt x="295" y="515"/>
                    </a:lnTo>
                    <a:lnTo>
                      <a:pt x="298" y="515"/>
                    </a:lnTo>
                    <a:lnTo>
                      <a:pt x="299" y="515"/>
                    </a:lnTo>
                    <a:lnTo>
                      <a:pt x="300" y="515"/>
                    </a:lnTo>
                    <a:lnTo>
                      <a:pt x="302" y="515"/>
                    </a:lnTo>
                    <a:lnTo>
                      <a:pt x="313" y="446"/>
                    </a:lnTo>
                    <a:lnTo>
                      <a:pt x="322" y="382"/>
                    </a:lnTo>
                    <a:lnTo>
                      <a:pt x="331" y="321"/>
                    </a:lnTo>
                    <a:lnTo>
                      <a:pt x="339" y="264"/>
                    </a:lnTo>
                    <a:lnTo>
                      <a:pt x="346" y="208"/>
                    </a:lnTo>
                    <a:lnTo>
                      <a:pt x="353" y="153"/>
                    </a:lnTo>
                    <a:lnTo>
                      <a:pt x="360" y="98"/>
                    </a:lnTo>
                    <a:lnTo>
                      <a:pt x="367" y="43"/>
                    </a:lnTo>
                    <a:lnTo>
                      <a:pt x="365" y="43"/>
                    </a:lnTo>
                    <a:lnTo>
                      <a:pt x="362" y="43"/>
                    </a:lnTo>
                    <a:lnTo>
                      <a:pt x="360" y="45"/>
                    </a:lnTo>
                    <a:lnTo>
                      <a:pt x="357" y="45"/>
                    </a:lnTo>
                    <a:lnTo>
                      <a:pt x="353" y="45"/>
                    </a:lnTo>
                    <a:lnTo>
                      <a:pt x="350" y="45"/>
                    </a:lnTo>
                    <a:lnTo>
                      <a:pt x="349" y="45"/>
                    </a:lnTo>
                    <a:lnTo>
                      <a:pt x="346" y="45"/>
                    </a:lnTo>
                    <a:lnTo>
                      <a:pt x="344" y="45"/>
                    </a:lnTo>
                    <a:lnTo>
                      <a:pt x="342" y="46"/>
                    </a:lnTo>
                    <a:lnTo>
                      <a:pt x="340" y="46"/>
                    </a:lnTo>
                    <a:lnTo>
                      <a:pt x="338" y="46"/>
                    </a:lnTo>
                    <a:lnTo>
                      <a:pt x="336" y="46"/>
                    </a:lnTo>
                    <a:lnTo>
                      <a:pt x="333" y="46"/>
                    </a:lnTo>
                    <a:lnTo>
                      <a:pt x="332" y="46"/>
                    </a:lnTo>
                    <a:lnTo>
                      <a:pt x="331" y="46"/>
                    </a:lnTo>
                    <a:lnTo>
                      <a:pt x="328" y="46"/>
                    </a:lnTo>
                    <a:lnTo>
                      <a:pt x="327" y="46"/>
                    </a:lnTo>
                    <a:lnTo>
                      <a:pt x="325" y="46"/>
                    </a:lnTo>
                    <a:lnTo>
                      <a:pt x="324" y="46"/>
                    </a:lnTo>
                    <a:lnTo>
                      <a:pt x="321" y="45"/>
                    </a:lnTo>
                    <a:lnTo>
                      <a:pt x="320" y="45"/>
                    </a:lnTo>
                    <a:lnTo>
                      <a:pt x="318" y="45"/>
                    </a:lnTo>
                    <a:lnTo>
                      <a:pt x="315" y="45"/>
                    </a:lnTo>
                    <a:lnTo>
                      <a:pt x="314" y="45"/>
                    </a:lnTo>
                    <a:lnTo>
                      <a:pt x="313" y="45"/>
                    </a:lnTo>
                    <a:lnTo>
                      <a:pt x="311" y="45"/>
                    </a:lnTo>
                    <a:lnTo>
                      <a:pt x="309" y="45"/>
                    </a:lnTo>
                    <a:lnTo>
                      <a:pt x="307" y="45"/>
                    </a:lnTo>
                    <a:lnTo>
                      <a:pt x="306" y="45"/>
                    </a:lnTo>
                    <a:lnTo>
                      <a:pt x="303" y="45"/>
                    </a:lnTo>
                    <a:lnTo>
                      <a:pt x="302" y="45"/>
                    </a:lnTo>
                    <a:lnTo>
                      <a:pt x="300" y="45"/>
                    </a:lnTo>
                    <a:lnTo>
                      <a:pt x="298" y="43"/>
                    </a:lnTo>
                    <a:lnTo>
                      <a:pt x="296" y="43"/>
                    </a:lnTo>
                    <a:lnTo>
                      <a:pt x="295" y="43"/>
                    </a:lnTo>
                    <a:lnTo>
                      <a:pt x="292" y="43"/>
                    </a:lnTo>
                    <a:lnTo>
                      <a:pt x="289" y="42"/>
                    </a:lnTo>
                    <a:lnTo>
                      <a:pt x="285" y="41"/>
                    </a:lnTo>
                    <a:lnTo>
                      <a:pt x="282" y="41"/>
                    </a:lnTo>
                    <a:lnTo>
                      <a:pt x="281" y="41"/>
                    </a:lnTo>
                    <a:lnTo>
                      <a:pt x="278" y="39"/>
                    </a:lnTo>
                    <a:lnTo>
                      <a:pt x="275" y="39"/>
                    </a:lnTo>
                    <a:lnTo>
                      <a:pt x="273" y="38"/>
                    </a:lnTo>
                    <a:lnTo>
                      <a:pt x="270" y="37"/>
                    </a:lnTo>
                    <a:lnTo>
                      <a:pt x="267" y="35"/>
                    </a:lnTo>
                    <a:lnTo>
                      <a:pt x="264" y="35"/>
                    </a:lnTo>
                    <a:lnTo>
                      <a:pt x="263" y="34"/>
                    </a:lnTo>
                    <a:lnTo>
                      <a:pt x="260" y="34"/>
                    </a:lnTo>
                    <a:lnTo>
                      <a:pt x="258" y="33"/>
                    </a:lnTo>
                    <a:lnTo>
                      <a:pt x="256" y="32"/>
                    </a:lnTo>
                    <a:lnTo>
                      <a:pt x="253" y="32"/>
                    </a:lnTo>
                    <a:lnTo>
                      <a:pt x="251" y="30"/>
                    </a:lnTo>
                    <a:lnTo>
                      <a:pt x="248" y="29"/>
                    </a:lnTo>
                    <a:lnTo>
                      <a:pt x="245" y="28"/>
                    </a:lnTo>
                    <a:lnTo>
                      <a:pt x="242" y="28"/>
                    </a:lnTo>
                    <a:lnTo>
                      <a:pt x="240" y="26"/>
                    </a:lnTo>
                    <a:lnTo>
                      <a:pt x="237" y="25"/>
                    </a:lnTo>
                    <a:lnTo>
                      <a:pt x="234" y="24"/>
                    </a:lnTo>
                    <a:lnTo>
                      <a:pt x="233" y="22"/>
                    </a:lnTo>
                    <a:lnTo>
                      <a:pt x="230" y="21"/>
                    </a:lnTo>
                    <a:lnTo>
                      <a:pt x="227" y="20"/>
                    </a:lnTo>
                    <a:lnTo>
                      <a:pt x="226" y="20"/>
                    </a:lnTo>
                    <a:lnTo>
                      <a:pt x="223" y="18"/>
                    </a:lnTo>
                    <a:lnTo>
                      <a:pt x="222" y="18"/>
                    </a:lnTo>
                    <a:lnTo>
                      <a:pt x="220" y="17"/>
                    </a:lnTo>
                    <a:lnTo>
                      <a:pt x="219" y="16"/>
                    </a:lnTo>
                    <a:lnTo>
                      <a:pt x="216" y="16"/>
                    </a:lnTo>
                    <a:lnTo>
                      <a:pt x="215" y="14"/>
                    </a:lnTo>
                    <a:lnTo>
                      <a:pt x="213" y="13"/>
                    </a:lnTo>
                    <a:lnTo>
                      <a:pt x="212" y="12"/>
                    </a:lnTo>
                    <a:lnTo>
                      <a:pt x="211" y="11"/>
                    </a:lnTo>
                    <a:lnTo>
                      <a:pt x="209" y="11"/>
                    </a:lnTo>
                    <a:lnTo>
                      <a:pt x="208" y="9"/>
                    </a:lnTo>
                    <a:lnTo>
                      <a:pt x="206" y="8"/>
                    </a:lnTo>
                    <a:lnTo>
                      <a:pt x="204" y="7"/>
                    </a:lnTo>
                    <a:lnTo>
                      <a:pt x="202" y="7"/>
                    </a:lnTo>
                    <a:lnTo>
                      <a:pt x="201" y="5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7" y="3"/>
                    </a:lnTo>
                    <a:lnTo>
                      <a:pt x="195" y="1"/>
                    </a:lnTo>
                    <a:lnTo>
                      <a:pt x="194" y="0"/>
                    </a:lnTo>
                    <a:lnTo>
                      <a:pt x="175" y="43"/>
                    </a:lnTo>
                    <a:lnTo>
                      <a:pt x="153" y="93"/>
                    </a:lnTo>
                    <a:lnTo>
                      <a:pt x="128" y="148"/>
                    </a:lnTo>
                    <a:lnTo>
                      <a:pt x="103" y="206"/>
                    </a:lnTo>
                    <a:lnTo>
                      <a:pt x="77" y="266"/>
                    </a:lnTo>
                    <a:lnTo>
                      <a:pt x="49" y="326"/>
                    </a:lnTo>
                    <a:lnTo>
                      <a:pt x="24" y="385"/>
                    </a:lnTo>
                    <a:lnTo>
                      <a:pt x="0" y="443"/>
                    </a:lnTo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Freeform 286">
                <a:extLst>
                  <a:ext uri="{FF2B5EF4-FFF2-40B4-BE49-F238E27FC236}">
                    <a16:creationId xmlns:a16="http://schemas.microsoft.com/office/drawing/2014/main" id="{7893D685-FA50-4CAD-E786-2FC0AE3CC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8560" y="3221442"/>
                <a:ext cx="275851" cy="316717"/>
              </a:xfrm>
              <a:custGeom>
                <a:avLst/>
                <a:gdLst>
                  <a:gd name="T0" fmla="*/ 66 w 366"/>
                  <a:gd name="T1" fmla="*/ 0 h 518"/>
                  <a:gd name="T2" fmla="*/ 77 w 366"/>
                  <a:gd name="T3" fmla="*/ 2 h 518"/>
                  <a:gd name="T4" fmla="*/ 98 w 366"/>
                  <a:gd name="T5" fmla="*/ 4 h 518"/>
                  <a:gd name="T6" fmla="*/ 122 w 366"/>
                  <a:gd name="T7" fmla="*/ 7 h 518"/>
                  <a:gd name="T8" fmla="*/ 133 w 366"/>
                  <a:gd name="T9" fmla="*/ 9 h 518"/>
                  <a:gd name="T10" fmla="*/ 145 w 366"/>
                  <a:gd name="T11" fmla="*/ 11 h 518"/>
                  <a:gd name="T12" fmla="*/ 163 w 366"/>
                  <a:gd name="T13" fmla="*/ 13 h 518"/>
                  <a:gd name="T14" fmla="*/ 181 w 366"/>
                  <a:gd name="T15" fmla="*/ 17 h 518"/>
                  <a:gd name="T16" fmla="*/ 200 w 366"/>
                  <a:gd name="T17" fmla="*/ 20 h 518"/>
                  <a:gd name="T18" fmla="*/ 220 w 366"/>
                  <a:gd name="T19" fmla="*/ 24 h 518"/>
                  <a:gd name="T20" fmla="*/ 233 w 366"/>
                  <a:gd name="T21" fmla="*/ 29 h 518"/>
                  <a:gd name="T22" fmla="*/ 242 w 366"/>
                  <a:gd name="T23" fmla="*/ 32 h 518"/>
                  <a:gd name="T24" fmla="*/ 250 w 366"/>
                  <a:gd name="T25" fmla="*/ 34 h 518"/>
                  <a:gd name="T26" fmla="*/ 258 w 366"/>
                  <a:gd name="T27" fmla="*/ 37 h 518"/>
                  <a:gd name="T28" fmla="*/ 268 w 366"/>
                  <a:gd name="T29" fmla="*/ 40 h 518"/>
                  <a:gd name="T30" fmla="*/ 277 w 366"/>
                  <a:gd name="T31" fmla="*/ 43 h 518"/>
                  <a:gd name="T32" fmla="*/ 287 w 366"/>
                  <a:gd name="T33" fmla="*/ 46 h 518"/>
                  <a:gd name="T34" fmla="*/ 326 w 366"/>
                  <a:gd name="T35" fmla="*/ 62 h 518"/>
                  <a:gd name="T36" fmla="*/ 341 w 366"/>
                  <a:gd name="T37" fmla="*/ 68 h 518"/>
                  <a:gd name="T38" fmla="*/ 356 w 366"/>
                  <a:gd name="T39" fmla="*/ 76 h 518"/>
                  <a:gd name="T40" fmla="*/ 366 w 366"/>
                  <a:gd name="T41" fmla="*/ 83 h 518"/>
                  <a:gd name="T42" fmla="*/ 313 w 366"/>
                  <a:gd name="T43" fmla="*/ 206 h 518"/>
                  <a:gd name="T44" fmla="*/ 264 w 366"/>
                  <a:gd name="T45" fmla="*/ 315 h 518"/>
                  <a:gd name="T46" fmla="*/ 171 w 366"/>
                  <a:gd name="T47" fmla="*/ 518 h 518"/>
                  <a:gd name="T48" fmla="*/ 166 w 366"/>
                  <a:gd name="T49" fmla="*/ 515 h 518"/>
                  <a:gd name="T50" fmla="*/ 156 w 366"/>
                  <a:gd name="T51" fmla="*/ 510 h 518"/>
                  <a:gd name="T52" fmla="*/ 149 w 366"/>
                  <a:gd name="T53" fmla="*/ 506 h 518"/>
                  <a:gd name="T54" fmla="*/ 142 w 366"/>
                  <a:gd name="T55" fmla="*/ 502 h 518"/>
                  <a:gd name="T56" fmla="*/ 130 w 366"/>
                  <a:gd name="T57" fmla="*/ 494 h 518"/>
                  <a:gd name="T58" fmla="*/ 116 w 366"/>
                  <a:gd name="T59" fmla="*/ 491 h 518"/>
                  <a:gd name="T60" fmla="*/ 106 w 366"/>
                  <a:gd name="T61" fmla="*/ 487 h 518"/>
                  <a:gd name="T62" fmla="*/ 97 w 366"/>
                  <a:gd name="T63" fmla="*/ 483 h 518"/>
                  <a:gd name="T64" fmla="*/ 79 w 366"/>
                  <a:gd name="T65" fmla="*/ 477 h 518"/>
                  <a:gd name="T66" fmla="*/ 73 w 366"/>
                  <a:gd name="T67" fmla="*/ 476 h 518"/>
                  <a:gd name="T68" fmla="*/ 68 w 366"/>
                  <a:gd name="T69" fmla="*/ 475 h 518"/>
                  <a:gd name="T70" fmla="*/ 58 w 366"/>
                  <a:gd name="T71" fmla="*/ 473 h 518"/>
                  <a:gd name="T72" fmla="*/ 47 w 366"/>
                  <a:gd name="T73" fmla="*/ 473 h 518"/>
                  <a:gd name="T74" fmla="*/ 36 w 366"/>
                  <a:gd name="T75" fmla="*/ 473 h 518"/>
                  <a:gd name="T76" fmla="*/ 21 w 366"/>
                  <a:gd name="T77" fmla="*/ 473 h 518"/>
                  <a:gd name="T78" fmla="*/ 7 w 366"/>
                  <a:gd name="T79" fmla="*/ 475 h 518"/>
                  <a:gd name="T80" fmla="*/ 0 w 366"/>
                  <a:gd name="T81" fmla="*/ 475 h 518"/>
                  <a:gd name="T82" fmla="*/ 29 w 366"/>
                  <a:gd name="T83" fmla="*/ 255 h 518"/>
                  <a:gd name="T84" fmla="*/ 66 w 366"/>
                  <a:gd name="T85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66" h="518">
                    <a:moveTo>
                      <a:pt x="66" y="0"/>
                    </a:moveTo>
                    <a:lnTo>
                      <a:pt x="77" y="2"/>
                    </a:lnTo>
                    <a:lnTo>
                      <a:pt x="98" y="4"/>
                    </a:lnTo>
                    <a:lnTo>
                      <a:pt x="122" y="7"/>
                    </a:lnTo>
                    <a:lnTo>
                      <a:pt x="133" y="9"/>
                    </a:lnTo>
                    <a:lnTo>
                      <a:pt x="145" y="11"/>
                    </a:lnTo>
                    <a:lnTo>
                      <a:pt x="163" y="13"/>
                    </a:lnTo>
                    <a:lnTo>
                      <a:pt x="181" y="17"/>
                    </a:lnTo>
                    <a:lnTo>
                      <a:pt x="200" y="20"/>
                    </a:lnTo>
                    <a:lnTo>
                      <a:pt x="220" y="24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0" y="34"/>
                    </a:lnTo>
                    <a:lnTo>
                      <a:pt x="258" y="37"/>
                    </a:lnTo>
                    <a:lnTo>
                      <a:pt x="268" y="40"/>
                    </a:lnTo>
                    <a:lnTo>
                      <a:pt x="277" y="43"/>
                    </a:lnTo>
                    <a:lnTo>
                      <a:pt x="287" y="46"/>
                    </a:lnTo>
                    <a:lnTo>
                      <a:pt x="326" y="62"/>
                    </a:lnTo>
                    <a:lnTo>
                      <a:pt x="341" y="68"/>
                    </a:lnTo>
                    <a:lnTo>
                      <a:pt x="356" y="76"/>
                    </a:lnTo>
                    <a:lnTo>
                      <a:pt x="366" y="83"/>
                    </a:lnTo>
                    <a:lnTo>
                      <a:pt x="313" y="206"/>
                    </a:lnTo>
                    <a:lnTo>
                      <a:pt x="264" y="315"/>
                    </a:lnTo>
                    <a:lnTo>
                      <a:pt x="171" y="518"/>
                    </a:lnTo>
                    <a:lnTo>
                      <a:pt x="166" y="515"/>
                    </a:lnTo>
                    <a:lnTo>
                      <a:pt x="156" y="510"/>
                    </a:lnTo>
                    <a:lnTo>
                      <a:pt x="149" y="506"/>
                    </a:lnTo>
                    <a:lnTo>
                      <a:pt x="142" y="502"/>
                    </a:lnTo>
                    <a:lnTo>
                      <a:pt x="130" y="494"/>
                    </a:lnTo>
                    <a:lnTo>
                      <a:pt x="116" y="491"/>
                    </a:lnTo>
                    <a:lnTo>
                      <a:pt x="106" y="487"/>
                    </a:lnTo>
                    <a:lnTo>
                      <a:pt x="97" y="483"/>
                    </a:lnTo>
                    <a:lnTo>
                      <a:pt x="79" y="477"/>
                    </a:lnTo>
                    <a:lnTo>
                      <a:pt x="73" y="476"/>
                    </a:lnTo>
                    <a:lnTo>
                      <a:pt x="68" y="475"/>
                    </a:lnTo>
                    <a:lnTo>
                      <a:pt x="58" y="473"/>
                    </a:lnTo>
                    <a:lnTo>
                      <a:pt x="47" y="473"/>
                    </a:lnTo>
                    <a:lnTo>
                      <a:pt x="36" y="473"/>
                    </a:lnTo>
                    <a:lnTo>
                      <a:pt x="21" y="473"/>
                    </a:lnTo>
                    <a:lnTo>
                      <a:pt x="7" y="475"/>
                    </a:lnTo>
                    <a:lnTo>
                      <a:pt x="0" y="475"/>
                    </a:lnTo>
                    <a:lnTo>
                      <a:pt x="29" y="255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70AD47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4" name="Freeform 287">
                <a:extLst>
                  <a:ext uri="{FF2B5EF4-FFF2-40B4-BE49-F238E27FC236}">
                    <a16:creationId xmlns:a16="http://schemas.microsoft.com/office/drawing/2014/main" id="{736B4C0D-241B-833A-4599-0778931D47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7830" y="3221442"/>
                <a:ext cx="276580" cy="316717"/>
              </a:xfrm>
              <a:custGeom>
                <a:avLst/>
                <a:gdLst>
                  <a:gd name="T0" fmla="*/ 74 w 367"/>
                  <a:gd name="T1" fmla="*/ 0 h 518"/>
                  <a:gd name="T2" fmla="*/ 89 w 367"/>
                  <a:gd name="T3" fmla="*/ 3 h 518"/>
                  <a:gd name="T4" fmla="*/ 105 w 367"/>
                  <a:gd name="T5" fmla="*/ 4 h 518"/>
                  <a:gd name="T6" fmla="*/ 123 w 367"/>
                  <a:gd name="T7" fmla="*/ 7 h 518"/>
                  <a:gd name="T8" fmla="*/ 141 w 367"/>
                  <a:gd name="T9" fmla="*/ 9 h 518"/>
                  <a:gd name="T10" fmla="*/ 154 w 367"/>
                  <a:gd name="T11" fmla="*/ 12 h 518"/>
                  <a:gd name="T12" fmla="*/ 168 w 367"/>
                  <a:gd name="T13" fmla="*/ 15 h 518"/>
                  <a:gd name="T14" fmla="*/ 182 w 367"/>
                  <a:gd name="T15" fmla="*/ 17 h 518"/>
                  <a:gd name="T16" fmla="*/ 197 w 367"/>
                  <a:gd name="T17" fmla="*/ 19 h 518"/>
                  <a:gd name="T18" fmla="*/ 211 w 367"/>
                  <a:gd name="T19" fmla="*/ 23 h 518"/>
                  <a:gd name="T20" fmla="*/ 225 w 367"/>
                  <a:gd name="T21" fmla="*/ 25 h 518"/>
                  <a:gd name="T22" fmla="*/ 234 w 367"/>
                  <a:gd name="T23" fmla="*/ 29 h 518"/>
                  <a:gd name="T24" fmla="*/ 247 w 367"/>
                  <a:gd name="T25" fmla="*/ 33 h 518"/>
                  <a:gd name="T26" fmla="*/ 259 w 367"/>
                  <a:gd name="T27" fmla="*/ 37 h 518"/>
                  <a:gd name="T28" fmla="*/ 274 w 367"/>
                  <a:gd name="T29" fmla="*/ 41 h 518"/>
                  <a:gd name="T30" fmla="*/ 288 w 367"/>
                  <a:gd name="T31" fmla="*/ 46 h 518"/>
                  <a:gd name="T32" fmla="*/ 303 w 367"/>
                  <a:gd name="T33" fmla="*/ 53 h 518"/>
                  <a:gd name="T34" fmla="*/ 317 w 367"/>
                  <a:gd name="T35" fmla="*/ 58 h 518"/>
                  <a:gd name="T36" fmla="*/ 331 w 367"/>
                  <a:gd name="T37" fmla="*/ 64 h 518"/>
                  <a:gd name="T38" fmla="*/ 342 w 367"/>
                  <a:gd name="T39" fmla="*/ 70 h 518"/>
                  <a:gd name="T40" fmla="*/ 353 w 367"/>
                  <a:gd name="T41" fmla="*/ 74 h 518"/>
                  <a:gd name="T42" fmla="*/ 360 w 367"/>
                  <a:gd name="T43" fmla="*/ 78 h 518"/>
                  <a:gd name="T44" fmla="*/ 365 w 367"/>
                  <a:gd name="T45" fmla="*/ 82 h 518"/>
                  <a:gd name="T46" fmla="*/ 341 w 367"/>
                  <a:gd name="T47" fmla="*/ 146 h 518"/>
                  <a:gd name="T48" fmla="*/ 265 w 367"/>
                  <a:gd name="T49" fmla="*/ 315 h 518"/>
                  <a:gd name="T50" fmla="*/ 196 w 367"/>
                  <a:gd name="T51" fmla="*/ 467 h 518"/>
                  <a:gd name="T52" fmla="*/ 169 w 367"/>
                  <a:gd name="T53" fmla="*/ 517 h 518"/>
                  <a:gd name="T54" fmla="*/ 163 w 367"/>
                  <a:gd name="T55" fmla="*/ 513 h 518"/>
                  <a:gd name="T56" fmla="*/ 156 w 367"/>
                  <a:gd name="T57" fmla="*/ 510 h 518"/>
                  <a:gd name="T58" fmla="*/ 150 w 367"/>
                  <a:gd name="T59" fmla="*/ 506 h 518"/>
                  <a:gd name="T60" fmla="*/ 145 w 367"/>
                  <a:gd name="T61" fmla="*/ 504 h 518"/>
                  <a:gd name="T62" fmla="*/ 141 w 367"/>
                  <a:gd name="T63" fmla="*/ 501 h 518"/>
                  <a:gd name="T64" fmla="*/ 135 w 367"/>
                  <a:gd name="T65" fmla="*/ 497 h 518"/>
                  <a:gd name="T66" fmla="*/ 131 w 367"/>
                  <a:gd name="T67" fmla="*/ 494 h 518"/>
                  <a:gd name="T68" fmla="*/ 127 w 367"/>
                  <a:gd name="T69" fmla="*/ 493 h 518"/>
                  <a:gd name="T70" fmla="*/ 121 w 367"/>
                  <a:gd name="T71" fmla="*/ 492 h 518"/>
                  <a:gd name="T72" fmla="*/ 114 w 367"/>
                  <a:gd name="T73" fmla="*/ 489 h 518"/>
                  <a:gd name="T74" fmla="*/ 107 w 367"/>
                  <a:gd name="T75" fmla="*/ 487 h 518"/>
                  <a:gd name="T76" fmla="*/ 99 w 367"/>
                  <a:gd name="T77" fmla="*/ 484 h 518"/>
                  <a:gd name="T78" fmla="*/ 94 w 367"/>
                  <a:gd name="T79" fmla="*/ 481 h 518"/>
                  <a:gd name="T80" fmla="*/ 85 w 367"/>
                  <a:gd name="T81" fmla="*/ 479 h 518"/>
                  <a:gd name="T82" fmla="*/ 80 w 367"/>
                  <a:gd name="T83" fmla="*/ 477 h 518"/>
                  <a:gd name="T84" fmla="*/ 72 w 367"/>
                  <a:gd name="T85" fmla="*/ 475 h 518"/>
                  <a:gd name="T86" fmla="*/ 63 w 367"/>
                  <a:gd name="T87" fmla="*/ 473 h 518"/>
                  <a:gd name="T88" fmla="*/ 56 w 367"/>
                  <a:gd name="T89" fmla="*/ 473 h 518"/>
                  <a:gd name="T90" fmla="*/ 48 w 367"/>
                  <a:gd name="T91" fmla="*/ 473 h 518"/>
                  <a:gd name="T92" fmla="*/ 40 w 367"/>
                  <a:gd name="T93" fmla="*/ 473 h 518"/>
                  <a:gd name="T94" fmla="*/ 33 w 367"/>
                  <a:gd name="T95" fmla="*/ 473 h 518"/>
                  <a:gd name="T96" fmla="*/ 27 w 367"/>
                  <a:gd name="T97" fmla="*/ 473 h 518"/>
                  <a:gd name="T98" fmla="*/ 22 w 367"/>
                  <a:gd name="T99" fmla="*/ 473 h 518"/>
                  <a:gd name="T100" fmla="*/ 16 w 367"/>
                  <a:gd name="T101" fmla="*/ 473 h 518"/>
                  <a:gd name="T102" fmla="*/ 11 w 367"/>
                  <a:gd name="T103" fmla="*/ 475 h 518"/>
                  <a:gd name="T104" fmla="*/ 7 w 367"/>
                  <a:gd name="T105" fmla="*/ 475 h 518"/>
                  <a:gd name="T106" fmla="*/ 3 w 367"/>
                  <a:gd name="T107" fmla="*/ 475 h 518"/>
                  <a:gd name="T108" fmla="*/ 1 w 367"/>
                  <a:gd name="T109" fmla="*/ 475 h 518"/>
                  <a:gd name="T110" fmla="*/ 22 w 367"/>
                  <a:gd name="T111" fmla="*/ 316 h 518"/>
                  <a:gd name="T112" fmla="*/ 49 w 367"/>
                  <a:gd name="T113" fmla="*/ 125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67" h="518">
                    <a:moveTo>
                      <a:pt x="67" y="0"/>
                    </a:moveTo>
                    <a:lnTo>
                      <a:pt x="70" y="0"/>
                    </a:lnTo>
                    <a:lnTo>
                      <a:pt x="74" y="0"/>
                    </a:lnTo>
                    <a:lnTo>
                      <a:pt x="78" y="2"/>
                    </a:lnTo>
                    <a:lnTo>
                      <a:pt x="84" y="2"/>
                    </a:lnTo>
                    <a:lnTo>
                      <a:pt x="89" y="3"/>
                    </a:lnTo>
                    <a:lnTo>
                      <a:pt x="95" y="3"/>
                    </a:lnTo>
                    <a:lnTo>
                      <a:pt x="99" y="4"/>
                    </a:lnTo>
                    <a:lnTo>
                      <a:pt x="105" y="4"/>
                    </a:lnTo>
                    <a:lnTo>
                      <a:pt x="110" y="5"/>
                    </a:lnTo>
                    <a:lnTo>
                      <a:pt x="116" y="7"/>
                    </a:lnTo>
                    <a:lnTo>
                      <a:pt x="123" y="7"/>
                    </a:lnTo>
                    <a:lnTo>
                      <a:pt x="128" y="8"/>
                    </a:lnTo>
                    <a:lnTo>
                      <a:pt x="134" y="9"/>
                    </a:lnTo>
                    <a:lnTo>
                      <a:pt x="141" y="9"/>
                    </a:lnTo>
                    <a:lnTo>
                      <a:pt x="146" y="11"/>
                    </a:lnTo>
                    <a:lnTo>
                      <a:pt x="150" y="11"/>
                    </a:lnTo>
                    <a:lnTo>
                      <a:pt x="154" y="12"/>
                    </a:lnTo>
                    <a:lnTo>
                      <a:pt x="158" y="12"/>
                    </a:lnTo>
                    <a:lnTo>
                      <a:pt x="164" y="13"/>
                    </a:lnTo>
                    <a:lnTo>
                      <a:pt x="168" y="15"/>
                    </a:lnTo>
                    <a:lnTo>
                      <a:pt x="174" y="15"/>
                    </a:lnTo>
                    <a:lnTo>
                      <a:pt x="178" y="16"/>
                    </a:lnTo>
                    <a:lnTo>
                      <a:pt x="182" y="17"/>
                    </a:lnTo>
                    <a:lnTo>
                      <a:pt x="187" y="17"/>
                    </a:lnTo>
                    <a:lnTo>
                      <a:pt x="192" y="19"/>
                    </a:lnTo>
                    <a:lnTo>
                      <a:pt x="197" y="19"/>
                    </a:lnTo>
                    <a:lnTo>
                      <a:pt x="201" y="20"/>
                    </a:lnTo>
                    <a:lnTo>
                      <a:pt x="207" y="21"/>
                    </a:lnTo>
                    <a:lnTo>
                      <a:pt x="211" y="23"/>
                    </a:lnTo>
                    <a:lnTo>
                      <a:pt x="216" y="23"/>
                    </a:lnTo>
                    <a:lnTo>
                      <a:pt x="221" y="24"/>
                    </a:lnTo>
                    <a:lnTo>
                      <a:pt x="225" y="25"/>
                    </a:lnTo>
                    <a:lnTo>
                      <a:pt x="227" y="26"/>
                    </a:lnTo>
                    <a:lnTo>
                      <a:pt x="232" y="28"/>
                    </a:lnTo>
                    <a:lnTo>
                      <a:pt x="234" y="29"/>
                    </a:lnTo>
                    <a:lnTo>
                      <a:pt x="238" y="30"/>
                    </a:lnTo>
                    <a:lnTo>
                      <a:pt x="243" y="32"/>
                    </a:lnTo>
                    <a:lnTo>
                      <a:pt x="247" y="33"/>
                    </a:lnTo>
                    <a:lnTo>
                      <a:pt x="251" y="34"/>
                    </a:lnTo>
                    <a:lnTo>
                      <a:pt x="255" y="36"/>
                    </a:lnTo>
                    <a:lnTo>
                      <a:pt x="259" y="37"/>
                    </a:lnTo>
                    <a:lnTo>
                      <a:pt x="265" y="38"/>
                    </a:lnTo>
                    <a:lnTo>
                      <a:pt x="269" y="40"/>
                    </a:lnTo>
                    <a:lnTo>
                      <a:pt x="274" y="41"/>
                    </a:lnTo>
                    <a:lnTo>
                      <a:pt x="278" y="43"/>
                    </a:lnTo>
                    <a:lnTo>
                      <a:pt x="284" y="45"/>
                    </a:lnTo>
                    <a:lnTo>
                      <a:pt x="288" y="46"/>
                    </a:lnTo>
                    <a:lnTo>
                      <a:pt x="294" y="49"/>
                    </a:lnTo>
                    <a:lnTo>
                      <a:pt x="298" y="50"/>
                    </a:lnTo>
                    <a:lnTo>
                      <a:pt x="303" y="53"/>
                    </a:lnTo>
                    <a:lnTo>
                      <a:pt x="307" y="54"/>
                    </a:lnTo>
                    <a:lnTo>
                      <a:pt x="313" y="57"/>
                    </a:lnTo>
                    <a:lnTo>
                      <a:pt x="317" y="58"/>
                    </a:lnTo>
                    <a:lnTo>
                      <a:pt x="323" y="61"/>
                    </a:lnTo>
                    <a:lnTo>
                      <a:pt x="327" y="62"/>
                    </a:lnTo>
                    <a:lnTo>
                      <a:pt x="331" y="64"/>
                    </a:lnTo>
                    <a:lnTo>
                      <a:pt x="334" y="66"/>
                    </a:lnTo>
                    <a:lnTo>
                      <a:pt x="338" y="67"/>
                    </a:lnTo>
                    <a:lnTo>
                      <a:pt x="342" y="70"/>
                    </a:lnTo>
                    <a:lnTo>
                      <a:pt x="346" y="71"/>
                    </a:lnTo>
                    <a:lnTo>
                      <a:pt x="349" y="72"/>
                    </a:lnTo>
                    <a:lnTo>
                      <a:pt x="353" y="74"/>
                    </a:lnTo>
                    <a:lnTo>
                      <a:pt x="357" y="76"/>
                    </a:lnTo>
                    <a:lnTo>
                      <a:pt x="359" y="76"/>
                    </a:lnTo>
                    <a:lnTo>
                      <a:pt x="360" y="78"/>
                    </a:lnTo>
                    <a:lnTo>
                      <a:pt x="361" y="79"/>
                    </a:lnTo>
                    <a:lnTo>
                      <a:pt x="364" y="80"/>
                    </a:lnTo>
                    <a:lnTo>
                      <a:pt x="365" y="82"/>
                    </a:lnTo>
                    <a:lnTo>
                      <a:pt x="367" y="82"/>
                    </a:lnTo>
                    <a:lnTo>
                      <a:pt x="367" y="83"/>
                    </a:lnTo>
                    <a:lnTo>
                      <a:pt x="341" y="146"/>
                    </a:lnTo>
                    <a:lnTo>
                      <a:pt x="314" y="206"/>
                    </a:lnTo>
                    <a:lnTo>
                      <a:pt x="290" y="261"/>
                    </a:lnTo>
                    <a:lnTo>
                      <a:pt x="265" y="315"/>
                    </a:lnTo>
                    <a:lnTo>
                      <a:pt x="241" y="366"/>
                    </a:lnTo>
                    <a:lnTo>
                      <a:pt x="219" y="417"/>
                    </a:lnTo>
                    <a:lnTo>
                      <a:pt x="196" y="467"/>
                    </a:lnTo>
                    <a:lnTo>
                      <a:pt x="172" y="518"/>
                    </a:lnTo>
                    <a:lnTo>
                      <a:pt x="171" y="518"/>
                    </a:lnTo>
                    <a:lnTo>
                      <a:pt x="169" y="517"/>
                    </a:lnTo>
                    <a:lnTo>
                      <a:pt x="167" y="515"/>
                    </a:lnTo>
                    <a:lnTo>
                      <a:pt x="165" y="514"/>
                    </a:lnTo>
                    <a:lnTo>
                      <a:pt x="163" y="513"/>
                    </a:lnTo>
                    <a:lnTo>
                      <a:pt x="160" y="512"/>
                    </a:lnTo>
                    <a:lnTo>
                      <a:pt x="157" y="510"/>
                    </a:lnTo>
                    <a:lnTo>
                      <a:pt x="156" y="510"/>
                    </a:lnTo>
                    <a:lnTo>
                      <a:pt x="154" y="509"/>
                    </a:lnTo>
                    <a:lnTo>
                      <a:pt x="152" y="508"/>
                    </a:lnTo>
                    <a:lnTo>
                      <a:pt x="150" y="506"/>
                    </a:lnTo>
                    <a:lnTo>
                      <a:pt x="149" y="505"/>
                    </a:lnTo>
                    <a:lnTo>
                      <a:pt x="147" y="504"/>
                    </a:lnTo>
                    <a:lnTo>
                      <a:pt x="145" y="504"/>
                    </a:lnTo>
                    <a:lnTo>
                      <a:pt x="143" y="502"/>
                    </a:lnTo>
                    <a:lnTo>
                      <a:pt x="142" y="501"/>
                    </a:lnTo>
                    <a:lnTo>
                      <a:pt x="141" y="501"/>
                    </a:lnTo>
                    <a:lnTo>
                      <a:pt x="138" y="500"/>
                    </a:lnTo>
                    <a:lnTo>
                      <a:pt x="136" y="498"/>
                    </a:lnTo>
                    <a:lnTo>
                      <a:pt x="135" y="497"/>
                    </a:lnTo>
                    <a:lnTo>
                      <a:pt x="134" y="497"/>
                    </a:lnTo>
                    <a:lnTo>
                      <a:pt x="132" y="496"/>
                    </a:lnTo>
                    <a:lnTo>
                      <a:pt x="131" y="494"/>
                    </a:lnTo>
                    <a:lnTo>
                      <a:pt x="129" y="494"/>
                    </a:lnTo>
                    <a:lnTo>
                      <a:pt x="128" y="494"/>
                    </a:lnTo>
                    <a:lnTo>
                      <a:pt x="127" y="493"/>
                    </a:lnTo>
                    <a:lnTo>
                      <a:pt x="124" y="493"/>
                    </a:lnTo>
                    <a:lnTo>
                      <a:pt x="123" y="493"/>
                    </a:lnTo>
                    <a:lnTo>
                      <a:pt x="121" y="492"/>
                    </a:lnTo>
                    <a:lnTo>
                      <a:pt x="118" y="492"/>
                    </a:lnTo>
                    <a:lnTo>
                      <a:pt x="117" y="491"/>
                    </a:lnTo>
                    <a:lnTo>
                      <a:pt x="114" y="489"/>
                    </a:lnTo>
                    <a:lnTo>
                      <a:pt x="113" y="488"/>
                    </a:lnTo>
                    <a:lnTo>
                      <a:pt x="110" y="487"/>
                    </a:lnTo>
                    <a:lnTo>
                      <a:pt x="107" y="487"/>
                    </a:lnTo>
                    <a:lnTo>
                      <a:pt x="105" y="485"/>
                    </a:lnTo>
                    <a:lnTo>
                      <a:pt x="102" y="484"/>
                    </a:lnTo>
                    <a:lnTo>
                      <a:pt x="99" y="484"/>
                    </a:lnTo>
                    <a:lnTo>
                      <a:pt x="98" y="483"/>
                    </a:lnTo>
                    <a:lnTo>
                      <a:pt x="96" y="483"/>
                    </a:lnTo>
                    <a:lnTo>
                      <a:pt x="94" y="481"/>
                    </a:lnTo>
                    <a:lnTo>
                      <a:pt x="91" y="481"/>
                    </a:lnTo>
                    <a:lnTo>
                      <a:pt x="88" y="480"/>
                    </a:lnTo>
                    <a:lnTo>
                      <a:pt x="85" y="479"/>
                    </a:lnTo>
                    <a:lnTo>
                      <a:pt x="83" y="479"/>
                    </a:lnTo>
                    <a:lnTo>
                      <a:pt x="81" y="477"/>
                    </a:lnTo>
                    <a:lnTo>
                      <a:pt x="80" y="477"/>
                    </a:lnTo>
                    <a:lnTo>
                      <a:pt x="77" y="476"/>
                    </a:lnTo>
                    <a:lnTo>
                      <a:pt x="74" y="476"/>
                    </a:lnTo>
                    <a:lnTo>
                      <a:pt x="72" y="475"/>
                    </a:lnTo>
                    <a:lnTo>
                      <a:pt x="69" y="475"/>
                    </a:lnTo>
                    <a:lnTo>
                      <a:pt x="66" y="475"/>
                    </a:lnTo>
                    <a:lnTo>
                      <a:pt x="63" y="473"/>
                    </a:lnTo>
                    <a:lnTo>
                      <a:pt x="62" y="473"/>
                    </a:lnTo>
                    <a:lnTo>
                      <a:pt x="59" y="473"/>
                    </a:lnTo>
                    <a:lnTo>
                      <a:pt x="56" y="473"/>
                    </a:lnTo>
                    <a:lnTo>
                      <a:pt x="54" y="473"/>
                    </a:lnTo>
                    <a:lnTo>
                      <a:pt x="51" y="473"/>
                    </a:lnTo>
                    <a:lnTo>
                      <a:pt x="48" y="473"/>
                    </a:lnTo>
                    <a:lnTo>
                      <a:pt x="45" y="473"/>
                    </a:lnTo>
                    <a:lnTo>
                      <a:pt x="43" y="473"/>
                    </a:lnTo>
                    <a:lnTo>
                      <a:pt x="40" y="473"/>
                    </a:lnTo>
                    <a:lnTo>
                      <a:pt x="37" y="473"/>
                    </a:lnTo>
                    <a:lnTo>
                      <a:pt x="36" y="473"/>
                    </a:lnTo>
                    <a:lnTo>
                      <a:pt x="33" y="473"/>
                    </a:lnTo>
                    <a:lnTo>
                      <a:pt x="32" y="473"/>
                    </a:lnTo>
                    <a:lnTo>
                      <a:pt x="30" y="473"/>
                    </a:lnTo>
                    <a:lnTo>
                      <a:pt x="27" y="473"/>
                    </a:lnTo>
                    <a:lnTo>
                      <a:pt x="26" y="473"/>
                    </a:lnTo>
                    <a:lnTo>
                      <a:pt x="25" y="473"/>
                    </a:lnTo>
                    <a:lnTo>
                      <a:pt x="22" y="473"/>
                    </a:lnTo>
                    <a:lnTo>
                      <a:pt x="20" y="473"/>
                    </a:lnTo>
                    <a:lnTo>
                      <a:pt x="19" y="473"/>
                    </a:lnTo>
                    <a:lnTo>
                      <a:pt x="16" y="473"/>
                    </a:lnTo>
                    <a:lnTo>
                      <a:pt x="15" y="475"/>
                    </a:lnTo>
                    <a:lnTo>
                      <a:pt x="14" y="475"/>
                    </a:lnTo>
                    <a:lnTo>
                      <a:pt x="11" y="475"/>
                    </a:lnTo>
                    <a:lnTo>
                      <a:pt x="9" y="475"/>
                    </a:lnTo>
                    <a:lnTo>
                      <a:pt x="8" y="475"/>
                    </a:lnTo>
                    <a:lnTo>
                      <a:pt x="7" y="475"/>
                    </a:lnTo>
                    <a:lnTo>
                      <a:pt x="5" y="475"/>
                    </a:lnTo>
                    <a:lnTo>
                      <a:pt x="4" y="475"/>
                    </a:lnTo>
                    <a:lnTo>
                      <a:pt x="3" y="475"/>
                    </a:lnTo>
                    <a:lnTo>
                      <a:pt x="1" y="475"/>
                    </a:lnTo>
                    <a:lnTo>
                      <a:pt x="0" y="475"/>
                    </a:lnTo>
                    <a:lnTo>
                      <a:pt x="1" y="475"/>
                    </a:lnTo>
                    <a:lnTo>
                      <a:pt x="7" y="429"/>
                    </a:lnTo>
                    <a:lnTo>
                      <a:pt x="14" y="375"/>
                    </a:lnTo>
                    <a:lnTo>
                      <a:pt x="22" y="316"/>
                    </a:lnTo>
                    <a:lnTo>
                      <a:pt x="30" y="255"/>
                    </a:lnTo>
                    <a:lnTo>
                      <a:pt x="40" y="190"/>
                    </a:lnTo>
                    <a:lnTo>
                      <a:pt x="49" y="125"/>
                    </a:lnTo>
                    <a:lnTo>
                      <a:pt x="58" y="61"/>
                    </a:lnTo>
                    <a:lnTo>
                      <a:pt x="67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5" name="Rectangle 288">
                <a:extLst>
                  <a:ext uri="{FF2B5EF4-FFF2-40B4-BE49-F238E27FC236}">
                    <a16:creationId xmlns:a16="http://schemas.microsoft.com/office/drawing/2014/main" id="{5F34A307-DE33-15C4-1CF1-2725363D3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221442"/>
                <a:ext cx="32110" cy="41597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6" name="Rectangle 289">
                <a:extLst>
                  <a:ext uri="{FF2B5EF4-FFF2-40B4-BE49-F238E27FC236}">
                    <a16:creationId xmlns:a16="http://schemas.microsoft.com/office/drawing/2014/main" id="{6ACDF8F0-B10D-92B8-352B-2928FD8327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221442"/>
                <a:ext cx="32110" cy="41597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Rectangle 290">
                <a:extLst>
                  <a:ext uri="{FF2B5EF4-FFF2-40B4-BE49-F238E27FC236}">
                    <a16:creationId xmlns:a16="http://schemas.microsoft.com/office/drawing/2014/main" id="{C432A1DE-6F67-C4C2-DB3B-1C781D3C7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469562"/>
                <a:ext cx="32110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8" name="Rectangle 291">
                <a:extLst>
                  <a:ext uri="{FF2B5EF4-FFF2-40B4-BE49-F238E27FC236}">
                    <a16:creationId xmlns:a16="http://schemas.microsoft.com/office/drawing/2014/main" id="{80752338-353B-40CE-A503-62B4846D8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69175" y="3469562"/>
                <a:ext cx="32110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Rectangle 292">
                <a:extLst>
                  <a:ext uri="{FF2B5EF4-FFF2-40B4-BE49-F238E27FC236}">
                    <a16:creationId xmlns:a16="http://schemas.microsoft.com/office/drawing/2014/main" id="{083B6065-AF6C-9445-5D47-A553D7726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469562"/>
                <a:ext cx="40137" cy="4232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Rectangle 293">
                <a:extLst>
                  <a:ext uri="{FF2B5EF4-FFF2-40B4-BE49-F238E27FC236}">
                    <a16:creationId xmlns:a16="http://schemas.microsoft.com/office/drawing/2014/main" id="{70457248-F973-C77E-BDB6-5C4CE375E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469562"/>
                <a:ext cx="40137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1" name="Rectangle 294">
                <a:extLst>
                  <a:ext uri="{FF2B5EF4-FFF2-40B4-BE49-F238E27FC236}">
                    <a16:creationId xmlns:a16="http://schemas.microsoft.com/office/drawing/2014/main" id="{225DC573-405D-9371-3FAF-CB489AC7E9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221442"/>
                <a:ext cx="40137" cy="41597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2" name="Rectangle 295">
                <a:extLst>
                  <a:ext uri="{FF2B5EF4-FFF2-40B4-BE49-F238E27FC236}">
                    <a16:creationId xmlns:a16="http://schemas.microsoft.com/office/drawing/2014/main" id="{D7881B30-5D6B-13AE-60E3-E7F2F0AA95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15880" y="3221442"/>
                <a:ext cx="40137" cy="41597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3" name="Rectangle 296">
                <a:extLst>
                  <a:ext uri="{FF2B5EF4-FFF2-40B4-BE49-F238E27FC236}">
                    <a16:creationId xmlns:a16="http://schemas.microsoft.com/office/drawing/2014/main" id="{47B017AE-28F7-7648-1F32-7D3E93883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9882" y="3221442"/>
                <a:ext cx="32840" cy="41597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4" name="Rectangle 297">
                <a:extLst>
                  <a:ext uri="{FF2B5EF4-FFF2-40B4-BE49-F238E27FC236}">
                    <a16:creationId xmlns:a16="http://schemas.microsoft.com/office/drawing/2014/main" id="{4AD0F7FA-CE2B-5458-6094-8911B02311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9882" y="3221442"/>
                <a:ext cx="32840" cy="41597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5" name="Rectangle 298">
                <a:extLst>
                  <a:ext uri="{FF2B5EF4-FFF2-40B4-BE49-F238E27FC236}">
                    <a16:creationId xmlns:a16="http://schemas.microsoft.com/office/drawing/2014/main" id="{F8BC8BEA-6CF4-266E-59DC-D07FF4B03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9882" y="3469562"/>
                <a:ext cx="32840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6" name="Rectangle 299">
                <a:extLst>
                  <a:ext uri="{FF2B5EF4-FFF2-40B4-BE49-F238E27FC236}">
                    <a16:creationId xmlns:a16="http://schemas.microsoft.com/office/drawing/2014/main" id="{49C69AFE-3EE1-2DEE-F986-F41365966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9882" y="3469562"/>
                <a:ext cx="32840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7" name="Freeform 300">
                <a:extLst>
                  <a:ext uri="{FF2B5EF4-FFF2-40B4-BE49-F238E27FC236}">
                    <a16:creationId xmlns:a16="http://schemas.microsoft.com/office/drawing/2014/main" id="{FD2CF8FB-7F84-7CFF-132F-822905EAF6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844" y="3289310"/>
                <a:ext cx="56192" cy="49624"/>
              </a:xfrm>
              <a:custGeom>
                <a:avLst/>
                <a:gdLst>
                  <a:gd name="T0" fmla="*/ 0 w 74"/>
                  <a:gd name="T1" fmla="*/ 61 h 82"/>
                  <a:gd name="T2" fmla="*/ 38 w 74"/>
                  <a:gd name="T3" fmla="*/ 82 h 82"/>
                  <a:gd name="T4" fmla="*/ 74 w 74"/>
                  <a:gd name="T5" fmla="*/ 21 h 82"/>
                  <a:gd name="T6" fmla="*/ 36 w 74"/>
                  <a:gd name="T7" fmla="*/ 0 h 82"/>
                  <a:gd name="T8" fmla="*/ 0 w 74"/>
                  <a:gd name="T9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2">
                    <a:moveTo>
                      <a:pt x="0" y="61"/>
                    </a:moveTo>
                    <a:lnTo>
                      <a:pt x="38" y="82"/>
                    </a:lnTo>
                    <a:lnTo>
                      <a:pt x="74" y="21"/>
                    </a:lnTo>
                    <a:lnTo>
                      <a:pt x="36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8" name="Freeform 301">
                <a:extLst>
                  <a:ext uri="{FF2B5EF4-FFF2-40B4-BE49-F238E27FC236}">
                    <a16:creationId xmlns:a16="http://schemas.microsoft.com/office/drawing/2014/main" id="{89014B39-141C-EF50-86BF-03846520F1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04844" y="3289310"/>
                <a:ext cx="56192" cy="49624"/>
              </a:xfrm>
              <a:custGeom>
                <a:avLst/>
                <a:gdLst>
                  <a:gd name="T0" fmla="*/ 0 w 74"/>
                  <a:gd name="T1" fmla="*/ 61 h 82"/>
                  <a:gd name="T2" fmla="*/ 38 w 74"/>
                  <a:gd name="T3" fmla="*/ 82 h 82"/>
                  <a:gd name="T4" fmla="*/ 74 w 74"/>
                  <a:gd name="T5" fmla="*/ 21 h 82"/>
                  <a:gd name="T6" fmla="*/ 36 w 74"/>
                  <a:gd name="T7" fmla="*/ 0 h 82"/>
                  <a:gd name="T8" fmla="*/ 0 w 74"/>
                  <a:gd name="T9" fmla="*/ 61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2">
                    <a:moveTo>
                      <a:pt x="0" y="61"/>
                    </a:moveTo>
                    <a:lnTo>
                      <a:pt x="38" y="82"/>
                    </a:lnTo>
                    <a:lnTo>
                      <a:pt x="74" y="21"/>
                    </a:lnTo>
                    <a:lnTo>
                      <a:pt x="36" y="0"/>
                    </a:lnTo>
                    <a:lnTo>
                      <a:pt x="0" y="61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9" name="Freeform 302">
                <a:extLst>
                  <a:ext uri="{FF2B5EF4-FFF2-40B4-BE49-F238E27FC236}">
                    <a16:creationId xmlns:a16="http://schemas.microsoft.com/office/drawing/2014/main" id="{7D5CB535-41BC-8521-69C7-E39FCAE2FB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711" y="3306824"/>
                <a:ext cx="56921" cy="49624"/>
              </a:xfrm>
              <a:custGeom>
                <a:avLst/>
                <a:gdLst>
                  <a:gd name="T0" fmla="*/ 0 w 75"/>
                  <a:gd name="T1" fmla="*/ 62 h 81"/>
                  <a:gd name="T2" fmla="*/ 37 w 75"/>
                  <a:gd name="T3" fmla="*/ 81 h 81"/>
                  <a:gd name="T4" fmla="*/ 75 w 75"/>
                  <a:gd name="T5" fmla="*/ 21 h 81"/>
                  <a:gd name="T6" fmla="*/ 36 w 75"/>
                  <a:gd name="T7" fmla="*/ 0 h 81"/>
                  <a:gd name="T8" fmla="*/ 0 w 75"/>
                  <a:gd name="T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0" y="62"/>
                    </a:moveTo>
                    <a:lnTo>
                      <a:pt x="37" y="81"/>
                    </a:lnTo>
                    <a:lnTo>
                      <a:pt x="75" y="21"/>
                    </a:lnTo>
                    <a:lnTo>
                      <a:pt x="36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0" name="Freeform 303">
                <a:extLst>
                  <a:ext uri="{FF2B5EF4-FFF2-40B4-BE49-F238E27FC236}">
                    <a16:creationId xmlns:a16="http://schemas.microsoft.com/office/drawing/2014/main" id="{F8BFBBB7-CA9D-0DED-27F0-2143C8F9A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5711" y="3306824"/>
                <a:ext cx="56921" cy="49624"/>
              </a:xfrm>
              <a:custGeom>
                <a:avLst/>
                <a:gdLst>
                  <a:gd name="T0" fmla="*/ 0 w 75"/>
                  <a:gd name="T1" fmla="*/ 62 h 81"/>
                  <a:gd name="T2" fmla="*/ 37 w 75"/>
                  <a:gd name="T3" fmla="*/ 81 h 81"/>
                  <a:gd name="T4" fmla="*/ 75 w 75"/>
                  <a:gd name="T5" fmla="*/ 21 h 81"/>
                  <a:gd name="T6" fmla="*/ 36 w 75"/>
                  <a:gd name="T7" fmla="*/ 0 h 81"/>
                  <a:gd name="T8" fmla="*/ 0 w 75"/>
                  <a:gd name="T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0" y="62"/>
                    </a:moveTo>
                    <a:lnTo>
                      <a:pt x="37" y="81"/>
                    </a:lnTo>
                    <a:lnTo>
                      <a:pt x="75" y="21"/>
                    </a:lnTo>
                    <a:lnTo>
                      <a:pt x="36" y="0"/>
                    </a:lnTo>
                    <a:lnTo>
                      <a:pt x="0" y="6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1" name="Freeform 304">
                <a:extLst>
                  <a:ext uri="{FF2B5EF4-FFF2-40B4-BE49-F238E27FC236}">
                    <a16:creationId xmlns:a16="http://schemas.microsoft.com/office/drawing/2014/main" id="{86A6D5DA-0045-8F7F-04C3-183562BF63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2221" y="3565890"/>
                <a:ext cx="56921" cy="49624"/>
              </a:xfrm>
              <a:custGeom>
                <a:avLst/>
                <a:gdLst>
                  <a:gd name="T0" fmla="*/ 0 w 75"/>
                  <a:gd name="T1" fmla="*/ 60 h 81"/>
                  <a:gd name="T2" fmla="*/ 37 w 75"/>
                  <a:gd name="T3" fmla="*/ 81 h 81"/>
                  <a:gd name="T4" fmla="*/ 75 w 75"/>
                  <a:gd name="T5" fmla="*/ 21 h 81"/>
                  <a:gd name="T6" fmla="*/ 36 w 75"/>
                  <a:gd name="T7" fmla="*/ 0 h 81"/>
                  <a:gd name="T8" fmla="*/ 0 w 75"/>
                  <a:gd name="T9" fmla="*/ 6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0" y="60"/>
                    </a:moveTo>
                    <a:lnTo>
                      <a:pt x="37" y="81"/>
                    </a:lnTo>
                    <a:lnTo>
                      <a:pt x="75" y="21"/>
                    </a:lnTo>
                    <a:lnTo>
                      <a:pt x="36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2" name="Freeform 305">
                <a:extLst>
                  <a:ext uri="{FF2B5EF4-FFF2-40B4-BE49-F238E27FC236}">
                    <a16:creationId xmlns:a16="http://schemas.microsoft.com/office/drawing/2014/main" id="{AC0A29C7-E0E1-3423-C66F-D0E46E176B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2221" y="3565890"/>
                <a:ext cx="56921" cy="49624"/>
              </a:xfrm>
              <a:custGeom>
                <a:avLst/>
                <a:gdLst>
                  <a:gd name="T0" fmla="*/ 0 w 75"/>
                  <a:gd name="T1" fmla="*/ 60 h 81"/>
                  <a:gd name="T2" fmla="*/ 37 w 75"/>
                  <a:gd name="T3" fmla="*/ 81 h 81"/>
                  <a:gd name="T4" fmla="*/ 75 w 75"/>
                  <a:gd name="T5" fmla="*/ 21 h 81"/>
                  <a:gd name="T6" fmla="*/ 36 w 75"/>
                  <a:gd name="T7" fmla="*/ 0 h 81"/>
                  <a:gd name="T8" fmla="*/ 0 w 75"/>
                  <a:gd name="T9" fmla="*/ 6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1">
                    <a:moveTo>
                      <a:pt x="0" y="60"/>
                    </a:moveTo>
                    <a:lnTo>
                      <a:pt x="37" y="81"/>
                    </a:lnTo>
                    <a:lnTo>
                      <a:pt x="75" y="21"/>
                    </a:lnTo>
                    <a:lnTo>
                      <a:pt x="36" y="0"/>
                    </a:lnTo>
                    <a:lnTo>
                      <a:pt x="0" y="6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3" name="Freeform 306">
                <a:extLst>
                  <a:ext uri="{FF2B5EF4-FFF2-40B4-BE49-F238E27FC236}">
                    <a16:creationId xmlns:a16="http://schemas.microsoft.com/office/drawing/2014/main" id="{2F396C24-D054-71CC-0A00-02EB34F36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3088" y="3584135"/>
                <a:ext cx="56192" cy="48894"/>
              </a:xfrm>
              <a:custGeom>
                <a:avLst/>
                <a:gdLst>
                  <a:gd name="T0" fmla="*/ 0 w 74"/>
                  <a:gd name="T1" fmla="*/ 60 h 80"/>
                  <a:gd name="T2" fmla="*/ 37 w 74"/>
                  <a:gd name="T3" fmla="*/ 80 h 80"/>
                  <a:gd name="T4" fmla="*/ 74 w 74"/>
                  <a:gd name="T5" fmla="*/ 21 h 80"/>
                  <a:gd name="T6" fmla="*/ 37 w 74"/>
                  <a:gd name="T7" fmla="*/ 0 h 80"/>
                  <a:gd name="T8" fmla="*/ 0 w 74"/>
                  <a:gd name="T9" fmla="*/ 6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0" y="60"/>
                    </a:moveTo>
                    <a:lnTo>
                      <a:pt x="37" y="80"/>
                    </a:lnTo>
                    <a:lnTo>
                      <a:pt x="74" y="21"/>
                    </a:lnTo>
                    <a:lnTo>
                      <a:pt x="37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4" name="Freeform 307">
                <a:extLst>
                  <a:ext uri="{FF2B5EF4-FFF2-40B4-BE49-F238E27FC236}">
                    <a16:creationId xmlns:a16="http://schemas.microsoft.com/office/drawing/2014/main" id="{ABF986D4-B61A-902D-A5FA-1D40665901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3088" y="3584135"/>
                <a:ext cx="56192" cy="48894"/>
              </a:xfrm>
              <a:custGeom>
                <a:avLst/>
                <a:gdLst>
                  <a:gd name="T0" fmla="*/ 0 w 74"/>
                  <a:gd name="T1" fmla="*/ 60 h 80"/>
                  <a:gd name="T2" fmla="*/ 37 w 74"/>
                  <a:gd name="T3" fmla="*/ 80 h 80"/>
                  <a:gd name="T4" fmla="*/ 74 w 74"/>
                  <a:gd name="T5" fmla="*/ 21 h 80"/>
                  <a:gd name="T6" fmla="*/ 37 w 74"/>
                  <a:gd name="T7" fmla="*/ 0 h 80"/>
                  <a:gd name="T8" fmla="*/ 0 w 74"/>
                  <a:gd name="T9" fmla="*/ 6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0" y="60"/>
                    </a:moveTo>
                    <a:lnTo>
                      <a:pt x="37" y="80"/>
                    </a:lnTo>
                    <a:lnTo>
                      <a:pt x="74" y="21"/>
                    </a:lnTo>
                    <a:lnTo>
                      <a:pt x="37" y="0"/>
                    </a:lnTo>
                    <a:lnTo>
                      <a:pt x="0" y="6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5" name="Freeform 308">
                <a:extLst>
                  <a:ext uri="{FF2B5EF4-FFF2-40B4-BE49-F238E27FC236}">
                    <a16:creationId xmlns:a16="http://schemas.microsoft.com/office/drawing/2014/main" id="{A5596027-CAE3-173D-EE75-FE118487D1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228" y="3349880"/>
                <a:ext cx="54733" cy="49624"/>
              </a:xfrm>
              <a:custGeom>
                <a:avLst/>
                <a:gdLst>
                  <a:gd name="T0" fmla="*/ 0 w 73"/>
                  <a:gd name="T1" fmla="*/ 62 h 81"/>
                  <a:gd name="T2" fmla="*/ 37 w 73"/>
                  <a:gd name="T3" fmla="*/ 81 h 81"/>
                  <a:gd name="T4" fmla="*/ 73 w 73"/>
                  <a:gd name="T5" fmla="*/ 22 h 81"/>
                  <a:gd name="T6" fmla="*/ 36 w 73"/>
                  <a:gd name="T7" fmla="*/ 0 h 81"/>
                  <a:gd name="T8" fmla="*/ 0 w 73"/>
                  <a:gd name="T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1">
                    <a:moveTo>
                      <a:pt x="0" y="62"/>
                    </a:moveTo>
                    <a:lnTo>
                      <a:pt x="37" y="81"/>
                    </a:lnTo>
                    <a:lnTo>
                      <a:pt x="73" y="22"/>
                    </a:lnTo>
                    <a:lnTo>
                      <a:pt x="36" y="0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6" name="Freeform 309">
                <a:extLst>
                  <a:ext uri="{FF2B5EF4-FFF2-40B4-BE49-F238E27FC236}">
                    <a16:creationId xmlns:a16="http://schemas.microsoft.com/office/drawing/2014/main" id="{471E0851-7C51-8DDE-B66A-E9C34086F7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4228" y="3349880"/>
                <a:ext cx="54733" cy="49624"/>
              </a:xfrm>
              <a:custGeom>
                <a:avLst/>
                <a:gdLst>
                  <a:gd name="T0" fmla="*/ 0 w 73"/>
                  <a:gd name="T1" fmla="*/ 62 h 81"/>
                  <a:gd name="T2" fmla="*/ 37 w 73"/>
                  <a:gd name="T3" fmla="*/ 81 h 81"/>
                  <a:gd name="T4" fmla="*/ 73 w 73"/>
                  <a:gd name="T5" fmla="*/ 22 h 81"/>
                  <a:gd name="T6" fmla="*/ 36 w 73"/>
                  <a:gd name="T7" fmla="*/ 0 h 81"/>
                  <a:gd name="T8" fmla="*/ 0 w 73"/>
                  <a:gd name="T9" fmla="*/ 6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81">
                    <a:moveTo>
                      <a:pt x="0" y="62"/>
                    </a:moveTo>
                    <a:lnTo>
                      <a:pt x="37" y="81"/>
                    </a:lnTo>
                    <a:lnTo>
                      <a:pt x="73" y="22"/>
                    </a:lnTo>
                    <a:lnTo>
                      <a:pt x="36" y="0"/>
                    </a:lnTo>
                    <a:lnTo>
                      <a:pt x="0" y="6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7" name="Freeform 310">
                <a:extLst>
                  <a:ext uri="{FF2B5EF4-FFF2-40B4-BE49-F238E27FC236}">
                    <a16:creationId xmlns:a16="http://schemas.microsoft.com/office/drawing/2014/main" id="{281736A3-5431-9004-BAF9-6BA066C376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4366" y="3368854"/>
                <a:ext cx="56192" cy="48894"/>
              </a:xfrm>
              <a:custGeom>
                <a:avLst/>
                <a:gdLst>
                  <a:gd name="T0" fmla="*/ 0 w 74"/>
                  <a:gd name="T1" fmla="*/ 59 h 80"/>
                  <a:gd name="T2" fmla="*/ 37 w 74"/>
                  <a:gd name="T3" fmla="*/ 80 h 80"/>
                  <a:gd name="T4" fmla="*/ 74 w 74"/>
                  <a:gd name="T5" fmla="*/ 20 h 80"/>
                  <a:gd name="T6" fmla="*/ 37 w 74"/>
                  <a:gd name="T7" fmla="*/ 0 h 80"/>
                  <a:gd name="T8" fmla="*/ 0 w 74"/>
                  <a:gd name="T9" fmla="*/ 5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0" y="59"/>
                    </a:moveTo>
                    <a:lnTo>
                      <a:pt x="37" y="80"/>
                    </a:lnTo>
                    <a:lnTo>
                      <a:pt x="74" y="20"/>
                    </a:lnTo>
                    <a:lnTo>
                      <a:pt x="37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Freeform 311">
                <a:extLst>
                  <a:ext uri="{FF2B5EF4-FFF2-40B4-BE49-F238E27FC236}">
                    <a16:creationId xmlns:a16="http://schemas.microsoft.com/office/drawing/2014/main" id="{127D20D0-BE0B-262D-6201-BC13AEDDA5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4366" y="3368854"/>
                <a:ext cx="56192" cy="48894"/>
              </a:xfrm>
              <a:custGeom>
                <a:avLst/>
                <a:gdLst>
                  <a:gd name="T0" fmla="*/ 0 w 74"/>
                  <a:gd name="T1" fmla="*/ 59 h 80"/>
                  <a:gd name="T2" fmla="*/ 37 w 74"/>
                  <a:gd name="T3" fmla="*/ 80 h 80"/>
                  <a:gd name="T4" fmla="*/ 74 w 74"/>
                  <a:gd name="T5" fmla="*/ 20 h 80"/>
                  <a:gd name="T6" fmla="*/ 37 w 74"/>
                  <a:gd name="T7" fmla="*/ 0 h 80"/>
                  <a:gd name="T8" fmla="*/ 0 w 74"/>
                  <a:gd name="T9" fmla="*/ 5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0">
                    <a:moveTo>
                      <a:pt x="0" y="59"/>
                    </a:moveTo>
                    <a:lnTo>
                      <a:pt x="37" y="80"/>
                    </a:lnTo>
                    <a:lnTo>
                      <a:pt x="74" y="20"/>
                    </a:lnTo>
                    <a:lnTo>
                      <a:pt x="37" y="0"/>
                    </a:lnTo>
                    <a:lnTo>
                      <a:pt x="0" y="5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9" name="Rectangle 312">
                <a:extLst>
                  <a:ext uri="{FF2B5EF4-FFF2-40B4-BE49-F238E27FC236}">
                    <a16:creationId xmlns:a16="http://schemas.microsoft.com/office/drawing/2014/main" id="{547B1D39-969E-DD63-481F-1C6324477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409721"/>
                <a:ext cx="32840" cy="4305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0" name="Rectangle 313">
                <a:extLst>
                  <a:ext uri="{FF2B5EF4-FFF2-40B4-BE49-F238E27FC236}">
                    <a16:creationId xmlns:a16="http://schemas.microsoft.com/office/drawing/2014/main" id="{5F492852-D16B-F7EF-A5D7-595887E8BA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409721"/>
                <a:ext cx="32840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1" name="Rectangle 314">
                <a:extLst>
                  <a:ext uri="{FF2B5EF4-FFF2-40B4-BE49-F238E27FC236}">
                    <a16:creationId xmlns:a16="http://schemas.microsoft.com/office/drawing/2014/main" id="{762A83E6-BAF7-B3E2-43B4-0C9D2A65FC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409721"/>
                <a:ext cx="38678" cy="4305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2" name="Rectangle 315">
                <a:extLst>
                  <a:ext uri="{FF2B5EF4-FFF2-40B4-BE49-F238E27FC236}">
                    <a16:creationId xmlns:a16="http://schemas.microsoft.com/office/drawing/2014/main" id="{A6CE9D83-48F9-EB34-C8EA-C91D1BBF47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409721"/>
                <a:ext cx="38678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3" name="Rectangle 316">
                <a:extLst>
                  <a:ext uri="{FF2B5EF4-FFF2-40B4-BE49-F238E27FC236}">
                    <a16:creationId xmlns:a16="http://schemas.microsoft.com/office/drawing/2014/main" id="{FB6C79A3-8486-5FE3-7081-60237B31D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409721"/>
                <a:ext cx="32839" cy="4305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4" name="Rectangle 317">
                <a:extLst>
                  <a:ext uri="{FF2B5EF4-FFF2-40B4-BE49-F238E27FC236}">
                    <a16:creationId xmlns:a16="http://schemas.microsoft.com/office/drawing/2014/main" id="{E78199DF-4247-BA8C-52DE-7FB3C1DCB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409721"/>
                <a:ext cx="32839" cy="4305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5" name="Rectangle 318">
                <a:extLst>
                  <a:ext uri="{FF2B5EF4-FFF2-40B4-BE49-F238E27FC236}">
                    <a16:creationId xmlns:a16="http://schemas.microsoft.com/office/drawing/2014/main" id="{D6A9D4E2-857D-F6F4-EA3A-276E238F0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659300"/>
                <a:ext cx="32840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6" name="Rectangle 319">
                <a:extLst>
                  <a:ext uri="{FF2B5EF4-FFF2-40B4-BE49-F238E27FC236}">
                    <a16:creationId xmlns:a16="http://schemas.microsoft.com/office/drawing/2014/main" id="{5B648D0C-51CB-F5D4-1714-351069952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2132" y="3659300"/>
                <a:ext cx="32840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7" name="Rectangle 320">
                <a:extLst>
                  <a:ext uri="{FF2B5EF4-FFF2-40B4-BE49-F238E27FC236}">
                    <a16:creationId xmlns:a16="http://schemas.microsoft.com/office/drawing/2014/main" id="{DA367C05-BD7A-E1E2-0341-646CDEB7D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659300"/>
                <a:ext cx="38678" cy="42326"/>
              </a:xfrm>
              <a:prstGeom prst="rect">
                <a:avLst/>
              </a:pr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8" name="Rectangle 321">
                <a:extLst>
                  <a:ext uri="{FF2B5EF4-FFF2-40B4-BE49-F238E27FC236}">
                    <a16:creationId xmlns:a16="http://schemas.microsoft.com/office/drawing/2014/main" id="{131C1A36-2B5A-2913-B4B3-4ABB3E4266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28836" y="3659300"/>
                <a:ext cx="38678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9" name="Rectangle 322">
                <a:extLst>
                  <a:ext uri="{FF2B5EF4-FFF2-40B4-BE49-F238E27FC236}">
                    <a16:creationId xmlns:a16="http://schemas.microsoft.com/office/drawing/2014/main" id="{5EF8D7DF-7806-776C-BDC5-9BF413D57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659300"/>
                <a:ext cx="32839" cy="42326"/>
              </a:xfrm>
              <a:prstGeom prst="rect">
                <a:avLst/>
              </a:pr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0" name="Rectangle 323">
                <a:extLst>
                  <a:ext uri="{FF2B5EF4-FFF2-40B4-BE49-F238E27FC236}">
                    <a16:creationId xmlns:a16="http://schemas.microsoft.com/office/drawing/2014/main" id="{56E5FFC4-2A14-CC38-258A-A3AFA12C3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82109" y="3659300"/>
                <a:ext cx="32839" cy="4232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1" name="Freeform 324">
                <a:extLst>
                  <a:ext uri="{FF2B5EF4-FFF2-40B4-BE49-F238E27FC236}">
                    <a16:creationId xmlns:a16="http://schemas.microsoft.com/office/drawing/2014/main" id="{BD65D82E-34C6-17B0-136D-022220FF8F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4433" y="3522834"/>
                <a:ext cx="56921" cy="48894"/>
              </a:xfrm>
              <a:custGeom>
                <a:avLst/>
                <a:gdLst>
                  <a:gd name="T0" fmla="*/ 0 w 75"/>
                  <a:gd name="T1" fmla="*/ 59 h 80"/>
                  <a:gd name="T2" fmla="*/ 38 w 75"/>
                  <a:gd name="T3" fmla="*/ 80 h 80"/>
                  <a:gd name="T4" fmla="*/ 75 w 75"/>
                  <a:gd name="T5" fmla="*/ 20 h 80"/>
                  <a:gd name="T6" fmla="*/ 38 w 75"/>
                  <a:gd name="T7" fmla="*/ 0 h 80"/>
                  <a:gd name="T8" fmla="*/ 0 w 75"/>
                  <a:gd name="T9" fmla="*/ 5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0">
                    <a:moveTo>
                      <a:pt x="0" y="59"/>
                    </a:moveTo>
                    <a:lnTo>
                      <a:pt x="38" y="80"/>
                    </a:lnTo>
                    <a:lnTo>
                      <a:pt x="75" y="20"/>
                    </a:lnTo>
                    <a:lnTo>
                      <a:pt x="38" y="0"/>
                    </a:lnTo>
                    <a:lnTo>
                      <a:pt x="0" y="59"/>
                    </a:lnTo>
                    <a:close/>
                  </a:path>
                </a:pathLst>
              </a:custGeom>
              <a:solidFill>
                <a:srgbClr val="4472C4">
                  <a:lumMod val="40000"/>
                  <a:lumOff val="6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2" name="Freeform 325">
                <a:extLst>
                  <a:ext uri="{FF2B5EF4-FFF2-40B4-BE49-F238E27FC236}">
                    <a16:creationId xmlns:a16="http://schemas.microsoft.com/office/drawing/2014/main" id="{0C457C4A-BEFB-5F74-DE91-44E5620259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84433" y="3522834"/>
                <a:ext cx="56921" cy="48894"/>
              </a:xfrm>
              <a:custGeom>
                <a:avLst/>
                <a:gdLst>
                  <a:gd name="T0" fmla="*/ 0 w 75"/>
                  <a:gd name="T1" fmla="*/ 59 h 80"/>
                  <a:gd name="T2" fmla="*/ 38 w 75"/>
                  <a:gd name="T3" fmla="*/ 80 h 80"/>
                  <a:gd name="T4" fmla="*/ 75 w 75"/>
                  <a:gd name="T5" fmla="*/ 20 h 80"/>
                  <a:gd name="T6" fmla="*/ 38 w 75"/>
                  <a:gd name="T7" fmla="*/ 0 h 80"/>
                  <a:gd name="T8" fmla="*/ 0 w 75"/>
                  <a:gd name="T9" fmla="*/ 59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80">
                    <a:moveTo>
                      <a:pt x="0" y="59"/>
                    </a:moveTo>
                    <a:lnTo>
                      <a:pt x="38" y="80"/>
                    </a:lnTo>
                    <a:lnTo>
                      <a:pt x="75" y="20"/>
                    </a:lnTo>
                    <a:lnTo>
                      <a:pt x="38" y="0"/>
                    </a:lnTo>
                    <a:lnTo>
                      <a:pt x="0" y="59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3" name="Freeform 326">
                <a:extLst>
                  <a:ext uri="{FF2B5EF4-FFF2-40B4-BE49-F238E27FC236}">
                    <a16:creationId xmlns:a16="http://schemas.microsoft.com/office/drawing/2014/main" id="{7C204D25-7B02-7378-487D-7FA9AD1C9A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296" y="3503861"/>
                <a:ext cx="56192" cy="49624"/>
              </a:xfrm>
              <a:custGeom>
                <a:avLst/>
                <a:gdLst>
                  <a:gd name="T0" fmla="*/ 0 w 74"/>
                  <a:gd name="T1" fmla="*/ 60 h 81"/>
                  <a:gd name="T2" fmla="*/ 37 w 74"/>
                  <a:gd name="T3" fmla="*/ 81 h 81"/>
                  <a:gd name="T4" fmla="*/ 74 w 74"/>
                  <a:gd name="T5" fmla="*/ 21 h 81"/>
                  <a:gd name="T6" fmla="*/ 35 w 74"/>
                  <a:gd name="T7" fmla="*/ 0 h 81"/>
                  <a:gd name="T8" fmla="*/ 0 w 74"/>
                  <a:gd name="T9" fmla="*/ 6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0" y="60"/>
                    </a:moveTo>
                    <a:lnTo>
                      <a:pt x="37" y="81"/>
                    </a:lnTo>
                    <a:lnTo>
                      <a:pt x="74" y="21"/>
                    </a:lnTo>
                    <a:lnTo>
                      <a:pt x="35" y="0"/>
                    </a:lnTo>
                    <a:lnTo>
                      <a:pt x="0" y="60"/>
                    </a:lnTo>
                    <a:close/>
                  </a:path>
                </a:pathLst>
              </a:custGeom>
              <a:solidFill>
                <a:srgbClr val="FF7E79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4" name="Freeform 327">
                <a:extLst>
                  <a:ext uri="{FF2B5EF4-FFF2-40B4-BE49-F238E27FC236}">
                    <a16:creationId xmlns:a16="http://schemas.microsoft.com/office/drawing/2014/main" id="{79D44A0B-F14C-B8B4-F07E-509C4E3BB7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44296" y="3503861"/>
                <a:ext cx="56192" cy="49624"/>
              </a:xfrm>
              <a:custGeom>
                <a:avLst/>
                <a:gdLst>
                  <a:gd name="T0" fmla="*/ 0 w 74"/>
                  <a:gd name="T1" fmla="*/ 60 h 81"/>
                  <a:gd name="T2" fmla="*/ 37 w 74"/>
                  <a:gd name="T3" fmla="*/ 81 h 81"/>
                  <a:gd name="T4" fmla="*/ 74 w 74"/>
                  <a:gd name="T5" fmla="*/ 21 h 81"/>
                  <a:gd name="T6" fmla="*/ 35 w 74"/>
                  <a:gd name="T7" fmla="*/ 0 h 81"/>
                  <a:gd name="T8" fmla="*/ 0 w 74"/>
                  <a:gd name="T9" fmla="*/ 6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81">
                    <a:moveTo>
                      <a:pt x="0" y="60"/>
                    </a:moveTo>
                    <a:lnTo>
                      <a:pt x="37" y="81"/>
                    </a:lnTo>
                    <a:lnTo>
                      <a:pt x="74" y="21"/>
                    </a:lnTo>
                    <a:lnTo>
                      <a:pt x="35" y="0"/>
                    </a:lnTo>
                    <a:lnTo>
                      <a:pt x="0" y="6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5" name="Rectangle 328">
                <a:extLst>
                  <a:ext uri="{FF2B5EF4-FFF2-40B4-BE49-F238E27FC236}">
                    <a16:creationId xmlns:a16="http://schemas.microsoft.com/office/drawing/2014/main" id="{E557BCFA-17DC-7BD0-7FFB-3A5CEE3B5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4911" y="3221442"/>
                <a:ext cx="9487" cy="290446"/>
              </a:xfrm>
              <a:prstGeom prst="rect">
                <a:avLst/>
              </a:prstGeom>
              <a:solidFill>
                <a:srgbClr val="94B2F7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6" name="Rectangle 329">
                <a:extLst>
                  <a:ext uri="{FF2B5EF4-FFF2-40B4-BE49-F238E27FC236}">
                    <a16:creationId xmlns:a16="http://schemas.microsoft.com/office/drawing/2014/main" id="{982BD632-62D7-25CE-4717-65F15AF1DA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4911" y="3221442"/>
                <a:ext cx="9487" cy="290446"/>
              </a:xfrm>
              <a:prstGeom prst="rect">
                <a:avLst/>
              </a:prstGeom>
              <a:solidFill>
                <a:srgbClr val="44546A"/>
              </a:solidFill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7" name="Freeform 330">
                <a:extLst>
                  <a:ext uri="{FF2B5EF4-FFF2-40B4-BE49-F238E27FC236}">
                    <a16:creationId xmlns:a16="http://schemas.microsoft.com/office/drawing/2014/main" id="{AEAF126D-9CF1-E349-EFF3-0DD8AAFA6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620" y="3284201"/>
                <a:ext cx="199225" cy="256147"/>
              </a:xfrm>
              <a:custGeom>
                <a:avLst/>
                <a:gdLst>
                  <a:gd name="T0" fmla="*/ 0 w 264"/>
                  <a:gd name="T1" fmla="*/ 412 h 419"/>
                  <a:gd name="T2" fmla="*/ 13 w 264"/>
                  <a:gd name="T3" fmla="*/ 419 h 419"/>
                  <a:gd name="T4" fmla="*/ 264 w 264"/>
                  <a:gd name="T5" fmla="*/ 7 h 419"/>
                  <a:gd name="T6" fmla="*/ 250 w 264"/>
                  <a:gd name="T7" fmla="*/ 0 h 419"/>
                  <a:gd name="T8" fmla="*/ 0 w 264"/>
                  <a:gd name="T9" fmla="*/ 412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419">
                    <a:moveTo>
                      <a:pt x="0" y="412"/>
                    </a:moveTo>
                    <a:lnTo>
                      <a:pt x="13" y="419"/>
                    </a:lnTo>
                    <a:lnTo>
                      <a:pt x="264" y="7"/>
                    </a:lnTo>
                    <a:lnTo>
                      <a:pt x="250" y="0"/>
                    </a:lnTo>
                    <a:lnTo>
                      <a:pt x="0" y="412"/>
                    </a:lnTo>
                    <a:close/>
                  </a:path>
                </a:pathLst>
              </a:cu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Freeform 331">
                <a:extLst>
                  <a:ext uri="{FF2B5EF4-FFF2-40B4-BE49-F238E27FC236}">
                    <a16:creationId xmlns:a16="http://schemas.microsoft.com/office/drawing/2014/main" id="{56C58185-18AD-F139-5866-60FE429756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2620" y="3284201"/>
                <a:ext cx="199225" cy="256147"/>
              </a:xfrm>
              <a:custGeom>
                <a:avLst/>
                <a:gdLst>
                  <a:gd name="T0" fmla="*/ 0 w 264"/>
                  <a:gd name="T1" fmla="*/ 412 h 419"/>
                  <a:gd name="T2" fmla="*/ 13 w 264"/>
                  <a:gd name="T3" fmla="*/ 419 h 419"/>
                  <a:gd name="T4" fmla="*/ 264 w 264"/>
                  <a:gd name="T5" fmla="*/ 7 h 419"/>
                  <a:gd name="T6" fmla="*/ 250 w 264"/>
                  <a:gd name="T7" fmla="*/ 0 h 419"/>
                  <a:gd name="T8" fmla="*/ 0 w 264"/>
                  <a:gd name="T9" fmla="*/ 412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419">
                    <a:moveTo>
                      <a:pt x="0" y="412"/>
                    </a:moveTo>
                    <a:lnTo>
                      <a:pt x="13" y="419"/>
                    </a:lnTo>
                    <a:lnTo>
                      <a:pt x="264" y="7"/>
                    </a:lnTo>
                    <a:lnTo>
                      <a:pt x="250" y="0"/>
                    </a:lnTo>
                    <a:lnTo>
                      <a:pt x="0" y="41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Freeform 332">
                <a:extLst>
                  <a:ext uri="{FF2B5EF4-FFF2-40B4-BE49-F238E27FC236}">
                    <a16:creationId xmlns:a16="http://schemas.microsoft.com/office/drawing/2014/main" id="{E9C68A24-4DDB-D7E3-0158-6EFC4192D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3738" y="3381990"/>
                <a:ext cx="197766" cy="256877"/>
              </a:xfrm>
              <a:custGeom>
                <a:avLst/>
                <a:gdLst>
                  <a:gd name="T0" fmla="*/ 0 w 263"/>
                  <a:gd name="T1" fmla="*/ 412 h 420"/>
                  <a:gd name="T2" fmla="*/ 12 w 263"/>
                  <a:gd name="T3" fmla="*/ 420 h 420"/>
                  <a:gd name="T4" fmla="*/ 263 w 263"/>
                  <a:gd name="T5" fmla="*/ 8 h 420"/>
                  <a:gd name="T6" fmla="*/ 251 w 263"/>
                  <a:gd name="T7" fmla="*/ 0 h 420"/>
                  <a:gd name="T8" fmla="*/ 0 w 263"/>
                  <a:gd name="T9" fmla="*/ 41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20">
                    <a:moveTo>
                      <a:pt x="0" y="412"/>
                    </a:moveTo>
                    <a:lnTo>
                      <a:pt x="12" y="420"/>
                    </a:lnTo>
                    <a:lnTo>
                      <a:pt x="263" y="8"/>
                    </a:lnTo>
                    <a:lnTo>
                      <a:pt x="251" y="0"/>
                    </a:lnTo>
                    <a:lnTo>
                      <a:pt x="0" y="412"/>
                    </a:lnTo>
                    <a:close/>
                  </a:path>
                </a:pathLst>
              </a:custGeom>
              <a:solidFill>
                <a:srgbClr val="44546A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0" name="Freeform 333">
                <a:extLst>
                  <a:ext uri="{FF2B5EF4-FFF2-40B4-BE49-F238E27FC236}">
                    <a16:creationId xmlns:a16="http://schemas.microsoft.com/office/drawing/2014/main" id="{3553E418-CF74-44AC-9261-69480EE327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3738" y="3381990"/>
                <a:ext cx="197766" cy="256877"/>
              </a:xfrm>
              <a:custGeom>
                <a:avLst/>
                <a:gdLst>
                  <a:gd name="T0" fmla="*/ 0 w 263"/>
                  <a:gd name="T1" fmla="*/ 412 h 420"/>
                  <a:gd name="T2" fmla="*/ 12 w 263"/>
                  <a:gd name="T3" fmla="*/ 420 h 420"/>
                  <a:gd name="T4" fmla="*/ 263 w 263"/>
                  <a:gd name="T5" fmla="*/ 8 h 420"/>
                  <a:gd name="T6" fmla="*/ 251 w 263"/>
                  <a:gd name="T7" fmla="*/ 0 h 420"/>
                  <a:gd name="T8" fmla="*/ 0 w 263"/>
                  <a:gd name="T9" fmla="*/ 412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420">
                    <a:moveTo>
                      <a:pt x="0" y="412"/>
                    </a:moveTo>
                    <a:lnTo>
                      <a:pt x="12" y="420"/>
                    </a:lnTo>
                    <a:lnTo>
                      <a:pt x="263" y="8"/>
                    </a:lnTo>
                    <a:lnTo>
                      <a:pt x="251" y="0"/>
                    </a:lnTo>
                    <a:lnTo>
                      <a:pt x="0" y="412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1" name="Rectangle 334">
                <a:extLst>
                  <a:ext uri="{FF2B5EF4-FFF2-40B4-BE49-F238E27FC236}">
                    <a16:creationId xmlns:a16="http://schemas.microsoft.com/office/drawing/2014/main" id="{244DF853-8059-4705-A2EA-199BE84DB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8996" y="3409721"/>
                <a:ext cx="10947" cy="291906"/>
              </a:xfrm>
              <a:prstGeom prst="rect">
                <a:avLst/>
              </a:prstGeom>
              <a:solidFill>
                <a:srgbClr val="94B2F7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2" name="Rectangle 335">
                <a:extLst>
                  <a:ext uri="{FF2B5EF4-FFF2-40B4-BE49-F238E27FC236}">
                    <a16:creationId xmlns:a16="http://schemas.microsoft.com/office/drawing/2014/main" id="{F469FB7D-DED4-941E-9649-213C46218F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68996" y="3409721"/>
                <a:ext cx="10947" cy="291906"/>
              </a:xfrm>
              <a:prstGeom prst="rect">
                <a:avLst/>
              </a:prstGeom>
              <a:solidFill>
                <a:srgbClr val="44546A"/>
              </a:solidFill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543" name="Group 542">
                <a:extLst>
                  <a:ext uri="{FF2B5EF4-FFF2-40B4-BE49-F238E27FC236}">
                    <a16:creationId xmlns:a16="http://schemas.microsoft.com/office/drawing/2014/main" id="{8D428844-2C8C-8395-5082-DC2B944C4E1C}"/>
                  </a:ext>
                </a:extLst>
              </p:cNvPr>
              <p:cNvGrpSpPr/>
              <p:nvPr/>
            </p:nvGrpSpPr>
            <p:grpSpPr>
              <a:xfrm>
                <a:off x="7888203" y="3468458"/>
                <a:ext cx="26272" cy="180251"/>
                <a:chOff x="6668846" y="2870605"/>
                <a:chExt cx="88118" cy="604583"/>
              </a:xfrm>
            </p:grpSpPr>
            <p:sp>
              <p:nvSpPr>
                <p:cNvPr id="615" name="Rectangle 394">
                  <a:extLst>
                    <a:ext uri="{FF2B5EF4-FFF2-40B4-BE49-F238E27FC236}">
                      <a16:creationId xmlns:a16="http://schemas.microsoft.com/office/drawing/2014/main" id="{2CFA0456-1087-BA95-DE0A-E83AB9EE94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8846" y="2870605"/>
                  <a:ext cx="88118" cy="227636"/>
                </a:xfrm>
                <a:prstGeom prst="rect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3175">
                  <a:solidFill>
                    <a:sysClr val="windowText" lastClr="000000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6" name="Rectangle 395">
                  <a:extLst>
                    <a:ext uri="{FF2B5EF4-FFF2-40B4-BE49-F238E27FC236}">
                      <a16:creationId xmlns:a16="http://schemas.microsoft.com/office/drawing/2014/main" id="{7C31FFBC-2A1A-0D7F-8400-22E8623BDC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8846" y="2870605"/>
                  <a:ext cx="88118" cy="227636"/>
                </a:xfrm>
                <a:prstGeom prst="rect">
                  <a:avLst/>
                </a:prstGeom>
                <a:noFill/>
                <a:ln w="317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7" name="Rectangle 396">
                  <a:extLst>
                    <a:ext uri="{FF2B5EF4-FFF2-40B4-BE49-F238E27FC236}">
                      <a16:creationId xmlns:a16="http://schemas.microsoft.com/office/drawing/2014/main" id="{8070B272-DC43-22BB-784D-528717371C2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8846" y="3249999"/>
                  <a:ext cx="88118" cy="225189"/>
                </a:xfrm>
                <a:prstGeom prst="rect">
                  <a:avLst/>
                </a:prstGeom>
                <a:solidFill>
                  <a:srgbClr val="E7E6E6">
                    <a:lumMod val="20000"/>
                    <a:lumOff val="80000"/>
                  </a:srgbClr>
                </a:solidFill>
                <a:ln w="3175">
                  <a:solidFill>
                    <a:sysClr val="windowText" lastClr="000000"/>
                  </a:solidFill>
                </a:ln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618" name="Rectangle 397">
                  <a:extLst>
                    <a:ext uri="{FF2B5EF4-FFF2-40B4-BE49-F238E27FC236}">
                      <a16:creationId xmlns:a16="http://schemas.microsoft.com/office/drawing/2014/main" id="{4B7D0587-400D-EA3A-EBB8-EEB6EF922A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668846" y="3249999"/>
                  <a:ext cx="88118" cy="225189"/>
                </a:xfrm>
                <a:prstGeom prst="rect">
                  <a:avLst/>
                </a:prstGeom>
                <a:noFill/>
                <a:ln w="3175">
                  <a:solidFill>
                    <a:sysClr val="windowText" lastClr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44" name="Freeform 398">
                <a:extLst>
                  <a:ext uri="{FF2B5EF4-FFF2-40B4-BE49-F238E27FC236}">
                    <a16:creationId xmlns:a16="http://schemas.microsoft.com/office/drawing/2014/main" id="{8B8835E5-154D-5B54-0F96-3A80C835C0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981" y="3378341"/>
                <a:ext cx="65679" cy="67868"/>
              </a:xfrm>
              <a:custGeom>
                <a:avLst/>
                <a:gdLst>
                  <a:gd name="T0" fmla="*/ 58 w 87"/>
                  <a:gd name="T1" fmla="*/ 0 h 111"/>
                  <a:gd name="T2" fmla="*/ 87 w 87"/>
                  <a:gd name="T3" fmla="*/ 16 h 111"/>
                  <a:gd name="T4" fmla="*/ 29 w 87"/>
                  <a:gd name="T5" fmla="*/ 111 h 111"/>
                  <a:gd name="T6" fmla="*/ 0 w 87"/>
                  <a:gd name="T7" fmla="*/ 96 h 111"/>
                  <a:gd name="T8" fmla="*/ 58 w 87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11">
                    <a:moveTo>
                      <a:pt x="58" y="0"/>
                    </a:moveTo>
                    <a:lnTo>
                      <a:pt x="87" y="16"/>
                    </a:lnTo>
                    <a:lnTo>
                      <a:pt x="29" y="111"/>
                    </a:lnTo>
                    <a:lnTo>
                      <a:pt x="0" y="96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E7E6E6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5" name="Freeform 399">
                <a:extLst>
                  <a:ext uri="{FF2B5EF4-FFF2-40B4-BE49-F238E27FC236}">
                    <a16:creationId xmlns:a16="http://schemas.microsoft.com/office/drawing/2014/main" id="{31EF1F39-F7F0-305B-D908-4DFBEBB29C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4981" y="3378341"/>
                <a:ext cx="65679" cy="67868"/>
              </a:xfrm>
              <a:custGeom>
                <a:avLst/>
                <a:gdLst>
                  <a:gd name="T0" fmla="*/ 58 w 87"/>
                  <a:gd name="T1" fmla="*/ 0 h 111"/>
                  <a:gd name="T2" fmla="*/ 87 w 87"/>
                  <a:gd name="T3" fmla="*/ 16 h 111"/>
                  <a:gd name="T4" fmla="*/ 29 w 87"/>
                  <a:gd name="T5" fmla="*/ 111 h 111"/>
                  <a:gd name="T6" fmla="*/ 0 w 87"/>
                  <a:gd name="T7" fmla="*/ 96 h 111"/>
                  <a:gd name="T8" fmla="*/ 58 w 87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11">
                    <a:moveTo>
                      <a:pt x="58" y="0"/>
                    </a:moveTo>
                    <a:lnTo>
                      <a:pt x="87" y="16"/>
                    </a:lnTo>
                    <a:lnTo>
                      <a:pt x="29" y="111"/>
                    </a:lnTo>
                    <a:lnTo>
                      <a:pt x="0" y="96"/>
                    </a:lnTo>
                    <a:lnTo>
                      <a:pt x="58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6" name="Freeform 400">
                <a:extLst>
                  <a:ext uri="{FF2B5EF4-FFF2-40B4-BE49-F238E27FC236}">
                    <a16:creationId xmlns:a16="http://schemas.microsoft.com/office/drawing/2014/main" id="{FD275AFE-B174-CA29-E875-7369B9B8C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1275" y="3476130"/>
                <a:ext cx="65679" cy="67868"/>
              </a:xfrm>
              <a:custGeom>
                <a:avLst/>
                <a:gdLst>
                  <a:gd name="T0" fmla="*/ 58 w 87"/>
                  <a:gd name="T1" fmla="*/ 0 h 111"/>
                  <a:gd name="T2" fmla="*/ 87 w 87"/>
                  <a:gd name="T3" fmla="*/ 16 h 111"/>
                  <a:gd name="T4" fmla="*/ 29 w 87"/>
                  <a:gd name="T5" fmla="*/ 111 h 111"/>
                  <a:gd name="T6" fmla="*/ 0 w 87"/>
                  <a:gd name="T7" fmla="*/ 96 h 111"/>
                  <a:gd name="T8" fmla="*/ 58 w 87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11">
                    <a:moveTo>
                      <a:pt x="58" y="0"/>
                    </a:moveTo>
                    <a:lnTo>
                      <a:pt x="87" y="16"/>
                    </a:lnTo>
                    <a:lnTo>
                      <a:pt x="29" y="111"/>
                    </a:lnTo>
                    <a:lnTo>
                      <a:pt x="0" y="96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E7E6E6">
                  <a:lumMod val="20000"/>
                  <a:lumOff val="80000"/>
                </a:srgbClr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7" name="Freeform 401">
                <a:extLst>
                  <a:ext uri="{FF2B5EF4-FFF2-40B4-BE49-F238E27FC236}">
                    <a16:creationId xmlns:a16="http://schemas.microsoft.com/office/drawing/2014/main" id="{561B60D5-B5BD-D578-A0E1-F4093256F0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71275" y="3476130"/>
                <a:ext cx="65679" cy="67868"/>
              </a:xfrm>
              <a:custGeom>
                <a:avLst/>
                <a:gdLst>
                  <a:gd name="T0" fmla="*/ 58 w 87"/>
                  <a:gd name="T1" fmla="*/ 0 h 111"/>
                  <a:gd name="T2" fmla="*/ 87 w 87"/>
                  <a:gd name="T3" fmla="*/ 16 h 111"/>
                  <a:gd name="T4" fmla="*/ 29 w 87"/>
                  <a:gd name="T5" fmla="*/ 111 h 111"/>
                  <a:gd name="T6" fmla="*/ 0 w 87"/>
                  <a:gd name="T7" fmla="*/ 96 h 111"/>
                  <a:gd name="T8" fmla="*/ 58 w 87"/>
                  <a:gd name="T9" fmla="*/ 0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111">
                    <a:moveTo>
                      <a:pt x="58" y="0"/>
                    </a:moveTo>
                    <a:lnTo>
                      <a:pt x="87" y="16"/>
                    </a:lnTo>
                    <a:lnTo>
                      <a:pt x="29" y="111"/>
                    </a:lnTo>
                    <a:lnTo>
                      <a:pt x="0" y="96"/>
                    </a:lnTo>
                    <a:lnTo>
                      <a:pt x="58" y="0"/>
                    </a:lnTo>
                  </a:path>
                </a:pathLst>
              </a:custGeom>
              <a:noFill/>
              <a:ln w="3175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8" name="Rectangle 402">
                <a:extLst>
                  <a:ext uri="{FF2B5EF4-FFF2-40B4-BE49-F238E27FC236}">
                    <a16:creationId xmlns:a16="http://schemas.microsoft.com/office/drawing/2014/main" id="{169C776C-634C-63ED-30C8-EC8ED1A77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1603" y="3298797"/>
                <a:ext cx="28461" cy="135736"/>
              </a:xfrm>
              <a:prstGeom prst="rect">
                <a:avLst/>
              </a:prstGeom>
              <a:solidFill>
                <a:srgbClr val="C00000"/>
              </a:solidFill>
              <a:ln w="3175">
                <a:solidFill>
                  <a:sysClr val="windowText" lastClr="000000"/>
                </a:solidFill>
              </a:ln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9" name="Rectangle 403">
                <a:extLst>
                  <a:ext uri="{FF2B5EF4-FFF2-40B4-BE49-F238E27FC236}">
                    <a16:creationId xmlns:a16="http://schemas.microsoft.com/office/drawing/2014/main" id="{EB2677B9-ACE6-0ED0-E834-63792107F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81603" y="3298797"/>
                <a:ext cx="28461" cy="135736"/>
              </a:xfrm>
              <a:prstGeom prst="rect">
                <a:avLst/>
              </a:prstGeom>
              <a:noFill/>
              <a:ln w="3175">
                <a:solidFill>
                  <a:sysClr val="windowText" lastClr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50" name="TextBox 549">
                <a:extLst>
                  <a:ext uri="{FF2B5EF4-FFF2-40B4-BE49-F238E27FC236}">
                    <a16:creationId xmlns:a16="http://schemas.microsoft.com/office/drawing/2014/main" id="{21F9E702-64D1-5B48-F0EE-E74D1E2284BD}"/>
                  </a:ext>
                </a:extLst>
              </p:cNvPr>
              <p:cNvSpPr txBox="1"/>
              <p:nvPr/>
            </p:nvSpPr>
            <p:spPr>
              <a:xfrm>
                <a:off x="7889264" y="3223054"/>
                <a:ext cx="216456" cy="179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S2</a:t>
                </a:r>
              </a:p>
            </p:txBody>
          </p:sp>
          <p:sp>
            <p:nvSpPr>
              <p:cNvPr id="551" name="TextBox 550">
                <a:extLst>
                  <a:ext uri="{FF2B5EF4-FFF2-40B4-BE49-F238E27FC236}">
                    <a16:creationId xmlns:a16="http://schemas.microsoft.com/office/drawing/2014/main" id="{674C6BF2-6B47-BB57-ADF8-2290828630A2}"/>
                  </a:ext>
                </a:extLst>
              </p:cNvPr>
              <p:cNvSpPr txBox="1"/>
              <p:nvPr/>
            </p:nvSpPr>
            <p:spPr>
              <a:xfrm>
                <a:off x="7324547" y="3149728"/>
                <a:ext cx="216456" cy="179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S1</a:t>
                </a:r>
              </a:p>
            </p:txBody>
          </p:sp>
          <p:sp>
            <p:nvSpPr>
              <p:cNvPr id="552" name="TextBox 551">
                <a:extLst>
                  <a:ext uri="{FF2B5EF4-FFF2-40B4-BE49-F238E27FC236}">
                    <a16:creationId xmlns:a16="http://schemas.microsoft.com/office/drawing/2014/main" id="{B8266697-ADF9-C9E8-3482-B081C66B7740}"/>
                  </a:ext>
                </a:extLst>
              </p:cNvPr>
              <p:cNvSpPr txBox="1"/>
              <p:nvPr/>
            </p:nvSpPr>
            <p:spPr>
              <a:xfrm>
                <a:off x="8392585" y="3181368"/>
                <a:ext cx="216456" cy="179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S3</a:t>
                </a:r>
              </a:p>
            </p:txBody>
          </p:sp>
          <p:sp>
            <p:nvSpPr>
              <p:cNvPr id="553" name="TextBox 552">
                <a:extLst>
                  <a:ext uri="{FF2B5EF4-FFF2-40B4-BE49-F238E27FC236}">
                    <a16:creationId xmlns:a16="http://schemas.microsoft.com/office/drawing/2014/main" id="{C24238B7-C971-AD72-CD3C-14C62D02E3CB}"/>
                  </a:ext>
                </a:extLst>
              </p:cNvPr>
              <p:cNvSpPr txBox="1"/>
              <p:nvPr/>
            </p:nvSpPr>
            <p:spPr>
              <a:xfrm>
                <a:off x="9151104" y="3107006"/>
                <a:ext cx="216456" cy="1796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T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</a:rPr>
                  <a:t>S4</a:t>
                </a:r>
              </a:p>
            </p:txBody>
          </p:sp>
          <p:sp>
            <p:nvSpPr>
              <p:cNvPr id="554" name="Right Arrow 553">
                <a:extLst>
                  <a:ext uri="{FF2B5EF4-FFF2-40B4-BE49-F238E27FC236}">
                    <a16:creationId xmlns:a16="http://schemas.microsoft.com/office/drawing/2014/main" id="{1DE9A0A1-E9BD-8D7E-A74A-ECA419E98D3D}"/>
                  </a:ext>
                </a:extLst>
              </p:cNvPr>
              <p:cNvSpPr/>
              <p:nvPr/>
            </p:nvSpPr>
            <p:spPr>
              <a:xfrm>
                <a:off x="6569414" y="3337967"/>
                <a:ext cx="204215" cy="45719"/>
              </a:xfrm>
              <a:prstGeom prst="rightArrow">
                <a:avLst/>
              </a:prstGeom>
              <a:solidFill>
                <a:sysClr val="windowText" lastClr="000000"/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9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grpSp>
            <p:nvGrpSpPr>
              <p:cNvPr id="555" name="Group 554">
                <a:extLst>
                  <a:ext uri="{FF2B5EF4-FFF2-40B4-BE49-F238E27FC236}">
                    <a16:creationId xmlns:a16="http://schemas.microsoft.com/office/drawing/2014/main" id="{C68EC6D1-4875-A66A-3045-C521A66CA737}"/>
                  </a:ext>
                </a:extLst>
              </p:cNvPr>
              <p:cNvGrpSpPr/>
              <p:nvPr/>
            </p:nvGrpSpPr>
            <p:grpSpPr>
              <a:xfrm>
                <a:off x="7849977" y="3409008"/>
                <a:ext cx="18192" cy="291524"/>
                <a:chOff x="1426379" y="4030644"/>
                <a:chExt cx="73082" cy="998556"/>
              </a:xfrm>
            </p:grpSpPr>
            <p:sp>
              <p:nvSpPr>
                <p:cNvPr id="606" name="Rectangle 605">
                  <a:extLst>
                    <a:ext uri="{FF2B5EF4-FFF2-40B4-BE49-F238E27FC236}">
                      <a16:creationId xmlns:a16="http://schemas.microsoft.com/office/drawing/2014/main" id="{8C5C076A-B352-86AC-3902-50DD745EFD1D}"/>
                    </a:ext>
                  </a:extLst>
                </p:cNvPr>
                <p:cNvSpPr/>
                <p:nvPr/>
              </p:nvSpPr>
              <p:spPr>
                <a:xfrm>
                  <a:off x="1426379" y="4030644"/>
                  <a:ext cx="73082" cy="998556"/>
                </a:xfrm>
                <a:prstGeom prst="rect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7" name="Rectangle 606">
                  <a:extLst>
                    <a:ext uri="{FF2B5EF4-FFF2-40B4-BE49-F238E27FC236}">
                      <a16:creationId xmlns:a16="http://schemas.microsoft.com/office/drawing/2014/main" id="{A70C8410-6E8D-8481-C6A8-87A6E2BD7827}"/>
                    </a:ext>
                  </a:extLst>
                </p:cNvPr>
                <p:cNvSpPr/>
                <p:nvPr/>
              </p:nvSpPr>
              <p:spPr>
                <a:xfrm>
                  <a:off x="1433594" y="4037309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8" name="Rectangle 607">
                  <a:extLst>
                    <a:ext uri="{FF2B5EF4-FFF2-40B4-BE49-F238E27FC236}">
                      <a16:creationId xmlns:a16="http://schemas.microsoft.com/office/drawing/2014/main" id="{B4A9D9BD-29EF-7322-388F-92212B342DC2}"/>
                    </a:ext>
                  </a:extLst>
                </p:cNvPr>
                <p:cNvSpPr/>
                <p:nvPr/>
              </p:nvSpPr>
              <p:spPr>
                <a:xfrm>
                  <a:off x="1434886" y="4166462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9" name="Rectangle 608">
                  <a:extLst>
                    <a:ext uri="{FF2B5EF4-FFF2-40B4-BE49-F238E27FC236}">
                      <a16:creationId xmlns:a16="http://schemas.microsoft.com/office/drawing/2014/main" id="{13471529-6E62-1D62-6CC1-AB9CC38F6086}"/>
                    </a:ext>
                  </a:extLst>
                </p:cNvPr>
                <p:cNvSpPr/>
                <p:nvPr/>
              </p:nvSpPr>
              <p:spPr>
                <a:xfrm>
                  <a:off x="1436178" y="4295615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Rectangle 609">
                  <a:extLst>
                    <a:ext uri="{FF2B5EF4-FFF2-40B4-BE49-F238E27FC236}">
                      <a16:creationId xmlns:a16="http://schemas.microsoft.com/office/drawing/2014/main" id="{AB801E52-4341-4442-6C29-310582F5E52C}"/>
                    </a:ext>
                  </a:extLst>
                </p:cNvPr>
                <p:cNvSpPr/>
                <p:nvPr/>
              </p:nvSpPr>
              <p:spPr>
                <a:xfrm>
                  <a:off x="1434885" y="4426058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Rectangle 610">
                  <a:extLst>
                    <a:ext uri="{FF2B5EF4-FFF2-40B4-BE49-F238E27FC236}">
                      <a16:creationId xmlns:a16="http://schemas.microsoft.com/office/drawing/2014/main" id="{68AB3794-B081-EB7F-7C77-4B524B6BE6A4}"/>
                    </a:ext>
                  </a:extLst>
                </p:cNvPr>
                <p:cNvSpPr/>
                <p:nvPr/>
              </p:nvSpPr>
              <p:spPr>
                <a:xfrm>
                  <a:off x="1436177" y="4555211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2" name="Rectangle 611">
                  <a:extLst>
                    <a:ext uri="{FF2B5EF4-FFF2-40B4-BE49-F238E27FC236}">
                      <a16:creationId xmlns:a16="http://schemas.microsoft.com/office/drawing/2014/main" id="{CD2D7513-C63C-24ED-0792-D7EAF996338D}"/>
                    </a:ext>
                  </a:extLst>
                </p:cNvPr>
                <p:cNvSpPr/>
                <p:nvPr/>
              </p:nvSpPr>
              <p:spPr>
                <a:xfrm>
                  <a:off x="1433594" y="468436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3" name="Rectangle 612">
                  <a:extLst>
                    <a:ext uri="{FF2B5EF4-FFF2-40B4-BE49-F238E27FC236}">
                      <a16:creationId xmlns:a16="http://schemas.microsoft.com/office/drawing/2014/main" id="{11A5B2B9-8D3C-42BA-C0AD-D5ED1DACB801}"/>
                    </a:ext>
                  </a:extLst>
                </p:cNvPr>
                <p:cNvSpPr/>
                <p:nvPr/>
              </p:nvSpPr>
              <p:spPr>
                <a:xfrm>
                  <a:off x="1433594" y="481222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4" name="Rectangle 613">
                  <a:extLst>
                    <a:ext uri="{FF2B5EF4-FFF2-40B4-BE49-F238E27FC236}">
                      <a16:creationId xmlns:a16="http://schemas.microsoft.com/office/drawing/2014/main" id="{D7AF102D-C087-567A-5472-F202E85973C9}"/>
                    </a:ext>
                  </a:extLst>
                </p:cNvPr>
                <p:cNvSpPr/>
                <p:nvPr/>
              </p:nvSpPr>
              <p:spPr>
                <a:xfrm>
                  <a:off x="1434886" y="4941377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6" name="Group 555">
                <a:extLst>
                  <a:ext uri="{FF2B5EF4-FFF2-40B4-BE49-F238E27FC236}">
                    <a16:creationId xmlns:a16="http://schemas.microsoft.com/office/drawing/2014/main" id="{DDEE4DA9-6A27-E438-EC97-D3A4E8084BDD}"/>
                  </a:ext>
                </a:extLst>
              </p:cNvPr>
              <p:cNvGrpSpPr/>
              <p:nvPr/>
            </p:nvGrpSpPr>
            <p:grpSpPr>
              <a:xfrm>
                <a:off x="7980431" y="3407183"/>
                <a:ext cx="18192" cy="291524"/>
                <a:chOff x="1426379" y="4030644"/>
                <a:chExt cx="73082" cy="998556"/>
              </a:xfrm>
            </p:grpSpPr>
            <p:sp>
              <p:nvSpPr>
                <p:cNvPr id="597" name="Rectangle 596">
                  <a:extLst>
                    <a:ext uri="{FF2B5EF4-FFF2-40B4-BE49-F238E27FC236}">
                      <a16:creationId xmlns:a16="http://schemas.microsoft.com/office/drawing/2014/main" id="{5216B4DA-A2E8-78D5-1D29-1AE3530E7BCB}"/>
                    </a:ext>
                  </a:extLst>
                </p:cNvPr>
                <p:cNvSpPr/>
                <p:nvPr/>
              </p:nvSpPr>
              <p:spPr>
                <a:xfrm>
                  <a:off x="1426379" y="4030644"/>
                  <a:ext cx="73082" cy="998556"/>
                </a:xfrm>
                <a:prstGeom prst="rect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8" name="Rectangle 597">
                  <a:extLst>
                    <a:ext uri="{FF2B5EF4-FFF2-40B4-BE49-F238E27FC236}">
                      <a16:creationId xmlns:a16="http://schemas.microsoft.com/office/drawing/2014/main" id="{13D830FC-F3FB-159F-3E5E-3AFF091B63CB}"/>
                    </a:ext>
                  </a:extLst>
                </p:cNvPr>
                <p:cNvSpPr/>
                <p:nvPr/>
              </p:nvSpPr>
              <p:spPr>
                <a:xfrm>
                  <a:off x="1433594" y="4037309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Rectangle 598">
                  <a:extLst>
                    <a:ext uri="{FF2B5EF4-FFF2-40B4-BE49-F238E27FC236}">
                      <a16:creationId xmlns:a16="http://schemas.microsoft.com/office/drawing/2014/main" id="{ABDC96A2-F072-96DD-CADD-0D0788265A54}"/>
                    </a:ext>
                  </a:extLst>
                </p:cNvPr>
                <p:cNvSpPr/>
                <p:nvPr/>
              </p:nvSpPr>
              <p:spPr>
                <a:xfrm>
                  <a:off x="1434886" y="4166462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Rectangle 599">
                  <a:extLst>
                    <a:ext uri="{FF2B5EF4-FFF2-40B4-BE49-F238E27FC236}">
                      <a16:creationId xmlns:a16="http://schemas.microsoft.com/office/drawing/2014/main" id="{3DB825F9-6057-CDAF-DF95-5BB71031F8E8}"/>
                    </a:ext>
                  </a:extLst>
                </p:cNvPr>
                <p:cNvSpPr/>
                <p:nvPr/>
              </p:nvSpPr>
              <p:spPr>
                <a:xfrm>
                  <a:off x="1436178" y="4295615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Rectangle 600">
                  <a:extLst>
                    <a:ext uri="{FF2B5EF4-FFF2-40B4-BE49-F238E27FC236}">
                      <a16:creationId xmlns:a16="http://schemas.microsoft.com/office/drawing/2014/main" id="{CC66DE64-018B-8F97-AED2-C7C7D6C9028F}"/>
                    </a:ext>
                  </a:extLst>
                </p:cNvPr>
                <p:cNvSpPr/>
                <p:nvPr/>
              </p:nvSpPr>
              <p:spPr>
                <a:xfrm>
                  <a:off x="1434885" y="4426058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2" name="Rectangle 601">
                  <a:extLst>
                    <a:ext uri="{FF2B5EF4-FFF2-40B4-BE49-F238E27FC236}">
                      <a16:creationId xmlns:a16="http://schemas.microsoft.com/office/drawing/2014/main" id="{53945A64-95C6-5EFF-AF8F-2583430E1FC2}"/>
                    </a:ext>
                  </a:extLst>
                </p:cNvPr>
                <p:cNvSpPr/>
                <p:nvPr/>
              </p:nvSpPr>
              <p:spPr>
                <a:xfrm>
                  <a:off x="1436177" y="4555211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3" name="Rectangle 602">
                  <a:extLst>
                    <a:ext uri="{FF2B5EF4-FFF2-40B4-BE49-F238E27FC236}">
                      <a16:creationId xmlns:a16="http://schemas.microsoft.com/office/drawing/2014/main" id="{B9AAD7A4-8A51-067E-94F8-D65A3829BA8C}"/>
                    </a:ext>
                  </a:extLst>
                </p:cNvPr>
                <p:cNvSpPr/>
                <p:nvPr/>
              </p:nvSpPr>
              <p:spPr>
                <a:xfrm>
                  <a:off x="1433594" y="468436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4" name="Rectangle 603">
                  <a:extLst>
                    <a:ext uri="{FF2B5EF4-FFF2-40B4-BE49-F238E27FC236}">
                      <a16:creationId xmlns:a16="http://schemas.microsoft.com/office/drawing/2014/main" id="{3BB300C2-D892-C2FB-9807-CB8F15E7F82E}"/>
                    </a:ext>
                  </a:extLst>
                </p:cNvPr>
                <p:cNvSpPr/>
                <p:nvPr/>
              </p:nvSpPr>
              <p:spPr>
                <a:xfrm>
                  <a:off x="1433594" y="481222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Rectangle 604">
                  <a:extLst>
                    <a:ext uri="{FF2B5EF4-FFF2-40B4-BE49-F238E27FC236}">
                      <a16:creationId xmlns:a16="http://schemas.microsoft.com/office/drawing/2014/main" id="{AA44AC7D-42F5-2EB8-EFCC-8FE165133666}"/>
                    </a:ext>
                  </a:extLst>
                </p:cNvPr>
                <p:cNvSpPr/>
                <p:nvPr/>
              </p:nvSpPr>
              <p:spPr>
                <a:xfrm>
                  <a:off x="1434886" y="4941377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7" name="Group 556">
                <a:extLst>
                  <a:ext uri="{FF2B5EF4-FFF2-40B4-BE49-F238E27FC236}">
                    <a16:creationId xmlns:a16="http://schemas.microsoft.com/office/drawing/2014/main" id="{C460BF2D-9B63-8ECE-160A-30147CF95FA2}"/>
                  </a:ext>
                </a:extLst>
              </p:cNvPr>
              <p:cNvGrpSpPr/>
              <p:nvPr/>
            </p:nvGrpSpPr>
            <p:grpSpPr>
              <a:xfrm>
                <a:off x="7932313" y="3363807"/>
                <a:ext cx="23185" cy="377893"/>
                <a:chOff x="2122510" y="3330773"/>
                <a:chExt cx="77765" cy="1267497"/>
              </a:xfrm>
            </p:grpSpPr>
            <p:sp>
              <p:nvSpPr>
                <p:cNvPr id="592" name="Rectangle 591">
                  <a:extLst>
                    <a:ext uri="{FF2B5EF4-FFF2-40B4-BE49-F238E27FC236}">
                      <a16:creationId xmlns:a16="http://schemas.microsoft.com/office/drawing/2014/main" id="{6490006F-9908-D8CC-C357-C70D1036DD51}"/>
                    </a:ext>
                  </a:extLst>
                </p:cNvPr>
                <p:cNvSpPr/>
                <p:nvPr/>
              </p:nvSpPr>
              <p:spPr>
                <a:xfrm>
                  <a:off x="2138138" y="3477636"/>
                  <a:ext cx="45719" cy="974693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Trapezium 592">
                  <a:extLst>
                    <a:ext uri="{FF2B5EF4-FFF2-40B4-BE49-F238E27FC236}">
                      <a16:creationId xmlns:a16="http://schemas.microsoft.com/office/drawing/2014/main" id="{1BAB2513-6F81-BBEE-325A-54FC6C1D282B}"/>
                    </a:ext>
                  </a:extLst>
                </p:cNvPr>
                <p:cNvSpPr/>
                <p:nvPr/>
              </p:nvSpPr>
              <p:spPr>
                <a:xfrm>
                  <a:off x="2124075" y="4451351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Trapezium 593">
                  <a:extLst>
                    <a:ext uri="{FF2B5EF4-FFF2-40B4-BE49-F238E27FC236}">
                      <a16:creationId xmlns:a16="http://schemas.microsoft.com/office/drawing/2014/main" id="{FB731009-5D72-7A0B-B3F4-973BC9C7475D}"/>
                    </a:ext>
                  </a:extLst>
                </p:cNvPr>
                <p:cNvSpPr/>
                <p:nvPr/>
              </p:nvSpPr>
              <p:spPr>
                <a:xfrm rot="10800000">
                  <a:off x="2124075" y="3414136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5" name="Rectangle 594">
                  <a:extLst>
                    <a:ext uri="{FF2B5EF4-FFF2-40B4-BE49-F238E27FC236}">
                      <a16:creationId xmlns:a16="http://schemas.microsoft.com/office/drawing/2014/main" id="{827ABB26-FEA9-5466-461C-6461B22439EA}"/>
                    </a:ext>
                  </a:extLst>
                </p:cNvPr>
                <p:cNvSpPr/>
                <p:nvPr/>
              </p:nvSpPr>
              <p:spPr>
                <a:xfrm>
                  <a:off x="2122510" y="3330773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Rectangle 595">
                  <a:extLst>
                    <a:ext uri="{FF2B5EF4-FFF2-40B4-BE49-F238E27FC236}">
                      <a16:creationId xmlns:a16="http://schemas.microsoft.com/office/drawing/2014/main" id="{4AD78415-B6E7-5246-7517-B6C98EE309C5}"/>
                    </a:ext>
                  </a:extLst>
                </p:cNvPr>
                <p:cNvSpPr/>
                <p:nvPr/>
              </p:nvSpPr>
              <p:spPr>
                <a:xfrm>
                  <a:off x="2122510" y="4515048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8" name="Group 557">
                <a:extLst>
                  <a:ext uri="{FF2B5EF4-FFF2-40B4-BE49-F238E27FC236}">
                    <a16:creationId xmlns:a16="http://schemas.microsoft.com/office/drawing/2014/main" id="{3C11AD03-7F8B-81F0-FD41-ABE384CC8CCA}"/>
                  </a:ext>
                </a:extLst>
              </p:cNvPr>
              <p:cNvGrpSpPr/>
              <p:nvPr/>
            </p:nvGrpSpPr>
            <p:grpSpPr>
              <a:xfrm>
                <a:off x="8025928" y="3363370"/>
                <a:ext cx="23185" cy="377893"/>
                <a:chOff x="2122510" y="3330773"/>
                <a:chExt cx="77765" cy="1267497"/>
              </a:xfrm>
            </p:grpSpPr>
            <p:sp>
              <p:nvSpPr>
                <p:cNvPr id="587" name="Rectangle 586">
                  <a:extLst>
                    <a:ext uri="{FF2B5EF4-FFF2-40B4-BE49-F238E27FC236}">
                      <a16:creationId xmlns:a16="http://schemas.microsoft.com/office/drawing/2014/main" id="{3E1F75AE-8CCA-AB95-9008-14533A99F4E1}"/>
                    </a:ext>
                  </a:extLst>
                </p:cNvPr>
                <p:cNvSpPr/>
                <p:nvPr/>
              </p:nvSpPr>
              <p:spPr>
                <a:xfrm>
                  <a:off x="2138138" y="3477636"/>
                  <a:ext cx="45719" cy="974693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8" name="Trapezium 587">
                  <a:extLst>
                    <a:ext uri="{FF2B5EF4-FFF2-40B4-BE49-F238E27FC236}">
                      <a16:creationId xmlns:a16="http://schemas.microsoft.com/office/drawing/2014/main" id="{6DC6B42F-1A83-EAD8-583C-97A8B3E73A41}"/>
                    </a:ext>
                  </a:extLst>
                </p:cNvPr>
                <p:cNvSpPr/>
                <p:nvPr/>
              </p:nvSpPr>
              <p:spPr>
                <a:xfrm>
                  <a:off x="2124075" y="4451351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9" name="Trapezium 588">
                  <a:extLst>
                    <a:ext uri="{FF2B5EF4-FFF2-40B4-BE49-F238E27FC236}">
                      <a16:creationId xmlns:a16="http://schemas.microsoft.com/office/drawing/2014/main" id="{6F431A6C-A8DA-479D-089D-A8FA16FADDA1}"/>
                    </a:ext>
                  </a:extLst>
                </p:cNvPr>
                <p:cNvSpPr/>
                <p:nvPr/>
              </p:nvSpPr>
              <p:spPr>
                <a:xfrm rot="10800000">
                  <a:off x="2124075" y="3414136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0" name="Rectangle 589">
                  <a:extLst>
                    <a:ext uri="{FF2B5EF4-FFF2-40B4-BE49-F238E27FC236}">
                      <a16:creationId xmlns:a16="http://schemas.microsoft.com/office/drawing/2014/main" id="{24835DD4-6C1F-5399-9220-255C7864F257}"/>
                    </a:ext>
                  </a:extLst>
                </p:cNvPr>
                <p:cNvSpPr/>
                <p:nvPr/>
              </p:nvSpPr>
              <p:spPr>
                <a:xfrm>
                  <a:off x="2122510" y="3330773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Rectangle 590">
                  <a:extLst>
                    <a:ext uri="{FF2B5EF4-FFF2-40B4-BE49-F238E27FC236}">
                      <a16:creationId xmlns:a16="http://schemas.microsoft.com/office/drawing/2014/main" id="{DFEEEA40-245D-E7AA-FB5E-7D6C82296C39}"/>
                    </a:ext>
                  </a:extLst>
                </p:cNvPr>
                <p:cNvSpPr/>
                <p:nvPr/>
              </p:nvSpPr>
              <p:spPr>
                <a:xfrm>
                  <a:off x="2122510" y="4515048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9" name="Group 558">
                <a:extLst>
                  <a:ext uri="{FF2B5EF4-FFF2-40B4-BE49-F238E27FC236}">
                    <a16:creationId xmlns:a16="http://schemas.microsoft.com/office/drawing/2014/main" id="{5F27EC5D-8757-BC35-578C-F37D3AB07925}"/>
                  </a:ext>
                </a:extLst>
              </p:cNvPr>
              <p:cNvGrpSpPr/>
              <p:nvPr/>
            </p:nvGrpSpPr>
            <p:grpSpPr>
              <a:xfrm>
                <a:off x="9117037" y="3216854"/>
                <a:ext cx="18192" cy="291524"/>
                <a:chOff x="1426379" y="4030644"/>
                <a:chExt cx="73082" cy="998556"/>
              </a:xfrm>
            </p:grpSpPr>
            <p:sp>
              <p:nvSpPr>
                <p:cNvPr id="578" name="Rectangle 577">
                  <a:extLst>
                    <a:ext uri="{FF2B5EF4-FFF2-40B4-BE49-F238E27FC236}">
                      <a16:creationId xmlns:a16="http://schemas.microsoft.com/office/drawing/2014/main" id="{D984D0F0-FC29-F789-DE27-DD643BC6DA91}"/>
                    </a:ext>
                  </a:extLst>
                </p:cNvPr>
                <p:cNvSpPr/>
                <p:nvPr/>
              </p:nvSpPr>
              <p:spPr>
                <a:xfrm>
                  <a:off x="1426379" y="4030644"/>
                  <a:ext cx="73082" cy="998556"/>
                </a:xfrm>
                <a:prstGeom prst="rect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9" name="Rectangle 578">
                  <a:extLst>
                    <a:ext uri="{FF2B5EF4-FFF2-40B4-BE49-F238E27FC236}">
                      <a16:creationId xmlns:a16="http://schemas.microsoft.com/office/drawing/2014/main" id="{8F3247A3-6C6A-5BFE-4357-C39CF7E07298}"/>
                    </a:ext>
                  </a:extLst>
                </p:cNvPr>
                <p:cNvSpPr/>
                <p:nvPr/>
              </p:nvSpPr>
              <p:spPr>
                <a:xfrm>
                  <a:off x="1433594" y="4037309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0" name="Rectangle 579">
                  <a:extLst>
                    <a:ext uri="{FF2B5EF4-FFF2-40B4-BE49-F238E27FC236}">
                      <a16:creationId xmlns:a16="http://schemas.microsoft.com/office/drawing/2014/main" id="{C0AE8C66-1FF0-87D9-D343-060435C9DB02}"/>
                    </a:ext>
                  </a:extLst>
                </p:cNvPr>
                <p:cNvSpPr/>
                <p:nvPr/>
              </p:nvSpPr>
              <p:spPr>
                <a:xfrm>
                  <a:off x="1434886" y="4166462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1" name="Rectangle 580">
                  <a:extLst>
                    <a:ext uri="{FF2B5EF4-FFF2-40B4-BE49-F238E27FC236}">
                      <a16:creationId xmlns:a16="http://schemas.microsoft.com/office/drawing/2014/main" id="{31C68E62-5394-6844-1DB7-8CB134E65A7D}"/>
                    </a:ext>
                  </a:extLst>
                </p:cNvPr>
                <p:cNvSpPr/>
                <p:nvPr/>
              </p:nvSpPr>
              <p:spPr>
                <a:xfrm>
                  <a:off x="1436178" y="4295615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2" name="Rectangle 581">
                  <a:extLst>
                    <a:ext uri="{FF2B5EF4-FFF2-40B4-BE49-F238E27FC236}">
                      <a16:creationId xmlns:a16="http://schemas.microsoft.com/office/drawing/2014/main" id="{2784F711-69F4-90D5-6B26-DEF0F08D8CB0}"/>
                    </a:ext>
                  </a:extLst>
                </p:cNvPr>
                <p:cNvSpPr/>
                <p:nvPr/>
              </p:nvSpPr>
              <p:spPr>
                <a:xfrm>
                  <a:off x="1434885" y="4426058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3" name="Rectangle 582">
                  <a:extLst>
                    <a:ext uri="{FF2B5EF4-FFF2-40B4-BE49-F238E27FC236}">
                      <a16:creationId xmlns:a16="http://schemas.microsoft.com/office/drawing/2014/main" id="{6EECBF9B-7D2D-C315-2C0A-2135907C267B}"/>
                    </a:ext>
                  </a:extLst>
                </p:cNvPr>
                <p:cNvSpPr/>
                <p:nvPr/>
              </p:nvSpPr>
              <p:spPr>
                <a:xfrm>
                  <a:off x="1436177" y="4555211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4" name="Rectangle 583">
                  <a:extLst>
                    <a:ext uri="{FF2B5EF4-FFF2-40B4-BE49-F238E27FC236}">
                      <a16:creationId xmlns:a16="http://schemas.microsoft.com/office/drawing/2014/main" id="{39EDED32-86A4-B75B-7D63-F4E0CCC1CF00}"/>
                    </a:ext>
                  </a:extLst>
                </p:cNvPr>
                <p:cNvSpPr/>
                <p:nvPr/>
              </p:nvSpPr>
              <p:spPr>
                <a:xfrm>
                  <a:off x="1433594" y="468436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5" name="Rectangle 584">
                  <a:extLst>
                    <a:ext uri="{FF2B5EF4-FFF2-40B4-BE49-F238E27FC236}">
                      <a16:creationId xmlns:a16="http://schemas.microsoft.com/office/drawing/2014/main" id="{23149460-2AE8-9E1C-8C82-AD188D33B9B8}"/>
                    </a:ext>
                  </a:extLst>
                </p:cNvPr>
                <p:cNvSpPr/>
                <p:nvPr/>
              </p:nvSpPr>
              <p:spPr>
                <a:xfrm>
                  <a:off x="1433594" y="481222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6" name="Rectangle 585">
                  <a:extLst>
                    <a:ext uri="{FF2B5EF4-FFF2-40B4-BE49-F238E27FC236}">
                      <a16:creationId xmlns:a16="http://schemas.microsoft.com/office/drawing/2014/main" id="{861D76F1-20E7-EFFC-2CC0-AB76639D2EC8}"/>
                    </a:ext>
                  </a:extLst>
                </p:cNvPr>
                <p:cNvSpPr/>
                <p:nvPr/>
              </p:nvSpPr>
              <p:spPr>
                <a:xfrm>
                  <a:off x="1434886" y="4941377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0" name="Group 559">
                <a:extLst>
                  <a:ext uri="{FF2B5EF4-FFF2-40B4-BE49-F238E27FC236}">
                    <a16:creationId xmlns:a16="http://schemas.microsoft.com/office/drawing/2014/main" id="{BB91207A-6BE9-9C18-F3CB-6F6BC66F2A3F}"/>
                  </a:ext>
                </a:extLst>
              </p:cNvPr>
              <p:cNvGrpSpPr/>
              <p:nvPr/>
            </p:nvGrpSpPr>
            <p:grpSpPr>
              <a:xfrm>
                <a:off x="9366252" y="3215620"/>
                <a:ext cx="18192" cy="291524"/>
                <a:chOff x="1426379" y="4030644"/>
                <a:chExt cx="73082" cy="998556"/>
              </a:xfrm>
            </p:grpSpPr>
            <p:sp>
              <p:nvSpPr>
                <p:cNvPr id="569" name="Rectangle 568">
                  <a:extLst>
                    <a:ext uri="{FF2B5EF4-FFF2-40B4-BE49-F238E27FC236}">
                      <a16:creationId xmlns:a16="http://schemas.microsoft.com/office/drawing/2014/main" id="{7B1E9DFC-6665-44E1-F729-A42882929EB9}"/>
                    </a:ext>
                  </a:extLst>
                </p:cNvPr>
                <p:cNvSpPr/>
                <p:nvPr/>
              </p:nvSpPr>
              <p:spPr>
                <a:xfrm>
                  <a:off x="1426379" y="4030644"/>
                  <a:ext cx="73082" cy="998556"/>
                </a:xfrm>
                <a:prstGeom prst="rect">
                  <a:avLst/>
                </a:prstGeom>
                <a:noFill/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0" name="Rectangle 569">
                  <a:extLst>
                    <a:ext uri="{FF2B5EF4-FFF2-40B4-BE49-F238E27FC236}">
                      <a16:creationId xmlns:a16="http://schemas.microsoft.com/office/drawing/2014/main" id="{814C946A-7F5C-6166-9854-CC026F8926CD}"/>
                    </a:ext>
                  </a:extLst>
                </p:cNvPr>
                <p:cNvSpPr/>
                <p:nvPr/>
              </p:nvSpPr>
              <p:spPr>
                <a:xfrm>
                  <a:off x="1433594" y="4037309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1" name="Rectangle 570">
                  <a:extLst>
                    <a:ext uri="{FF2B5EF4-FFF2-40B4-BE49-F238E27FC236}">
                      <a16:creationId xmlns:a16="http://schemas.microsoft.com/office/drawing/2014/main" id="{171B99D9-4A34-5F8E-7261-98495619BBDC}"/>
                    </a:ext>
                  </a:extLst>
                </p:cNvPr>
                <p:cNvSpPr/>
                <p:nvPr/>
              </p:nvSpPr>
              <p:spPr>
                <a:xfrm>
                  <a:off x="1434886" y="4166462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2" name="Rectangle 571">
                  <a:extLst>
                    <a:ext uri="{FF2B5EF4-FFF2-40B4-BE49-F238E27FC236}">
                      <a16:creationId xmlns:a16="http://schemas.microsoft.com/office/drawing/2014/main" id="{33960CDE-4A5A-B563-3FA9-0538329188AF}"/>
                    </a:ext>
                  </a:extLst>
                </p:cNvPr>
                <p:cNvSpPr/>
                <p:nvPr/>
              </p:nvSpPr>
              <p:spPr>
                <a:xfrm>
                  <a:off x="1436178" y="4295615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3" name="Rectangle 572">
                  <a:extLst>
                    <a:ext uri="{FF2B5EF4-FFF2-40B4-BE49-F238E27FC236}">
                      <a16:creationId xmlns:a16="http://schemas.microsoft.com/office/drawing/2014/main" id="{D986479B-1618-24DF-3A4E-85A995CC854D}"/>
                    </a:ext>
                  </a:extLst>
                </p:cNvPr>
                <p:cNvSpPr/>
                <p:nvPr/>
              </p:nvSpPr>
              <p:spPr>
                <a:xfrm>
                  <a:off x="1434885" y="4426058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4" name="Rectangle 573">
                  <a:extLst>
                    <a:ext uri="{FF2B5EF4-FFF2-40B4-BE49-F238E27FC236}">
                      <a16:creationId xmlns:a16="http://schemas.microsoft.com/office/drawing/2014/main" id="{4F7D92F6-C74A-360A-D967-096F94E2BCB2}"/>
                    </a:ext>
                  </a:extLst>
                </p:cNvPr>
                <p:cNvSpPr/>
                <p:nvPr/>
              </p:nvSpPr>
              <p:spPr>
                <a:xfrm>
                  <a:off x="1436177" y="4555211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5" name="Rectangle 574">
                  <a:extLst>
                    <a:ext uri="{FF2B5EF4-FFF2-40B4-BE49-F238E27FC236}">
                      <a16:creationId xmlns:a16="http://schemas.microsoft.com/office/drawing/2014/main" id="{6E5740A9-5D84-2255-1D13-18C48C9CA34F}"/>
                    </a:ext>
                  </a:extLst>
                </p:cNvPr>
                <p:cNvSpPr/>
                <p:nvPr/>
              </p:nvSpPr>
              <p:spPr>
                <a:xfrm>
                  <a:off x="1433594" y="468436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6" name="Rectangle 575">
                  <a:extLst>
                    <a:ext uri="{FF2B5EF4-FFF2-40B4-BE49-F238E27FC236}">
                      <a16:creationId xmlns:a16="http://schemas.microsoft.com/office/drawing/2014/main" id="{935974FC-6CBE-B944-908B-06AD9474F744}"/>
                    </a:ext>
                  </a:extLst>
                </p:cNvPr>
                <p:cNvSpPr/>
                <p:nvPr/>
              </p:nvSpPr>
              <p:spPr>
                <a:xfrm>
                  <a:off x="1433594" y="4812224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7" name="Rectangle 576">
                  <a:extLst>
                    <a:ext uri="{FF2B5EF4-FFF2-40B4-BE49-F238E27FC236}">
                      <a16:creationId xmlns:a16="http://schemas.microsoft.com/office/drawing/2014/main" id="{5EB2CA33-DE32-7F85-299A-AE115E234A6E}"/>
                    </a:ext>
                  </a:extLst>
                </p:cNvPr>
                <p:cNvSpPr/>
                <p:nvPr/>
              </p:nvSpPr>
              <p:spPr>
                <a:xfrm>
                  <a:off x="1434886" y="4941377"/>
                  <a:ext cx="54244" cy="77491"/>
                </a:xfrm>
                <a:prstGeom prst="rect">
                  <a:avLst/>
                </a:prstGeom>
                <a:solidFill>
                  <a:srgbClr val="70AD47"/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1" name="Group 560">
                <a:extLst>
                  <a:ext uri="{FF2B5EF4-FFF2-40B4-BE49-F238E27FC236}">
                    <a16:creationId xmlns:a16="http://schemas.microsoft.com/office/drawing/2014/main" id="{C0112345-EFF4-2BCA-307E-B0486F14DC27}"/>
                  </a:ext>
                </a:extLst>
              </p:cNvPr>
              <p:cNvGrpSpPr/>
              <p:nvPr/>
            </p:nvGrpSpPr>
            <p:grpSpPr>
              <a:xfrm>
                <a:off x="9466902" y="3171615"/>
                <a:ext cx="23185" cy="377893"/>
                <a:chOff x="2122510" y="3330773"/>
                <a:chExt cx="77765" cy="1267497"/>
              </a:xfrm>
            </p:grpSpPr>
            <p:sp>
              <p:nvSpPr>
                <p:cNvPr id="564" name="Rectangle 563">
                  <a:extLst>
                    <a:ext uri="{FF2B5EF4-FFF2-40B4-BE49-F238E27FC236}">
                      <a16:creationId xmlns:a16="http://schemas.microsoft.com/office/drawing/2014/main" id="{66FA8253-2F0F-7F7E-7895-34BE2941E613}"/>
                    </a:ext>
                  </a:extLst>
                </p:cNvPr>
                <p:cNvSpPr/>
                <p:nvPr/>
              </p:nvSpPr>
              <p:spPr>
                <a:xfrm>
                  <a:off x="2138138" y="3477636"/>
                  <a:ext cx="45719" cy="974693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5" name="Trapezium 564">
                  <a:extLst>
                    <a:ext uri="{FF2B5EF4-FFF2-40B4-BE49-F238E27FC236}">
                      <a16:creationId xmlns:a16="http://schemas.microsoft.com/office/drawing/2014/main" id="{3F7DBC46-87C5-4ECC-E8E6-B37DD4C8784D}"/>
                    </a:ext>
                  </a:extLst>
                </p:cNvPr>
                <p:cNvSpPr/>
                <p:nvPr/>
              </p:nvSpPr>
              <p:spPr>
                <a:xfrm>
                  <a:off x="2124075" y="4451351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6" name="Trapezium 565">
                  <a:extLst>
                    <a:ext uri="{FF2B5EF4-FFF2-40B4-BE49-F238E27FC236}">
                      <a16:creationId xmlns:a16="http://schemas.microsoft.com/office/drawing/2014/main" id="{6D8C27B5-40D4-3D15-10D5-22985A3FF0D8}"/>
                    </a:ext>
                  </a:extLst>
                </p:cNvPr>
                <p:cNvSpPr/>
                <p:nvPr/>
              </p:nvSpPr>
              <p:spPr>
                <a:xfrm rot="10800000">
                  <a:off x="2124075" y="3414136"/>
                  <a:ext cx="76200" cy="63500"/>
                </a:xfrm>
                <a:prstGeom prst="trapezoid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7" name="Rectangle 566">
                  <a:extLst>
                    <a:ext uri="{FF2B5EF4-FFF2-40B4-BE49-F238E27FC236}">
                      <a16:creationId xmlns:a16="http://schemas.microsoft.com/office/drawing/2014/main" id="{BEF49B8F-8E16-68CA-BB77-2844EE69607F}"/>
                    </a:ext>
                  </a:extLst>
                </p:cNvPr>
                <p:cNvSpPr/>
                <p:nvPr/>
              </p:nvSpPr>
              <p:spPr>
                <a:xfrm>
                  <a:off x="2122510" y="3330773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8" name="Rectangle 567">
                  <a:extLst>
                    <a:ext uri="{FF2B5EF4-FFF2-40B4-BE49-F238E27FC236}">
                      <a16:creationId xmlns:a16="http://schemas.microsoft.com/office/drawing/2014/main" id="{387B1BEC-0888-E69D-55D4-B53BC8A03B6E}"/>
                    </a:ext>
                  </a:extLst>
                </p:cNvPr>
                <p:cNvSpPr/>
                <p:nvPr/>
              </p:nvSpPr>
              <p:spPr>
                <a:xfrm>
                  <a:off x="2122510" y="4515048"/>
                  <a:ext cx="77765" cy="83222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17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IT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562" name="Rectangle 561">
                <a:extLst>
                  <a:ext uri="{FF2B5EF4-FFF2-40B4-BE49-F238E27FC236}">
                    <a16:creationId xmlns:a16="http://schemas.microsoft.com/office/drawing/2014/main" id="{ED63803E-896D-CAAD-E84B-87C07092F5FD}"/>
                  </a:ext>
                </a:extLst>
              </p:cNvPr>
              <p:cNvSpPr/>
              <p:nvPr/>
            </p:nvSpPr>
            <p:spPr>
              <a:xfrm>
                <a:off x="9149774" y="3273735"/>
                <a:ext cx="86449" cy="159589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3" name="Rectangle 562">
                <a:extLst>
                  <a:ext uri="{FF2B5EF4-FFF2-40B4-BE49-F238E27FC236}">
                    <a16:creationId xmlns:a16="http://schemas.microsoft.com/office/drawing/2014/main" id="{C9BCFB6A-D95E-365C-7452-F385D34FA641}"/>
                  </a:ext>
                </a:extLst>
              </p:cNvPr>
              <p:cNvSpPr/>
              <p:nvPr/>
            </p:nvSpPr>
            <p:spPr>
              <a:xfrm>
                <a:off x="9262565" y="3273735"/>
                <a:ext cx="86449" cy="159589"/>
              </a:xfrm>
              <a:prstGeom prst="rect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31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T" sz="10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245" name="TextBox 1244">
            <a:extLst>
              <a:ext uri="{FF2B5EF4-FFF2-40B4-BE49-F238E27FC236}">
                <a16:creationId xmlns:a16="http://schemas.microsoft.com/office/drawing/2014/main" id="{11B9E685-87F2-9302-E963-97C189F623C6}"/>
              </a:ext>
            </a:extLst>
          </p:cNvPr>
          <p:cNvSpPr txBox="1"/>
          <p:nvPr/>
        </p:nvSpPr>
        <p:spPr>
          <a:xfrm>
            <a:off x="1673261" y="4200529"/>
            <a:ext cx="657842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Exotic nuclei will be firstly slowed down</a:t>
            </a:r>
          </a:p>
          <a:p>
            <a:r>
              <a:rPr lang="en-GB" dirty="0">
                <a:effectLst/>
                <a:latin typeface="Helvetica" pitchFamily="2" charset="0"/>
              </a:rPr>
              <a:t>• Implanted into multi-plane, highly segmented DSSD array</a:t>
            </a:r>
          </a:p>
          <a:p>
            <a:pPr marL="144463" indent="-144463">
              <a:buFont typeface="Arial" panose="020B0604020202020204" pitchFamily="34" charset="0"/>
              <a:buChar char="•"/>
            </a:pPr>
            <a:r>
              <a:rPr lang="en-GB" dirty="0">
                <a:latin typeface="Helvetica" pitchFamily="2" charset="0"/>
              </a:rPr>
              <a:t>Ion- isomeric decay studies</a:t>
            </a:r>
            <a:endParaRPr lang="en-GB" dirty="0">
              <a:effectLst/>
              <a:latin typeface="Helvetica" pitchFamily="2" charset="0"/>
            </a:endParaRPr>
          </a:p>
          <a:p>
            <a:r>
              <a:rPr lang="en-GB" dirty="0">
                <a:effectLst/>
                <a:latin typeface="Helvetica" pitchFamily="2" charset="0"/>
              </a:rPr>
              <a:t>• Implant - decay correlations </a:t>
            </a:r>
          </a:p>
          <a:p>
            <a:r>
              <a:rPr lang="en-GB" dirty="0">
                <a:effectLst/>
                <a:latin typeface="Helvetica" pitchFamily="2" charset="0"/>
              </a:rPr>
              <a:t>	- Observe subsequent decays</a:t>
            </a:r>
          </a:p>
          <a:p>
            <a:r>
              <a:rPr lang="en-GB" dirty="0">
                <a:effectLst/>
                <a:latin typeface="Helvetica" pitchFamily="2" charset="0"/>
              </a:rPr>
              <a:t>	- Measure half lives, branching ratios, decay energies</a:t>
            </a:r>
            <a:endParaRPr lang="en-GB" dirty="0">
              <a:latin typeface="Helvetica" pitchFamily="2" charset="0"/>
            </a:endParaRPr>
          </a:p>
        </p:txBody>
      </p:sp>
      <p:pic>
        <p:nvPicPr>
          <p:cNvPr id="1247" name="Picture 2" descr="L'INFN cambia Logo">
            <a:extLst>
              <a:ext uri="{FF2B5EF4-FFF2-40B4-BE49-F238E27FC236}">
                <a16:creationId xmlns:a16="http://schemas.microsoft.com/office/drawing/2014/main" id="{77BE772C-E4EE-3CD3-2B40-A185ED9B5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6063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8" name="Picture 1247" descr="A picture containing logo&#10;&#10;Description automatically generated">
            <a:extLst>
              <a:ext uri="{FF2B5EF4-FFF2-40B4-BE49-F238E27FC236}">
                <a16:creationId xmlns:a16="http://schemas.microsoft.com/office/drawing/2014/main" id="{4BE09530-2501-AB61-190F-C5E0C78F1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1598" y="44370"/>
            <a:ext cx="689934" cy="62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24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24879-B7A4-0849-B313-C50B51188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23" y="128367"/>
            <a:ext cx="6790919" cy="571812"/>
          </a:xfrm>
        </p:spPr>
        <p:txBody>
          <a:bodyPr>
            <a:noAutofit/>
          </a:bodyPr>
          <a:lstStyle/>
          <a:p>
            <a:r>
              <a:rPr lang="en-IT" sz="2800" dirty="0"/>
              <a:t>DESPEC instrumentation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26082-4C8D-B045-9EAE-AB1CFCFC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F8704-AEFE-A940-AFCD-5DE896B46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 descr="A picture containing logo&#10;&#10;Description automatically generated">
            <a:extLst>
              <a:ext uri="{FF2B5EF4-FFF2-40B4-BE49-F238E27FC236}">
                <a16:creationId xmlns:a16="http://schemas.microsoft.com/office/drawing/2014/main" id="{93425A41-6A4D-4649-ACC8-6CFC485C4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AFA0717-A676-7338-20E3-879DB5871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84" y="1094642"/>
            <a:ext cx="1286926" cy="91010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F9697BB-0A07-01EB-EE98-57DE2B599BE2}"/>
              </a:ext>
            </a:extLst>
          </p:cNvPr>
          <p:cNvSpPr txBox="1"/>
          <p:nvPr/>
        </p:nvSpPr>
        <p:spPr>
          <a:xfrm>
            <a:off x="1563353" y="1292874"/>
            <a:ext cx="3706071" cy="83099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sz="1600" dirty="0"/>
              <a:t>AIDA: stack of DSSSD:</a:t>
            </a:r>
          </a:p>
          <a:p>
            <a:r>
              <a:rPr lang="it-IT" sz="1600" dirty="0"/>
              <a:t>8x8 </a:t>
            </a:r>
            <a:r>
              <a:rPr lang="en-GB" sz="1600" dirty="0"/>
              <a:t>cm</a:t>
            </a:r>
            <a:r>
              <a:rPr lang="en-GB" sz="1600" baseline="30000" dirty="0"/>
              <a:t>2  </a:t>
            </a:r>
            <a:r>
              <a:rPr lang="it-IT" sz="1600" dirty="0"/>
              <a:t>and 24x8 </a:t>
            </a:r>
            <a:r>
              <a:rPr lang="en-GB" sz="1600" dirty="0"/>
              <a:t>cm</a:t>
            </a:r>
            <a:r>
              <a:rPr lang="en-GB" sz="1600" baseline="30000" dirty="0"/>
              <a:t>2</a:t>
            </a:r>
            <a:r>
              <a:rPr lang="it-IT" sz="1600" baseline="30000" dirty="0"/>
              <a:t> </a:t>
            </a:r>
            <a:r>
              <a:rPr lang="it-IT" sz="1600" dirty="0"/>
              <a:t>;128x128 pixels</a:t>
            </a:r>
          </a:p>
          <a:p>
            <a:r>
              <a:rPr lang="en-GB" sz="1600" dirty="0"/>
              <a:t>Wide dynamic range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F6D78DE-17F2-5B27-B142-2C5DA9277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073" y="1221143"/>
            <a:ext cx="933856" cy="9800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4AD5FC3-E0EF-35F7-6B2E-82552CAB7D2C}"/>
              </a:ext>
            </a:extLst>
          </p:cNvPr>
          <p:cNvSpPr txBox="1"/>
          <p:nvPr/>
        </p:nvSpPr>
        <p:spPr>
          <a:xfrm>
            <a:off x="6392272" y="1258046"/>
            <a:ext cx="3498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3 mm thick plastic detector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>
                <a:effectLst/>
                <a:latin typeface="Helvetica" pitchFamily="2" charset="0"/>
              </a:rPr>
              <a:t>upstream and downstream from AIDA </a:t>
            </a:r>
          </a:p>
          <a:p>
            <a:r>
              <a:rPr lang="en-GB" sz="1600" dirty="0" err="1">
                <a:effectLst/>
                <a:latin typeface="Helvetica" pitchFamily="2" charset="0"/>
              </a:rPr>
              <a:t>SiPM</a:t>
            </a:r>
            <a:r>
              <a:rPr lang="en-GB" sz="1600" dirty="0">
                <a:effectLst/>
                <a:latin typeface="Helvetica" pitchFamily="2" charset="0"/>
              </a:rPr>
              <a:t> readout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F7DF551-0580-400C-435B-74869037C2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079"/>
          <a:stretch/>
        </p:blipFill>
        <p:spPr>
          <a:xfrm>
            <a:off x="1721393" y="2834354"/>
            <a:ext cx="1051429" cy="151245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347B220-2A6D-EA08-4EFF-910EC4CE8E82}"/>
              </a:ext>
            </a:extLst>
          </p:cNvPr>
          <p:cNvSpPr txBox="1"/>
          <p:nvPr/>
        </p:nvSpPr>
        <p:spPr>
          <a:xfrm>
            <a:off x="2716222" y="2832996"/>
            <a:ext cx="5289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DEGAS </a:t>
            </a:r>
            <a:r>
              <a:rPr lang="it-IT" sz="1600" dirty="0" err="1"/>
              <a:t>DEspec</a:t>
            </a:r>
            <a:r>
              <a:rPr lang="it-IT" sz="1600" dirty="0"/>
              <a:t> </a:t>
            </a:r>
            <a:r>
              <a:rPr lang="it-IT" sz="1600" dirty="0" err="1"/>
              <a:t>Germanium</a:t>
            </a:r>
            <a:r>
              <a:rPr lang="it-IT" sz="1600" dirty="0"/>
              <a:t> Array </a:t>
            </a:r>
            <a:r>
              <a:rPr lang="it-IT" sz="1600" dirty="0" err="1"/>
              <a:t>Spectrometer</a:t>
            </a:r>
            <a:endParaRPr lang="it-IT" sz="1600" dirty="0"/>
          </a:p>
          <a:p>
            <a:r>
              <a:rPr lang="en-GB" sz="1600" dirty="0"/>
              <a:t>28 triple Clusters of </a:t>
            </a:r>
            <a:r>
              <a:rPr lang="en-GB" sz="1600" dirty="0" err="1"/>
              <a:t>Euroball</a:t>
            </a:r>
            <a:r>
              <a:rPr lang="en-GB" sz="1600" dirty="0"/>
              <a:t> Ge capsules with</a:t>
            </a:r>
          </a:p>
          <a:p>
            <a:r>
              <a:rPr lang="en-GB" sz="1600" dirty="0"/>
              <a:t>BGO back-catchers and side-shields </a:t>
            </a:r>
          </a:p>
          <a:p>
            <a:r>
              <a:rPr lang="en-GB" sz="1600" dirty="0"/>
              <a:t>Box configuration around 24x8 cm</a:t>
            </a:r>
            <a:r>
              <a:rPr lang="en-GB" sz="1600" baseline="30000" dirty="0"/>
              <a:t>2</a:t>
            </a:r>
            <a:r>
              <a:rPr lang="en-GB" sz="1600" dirty="0"/>
              <a:t> AIDA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421DB1F-729A-DECC-026D-0DC73EED5C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5044" y="4074819"/>
            <a:ext cx="1603376" cy="141631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9D3098B-ED1F-8699-04CA-AFA17D4226F4}"/>
              </a:ext>
            </a:extLst>
          </p:cNvPr>
          <p:cNvSpPr txBox="1"/>
          <p:nvPr/>
        </p:nvSpPr>
        <p:spPr>
          <a:xfrm>
            <a:off x="4292601" y="4030536"/>
            <a:ext cx="48777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FATIMA – 36 LaBr3(Ce) detectors (of medium</a:t>
            </a:r>
          </a:p>
          <a:p>
            <a:r>
              <a:rPr lang="en-GB" sz="1600" dirty="0">
                <a:effectLst/>
                <a:latin typeface="Helvetica" pitchFamily="2" charset="0"/>
              </a:rPr>
              <a:t>energy resolution) for fast-timing coincidences</a:t>
            </a:r>
          </a:p>
          <a:p>
            <a:r>
              <a:rPr lang="en-GB" sz="1600" dirty="0">
                <a:effectLst/>
                <a:latin typeface="Helvetica" pitchFamily="2" charset="0"/>
              </a:rPr>
              <a:t>to measure excited state lifetimes in the 100</a:t>
            </a:r>
          </a:p>
          <a:p>
            <a:r>
              <a:rPr lang="en-GB" sz="1600" dirty="0" err="1">
                <a:effectLst/>
                <a:latin typeface="Helvetica" pitchFamily="2" charset="0"/>
              </a:rPr>
              <a:t>ps</a:t>
            </a:r>
            <a:r>
              <a:rPr lang="en-GB" sz="1600" dirty="0">
                <a:effectLst/>
                <a:latin typeface="Helvetica" pitchFamily="2" charset="0"/>
              </a:rPr>
              <a:t>–ns regime using </a:t>
            </a:r>
            <a:r>
              <a:rPr lang="en-GB" sz="1600" dirty="0">
                <a:latin typeface="Symbol" pitchFamily="2" charset="2"/>
              </a:rPr>
              <a:t>g-g </a:t>
            </a:r>
            <a:r>
              <a:rPr lang="en-GB" sz="1600" dirty="0">
                <a:effectLst/>
                <a:latin typeface="Helvetica" pitchFamily="2" charset="0"/>
              </a:rPr>
              <a:t>and fast-</a:t>
            </a:r>
            <a:r>
              <a:rPr lang="en-GB" sz="1600" dirty="0">
                <a:effectLst/>
                <a:latin typeface="Symbol" pitchFamily="2" charset="2"/>
              </a:rPr>
              <a:t>b-g</a:t>
            </a:r>
            <a:r>
              <a:rPr lang="en-GB" sz="1600" dirty="0">
                <a:latin typeface="Symbol" pitchFamily="2" charset="2"/>
              </a:rPr>
              <a:t> </a:t>
            </a:r>
            <a:r>
              <a:rPr lang="en-GB" sz="1600" dirty="0" err="1"/>
              <a:t>c</a:t>
            </a:r>
            <a:r>
              <a:rPr lang="en-GB" sz="1600" dirty="0" err="1">
                <a:effectLst/>
                <a:latin typeface="Helvetica" pitchFamily="2" charset="0"/>
              </a:rPr>
              <a:t>oinc</a:t>
            </a:r>
            <a:r>
              <a:rPr lang="en-GB" sz="1600" dirty="0">
                <a:effectLst/>
                <a:latin typeface="Helvetica" pitchFamily="2" charset="0"/>
              </a:rPr>
              <a:t>.</a:t>
            </a:r>
          </a:p>
        </p:txBody>
      </p:sp>
      <p:pic>
        <p:nvPicPr>
          <p:cNvPr id="43" name="Picture 2" descr="L'INFN cambia Logo">
            <a:extLst>
              <a:ext uri="{FF2B5EF4-FFF2-40B4-BE49-F238E27FC236}">
                <a16:creationId xmlns:a16="http://schemas.microsoft.com/office/drawing/2014/main" id="{5BCA3D1C-DD26-9CFE-10FB-5DE042774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0A0BCC21-B90F-4658-F97E-90E82799D7C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3549"/>
          <a:stretch/>
        </p:blipFill>
        <p:spPr>
          <a:xfrm rot="5400000">
            <a:off x="572455" y="3140155"/>
            <a:ext cx="1460467" cy="837408"/>
          </a:xfrm>
          <a:prstGeom prst="rect">
            <a:avLst/>
          </a:prstGeom>
        </p:spPr>
      </p:pic>
      <p:pic>
        <p:nvPicPr>
          <p:cNvPr id="45" name="Picture 4" descr="sqtas16_r">
            <a:extLst>
              <a:ext uri="{FF2B5EF4-FFF2-40B4-BE49-F238E27FC236}">
                <a16:creationId xmlns:a16="http://schemas.microsoft.com/office/drawing/2014/main" id="{485067DE-F8B6-A0A3-2878-74FF75578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5" t="25775" r="13683" b="24365"/>
          <a:stretch>
            <a:fillRect/>
          </a:stretch>
        </p:blipFill>
        <p:spPr bwMode="auto">
          <a:xfrm>
            <a:off x="4436786" y="5315653"/>
            <a:ext cx="1436748" cy="13404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2AB92D27-494A-8F48-1ACD-D6A7C15FAF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419" y="1891830"/>
            <a:ext cx="1139868" cy="824736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C725B92-37D1-3BD9-82B4-4578346BEF58}"/>
              </a:ext>
            </a:extLst>
          </p:cNvPr>
          <p:cNvSpPr txBox="1"/>
          <p:nvPr/>
        </p:nvSpPr>
        <p:spPr>
          <a:xfrm>
            <a:off x="6091096" y="5627532"/>
            <a:ext cx="40546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dirty="0">
                <a:latin typeface="Helvetica" pitchFamily="2" charset="0"/>
              </a:rPr>
              <a:t>DTAS gamma-calorimeter</a:t>
            </a:r>
          </a:p>
          <a:p>
            <a:r>
              <a:rPr lang="en-US" sz="1600" spc="-1" dirty="0" err="1">
                <a:latin typeface="Helvetica" pitchFamily="2" charset="0"/>
              </a:rPr>
              <a:t>NaI</a:t>
            </a:r>
            <a:r>
              <a:rPr lang="en-US" sz="1600" spc="-1" dirty="0">
                <a:latin typeface="Helvetica" pitchFamily="2" charset="0"/>
              </a:rPr>
              <a:t>(Tl) large volume 1515×25 cm</a:t>
            </a:r>
            <a:r>
              <a:rPr lang="en-US" sz="1600" spc="-1" baseline="30000" dirty="0">
                <a:latin typeface="Helvetica" pitchFamily="2" charset="0"/>
              </a:rPr>
              <a:t>3</a:t>
            </a:r>
          </a:p>
          <a:p>
            <a:r>
              <a:rPr lang="en-US" sz="1600" spc="-1" dirty="0">
                <a:latin typeface="Helvetica" pitchFamily="2" charset="0"/>
              </a:rPr>
              <a:t>Central hole accommodating AIDA</a:t>
            </a:r>
            <a:endParaRPr lang="it-IT" sz="16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0307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24879-B7A4-0849-B313-C50B51188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523" y="128367"/>
            <a:ext cx="6790919" cy="571812"/>
          </a:xfrm>
        </p:spPr>
        <p:txBody>
          <a:bodyPr>
            <a:noAutofit/>
          </a:bodyPr>
          <a:lstStyle/>
          <a:p>
            <a:r>
              <a:rPr lang="en-IT" sz="2800" dirty="0"/>
              <a:t>DESPEC instrumentation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26082-4C8D-B045-9EAE-AB1CFCFC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5CBDDA-5CCF-8748-8988-9DC6C8981774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000" b="0" i="0" u="none" strike="noStrike" kern="120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FF8704-AEFE-A940-AFCD-5DE896B461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Benzoni   EuNPC 2022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" name="Picture 19" descr="A picture containing logo&#10;&#10;Description automatically generated">
            <a:extLst>
              <a:ext uri="{FF2B5EF4-FFF2-40B4-BE49-F238E27FC236}">
                <a16:creationId xmlns:a16="http://schemas.microsoft.com/office/drawing/2014/main" id="{93425A41-6A4D-4649-ACC8-6CFC485C49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3182" y="72696"/>
            <a:ext cx="656053" cy="59572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AFA0717-A676-7338-20E3-879DB58718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84" y="1094642"/>
            <a:ext cx="1286926" cy="91010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7F9697BB-0A07-01EB-EE98-57DE2B599BE2}"/>
              </a:ext>
            </a:extLst>
          </p:cNvPr>
          <p:cNvSpPr txBox="1"/>
          <p:nvPr/>
        </p:nvSpPr>
        <p:spPr>
          <a:xfrm>
            <a:off x="1563353" y="1292874"/>
            <a:ext cx="3706071" cy="830997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it-IT" sz="1600" dirty="0"/>
              <a:t>AIDA: stack of DSSSD:</a:t>
            </a:r>
          </a:p>
          <a:p>
            <a:r>
              <a:rPr lang="it-IT" sz="1600" dirty="0"/>
              <a:t>8x8 </a:t>
            </a:r>
            <a:r>
              <a:rPr lang="en-GB" sz="1600" dirty="0"/>
              <a:t>cm</a:t>
            </a:r>
            <a:r>
              <a:rPr lang="en-GB" sz="1600" baseline="30000" dirty="0"/>
              <a:t>2  </a:t>
            </a:r>
            <a:r>
              <a:rPr lang="it-IT" sz="1600" dirty="0"/>
              <a:t>and 24x8 </a:t>
            </a:r>
            <a:r>
              <a:rPr lang="en-GB" sz="1600" dirty="0"/>
              <a:t>cm</a:t>
            </a:r>
            <a:r>
              <a:rPr lang="en-GB" sz="1600" baseline="30000" dirty="0"/>
              <a:t>2</a:t>
            </a:r>
            <a:r>
              <a:rPr lang="it-IT" sz="1600" baseline="30000" dirty="0"/>
              <a:t> </a:t>
            </a:r>
            <a:r>
              <a:rPr lang="it-IT" sz="1600" dirty="0"/>
              <a:t>;128x128 pixels</a:t>
            </a:r>
          </a:p>
          <a:p>
            <a:r>
              <a:rPr lang="en-GB" sz="1600" dirty="0"/>
              <a:t>Wide dynamic range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F6D78DE-17F2-5B27-B142-2C5DA9277B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073" y="1221143"/>
            <a:ext cx="933856" cy="98008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4AD5FC3-E0EF-35F7-6B2E-82552CAB7D2C}"/>
              </a:ext>
            </a:extLst>
          </p:cNvPr>
          <p:cNvSpPr txBox="1"/>
          <p:nvPr/>
        </p:nvSpPr>
        <p:spPr>
          <a:xfrm>
            <a:off x="6392272" y="1258046"/>
            <a:ext cx="349826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3 mm thick plastic detector</a:t>
            </a:r>
            <a:r>
              <a:rPr lang="en-GB" sz="1600" dirty="0">
                <a:latin typeface="Helvetica" pitchFamily="2" charset="0"/>
              </a:rPr>
              <a:t> </a:t>
            </a:r>
            <a:r>
              <a:rPr lang="en-GB" sz="1600" dirty="0">
                <a:effectLst/>
                <a:latin typeface="Helvetica" pitchFamily="2" charset="0"/>
              </a:rPr>
              <a:t>upstream and downstream from AIDA </a:t>
            </a:r>
          </a:p>
          <a:p>
            <a:r>
              <a:rPr lang="en-GB" sz="1600" dirty="0" err="1">
                <a:effectLst/>
                <a:latin typeface="Helvetica" pitchFamily="2" charset="0"/>
              </a:rPr>
              <a:t>SiPM</a:t>
            </a:r>
            <a:r>
              <a:rPr lang="en-GB" sz="1600" dirty="0">
                <a:effectLst/>
                <a:latin typeface="Helvetica" pitchFamily="2" charset="0"/>
              </a:rPr>
              <a:t> readout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F7DF551-0580-400C-435B-74869037C25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079"/>
          <a:stretch/>
        </p:blipFill>
        <p:spPr>
          <a:xfrm>
            <a:off x="1721393" y="2834354"/>
            <a:ext cx="1051429" cy="151245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347B220-2A6D-EA08-4EFF-910EC4CE8E82}"/>
              </a:ext>
            </a:extLst>
          </p:cNvPr>
          <p:cNvSpPr txBox="1"/>
          <p:nvPr/>
        </p:nvSpPr>
        <p:spPr>
          <a:xfrm>
            <a:off x="2716222" y="2832996"/>
            <a:ext cx="528970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dirty="0"/>
              <a:t>DEGAS </a:t>
            </a:r>
            <a:r>
              <a:rPr lang="it-IT" sz="1600" dirty="0" err="1"/>
              <a:t>DEspec</a:t>
            </a:r>
            <a:r>
              <a:rPr lang="it-IT" sz="1600" dirty="0"/>
              <a:t> </a:t>
            </a:r>
            <a:r>
              <a:rPr lang="it-IT" sz="1600" dirty="0" err="1"/>
              <a:t>Germanium</a:t>
            </a:r>
            <a:r>
              <a:rPr lang="it-IT" sz="1600" dirty="0"/>
              <a:t> Array </a:t>
            </a:r>
            <a:r>
              <a:rPr lang="it-IT" sz="1600" dirty="0" err="1"/>
              <a:t>Spectrometer</a:t>
            </a:r>
            <a:endParaRPr lang="it-IT" sz="1600" dirty="0"/>
          </a:p>
          <a:p>
            <a:r>
              <a:rPr lang="en-GB" sz="1600" dirty="0"/>
              <a:t>28 triple Clusters of </a:t>
            </a:r>
            <a:r>
              <a:rPr lang="en-GB" sz="1600" dirty="0" err="1"/>
              <a:t>Euroball</a:t>
            </a:r>
            <a:r>
              <a:rPr lang="en-GB" sz="1600" dirty="0"/>
              <a:t> Ge capsules with</a:t>
            </a:r>
          </a:p>
          <a:p>
            <a:r>
              <a:rPr lang="en-GB" sz="1600" dirty="0"/>
              <a:t>BGO back-catchers and side-shields </a:t>
            </a:r>
          </a:p>
          <a:p>
            <a:r>
              <a:rPr lang="en-GB" sz="1600" dirty="0"/>
              <a:t>Box configuration around 24x8 cm</a:t>
            </a:r>
            <a:r>
              <a:rPr lang="en-GB" sz="1600" baseline="30000" dirty="0"/>
              <a:t>2</a:t>
            </a:r>
            <a:r>
              <a:rPr lang="en-GB" sz="1600" dirty="0"/>
              <a:t> AIDA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F421DB1F-729A-DECC-026D-0DC73EED5C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5044" y="4074819"/>
            <a:ext cx="1603376" cy="141631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E9D3098B-ED1F-8699-04CA-AFA17D4226F4}"/>
              </a:ext>
            </a:extLst>
          </p:cNvPr>
          <p:cNvSpPr txBox="1"/>
          <p:nvPr/>
        </p:nvSpPr>
        <p:spPr>
          <a:xfrm>
            <a:off x="4292601" y="4030536"/>
            <a:ext cx="487772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effectLst/>
                <a:latin typeface="Helvetica" pitchFamily="2" charset="0"/>
              </a:rPr>
              <a:t>FATIMA – 36 LaBr3(Ce) detectors (of medium</a:t>
            </a:r>
          </a:p>
          <a:p>
            <a:r>
              <a:rPr lang="en-GB" sz="1600" dirty="0">
                <a:effectLst/>
                <a:latin typeface="Helvetica" pitchFamily="2" charset="0"/>
              </a:rPr>
              <a:t>energy resolution) for fast-timing coincidences</a:t>
            </a:r>
          </a:p>
          <a:p>
            <a:r>
              <a:rPr lang="en-GB" sz="1600" dirty="0">
                <a:effectLst/>
                <a:latin typeface="Helvetica" pitchFamily="2" charset="0"/>
              </a:rPr>
              <a:t>to measure excited state lifetimes in the 100</a:t>
            </a:r>
          </a:p>
          <a:p>
            <a:r>
              <a:rPr lang="en-GB" sz="1600" dirty="0" err="1">
                <a:effectLst/>
                <a:latin typeface="Helvetica" pitchFamily="2" charset="0"/>
              </a:rPr>
              <a:t>ps</a:t>
            </a:r>
            <a:r>
              <a:rPr lang="en-GB" sz="1600" dirty="0">
                <a:effectLst/>
                <a:latin typeface="Helvetica" pitchFamily="2" charset="0"/>
              </a:rPr>
              <a:t>–ns regime using </a:t>
            </a:r>
            <a:r>
              <a:rPr lang="en-GB" sz="1600" dirty="0">
                <a:latin typeface="Symbol" pitchFamily="2" charset="2"/>
              </a:rPr>
              <a:t>g-g </a:t>
            </a:r>
            <a:r>
              <a:rPr lang="en-GB" sz="1600" dirty="0">
                <a:effectLst/>
                <a:latin typeface="Helvetica" pitchFamily="2" charset="0"/>
              </a:rPr>
              <a:t>and fast-</a:t>
            </a:r>
            <a:r>
              <a:rPr lang="en-GB" sz="1600" dirty="0">
                <a:effectLst/>
                <a:latin typeface="Symbol" pitchFamily="2" charset="2"/>
              </a:rPr>
              <a:t>b-g</a:t>
            </a:r>
            <a:r>
              <a:rPr lang="en-GB" sz="1600" dirty="0">
                <a:latin typeface="Symbol" pitchFamily="2" charset="2"/>
              </a:rPr>
              <a:t> </a:t>
            </a:r>
            <a:r>
              <a:rPr lang="en-GB" sz="1600" dirty="0" err="1"/>
              <a:t>c</a:t>
            </a:r>
            <a:r>
              <a:rPr lang="en-GB" sz="1600" dirty="0" err="1">
                <a:effectLst/>
                <a:latin typeface="Helvetica" pitchFamily="2" charset="0"/>
              </a:rPr>
              <a:t>oinc</a:t>
            </a:r>
            <a:r>
              <a:rPr lang="en-GB" sz="1600" dirty="0">
                <a:effectLst/>
                <a:latin typeface="Helvetica" pitchFamily="2" charset="0"/>
              </a:rPr>
              <a:t>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478558F-F152-B196-6E75-F4674D07B530}"/>
              </a:ext>
            </a:extLst>
          </p:cNvPr>
          <p:cNvSpPr txBox="1"/>
          <p:nvPr/>
        </p:nvSpPr>
        <p:spPr>
          <a:xfrm rot="19797634">
            <a:off x="2008638" y="3620194"/>
            <a:ext cx="5730199" cy="584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>
                <a:solidFill>
                  <a:srgbClr val="F6A500"/>
                </a:solidFill>
                <a:latin typeface="Arial"/>
              </a:rPr>
              <a:t>A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sub-systems f</a:t>
            </a:r>
            <a:r>
              <a:rPr kumimoji="0" lang="en-IT" sz="1800" b="1" i="0" u="none" strike="noStrike" kern="1200" cap="none" spc="0" normalizeH="0" baseline="0" noProof="0" dirty="0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ully commissioned at GSI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</a:t>
            </a:r>
            <a:r>
              <a:rPr kumimoji="0" lang="en-IT" sz="1400" b="1" i="0" u="none" strike="noStrike" kern="1200" cap="none" spc="0" normalizeH="0" baseline="0" noProof="0" dirty="0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ingle detectors + coupling into GSI DAQ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6A5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IT" sz="1400" b="1" i="0" u="none" strike="noStrike" kern="1200" cap="none" spc="0" normalizeH="0" baseline="0" noProof="0" dirty="0">
              <a:ln>
                <a:noFill/>
              </a:ln>
              <a:solidFill>
                <a:srgbClr val="F6A5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D4494FE-3DA5-D08E-4E95-844DCC981E10}"/>
              </a:ext>
            </a:extLst>
          </p:cNvPr>
          <p:cNvSpPr txBox="1"/>
          <p:nvPr/>
        </p:nvSpPr>
        <p:spPr>
          <a:xfrm>
            <a:off x="6475697" y="3357235"/>
            <a:ext cx="2743059" cy="338554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it-IT" sz="1600" b="1" dirty="0">
                <a:solidFill>
                  <a:schemeClr val="accent6"/>
                </a:solidFill>
                <a:sym typeface="Wingdings" pitchFamily="2" charset="2"/>
              </a:rPr>
              <a:t> </a:t>
            </a:r>
            <a:r>
              <a:rPr lang="it-IT" sz="1600" b="1" dirty="0">
                <a:solidFill>
                  <a:schemeClr val="accent6"/>
                </a:solidFill>
              </a:rPr>
              <a:t>See </a:t>
            </a:r>
            <a:r>
              <a:rPr lang="it-IT" sz="1600" b="1" dirty="0" err="1">
                <a:solidFill>
                  <a:schemeClr val="accent6"/>
                </a:solidFill>
              </a:rPr>
              <a:t>G.Kosir</a:t>
            </a:r>
            <a:r>
              <a:rPr lang="it-IT" sz="1600" b="1" dirty="0">
                <a:solidFill>
                  <a:schemeClr val="accent6"/>
                </a:solidFill>
              </a:rPr>
              <a:t> Poster P22</a:t>
            </a:r>
          </a:p>
        </p:txBody>
      </p:sp>
      <p:pic>
        <p:nvPicPr>
          <p:cNvPr id="43" name="Picture 2" descr="L'INFN cambia Logo">
            <a:extLst>
              <a:ext uri="{FF2B5EF4-FFF2-40B4-BE49-F238E27FC236}">
                <a16:creationId xmlns:a16="http://schemas.microsoft.com/office/drawing/2014/main" id="{5BCA3D1C-DD26-9CFE-10FB-5DE042774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6764" y="6593651"/>
            <a:ext cx="493771" cy="30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3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0A0BCC21-B90F-4658-F97E-90E82799D7C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3549"/>
          <a:stretch/>
        </p:blipFill>
        <p:spPr>
          <a:xfrm rot="5400000">
            <a:off x="572455" y="3140155"/>
            <a:ext cx="1460467" cy="837408"/>
          </a:xfrm>
          <a:prstGeom prst="rect">
            <a:avLst/>
          </a:prstGeom>
        </p:spPr>
      </p:pic>
      <p:pic>
        <p:nvPicPr>
          <p:cNvPr id="45" name="Picture 4" descr="sqtas16_r">
            <a:extLst>
              <a:ext uri="{FF2B5EF4-FFF2-40B4-BE49-F238E27FC236}">
                <a16:creationId xmlns:a16="http://schemas.microsoft.com/office/drawing/2014/main" id="{485067DE-F8B6-A0A3-2878-74FF755788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5" t="25775" r="13683" b="24365"/>
          <a:stretch>
            <a:fillRect/>
          </a:stretch>
        </p:blipFill>
        <p:spPr bwMode="auto">
          <a:xfrm>
            <a:off x="4436786" y="5315653"/>
            <a:ext cx="1436748" cy="134040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6" name="Image" descr="Image">
            <a:extLst>
              <a:ext uri="{FF2B5EF4-FFF2-40B4-BE49-F238E27FC236}">
                <a16:creationId xmlns:a16="http://schemas.microsoft.com/office/drawing/2014/main" id="{2AB92D27-494A-8F48-1ACD-D6A7C15FAF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419" y="1891830"/>
            <a:ext cx="1139868" cy="824736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4C725B92-37D1-3BD9-82B4-4578346BEF58}"/>
              </a:ext>
            </a:extLst>
          </p:cNvPr>
          <p:cNvSpPr txBox="1"/>
          <p:nvPr/>
        </p:nvSpPr>
        <p:spPr>
          <a:xfrm>
            <a:off x="6091096" y="5627532"/>
            <a:ext cx="405469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spc="-1" dirty="0">
                <a:latin typeface="Helvetica" pitchFamily="2" charset="0"/>
              </a:rPr>
              <a:t>DTAS gamma-calorimeter</a:t>
            </a:r>
          </a:p>
          <a:p>
            <a:r>
              <a:rPr lang="en-US" sz="1600" spc="-1" dirty="0" err="1">
                <a:latin typeface="Helvetica" pitchFamily="2" charset="0"/>
              </a:rPr>
              <a:t>NaI</a:t>
            </a:r>
            <a:r>
              <a:rPr lang="en-US" sz="1600" spc="-1" dirty="0">
                <a:latin typeface="Helvetica" pitchFamily="2" charset="0"/>
              </a:rPr>
              <a:t>(Tl) large volume 1515×25 cm</a:t>
            </a:r>
            <a:r>
              <a:rPr lang="en-US" sz="1600" spc="-1" baseline="30000" dirty="0">
                <a:latin typeface="Helvetica" pitchFamily="2" charset="0"/>
              </a:rPr>
              <a:t>3</a:t>
            </a:r>
          </a:p>
          <a:p>
            <a:r>
              <a:rPr lang="en-US" sz="1600" spc="-1" dirty="0">
                <a:latin typeface="Helvetica" pitchFamily="2" charset="0"/>
              </a:rPr>
              <a:t>Central hole accommodating AIDA</a:t>
            </a:r>
            <a:endParaRPr lang="it-IT" sz="1600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3134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4" id="{F395C2AE-BE17-204E-B78B-80960EBFEC08}" vid="{0D7BF73E-5158-474F-A29B-4B67545AFA3C}"/>
    </a:ext>
  </a:extLst>
</a:theme>
</file>

<file path=ppt/theme/theme3.xml><?xml version="1.0" encoding="utf-8"?>
<a:theme xmlns:a="http://schemas.openxmlformats.org/drawingml/2006/main" name="2_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4" id="{F395C2AE-BE17-204E-B78B-80960EBFEC08}" vid="{0D7BF73E-5158-474F-A29B-4B67545AFA3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5254</TotalTime>
  <Words>2427</Words>
  <Application>Microsoft Macintosh PowerPoint</Application>
  <PresentationFormat>A4 Paper (210x297 mm)</PresentationFormat>
  <Paragraphs>413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7" baseType="lpstr">
      <vt:lpstr>Arial</vt:lpstr>
      <vt:lpstr>Calibri</vt:lpstr>
      <vt:lpstr>Calibri Light</vt:lpstr>
      <vt:lpstr>Cambria Math</vt:lpstr>
      <vt:lpstr>Courier New</vt:lpstr>
      <vt:lpstr>FreeSans</vt:lpstr>
      <vt:lpstr>Helvetica</vt:lpstr>
      <vt:lpstr>Liberation Sans</vt:lpstr>
      <vt:lpstr>Symbol</vt:lpstr>
      <vt:lpstr>Times</vt:lpstr>
      <vt:lpstr>Times New Roman</vt:lpstr>
      <vt:lpstr>Wingdings</vt:lpstr>
      <vt:lpstr>Office Theme</vt:lpstr>
      <vt:lpstr>fair-gsi-folienmaster_2017_onering</vt:lpstr>
      <vt:lpstr>2_fair-gsi-folienmaster_2017_onering</vt:lpstr>
      <vt:lpstr>Recent results from the DESPEC campaign at GSI</vt:lpstr>
      <vt:lpstr>Recent results from the DESPEC campaign at GSI</vt:lpstr>
      <vt:lpstr>HISPEC-DESPEC Scientific Goals</vt:lpstr>
      <vt:lpstr>PowerPoint Presentation</vt:lpstr>
      <vt:lpstr>HISPEC revolves around the core instrument AGATA </vt:lpstr>
      <vt:lpstr>DESPEC: Decay Spectroscopy</vt:lpstr>
      <vt:lpstr>Decay measurements @ FRS/S-FRS – GSI-FAIR</vt:lpstr>
      <vt:lpstr>DESPEC instrumentation</vt:lpstr>
      <vt:lpstr>DESPEC instrumentation</vt:lpstr>
      <vt:lpstr>DESPEC instrumentation</vt:lpstr>
      <vt:lpstr>DESPEC instrumentation</vt:lpstr>
      <vt:lpstr>FAIR Phase-0: 2020-2022 campaigns</vt:lpstr>
      <vt:lpstr>DESPEC campign in 2020</vt:lpstr>
      <vt:lpstr>First published results </vt:lpstr>
      <vt:lpstr>First published results </vt:lpstr>
      <vt:lpstr>FAIR Phase-0: 2020-2022 campaigns</vt:lpstr>
      <vt:lpstr>DESPEC campaign in 2021</vt:lpstr>
      <vt:lpstr>DESPEC campaign in 2021</vt:lpstr>
      <vt:lpstr>DESPEC campaign in 2021</vt:lpstr>
      <vt:lpstr>Search for Octupole Deformation in A~225 Po-Fr nuclei</vt:lpstr>
      <vt:lpstr>Search for Octupole Deformation in A~225 Po-Fr nuclei</vt:lpstr>
      <vt:lpstr>Experiments in 2022</vt:lpstr>
      <vt:lpstr>Experimental campaign in 2022</vt:lpstr>
      <vt:lpstr>Complete picture of decay mechanism around N=126: multifaceted approach </vt:lpstr>
      <vt:lpstr>Experimental campaign in 2022</vt:lpstr>
      <vt:lpstr>Conclusion and outlook</vt:lpstr>
      <vt:lpstr>DESPEC collaboration</vt:lpstr>
      <vt:lpstr>√</vt:lpstr>
      <vt:lpstr>Completing the suite of detectors: n-detection arrays</vt:lpstr>
      <vt:lpstr>PowerPoint Presentation</vt:lpstr>
      <vt:lpstr>Lifetime measurement of 4+ state in 102Sn</vt:lpstr>
      <vt:lpstr>Lifetime measurement of 4+ state in 102Sn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Giovanna Benzoni</dc:creator>
  <cp:lastModifiedBy>Giovanna Benzoni</cp:lastModifiedBy>
  <cp:revision>2</cp:revision>
  <dcterms:created xsi:type="dcterms:W3CDTF">2022-08-27T06:50:20Z</dcterms:created>
  <dcterms:modified xsi:type="dcterms:W3CDTF">2022-10-25T08:24:45Z</dcterms:modified>
</cp:coreProperties>
</file>