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5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6" r:id="rId3"/>
    <p:sldId id="258" r:id="rId4"/>
    <p:sldId id="260" r:id="rId5"/>
    <p:sldId id="298" r:id="rId6"/>
    <p:sldId id="300" r:id="rId7"/>
    <p:sldId id="263" r:id="rId8"/>
    <p:sldId id="264" r:id="rId9"/>
    <p:sldId id="265" r:id="rId10"/>
    <p:sldId id="266" r:id="rId11"/>
    <p:sldId id="297" r:id="rId12"/>
    <p:sldId id="299" r:id="rId13"/>
    <p:sldId id="267" r:id="rId14"/>
    <p:sldId id="268" r:id="rId15"/>
    <p:sldId id="284" r:id="rId16"/>
    <p:sldId id="270" r:id="rId17"/>
    <p:sldId id="286" r:id="rId18"/>
    <p:sldId id="272" r:id="rId19"/>
    <p:sldId id="285" r:id="rId20"/>
    <p:sldId id="287" r:id="rId21"/>
    <p:sldId id="288" r:id="rId22"/>
    <p:sldId id="289" r:id="rId23"/>
    <p:sldId id="296" r:id="rId24"/>
    <p:sldId id="290" r:id="rId25"/>
    <p:sldId id="278" r:id="rId26"/>
    <p:sldId id="259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FF3333"/>
    <a:srgbClr val="006CC0"/>
    <a:srgbClr val="FEF200"/>
    <a:srgbClr val="FFD320"/>
    <a:srgbClr val="FF0000"/>
    <a:srgbClr val="FFC000"/>
    <a:srgbClr val="FFFFFF"/>
    <a:srgbClr val="FFBABA"/>
    <a:srgbClr val="00A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2" autoAdjust="0"/>
    <p:restoredTop sz="94660"/>
  </p:normalViewPr>
  <p:slideViewPr>
    <p:cSldViewPr snapToGrid="0">
      <p:cViewPr varScale="1">
        <p:scale>
          <a:sx n="84" d="100"/>
          <a:sy n="84" d="100"/>
        </p:scale>
        <p:origin x="154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54FF8-4939-43AF-B24E-CE48F3ECAA87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F3C4B-0FCF-416B-811B-A10142EC17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651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06a49fd4bc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06a49fd4bc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06a49fd4bc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06a49fd4bc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6257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6a49fd4bc_0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06a49fd4bc_0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9675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D5ACD7-183F-B69F-1548-2BA635979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84AAF9A-1DAB-84D1-473F-DB4ABEB1C6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CBE7CF-E0CA-CAFB-6DC0-666C790E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A09818-5B83-623D-BF0B-0FA7543FF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430CB0-97B2-B058-FB9D-646061345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913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EC89FA-8ED6-2625-F063-3677DB186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F7662C-7964-94C5-5FEF-50677D35BC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161F63-7512-B732-559F-C06AB7773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729301-B621-1F9D-1933-0C73E06B9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76E3273-0F74-B644-DD90-A3FAD4CD2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903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750E7A1-97A9-5281-C494-E608875653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6EEEED1-DD12-A70F-50D6-8F4B1E0E07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02A016-EACA-A60E-DA0B-FC8AE73AC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B6BA382-4626-86F8-4E89-7A4588A76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2C75DF-086D-5236-48A9-65F60F74C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921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69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4701C6-BA94-B8EB-0692-D9FA45A02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800321-51A5-9D88-4A6F-EA96B12A6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743F39-3F09-AAC6-76DF-ACC1CF96B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646FD0-C8CE-C6B8-59F6-2ADC7901B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39CAC8-01B3-085C-E2C0-218D11604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56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54DAD0-E60E-642B-0386-9FCFFBCAF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BD12F6-2CF5-3815-8826-A2C5513A2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8AC9B7-E61F-C828-A6C9-42BB7B20F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0DE6874-B638-531B-3EEA-E48907C4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A3E15C-0424-5A00-ADDC-F32D298B7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5807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D63C3C-A93C-22CF-8F34-4A24C3254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CA99D1-B1E5-DB0D-0A24-A650E2E1B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377BFA4-4B38-1511-1791-9C4180006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3A3D2D2-3624-D153-C60B-EB1A6862E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DCE595F-7CD9-C1AF-54AD-F3AA85A3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D88A02-1FBA-7A04-DE94-448BC190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898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BE147A-F162-FE5B-184A-E0F0C66BF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8C2E55-91A4-2108-2629-D6A6E1CB5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1EBA5E6-C3B6-BD84-1D66-EC1AA074E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FD31768-C9EC-2315-D662-0C9088352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D0A3F19-60F2-5C0C-4849-BB42C1C1A3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BE0B3A5-01A3-80C5-CFFF-0ED9E67E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6D6D7C5-C28E-C187-CC46-E8A76D37F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D498D1C-935F-64BB-C20E-3D1C61EF2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31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C20410-0E73-3044-4C40-A1ABFA1F4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372381E-2E16-DFED-FA79-93FCFA584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5B0AF2-9A0F-E171-96F9-AEEE3989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0CB5122-104B-60C0-63BC-4EC12552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237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3EA111F-02A2-D043-4952-25E92C6BC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B59A5D8-6445-4B6C-F34D-41DDEB3D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DDC70A-6AA9-5DC5-52CF-BBA180B0C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803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88197A-C0D8-572A-7E14-A79422A46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7B9692-6E72-AB20-85D4-39D9DE916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BE001D2-13D9-323A-E369-6605ADB56A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22C9700-95FA-4FD1-4B62-3C62405AB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62B53C9-3D7D-D7A3-8128-8977545E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5D3501C-68FA-10BE-817E-49DAC436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29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5E88CF-98CB-F4A2-C51A-171C62AE8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40BDD39-2B8C-C3E1-1B16-47D7010B3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79D5FC6-1A38-3AA3-2B31-0F5C21DC4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5030095-0F39-FE63-CA81-0F874A59D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C32DFBD-0DDB-55A2-2D99-196FC8990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529FCE-728B-1F1E-3F90-A8D747B06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323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AC2A02E-6993-1DF8-FDCC-1534625B6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174E3C-E730-EA8E-7886-091D31525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C0A974-D6C7-4900-50F9-976053A82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2949C-7717-42AE-8939-041169AFE0D4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F2AA61-F7DA-1708-FCA3-D5F4FAF3A7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F8CE657-FF50-8C36-D290-1189AF2F6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B04DC-02E7-49E8-8AB0-DA9DC4CE0F7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224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dg.lbl.gov/2019/mobile/about/html/authors_2018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d/abstract/10.1103/PhysRevD.98.03000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INFN00941.jpg">
            <a:extLst>
              <a:ext uri="{FF2B5EF4-FFF2-40B4-BE49-F238E27FC236}">
                <a16:creationId xmlns:a16="http://schemas.microsoft.com/office/drawing/2014/main" id="{7082B021-A36B-1B81-167B-ACDCEA324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22BA81-8FF5-B237-3F43-24E023000FDC}"/>
              </a:ext>
            </a:extLst>
          </p:cNvPr>
          <p:cNvSpPr txBox="1"/>
          <p:nvPr/>
        </p:nvSpPr>
        <p:spPr>
          <a:xfrm>
            <a:off x="390028" y="725686"/>
            <a:ext cx="117021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/>
              </a:rPr>
              <a:t>Kaonic atoms beyond SIDDHARTA-2:</a:t>
            </a:r>
            <a:endParaRPr lang="it-IT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B82CD70-5B5D-8470-B46C-6A1DFC6C4B77}"/>
              </a:ext>
            </a:extLst>
          </p:cNvPr>
          <p:cNvSpPr txBox="1"/>
          <p:nvPr/>
        </p:nvSpPr>
        <p:spPr>
          <a:xfrm>
            <a:off x="1608338" y="1407535"/>
            <a:ext cx="89753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u="sng" dirty="0">
                <a:solidFill>
                  <a:srgbClr val="26FA26"/>
                </a:solidFill>
              </a:rPr>
              <a:t>future measurements and perspectives at the DAFNE collider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DB09C30F-5D0F-F6BB-491F-0CC40EAC9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39" y="5437533"/>
            <a:ext cx="4933950" cy="9239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12B8C42-59E9-191F-7CA0-0D656A82F2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6525" y="5458191"/>
            <a:ext cx="3065635" cy="68712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9897842-E8F7-4630-B0D3-2928C6021C37}"/>
              </a:ext>
            </a:extLst>
          </p:cNvPr>
          <p:cNvSpPr txBox="1"/>
          <p:nvPr/>
        </p:nvSpPr>
        <p:spPr>
          <a:xfrm>
            <a:off x="4453722" y="2598019"/>
            <a:ext cx="3284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Luca De Paolis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D0A4CAC-0639-AEA8-1827-7DB8E88CCABC}"/>
              </a:ext>
            </a:extLst>
          </p:cNvPr>
          <p:cNvSpPr txBox="1"/>
          <p:nvPr/>
        </p:nvSpPr>
        <p:spPr>
          <a:xfrm>
            <a:off x="3140298" y="3091418"/>
            <a:ext cx="6437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European Nuclear Physics Conference 2022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411243-1B12-E555-8213-4C7FBE76F2D8}"/>
              </a:ext>
            </a:extLst>
          </p:cNvPr>
          <p:cNvSpPr txBox="1"/>
          <p:nvPr/>
        </p:nvSpPr>
        <p:spPr>
          <a:xfrm>
            <a:off x="163439" y="6472793"/>
            <a:ext cx="2607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24-28 October 2022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BED8873-E89B-8B07-75CC-59A915FB3072}"/>
              </a:ext>
            </a:extLst>
          </p:cNvPr>
          <p:cNvSpPr txBox="1"/>
          <p:nvPr/>
        </p:nvSpPr>
        <p:spPr>
          <a:xfrm>
            <a:off x="7648852" y="6472793"/>
            <a:ext cx="4543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University of Santiago de Compostela</a:t>
            </a:r>
            <a:endParaRPr lang="it-IT" sz="1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24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C6FFA9E-89FE-AF05-F5AE-94E4A0D3A6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213" b="48246"/>
          <a:stretch/>
        </p:blipFill>
        <p:spPr>
          <a:xfrm>
            <a:off x="177796" y="728482"/>
            <a:ext cx="4422484" cy="3160039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294A9F1-56BE-E2FD-E560-769AA8453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503" y="707493"/>
            <a:ext cx="5020812" cy="608691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381A277-937E-438C-59DB-01F88C774A25}"/>
              </a:ext>
            </a:extLst>
          </p:cNvPr>
          <p:cNvSpPr txBox="1"/>
          <p:nvPr/>
        </p:nvSpPr>
        <p:spPr>
          <a:xfrm>
            <a:off x="824812" y="-48070"/>
            <a:ext cx="105423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CZT: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proposal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for new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measurements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at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DA</a:t>
            </a:r>
            <a:r>
              <a:rPr lang="it-IT" sz="4000" b="0" strike="noStrike" spc="-1" dirty="0">
                <a:solidFill>
                  <a:srgbClr val="006CC0"/>
                </a:solidFill>
                <a:latin typeface="Symbol" panose="05050102010706020507" pitchFamily="18" charset="2"/>
                <a:ea typeface="DejaVu Sans"/>
              </a:rPr>
              <a:t>F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NE</a:t>
            </a:r>
            <a:endParaRPr lang="it-IT" sz="4000" b="0" strike="noStrike" spc="-1" dirty="0">
              <a:solidFill>
                <a:srgbClr val="006CC0"/>
              </a:solidFill>
              <a:latin typeface="Arial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2F41306-BFEA-5C83-DF0B-C03F640A2255}"/>
              </a:ext>
            </a:extLst>
          </p:cNvPr>
          <p:cNvSpPr txBox="1"/>
          <p:nvPr/>
        </p:nvSpPr>
        <p:spPr>
          <a:xfrm>
            <a:off x="4912306" y="818598"/>
            <a:ext cx="1861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FFB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Kaonic</a:t>
            </a:r>
            <a:r>
              <a:rPr lang="it-IT" sz="2000" b="1" dirty="0">
                <a:solidFill>
                  <a:srgbClr val="FFB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>
                <a:solidFill>
                  <a:srgbClr val="FFB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atoms</a:t>
            </a:r>
            <a:r>
              <a:rPr lang="it-IT" sz="2000" b="1" dirty="0">
                <a:solidFill>
                  <a:srgbClr val="FFB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X-rays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3D24B1B-9BE5-FD02-76FB-0AF79BC6CE95}"/>
                  </a:ext>
                </a:extLst>
              </p:cNvPr>
              <p:cNvSpPr txBox="1"/>
              <p:nvPr/>
            </p:nvSpPr>
            <p:spPr>
              <a:xfrm>
                <a:off x="4895297" y="1460816"/>
                <a:ext cx="79028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it-IT" sz="20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t-IT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it-IT" sz="2000" b="1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it-IT" sz="2000" b="1" dirty="0">
                  <a:solidFill>
                    <a:srgbClr val="FFBF00"/>
                  </a:solidFill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3D24B1B-9BE5-FD02-76FB-0AF79BC6C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297" y="1460816"/>
                <a:ext cx="790281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7AB4AA4A-4A52-6FBC-A4ED-421FE6FBB690}"/>
                  </a:ext>
                </a:extLst>
              </p:cNvPr>
              <p:cNvSpPr txBox="1"/>
              <p:nvPr/>
            </p:nvSpPr>
            <p:spPr>
              <a:xfrm>
                <a:off x="4924276" y="1793660"/>
                <a:ext cx="7902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1" i="1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1" i="0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p>
                          <m:r>
                            <a:rPr lang="it-IT" sz="2000" b="1" i="0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t-IT" sz="2000" b="1" i="1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1" i="0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p>
                          <m:r>
                            <a:rPr lang="it-IT" sz="2000" b="1" i="0" smtClean="0">
                              <a:solidFill>
                                <a:srgbClr val="00AD4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it-IT" sz="2000" b="1" dirty="0">
                  <a:solidFill>
                    <a:srgbClr val="00AD49"/>
                  </a:solidFill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7AB4AA4A-4A52-6FBC-A4ED-421FE6FBB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4276" y="1793660"/>
                <a:ext cx="790282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54A6A19-4141-DCF9-B411-094BA2D00C74}"/>
              </a:ext>
            </a:extLst>
          </p:cNvPr>
          <p:cNvSpPr txBox="1"/>
          <p:nvPr/>
        </p:nvSpPr>
        <p:spPr>
          <a:xfrm>
            <a:off x="4918539" y="2214759"/>
            <a:ext cx="727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MIP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40BF247-7975-2BF1-4010-09F1AF9196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707" r="24213"/>
          <a:stretch/>
        </p:blipFill>
        <p:spPr>
          <a:xfrm>
            <a:off x="177795" y="3888521"/>
            <a:ext cx="6496077" cy="2905883"/>
          </a:xfrm>
          <a:prstGeom prst="rect">
            <a:avLst/>
          </a:prstGeom>
        </p:spPr>
      </p:pic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B466A6C2-3DA0-F5B0-A410-EE23CBD191B4}"/>
              </a:ext>
            </a:extLst>
          </p:cNvPr>
          <p:cNvCxnSpPr/>
          <p:nvPr/>
        </p:nvCxnSpPr>
        <p:spPr>
          <a:xfrm>
            <a:off x="4671690" y="1065350"/>
            <a:ext cx="161979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E93B61B9-D96B-41E9-A322-821A238AB649}"/>
              </a:ext>
            </a:extLst>
          </p:cNvPr>
          <p:cNvCxnSpPr/>
          <p:nvPr/>
        </p:nvCxnSpPr>
        <p:spPr>
          <a:xfrm>
            <a:off x="4671690" y="1660871"/>
            <a:ext cx="161979" cy="0"/>
          </a:xfrm>
          <a:prstGeom prst="line">
            <a:avLst/>
          </a:prstGeom>
          <a:ln w="76200">
            <a:solidFill>
              <a:srgbClr val="006C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75AF2FC-D217-0E5E-F6D7-7E3BF44BCAC6}"/>
              </a:ext>
            </a:extLst>
          </p:cNvPr>
          <p:cNvCxnSpPr>
            <a:cxnSpLocks/>
          </p:cNvCxnSpPr>
          <p:nvPr/>
        </p:nvCxnSpPr>
        <p:spPr>
          <a:xfrm>
            <a:off x="4674831" y="1993715"/>
            <a:ext cx="161979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B9C129A2-1964-54CD-BE76-6ABBF58457A4}"/>
              </a:ext>
            </a:extLst>
          </p:cNvPr>
          <p:cNvCxnSpPr/>
          <p:nvPr/>
        </p:nvCxnSpPr>
        <p:spPr>
          <a:xfrm>
            <a:off x="4671690" y="2414814"/>
            <a:ext cx="16197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>
            <a:extLst>
              <a:ext uri="{FF2B5EF4-FFF2-40B4-BE49-F238E27FC236}">
                <a16:creationId xmlns:a16="http://schemas.microsoft.com/office/drawing/2014/main" id="{8692082C-630C-FF03-89C0-2FE84A53A713}"/>
              </a:ext>
            </a:extLst>
          </p:cNvPr>
          <p:cNvSpPr/>
          <p:nvPr/>
        </p:nvSpPr>
        <p:spPr>
          <a:xfrm>
            <a:off x="102685" y="657576"/>
            <a:ext cx="6496077" cy="323094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923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ADE4920-1FAB-0237-E4D5-1641D806EB5D}"/>
              </a:ext>
            </a:extLst>
          </p:cNvPr>
          <p:cNvSpPr txBox="1"/>
          <p:nvPr/>
        </p:nvSpPr>
        <p:spPr>
          <a:xfrm>
            <a:off x="1763363" y="9936"/>
            <a:ext cx="8892753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New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Mass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measurement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with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HPGe</a:t>
            </a:r>
            <a:endParaRPr lang="it-IT" sz="4000" b="0" strike="noStrike" spc="-1" dirty="0" err="1">
              <a:solidFill>
                <a:srgbClr val="006CC0"/>
              </a:solidFill>
              <a:latin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BCCEE0-66E2-4BD2-D91F-0911718D3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955" y="817420"/>
            <a:ext cx="4613862" cy="482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8906E038-382C-CACC-90CF-707A34867299}"/>
              </a:ext>
            </a:extLst>
          </p:cNvPr>
          <p:cNvSpPr txBox="1"/>
          <p:nvPr/>
        </p:nvSpPr>
        <p:spPr>
          <a:xfrm>
            <a:off x="313510" y="817420"/>
            <a:ext cx="6247546" cy="893834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>
            <a:defPPr>
              <a:defRPr kern="0"/>
            </a:defPPr>
          </a:lstStyle>
          <a:p>
            <a:pPr marL="12700" marR="5080">
              <a:lnSpc>
                <a:spcPts val="2160"/>
              </a:lnSpc>
              <a:spcBef>
                <a:spcPts val="370"/>
              </a:spcBef>
            </a:pPr>
            <a:r>
              <a:rPr lang="en-US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 main disagreement is between the two </a:t>
            </a:r>
            <a:r>
              <a:rPr lang="en-US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​</a:t>
            </a:r>
            <a:r>
              <a:rPr sz="2200" dirty="0">
                <a:latin typeface="Times New Roman"/>
                <a:cs typeface="Times New Roman"/>
              </a:rPr>
              <a:t>most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recent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 precise measurements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(x-</a:t>
            </a:r>
            <a:r>
              <a:rPr sz="2200" spc="-25" dirty="0">
                <a:latin typeface="Times New Roman"/>
                <a:cs typeface="Times New Roman"/>
              </a:rPr>
              <a:t>ray </a:t>
            </a:r>
            <a:r>
              <a:rPr sz="2200" dirty="0">
                <a:latin typeface="Times New Roman"/>
                <a:cs typeface="Times New Roman"/>
              </a:rPr>
              <a:t>energies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from kaonic</a:t>
            </a:r>
            <a:r>
              <a:rPr sz="2200" spc="-10" dirty="0">
                <a:latin typeface="Times New Roman"/>
                <a:cs typeface="Times New Roman"/>
              </a:rPr>
              <a:t> atoms):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92D3146-FE53-99E8-CA95-4650CE7C760E}"/>
              </a:ext>
            </a:extLst>
          </p:cNvPr>
          <p:cNvSpPr txBox="1"/>
          <p:nvPr/>
        </p:nvSpPr>
        <p:spPr>
          <a:xfrm>
            <a:off x="1112726" y="1880593"/>
            <a:ext cx="4335967" cy="1200329"/>
          </a:xfrm>
          <a:prstGeom prst="rect">
            <a:avLst/>
          </a:prstGeom>
          <a:noFill/>
          <a:ln w="28575">
            <a:solidFill>
              <a:srgbClr val="FF33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latin typeface="Times New Roman"/>
                <a:cs typeface="Times New Roman"/>
              </a:rPr>
              <a:t>m</a:t>
            </a:r>
            <a:r>
              <a:rPr lang="it-IT" sz="1800" b="1" baseline="-26143" dirty="0" err="1">
                <a:latin typeface="Times New Roman"/>
                <a:cs typeface="Times New Roman"/>
              </a:rPr>
              <a:t>K</a:t>
            </a:r>
            <a:r>
              <a:rPr lang="it-IT" sz="1800" b="1" dirty="0">
                <a:latin typeface="Times New Roman"/>
                <a:cs typeface="Times New Roman"/>
              </a:rPr>
              <a:t>=493.696±0.007</a:t>
            </a:r>
            <a:r>
              <a:rPr lang="it-IT" sz="1800" b="1" spc="10" dirty="0">
                <a:latin typeface="Times New Roman"/>
                <a:cs typeface="Times New Roman"/>
              </a:rPr>
              <a:t> </a:t>
            </a:r>
            <a:r>
              <a:rPr lang="it-IT" sz="1800" b="1" spc="-25" dirty="0">
                <a:latin typeface="Times New Roman"/>
                <a:cs typeface="Times New Roman"/>
              </a:rPr>
              <a:t>MeV</a:t>
            </a:r>
          </a:p>
          <a:p>
            <a:pPr algn="ctr"/>
            <a:r>
              <a:rPr lang="nb-NO" sz="1800" dirty="0">
                <a:latin typeface="Times New Roman"/>
                <a:cs typeface="Times New Roman"/>
              </a:rPr>
              <a:t>A.S.</a:t>
            </a:r>
            <a:r>
              <a:rPr lang="nb-NO" sz="1800" spc="-20" dirty="0">
                <a:latin typeface="Times New Roman"/>
                <a:cs typeface="Times New Roman"/>
              </a:rPr>
              <a:t> </a:t>
            </a:r>
            <a:r>
              <a:rPr lang="nb-NO" sz="1800" dirty="0">
                <a:latin typeface="Times New Roman"/>
                <a:cs typeface="Times New Roman"/>
              </a:rPr>
              <a:t>Denisov</a:t>
            </a:r>
            <a:r>
              <a:rPr lang="nb-NO" sz="1800" spc="-10" dirty="0">
                <a:latin typeface="Times New Roman"/>
                <a:cs typeface="Times New Roman"/>
              </a:rPr>
              <a:t> </a:t>
            </a:r>
            <a:r>
              <a:rPr lang="nb-NO" sz="1800" dirty="0">
                <a:latin typeface="Times New Roman"/>
                <a:cs typeface="Times New Roman"/>
              </a:rPr>
              <a:t>et</a:t>
            </a:r>
            <a:r>
              <a:rPr lang="nb-NO" sz="1800" spc="-15" dirty="0">
                <a:latin typeface="Times New Roman"/>
                <a:cs typeface="Times New Roman"/>
              </a:rPr>
              <a:t> </a:t>
            </a:r>
            <a:r>
              <a:rPr lang="nb-NO" sz="1800" spc="-25" dirty="0">
                <a:latin typeface="Times New Roman"/>
                <a:cs typeface="Times New Roman"/>
              </a:rPr>
              <a:t>al. </a:t>
            </a:r>
            <a:r>
              <a:rPr lang="nb-NO" sz="1800" dirty="0">
                <a:latin typeface="Times New Roman"/>
                <a:cs typeface="Times New Roman"/>
              </a:rPr>
              <a:t>JEPT</a:t>
            </a:r>
            <a:r>
              <a:rPr lang="nb-NO" sz="1800" spc="-45" dirty="0">
                <a:latin typeface="Times New Roman"/>
                <a:cs typeface="Times New Roman"/>
              </a:rPr>
              <a:t> </a:t>
            </a:r>
            <a:r>
              <a:rPr lang="nb-NO" sz="1800" dirty="0">
                <a:latin typeface="Times New Roman"/>
                <a:cs typeface="Times New Roman"/>
              </a:rPr>
              <a:t>Lett.</a:t>
            </a:r>
            <a:r>
              <a:rPr lang="nb-NO" sz="1800" spc="-20" dirty="0">
                <a:latin typeface="Times New Roman"/>
                <a:cs typeface="Times New Roman"/>
              </a:rPr>
              <a:t> </a:t>
            </a:r>
            <a:r>
              <a:rPr lang="nb-NO" sz="1800" dirty="0">
                <a:latin typeface="Times New Roman"/>
                <a:cs typeface="Times New Roman"/>
              </a:rPr>
              <a:t>54</a:t>
            </a:r>
            <a:r>
              <a:rPr lang="nb-NO" sz="1800" spc="-5" dirty="0">
                <a:latin typeface="Times New Roman"/>
                <a:cs typeface="Times New Roman"/>
              </a:rPr>
              <a:t> </a:t>
            </a:r>
            <a:r>
              <a:rPr lang="nb-NO" sz="1800" spc="-10" dirty="0">
                <a:latin typeface="Times New Roman"/>
                <a:cs typeface="Times New Roman"/>
              </a:rPr>
              <a:t>(1991)558</a:t>
            </a:r>
          </a:p>
          <a:p>
            <a:pPr algn="ctr"/>
            <a:endParaRPr lang="nb-NO" sz="1800" dirty="0">
              <a:latin typeface="Times New Roman"/>
              <a:cs typeface="Times New Roman"/>
            </a:endParaRPr>
          </a:p>
          <a:p>
            <a:pPr algn="ctr"/>
            <a:r>
              <a:rPr lang="fr-FR" sz="1800" dirty="0">
                <a:latin typeface="Times New Roman"/>
                <a:cs typeface="Times New Roman"/>
              </a:rPr>
              <a:t>K</a:t>
            </a:r>
            <a:r>
              <a:rPr lang="fr-FR" sz="1800" baseline="29411" dirty="0">
                <a:latin typeface="Times New Roman"/>
                <a:cs typeface="Times New Roman"/>
              </a:rPr>
              <a:t>-</a:t>
            </a:r>
            <a:r>
              <a:rPr lang="fr-FR" sz="1800" spc="-30" baseline="29411" dirty="0">
                <a:latin typeface="Times New Roman"/>
                <a:cs typeface="Times New Roman"/>
              </a:rPr>
              <a:t> </a:t>
            </a:r>
            <a:r>
              <a:rPr lang="fr-FR" sz="1800" baseline="29411" dirty="0">
                <a:latin typeface="Times New Roman"/>
                <a:cs typeface="Times New Roman"/>
              </a:rPr>
              <a:t>12</a:t>
            </a:r>
            <a:r>
              <a:rPr lang="fr-FR" sz="1800" dirty="0">
                <a:latin typeface="Times New Roman"/>
                <a:cs typeface="Times New Roman"/>
              </a:rPr>
              <a:t>C,</a:t>
            </a:r>
            <a:r>
              <a:rPr lang="fr-FR" sz="1800" spc="-25" dirty="0">
                <a:latin typeface="Times New Roman"/>
                <a:cs typeface="Times New Roman"/>
              </a:rPr>
              <a:t> </a:t>
            </a:r>
            <a:r>
              <a:rPr lang="fr-FR" sz="1800" dirty="0" err="1">
                <a:latin typeface="Times New Roman"/>
                <a:cs typeface="Times New Roman"/>
              </a:rPr>
              <a:t>crystal</a:t>
            </a:r>
            <a:r>
              <a:rPr lang="fr-FR" sz="1800" spc="-20" dirty="0">
                <a:latin typeface="Times New Roman"/>
                <a:cs typeface="Times New Roman"/>
              </a:rPr>
              <a:t> </a:t>
            </a:r>
            <a:r>
              <a:rPr lang="fr-FR" sz="1800" dirty="0">
                <a:latin typeface="Times New Roman"/>
                <a:cs typeface="Times New Roman"/>
              </a:rPr>
              <a:t>diffraction</a:t>
            </a:r>
            <a:r>
              <a:rPr lang="fr-FR" sz="1800" spc="-20" dirty="0">
                <a:latin typeface="Times New Roman"/>
                <a:cs typeface="Times New Roman"/>
              </a:rPr>
              <a:t> </a:t>
            </a:r>
            <a:r>
              <a:rPr lang="fr-FR" sz="1800" spc="-10" dirty="0" err="1">
                <a:latin typeface="Times New Roman"/>
                <a:cs typeface="Times New Roman"/>
              </a:rPr>
              <a:t>spectrometer</a:t>
            </a:r>
            <a:endParaRPr lang="fr-FR" sz="1800" dirty="0">
              <a:latin typeface="Times New Roman"/>
              <a:cs typeface="Times New Roman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8FDE2A3-C66A-B008-0B57-BD69BDC62BFF}"/>
              </a:ext>
            </a:extLst>
          </p:cNvPr>
          <p:cNvSpPr txBox="1"/>
          <p:nvPr/>
        </p:nvSpPr>
        <p:spPr>
          <a:xfrm>
            <a:off x="1641477" y="3408160"/>
            <a:ext cx="3591612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err="1">
                <a:latin typeface="Times New Roman"/>
                <a:cs typeface="Times New Roman"/>
              </a:rPr>
              <a:t>m</a:t>
            </a:r>
            <a:r>
              <a:rPr lang="it-IT" b="1" baseline="-26143" dirty="0" err="1">
                <a:latin typeface="Times New Roman"/>
                <a:cs typeface="Times New Roman"/>
              </a:rPr>
              <a:t>K</a:t>
            </a:r>
            <a:r>
              <a:rPr lang="it-IT" sz="1800" b="1" dirty="0">
                <a:latin typeface="Times New Roman"/>
                <a:cs typeface="Times New Roman"/>
              </a:rPr>
              <a:t>=493.636±0.011</a:t>
            </a:r>
            <a:r>
              <a:rPr lang="it-IT" sz="1800" b="1" spc="-85" dirty="0">
                <a:latin typeface="Times New Roman"/>
                <a:cs typeface="Times New Roman"/>
              </a:rPr>
              <a:t> </a:t>
            </a:r>
            <a:r>
              <a:rPr lang="it-IT" sz="1800" b="1" spc="-25" dirty="0">
                <a:latin typeface="Times New Roman"/>
                <a:cs typeface="Times New Roman"/>
              </a:rPr>
              <a:t>MeV</a:t>
            </a:r>
          </a:p>
          <a:p>
            <a:pPr algn="ctr"/>
            <a:r>
              <a:rPr lang="it-IT" sz="1800" spc="-30" dirty="0">
                <a:latin typeface="Times New Roman"/>
                <a:cs typeface="Times New Roman"/>
              </a:rPr>
              <a:t>K.P.</a:t>
            </a:r>
            <a:r>
              <a:rPr lang="it-IT" sz="1800" spc="-35" dirty="0">
                <a:latin typeface="Times New Roman"/>
                <a:cs typeface="Times New Roman"/>
              </a:rPr>
              <a:t> </a:t>
            </a:r>
            <a:r>
              <a:rPr lang="it-IT" sz="1800" dirty="0" err="1">
                <a:latin typeface="Times New Roman"/>
                <a:cs typeface="Times New Roman"/>
              </a:rPr>
              <a:t>Gall</a:t>
            </a:r>
            <a:r>
              <a:rPr lang="it-IT" sz="1800" spc="-30" dirty="0">
                <a:latin typeface="Times New Roman"/>
                <a:cs typeface="Times New Roman"/>
              </a:rPr>
              <a:t> </a:t>
            </a:r>
            <a:r>
              <a:rPr lang="it-IT" sz="1800" dirty="0">
                <a:latin typeface="Times New Roman"/>
                <a:cs typeface="Times New Roman"/>
              </a:rPr>
              <a:t>et</a:t>
            </a:r>
            <a:r>
              <a:rPr lang="it-IT" sz="1800" spc="-30" dirty="0">
                <a:latin typeface="Times New Roman"/>
                <a:cs typeface="Times New Roman"/>
              </a:rPr>
              <a:t> </a:t>
            </a:r>
            <a:r>
              <a:rPr lang="it-IT" sz="1800" spc="-25" dirty="0">
                <a:latin typeface="Times New Roman"/>
                <a:cs typeface="Times New Roman"/>
              </a:rPr>
              <a:t>al.</a:t>
            </a:r>
            <a:endParaRPr lang="it-IT" sz="1800" dirty="0">
              <a:latin typeface="Times New Roman"/>
              <a:cs typeface="Times New Roman"/>
            </a:endParaRPr>
          </a:p>
          <a:p>
            <a:pPr algn="ctr"/>
            <a:endParaRPr lang="it-IT" sz="1800" dirty="0">
              <a:latin typeface="Times New Roman"/>
              <a:cs typeface="Times New Roman"/>
            </a:endParaRPr>
          </a:p>
          <a:p>
            <a:pPr algn="ctr"/>
            <a:r>
              <a:rPr lang="it-IT" sz="1800" dirty="0" err="1">
                <a:latin typeface="Times New Roman"/>
                <a:cs typeface="Times New Roman"/>
              </a:rPr>
              <a:t>Phys</a:t>
            </a:r>
            <a:r>
              <a:rPr lang="it-IT" sz="1800" dirty="0">
                <a:latin typeface="Times New Roman"/>
                <a:cs typeface="Times New Roman"/>
              </a:rPr>
              <a:t>.</a:t>
            </a:r>
            <a:r>
              <a:rPr lang="it-IT" sz="1800" spc="-25" dirty="0">
                <a:latin typeface="Times New Roman"/>
                <a:cs typeface="Times New Roman"/>
              </a:rPr>
              <a:t> </a:t>
            </a:r>
            <a:r>
              <a:rPr lang="it-IT" sz="1800" spc="-20" dirty="0">
                <a:latin typeface="Times New Roman"/>
                <a:cs typeface="Times New Roman"/>
              </a:rPr>
              <a:t>Rev.</a:t>
            </a:r>
            <a:r>
              <a:rPr lang="it-IT" sz="1800" spc="-25" dirty="0">
                <a:latin typeface="Times New Roman"/>
                <a:cs typeface="Times New Roman"/>
              </a:rPr>
              <a:t> </a:t>
            </a:r>
            <a:r>
              <a:rPr lang="it-IT" sz="1800" dirty="0">
                <a:latin typeface="Times New Roman"/>
                <a:cs typeface="Times New Roman"/>
              </a:rPr>
              <a:t>Lett.</a:t>
            </a:r>
            <a:r>
              <a:rPr lang="it-IT" sz="1800" spc="-20" dirty="0">
                <a:latin typeface="Times New Roman"/>
                <a:cs typeface="Times New Roman"/>
              </a:rPr>
              <a:t> </a:t>
            </a:r>
            <a:r>
              <a:rPr lang="it-IT" sz="1800" dirty="0">
                <a:latin typeface="Times New Roman"/>
                <a:cs typeface="Times New Roman"/>
              </a:rPr>
              <a:t>60</a:t>
            </a:r>
            <a:r>
              <a:rPr lang="it-IT" sz="1800" spc="-10" dirty="0">
                <a:latin typeface="Times New Roman"/>
                <a:cs typeface="Times New Roman"/>
              </a:rPr>
              <a:t> (1988)186</a:t>
            </a:r>
            <a:endParaRPr lang="it-IT" sz="1800" dirty="0">
              <a:latin typeface="Times New Roman"/>
              <a:cs typeface="Times New Roman"/>
            </a:endParaRPr>
          </a:p>
        </p:txBody>
      </p:sp>
      <p:sp>
        <p:nvSpPr>
          <p:cNvPr id="12" name="object 18">
            <a:extLst>
              <a:ext uri="{FF2B5EF4-FFF2-40B4-BE49-F238E27FC236}">
                <a16:creationId xmlns:a16="http://schemas.microsoft.com/office/drawing/2014/main" id="{70C2E262-A717-C703-878A-3466B3377587}"/>
              </a:ext>
            </a:extLst>
          </p:cNvPr>
          <p:cNvSpPr txBox="1"/>
          <p:nvPr/>
        </p:nvSpPr>
        <p:spPr>
          <a:xfrm>
            <a:off x="313510" y="4935727"/>
            <a:ext cx="6247547" cy="15594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puzzle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could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addressed,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together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 renewal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 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kaonic </a:t>
            </a:r>
            <a:r>
              <a:rPr sz="2000" spc="-10" dirty="0">
                <a:latin typeface="Times New Roman"/>
                <a:cs typeface="Times New Roman"/>
              </a:rPr>
              <a:t>atoms </a:t>
            </a:r>
            <a:r>
              <a:rPr sz="2000" dirty="0">
                <a:latin typeface="Times New Roman"/>
                <a:cs typeface="Times New Roman"/>
              </a:rPr>
              <a:t>database,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again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recent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advancements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radiation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detectors.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TES,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Bragg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Spectrometers, HPGe,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SDD, and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CdZnTe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3" name="object 17">
            <a:extLst>
              <a:ext uri="{FF2B5EF4-FFF2-40B4-BE49-F238E27FC236}">
                <a16:creationId xmlns:a16="http://schemas.microsoft.com/office/drawing/2014/main" id="{840D33ED-6944-00DE-1F52-9FDB0481FB5B}"/>
              </a:ext>
            </a:extLst>
          </p:cNvPr>
          <p:cNvSpPr txBox="1"/>
          <p:nvPr/>
        </p:nvSpPr>
        <p:spPr>
          <a:xfrm>
            <a:off x="6740883" y="5945158"/>
            <a:ext cx="529714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M.</a:t>
            </a:r>
            <a:r>
              <a:rPr u="sng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Tanabashi</a:t>
            </a:r>
            <a:r>
              <a:rPr u="sng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et</a:t>
            </a:r>
            <a:r>
              <a:rPr u="sng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al.(Particle</a:t>
            </a:r>
            <a:r>
              <a:rPr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Data</a:t>
            </a:r>
            <a:r>
              <a:rPr u="sng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Group)</a:t>
            </a:r>
            <a:r>
              <a:rPr spc="-1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Phys.</a:t>
            </a:r>
            <a:r>
              <a:rPr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Rev.</a:t>
            </a:r>
            <a:r>
              <a:rPr u="sng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</a:t>
            </a:r>
            <a:r>
              <a:rPr u="sng" spc="-2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98,</a:t>
            </a:r>
            <a:r>
              <a:rPr u="sng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030001</a:t>
            </a:r>
            <a:r>
              <a:rPr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</a:t>
            </a:r>
            <a:r>
              <a:rPr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(2018).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40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7">
            <a:extLst>
              <a:ext uri="{FF2B5EF4-FFF2-40B4-BE49-F238E27FC236}">
                <a16:creationId xmlns:a16="http://schemas.microsoft.com/office/drawing/2014/main" id="{BD10B7A4-D657-4659-4EE6-7F13E74A9B19}"/>
              </a:ext>
            </a:extLst>
          </p:cNvPr>
          <p:cNvGrpSpPr/>
          <p:nvPr/>
        </p:nvGrpSpPr>
        <p:grpSpPr>
          <a:xfrm>
            <a:off x="365122" y="945515"/>
            <a:ext cx="4178885" cy="5380640"/>
            <a:chOff x="151917" y="959754"/>
            <a:chExt cx="3822700" cy="4966970"/>
          </a:xfrm>
        </p:grpSpPr>
        <p:pic>
          <p:nvPicPr>
            <p:cNvPr id="5" name="object 8">
              <a:extLst>
                <a:ext uri="{FF2B5EF4-FFF2-40B4-BE49-F238E27FC236}">
                  <a16:creationId xmlns:a16="http://schemas.microsoft.com/office/drawing/2014/main" id="{2E4FAA4D-BBF5-E15B-844D-92CDDF32CEF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1917" y="959754"/>
              <a:ext cx="3822484" cy="2155685"/>
            </a:xfrm>
            <a:prstGeom prst="rect">
              <a:avLst/>
            </a:prstGeom>
          </p:spPr>
        </p:pic>
        <p:sp>
          <p:nvSpPr>
            <p:cNvPr id="6" name="object 9">
              <a:extLst>
                <a:ext uri="{FF2B5EF4-FFF2-40B4-BE49-F238E27FC236}">
                  <a16:creationId xmlns:a16="http://schemas.microsoft.com/office/drawing/2014/main" id="{B41DCB0E-5149-AEBA-EC5A-21EA5BD3542C}"/>
                </a:ext>
              </a:extLst>
            </p:cNvPr>
            <p:cNvSpPr/>
            <p:nvPr/>
          </p:nvSpPr>
          <p:spPr>
            <a:xfrm>
              <a:off x="1907286" y="3115808"/>
              <a:ext cx="155575" cy="367665"/>
            </a:xfrm>
            <a:custGeom>
              <a:avLst/>
              <a:gdLst/>
              <a:ahLst/>
              <a:cxnLst/>
              <a:rect l="l" t="t" r="r" b="b"/>
              <a:pathLst>
                <a:path w="155575" h="367664">
                  <a:moveTo>
                    <a:pt x="155511" y="0"/>
                  </a:moveTo>
                  <a:lnTo>
                    <a:pt x="0" y="367550"/>
                  </a:lnTo>
                </a:path>
              </a:pathLst>
            </a:custGeom>
            <a:ln w="38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10">
              <a:extLst>
                <a:ext uri="{FF2B5EF4-FFF2-40B4-BE49-F238E27FC236}">
                  <a16:creationId xmlns:a16="http://schemas.microsoft.com/office/drawing/2014/main" id="{090223FC-466B-563F-7630-21CA26D2781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804" y="3581644"/>
              <a:ext cx="1936445" cy="2344674"/>
            </a:xfrm>
            <a:prstGeom prst="rect">
              <a:avLst/>
            </a:prstGeom>
          </p:spPr>
        </p:pic>
        <p:sp>
          <p:nvSpPr>
            <p:cNvPr id="8" name="object 11">
              <a:extLst>
                <a:ext uri="{FF2B5EF4-FFF2-40B4-BE49-F238E27FC236}">
                  <a16:creationId xmlns:a16="http://schemas.microsoft.com/office/drawing/2014/main" id="{4FA53A30-5B66-42BC-7E13-79C5196D0E4D}"/>
                </a:ext>
              </a:extLst>
            </p:cNvPr>
            <p:cNvSpPr/>
            <p:nvPr/>
          </p:nvSpPr>
          <p:spPr>
            <a:xfrm>
              <a:off x="1091158" y="5644797"/>
              <a:ext cx="186690" cy="254000"/>
            </a:xfrm>
            <a:custGeom>
              <a:avLst/>
              <a:gdLst/>
              <a:ahLst/>
              <a:cxnLst/>
              <a:rect l="l" t="t" r="r" b="b"/>
              <a:pathLst>
                <a:path w="186690" h="254000">
                  <a:moveTo>
                    <a:pt x="186118" y="0"/>
                  </a:moveTo>
                  <a:lnTo>
                    <a:pt x="0" y="0"/>
                  </a:lnTo>
                  <a:lnTo>
                    <a:pt x="0" y="253809"/>
                  </a:lnTo>
                  <a:lnTo>
                    <a:pt x="93243" y="253809"/>
                  </a:lnTo>
                  <a:lnTo>
                    <a:pt x="186118" y="253809"/>
                  </a:lnTo>
                  <a:lnTo>
                    <a:pt x="1861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12">
              <a:extLst>
                <a:ext uri="{FF2B5EF4-FFF2-40B4-BE49-F238E27FC236}">
                  <a16:creationId xmlns:a16="http://schemas.microsoft.com/office/drawing/2014/main" id="{2326249E-78C2-CCA0-456E-C39D170F5EA8}"/>
                </a:ext>
              </a:extLst>
            </p:cNvPr>
            <p:cNvSpPr/>
            <p:nvPr/>
          </p:nvSpPr>
          <p:spPr>
            <a:xfrm>
              <a:off x="1091158" y="5644797"/>
              <a:ext cx="186690" cy="254000"/>
            </a:xfrm>
            <a:custGeom>
              <a:avLst/>
              <a:gdLst/>
              <a:ahLst/>
              <a:cxnLst/>
              <a:rect l="l" t="t" r="r" b="b"/>
              <a:pathLst>
                <a:path w="186690" h="254000">
                  <a:moveTo>
                    <a:pt x="93243" y="253809"/>
                  </a:moveTo>
                  <a:lnTo>
                    <a:pt x="0" y="253809"/>
                  </a:lnTo>
                  <a:lnTo>
                    <a:pt x="0" y="0"/>
                  </a:lnTo>
                  <a:lnTo>
                    <a:pt x="186118" y="0"/>
                  </a:lnTo>
                  <a:lnTo>
                    <a:pt x="186118" y="253809"/>
                  </a:lnTo>
                  <a:lnTo>
                    <a:pt x="93243" y="253809"/>
                  </a:lnTo>
                  <a:close/>
                </a:path>
              </a:pathLst>
            </a:custGeom>
            <a:ln w="2555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3">
              <a:extLst>
                <a:ext uri="{FF2B5EF4-FFF2-40B4-BE49-F238E27FC236}">
                  <a16:creationId xmlns:a16="http://schemas.microsoft.com/office/drawing/2014/main" id="{B6736113-5C7E-78F2-3A2B-15679D24D8C4}"/>
                </a:ext>
              </a:extLst>
            </p:cNvPr>
            <p:cNvSpPr/>
            <p:nvPr/>
          </p:nvSpPr>
          <p:spPr>
            <a:xfrm>
              <a:off x="1857603" y="3453844"/>
              <a:ext cx="105410" cy="128270"/>
            </a:xfrm>
            <a:custGeom>
              <a:avLst/>
              <a:gdLst/>
              <a:ahLst/>
              <a:cxnLst/>
              <a:rect l="l" t="t" r="r" b="b"/>
              <a:pathLst>
                <a:path w="105410" h="128270">
                  <a:moveTo>
                    <a:pt x="0" y="0"/>
                  </a:moveTo>
                  <a:lnTo>
                    <a:pt x="7912" y="127800"/>
                  </a:lnTo>
                  <a:lnTo>
                    <a:pt x="105117" y="44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CE085C-B799-65FF-A762-FF7932A3A120}"/>
              </a:ext>
            </a:extLst>
          </p:cNvPr>
          <p:cNvSpPr txBox="1"/>
          <p:nvPr/>
        </p:nvSpPr>
        <p:spPr>
          <a:xfrm>
            <a:off x="1763363" y="9936"/>
            <a:ext cx="8892753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New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Mass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measurement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with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HPGe</a:t>
            </a:r>
            <a:endParaRPr lang="it-IT" sz="4000" b="0" strike="noStrike" spc="-1" dirty="0" err="1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id="{65227C7F-A053-3176-9466-6C1365DAC683}"/>
              </a:ext>
            </a:extLst>
          </p:cNvPr>
          <p:cNvSpPr txBox="1"/>
          <p:nvPr/>
        </p:nvSpPr>
        <p:spPr>
          <a:xfrm>
            <a:off x="5620254" y="888022"/>
            <a:ext cx="4623435" cy="1345497"/>
          </a:xfrm>
          <a:prstGeom prst="rect">
            <a:avLst/>
          </a:prstGeom>
          <a:ln w="50759">
            <a:solidFill>
              <a:srgbClr val="1E487C"/>
            </a:solidFill>
          </a:ln>
        </p:spPr>
        <p:txBody>
          <a:bodyPr vert="horz" wrap="square" lIns="0" tIns="4445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0"/>
              </a:spcBef>
            </a:pPr>
            <a:r>
              <a:rPr spc="-5" dirty="0">
                <a:solidFill>
                  <a:srgbClr val="17A202"/>
                </a:solidFill>
                <a:latin typeface="Times New Roman"/>
                <a:cs typeface="Times New Roman"/>
              </a:rPr>
              <a:t>High resolutions in</a:t>
            </a:r>
            <a:r>
              <a:rPr dirty="0">
                <a:solidFill>
                  <a:srgbClr val="17A202"/>
                </a:solidFill>
                <a:latin typeface="Times New Roman"/>
                <a:cs typeface="Times New Roman"/>
              </a:rPr>
              <a:t> a</a:t>
            </a:r>
            <a:r>
              <a:rPr spc="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17A202"/>
                </a:solidFill>
                <a:latin typeface="Times New Roman"/>
                <a:cs typeface="Times New Roman"/>
              </a:rPr>
              <a:t>very</a:t>
            </a:r>
            <a:r>
              <a:rPr spc="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17A202"/>
                </a:solidFill>
                <a:latin typeface="Times New Roman"/>
                <a:cs typeface="Times New Roman"/>
              </a:rPr>
              <a:t>wide</a:t>
            </a:r>
            <a:r>
              <a:rPr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pc="-10" dirty="0">
                <a:solidFill>
                  <a:srgbClr val="17A202"/>
                </a:solidFill>
                <a:latin typeface="Times New Roman"/>
                <a:cs typeface="Times New Roman"/>
              </a:rPr>
              <a:t>energy</a:t>
            </a:r>
            <a:r>
              <a:rPr spc="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17A202"/>
                </a:solidFill>
                <a:latin typeface="Times New Roman"/>
                <a:cs typeface="Times New Roman"/>
              </a:rPr>
              <a:t>range</a:t>
            </a:r>
            <a:endParaRPr dirty="0">
              <a:latin typeface="Times New Roman"/>
              <a:cs typeface="Times New Roman"/>
            </a:endParaRPr>
          </a:p>
          <a:p>
            <a:pPr marL="1003300" marR="1000125" algn="ctr">
              <a:lnSpc>
                <a:spcPct val="200000"/>
              </a:lnSpc>
            </a:pPr>
            <a:r>
              <a:rPr spc="-5" dirty="0">
                <a:solidFill>
                  <a:srgbClr val="C8201D"/>
                </a:solidFill>
                <a:latin typeface="Times New Roman"/>
                <a:cs typeface="Times New Roman"/>
              </a:rPr>
              <a:t>Cryogenic cooling </a:t>
            </a:r>
            <a:r>
              <a:rPr dirty="0">
                <a:solidFill>
                  <a:srgbClr val="C8201D"/>
                </a:solidFill>
                <a:latin typeface="Times New Roman"/>
                <a:cs typeface="Times New Roman"/>
              </a:rPr>
              <a:t>is needed </a:t>
            </a:r>
            <a:r>
              <a:rPr spc="-434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solidFill>
                  <a:srgbClr val="C8201D"/>
                </a:solidFill>
                <a:latin typeface="Times New Roman"/>
                <a:cs typeface="Times New Roman"/>
              </a:rPr>
              <a:t>Subject</a:t>
            </a:r>
            <a:r>
              <a:rPr spc="-10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C8201D"/>
                </a:solidFill>
                <a:latin typeface="Times New Roman"/>
                <a:cs typeface="Times New Roman"/>
              </a:rPr>
              <a:t>to</a:t>
            </a:r>
            <a:r>
              <a:rPr spc="-10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C8201D"/>
                </a:solidFill>
                <a:latin typeface="Times New Roman"/>
                <a:cs typeface="Times New Roman"/>
              </a:rPr>
              <a:t>radiation</a:t>
            </a:r>
            <a:r>
              <a:rPr spc="-5" dirty="0">
                <a:solidFill>
                  <a:srgbClr val="C8201D"/>
                </a:solidFill>
                <a:latin typeface="Times New Roman"/>
                <a:cs typeface="Times New Roman"/>
              </a:rPr>
              <a:t> damage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F4BC315A-B8E6-7E74-BB09-A5D9851F6D56}"/>
              </a:ext>
            </a:extLst>
          </p:cNvPr>
          <p:cNvSpPr txBox="1"/>
          <p:nvPr/>
        </p:nvSpPr>
        <p:spPr>
          <a:xfrm>
            <a:off x="4373049" y="2454604"/>
            <a:ext cx="7219992" cy="851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The</a:t>
            </a:r>
            <a:r>
              <a:rPr sz="1800" dirty="0">
                <a:latin typeface="Times New Roman"/>
                <a:cs typeface="Times New Roman"/>
              </a:rPr>
              <a:t> maximum depletion depth for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planar</a:t>
            </a:r>
            <a:r>
              <a:rPr sz="1800" spc="-5" dirty="0">
                <a:latin typeface="Times New Roman"/>
                <a:cs typeface="Times New Roman"/>
              </a:rPr>
              <a:t> detectors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spc="-434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limited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to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1-2 </a:t>
            </a:r>
            <a:r>
              <a:rPr sz="1800" spc="-5" dirty="0">
                <a:latin typeface="Times New Roman"/>
                <a:cs typeface="Times New Roman"/>
              </a:rPr>
              <a:t>cm.</a:t>
            </a: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5 cm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is </a:t>
            </a:r>
            <a:r>
              <a:rPr sz="1800" dirty="0">
                <a:latin typeface="Times New Roman"/>
                <a:cs typeface="Times New Roman"/>
              </a:rPr>
              <a:t>required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efficient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detection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MeV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photons.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15" name="object 5">
            <a:extLst>
              <a:ext uri="{FF2B5EF4-FFF2-40B4-BE49-F238E27FC236}">
                <a16:creationId xmlns:a16="http://schemas.microsoft.com/office/drawing/2014/main" id="{B678C9B8-F3AC-C7ED-245A-2A9AD41B2E97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4650" y="3561840"/>
            <a:ext cx="6258551" cy="3167813"/>
          </a:xfrm>
          <a:prstGeom prst="rect">
            <a:avLst/>
          </a:prstGeom>
        </p:spPr>
      </p:pic>
      <p:sp>
        <p:nvSpPr>
          <p:cNvPr id="17" name="object 15">
            <a:extLst>
              <a:ext uri="{FF2B5EF4-FFF2-40B4-BE49-F238E27FC236}">
                <a16:creationId xmlns:a16="http://schemas.microsoft.com/office/drawing/2014/main" id="{1EE4E644-8777-2890-BD1B-D7F3E15D229B}"/>
              </a:ext>
            </a:extLst>
          </p:cNvPr>
          <p:cNvSpPr/>
          <p:nvPr/>
        </p:nvSpPr>
        <p:spPr>
          <a:xfrm>
            <a:off x="9376120" y="4125052"/>
            <a:ext cx="2698750" cy="2029460"/>
          </a:xfrm>
          <a:custGeom>
            <a:avLst/>
            <a:gdLst/>
            <a:ahLst/>
            <a:cxnLst/>
            <a:rect l="l" t="t" r="r" b="b"/>
            <a:pathLst>
              <a:path w="2698750" h="2029459">
                <a:moveTo>
                  <a:pt x="2698203" y="0"/>
                </a:moveTo>
                <a:lnTo>
                  <a:pt x="0" y="0"/>
                </a:lnTo>
                <a:lnTo>
                  <a:pt x="0" y="2028964"/>
                </a:lnTo>
                <a:lnTo>
                  <a:pt x="1349273" y="2028964"/>
                </a:lnTo>
                <a:lnTo>
                  <a:pt x="2698203" y="2028964"/>
                </a:lnTo>
                <a:lnTo>
                  <a:pt x="2698203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2AA76E6A-DB2A-EB63-F685-F2F54E4E90DD}"/>
              </a:ext>
            </a:extLst>
          </p:cNvPr>
          <p:cNvSpPr txBox="1"/>
          <p:nvPr/>
        </p:nvSpPr>
        <p:spPr>
          <a:xfrm>
            <a:off x="9427657" y="4158071"/>
            <a:ext cx="236093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Times New Roman"/>
                <a:cs typeface="Times New Roman"/>
              </a:rPr>
              <a:t>Resolutions </a:t>
            </a:r>
            <a:r>
              <a:rPr dirty="0">
                <a:latin typeface="Times New Roman"/>
                <a:cs typeface="Times New Roman"/>
              </a:rPr>
              <a:t>(FWHM) 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Times New Roman"/>
                <a:cs typeface="Times New Roman"/>
              </a:rPr>
              <a:t>obtained with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z="1400" spc="-7" baseline="29100" dirty="0">
                <a:latin typeface="Times New Roman"/>
                <a:cs typeface="Times New Roman"/>
              </a:rPr>
              <a:t>60</a:t>
            </a:r>
            <a:r>
              <a:rPr spc="-5" dirty="0">
                <a:latin typeface="Times New Roman"/>
                <a:cs typeface="Times New Roman"/>
              </a:rPr>
              <a:t>Co,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z="1400" baseline="29100" dirty="0">
                <a:latin typeface="Times New Roman"/>
                <a:cs typeface="Times New Roman"/>
              </a:rPr>
              <a:t>133</a:t>
            </a:r>
            <a:r>
              <a:rPr dirty="0">
                <a:latin typeface="Times New Roman"/>
                <a:cs typeface="Times New Roman"/>
              </a:rPr>
              <a:t>Ba</a:t>
            </a:r>
          </a:p>
        </p:txBody>
      </p:sp>
      <p:graphicFrame>
        <p:nvGraphicFramePr>
          <p:cNvPr id="19" name="object 17">
            <a:extLst>
              <a:ext uri="{FF2B5EF4-FFF2-40B4-BE49-F238E27FC236}">
                <a16:creationId xmlns:a16="http://schemas.microsoft.com/office/drawing/2014/main" id="{831ECD4C-52ED-344C-B072-478B74FE18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75642"/>
              </p:ext>
            </p:extLst>
          </p:nvPr>
        </p:nvGraphicFramePr>
        <p:xfrm>
          <a:off x="9434007" y="5018623"/>
          <a:ext cx="2408554" cy="10761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2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2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3738">
                <a:tc>
                  <a:txBody>
                    <a:bodyPr/>
                    <a:lstStyle/>
                    <a:p>
                      <a:pPr marL="31750">
                        <a:lnSpc>
                          <a:spcPts val="1964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0.870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1964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@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ts val="1964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81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19">
                <a:tc>
                  <a:txBody>
                    <a:bodyPr/>
                    <a:lstStyle/>
                    <a:p>
                      <a:pPr marL="31750">
                        <a:lnSpc>
                          <a:spcPts val="2045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1.106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204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@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204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302.9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19">
                <a:tc>
                  <a:txBody>
                    <a:bodyPr/>
                    <a:lstStyle/>
                    <a:p>
                      <a:pPr marL="31750">
                        <a:lnSpc>
                          <a:spcPts val="2045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1.143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204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@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204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356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738">
                <a:tc>
                  <a:txBody>
                    <a:bodyPr/>
                    <a:lstStyle/>
                    <a:p>
                      <a:pPr marL="31750">
                        <a:lnSpc>
                          <a:spcPts val="1975"/>
                        </a:lnSpc>
                      </a:pPr>
                      <a:r>
                        <a:rPr sz="1800" spc="-5" dirty="0">
                          <a:latin typeface="Times New Roman"/>
                          <a:cs typeface="Times New Roman"/>
                        </a:rPr>
                        <a:t>1.167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4">
                        <a:lnSpc>
                          <a:spcPts val="197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@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0">
                        <a:lnSpc>
                          <a:spcPts val="1975"/>
                        </a:lnSpc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1330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keV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Rettangolo 19">
            <a:extLst>
              <a:ext uri="{FF2B5EF4-FFF2-40B4-BE49-F238E27FC236}">
                <a16:creationId xmlns:a16="http://schemas.microsoft.com/office/drawing/2014/main" id="{80CDB7A6-39D9-BF3D-C356-E80F918F69FA}"/>
              </a:ext>
            </a:extLst>
          </p:cNvPr>
          <p:cNvSpPr/>
          <p:nvPr/>
        </p:nvSpPr>
        <p:spPr>
          <a:xfrm>
            <a:off x="9277350" y="3970301"/>
            <a:ext cx="2698750" cy="223498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83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7" grpId="0" animBg="1"/>
      <p:bldP spid="18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_2">
            <a:extLst>
              <a:ext uri="{FF2B5EF4-FFF2-40B4-BE49-F238E27FC236}">
                <a16:creationId xmlns:a16="http://schemas.microsoft.com/office/drawing/2014/main" id="{C3176DA6-F2E4-F9D0-888B-449424C3975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65355" y="1094721"/>
            <a:ext cx="4896691" cy="3593988"/>
          </a:xfrm>
          <a:prstGeom prst="rect">
            <a:avLst/>
          </a:prstGeom>
          <a:ln>
            <a:noFill/>
          </a:ln>
        </p:spPr>
      </p:pic>
      <p:sp>
        <p:nvSpPr>
          <p:cNvPr id="5" name="Line 3">
            <a:extLst>
              <a:ext uri="{FF2B5EF4-FFF2-40B4-BE49-F238E27FC236}">
                <a16:creationId xmlns:a16="http://schemas.microsoft.com/office/drawing/2014/main" id="{16C00490-786E-ED71-7B0D-FA8F285F7A61}"/>
              </a:ext>
            </a:extLst>
          </p:cNvPr>
          <p:cNvSpPr/>
          <p:nvPr/>
        </p:nvSpPr>
        <p:spPr>
          <a:xfrm flipH="1" flipV="1">
            <a:off x="2912881" y="2686637"/>
            <a:ext cx="1508289" cy="2271861"/>
          </a:xfrm>
          <a:prstGeom prst="line">
            <a:avLst/>
          </a:prstGeom>
          <a:ln w="36000">
            <a:solidFill>
              <a:srgbClr val="FFD3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4">
            <a:extLst>
              <a:ext uri="{FF2B5EF4-FFF2-40B4-BE49-F238E27FC236}">
                <a16:creationId xmlns:a16="http://schemas.microsoft.com/office/drawing/2014/main" id="{E6E9BEAA-F97E-2DAA-97AE-01EE87FB613F}"/>
              </a:ext>
            </a:extLst>
          </p:cNvPr>
          <p:cNvSpPr/>
          <p:nvPr/>
        </p:nvSpPr>
        <p:spPr>
          <a:xfrm>
            <a:off x="4439561" y="4870490"/>
            <a:ext cx="2100001" cy="90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Pb target just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behind</a:t>
            </a:r>
            <a:endParaRPr lang="it-IT" b="0" strike="noStrike" spc="-1" dirty="0">
              <a:latin typeface="Arial"/>
            </a:endParaRPr>
          </a:p>
          <a:p>
            <a:pPr algn="ctr"/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the </a:t>
            </a:r>
            <a:r>
              <a:rPr lang="it-IT" spc="-1" dirty="0">
                <a:solidFill>
                  <a:srgbClr val="000000"/>
                </a:solidFill>
                <a:latin typeface="Times New Roman"/>
                <a:ea typeface="DejaVu Sans"/>
              </a:rPr>
              <a:t>SIDDHARTA-2 luminometer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,</a:t>
            </a:r>
            <a:r>
              <a:rPr lang="it-IT" spc="-1" dirty="0">
                <a:solidFill>
                  <a:srgbClr val="000000"/>
                </a:solidFill>
                <a:latin typeface="Times New Roman"/>
                <a:ea typeface="DejaVu Sans"/>
              </a:rPr>
              <a:t> </a:t>
            </a:r>
            <a:endParaRPr lang="it-IT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which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is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used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as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trigger</a:t>
            </a:r>
            <a:endParaRPr lang="it-IT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b="0" strike="noStrike" spc="-1" dirty="0">
              <a:latin typeface="Arial"/>
            </a:endParaRPr>
          </a:p>
        </p:txBody>
      </p:sp>
      <p:sp>
        <p:nvSpPr>
          <p:cNvPr id="7" name="CustomShape 5">
            <a:extLst>
              <a:ext uri="{FF2B5EF4-FFF2-40B4-BE49-F238E27FC236}">
                <a16:creationId xmlns:a16="http://schemas.microsoft.com/office/drawing/2014/main" id="{A1149347-8413-46D1-8E27-DC07F63037EC}"/>
              </a:ext>
            </a:extLst>
          </p:cNvPr>
          <p:cNvSpPr/>
          <p:nvPr/>
        </p:nvSpPr>
        <p:spPr>
          <a:xfrm>
            <a:off x="226243" y="639952"/>
            <a:ext cx="5609412" cy="359640"/>
          </a:xfrm>
          <a:prstGeom prst="rect">
            <a:avLst/>
          </a:prstGeom>
          <a:solidFill>
            <a:schemeClr val="bg1">
              <a:alpha val="90000"/>
            </a:schemeClr>
          </a:solidFill>
          <a:ln w="3816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DejaVu Sans"/>
              </a:rPr>
              <a:t>Parallel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DejaVu Sans"/>
              </a:rPr>
              <a:t>run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DejaVu Sans"/>
              </a:rPr>
              <a:t>with 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SIDDHARTA-2 (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already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installed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):</a:t>
            </a:r>
            <a:endParaRPr lang="it-IT" sz="2000" b="0" strike="noStrike" spc="-1" dirty="0">
              <a:latin typeface="Arial"/>
            </a:endParaRPr>
          </a:p>
        </p:txBody>
      </p:sp>
      <p:pic>
        <p:nvPicPr>
          <p:cNvPr id="8" name="Picture 7_0">
            <a:extLst>
              <a:ext uri="{FF2B5EF4-FFF2-40B4-BE49-F238E27FC236}">
                <a16:creationId xmlns:a16="http://schemas.microsoft.com/office/drawing/2014/main" id="{C5C85956-94FF-2AAD-D3E9-B9612D3AE9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39126" y="4741578"/>
            <a:ext cx="3493124" cy="2043402"/>
          </a:xfrm>
          <a:prstGeom prst="rect">
            <a:avLst/>
          </a:prstGeom>
          <a:ln>
            <a:noFill/>
          </a:ln>
        </p:spPr>
      </p:pic>
      <p:pic>
        <p:nvPicPr>
          <p:cNvPr id="9" name="Immagine 80">
            <a:extLst>
              <a:ext uri="{FF2B5EF4-FFF2-40B4-BE49-F238E27FC236}">
                <a16:creationId xmlns:a16="http://schemas.microsoft.com/office/drawing/2014/main" id="{ED832889-A6B7-CA6A-4F1D-3A770998FCF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968696" y="3203140"/>
            <a:ext cx="4980600" cy="3554280"/>
          </a:xfrm>
          <a:prstGeom prst="rect">
            <a:avLst/>
          </a:prstGeom>
          <a:ln>
            <a:noFill/>
          </a:ln>
        </p:spPr>
      </p:pic>
      <p:sp>
        <p:nvSpPr>
          <p:cNvPr id="10" name="Line 6">
            <a:extLst>
              <a:ext uri="{FF2B5EF4-FFF2-40B4-BE49-F238E27FC236}">
                <a16:creationId xmlns:a16="http://schemas.microsoft.com/office/drawing/2014/main" id="{AA658F1D-4303-9704-9797-8C0EB5DCE995}"/>
              </a:ext>
            </a:extLst>
          </p:cNvPr>
          <p:cNvSpPr/>
          <p:nvPr/>
        </p:nvSpPr>
        <p:spPr>
          <a:xfrm flipV="1">
            <a:off x="8480696" y="5550700"/>
            <a:ext cx="0" cy="936000"/>
          </a:xfrm>
          <a:prstGeom prst="line">
            <a:avLst/>
          </a:prstGeom>
          <a:ln w="19080">
            <a:solidFill>
              <a:srgbClr val="CC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7">
            <a:extLst>
              <a:ext uri="{FF2B5EF4-FFF2-40B4-BE49-F238E27FC236}">
                <a16:creationId xmlns:a16="http://schemas.microsoft.com/office/drawing/2014/main" id="{F0ED2A65-AAF3-9CEC-A0A1-2B8CCA674881}"/>
              </a:ext>
            </a:extLst>
          </p:cNvPr>
          <p:cNvSpPr/>
          <p:nvPr/>
        </p:nvSpPr>
        <p:spPr>
          <a:xfrm>
            <a:off x="7976696" y="3426700"/>
            <a:ext cx="2492850" cy="59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b="0" strike="noStrike" spc="-1" dirty="0" err="1">
                <a:solidFill>
                  <a:srgbClr val="000000"/>
                </a:solidFill>
                <a:latin typeface="Symbol"/>
                <a:ea typeface="DejaVu Sans"/>
              </a:rPr>
              <a:t>d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E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it-IT" b="0" strike="noStrike" spc="-1" dirty="0">
                <a:solidFill>
                  <a:srgbClr val="000000"/>
                </a:solidFill>
                <a:latin typeface="Arial"/>
                <a:ea typeface="Arial"/>
              </a:rPr>
              <a:t>~ 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Arial"/>
              </a:rPr>
              <a:t>3 eV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Arial"/>
              </a:rPr>
              <a:t>needed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Arial"/>
              </a:rPr>
              <a:t> for </a:t>
            </a:r>
            <a:r>
              <a:rPr lang="it-IT" b="0" strike="noStrike" spc="-1" dirty="0" err="1">
                <a:solidFill>
                  <a:srgbClr val="000000"/>
                </a:solidFill>
                <a:latin typeface="Symbol"/>
                <a:ea typeface="Arial"/>
              </a:rPr>
              <a:t>d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Arial"/>
              </a:rPr>
              <a:t>m</a:t>
            </a:r>
            <a:r>
              <a:rPr lang="it-IT" b="0" strike="noStrike" spc="-1" baseline="-33000" dirty="0" err="1">
                <a:solidFill>
                  <a:srgbClr val="000000"/>
                </a:solidFill>
                <a:latin typeface="Times New Roman"/>
                <a:ea typeface="Arial"/>
              </a:rPr>
              <a:t>K</a:t>
            </a:r>
            <a:r>
              <a:rPr lang="it-IT" b="0" strike="noStrike" spc="-1" dirty="0">
                <a:solidFill>
                  <a:srgbClr val="000000"/>
                </a:solidFill>
                <a:latin typeface="Times New Roman"/>
                <a:ea typeface="Arial"/>
              </a:rPr>
              <a:t> = 5 </a:t>
            </a:r>
            <a:r>
              <a:rPr lang="it-IT" b="0" strike="noStrike" spc="-1" dirty="0" err="1">
                <a:solidFill>
                  <a:srgbClr val="000000"/>
                </a:solidFill>
                <a:latin typeface="Times New Roman"/>
                <a:ea typeface="Arial"/>
              </a:rPr>
              <a:t>keV</a:t>
            </a:r>
            <a:endParaRPr lang="it-IT" b="0" strike="noStrike" spc="-1" dirty="0">
              <a:latin typeface="Arial"/>
            </a:endParaRPr>
          </a:p>
        </p:txBody>
      </p:sp>
      <p:sp>
        <p:nvSpPr>
          <p:cNvPr id="12" name="CustomShape 8">
            <a:extLst>
              <a:ext uri="{FF2B5EF4-FFF2-40B4-BE49-F238E27FC236}">
                <a16:creationId xmlns:a16="http://schemas.microsoft.com/office/drawing/2014/main" id="{BB46CF15-F2A8-C7FA-3DF2-A0B9EBA3A117}"/>
              </a:ext>
            </a:extLst>
          </p:cNvPr>
          <p:cNvSpPr/>
          <p:nvPr/>
        </p:nvSpPr>
        <p:spPr>
          <a:xfrm>
            <a:off x="7659672" y="4370397"/>
            <a:ext cx="2229825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KPb</a:t>
            </a:r>
            <a:r>
              <a:rPr lang="it-IT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(9→8) : 290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keV</a:t>
            </a:r>
            <a:endParaRPr lang="it-IT" sz="1600" b="0" strike="noStrike" spc="-1" dirty="0">
              <a:latin typeface="Arial"/>
            </a:endParaRPr>
          </a:p>
        </p:txBody>
      </p:sp>
      <p:pic>
        <p:nvPicPr>
          <p:cNvPr id="13" name="Immagine 84">
            <a:extLst>
              <a:ext uri="{FF2B5EF4-FFF2-40B4-BE49-F238E27FC236}">
                <a16:creationId xmlns:a16="http://schemas.microsoft.com/office/drawing/2014/main" id="{6FDDB0C2-D426-7E06-5C96-345FC7EEE71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793398" y="5458992"/>
            <a:ext cx="2735640" cy="649440"/>
          </a:xfrm>
          <a:prstGeom prst="rect">
            <a:avLst/>
          </a:prstGeom>
          <a:ln>
            <a:noFill/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2891A97-09C5-041F-20F5-F6B706D56041}"/>
              </a:ext>
            </a:extLst>
          </p:cNvPr>
          <p:cNvSpPr txBox="1"/>
          <p:nvPr/>
        </p:nvSpPr>
        <p:spPr>
          <a:xfrm>
            <a:off x="1763363" y="9936"/>
            <a:ext cx="8892753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New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Mass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measurement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with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HPGe</a:t>
            </a:r>
            <a:endParaRPr lang="it-IT" sz="4000" b="0" strike="noStrike" spc="-1" dirty="0" err="1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9015A471-8837-E0E7-D732-D43131677306}"/>
              </a:ext>
            </a:extLst>
          </p:cNvPr>
          <p:cNvSpPr/>
          <p:nvPr/>
        </p:nvSpPr>
        <p:spPr>
          <a:xfrm>
            <a:off x="4421170" y="4783838"/>
            <a:ext cx="2118392" cy="1579255"/>
          </a:xfrm>
          <a:prstGeom prst="rect">
            <a:avLst/>
          </a:prstGeom>
          <a:noFill/>
          <a:ln w="38100">
            <a:solidFill>
              <a:srgbClr val="FFD3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" name="object 9">
            <a:extLst>
              <a:ext uri="{FF2B5EF4-FFF2-40B4-BE49-F238E27FC236}">
                <a16:creationId xmlns:a16="http://schemas.microsoft.com/office/drawing/2014/main" id="{B9B7CAFF-F894-2F0E-1A2B-AC10E0E5AA42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495138" y="679200"/>
            <a:ext cx="5331507" cy="24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7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/>
      <p:bldP spid="12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85ED0B-E667-9743-8071-92165FE10C58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in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Kaonic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atoms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166" name="CasellaDiTesto 165">
            <a:extLst>
              <a:ext uri="{FF2B5EF4-FFF2-40B4-BE49-F238E27FC236}">
                <a16:creationId xmlns:a16="http://schemas.microsoft.com/office/drawing/2014/main" id="{F4F94584-AE8B-425F-8C11-BC1711894A19}"/>
              </a:ext>
            </a:extLst>
          </p:cNvPr>
          <p:cNvSpPr txBox="1"/>
          <p:nvPr/>
        </p:nvSpPr>
        <p:spPr>
          <a:xfrm>
            <a:off x="361532" y="716019"/>
            <a:ext cx="1145660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In “</a:t>
            </a:r>
            <a:r>
              <a:rPr lang="en-US" sz="2200" dirty="0" err="1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thicklish</a:t>
            </a:r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nuclei” kaonic atoms, </a:t>
            </a:r>
            <a:r>
              <a:rPr lang="en-US" sz="2200" dirty="0">
                <a:solidFill>
                  <a:srgbClr val="00B05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when an atomic de-excitation energy is closely matched by a nuclear excitation energy, a resonance condition occurs</a:t>
            </a:r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, which produces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an attenuation of some of the atomic x-ray lines from a resonant versus a normal isotope target</a:t>
            </a:r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– as </a:t>
            </a:r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Mo(98)</a:t>
            </a:r>
            <a:r>
              <a:rPr lang="en-US" sz="2200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  <a:endParaRPr lang="it-IT" sz="22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7" name="Immagine 246">
            <a:extLst>
              <a:ext uri="{FF2B5EF4-FFF2-40B4-BE49-F238E27FC236}">
                <a16:creationId xmlns:a16="http://schemas.microsoft.com/office/drawing/2014/main" id="{10CC6BE4-5EE3-D868-42A3-C9A9A55E25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52"/>
          <a:stretch/>
        </p:blipFill>
        <p:spPr>
          <a:xfrm>
            <a:off x="188276" y="1955260"/>
            <a:ext cx="11803122" cy="47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9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4F5BC05-3FEF-4F2A-B722-A5A19AC90510}"/>
              </a:ext>
            </a:extLst>
          </p:cNvPr>
          <p:cNvSpPr txBox="1"/>
          <p:nvPr/>
        </p:nvSpPr>
        <p:spPr>
          <a:xfrm>
            <a:off x="576262" y="725491"/>
            <a:ext cx="110394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E2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Resonance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mixing of the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due to the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quadrupole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excitations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rotational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A3F5ED0-126B-4733-A13D-B930A5F863D0}"/>
                  </a:ext>
                </a:extLst>
              </p:cNvPr>
              <p:cNvSpPr txBox="1"/>
              <p:nvPr/>
            </p:nvSpPr>
            <p:spPr>
              <a:xfrm>
                <a:off x="605484" y="1619456"/>
                <a:ext cx="10953751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Quanto-mechanically, </a:t>
                </a:r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b="1" i="1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</a:t>
                </a:r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i="1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mixes</a:t>
                </a:r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𝒍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i="1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levels</a:t>
                </a:r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′,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𝒍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it-IT" sz="22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200" b="1" i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i="1" dirty="0" err="1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levels</a:t>
                </a:r>
                <a:r>
                  <a:rPr lang="it-IT" sz="22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producing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function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which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contains a small admixture of excited nucleus-deexcited atom wavefunctions:</a:t>
                </a:r>
                <a:endParaRPr lang="it-IT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A3F5ED0-126B-4733-A13D-B930A5F86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484" y="1619456"/>
                <a:ext cx="10953751" cy="1107996"/>
              </a:xfrm>
              <a:prstGeom prst="rect">
                <a:avLst/>
              </a:prstGeom>
              <a:blipFill>
                <a:blip r:embed="rId2"/>
                <a:stretch>
                  <a:fillRect l="-723" t="-3867" b="-104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98D8FEB-1F21-4F94-A05E-483695572233}"/>
                  </a:ext>
                </a:extLst>
              </p:cNvPr>
              <p:cNvSpPr txBox="1"/>
              <p:nvPr/>
            </p:nvSpPr>
            <p:spPr>
              <a:xfrm>
                <a:off x="638174" y="5770559"/>
                <a:ext cx="5971847" cy="4969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2667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667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(4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2667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98D8FEB-1F21-4F94-A05E-483695572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4" y="5770559"/>
                <a:ext cx="5971847" cy="4969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053B6146-C802-4539-B061-B672CD40F952}"/>
                  </a:ext>
                </a:extLst>
              </p:cNvPr>
              <p:cNvSpPr txBox="1"/>
              <p:nvPr/>
            </p:nvSpPr>
            <p:spPr>
              <a:xfrm>
                <a:off x="1323974" y="2723388"/>
                <a:ext cx="9667873" cy="4969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2667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667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2667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sz="2667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−2, </m:t>
                          </m:r>
                          <m:sSup>
                            <m:sSupPr>
                              <m:ctrlP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it-IT" sz="2667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it-IT" sz="2667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053B6146-C802-4539-B061-B672CD40F9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974" y="2723388"/>
                <a:ext cx="9667873" cy="4969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Google Shape;76;p15">
            <a:extLst>
              <a:ext uri="{FF2B5EF4-FFF2-40B4-BE49-F238E27FC236}">
                <a16:creationId xmlns:a16="http://schemas.microsoft.com/office/drawing/2014/main" id="{E8C3659C-A69F-4A18-86E9-A4C3BA4B2B28}"/>
              </a:ext>
            </a:extLst>
          </p:cNvPr>
          <p:cNvSpPr txBox="1"/>
          <p:nvPr/>
        </p:nvSpPr>
        <p:spPr>
          <a:xfrm>
            <a:off x="638173" y="3576850"/>
            <a:ext cx="43944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the admixture coefficient 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665CD01D-57E2-45F4-9063-E2BC253DC961}"/>
                  </a:ext>
                </a:extLst>
              </p:cNvPr>
              <p:cNvSpPr txBox="1"/>
              <p:nvPr/>
            </p:nvSpPr>
            <p:spPr>
              <a:xfrm>
                <a:off x="4102955" y="3469367"/>
                <a:ext cx="4271635" cy="7834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sz="2133" i="1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it-IT" sz="213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  <m:e>
                              <m:sSub>
                                <m:sSub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it-IT" sz="213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den>
                      </m:f>
                      <m:r>
                        <a:rPr lang="it-IT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2133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665CD01D-57E2-45F4-9063-E2BC253DC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2955" y="3469367"/>
                <a:ext cx="4271635" cy="7834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Google Shape;77;p15">
                <a:extLst>
                  <a:ext uri="{FF2B5EF4-FFF2-40B4-BE49-F238E27FC236}">
                    <a16:creationId xmlns:a16="http://schemas.microsoft.com/office/drawing/2014/main" id="{06F4878A-40CD-4BBE-AFC5-9CD1801662C6}"/>
                  </a:ext>
                </a:extLst>
              </p:cNvPr>
              <p:cNvSpPr txBox="1"/>
              <p:nvPr/>
            </p:nvSpPr>
            <p:spPr>
              <a:xfrm>
                <a:off x="8122730" y="3565620"/>
                <a:ext cx="3950537" cy="6085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r>
                  <a:rPr lang="it" sz="2200" dirty="0">
                    <a:solidFill>
                      <a:schemeClr val="dk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(very small),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" sz="2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it-IT" sz="2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sub>
                    </m:sSub>
                  </m:oMath>
                </a14:m>
                <a:r>
                  <a:rPr lang="it" sz="2200" b="1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Google Shape;77;p15">
                <a:extLst>
                  <a:ext uri="{FF2B5EF4-FFF2-40B4-BE49-F238E27FC236}">
                    <a16:creationId xmlns:a16="http://schemas.microsoft.com/office/drawing/2014/main" id="{06F4878A-40CD-4BBE-AFC5-9CD1801662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730" y="3565620"/>
                <a:ext cx="3950537" cy="608588"/>
              </a:xfrm>
              <a:prstGeom prst="rect">
                <a:avLst/>
              </a:prstGeom>
              <a:blipFill>
                <a:blip r:embed="rId6"/>
                <a:stretch>
                  <a:fillRect l="-1233" b="-3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Google Shape;79;p15">
            <a:extLst>
              <a:ext uri="{FF2B5EF4-FFF2-40B4-BE49-F238E27FC236}">
                <a16:creationId xmlns:a16="http://schemas.microsoft.com/office/drawing/2014/main" id="{53B865E6-4B18-45F3-A979-0130FB981B37}"/>
              </a:ext>
            </a:extLst>
          </p:cNvPr>
          <p:cNvSpPr txBox="1"/>
          <p:nvPr/>
        </p:nvSpPr>
        <p:spPr>
          <a:xfrm>
            <a:off x="638172" y="4124809"/>
            <a:ext cx="112012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expresses the </a:t>
            </a:r>
            <a:r>
              <a:rPr lang="it" sz="2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quadrupole interaction </a:t>
            </a:r>
            <a:r>
              <a:rPr lang="it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hadron and nucleus.</a:t>
            </a:r>
            <a:endParaRPr sz="2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1FEF55B-26BC-4CBA-AFB8-CB951BC1264A}"/>
                  </a:ext>
                </a:extLst>
              </p:cNvPr>
              <p:cNvSpPr txBox="1"/>
              <p:nvPr/>
            </p:nvSpPr>
            <p:spPr>
              <a:xfrm>
                <a:off x="638174" y="5090757"/>
                <a:ext cx="1035367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for 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E2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resonance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it-IT" sz="22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2200" i="1">
                        <a:latin typeface="Cambria Math" panose="02040503050406030204" pitchFamily="18" charset="0"/>
                      </a:rPr>
                      <m:t>𝑀𝑜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isotopes: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1FEF55B-26BC-4CBA-AFB8-CB951BC12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4" y="5090757"/>
                <a:ext cx="10353673" cy="430887"/>
              </a:xfrm>
              <a:prstGeom prst="rect">
                <a:avLst/>
              </a:prstGeom>
              <a:blipFill>
                <a:blip r:embed="rId7"/>
                <a:stretch>
                  <a:fillRect l="-766" t="-9859" b="-281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ttangolo 17">
            <a:extLst>
              <a:ext uri="{FF2B5EF4-FFF2-40B4-BE49-F238E27FC236}">
                <a16:creationId xmlns:a16="http://schemas.microsoft.com/office/drawing/2014/main" id="{FF00A1FE-F542-4BA0-B034-77388ED7E0DE}"/>
              </a:ext>
            </a:extLst>
          </p:cNvPr>
          <p:cNvSpPr/>
          <p:nvPr/>
        </p:nvSpPr>
        <p:spPr>
          <a:xfrm>
            <a:off x="626458" y="4908293"/>
            <a:ext cx="10911801" cy="166687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28B513F-4836-4DFE-A290-2CC7C8D957FF}"/>
              </a:ext>
            </a:extLst>
          </p:cNvPr>
          <p:cNvSpPr txBox="1"/>
          <p:nvPr/>
        </p:nvSpPr>
        <p:spPr>
          <a:xfrm>
            <a:off x="6531934" y="5850554"/>
            <a:ext cx="7715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it-IT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5BABA47-84DD-45C0-96F2-AA4A3164004C}"/>
                  </a:ext>
                </a:extLst>
              </p:cNvPr>
              <p:cNvSpPr txBox="1"/>
              <p:nvPr/>
            </p:nvSpPr>
            <p:spPr>
              <a:xfrm>
                <a:off x="7079622" y="5685336"/>
                <a:ext cx="3532289" cy="7821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sz="2133" i="1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it-IT" sz="213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  <m:e>
                              <m:sSub>
                                <m:sSub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(4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it-IT" sz="2133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(6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133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133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den>
                      </m:f>
                      <m:r>
                        <a:rPr lang="it-IT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2133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5BABA47-84DD-45C0-96F2-AA4A316400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622" y="5685336"/>
                <a:ext cx="3532289" cy="78213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AA0F3E6D-FE01-BAA1-AAF9-20CF453DEEBA}"/>
              </a:ext>
            </a:extLst>
          </p:cNvPr>
          <p:cNvSpPr txBox="1"/>
          <p:nvPr/>
        </p:nvSpPr>
        <p:spPr>
          <a:xfrm>
            <a:off x="1042262" y="43916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Effect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197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  <p:bldP spid="13" grpId="0"/>
      <p:bldP spid="14" grpId="0"/>
      <p:bldP spid="16" grpId="0"/>
      <p:bldP spid="17" grpId="0"/>
      <p:bldP spid="5" grpId="0"/>
      <p:bldP spid="18" grpId="0" animBg="1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10AC9B0-E364-4605-B6EE-E2C3E1B22293}"/>
                  </a:ext>
                </a:extLst>
              </p:cNvPr>
              <p:cNvSpPr txBox="1"/>
              <p:nvPr/>
            </p:nvSpPr>
            <p:spPr>
              <a:xfrm>
                <a:off x="476414" y="1866384"/>
                <a:ext cx="10866361" cy="1080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absorption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rate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increases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drasically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(by a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factor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several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hundred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for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unit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orbital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133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momentum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 for a decrease of </a:t>
                </a:r>
                <a14:m>
                  <m:oMath xmlns:m="http://schemas.openxmlformats.org/officeDocument/2006/math">
                    <m:r>
                      <a:rPr lang="it" sz="213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it-IT" sz="213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it-IT" sz="2133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factor may be around</a:t>
                </a:r>
                <a:r>
                  <a:rPr lang="it-IT" sz="2133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13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133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133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it-IT" sz="2133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sz="2133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10AC9B0-E364-4605-B6EE-E2C3E1B22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14" y="1866384"/>
                <a:ext cx="10866361" cy="1080937"/>
              </a:xfrm>
              <a:prstGeom prst="rect">
                <a:avLst/>
              </a:prstGeom>
              <a:blipFill>
                <a:blip r:embed="rId2"/>
                <a:stretch>
                  <a:fillRect l="-673" t="-28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Google Shape;94;p16">
            <a:extLst>
              <a:ext uri="{FF2B5EF4-FFF2-40B4-BE49-F238E27FC236}">
                <a16:creationId xmlns:a16="http://schemas.microsoft.com/office/drawing/2014/main" id="{F3D77248-00E1-4A83-ACDA-3D2B7CB82C07}"/>
              </a:ext>
            </a:extLst>
          </p:cNvPr>
          <p:cNvSpPr/>
          <p:nvPr/>
        </p:nvSpPr>
        <p:spPr>
          <a:xfrm rot="-2568824">
            <a:off x="3719543" y="2918721"/>
            <a:ext cx="533829" cy="533829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>
              <a:solidFill>
                <a:srgbClr val="0000FF"/>
              </a:solidFill>
            </a:endParaRPr>
          </a:p>
        </p:txBody>
      </p:sp>
      <p:sp>
        <p:nvSpPr>
          <p:cNvPr id="7" name="Google Shape;93;p16">
            <a:extLst>
              <a:ext uri="{FF2B5EF4-FFF2-40B4-BE49-F238E27FC236}">
                <a16:creationId xmlns:a16="http://schemas.microsoft.com/office/drawing/2014/main" id="{9B8F979B-55FA-4BC6-B182-551F04539008}"/>
              </a:ext>
            </a:extLst>
          </p:cNvPr>
          <p:cNvSpPr txBox="1"/>
          <p:nvPr/>
        </p:nvSpPr>
        <p:spPr>
          <a:xfrm>
            <a:off x="2669128" y="4163889"/>
            <a:ext cx="3389057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400" b="1" dirty="0">
                <a:solidFill>
                  <a:srgbClr val="00B050"/>
                </a:solidFill>
                <a:ea typeface="Verdana" panose="020B0604030504040204" pitchFamily="34" charset="0"/>
              </a:rPr>
              <a:t>INDUCED WIDTH:</a:t>
            </a:r>
            <a:endParaRPr sz="2400" b="1" dirty="0">
              <a:solidFill>
                <a:srgbClr val="00B050"/>
              </a:solidFill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E2F3EF85-5113-400B-93FA-85F75F5CE268}"/>
                  </a:ext>
                </a:extLst>
              </p:cNvPr>
              <p:cNvSpPr txBox="1"/>
              <p:nvPr/>
            </p:nvSpPr>
            <p:spPr>
              <a:xfrm>
                <a:off x="5158690" y="4259574"/>
                <a:ext cx="2912533" cy="4583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𝐼𝑛𝑑</m:t>
                          </m:r>
                        </m:sup>
                      </m:sSubSup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bSup>
                        <m:sSub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sSup>
                            <m:sSup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E2F3EF85-5113-400B-93FA-85F75F5CE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690" y="4259574"/>
                <a:ext cx="2912533" cy="4583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Google Shape;96;p16">
            <a:extLst>
              <a:ext uri="{FF2B5EF4-FFF2-40B4-BE49-F238E27FC236}">
                <a16:creationId xmlns:a16="http://schemas.microsoft.com/office/drawing/2014/main" id="{DA1ADCDA-9D6D-42EF-B023-D6AD38969A2C}"/>
              </a:ext>
            </a:extLst>
          </p:cNvPr>
          <p:cNvSpPr txBox="1"/>
          <p:nvPr/>
        </p:nvSpPr>
        <p:spPr>
          <a:xfrm>
            <a:off x="2669128" y="3412040"/>
            <a:ext cx="9055224" cy="90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133" dirty="0">
                <a:solidFill>
                  <a:schemeClr val="dk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 very small admixture coefficient a (typically 1%) can mean a significant induced width!</a:t>
            </a:r>
            <a:endParaRPr sz="1600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Google Shape;97;p16">
            <a:extLst>
              <a:ext uri="{FF2B5EF4-FFF2-40B4-BE49-F238E27FC236}">
                <a16:creationId xmlns:a16="http://schemas.microsoft.com/office/drawing/2014/main" id="{A4E54CB9-7B9C-4230-84CB-0BF7735CF76D}"/>
              </a:ext>
            </a:extLst>
          </p:cNvPr>
          <p:cNvSpPr txBox="1"/>
          <p:nvPr/>
        </p:nvSpPr>
        <p:spPr>
          <a:xfrm>
            <a:off x="512295" y="4779402"/>
            <a:ext cx="11466828" cy="90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133" b="1" dirty="0">
                <a:solidFill>
                  <a:srgbClr val="FF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A significant weakening/attenuation of corresponding hadronic x-ray line and any lower lines can be observed.</a:t>
            </a:r>
            <a:endParaRPr sz="2133" dirty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Google Shape;98;p16">
            <a:extLst>
              <a:ext uri="{FF2B5EF4-FFF2-40B4-BE49-F238E27FC236}">
                <a16:creationId xmlns:a16="http://schemas.microsoft.com/office/drawing/2014/main" id="{A139475D-500D-4E9D-9B6D-37174C687029}"/>
              </a:ext>
            </a:extLst>
          </p:cNvPr>
          <p:cNvSpPr txBox="1"/>
          <p:nvPr/>
        </p:nvSpPr>
        <p:spPr>
          <a:xfrm>
            <a:off x="521972" y="5626936"/>
            <a:ext cx="11360800" cy="1230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Moreover, comparing the ratio of intensities (attenuated line/reference) from the resonant isotope (thicklish) to a non resonant one, we have the </a:t>
            </a:r>
            <a:r>
              <a:rPr lang="it" sz="2133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measure of the fraction of hadrons absorbed by the excited nucleus</a:t>
            </a:r>
            <a:r>
              <a:rPr lang="it" sz="2133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133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02707EE-070A-422C-8CCB-B4B63D9AD51A}"/>
              </a:ext>
            </a:extLst>
          </p:cNvPr>
          <p:cNvSpPr txBox="1"/>
          <p:nvPr/>
        </p:nvSpPr>
        <p:spPr>
          <a:xfrm>
            <a:off x="547020" y="1047722"/>
            <a:ext cx="10725148" cy="7078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it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HADRONIC ATOMS ARE VERY SENSITIVE TO QUITE AMOUNTS OF CONFIGURATION MIXING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73A754C-8C66-9B0D-CA1D-056CADDB05EF}"/>
              </a:ext>
            </a:extLst>
          </p:cNvPr>
          <p:cNvSpPr txBox="1"/>
          <p:nvPr/>
        </p:nvSpPr>
        <p:spPr>
          <a:xfrm>
            <a:off x="1042262" y="43916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Effect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704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9" grpId="0"/>
      <p:bldP spid="10" grpId="0"/>
      <p:bldP spid="11" grpId="0"/>
      <p:bldP spid="12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/>
        </p:nvSpPr>
        <p:spPr>
          <a:xfrm>
            <a:off x="324465" y="800519"/>
            <a:ext cx="11539200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experiment measuring E2 Nuclear Resonance Effects in Molybdenum 98 was performed in 1975 by G. L. Goldfrey, G- K. Lum and C. E. Wiegand at Lawrence Berkeley Laboratory (LBL) in California. </a:t>
            </a:r>
            <a:endParaRPr sz="22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Google Shape;135;p20"/>
          <p:cNvSpPr txBox="1"/>
          <p:nvPr/>
        </p:nvSpPr>
        <p:spPr>
          <a:xfrm>
            <a:off x="425819" y="5046020"/>
            <a:ext cx="11190083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 was performed with a negative kaon beam, turning </a:t>
            </a:r>
            <a:r>
              <a:rPr lang="it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targets of Mo(98), and Mo(92) as reference</a:t>
            </a:r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F507FB5-74EE-402E-A84B-5872EED6B128}"/>
              </a:ext>
            </a:extLst>
          </p:cNvPr>
          <p:cNvCxnSpPr>
            <a:cxnSpLocks/>
          </p:cNvCxnSpPr>
          <p:nvPr/>
        </p:nvCxnSpPr>
        <p:spPr>
          <a:xfrm>
            <a:off x="10550012" y="2290916"/>
            <a:ext cx="720000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E95F1B6E-C426-462F-9C95-9DFC8860A44F}"/>
              </a:ext>
            </a:extLst>
          </p:cNvPr>
          <p:cNvCxnSpPr>
            <a:cxnSpLocks/>
          </p:cNvCxnSpPr>
          <p:nvPr/>
        </p:nvCxnSpPr>
        <p:spPr>
          <a:xfrm>
            <a:off x="9907639" y="3359353"/>
            <a:ext cx="720000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08D9E4AA-A012-4941-ABDB-B9FEF7C0B430}"/>
              </a:ext>
            </a:extLst>
          </p:cNvPr>
          <p:cNvCxnSpPr>
            <a:cxnSpLocks/>
          </p:cNvCxnSpPr>
          <p:nvPr/>
        </p:nvCxnSpPr>
        <p:spPr>
          <a:xfrm>
            <a:off x="10248489" y="2834968"/>
            <a:ext cx="720000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D54102C9-67F9-4721-86E3-7BB8855179AA}"/>
              </a:ext>
            </a:extLst>
          </p:cNvPr>
          <p:cNvCxnSpPr>
            <a:cxnSpLocks/>
          </p:cNvCxnSpPr>
          <p:nvPr/>
        </p:nvCxnSpPr>
        <p:spPr>
          <a:xfrm>
            <a:off x="9635611" y="3903407"/>
            <a:ext cx="720000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4E94F575-59A5-43B3-B2D6-B37AFE024C33}"/>
              </a:ext>
            </a:extLst>
          </p:cNvPr>
          <p:cNvCxnSpPr>
            <a:cxnSpLocks/>
          </p:cNvCxnSpPr>
          <p:nvPr/>
        </p:nvCxnSpPr>
        <p:spPr>
          <a:xfrm>
            <a:off x="7036620" y="3821471"/>
            <a:ext cx="1045496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BFD36769-CCEE-4025-A80E-C376D40A4592}"/>
              </a:ext>
            </a:extLst>
          </p:cNvPr>
          <p:cNvCxnSpPr>
            <a:cxnSpLocks/>
          </p:cNvCxnSpPr>
          <p:nvPr/>
        </p:nvCxnSpPr>
        <p:spPr>
          <a:xfrm>
            <a:off x="7053006" y="2913628"/>
            <a:ext cx="1019277" cy="0"/>
          </a:xfrm>
          <a:prstGeom prst="line">
            <a:avLst/>
          </a:prstGeom>
          <a:ln w="38100">
            <a:solidFill>
              <a:srgbClr val="0D5B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F1A6C83C-27AE-425A-8A7E-753923EF2E78}"/>
              </a:ext>
            </a:extLst>
          </p:cNvPr>
          <p:cNvCxnSpPr>
            <a:cxnSpLocks/>
          </p:cNvCxnSpPr>
          <p:nvPr/>
        </p:nvCxnSpPr>
        <p:spPr>
          <a:xfrm flipH="1">
            <a:off x="10628671" y="2300748"/>
            <a:ext cx="265475" cy="491613"/>
          </a:xfrm>
          <a:prstGeom prst="straightConnector1">
            <a:avLst/>
          </a:prstGeom>
          <a:ln w="38100">
            <a:solidFill>
              <a:srgbClr val="0D5B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B8B2D67B-00AE-4C24-8C7D-18D4E675C2A4}"/>
              </a:ext>
            </a:extLst>
          </p:cNvPr>
          <p:cNvCxnSpPr>
            <a:cxnSpLocks/>
          </p:cNvCxnSpPr>
          <p:nvPr/>
        </p:nvCxnSpPr>
        <p:spPr>
          <a:xfrm flipH="1">
            <a:off x="10323872" y="2828415"/>
            <a:ext cx="264000" cy="489600"/>
          </a:xfrm>
          <a:prstGeom prst="straightConnector1">
            <a:avLst/>
          </a:prstGeom>
          <a:ln w="38100">
            <a:solidFill>
              <a:srgbClr val="0D5BD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9FF06A37-081D-4F91-AA27-F8715FED253F}"/>
              </a:ext>
            </a:extLst>
          </p:cNvPr>
          <p:cNvCxnSpPr>
            <a:cxnSpLocks/>
          </p:cNvCxnSpPr>
          <p:nvPr/>
        </p:nvCxnSpPr>
        <p:spPr>
          <a:xfrm flipH="1">
            <a:off x="10028904" y="3365911"/>
            <a:ext cx="264000" cy="489600"/>
          </a:xfrm>
          <a:prstGeom prst="straightConnector1">
            <a:avLst/>
          </a:prstGeom>
          <a:ln w="38100">
            <a:solidFill>
              <a:srgbClr val="0D5BDC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693C6B2-7D54-42B1-AAED-9808F11E8D2F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9645444" y="3775588"/>
            <a:ext cx="78659" cy="88489"/>
          </a:xfrm>
          <a:prstGeom prst="straightConnector1">
            <a:avLst/>
          </a:prstGeom>
          <a:ln w="38100">
            <a:solidFill>
              <a:srgbClr val="0D5B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igura a mano libera: forma 20">
            <a:extLst>
              <a:ext uri="{FF2B5EF4-FFF2-40B4-BE49-F238E27FC236}">
                <a16:creationId xmlns:a16="http://schemas.microsoft.com/office/drawing/2014/main" id="{C094A1D5-7239-4D00-8443-4FD470AFEF4F}"/>
              </a:ext>
            </a:extLst>
          </p:cNvPr>
          <p:cNvSpPr/>
          <p:nvPr/>
        </p:nvSpPr>
        <p:spPr>
          <a:xfrm>
            <a:off x="9597955" y="2812026"/>
            <a:ext cx="588264" cy="963561"/>
          </a:xfrm>
          <a:custGeom>
            <a:avLst/>
            <a:gdLst>
              <a:gd name="connsiteX0" fmla="*/ 441198 w 441198"/>
              <a:gd name="connsiteY0" fmla="*/ 0 h 722671"/>
              <a:gd name="connsiteX1" fmla="*/ 28243 w 441198"/>
              <a:gd name="connsiteY1" fmla="*/ 405580 h 722671"/>
              <a:gd name="connsiteX2" fmla="*/ 35617 w 441198"/>
              <a:gd name="connsiteY2" fmla="*/ 722671 h 722671"/>
              <a:gd name="connsiteX3" fmla="*/ 35617 w 441198"/>
              <a:gd name="connsiteY3" fmla="*/ 722671 h 72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198" h="722671">
                <a:moveTo>
                  <a:pt x="441198" y="0"/>
                </a:moveTo>
                <a:cubicBezTo>
                  <a:pt x="268519" y="142567"/>
                  <a:pt x="95840" y="285135"/>
                  <a:pt x="28243" y="405580"/>
                </a:cubicBezTo>
                <a:cubicBezTo>
                  <a:pt x="-39354" y="526025"/>
                  <a:pt x="35617" y="722671"/>
                  <a:pt x="35617" y="722671"/>
                </a:cubicBezTo>
                <a:lnTo>
                  <a:pt x="35617" y="722671"/>
                </a:lnTo>
              </a:path>
            </a:pathLst>
          </a:custGeom>
          <a:noFill/>
          <a:ln w="38100">
            <a:solidFill>
              <a:srgbClr val="0D5B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8F224E64-58DC-4F2D-96E5-E0220D479808}"/>
              </a:ext>
            </a:extLst>
          </p:cNvPr>
          <p:cNvCxnSpPr>
            <a:cxnSpLocks/>
          </p:cNvCxnSpPr>
          <p:nvPr/>
        </p:nvCxnSpPr>
        <p:spPr>
          <a:xfrm flipV="1">
            <a:off x="7570838" y="2910348"/>
            <a:ext cx="1" cy="914400"/>
          </a:xfrm>
          <a:prstGeom prst="straightConnector1">
            <a:avLst/>
          </a:prstGeom>
          <a:ln w="38100">
            <a:solidFill>
              <a:srgbClr val="0D5B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83582B3-08F8-4C4D-A50D-5D61C64AF33C}"/>
              </a:ext>
            </a:extLst>
          </p:cNvPr>
          <p:cNvSpPr txBox="1"/>
          <p:nvPr/>
        </p:nvSpPr>
        <p:spPr>
          <a:xfrm>
            <a:off x="11267767" y="2045112"/>
            <a:ext cx="59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7i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11379B6-FCCE-4E02-9555-E7B1D24C338A}"/>
              </a:ext>
            </a:extLst>
          </p:cNvPr>
          <p:cNvSpPr txBox="1"/>
          <p:nvPr/>
        </p:nvSpPr>
        <p:spPr>
          <a:xfrm>
            <a:off x="10940024" y="2641602"/>
            <a:ext cx="59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6h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ADF02BD-65F6-4475-AFDC-9F1DA0BB0490}"/>
              </a:ext>
            </a:extLst>
          </p:cNvPr>
          <p:cNvSpPr txBox="1"/>
          <p:nvPr/>
        </p:nvSpPr>
        <p:spPr>
          <a:xfrm>
            <a:off x="10625393" y="3123382"/>
            <a:ext cx="59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5g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6F508EA-3CDE-4C11-9CB3-9AE7D3D16AC8}"/>
              </a:ext>
            </a:extLst>
          </p:cNvPr>
          <p:cNvSpPr txBox="1"/>
          <p:nvPr/>
        </p:nvSpPr>
        <p:spPr>
          <a:xfrm>
            <a:off x="10291096" y="3664157"/>
            <a:ext cx="59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4f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45A5E9B-09A2-4E27-9E5A-ADCF538F8DD1}"/>
                  </a:ext>
                </a:extLst>
              </p:cNvPr>
              <p:cNvSpPr txBox="1"/>
              <p:nvPr/>
            </p:nvSpPr>
            <p:spPr>
              <a:xfrm>
                <a:off x="8039508" y="3605165"/>
                <a:ext cx="5997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45A5E9B-09A2-4E27-9E5A-ADCF538F8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9508" y="3605165"/>
                <a:ext cx="599768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EE1370F9-56D7-4C46-AC90-E421706932FC}"/>
                  </a:ext>
                </a:extLst>
              </p:cNvPr>
              <p:cNvSpPr txBox="1"/>
              <p:nvPr/>
            </p:nvSpPr>
            <p:spPr>
              <a:xfrm>
                <a:off x="7996901" y="2687486"/>
                <a:ext cx="5997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EE1370F9-56D7-4C46-AC90-E42170693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901" y="2687486"/>
                <a:ext cx="599768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7D30E143-8254-45E3-88F5-51712668B92C}"/>
                  </a:ext>
                </a:extLst>
              </p:cNvPr>
              <p:cNvSpPr txBox="1"/>
              <p:nvPr/>
            </p:nvSpPr>
            <p:spPr>
              <a:xfrm>
                <a:off x="6282812" y="2045109"/>
                <a:ext cx="75001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𝑀𝑜</m:t>
                          </m:r>
                        </m:e>
                        <m: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98</m:t>
                          </m:r>
                        </m:sub>
                      </m:sSub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7D30E143-8254-45E3-88F5-51712668B9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812" y="2045109"/>
                <a:ext cx="750013" cy="369332"/>
              </a:xfrm>
              <a:prstGeom prst="rect">
                <a:avLst/>
              </a:prstGeom>
              <a:blipFill>
                <a:blip r:embed="rId5"/>
                <a:stretch>
                  <a:fillRect l="-9756" r="-3252" b="-131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FA9E882-C60F-4314-9E5F-1403BE63DE48}"/>
              </a:ext>
            </a:extLst>
          </p:cNvPr>
          <p:cNvSpPr txBox="1"/>
          <p:nvPr/>
        </p:nvSpPr>
        <p:spPr>
          <a:xfrm>
            <a:off x="6189409" y="3226275"/>
            <a:ext cx="1410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400" dirty="0"/>
              <a:t>787</a:t>
            </a:r>
            <a:r>
              <a:rPr lang="it" sz="1867" dirty="0"/>
              <a:t>.4 keV</a:t>
            </a:r>
            <a:endParaRPr lang="it-IT" sz="2400" dirty="0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4A148960-B05E-4B50-9DA8-C769C4188D8E}"/>
              </a:ext>
            </a:extLst>
          </p:cNvPr>
          <p:cNvSpPr txBox="1"/>
          <p:nvPr/>
        </p:nvSpPr>
        <p:spPr>
          <a:xfrm>
            <a:off x="8372169" y="3137784"/>
            <a:ext cx="1351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400" dirty="0"/>
              <a:t>798.2</a:t>
            </a:r>
            <a:r>
              <a:rPr lang="it" sz="1867" dirty="0"/>
              <a:t> keV</a:t>
            </a:r>
            <a:endParaRPr lang="it-IT" sz="2400" dirty="0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6E8246E1-DC76-482F-B066-A8009504E21C}"/>
              </a:ext>
            </a:extLst>
          </p:cNvPr>
          <p:cNvSpPr/>
          <p:nvPr/>
        </p:nvSpPr>
        <p:spPr>
          <a:xfrm>
            <a:off x="6213986" y="2015614"/>
            <a:ext cx="5878079" cy="2084439"/>
          </a:xfrm>
          <a:prstGeom prst="rect">
            <a:avLst/>
          </a:prstGeom>
          <a:noFill/>
          <a:ln>
            <a:solidFill>
              <a:srgbClr val="0D5B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F9AB85B-47BA-4EA8-8637-B59A79F5FBB7}"/>
              </a:ext>
            </a:extLst>
          </p:cNvPr>
          <p:cNvSpPr txBox="1"/>
          <p:nvPr/>
        </p:nvSpPr>
        <p:spPr>
          <a:xfrm>
            <a:off x="10832891" y="3554177"/>
            <a:ext cx="11992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400" dirty="0"/>
              <a:t>514</a:t>
            </a:r>
            <a:r>
              <a:rPr lang="it" sz="1867" dirty="0"/>
              <a:t> keV</a:t>
            </a:r>
            <a:endParaRPr lang="it-IT" sz="2400" dirty="0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81B84B74-CED1-4956-99CB-84D4D533CB95}"/>
              </a:ext>
            </a:extLst>
          </p:cNvPr>
          <p:cNvSpPr txBox="1"/>
          <p:nvPr/>
        </p:nvSpPr>
        <p:spPr>
          <a:xfrm>
            <a:off x="9633677" y="2295004"/>
            <a:ext cx="11992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400" dirty="0"/>
              <a:t>171</a:t>
            </a:r>
            <a:r>
              <a:rPr lang="it" sz="1867" dirty="0"/>
              <a:t> keV</a:t>
            </a:r>
            <a:endParaRPr lang="it-IT" sz="2400" dirty="0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4368BBF9-5510-4B6C-8C71-08D67237A0A6}"/>
              </a:ext>
            </a:extLst>
          </p:cNvPr>
          <p:cNvSpPr txBox="1"/>
          <p:nvPr/>
        </p:nvSpPr>
        <p:spPr>
          <a:xfrm>
            <a:off x="10992786" y="2981219"/>
            <a:ext cx="11992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2400" dirty="0"/>
              <a:t>284</a:t>
            </a:r>
            <a:r>
              <a:rPr lang="it" sz="1867" dirty="0"/>
              <a:t> keV</a:t>
            </a:r>
            <a:endParaRPr lang="it-IT" sz="2400" dirty="0"/>
          </a:p>
        </p:txBody>
      </p:sp>
      <p:sp>
        <p:nvSpPr>
          <p:cNvPr id="36" name="Google Shape;64;p14">
            <a:extLst>
              <a:ext uri="{FF2B5EF4-FFF2-40B4-BE49-F238E27FC236}">
                <a16:creationId xmlns:a16="http://schemas.microsoft.com/office/drawing/2014/main" id="{6C59C8B9-FFF0-4763-9845-99B41661B32D}"/>
              </a:ext>
            </a:extLst>
          </p:cNvPr>
          <p:cNvSpPr txBox="1"/>
          <p:nvPr/>
        </p:nvSpPr>
        <p:spPr>
          <a:xfrm>
            <a:off x="399701" y="2083666"/>
            <a:ext cx="5315496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kaonic molybdenum (98), the energy difference between 6h and 4f levels, 798.2 keV, is very nearly equal to the nuclear excitation energy of 787.4 keV.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Freccia a destra 36">
            <a:extLst>
              <a:ext uri="{FF2B5EF4-FFF2-40B4-BE49-F238E27FC236}">
                <a16:creationId xmlns:a16="http://schemas.microsoft.com/office/drawing/2014/main" id="{B466EE62-D16B-462A-B75E-F74E8D9382D0}"/>
              </a:ext>
            </a:extLst>
          </p:cNvPr>
          <p:cNvSpPr/>
          <p:nvPr/>
        </p:nvSpPr>
        <p:spPr>
          <a:xfrm>
            <a:off x="5380431" y="2883662"/>
            <a:ext cx="442451" cy="3539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56D849B2-663F-47C6-A3F5-DE13009888BF}"/>
              </a:ext>
            </a:extLst>
          </p:cNvPr>
          <p:cNvSpPr txBox="1"/>
          <p:nvPr/>
        </p:nvSpPr>
        <p:spPr>
          <a:xfrm>
            <a:off x="2304928" y="4513007"/>
            <a:ext cx="785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apparatus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features: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A226B73-0B91-4EAD-8D37-D45AEEE81260}"/>
              </a:ext>
            </a:extLst>
          </p:cNvPr>
          <p:cNvSpPr txBox="1"/>
          <p:nvPr/>
        </p:nvSpPr>
        <p:spPr>
          <a:xfrm>
            <a:off x="425819" y="6026259"/>
            <a:ext cx="114939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spectra were collected using</a:t>
            </a:r>
            <a:r>
              <a:rPr lang="en-US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germanium detectors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feeding a pulse height analyzer.</a:t>
            </a:r>
            <a:endParaRPr 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D85538D-DD22-1761-2BD5-D156D9EA7FA1}"/>
              </a:ext>
            </a:extLst>
          </p:cNvPr>
          <p:cNvSpPr txBox="1"/>
          <p:nvPr/>
        </p:nvSpPr>
        <p:spPr>
          <a:xfrm>
            <a:off x="1042262" y="43916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First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</a:rPr>
              <a:t>experiment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 on Mo98 isotope (1975)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5" grpId="0"/>
      <p:bldP spid="21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/>
      <p:bldP spid="34" grpId="0"/>
      <p:bldP spid="35" grpId="0"/>
      <p:bldP spid="36" grpId="0"/>
      <p:bldP spid="37" grpId="0" animBg="1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0"/>
          <p:cNvPicPr preferRelativeResize="0"/>
          <p:nvPr/>
        </p:nvPicPr>
        <p:blipFill rotWithShape="1">
          <a:blip r:embed="rId3">
            <a:alphaModFix/>
          </a:blip>
          <a:srcRect l="37080" t="17748" r="39643" b="17333"/>
          <a:stretch/>
        </p:blipFill>
        <p:spPr>
          <a:xfrm>
            <a:off x="312572" y="1576895"/>
            <a:ext cx="4408736" cy="507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0"/>
          <p:cNvPicPr preferRelativeResize="0"/>
          <p:nvPr/>
        </p:nvPicPr>
        <p:blipFill rotWithShape="1">
          <a:blip r:embed="rId4">
            <a:alphaModFix/>
          </a:blip>
          <a:srcRect l="1487" t="69959" r="46688" b="13823"/>
          <a:stretch/>
        </p:blipFill>
        <p:spPr>
          <a:xfrm>
            <a:off x="4739720" y="1442920"/>
            <a:ext cx="7176531" cy="189263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Google Shape;136;p20"/>
              <p:cNvSpPr txBox="1"/>
              <p:nvPr/>
            </p:nvSpPr>
            <p:spPr>
              <a:xfrm>
                <a:off x="294160" y="813647"/>
                <a:ext cx="11603679" cy="925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E2 Nuclear Resonance effect was observed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it-IT" sz="2200" i="1">
                        <a:latin typeface="Cambria Math" panose="02040503050406030204" pitchFamily="18" charset="0"/>
                      </a:rPr>
                      <m:t>−</m:t>
                    </m:r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98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expressed as the attenuation of x-ray line .</a:t>
                </a:r>
                <a:endParaRPr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6" name="Google Shape;136;p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60" y="813647"/>
                <a:ext cx="11603679" cy="925406"/>
              </a:xfrm>
              <a:prstGeom prst="rect">
                <a:avLst/>
              </a:prstGeom>
              <a:blipFill>
                <a:blip r:embed="rId5"/>
                <a:stretch>
                  <a:fillRect l="-420" b="-46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" name="Google Shape;137;p20"/>
          <p:cNvSpPr txBox="1"/>
          <p:nvPr/>
        </p:nvSpPr>
        <p:spPr>
          <a:xfrm>
            <a:off x="4766175" y="3403523"/>
            <a:ext cx="6844800" cy="1067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2667" b="1" dirty="0">
                <a:solidFill>
                  <a:srgbClr val="00B050"/>
                </a:solidFill>
              </a:rPr>
              <a:t>Only 25 hours of data taking</a:t>
            </a:r>
            <a:r>
              <a:rPr lang="it" sz="2667" dirty="0">
                <a:solidFill>
                  <a:srgbClr val="00B050"/>
                </a:solidFill>
              </a:rPr>
              <a:t> </a:t>
            </a:r>
            <a:r>
              <a:rPr lang="it" sz="2667" dirty="0"/>
              <a:t>with K-beam was </a:t>
            </a:r>
            <a:r>
              <a:rPr lang="it" sz="2667" b="1" dirty="0">
                <a:solidFill>
                  <a:srgbClr val="FF0000"/>
                </a:solidFill>
              </a:rPr>
              <a:t>not enough for a conclusive result!!</a:t>
            </a:r>
            <a:endParaRPr sz="2667" b="1" dirty="0">
              <a:solidFill>
                <a:srgbClr val="FF0000"/>
              </a:solidFill>
            </a:endParaRPr>
          </a:p>
        </p:txBody>
      </p:sp>
      <p:sp>
        <p:nvSpPr>
          <p:cNvPr id="138" name="Google Shape;138;p20"/>
          <p:cNvSpPr/>
          <p:nvPr/>
        </p:nvSpPr>
        <p:spPr>
          <a:xfrm>
            <a:off x="7909612" y="4696589"/>
            <a:ext cx="557925" cy="630268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9" name="Google Shape;139;p20"/>
          <p:cNvSpPr txBox="1"/>
          <p:nvPr/>
        </p:nvSpPr>
        <p:spPr>
          <a:xfrm>
            <a:off x="4962266" y="5552877"/>
            <a:ext cx="6648709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it" sz="2400" b="1" u="sng" dirty="0">
                <a:solidFill>
                  <a:srgbClr val="FF0000"/>
                </a:solidFill>
              </a:rPr>
              <a:t>IMPROVABLE WITH MODERN DETECTORS AND MORE DATA TAKING TIME</a:t>
            </a:r>
            <a:endParaRPr sz="2400" b="1" u="sng" dirty="0">
              <a:solidFill>
                <a:srgbClr val="FF000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62A9352-D887-7C0D-E954-C8CACAA9AE4A}"/>
              </a:ext>
            </a:extLst>
          </p:cNvPr>
          <p:cNvSpPr txBox="1"/>
          <p:nvPr/>
        </p:nvSpPr>
        <p:spPr>
          <a:xfrm>
            <a:off x="1042262" y="43916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First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</a:rPr>
              <a:t>experiment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 on Mo98 isotope (1975)</a:t>
            </a:r>
          </a:p>
        </p:txBody>
      </p:sp>
    </p:spTree>
    <p:extLst>
      <p:ext uri="{BB962C8B-B14F-4D97-AF65-F5344CB8AC3E}">
        <p14:creationId xmlns:p14="http://schemas.microsoft.com/office/powerpoint/2010/main" val="278177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  <p:bldP spid="137" grpId="0"/>
      <p:bldP spid="138" grpId="0" animBg="1"/>
      <p:bldP spid="1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3;p19">
            <a:extLst>
              <a:ext uri="{FF2B5EF4-FFF2-40B4-BE49-F238E27FC236}">
                <a16:creationId xmlns:a16="http://schemas.microsoft.com/office/drawing/2014/main" id="{6EC6A132-B880-C55B-9551-730A9FBA6EEF}"/>
              </a:ext>
            </a:extLst>
          </p:cNvPr>
          <p:cNvSpPr txBox="1"/>
          <p:nvPr/>
        </p:nvSpPr>
        <p:spPr>
          <a:xfrm>
            <a:off x="8404293" y="1042500"/>
            <a:ext cx="197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24;p19">
            <a:extLst>
              <a:ext uri="{FF2B5EF4-FFF2-40B4-BE49-F238E27FC236}">
                <a16:creationId xmlns:a16="http://schemas.microsoft.com/office/drawing/2014/main" id="{23284E67-44F8-D9AF-7733-2EE1AE64598A}"/>
              </a:ext>
            </a:extLst>
          </p:cNvPr>
          <p:cNvSpPr txBox="1"/>
          <p:nvPr/>
        </p:nvSpPr>
        <p:spPr>
          <a:xfrm>
            <a:off x="346850" y="759273"/>
            <a:ext cx="1104602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Nuclear Resonances are expected also for kaonic atoms. Such predictions have been obtained by integrating the Klein-Gordon equation with a phenomenological kaon-nucleon potential.</a:t>
            </a: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la 2">
                <a:extLst>
                  <a:ext uri="{FF2B5EF4-FFF2-40B4-BE49-F238E27FC236}">
                    <a16:creationId xmlns:a16="http://schemas.microsoft.com/office/drawing/2014/main" id="{8F6B2C87-FE28-7B24-42BC-3D5E658E4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6087370"/>
                  </p:ext>
                </p:extLst>
              </p:nvPr>
            </p:nvGraphicFramePr>
            <p:xfrm>
              <a:off x="274320" y="1719837"/>
              <a:ext cx="11256887" cy="39579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8774">
                      <a:extLst>
                        <a:ext uri="{9D8B030D-6E8A-4147-A177-3AD203B41FA5}">
                          <a16:colId xmlns:a16="http://schemas.microsoft.com/office/drawing/2014/main" val="2187260942"/>
                        </a:ext>
                      </a:extLst>
                    </a:gridCol>
                    <a:gridCol w="1883020">
                      <a:extLst>
                        <a:ext uri="{9D8B030D-6E8A-4147-A177-3AD203B41FA5}">
                          <a16:colId xmlns:a16="http://schemas.microsoft.com/office/drawing/2014/main" val="1607833339"/>
                        </a:ext>
                      </a:extLst>
                    </a:gridCol>
                    <a:gridCol w="1396920">
                      <a:extLst>
                        <a:ext uri="{9D8B030D-6E8A-4147-A177-3AD203B41FA5}">
                          <a16:colId xmlns:a16="http://schemas.microsoft.com/office/drawing/2014/main" val="219338361"/>
                        </a:ext>
                      </a:extLst>
                    </a:gridCol>
                    <a:gridCol w="2008168">
                      <a:extLst>
                        <a:ext uri="{9D8B030D-6E8A-4147-A177-3AD203B41FA5}">
                          <a16:colId xmlns:a16="http://schemas.microsoft.com/office/drawing/2014/main" val="2610278146"/>
                        </a:ext>
                      </a:extLst>
                    </a:gridCol>
                    <a:gridCol w="1405715">
                      <a:extLst>
                        <a:ext uri="{9D8B030D-6E8A-4147-A177-3AD203B41FA5}">
                          <a16:colId xmlns:a16="http://schemas.microsoft.com/office/drawing/2014/main" val="2298234086"/>
                        </a:ext>
                      </a:extLst>
                    </a:gridCol>
                    <a:gridCol w="803266">
                      <a:extLst>
                        <a:ext uri="{9D8B030D-6E8A-4147-A177-3AD203B41FA5}">
                          <a16:colId xmlns:a16="http://schemas.microsoft.com/office/drawing/2014/main" val="451373310"/>
                        </a:ext>
                      </a:extLst>
                    </a:gridCol>
                    <a:gridCol w="892519">
                      <a:extLst>
                        <a:ext uri="{9D8B030D-6E8A-4147-A177-3AD203B41FA5}">
                          <a16:colId xmlns:a16="http://schemas.microsoft.com/office/drawing/2014/main" val="3104259423"/>
                        </a:ext>
                      </a:extLst>
                    </a:gridCol>
                    <a:gridCol w="747484">
                      <a:extLst>
                        <a:ext uri="{9D8B030D-6E8A-4147-A177-3AD203B41FA5}">
                          <a16:colId xmlns:a16="http://schemas.microsoft.com/office/drawing/2014/main" val="690423900"/>
                        </a:ext>
                      </a:extLst>
                    </a:gridCol>
                    <a:gridCol w="1071021">
                      <a:extLst>
                        <a:ext uri="{9D8B030D-6E8A-4147-A177-3AD203B41FA5}">
                          <a16:colId xmlns:a16="http://schemas.microsoft.com/office/drawing/2014/main" val="85092372"/>
                        </a:ext>
                      </a:extLst>
                    </a:gridCol>
                  </a:tblGrid>
                  <a:tr h="645806"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Nucleus</a:t>
                          </a:r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it-IT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sz="18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e>
                                      <m:sup>
                                        <m:r>
                                          <a:rPr lang="it-IT" sz="1800" b="1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sub>
                                </m:sSub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it-IT" sz="18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it-IT" sz="1800" b="1" i="1" smtClean="0">
                                            <a:latin typeface="Cambria Math" panose="02040503050406030204" pitchFamily="18" charset="0"/>
                                          </a:rPr>
                                          <m:t>𝟎</m:t>
                                        </m:r>
                                      </m:e>
                                      <m:sup>
                                        <m:r>
                                          <a:rPr lang="it-IT" sz="1800" b="1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sub>
                                </m:sSub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𝒌𝒆𝑽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Levels</a:t>
                          </a:r>
                          <a:r>
                            <a:rPr lang="it-IT" sz="1400" dirty="0"/>
                            <a:t> mixed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</m:sub>
                                </m:sSub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𝒌𝒆𝑽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𝚪</m:t>
                                    </m:r>
                                  </m:e>
                                  <m:sub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𝒍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1800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𝒌𝒆𝑽</m:t>
                                </m:r>
                                <m:r>
                                  <a:rPr lang="it-IT" sz="1800" b="1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Atten</a:t>
                          </a:r>
                          <a:r>
                            <a:rPr lang="it-IT" sz="1400" dirty="0"/>
                            <a:t> lines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Energy [</a:t>
                          </a:r>
                          <a:r>
                            <a:rPr lang="it-IT" sz="1400" dirty="0" err="1"/>
                            <a:t>keV</a:t>
                          </a:r>
                          <a:r>
                            <a:rPr lang="it-IT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sz="1400" dirty="0"/>
                            <a:t>Ref lines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sz="1400" dirty="0"/>
                            <a:t>Energy [</a:t>
                          </a:r>
                          <a:r>
                            <a:rPr lang="it-IT" sz="1400" dirty="0" err="1"/>
                            <a:t>keV</a:t>
                          </a:r>
                          <a:r>
                            <a:rPr lang="it-IT" sz="1400" dirty="0"/>
                            <a:t>]</a:t>
                          </a:r>
                        </a:p>
                        <a:p>
                          <a:endParaRPr lang="it-IT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2539187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94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24.8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55621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96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778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1005915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98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787.4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9979824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100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535.5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797.9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232436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44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96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𝑅𝑢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832.3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874.9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29.8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312.1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187.9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116950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50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122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𝑆𝑛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1105.8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403.5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243.1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5661355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138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𝐵𝑎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1426.0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1346.3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126.1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→5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505.7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7→</m:t>
                              </m:r>
                            </m:oMath>
                          </a14:m>
                          <a:r>
                            <a:rPr lang="it-IT" sz="18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305.4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555552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80</m:t>
                                    </m:r>
                                  </m:sub>
                                  <m:sup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198</m:t>
                                    </m:r>
                                  </m:sup>
                                  <m:e>
                                    <m:r>
                                      <a:rPr lang="it-IT" sz="1800" b="0" i="1" smtClean="0">
                                        <a:latin typeface="Cambria Math" panose="02040503050406030204" pitchFamily="18" charset="0"/>
                                      </a:rPr>
                                      <m:t>𝐻𝑔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411.8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(8,7)+(7,5)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+mn-ea"/>
                                  </a:rPr>
                                  <m:t>8</m:t>
                                </m:r>
                                <m:r>
                                  <a:rPr lang="it-IT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→7</m:t>
                                </m:r>
                              </m:oMath>
                            </m:oMathPara>
                          </a14:m>
                          <a:endParaRPr lang="it-IT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403.2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9→</m:t>
                              </m:r>
                            </m:oMath>
                          </a14:m>
                          <a:r>
                            <a:rPr lang="it-IT" sz="1800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276.1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68102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la 2">
                <a:extLst>
                  <a:ext uri="{FF2B5EF4-FFF2-40B4-BE49-F238E27FC236}">
                    <a16:creationId xmlns:a16="http://schemas.microsoft.com/office/drawing/2014/main" id="{8F6B2C87-FE28-7B24-42BC-3D5E658E45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6087370"/>
                  </p:ext>
                </p:extLst>
              </p:nvPr>
            </p:nvGraphicFramePr>
            <p:xfrm>
              <a:off x="274320" y="1719837"/>
              <a:ext cx="11256887" cy="39579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48774">
                      <a:extLst>
                        <a:ext uri="{9D8B030D-6E8A-4147-A177-3AD203B41FA5}">
                          <a16:colId xmlns:a16="http://schemas.microsoft.com/office/drawing/2014/main" val="2187260942"/>
                        </a:ext>
                      </a:extLst>
                    </a:gridCol>
                    <a:gridCol w="1883020">
                      <a:extLst>
                        <a:ext uri="{9D8B030D-6E8A-4147-A177-3AD203B41FA5}">
                          <a16:colId xmlns:a16="http://schemas.microsoft.com/office/drawing/2014/main" val="1607833339"/>
                        </a:ext>
                      </a:extLst>
                    </a:gridCol>
                    <a:gridCol w="1396920">
                      <a:extLst>
                        <a:ext uri="{9D8B030D-6E8A-4147-A177-3AD203B41FA5}">
                          <a16:colId xmlns:a16="http://schemas.microsoft.com/office/drawing/2014/main" val="219338361"/>
                        </a:ext>
                      </a:extLst>
                    </a:gridCol>
                    <a:gridCol w="2008168">
                      <a:extLst>
                        <a:ext uri="{9D8B030D-6E8A-4147-A177-3AD203B41FA5}">
                          <a16:colId xmlns:a16="http://schemas.microsoft.com/office/drawing/2014/main" val="2610278146"/>
                        </a:ext>
                      </a:extLst>
                    </a:gridCol>
                    <a:gridCol w="1405715">
                      <a:extLst>
                        <a:ext uri="{9D8B030D-6E8A-4147-A177-3AD203B41FA5}">
                          <a16:colId xmlns:a16="http://schemas.microsoft.com/office/drawing/2014/main" val="2298234086"/>
                        </a:ext>
                      </a:extLst>
                    </a:gridCol>
                    <a:gridCol w="803266">
                      <a:extLst>
                        <a:ext uri="{9D8B030D-6E8A-4147-A177-3AD203B41FA5}">
                          <a16:colId xmlns:a16="http://schemas.microsoft.com/office/drawing/2014/main" val="451373310"/>
                        </a:ext>
                      </a:extLst>
                    </a:gridCol>
                    <a:gridCol w="892519">
                      <a:extLst>
                        <a:ext uri="{9D8B030D-6E8A-4147-A177-3AD203B41FA5}">
                          <a16:colId xmlns:a16="http://schemas.microsoft.com/office/drawing/2014/main" val="3104259423"/>
                        </a:ext>
                      </a:extLst>
                    </a:gridCol>
                    <a:gridCol w="747484">
                      <a:extLst>
                        <a:ext uri="{9D8B030D-6E8A-4147-A177-3AD203B41FA5}">
                          <a16:colId xmlns:a16="http://schemas.microsoft.com/office/drawing/2014/main" val="690423900"/>
                        </a:ext>
                      </a:extLst>
                    </a:gridCol>
                    <a:gridCol w="1071021">
                      <a:extLst>
                        <a:ext uri="{9D8B030D-6E8A-4147-A177-3AD203B41FA5}">
                          <a16:colId xmlns:a16="http://schemas.microsoft.com/office/drawing/2014/main" val="85092372"/>
                        </a:ext>
                      </a:extLst>
                    </a:gridCol>
                  </a:tblGrid>
                  <a:tr h="731520"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Nucleus</a:t>
                          </a:r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56311" t="-1667" r="-443366" b="-44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Levels</a:t>
                          </a:r>
                          <a:r>
                            <a:rPr lang="it-IT" sz="1400" dirty="0"/>
                            <a:t> mixed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15758" t="-1667" r="-245758" b="-44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53043" t="-1667" r="-252609" b="-44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 err="1"/>
                            <a:t>Atten</a:t>
                          </a:r>
                          <a:r>
                            <a:rPr lang="it-IT" sz="1400" dirty="0"/>
                            <a:t> lines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dirty="0"/>
                            <a:t>Energy [</a:t>
                          </a:r>
                          <a:r>
                            <a:rPr lang="it-IT" sz="1400" dirty="0" err="1"/>
                            <a:t>keV</a:t>
                          </a:r>
                          <a:r>
                            <a:rPr lang="it-IT" sz="1400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sz="1400" dirty="0"/>
                            <a:t>Ref lines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sz="1400" dirty="0"/>
                            <a:t>Energy [</a:t>
                          </a:r>
                          <a:r>
                            <a:rPr lang="it-IT" sz="1400" dirty="0" err="1"/>
                            <a:t>keV</a:t>
                          </a:r>
                          <a:r>
                            <a:rPr lang="it-IT" sz="1400" dirty="0"/>
                            <a:t>]</a:t>
                          </a:r>
                        </a:p>
                        <a:p>
                          <a:endParaRPr lang="it-IT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2539187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184848" r="-976163" b="-7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24.8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184848" r="-340152" b="-7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184848" r="-147541" b="-7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755621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280597" r="-976163" b="-605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778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280597" r="-340152" b="-605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280597" r="-147541" b="-605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1005915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386364" r="-976163" b="-5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787.4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798.2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386364" r="-340152" b="-5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386364" r="-147541" b="-5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9979824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486364" r="-976163" b="-4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535.5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797.9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486364" r="-340152" b="-4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284.3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486364" r="-147541" b="-4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171.2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9232436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586364" r="-976163" b="-3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832.3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874.9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29.8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586364" r="-340152" b="-3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312.1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586364" r="-147541" b="-3151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187.9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116950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676119" r="-976163" b="-210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1140.2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1105.8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70.4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676119" r="-340152" b="-210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403.5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676119" r="-147541" b="-210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243.1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5661355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787879" r="-976163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1426.0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(6,5)+(4,3)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1346.3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126.1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787879" r="-340152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505.7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787879" r="-147541" b="-1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305.4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555552"/>
                      </a:ext>
                    </a:extLst>
                  </a:tr>
                  <a:tr h="40330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163" t="-887879" r="-976163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411.8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(8,7)+(7,5)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406.1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7.8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963636" t="-887879" r="-340152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403.2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271311" t="-887879" r="-147541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dirty="0"/>
                            <a:t>276.1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868102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ttangolo 6">
            <a:extLst>
              <a:ext uri="{FF2B5EF4-FFF2-40B4-BE49-F238E27FC236}">
                <a16:creationId xmlns:a16="http://schemas.microsoft.com/office/drawing/2014/main" id="{B9E2C4A6-006E-58D9-1892-4A1EF5A4C5A4}"/>
              </a:ext>
            </a:extLst>
          </p:cNvPr>
          <p:cNvSpPr/>
          <p:nvPr/>
        </p:nvSpPr>
        <p:spPr>
          <a:xfrm>
            <a:off x="274318" y="3243071"/>
            <a:ext cx="11256888" cy="3979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AFCDE21-7F23-63BF-28CD-9BE7F7037D3A}"/>
              </a:ext>
            </a:extLst>
          </p:cNvPr>
          <p:cNvSpPr/>
          <p:nvPr/>
        </p:nvSpPr>
        <p:spPr>
          <a:xfrm>
            <a:off x="274319" y="2448996"/>
            <a:ext cx="11256887" cy="38564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9E00836D-FC08-9392-CC6A-8256430B7F7E}"/>
              </a:ext>
            </a:extLst>
          </p:cNvPr>
          <p:cNvSpPr/>
          <p:nvPr/>
        </p:nvSpPr>
        <p:spPr>
          <a:xfrm>
            <a:off x="274319" y="2881824"/>
            <a:ext cx="11256887" cy="31406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5BD1DC5-50FB-7A34-5099-375DD24B2040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in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Kaonic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atoms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48FC8A3-C38D-F36F-E0F7-A6E336AB4C54}"/>
              </a:ext>
            </a:extLst>
          </p:cNvPr>
          <p:cNvSpPr/>
          <p:nvPr/>
        </p:nvSpPr>
        <p:spPr>
          <a:xfrm>
            <a:off x="274318" y="3681407"/>
            <a:ext cx="11256888" cy="37317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Google Shape;126;p19">
                <a:extLst>
                  <a:ext uri="{FF2B5EF4-FFF2-40B4-BE49-F238E27FC236}">
                    <a16:creationId xmlns:a16="http://schemas.microsoft.com/office/drawing/2014/main" id="{904AA9B8-025C-1E95-4EB8-FC0C9DC3BDD3}"/>
                  </a:ext>
                </a:extLst>
              </p:cNvPr>
              <p:cNvSpPr txBox="1"/>
              <p:nvPr/>
            </p:nvSpPr>
            <p:spPr>
              <a:xfrm>
                <a:off x="274318" y="5776633"/>
                <a:ext cx="11603738" cy="8265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/>
                <a:r>
                  <a:rPr lang="it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MOLYBDENUM ISOTOPES OFFER A UNIQUE OPPORTUNITY TO INVESTIGATE THE STRONG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it-IT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INTERACTION </a:t>
                </a:r>
                <a:r>
                  <a:rPr lang="it" sz="20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THROUGH THE E2 NUCLEAR RESONANCE EFFECTS.  </a:t>
                </a:r>
                <a:endParaRPr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Google Shape;126;p19">
                <a:extLst>
                  <a:ext uri="{FF2B5EF4-FFF2-40B4-BE49-F238E27FC236}">
                    <a16:creationId xmlns:a16="http://schemas.microsoft.com/office/drawing/2014/main" id="{904AA9B8-025C-1E95-4EB8-FC0C9DC3BD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18" y="5776633"/>
                <a:ext cx="11603738" cy="826543"/>
              </a:xfrm>
              <a:prstGeom prst="rect">
                <a:avLst/>
              </a:prstGeom>
              <a:blipFill>
                <a:blip r:embed="rId3"/>
                <a:stretch>
                  <a:fillRect l="-578" r="-368" b="-370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7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7">
            <a:extLst>
              <a:ext uri="{FF2B5EF4-FFF2-40B4-BE49-F238E27FC236}">
                <a16:creationId xmlns:a16="http://schemas.microsoft.com/office/drawing/2014/main" id="{744E640F-3D89-494D-AC38-D63E3C426559}"/>
              </a:ext>
            </a:extLst>
          </p:cNvPr>
          <p:cNvSpPr txBox="1"/>
          <p:nvPr/>
        </p:nvSpPr>
        <p:spPr>
          <a:xfrm>
            <a:off x="2587557" y="8298"/>
            <a:ext cx="82198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Why (again and still) kaonic atoms?</a:t>
            </a:r>
            <a:endParaRPr lang="it-IT" sz="4000" dirty="0">
              <a:solidFill>
                <a:srgbClr val="006CC0"/>
              </a:solidFill>
            </a:endParaRPr>
          </a:p>
        </p:txBody>
      </p:sp>
      <p:sp>
        <p:nvSpPr>
          <p:cNvPr id="10" name="CustomShape 1">
            <a:extLst>
              <a:ext uri="{FF2B5EF4-FFF2-40B4-BE49-F238E27FC236}">
                <a16:creationId xmlns:a16="http://schemas.microsoft.com/office/drawing/2014/main" id="{B8632B23-6471-D4AD-589E-25D8AF5DB3F3}"/>
              </a:ext>
            </a:extLst>
          </p:cNvPr>
          <p:cNvSpPr/>
          <p:nvPr/>
        </p:nvSpPr>
        <p:spPr>
          <a:xfrm>
            <a:off x="63798" y="7200000"/>
            <a:ext cx="10007640" cy="3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just"/>
            <a:r>
              <a:rPr lang="it-IT" sz="15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“</a:t>
            </a:r>
            <a:r>
              <a:rPr lang="en-US" sz="15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 </a:t>
            </a:r>
            <a:r>
              <a:rPr lang="it-IT" sz="1500" spc="-1" dirty="0">
                <a:latin typeface="Times New Roman"/>
                <a:ea typeface="Courier New"/>
                <a:cs typeface="Times New Roman"/>
              </a:rPr>
              <a:t>Quinto Incontro Nazionale di Fisica Nucleare INFN 2022</a:t>
            </a:r>
            <a:r>
              <a:rPr lang="it-IT" sz="1500" spc="-1" dirty="0">
                <a:solidFill>
                  <a:srgbClr val="000000"/>
                </a:solidFill>
                <a:latin typeface="Times New Roman"/>
                <a:ea typeface="Courier New"/>
                <a:cs typeface="Times New Roman"/>
              </a:rPr>
              <a:t>"</a:t>
            </a:r>
            <a:r>
              <a:rPr lang="en-US" sz="15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, A. Scordo, </a:t>
            </a:r>
            <a:r>
              <a:rPr lang="en-US" sz="1500" spc="-1" dirty="0">
                <a:solidFill>
                  <a:srgbClr val="000000"/>
                </a:solidFill>
                <a:latin typeface="Times New Roman"/>
                <a:ea typeface="Courier New"/>
              </a:rPr>
              <a:t>Laboratori Nazionali del Gran Sasso 10/05/2022</a:t>
            </a:r>
            <a:endParaRPr lang="en-US" sz="1500" b="0" strike="noStrike" spc="-1" dirty="0">
              <a:solidFill>
                <a:srgbClr val="000000"/>
              </a:solidFill>
              <a:latin typeface="Times New Roman"/>
              <a:ea typeface="Courier New"/>
            </a:endParaRPr>
          </a:p>
          <a:p>
            <a:pPr algn="ctr">
              <a:lnSpc>
                <a:spcPct val="100000"/>
              </a:lnSpc>
            </a:pPr>
            <a:endParaRPr lang="it-IT" sz="1500" b="0" strike="noStrike" spc="-1" dirty="0">
              <a:latin typeface="Arial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FFDAB6-9515-8C8A-2C34-0D730C651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506" y="1498509"/>
            <a:ext cx="6319738" cy="5277347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1029EF0-8AA9-C8EE-2F64-8AD4B31A61A7}"/>
              </a:ext>
            </a:extLst>
          </p:cNvPr>
          <p:cNvSpPr txBox="1"/>
          <p:nvPr/>
        </p:nvSpPr>
        <p:spPr>
          <a:xfrm>
            <a:off x="319596" y="676346"/>
            <a:ext cx="114610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Except for the most recent measurements at DA</a:t>
            </a:r>
            <a:r>
              <a:rPr lang="en-US" sz="2200" b="0" strike="noStrike" spc="-1" dirty="0">
                <a:solidFill>
                  <a:srgbClr val="000000"/>
                </a:solidFill>
                <a:latin typeface="Symbol" panose="05050102010706020507" pitchFamily="18" charset="2"/>
                <a:ea typeface="Courier New"/>
              </a:rPr>
              <a:t>F</a:t>
            </a:r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NE and JPARC on KHe and KH, the whole knowledge on kaonic atoms dates back to 1970s and 1980s</a:t>
            </a:r>
            <a:endParaRPr lang="it-IT" sz="22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9A239C-0BFC-75C1-431C-DF78F7F7D42D}"/>
              </a:ext>
            </a:extLst>
          </p:cNvPr>
          <p:cNvSpPr txBox="1"/>
          <p:nvPr/>
        </p:nvSpPr>
        <p:spPr>
          <a:xfrm>
            <a:off x="590203" y="1855656"/>
            <a:ext cx="4848696" cy="76944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These </a:t>
            </a:r>
            <a:r>
              <a:rPr lang="en-US" sz="2200" spc="-1" dirty="0">
                <a:solidFill>
                  <a:srgbClr val="000000"/>
                </a:solidFill>
                <a:latin typeface="Times New Roman"/>
                <a:ea typeface="Courier New"/>
              </a:rPr>
              <a:t>data are</a:t>
            </a:r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 the experimental basis for all the </a:t>
            </a:r>
            <a:r>
              <a:rPr lang="en-US" sz="2200" spc="-1" dirty="0">
                <a:solidFill>
                  <a:srgbClr val="000000"/>
                </a:solidFill>
                <a:latin typeface="Times New Roman"/>
                <a:ea typeface="Courier New"/>
              </a:rPr>
              <a:t>developed</a:t>
            </a:r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 theoretical models</a:t>
            </a:r>
            <a:endParaRPr lang="it-IT" sz="22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1FF128F-C6AB-7B28-69D5-9D3348EB771C}"/>
              </a:ext>
            </a:extLst>
          </p:cNvPr>
          <p:cNvSpPr txBox="1"/>
          <p:nvPr/>
        </p:nvSpPr>
        <p:spPr>
          <a:xfrm>
            <a:off x="590203" y="4070092"/>
            <a:ext cx="4848696" cy="21236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KN interaction at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KNN interaction at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Nuclear density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Possible existence of kaon condensates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Kaon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Kaonic atoms cascade models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204EDBE-533F-ED6C-0973-67E26D926A0C}"/>
              </a:ext>
            </a:extLst>
          </p:cNvPr>
          <p:cNvSpPr txBox="1"/>
          <p:nvPr/>
        </p:nvSpPr>
        <p:spPr>
          <a:xfrm>
            <a:off x="319596" y="3009818"/>
            <a:ext cx="6094520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These theoretical models are </a:t>
            </a:r>
            <a:r>
              <a:rPr lang="en-US" sz="2200" b="0" u="sng" strike="noStrike" spc="-1" dirty="0">
                <a:solidFill>
                  <a:srgbClr val="C00000"/>
                </a:solidFill>
                <a:latin typeface="Times New Roman"/>
                <a:ea typeface="Courier New"/>
              </a:rPr>
              <a:t>used to derive</a:t>
            </a:r>
            <a:r>
              <a:rPr lang="en-US" sz="2200" b="0" strike="noStrike" spc="-1" dirty="0">
                <a:solidFill>
                  <a:srgbClr val="000000"/>
                </a:solidFill>
                <a:latin typeface="Times New Roman"/>
                <a:ea typeface="Courier New"/>
              </a:rPr>
              <a:t>, fo</a:t>
            </a:r>
            <a:r>
              <a:rPr lang="en-US" sz="2200" spc="-1" dirty="0">
                <a:solidFill>
                  <a:srgbClr val="000000"/>
                </a:solidFill>
                <a:latin typeface="Times New Roman"/>
                <a:ea typeface="Courier New"/>
              </a:rPr>
              <a:t>r example: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0F0B2AC9-4ACA-E9BE-6A49-F0D32EB143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39" t="3880" r="12267" b="5708"/>
          <a:stretch/>
        </p:blipFill>
        <p:spPr>
          <a:xfrm>
            <a:off x="5920034" y="1855656"/>
            <a:ext cx="5952370" cy="453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19F7A8E-29D3-A7F5-82E2-55AF5754D111}"/>
                  </a:ext>
                </a:extLst>
              </p:cNvPr>
              <p:cNvSpPr txBox="1"/>
              <p:nvPr/>
            </p:nvSpPr>
            <p:spPr>
              <a:xfrm>
                <a:off x="353615" y="707885"/>
                <a:ext cx="11838385" cy="14901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it-IT" sz="2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=6,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</a:rPr>
                              <m:t>=5,</m:t>
                            </m:r>
                            <m:sSup>
                              <m:sSupPr>
                                <m:ctrlPr>
                                  <a:rPr lang="it-IT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it-IT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Pre>
                      <m:sPrePr>
                        <m:ctrlPr>
                          <a:rPr lang="it-IT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96</m:t>
                        </m:r>
                      </m:sup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p>
                    <m:r>
                      <a:rPr lang="it-IT" sz="22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Pre>
                      <m:sPrePr>
                        <m:ctrlPr>
                          <a:rPr lang="it-IT" sz="2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</m:sup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mixed with the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it-IT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=4,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=3,</m:t>
                            </m:r>
                            <m:sSup>
                              <m:sSup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it-IT" sz="2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The small ratio of mixing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strenght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spacing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respectively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10 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perturbative treatment and the E2-induced,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complex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shift due to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mixing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approximately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by: 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19F7A8E-29D3-A7F5-82E2-55AF5754D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15" y="707885"/>
                <a:ext cx="11838385" cy="1490152"/>
              </a:xfrm>
              <a:prstGeom prst="rect">
                <a:avLst/>
              </a:prstGeom>
              <a:blipFill>
                <a:blip r:embed="rId2"/>
                <a:stretch>
                  <a:fillRect l="-721" t="-51837" r="-2008"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C13AC18-DC73-382B-DC47-B5BF0230EF36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in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kaonic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Mo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26E8372E-2850-E6B5-BBAB-60C9E9BA80F0}"/>
                  </a:ext>
                </a:extLst>
              </p:cNvPr>
              <p:cNvSpPr txBox="1"/>
              <p:nvPr/>
            </p:nvSpPr>
            <p:spPr>
              <a:xfrm>
                <a:off x="3273167" y="2294813"/>
                <a:ext cx="5633337" cy="8063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2;6,5</m:t>
                          </m:r>
                        </m:e>
                      </m:d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it-IT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2;6,5)</m:t>
                          </m:r>
                        </m:num>
                        <m:den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5;</m:t>
                              </m:r>
                              <m:sSup>
                                <m:sSup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  <m:e>
                              <m:sSub>
                                <m:sSub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3;</m:t>
                              </m:r>
                              <m:sSup>
                                <m:sSup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6,5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  <m:r>
                            <a:rPr lang="it-IT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it-IT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it-IT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26E8372E-2850-E6B5-BBAB-60C9E9BA80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167" y="2294813"/>
                <a:ext cx="5633337" cy="806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0D3C5A1-2FB9-64AD-0D38-25ADF1DEFA26}"/>
                  </a:ext>
                </a:extLst>
              </p:cNvPr>
              <p:cNvSpPr txBox="1"/>
              <p:nvPr/>
            </p:nvSpPr>
            <p:spPr>
              <a:xfrm>
                <a:off x="391137" y="3076324"/>
                <a:ext cx="11397398" cy="11989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energy of the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it-IT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=6,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=5,</m:t>
                            </m:r>
                            <m:sSup>
                              <m:sSup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2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sup>
                                <m:r>
                                  <a:rPr lang="it-IT" sz="2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it-IT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it-IT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it-IT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𝑒𝑚</m:t>
                        </m:r>
                      </m:sub>
                    </m:sSub>
                    <m:d>
                      <m:d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4,3</m:t>
                        </m:r>
                      </m:e>
                    </m:d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4,3</m:t>
                        </m:r>
                      </m:e>
                    </m:d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m:rPr>
                        <m:sty m:val="p"/>
                      </m:rPr>
                      <a:rPr lang="el-GR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(4,3)/2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energy of the state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it-IT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=4,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it-IT" sz="2200" i="1">
                                <a:latin typeface="Cambria Math" panose="02040503050406030204" pitchFamily="18" charset="0"/>
                              </a:rPr>
                              <m:t>=3,</m:t>
                            </m:r>
                            <m:sSup>
                              <m:sSupPr>
                                <m:ctrlPr>
                                  <a:rPr lang="it-IT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it-IT" sz="22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0D3C5A1-2FB9-64AD-0D38-25ADF1DEF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37" y="3076324"/>
                <a:ext cx="11397398" cy="1198918"/>
              </a:xfrm>
              <a:prstGeom prst="rect">
                <a:avLst/>
              </a:prstGeom>
              <a:blipFill>
                <a:blip r:embed="rId4"/>
                <a:stretch>
                  <a:fillRect l="-695" t="-38265" r="-6203" b="-938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CECF1DA-C242-4B9B-2DC3-EF87CF09E46A}"/>
                  </a:ext>
                </a:extLst>
              </p:cNvPr>
              <p:cNvSpPr txBox="1"/>
              <p:nvPr/>
            </p:nvSpPr>
            <p:spPr>
              <a:xfrm>
                <a:off x="353615" y="4290769"/>
                <a:ext cx="11329304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E2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resonance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access the 4f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atomic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easily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accessible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during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cascade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because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abstorption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 strong interaction in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strangeness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sector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low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distances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an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excited</a:t>
                </a:r>
                <a:r>
                  <a:rPr lang="it-IT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u="sng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nucleus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 </a:t>
                </a: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9CECF1DA-C242-4B9B-2DC3-EF87CF09E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15" y="4290769"/>
                <a:ext cx="11329304" cy="1107996"/>
              </a:xfrm>
              <a:prstGeom prst="rect">
                <a:avLst/>
              </a:prstGeom>
              <a:blipFill>
                <a:blip r:embed="rId5"/>
                <a:stretch>
                  <a:fillRect l="-700" t="-3846" b="-98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5A2B201-CC23-E3C8-2FA9-61FB60F179BE}"/>
              </a:ext>
            </a:extLst>
          </p:cNvPr>
          <p:cNvSpPr txBox="1"/>
          <p:nvPr/>
        </p:nvSpPr>
        <p:spPr>
          <a:xfrm>
            <a:off x="391137" y="5563988"/>
            <a:ext cx="11397398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OFFERS THE LARGEST NUCLEAR ATOMIC OVERLAP TESTED SO FAR WITH KAONIC ATOMS</a:t>
            </a:r>
            <a:r>
              <a:rPr lang="it-IT" b="1" dirty="0"/>
              <a:t>. 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D42774C-3B4A-2D5C-E060-D3E6767D0D9E}"/>
              </a:ext>
            </a:extLst>
          </p:cNvPr>
          <p:cNvSpPr txBox="1"/>
          <p:nvPr/>
        </p:nvSpPr>
        <p:spPr>
          <a:xfrm>
            <a:off x="4022386" y="6397732"/>
            <a:ext cx="47908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4 COMPARABLE ISOTOPES!!!</a:t>
            </a:r>
          </a:p>
        </p:txBody>
      </p:sp>
    </p:spTree>
    <p:extLst>
      <p:ext uri="{BB962C8B-B14F-4D97-AF65-F5344CB8AC3E}">
        <p14:creationId xmlns:p14="http://schemas.microsoft.com/office/powerpoint/2010/main" val="404407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 animBg="1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7C363AE-DE5E-2A72-3F32-F0D178C2CD7F}"/>
              </a:ext>
            </a:extLst>
          </p:cNvPr>
          <p:cNvSpPr txBox="1"/>
          <p:nvPr/>
        </p:nvSpPr>
        <p:spPr>
          <a:xfrm>
            <a:off x="321468" y="705185"/>
            <a:ext cx="1125381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shifts (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widths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of the energy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n=6,4 in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kaonic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molibdenum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isotopes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allowed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toward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periphery</a:t>
            </a:r>
            <a:r>
              <a:rPr lang="it-IT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DCA98A9-06FA-09F5-1C84-B7D587BC013A}"/>
              </a:ext>
            </a:extLst>
          </p:cNvPr>
          <p:cNvSpPr txBox="1"/>
          <p:nvPr/>
        </p:nvSpPr>
        <p:spPr>
          <a:xfrm>
            <a:off x="321468" y="3771531"/>
            <a:ext cx="5379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t-IT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radius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adjusted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E79D360-FD46-784B-B83B-15FD6102F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234" y="1833284"/>
            <a:ext cx="5836597" cy="49159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DD1AE2F-DA83-72B8-D877-F1EAF33CBEF4}"/>
                  </a:ext>
                </a:extLst>
              </p:cNvPr>
              <p:cNvSpPr txBox="1"/>
              <p:nvPr/>
            </p:nvSpPr>
            <p:spPr>
              <a:xfrm>
                <a:off x="321468" y="5093507"/>
                <a:ext cx="5737027" cy="11382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DIFFERENCE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BETWEEN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NEUTRON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PROTON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RMS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RADII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𝜟</m:t>
                    </m:r>
                    <m:sSub>
                      <m:sSubPr>
                        <m:ctrlPr>
                          <a:rPr lang="el-GR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it-IT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𝒏𝒑</m:t>
                        </m:r>
                      </m:sub>
                    </m:sSub>
                  </m:oMath>
                </a14:m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WAS DETERMINED. 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DD1AE2F-DA83-72B8-D877-F1EAF33CB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68" y="5093507"/>
                <a:ext cx="5737027" cy="1138260"/>
              </a:xfrm>
              <a:prstGeom prst="rect">
                <a:avLst/>
              </a:prstGeom>
              <a:blipFill>
                <a:blip r:embed="rId3"/>
                <a:stretch>
                  <a:fillRect l="-1382" t="-3763" b="-102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>
            <a:extLst>
              <a:ext uri="{FF2B5EF4-FFF2-40B4-BE49-F238E27FC236}">
                <a16:creationId xmlns:a16="http://schemas.microsoft.com/office/drawing/2014/main" id="{5B9D50D4-1EB8-FFB2-2E3B-7E5FB979D039}"/>
              </a:ext>
            </a:extLst>
          </p:cNvPr>
          <p:cNvSpPr txBox="1"/>
          <p:nvPr/>
        </p:nvSpPr>
        <p:spPr>
          <a:xfrm>
            <a:off x="338826" y="2206093"/>
            <a:ext cx="512742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Te nuclei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described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two-parameter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Fermi model.</a:t>
            </a:r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568A4BD8-021C-79FF-87C6-FFFC454C93A0}"/>
              </a:ext>
            </a:extLst>
          </p:cNvPr>
          <p:cNvSpPr/>
          <p:nvPr/>
        </p:nvSpPr>
        <p:spPr>
          <a:xfrm>
            <a:off x="2484238" y="4604021"/>
            <a:ext cx="424332" cy="471962"/>
          </a:xfrm>
          <a:prstGeom prst="downArrow">
            <a:avLst/>
          </a:prstGeom>
          <a:solidFill>
            <a:srgbClr val="00B05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455DF00-94A1-3941-A28F-09B9011A02BE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The E2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Nuclear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Resonance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in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Kaonic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atoms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EA3F06E-320B-1AEA-0EC9-15D0A7A50628}"/>
              </a:ext>
            </a:extLst>
          </p:cNvPr>
          <p:cNvSpPr/>
          <p:nvPr/>
        </p:nvSpPr>
        <p:spPr>
          <a:xfrm>
            <a:off x="2484238" y="3246309"/>
            <a:ext cx="424332" cy="471962"/>
          </a:xfrm>
          <a:prstGeom prst="downArrow">
            <a:avLst/>
          </a:prstGeom>
          <a:solidFill>
            <a:srgbClr val="00B05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8C0C04E-B09F-2CD0-6FF1-66BC899D65C5}"/>
              </a:ext>
            </a:extLst>
          </p:cNvPr>
          <p:cNvSpPr txBox="1"/>
          <p:nvPr/>
        </p:nvSpPr>
        <p:spPr>
          <a:xfrm>
            <a:off x="2885182" y="1629048"/>
            <a:ext cx="6541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PERFORMED IN ANTIPROTONIC TE ISOTOPES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46F401-EFD2-B796-BC1B-7DBBD7564D64}"/>
              </a:ext>
            </a:extLst>
          </p:cNvPr>
          <p:cNvSpPr txBox="1"/>
          <p:nvPr/>
        </p:nvSpPr>
        <p:spPr>
          <a:xfrm>
            <a:off x="2581717" y="6437418"/>
            <a:ext cx="69535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6CC0"/>
                </a:solidFill>
              </a:rPr>
              <a:t>B. </a:t>
            </a:r>
            <a:r>
              <a:rPr lang="it-IT" sz="2200" dirty="0" err="1">
                <a:solidFill>
                  <a:srgbClr val="006CC0"/>
                </a:solidFill>
              </a:rPr>
              <a:t>Klos</a:t>
            </a:r>
            <a:r>
              <a:rPr lang="it-IT" sz="2200" dirty="0">
                <a:solidFill>
                  <a:srgbClr val="006CC0"/>
                </a:solidFill>
              </a:rPr>
              <a:t>, S. </a:t>
            </a:r>
            <a:r>
              <a:rPr lang="it-IT" sz="2200" dirty="0" err="1">
                <a:solidFill>
                  <a:srgbClr val="006CC0"/>
                </a:solidFill>
              </a:rPr>
              <a:t>Wycech</a:t>
            </a:r>
            <a:r>
              <a:rPr lang="it-IT" sz="2200" dirty="0">
                <a:solidFill>
                  <a:srgbClr val="006CC0"/>
                </a:solidFill>
              </a:rPr>
              <a:t> </a:t>
            </a:r>
            <a:r>
              <a:rPr lang="it-IT" sz="2200" i="1" dirty="0">
                <a:solidFill>
                  <a:srgbClr val="006CC0"/>
                </a:solidFill>
              </a:rPr>
              <a:t>et al.</a:t>
            </a:r>
            <a:r>
              <a:rPr lang="it-IT" sz="2200" dirty="0">
                <a:solidFill>
                  <a:srgbClr val="006CC0"/>
                </a:solidFill>
              </a:rPr>
              <a:t>, PHYS. REV. C </a:t>
            </a:r>
            <a:r>
              <a:rPr lang="it-IT" sz="2200" b="1" dirty="0">
                <a:solidFill>
                  <a:srgbClr val="006CC0"/>
                </a:solidFill>
              </a:rPr>
              <a:t>69</a:t>
            </a:r>
            <a:r>
              <a:rPr lang="it-IT" sz="2200" dirty="0">
                <a:solidFill>
                  <a:srgbClr val="006CC0"/>
                </a:solidFill>
              </a:rPr>
              <a:t>, 044311 (2004)</a:t>
            </a:r>
          </a:p>
        </p:txBody>
      </p:sp>
    </p:spTree>
    <p:extLst>
      <p:ext uri="{BB962C8B-B14F-4D97-AF65-F5344CB8AC3E}">
        <p14:creationId xmlns:p14="http://schemas.microsoft.com/office/powerpoint/2010/main" val="333364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 animBg="1"/>
      <p:bldP spid="11" grpId="0" animBg="1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6B18EF-742C-442B-81C0-47FEC2A29AD1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Double </a:t>
            </a:r>
            <a:r>
              <a:rPr lang="el-GR" sz="4000" spc="-1" dirty="0">
                <a:solidFill>
                  <a:srgbClr val="006CC0"/>
                </a:solidFill>
                <a:latin typeface="Times New Roman"/>
              </a:rPr>
              <a:t>β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decay</a:t>
            </a:r>
            <a:r>
              <a:rPr lang="it-IT" sz="4000" spc="-1" dirty="0">
                <a:solidFill>
                  <a:srgbClr val="006CC0"/>
                </a:solidFill>
                <a:latin typeface="Times New Roman"/>
              </a:rPr>
              <a:t> in Mo-98 and Mo-100 </a:t>
            </a:r>
            <a:r>
              <a:rPr lang="it-IT" sz="4000" spc="-1" dirty="0" err="1">
                <a:solidFill>
                  <a:srgbClr val="006CC0"/>
                </a:solidFill>
                <a:latin typeface="Times New Roman"/>
              </a:rPr>
              <a:t>isotopes</a:t>
            </a:r>
            <a:endParaRPr lang="it-IT" sz="4000" b="0" strike="noStrike" spc="-1" dirty="0">
              <a:solidFill>
                <a:srgbClr val="006CC0"/>
              </a:solidFill>
              <a:latin typeface="Times New Roman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6ABD1CC-2125-4C5A-9ECC-C69CA9708943}"/>
              </a:ext>
            </a:extLst>
          </p:cNvPr>
          <p:cNvSpPr txBox="1"/>
          <p:nvPr/>
        </p:nvSpPr>
        <p:spPr>
          <a:xfrm>
            <a:off x="214312" y="793450"/>
            <a:ext cx="116826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beta (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ββ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turn in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protons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(or vice versa) and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emitted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6709F61-6869-8412-D64A-7E978D8D4879}"/>
              </a:ext>
            </a:extLst>
          </p:cNvPr>
          <p:cNvSpPr txBox="1"/>
          <p:nvPr/>
        </p:nvSpPr>
        <p:spPr>
          <a:xfrm>
            <a:off x="214313" y="1537150"/>
            <a:ext cx="4254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double-beta </a:t>
            </a:r>
            <a:r>
              <a:rPr lang="it-IT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7BB8953-E246-FA62-B745-81C123AEF950}"/>
                  </a:ext>
                </a:extLst>
              </p:cNvPr>
              <p:cNvSpPr txBox="1"/>
              <p:nvPr/>
            </p:nvSpPr>
            <p:spPr>
              <a:xfrm>
                <a:off x="4200064" y="1648847"/>
                <a:ext cx="3755965" cy="3454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2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98</m:t>
                          </m:r>
                        </m:sup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𝑀𝑜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98</m:t>
                              </m:r>
                            </m:sup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𝑅𝑢</m:t>
                              </m:r>
                            </m:e>
                          </m:sPr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acc>
                            <m:accPr>
                              <m:chr m:val="̅"/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acc>
                        </m:e>
                      </m:sPre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7BB8953-E246-FA62-B745-81C123AEF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064" y="1648847"/>
                <a:ext cx="3755965" cy="345479"/>
              </a:xfrm>
              <a:prstGeom prst="rect">
                <a:avLst/>
              </a:prstGeom>
              <a:blipFill>
                <a:blip r:embed="rId2"/>
                <a:stretch>
                  <a:fillRect l="-325" t="-3509" r="-10552" b="-157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Google Shape;138;p20">
            <a:extLst>
              <a:ext uri="{FF2B5EF4-FFF2-40B4-BE49-F238E27FC236}">
                <a16:creationId xmlns:a16="http://schemas.microsoft.com/office/drawing/2014/main" id="{BFCECEAC-5074-9A5F-4D15-3660A6010CDE}"/>
              </a:ext>
            </a:extLst>
          </p:cNvPr>
          <p:cNvSpPr/>
          <p:nvPr/>
        </p:nvSpPr>
        <p:spPr>
          <a:xfrm rot="16200000">
            <a:off x="8131791" y="1809304"/>
            <a:ext cx="387894" cy="43843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D5BDC"/>
          </a:solidFill>
          <a:ln w="9525" cap="flat" cmpd="sng">
            <a:solidFill>
              <a:srgbClr val="0D5B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87CA42E-A121-390B-FC5A-2D71A19FA880}"/>
              </a:ext>
            </a:extLst>
          </p:cNvPr>
          <p:cNvSpPr txBox="1"/>
          <p:nvPr/>
        </p:nvSpPr>
        <p:spPr>
          <a:xfrm>
            <a:off x="8712597" y="1791580"/>
            <a:ext cx="32366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Lepton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conserved</a:t>
            </a:r>
            <a:endParaRPr lang="it-IT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A03772F-6951-206B-D5BD-03F20FE82EB3}"/>
              </a:ext>
            </a:extLst>
          </p:cNvPr>
          <p:cNvSpPr txBox="1"/>
          <p:nvPr/>
        </p:nvSpPr>
        <p:spPr>
          <a:xfrm>
            <a:off x="214312" y="2655069"/>
            <a:ext cx="4561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Neutrinoless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double-beta </a:t>
            </a:r>
            <a:r>
              <a:rPr lang="it-IT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A8C5F2C-34F3-5068-BCE3-61551E87E23A}"/>
                  </a:ext>
                </a:extLst>
              </p:cNvPr>
              <p:cNvSpPr txBox="1"/>
              <p:nvPr/>
            </p:nvSpPr>
            <p:spPr>
              <a:xfrm>
                <a:off x="4200064" y="2714736"/>
                <a:ext cx="3002169" cy="3454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2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98</m:t>
                          </m:r>
                        </m:sup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𝑀𝑜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98</m:t>
                              </m:r>
                            </m:sup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𝑅𝑢</m:t>
                              </m:r>
                            </m:e>
                          </m:sPr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A8C5F2C-34F3-5068-BCE3-61551E87E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064" y="2714736"/>
                <a:ext cx="3002169" cy="345479"/>
              </a:xfrm>
              <a:prstGeom prst="rect">
                <a:avLst/>
              </a:prstGeom>
              <a:blipFill>
                <a:blip r:embed="rId3"/>
                <a:stretch>
                  <a:fillRect l="-407" t="-3509" b="-157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Google Shape;138;p20">
            <a:extLst>
              <a:ext uri="{FF2B5EF4-FFF2-40B4-BE49-F238E27FC236}">
                <a16:creationId xmlns:a16="http://schemas.microsoft.com/office/drawing/2014/main" id="{5F313DDF-E60F-CD2D-DB15-7A364EF2C2F0}"/>
              </a:ext>
            </a:extLst>
          </p:cNvPr>
          <p:cNvSpPr/>
          <p:nvPr/>
        </p:nvSpPr>
        <p:spPr>
          <a:xfrm rot="16200000">
            <a:off x="7421006" y="2915621"/>
            <a:ext cx="373154" cy="43843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8DAC767-3FA7-F6FF-9A1E-92C6709F27BE}"/>
              </a:ext>
            </a:extLst>
          </p:cNvPr>
          <p:cNvSpPr txBox="1"/>
          <p:nvPr/>
        </p:nvSpPr>
        <p:spPr>
          <a:xfrm>
            <a:off x="7906718" y="2813482"/>
            <a:ext cx="4187469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D5B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VIOLATION OF LEPTON NUMBER CONSERVATION LAW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AD37C84-3138-C733-2E6A-97EE7C63046A}"/>
              </a:ext>
            </a:extLst>
          </p:cNvPr>
          <p:cNvSpPr txBox="1"/>
          <p:nvPr/>
        </p:nvSpPr>
        <p:spPr>
          <a:xfrm>
            <a:off x="1036098" y="3718416"/>
            <a:ext cx="98960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Neutrinoless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double-beta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neutrino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a Majorana </a:t>
            </a:r>
            <a:r>
              <a:rPr lang="it-IT" sz="2200" b="1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it-IT" sz="2200" b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46D0DA9-AB79-98E7-D99C-1661CC7C7B3F}"/>
              </a:ext>
            </a:extLst>
          </p:cNvPr>
          <p:cNvSpPr txBox="1"/>
          <p:nvPr/>
        </p:nvSpPr>
        <p:spPr>
          <a:xfrm>
            <a:off x="398391" y="4163284"/>
            <a:ext cx="116826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l-G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ββ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matrix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be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calculated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it-IT" sz="2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theory frameworks: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proton-neutron</a:t>
            </a:r>
            <a:r>
              <a:rPr lang="it-IT" sz="2200" dirty="0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quasiparticle</a:t>
            </a:r>
            <a:r>
              <a:rPr lang="it-IT" sz="2200" dirty="0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random </a:t>
            </a:r>
            <a:r>
              <a:rPr lang="it-IT" sz="2200" dirty="0" err="1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r>
              <a:rPr lang="it-IT" sz="2200" dirty="0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</a:t>
            </a:r>
            <a:r>
              <a:rPr lang="it-IT" sz="2200" dirty="0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2200" dirty="0" err="1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pnQRPA</a:t>
            </a:r>
            <a:r>
              <a:rPr lang="it-IT" sz="2200" dirty="0">
                <a:highlight>
                  <a:srgbClr val="66FF33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it-IT" sz="2200" dirty="0" err="1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it-IT" sz="22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interacting</a:t>
            </a:r>
            <a:r>
              <a:rPr lang="it-IT" sz="22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boson</a:t>
            </a:r>
            <a:r>
              <a:rPr lang="it-IT" sz="22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model (IBM-2)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0CF1F73-00E6-EF74-4B84-ADD456C42DBB}"/>
              </a:ext>
            </a:extLst>
          </p:cNvPr>
          <p:cNvSpPr txBox="1"/>
          <p:nvPr/>
        </p:nvSpPr>
        <p:spPr>
          <a:xfrm>
            <a:off x="398391" y="5295109"/>
            <a:ext cx="114985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depends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relative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distance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neutron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decays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estimated</a:t>
            </a:r>
            <a:r>
              <a:rPr lang="it-IT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be: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0AA61E6-81F0-5631-213A-CD1B0A897D34}"/>
                  </a:ext>
                </a:extLst>
              </p:cNvPr>
              <p:cNvSpPr txBox="1"/>
              <p:nvPr/>
            </p:nvSpPr>
            <p:spPr>
              <a:xfrm>
                <a:off x="1036098" y="5975044"/>
                <a:ext cx="10649934" cy="747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 more precise </a:t>
                </a:r>
                <a:r>
                  <a:rPr lang="it-IT" sz="2000" b="1" i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rms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neutron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radius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kaonic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isotpes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provide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further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constrains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relative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distance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among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000" b="1" dirty="0" err="1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neutrons</a:t>
                </a:r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𝟒𝟐</m:t>
                        </m:r>
                      </m:sub>
                      <m:sup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𝟗𝟖</m:t>
                        </m:r>
                      </m:sup>
                      <m:e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𝑴𝒐</m:t>
                        </m:r>
                      </m:e>
                    </m:sPre>
                  </m:oMath>
                </a14:m>
                <a:r>
                  <a:rPr lang="it-IT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𝟒𝟐</m:t>
                        </m:r>
                      </m:sub>
                      <m:sup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𝟏𝟎𝟎</m:t>
                        </m:r>
                      </m:sup>
                      <m:e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𝑴𝒐</m:t>
                        </m:r>
                      </m:e>
                    </m:sPre>
                  </m:oMath>
                </a14:m>
                <a:endParaRPr lang="it-IT" sz="20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40AA61E6-81F0-5631-213A-CD1B0A897D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98" y="5975044"/>
                <a:ext cx="10649934" cy="747128"/>
              </a:xfrm>
              <a:prstGeom prst="rect">
                <a:avLst/>
              </a:prstGeom>
              <a:blipFill>
                <a:blip r:embed="rId4"/>
                <a:stretch>
                  <a:fillRect l="-630" t="-4065" b="-105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F2AA9130-C920-93ED-FC3D-8265F900AE62}"/>
                  </a:ext>
                </a:extLst>
              </p:cNvPr>
              <p:cNvSpPr txBox="1"/>
              <p:nvPr/>
            </p:nvSpPr>
            <p:spPr>
              <a:xfrm>
                <a:off x="4113313" y="2067351"/>
                <a:ext cx="3993209" cy="345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2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𝑀𝑜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100</m:t>
                              </m:r>
                            </m:sup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𝑅𝑢</m:t>
                              </m:r>
                            </m:e>
                          </m:sPr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acc>
                            <m:accPr>
                              <m:chr m:val="̅"/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acc>
                        </m:e>
                      </m:sPre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F2AA9130-C920-93ED-FC3D-8265F900A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313" y="2067351"/>
                <a:ext cx="3993209" cy="345287"/>
              </a:xfrm>
              <a:prstGeom prst="rect">
                <a:avLst/>
              </a:prstGeom>
              <a:blipFill>
                <a:blip r:embed="rId5"/>
                <a:stretch>
                  <a:fillRect l="-305" t="-3509" r="-9924" b="-157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A9BDA7FB-DF40-9CE6-B8A9-FEF3934B210D}"/>
                  </a:ext>
                </a:extLst>
              </p:cNvPr>
              <p:cNvSpPr txBox="1"/>
              <p:nvPr/>
            </p:nvSpPr>
            <p:spPr>
              <a:xfrm>
                <a:off x="4148953" y="3253173"/>
                <a:ext cx="3239413" cy="345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2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  <m:sup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  <m: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𝑀𝑜</m:t>
                          </m:r>
                          <m:r>
                            <a:rPr lang="it-IT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sub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100</m:t>
                              </m:r>
                            </m:sup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𝑅𝑢</m:t>
                              </m:r>
                            </m:e>
                          </m:sPre>
                          <m:r>
                            <a:rPr lang="it-IT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2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it-IT" sz="2200" dirty="0"/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A9BDA7FB-DF40-9CE6-B8A9-FEF3934B21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953" y="3253173"/>
                <a:ext cx="3239413" cy="345287"/>
              </a:xfrm>
              <a:prstGeom prst="rect">
                <a:avLst/>
              </a:prstGeom>
              <a:blipFill>
                <a:blip r:embed="rId6"/>
                <a:stretch>
                  <a:fillRect l="-377" t="-3571" b="-160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59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5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22;p19">
            <a:extLst>
              <a:ext uri="{FF2B5EF4-FFF2-40B4-BE49-F238E27FC236}">
                <a16:creationId xmlns:a16="http://schemas.microsoft.com/office/drawing/2014/main" id="{40AC2B01-D658-4CDA-8C62-87F20E68C18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06400" y="-1"/>
            <a:ext cx="11460253" cy="172897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it-IT" sz="45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PROPOSAL: </a:t>
            </a:r>
            <a:r>
              <a:rPr lang="it-IT" sz="45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KAMEO</a:t>
            </a:r>
            <a:br>
              <a:rPr lang="it-IT" sz="4533" b="1" dirty="0">
                <a:solidFill>
                  <a:srgbClr val="0D5B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9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aonic </a:t>
            </a:r>
            <a:r>
              <a:rPr lang="en-US" sz="29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toms</a:t>
            </a:r>
            <a:r>
              <a:rPr lang="en-US" sz="2933" b="1" dirty="0">
                <a:solidFill>
                  <a:srgbClr val="0D5B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easuring</a:t>
            </a:r>
            <a:r>
              <a:rPr lang="en-US" sz="2933" b="1" dirty="0">
                <a:solidFill>
                  <a:srgbClr val="0D5B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resonance </a:t>
            </a:r>
            <a:r>
              <a:rPr lang="en-US" sz="29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ffects</a:t>
            </a:r>
            <a:r>
              <a:rPr lang="en-US" sz="2933" b="1" dirty="0">
                <a:solidFill>
                  <a:srgbClr val="0D5BD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933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933" b="1" dirty="0">
                <a:solidFill>
                  <a:srgbClr val="006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bservables</a:t>
            </a:r>
            <a:br>
              <a:rPr lang="en-US" sz="4533" b="1" dirty="0">
                <a:solidFill>
                  <a:srgbClr val="0D5BDC"/>
                </a:solidFill>
              </a:rPr>
            </a:br>
            <a:endParaRPr lang="it-IT" sz="4533" b="1" dirty="0">
              <a:solidFill>
                <a:srgbClr val="0D5BDC"/>
              </a:solidFill>
            </a:endParaRP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6D667061-BF58-4111-AE90-4137559873F3}"/>
              </a:ext>
            </a:extLst>
          </p:cNvPr>
          <p:cNvSpPr txBox="1"/>
          <p:nvPr/>
        </p:nvSpPr>
        <p:spPr>
          <a:xfrm>
            <a:off x="294640" y="1074785"/>
            <a:ext cx="11490960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133" dirty="0"/>
              <a:t>The </a:t>
            </a:r>
            <a:r>
              <a:rPr lang="it-IT" sz="2133" dirty="0" err="1"/>
              <a:t>measurement</a:t>
            </a:r>
            <a:r>
              <a:rPr lang="it-IT" sz="2133" dirty="0"/>
              <a:t> of </a:t>
            </a:r>
            <a:r>
              <a:rPr lang="it-IT" sz="2133" dirty="0" err="1"/>
              <a:t>Nuclear</a:t>
            </a:r>
            <a:r>
              <a:rPr lang="it-IT" sz="2133" dirty="0"/>
              <a:t> </a:t>
            </a:r>
            <a:r>
              <a:rPr lang="it-IT" sz="2133" dirty="0" err="1"/>
              <a:t>resonance</a:t>
            </a:r>
            <a:r>
              <a:rPr lang="it-IT" sz="2133" dirty="0"/>
              <a:t> E2 </a:t>
            </a:r>
            <a:r>
              <a:rPr lang="it-IT" sz="2133" dirty="0" err="1"/>
              <a:t>effects</a:t>
            </a:r>
            <a:r>
              <a:rPr lang="it-IT" sz="2133" dirty="0"/>
              <a:t> in </a:t>
            </a:r>
            <a:r>
              <a:rPr lang="it-IT" sz="2133" dirty="0" err="1"/>
              <a:t>Molybdenum</a:t>
            </a:r>
            <a:r>
              <a:rPr lang="it-IT" sz="2133" dirty="0"/>
              <a:t> </a:t>
            </a:r>
            <a:r>
              <a:rPr lang="it-IT" sz="2133" dirty="0" err="1"/>
              <a:t>kaonic</a:t>
            </a:r>
            <a:r>
              <a:rPr lang="it-IT" sz="2133" dirty="0"/>
              <a:t> </a:t>
            </a:r>
            <a:r>
              <a:rPr lang="it-IT" sz="2133" dirty="0" err="1"/>
              <a:t>isotopes</a:t>
            </a:r>
            <a:r>
              <a:rPr lang="it-IT" sz="2133" dirty="0"/>
              <a:t> </a:t>
            </a:r>
            <a:r>
              <a:rPr lang="it-IT" sz="2133" dirty="0" err="1"/>
              <a:t>could</a:t>
            </a:r>
            <a:r>
              <a:rPr lang="it-IT" sz="2133" dirty="0"/>
              <a:t> be </a:t>
            </a:r>
            <a:r>
              <a:rPr lang="it-IT" sz="2133" dirty="0" err="1"/>
              <a:t>performed</a:t>
            </a:r>
            <a:r>
              <a:rPr lang="it-IT" sz="2133" dirty="0"/>
              <a:t> </a:t>
            </a:r>
            <a:r>
              <a:rPr lang="it-IT" sz="2133" b="1" dirty="0" err="1">
                <a:solidFill>
                  <a:srgbClr val="00B050"/>
                </a:solidFill>
              </a:rPr>
              <a:t>during</a:t>
            </a:r>
            <a:r>
              <a:rPr lang="it-IT" sz="2133" b="1" dirty="0">
                <a:solidFill>
                  <a:srgbClr val="00B050"/>
                </a:solidFill>
              </a:rPr>
              <a:t> the SIDDHARTA-2 data </a:t>
            </a:r>
            <a:r>
              <a:rPr lang="it-IT" sz="2133" b="1" dirty="0" err="1">
                <a:solidFill>
                  <a:srgbClr val="00B050"/>
                </a:solidFill>
              </a:rPr>
              <a:t>taking</a:t>
            </a:r>
            <a:r>
              <a:rPr lang="it-IT" sz="2133" b="1" dirty="0">
                <a:solidFill>
                  <a:srgbClr val="00B050"/>
                </a:solidFill>
              </a:rPr>
              <a:t> </a:t>
            </a:r>
            <a:r>
              <a:rPr lang="it-IT" sz="2133" b="1" dirty="0" err="1">
                <a:solidFill>
                  <a:srgbClr val="00B050"/>
                </a:solidFill>
              </a:rPr>
              <a:t>period</a:t>
            </a:r>
            <a:r>
              <a:rPr lang="it-IT" sz="2133" dirty="0"/>
              <a:t>, </a:t>
            </a:r>
            <a:r>
              <a:rPr lang="it-IT" sz="2133" dirty="0" err="1"/>
              <a:t>exploiting</a:t>
            </a:r>
            <a:r>
              <a:rPr lang="it-IT" sz="2133" dirty="0"/>
              <a:t> the </a:t>
            </a:r>
            <a:r>
              <a:rPr lang="it-IT" sz="2133" dirty="0" err="1"/>
              <a:t>horizontal</a:t>
            </a:r>
            <a:r>
              <a:rPr lang="it-IT" sz="2133" dirty="0"/>
              <a:t> </a:t>
            </a:r>
            <a:r>
              <a:rPr lang="it-IT" sz="2133" dirty="0" err="1"/>
              <a:t>emitted</a:t>
            </a:r>
            <a:r>
              <a:rPr lang="it-IT" sz="2133" dirty="0"/>
              <a:t> </a:t>
            </a:r>
            <a:r>
              <a:rPr lang="it-IT" sz="2133" dirty="0" err="1"/>
              <a:t>kaons</a:t>
            </a:r>
            <a:r>
              <a:rPr lang="it-IT" sz="2133" dirty="0"/>
              <a:t> with </a:t>
            </a:r>
            <a:r>
              <a:rPr lang="it-IT" sz="2133" dirty="0" err="1"/>
              <a:t>dedicated</a:t>
            </a:r>
            <a:r>
              <a:rPr lang="it-IT" sz="2133" dirty="0"/>
              <a:t> targets and a </a:t>
            </a:r>
            <a:r>
              <a:rPr lang="it-IT" sz="2133" dirty="0" err="1"/>
              <a:t>Germanium</a:t>
            </a:r>
            <a:r>
              <a:rPr lang="it-IT" sz="2133" dirty="0"/>
              <a:t> detector.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asellaDiTesto 80">
                <a:extLst>
                  <a:ext uri="{FF2B5EF4-FFF2-40B4-BE49-F238E27FC236}">
                    <a16:creationId xmlns:a16="http://schemas.microsoft.com/office/drawing/2014/main" id="{F20CC211-2252-47F2-97BE-14C54DFD77C8}"/>
                  </a:ext>
                </a:extLst>
              </p:cNvPr>
              <p:cNvSpPr txBox="1"/>
              <p:nvPr/>
            </p:nvSpPr>
            <p:spPr>
              <a:xfrm>
                <a:off x="5367528" y="5262238"/>
                <a:ext cx="6824472" cy="147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a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0000FF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preliminary</a:t>
                </a:r>
                <a:r>
                  <a:rPr lang="it-IT" sz="2200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0000FF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estimation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with a target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maximizing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geometrical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efficiency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measurements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performed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about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10-15 days for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each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isotope,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including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(for </a:t>
                </a:r>
                <a:r>
                  <a:rPr lang="it-IT" sz="2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reference</a:t>
                </a:r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the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𝟒𝟐</m:t>
                        </m:r>
                      </m:sub>
                      <m:sup>
                        <m:r>
                          <a:rPr lang="it-IT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𝟗𝟐</m:t>
                        </m:r>
                      </m:sup>
                      <m:e>
                        <m:r>
                          <a:rPr lang="it-IT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𝑴𝒐</m:t>
                        </m:r>
                      </m:e>
                    </m:sPre>
                  </m:oMath>
                </a14:m>
                <a:r>
                  <a:rPr lang="it-IT" sz="2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1" name="CasellaDiTesto 80">
                <a:extLst>
                  <a:ext uri="{FF2B5EF4-FFF2-40B4-BE49-F238E27FC236}">
                    <a16:creationId xmlns:a16="http://schemas.microsoft.com/office/drawing/2014/main" id="{F20CC211-2252-47F2-97BE-14C54DFD7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528" y="5262238"/>
                <a:ext cx="6824472" cy="1470082"/>
              </a:xfrm>
              <a:prstGeom prst="rect">
                <a:avLst/>
              </a:prstGeom>
              <a:blipFill>
                <a:blip r:embed="rId3"/>
                <a:stretch>
                  <a:fillRect l="-1162" t="-2905" r="-89" b="-78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_2">
            <a:extLst>
              <a:ext uri="{FF2B5EF4-FFF2-40B4-BE49-F238E27FC236}">
                <a16:creationId xmlns:a16="http://schemas.microsoft.com/office/drawing/2014/main" id="{D9275777-CF03-9483-75DD-A3CBCB7FC72C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23521" y="2351184"/>
            <a:ext cx="5242556" cy="3830160"/>
          </a:xfrm>
          <a:prstGeom prst="rect">
            <a:avLst/>
          </a:prstGeom>
          <a:solidFill>
            <a:srgbClr val="00B050"/>
          </a:solidFill>
          <a:ln>
            <a:noFill/>
          </a:ln>
        </p:spPr>
      </p:pic>
      <p:sp>
        <p:nvSpPr>
          <p:cNvPr id="6" name="Line 3">
            <a:extLst>
              <a:ext uri="{FF2B5EF4-FFF2-40B4-BE49-F238E27FC236}">
                <a16:creationId xmlns:a16="http://schemas.microsoft.com/office/drawing/2014/main" id="{621238B6-BE30-F72F-F1BD-B9EE79101072}"/>
              </a:ext>
            </a:extLst>
          </p:cNvPr>
          <p:cNvSpPr/>
          <p:nvPr/>
        </p:nvSpPr>
        <p:spPr>
          <a:xfrm flipH="1" flipV="1">
            <a:off x="2926078" y="4133087"/>
            <a:ext cx="411481" cy="2247630"/>
          </a:xfrm>
          <a:prstGeom prst="line">
            <a:avLst/>
          </a:prstGeom>
          <a:ln w="36000">
            <a:solidFill>
              <a:srgbClr val="FEF2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3895F6D-9500-A741-0D08-E57C622180D6}"/>
              </a:ext>
            </a:extLst>
          </p:cNvPr>
          <p:cNvSpPr txBox="1"/>
          <p:nvPr/>
        </p:nvSpPr>
        <p:spPr>
          <a:xfrm>
            <a:off x="1847087" y="6380717"/>
            <a:ext cx="2980944" cy="400110"/>
          </a:xfrm>
          <a:prstGeom prst="rect">
            <a:avLst/>
          </a:prstGeom>
          <a:noFill/>
          <a:ln w="38100">
            <a:solidFill>
              <a:srgbClr val="FEF2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Molibdenum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target</a:t>
            </a:r>
          </a:p>
        </p:txBody>
      </p:sp>
      <p:pic>
        <p:nvPicPr>
          <p:cNvPr id="11" name="Picture 7_0">
            <a:extLst>
              <a:ext uri="{FF2B5EF4-FFF2-40B4-BE49-F238E27FC236}">
                <a16:creationId xmlns:a16="http://schemas.microsoft.com/office/drawing/2014/main" id="{36F73953-E3DB-EFB1-A807-E4AEBA2FF64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5367528" y="3337560"/>
            <a:ext cx="2715768" cy="1725305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ella 135">
                <a:extLst>
                  <a:ext uri="{FF2B5EF4-FFF2-40B4-BE49-F238E27FC236}">
                    <a16:creationId xmlns:a16="http://schemas.microsoft.com/office/drawing/2014/main" id="{200C5BDD-F033-F8B2-FA6B-88D1F3441F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8083231"/>
                  </p:ext>
                </p:extLst>
              </p:nvPr>
            </p:nvGraphicFramePr>
            <p:xfrm>
              <a:off x="8318755" y="2676471"/>
              <a:ext cx="3589020" cy="238639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96340">
                      <a:extLst>
                        <a:ext uri="{9D8B030D-6E8A-4147-A177-3AD203B41FA5}">
                          <a16:colId xmlns:a16="http://schemas.microsoft.com/office/drawing/2014/main" val="215450071"/>
                        </a:ext>
                      </a:extLst>
                    </a:gridCol>
                    <a:gridCol w="1196340">
                      <a:extLst>
                        <a:ext uri="{9D8B030D-6E8A-4147-A177-3AD203B41FA5}">
                          <a16:colId xmlns:a16="http://schemas.microsoft.com/office/drawing/2014/main" val="3299997794"/>
                        </a:ext>
                      </a:extLst>
                    </a:gridCol>
                    <a:gridCol w="1196340">
                      <a:extLst>
                        <a:ext uri="{9D8B030D-6E8A-4147-A177-3AD203B41FA5}">
                          <a16:colId xmlns:a16="http://schemas.microsoft.com/office/drawing/2014/main" val="8758421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it-IT" b="1" dirty="0"/>
                            <a:t>Mo isotope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1" dirty="0" err="1"/>
                            <a:t>Abundance</a:t>
                          </a:r>
                          <a:endParaRPr lang="it-IT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1" dirty="0"/>
                            <a:t>Half-Time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03248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94</m:t>
                                    </m:r>
                                  </m:sup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9%</a:t>
                          </a:r>
                          <a:endParaRPr lang="it-IT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366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96</m:t>
                                    </m:r>
                                  </m:sup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16%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3078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98</m:t>
                                    </m:r>
                                  </m:sup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24%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7804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b>
                                  <m:sup>
                                    <m:r>
                                      <a:rPr lang="it-IT" sz="1600" b="0" i="1" smtClean="0">
                                        <a:latin typeface="Cambria Math" panose="02040503050406030204" pitchFamily="18" charset="0"/>
                                      </a:rPr>
                                      <m:t>100</m:t>
                                    </m:r>
                                  </m:sup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𝑀𝑜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10%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7.7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18</m:t>
                                    </m:r>
                                  </m:sup>
                                </m:s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90691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ella 135">
                <a:extLst>
                  <a:ext uri="{FF2B5EF4-FFF2-40B4-BE49-F238E27FC236}">
                    <a16:creationId xmlns:a16="http://schemas.microsoft.com/office/drawing/2014/main" id="{200C5BDD-F033-F8B2-FA6B-88D1F3441FD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8083231"/>
                  </p:ext>
                </p:extLst>
              </p:nvPr>
            </p:nvGraphicFramePr>
            <p:xfrm>
              <a:off x="8318755" y="2676471"/>
              <a:ext cx="3589020" cy="238639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96340">
                      <a:extLst>
                        <a:ext uri="{9D8B030D-6E8A-4147-A177-3AD203B41FA5}">
                          <a16:colId xmlns:a16="http://schemas.microsoft.com/office/drawing/2014/main" val="215450071"/>
                        </a:ext>
                      </a:extLst>
                    </a:gridCol>
                    <a:gridCol w="1196340">
                      <a:extLst>
                        <a:ext uri="{9D8B030D-6E8A-4147-A177-3AD203B41FA5}">
                          <a16:colId xmlns:a16="http://schemas.microsoft.com/office/drawing/2014/main" val="3299997794"/>
                        </a:ext>
                      </a:extLst>
                    </a:gridCol>
                    <a:gridCol w="1196340">
                      <a:extLst>
                        <a:ext uri="{9D8B030D-6E8A-4147-A177-3AD203B41FA5}">
                          <a16:colId xmlns:a16="http://schemas.microsoft.com/office/drawing/2014/main" val="875842142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it-IT" b="1" dirty="0"/>
                            <a:t>Mo isotope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1" dirty="0" err="1"/>
                            <a:t>Abundance</a:t>
                          </a:r>
                          <a:endParaRPr lang="it-IT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b="1" dirty="0"/>
                            <a:t>Half-Time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503248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508" t="-180328" r="-200508" b="-3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9%</a:t>
                          </a:r>
                          <a:endParaRPr lang="it-IT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36646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508" t="-280328" r="-200508" b="-2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16%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3078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508" t="-380328" r="-200508" b="-1770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24%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SzTx/>
                            <a:buFont typeface="Arial"/>
                            <a:buNone/>
                            <a:tabLst/>
                            <a:defRPr/>
                          </a:pPr>
                          <a:r>
                            <a:rPr lang="it-IT" i="1" dirty="0" err="1"/>
                            <a:t>stable</a:t>
                          </a:r>
                          <a:endParaRPr lang="it-IT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27804055"/>
                      </a:ext>
                    </a:extLst>
                  </a:tr>
                  <a:tr h="633794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508" t="-281731" r="-200508" b="-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0" i="0" u="none" strike="noStrike" cap="none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  <a:sym typeface="Arial"/>
                            </a:rPr>
                            <a:t>10%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6"/>
                          <a:stretch>
                            <a:fillRect l="-200000" t="-281731" r="-1015" b="-384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90691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3DA1AF5-A767-D547-0446-FD82958464AA}"/>
              </a:ext>
            </a:extLst>
          </p:cNvPr>
          <p:cNvSpPr txBox="1"/>
          <p:nvPr/>
        </p:nvSpPr>
        <p:spPr>
          <a:xfrm>
            <a:off x="5367528" y="2295930"/>
            <a:ext cx="2715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test with a Monte Carlo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28DBADBE-BA1D-2766-528A-22AFDA448637}"/>
              </a:ext>
            </a:extLst>
          </p:cNvPr>
          <p:cNvSpPr/>
          <p:nvPr/>
        </p:nvSpPr>
        <p:spPr>
          <a:xfrm>
            <a:off x="5257800" y="2267712"/>
            <a:ext cx="2910834" cy="287121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87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81" grpId="0"/>
      <p:bldP spid="7" grpId="0" animBg="1"/>
      <p:bldP spid="14" grpId="0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145;p21">
                <a:extLst>
                  <a:ext uri="{FF2B5EF4-FFF2-40B4-BE49-F238E27FC236}">
                    <a16:creationId xmlns:a16="http://schemas.microsoft.com/office/drawing/2014/main" id="{3B580E09-F630-F12F-50BC-25CDA21EA526}"/>
                  </a:ext>
                </a:extLst>
              </p:cNvPr>
              <p:cNvSpPr txBox="1"/>
              <p:nvPr/>
            </p:nvSpPr>
            <p:spPr>
              <a:xfrm>
                <a:off x="379390" y="737205"/>
                <a:ext cx="11681774" cy="12002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lvl="0" indent="-317500">
                  <a:buSzPts val="1400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informations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 the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properties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deeply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bound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kaonic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easily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accessible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by 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kaonic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cascade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 Mo nuclei </a:t>
                </a:r>
                <a14:m>
                  <m:oMath xmlns:m="http://schemas.openxmlformats.org/officeDocument/2006/math">
                    <m:r>
                      <a:rPr lang="it-IT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shift and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the </a:t>
                </a:r>
                <a14:m>
                  <m:oMath xmlns:m="http://schemas.openxmlformats.org/officeDocument/2006/math">
                    <m:r>
                      <a:rPr lang="it-IT" sz="22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it-IT" sz="2200" i="1">
                        <a:latin typeface="Cambria Math" panose="02040503050406030204" pitchFamily="18" charset="0"/>
                      </a:rPr>
                      <m:t>=6,4</m:t>
                    </m:r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(E2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maybe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strong interaction)!</a:t>
                </a:r>
                <a:endParaRPr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Google Shape;145;p21">
                <a:extLst>
                  <a:ext uri="{FF2B5EF4-FFF2-40B4-BE49-F238E27FC236}">
                    <a16:creationId xmlns:a16="http://schemas.microsoft.com/office/drawing/2014/main" id="{3B580E09-F630-F12F-50BC-25CDA21EA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90" y="737205"/>
                <a:ext cx="11681774" cy="1200298"/>
              </a:xfrm>
              <a:prstGeom prst="rect">
                <a:avLst/>
              </a:prstGeom>
              <a:blipFill>
                <a:blip r:embed="rId2"/>
                <a:stretch>
                  <a:fillRect b="-55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Google Shape;147;p21">
                <a:extLst>
                  <a:ext uri="{FF2B5EF4-FFF2-40B4-BE49-F238E27FC236}">
                    <a16:creationId xmlns:a16="http://schemas.microsoft.com/office/drawing/2014/main" id="{C566D513-A47A-1962-75B0-7CD38320F58D}"/>
                  </a:ext>
                </a:extLst>
              </p:cNvPr>
              <p:cNvSpPr txBox="1"/>
              <p:nvPr/>
            </p:nvSpPr>
            <p:spPr>
              <a:xfrm>
                <a:off x="373226" y="4665082"/>
                <a:ext cx="11352362" cy="8681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lvl="0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search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isotope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level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shift (</a:t>
                </a:r>
                <a:r>
                  <a:rPr lang="el-GR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and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width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l-GR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would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reveal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changes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the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periphery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pair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neutrons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added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the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lighest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isotope 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94</m:t>
                        </m:r>
                      </m:sup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Google Shape;147;p21">
                <a:extLst>
                  <a:ext uri="{FF2B5EF4-FFF2-40B4-BE49-F238E27FC236}">
                    <a16:creationId xmlns:a16="http://schemas.microsoft.com/office/drawing/2014/main" id="{C566D513-A47A-1962-75B0-7CD38320F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26" y="4665082"/>
                <a:ext cx="11352362" cy="868156"/>
              </a:xfrm>
              <a:prstGeom prst="rect">
                <a:avLst/>
              </a:prstGeom>
              <a:blipFill>
                <a:blip r:embed="rId3"/>
                <a:stretch>
                  <a:fillRect b="-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Google Shape;147;p21">
                <a:extLst>
                  <a:ext uri="{FF2B5EF4-FFF2-40B4-BE49-F238E27FC236}">
                    <a16:creationId xmlns:a16="http://schemas.microsoft.com/office/drawing/2014/main" id="{4D8D392E-0149-3931-63E5-BE422006C87F}"/>
                  </a:ext>
                </a:extLst>
              </p:cNvPr>
              <p:cNvSpPr txBox="1"/>
              <p:nvPr/>
            </p:nvSpPr>
            <p:spPr>
              <a:xfrm>
                <a:off x="373226" y="1937247"/>
                <a:ext cx="11433220" cy="8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lvl="0" indent="-317500">
                  <a:buSzPts val="1400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it-IT" sz="2200" b="0" i="1" smtClean="0">
                        <a:latin typeface="Cambria Math" panose="02040503050406030204" pitchFamily="18" charset="0"/>
                      </a:rPr>
                      <m:t>−</m:t>
                    </m:r>
                    <m:sPre>
                      <m:sPrePr>
                        <m:ctrlPr>
                          <a:rPr lang="it-IT" sz="2200" b="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</m:sup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attenuation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l-GR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due to the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resonance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with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higher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precision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Google Shape;147;p21">
                <a:extLst>
                  <a:ext uri="{FF2B5EF4-FFF2-40B4-BE49-F238E27FC236}">
                    <a16:creationId xmlns:a16="http://schemas.microsoft.com/office/drawing/2014/main" id="{4D8D392E-0149-3931-63E5-BE422006C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26" y="1937247"/>
                <a:ext cx="11433220" cy="868669"/>
              </a:xfrm>
              <a:prstGeom prst="rect">
                <a:avLst/>
              </a:prstGeom>
              <a:blipFill>
                <a:blip r:embed="rId4"/>
                <a:stretch>
                  <a:fillRect b="-84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147;p21">
                <a:extLst>
                  <a:ext uri="{FF2B5EF4-FFF2-40B4-BE49-F238E27FC236}">
                    <a16:creationId xmlns:a16="http://schemas.microsoft.com/office/drawing/2014/main" id="{9880EA0B-6A74-5C16-2DF0-64B3578DD1E3}"/>
                  </a:ext>
                </a:extLst>
              </p:cNvPr>
              <p:cNvSpPr txBox="1"/>
              <p:nvPr/>
            </p:nvSpPr>
            <p:spPr>
              <a:xfrm>
                <a:off x="379390" y="5672642"/>
                <a:ext cx="11251778" cy="8963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indent="-317500">
                  <a:buSzPts val="1400"/>
                  <a:buFont typeface="Arial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To study </a:t>
                </a:r>
                <a:r>
                  <a:rPr lang="it-IT" sz="2200" dirty="0" err="1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nuclear</a:t>
                </a:r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distribution</a:t>
                </a:r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ar-AE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ar-AE" sz="2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ar-AE" sz="22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ar-AE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  <m:e>
                        <m:r>
                          <a:rPr lang="ar-AE" sz="2200" b="0" i="1" smtClean="0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providing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important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details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to investigate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neutrinoless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double beta (0</a:t>
                </a:r>
                <a:r>
                  <a:rPr lang="el-GR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νββ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) and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two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-neutrino double beta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decay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(2</a:t>
                </a:r>
                <a:r>
                  <a:rPr lang="el-GR" sz="2200" i="1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νββ</a:t>
                </a:r>
                <a:r>
                  <a:rPr lang="it-IT" sz="2200" dirty="0">
                    <a:latin typeface="Times New Roman" panose="02020603050405020304" pitchFamily="18" charset="0"/>
                    <a:ea typeface="Verdana" panose="020B0604030504040204" pitchFamily="34" charset="0"/>
                    <a:cs typeface="Times New Roman" panose="02020603050405020304" pitchFamily="18" charset="0"/>
                  </a:rPr>
                  <a:t>) </a:t>
                </a:r>
                <a:endParaRPr lang="ar-AE" sz="2200" dirty="0">
                  <a:latin typeface="Times New Roman" panose="02020603050405020304" pitchFamily="18" charset="0"/>
                  <a:ea typeface="Verdan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Google Shape;147;p21">
                <a:extLst>
                  <a:ext uri="{FF2B5EF4-FFF2-40B4-BE49-F238E27FC236}">
                    <a16:creationId xmlns:a16="http://schemas.microsoft.com/office/drawing/2014/main" id="{9880EA0B-6A74-5C16-2DF0-64B3578DD1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90" y="5672642"/>
                <a:ext cx="11251778" cy="896305"/>
              </a:xfrm>
              <a:prstGeom prst="rect">
                <a:avLst/>
              </a:prstGeom>
              <a:blipFill>
                <a:blip r:embed="rId5"/>
                <a:stretch>
                  <a:fillRect b="-47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Google Shape;147;p21">
                <a:extLst>
                  <a:ext uri="{FF2B5EF4-FFF2-40B4-BE49-F238E27FC236}">
                    <a16:creationId xmlns:a16="http://schemas.microsoft.com/office/drawing/2014/main" id="{28DCA2C6-D5F1-571B-253D-A13A93518911}"/>
                  </a:ext>
                </a:extLst>
              </p:cNvPr>
              <p:cNvSpPr txBox="1"/>
              <p:nvPr/>
            </p:nvSpPr>
            <p:spPr>
              <a:xfrm>
                <a:off x="321598" y="2837191"/>
                <a:ext cx="11367362" cy="8684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indent="-317500">
                  <a:buSzPts val="1400"/>
                  <a:buFont typeface="Arial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l-GR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coefficient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be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first time,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providing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new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reference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value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theorical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models. </a:t>
                </a:r>
              </a:p>
            </p:txBody>
          </p:sp>
        </mc:Choice>
        <mc:Fallback xmlns="">
          <p:sp>
            <p:nvSpPr>
              <p:cNvPr id="7" name="Google Shape;147;p21">
                <a:extLst>
                  <a:ext uri="{FF2B5EF4-FFF2-40B4-BE49-F238E27FC236}">
                    <a16:creationId xmlns:a16="http://schemas.microsoft.com/office/drawing/2014/main" id="{28DCA2C6-D5F1-571B-253D-A13A935189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98" y="2837191"/>
                <a:ext cx="11367362" cy="868477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Google Shape;147;p21">
                <a:extLst>
                  <a:ext uri="{FF2B5EF4-FFF2-40B4-BE49-F238E27FC236}">
                    <a16:creationId xmlns:a16="http://schemas.microsoft.com/office/drawing/2014/main" id="{31C8018E-A0E5-AC26-A5F7-73C2042597E8}"/>
                  </a:ext>
                </a:extLst>
              </p:cNvPr>
              <p:cNvSpPr txBox="1"/>
              <p:nvPr/>
            </p:nvSpPr>
            <p:spPr>
              <a:xfrm>
                <a:off x="373226" y="3736943"/>
                <a:ext cx="11551333" cy="8739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457200" indent="-317500">
                  <a:buSzPts val="1400"/>
                  <a:buFont typeface="Arial"/>
                  <a:buChar char="●"/>
                </a:pP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comparison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it-IT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measurements</a:t>
                </a:r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42</m:t>
                        </m:r>
                      </m:sub>
                      <m:sup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  <m:e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𝑀𝑜</m:t>
                        </m:r>
                      </m:e>
                    </m:sPre>
                  </m:oMath>
                </a14:m>
                <a:r>
                  <a:rPr lang="it-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reveal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new </a:t>
                </a:r>
                <a:r>
                  <a:rPr lang="it-IT" sz="2200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properties</a:t>
                </a:r>
                <a:r>
                  <a:rPr lang="it-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strong </a:t>
                </a:r>
                <a:r>
                  <a:rPr lang="it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kaon-nucleon interaction</a:t>
                </a:r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(also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it-IT" sz="220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it-IT" sz="2200" i="1">
                            <a:latin typeface="Cambria Math" panose="02040503050406030204" pitchFamily="18" charset="0"/>
                          </a:rPr>
                          <m:t>96</m:t>
                        </m:r>
                      </m:sup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</a:rPr>
                          <m:t>𝑅𝑢</m:t>
                        </m:r>
                      </m:e>
                    </m:sPre>
                  </m:oMath>
                </a14:m>
                <a:r>
                  <a:rPr lang="it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endParaRPr lang="it-IT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Google Shape;147;p21">
                <a:extLst>
                  <a:ext uri="{FF2B5EF4-FFF2-40B4-BE49-F238E27FC236}">
                    <a16:creationId xmlns:a16="http://schemas.microsoft.com/office/drawing/2014/main" id="{31C8018E-A0E5-AC26-A5F7-73C204259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226" y="3736943"/>
                <a:ext cx="11551333" cy="873992"/>
              </a:xfrm>
              <a:prstGeom prst="rect">
                <a:avLst/>
              </a:prstGeom>
              <a:blipFill>
                <a:blip r:embed="rId7"/>
                <a:stretch>
                  <a:fillRect b="-83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993AF8-E7D5-10CD-CAE5-847FAE2B3185}"/>
              </a:ext>
            </a:extLst>
          </p:cNvPr>
          <p:cNvSpPr txBox="1"/>
          <p:nvPr/>
        </p:nvSpPr>
        <p:spPr>
          <a:xfrm>
            <a:off x="1036098" y="-1"/>
            <a:ext cx="10107476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Scientific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</a:rPr>
              <a:t>Relevance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</a:rPr>
              <a:t> of KAMEO</a:t>
            </a:r>
          </a:p>
        </p:txBody>
      </p:sp>
    </p:spTree>
    <p:extLst>
      <p:ext uri="{BB962C8B-B14F-4D97-AF65-F5344CB8AC3E}">
        <p14:creationId xmlns:p14="http://schemas.microsoft.com/office/powerpoint/2010/main" val="90986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albero, esterni, strada, via&#10;&#10;Descrizione generata automaticamente">
            <a:extLst>
              <a:ext uri="{FF2B5EF4-FFF2-40B4-BE49-F238E27FC236}">
                <a16:creationId xmlns:a16="http://schemas.microsoft.com/office/drawing/2014/main" id="{8FB9F20F-2398-4E5F-86DD-5391F1FAD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786" y="1857376"/>
            <a:ext cx="9793309" cy="4660617"/>
          </a:xfrm>
          <a:prstGeom prst="rect">
            <a:avLst/>
          </a:prstGeom>
        </p:spPr>
      </p:pic>
      <p:sp>
        <p:nvSpPr>
          <p:cNvPr id="3" name="Titolo 1">
            <a:extLst>
              <a:ext uri="{FF2B5EF4-FFF2-40B4-BE49-F238E27FC236}">
                <a16:creationId xmlns:a16="http://schemas.microsoft.com/office/drawing/2014/main" id="{29216921-EF1B-418C-8688-CEF71E82C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" y="414161"/>
            <a:ext cx="12192000" cy="1122400"/>
          </a:xfrm>
        </p:spPr>
        <p:txBody>
          <a:bodyPr>
            <a:noAutofit/>
          </a:bodyPr>
          <a:lstStyle/>
          <a:p>
            <a:r>
              <a:rPr lang="en-US" sz="5333" b="1" dirty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THANK YOU FOR YOUR ATTENTION!!!</a:t>
            </a:r>
            <a:endParaRPr lang="it-IT" sz="5333" b="1" dirty="0">
              <a:solidFill>
                <a:srgbClr val="FF0000"/>
              </a:solidFill>
              <a:latin typeface="+mn-lt"/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A2CF593-F806-443F-8AE0-BE2A00383664}"/>
                  </a:ext>
                </a:extLst>
              </p:cNvPr>
              <p:cNvSpPr txBox="1"/>
              <p:nvPr/>
            </p:nvSpPr>
            <p:spPr>
              <a:xfrm>
                <a:off x="2112009" y="3374072"/>
                <a:ext cx="944880" cy="7066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3733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3733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𝟒𝟐</m:t>
                          </m:r>
                        </m:sub>
                        <m:sup>
                          <m:r>
                            <a:rPr lang="it-IT" sz="3733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𝟗𝟒</m:t>
                          </m:r>
                        </m:sup>
                        <m:e>
                          <m:r>
                            <a:rPr lang="it-IT" sz="3733" b="1" i="1">
                              <a:solidFill>
                                <a:schemeClr val="bg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𝑴𝒐</m:t>
                          </m:r>
                        </m:e>
                      </m:sPre>
                    </m:oMath>
                  </m:oMathPara>
                </a14:m>
                <a:endParaRPr lang="it-IT" sz="3733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A2CF593-F806-443F-8AE0-BE2A00383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009" y="3374072"/>
                <a:ext cx="944880" cy="706668"/>
              </a:xfrm>
              <a:prstGeom prst="rect">
                <a:avLst/>
              </a:prstGeom>
              <a:blipFill>
                <a:blip r:embed="rId3"/>
                <a:stretch>
                  <a:fillRect r="-329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24DA1887-E015-498D-BE96-A839D208BD9A}"/>
                  </a:ext>
                </a:extLst>
              </p:cNvPr>
              <p:cNvSpPr txBox="1"/>
              <p:nvPr/>
            </p:nvSpPr>
            <p:spPr>
              <a:xfrm>
                <a:off x="4220505" y="3302892"/>
                <a:ext cx="944880" cy="7066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3733" b="1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3733" b="1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𝟒𝟐</m:t>
                          </m:r>
                        </m:sub>
                        <m:sup>
                          <m:r>
                            <a:rPr lang="it-IT" sz="3733" b="1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𝟗𝟔</m:t>
                          </m:r>
                        </m:sup>
                        <m:e>
                          <m:r>
                            <a:rPr lang="it-IT" sz="3733" b="1" i="1">
                              <a:solidFill>
                                <a:srgbClr val="FFFF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𝑴𝒐</m:t>
                          </m:r>
                        </m:e>
                      </m:sPre>
                    </m:oMath>
                  </m:oMathPara>
                </a14:m>
                <a:endParaRPr lang="it-IT" sz="3733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24DA1887-E015-498D-BE96-A839D208B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0505" y="3302892"/>
                <a:ext cx="944880" cy="706668"/>
              </a:xfrm>
              <a:prstGeom prst="rect">
                <a:avLst/>
              </a:prstGeom>
              <a:blipFill>
                <a:blip r:embed="rId4"/>
                <a:stretch>
                  <a:fillRect r="-329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04C274FD-3A71-446F-A1C9-489364C3B1EE}"/>
                  </a:ext>
                </a:extLst>
              </p:cNvPr>
              <p:cNvSpPr txBox="1"/>
              <p:nvPr/>
            </p:nvSpPr>
            <p:spPr>
              <a:xfrm>
                <a:off x="6203609" y="3417889"/>
                <a:ext cx="944880" cy="7067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3733" b="1" i="1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3733" b="1" i="1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𝟒𝟐</m:t>
                          </m:r>
                        </m:sub>
                        <m:sup>
                          <m:r>
                            <a:rPr lang="it-IT" sz="3733" b="1" i="1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𝟗𝟖</m:t>
                          </m:r>
                        </m:sup>
                        <m:e>
                          <m:r>
                            <a:rPr lang="it-IT" sz="3733" b="1" i="1"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𝑴𝒐</m:t>
                          </m:r>
                        </m:e>
                      </m:sPre>
                    </m:oMath>
                  </m:oMathPara>
                </a14:m>
                <a:endParaRPr lang="it-IT" sz="3733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04C274FD-3A71-446F-A1C9-489364C3B1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3609" y="3417889"/>
                <a:ext cx="944880" cy="706797"/>
              </a:xfrm>
              <a:prstGeom prst="rect">
                <a:avLst/>
              </a:prstGeom>
              <a:blipFill>
                <a:blip r:embed="rId5"/>
                <a:stretch>
                  <a:fillRect r="-322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D8972C5-EBBF-46CB-A9D4-E465C4DCAB69}"/>
                  </a:ext>
                </a:extLst>
              </p:cNvPr>
              <p:cNvSpPr txBox="1"/>
              <p:nvPr/>
            </p:nvSpPr>
            <p:spPr>
              <a:xfrm>
                <a:off x="8312105" y="3374073"/>
                <a:ext cx="944880" cy="7945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4267" b="1" i="1">
                              <a:solidFill>
                                <a:srgbClr val="66FF33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4267" b="1" i="1">
                              <a:solidFill>
                                <a:srgbClr val="66FF33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𝟒𝟐</m:t>
                          </m:r>
                        </m:sub>
                        <m:sup>
                          <m:r>
                            <a:rPr lang="it-IT" sz="4267" b="1" i="1">
                              <a:solidFill>
                                <a:srgbClr val="66FF33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𝟏𝟎𝟎</m:t>
                          </m:r>
                        </m:sup>
                        <m:e>
                          <m:r>
                            <a:rPr lang="it-IT" sz="4267" b="1" i="1">
                              <a:solidFill>
                                <a:srgbClr val="66FF33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𝑴𝒐</m:t>
                          </m:r>
                        </m:e>
                      </m:sPre>
                    </m:oMath>
                  </m:oMathPara>
                </a14:m>
                <a:endParaRPr lang="it-IT" sz="4267" b="1" dirty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D8972C5-EBBF-46CB-A9D4-E465C4DCA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105" y="3374073"/>
                <a:ext cx="944880" cy="794513"/>
              </a:xfrm>
              <a:prstGeom prst="rect">
                <a:avLst/>
              </a:prstGeom>
              <a:blipFill>
                <a:blip r:embed="rId6"/>
                <a:stretch>
                  <a:fillRect r="-741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450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44C02E0-5766-4745-1B64-E49725A0DDB3}"/>
              </a:ext>
            </a:extLst>
          </p:cNvPr>
          <p:cNvSpPr txBox="1"/>
          <p:nvPr/>
        </p:nvSpPr>
        <p:spPr>
          <a:xfrm>
            <a:off x="778213" y="35604"/>
            <a:ext cx="107101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" normalizeH="0" baseline="0" noProof="0" dirty="0">
                <a:ln>
                  <a:noFill/>
                </a:ln>
                <a:solidFill>
                  <a:srgbClr val="006CC0"/>
                </a:solidFill>
                <a:effectLst/>
                <a:uLnTx/>
                <a:uFillTx/>
                <a:latin typeface="Times New Roman"/>
                <a:ea typeface="DejaVu Sans"/>
              </a:rPr>
              <a:t>What more can we learn from new measurements?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006CC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" name="Immagine 3">
            <a:extLst>
              <a:ext uri="{FF2B5EF4-FFF2-40B4-BE49-F238E27FC236}">
                <a16:creationId xmlns:a16="http://schemas.microsoft.com/office/drawing/2014/main" id="{A1FEC399-E0F4-D7E8-A9FA-099A62652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34" y="784979"/>
            <a:ext cx="11181522" cy="575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45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7">
            <a:extLst>
              <a:ext uri="{FF2B5EF4-FFF2-40B4-BE49-F238E27FC236}">
                <a16:creationId xmlns:a16="http://schemas.microsoft.com/office/drawing/2014/main" id="{99913557-9160-1E91-D458-0B7A02B56246}"/>
              </a:ext>
            </a:extLst>
          </p:cNvPr>
          <p:cNvSpPr txBox="1"/>
          <p:nvPr/>
        </p:nvSpPr>
        <p:spPr>
          <a:xfrm>
            <a:off x="2252858" y="27586"/>
            <a:ext cx="76862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Why (again and still) kaonic atoms?</a:t>
            </a:r>
            <a:endParaRPr lang="it-IT" sz="4000" dirty="0">
              <a:solidFill>
                <a:srgbClr val="006CC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3AFE8F4-F15F-126B-ECC2-5D61C3D9E76E}"/>
              </a:ext>
            </a:extLst>
          </p:cNvPr>
          <p:cNvSpPr txBox="1"/>
          <p:nvPr/>
        </p:nvSpPr>
        <p:spPr>
          <a:xfrm>
            <a:off x="234731" y="810291"/>
            <a:ext cx="51727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The available data on “lower levels” have big uncertainties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9F1D2D7-D888-0E69-37F4-12CE46914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644" y="684228"/>
            <a:ext cx="6358268" cy="608220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DD9DFAB-C2A2-E7EB-02B4-A1D854058C34}"/>
              </a:ext>
            </a:extLst>
          </p:cNvPr>
          <p:cNvSpPr txBox="1"/>
          <p:nvPr/>
        </p:nvSpPr>
        <p:spPr>
          <a:xfrm>
            <a:off x="229371" y="1637227"/>
            <a:ext cx="52851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Many of them are actually UNmeasured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4AE9301-4192-CE88-05A8-32509C155269}"/>
              </a:ext>
            </a:extLst>
          </p:cNvPr>
          <p:cNvSpPr txBox="1"/>
          <p:nvPr/>
        </p:nvSpPr>
        <p:spPr>
          <a:xfrm>
            <a:off x="229371" y="2125609"/>
            <a:ext cx="487120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Many of them are hardly compatible among each other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AEC70B6-C21A-BAA3-0750-29058359BC93}"/>
              </a:ext>
            </a:extLst>
          </p:cNvPr>
          <p:cNvSpPr txBox="1"/>
          <p:nvPr/>
        </p:nvSpPr>
        <p:spPr>
          <a:xfrm>
            <a:off x="223753" y="2955887"/>
            <a:ext cx="517276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Relative yields with upper levels are not always measured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AD672BE-F68C-7EEC-EA34-0945AE0CE3F0}"/>
              </a:ext>
            </a:extLst>
          </p:cNvPr>
          <p:cNvSpPr txBox="1"/>
          <p:nvPr/>
        </p:nvSpPr>
        <p:spPr>
          <a:xfrm>
            <a:off x="234731" y="3782823"/>
            <a:ext cx="51177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5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Absolute yields are basically unknown (except for few transitions)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89EF6D2-37BB-A12A-2562-988BAD548EEE}"/>
              </a:ext>
            </a:extLst>
          </p:cNvPr>
          <p:cNvSpPr txBox="1"/>
          <p:nvPr/>
        </p:nvSpPr>
        <p:spPr>
          <a:xfrm>
            <a:off x="234731" y="4609759"/>
            <a:ext cx="51727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  <a:defRPr/>
            </a:pP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The REmeasured ones have been proved WRONG</a:t>
            </a:r>
            <a:endParaRPr kumimoji="0" lang="it-IT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C0622FC6-7873-02CE-DABC-5EAFEFFDA68E}"/>
              </a:ext>
            </a:extLst>
          </p:cNvPr>
          <p:cNvSpPr/>
          <p:nvPr/>
        </p:nvSpPr>
        <p:spPr>
          <a:xfrm>
            <a:off x="7250348" y="2618517"/>
            <a:ext cx="2069616" cy="131101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5D00C306-7146-2388-5CD3-BEE9BD7CAE79}"/>
              </a:ext>
            </a:extLst>
          </p:cNvPr>
          <p:cNvSpPr/>
          <p:nvPr/>
        </p:nvSpPr>
        <p:spPr>
          <a:xfrm>
            <a:off x="7246137" y="1919442"/>
            <a:ext cx="2069616" cy="131101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693B415D-3BF7-BFC0-1253-490125FA4458}"/>
              </a:ext>
            </a:extLst>
          </p:cNvPr>
          <p:cNvSpPr/>
          <p:nvPr/>
        </p:nvSpPr>
        <p:spPr>
          <a:xfrm>
            <a:off x="7288055" y="4505575"/>
            <a:ext cx="2069616" cy="131101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2352FDDC-BC56-58C7-E30B-5C8A09FDC50D}"/>
              </a:ext>
            </a:extLst>
          </p:cNvPr>
          <p:cNvSpPr/>
          <p:nvPr/>
        </p:nvSpPr>
        <p:spPr>
          <a:xfrm>
            <a:off x="7246137" y="3163738"/>
            <a:ext cx="2069616" cy="313491"/>
          </a:xfrm>
          <a:prstGeom prst="roundRect">
            <a:avLst/>
          </a:prstGeom>
          <a:solidFill>
            <a:schemeClr val="accent4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66B46A8B-A1B2-6699-11CD-796B4A7F840F}"/>
              </a:ext>
            </a:extLst>
          </p:cNvPr>
          <p:cNvSpPr/>
          <p:nvPr/>
        </p:nvSpPr>
        <p:spPr>
          <a:xfrm>
            <a:off x="7246137" y="3626867"/>
            <a:ext cx="2069616" cy="470621"/>
          </a:xfrm>
          <a:prstGeom prst="roundRect">
            <a:avLst/>
          </a:prstGeom>
          <a:solidFill>
            <a:schemeClr val="accent4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5346AA5-EEA5-F1A6-9DBB-D786A8665DF4}"/>
              </a:ext>
            </a:extLst>
          </p:cNvPr>
          <p:cNvSpPr txBox="1"/>
          <p:nvPr/>
        </p:nvSpPr>
        <p:spPr>
          <a:xfrm>
            <a:off x="481262" y="5575828"/>
            <a:ext cx="4871207" cy="110799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spc="-1" dirty="0">
                <a:latin typeface="Times New Roman"/>
              </a:rPr>
              <a:t>This situation would already be a </a:t>
            </a:r>
            <a:r>
              <a:rPr lang="en-US" sz="2200" b="1" spc="-1" dirty="0">
                <a:solidFill>
                  <a:srgbClr val="C00000"/>
                </a:solidFill>
                <a:latin typeface="Times New Roman"/>
              </a:rPr>
              <a:t>proper justification for new measurements</a:t>
            </a:r>
            <a:endParaRPr kumimoji="0" lang="it-IT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2AFDD9F9-DDC9-7E74-E165-AEBD19755F86}"/>
              </a:ext>
            </a:extLst>
          </p:cNvPr>
          <p:cNvSpPr/>
          <p:nvPr/>
        </p:nvSpPr>
        <p:spPr>
          <a:xfrm>
            <a:off x="7246137" y="1595881"/>
            <a:ext cx="2069616" cy="299348"/>
          </a:xfrm>
          <a:prstGeom prst="roundRect">
            <a:avLst/>
          </a:prstGeom>
          <a:solidFill>
            <a:schemeClr val="accent2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5062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D776246D-C7F0-CF1D-6C91-2555ABFCA203}"/>
              </a:ext>
            </a:extLst>
          </p:cNvPr>
          <p:cNvSpPr txBox="1"/>
          <p:nvPr/>
        </p:nvSpPr>
        <p:spPr>
          <a:xfrm>
            <a:off x="869834" y="34"/>
            <a:ext cx="109586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" normalizeH="0" baseline="0" noProof="0" dirty="0">
                <a:ln>
                  <a:noFill/>
                </a:ln>
                <a:solidFill>
                  <a:srgbClr val="006CC0"/>
                </a:solidFill>
                <a:effectLst/>
                <a:uLnTx/>
                <a:uFillTx/>
                <a:latin typeface="Times New Roman"/>
                <a:ea typeface="DejaVu Sans"/>
              </a:rPr>
              <a:t>Transitions: energies and widths…which detector?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006CC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E15F9AC1-FC67-0EF3-95AC-C068B53D145E}"/>
              </a:ext>
            </a:extLst>
          </p:cNvPr>
          <p:cNvCxnSpPr>
            <a:cxnSpLocks/>
          </p:cNvCxnSpPr>
          <p:nvPr/>
        </p:nvCxnSpPr>
        <p:spPr>
          <a:xfrm flipH="1" flipV="1">
            <a:off x="6302140" y="1142450"/>
            <a:ext cx="7093" cy="5103627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38B7FABA-48E4-9203-331C-113F78F61E60}"/>
              </a:ext>
            </a:extLst>
          </p:cNvPr>
          <p:cNvCxnSpPr>
            <a:cxnSpLocks/>
          </p:cNvCxnSpPr>
          <p:nvPr/>
        </p:nvCxnSpPr>
        <p:spPr>
          <a:xfrm flipV="1">
            <a:off x="6302140" y="6246077"/>
            <a:ext cx="5526346" cy="14175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BEC12C3-FA0A-A07F-366A-28E92163271E}"/>
              </a:ext>
            </a:extLst>
          </p:cNvPr>
          <p:cNvSpPr txBox="1"/>
          <p:nvPr/>
        </p:nvSpPr>
        <p:spPr>
          <a:xfrm>
            <a:off x="5267240" y="1351187"/>
            <a:ext cx="946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Energy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47CA123-505C-73FA-D209-E6BB5839DFA3}"/>
              </a:ext>
            </a:extLst>
          </p:cNvPr>
          <p:cNvSpPr txBox="1"/>
          <p:nvPr/>
        </p:nvSpPr>
        <p:spPr>
          <a:xfrm>
            <a:off x="11552039" y="6335376"/>
            <a:ext cx="2764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endParaRPr lang="it-IT" dirty="0">
              <a:latin typeface="Symbol" panose="05050102010706020507" pitchFamily="18" charset="2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68A495E1-687E-7949-48AB-F71706409FCE}"/>
              </a:ext>
            </a:extLst>
          </p:cNvPr>
          <p:cNvSpPr/>
          <p:nvPr/>
        </p:nvSpPr>
        <p:spPr>
          <a:xfrm>
            <a:off x="6374803" y="5406104"/>
            <a:ext cx="349102" cy="854147"/>
          </a:xfrm>
          <a:prstGeom prst="roundRect">
            <a:avLst/>
          </a:prstGeom>
          <a:noFill/>
          <a:ln w="444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EC7E1D79-D2E5-4DAC-9B11-A4A05BD8419A}"/>
              </a:ext>
            </a:extLst>
          </p:cNvPr>
          <p:cNvSpPr/>
          <p:nvPr/>
        </p:nvSpPr>
        <p:spPr>
          <a:xfrm>
            <a:off x="6829663" y="4757559"/>
            <a:ext cx="1925058" cy="1495606"/>
          </a:xfrm>
          <a:prstGeom prst="roundRect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D6EB94B5-681C-2942-4DCB-7EF4F313AB14}"/>
              </a:ext>
            </a:extLst>
          </p:cNvPr>
          <p:cNvSpPr/>
          <p:nvPr/>
        </p:nvSpPr>
        <p:spPr>
          <a:xfrm>
            <a:off x="8924276" y="2833043"/>
            <a:ext cx="2137709" cy="2573062"/>
          </a:xfrm>
          <a:prstGeom prst="roundRect">
            <a:avLst/>
          </a:prstGeom>
          <a:noFill/>
          <a:ln w="444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98866B05-622C-5A4F-9CE2-045588D57C4B}"/>
              </a:ext>
            </a:extLst>
          </p:cNvPr>
          <p:cNvSpPr/>
          <p:nvPr/>
        </p:nvSpPr>
        <p:spPr>
          <a:xfrm>
            <a:off x="8917186" y="933353"/>
            <a:ext cx="2137709" cy="2665215"/>
          </a:xfrm>
          <a:prstGeom prst="roundRect">
            <a:avLst/>
          </a:prstGeom>
          <a:noFill/>
          <a:ln w="444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72C8A50-12FF-3263-E5BC-AF2EF87C69D0}"/>
              </a:ext>
            </a:extLst>
          </p:cNvPr>
          <p:cNvSpPr txBox="1"/>
          <p:nvPr/>
        </p:nvSpPr>
        <p:spPr>
          <a:xfrm>
            <a:off x="5428504" y="5221438"/>
            <a:ext cx="946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20 keV</a:t>
            </a:r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FAF6874-A2AE-26D7-6183-2E5A93D7E05B}"/>
              </a:ext>
            </a:extLst>
          </p:cNvPr>
          <p:cNvSpPr txBox="1"/>
          <p:nvPr/>
        </p:nvSpPr>
        <p:spPr>
          <a:xfrm>
            <a:off x="5453313" y="4640185"/>
            <a:ext cx="946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40 keV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10F9FD0-BF04-E0B3-C221-74CFAF4A3565}"/>
              </a:ext>
            </a:extLst>
          </p:cNvPr>
          <p:cNvSpPr txBox="1"/>
          <p:nvPr/>
        </p:nvSpPr>
        <p:spPr>
          <a:xfrm>
            <a:off x="5308560" y="3236265"/>
            <a:ext cx="1000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100 keV</a:t>
            </a:r>
            <a:endParaRPr lang="it-IT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17759CB-09AE-87E5-777D-A33A6A05D859}"/>
              </a:ext>
            </a:extLst>
          </p:cNvPr>
          <p:cNvSpPr txBox="1"/>
          <p:nvPr/>
        </p:nvSpPr>
        <p:spPr>
          <a:xfrm>
            <a:off x="5309769" y="2554252"/>
            <a:ext cx="10006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300 keV</a:t>
            </a:r>
            <a:endParaRPr lang="it-IT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0BB29DC-67B3-019C-265E-FF8590162A23}"/>
              </a:ext>
            </a:extLst>
          </p:cNvPr>
          <p:cNvSpPr txBox="1"/>
          <p:nvPr/>
        </p:nvSpPr>
        <p:spPr>
          <a:xfrm>
            <a:off x="6448022" y="6359760"/>
            <a:ext cx="77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10 eV</a:t>
            </a:r>
            <a:endParaRPr lang="it-IT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9217C8D-8208-1971-0C1E-676494B344E8}"/>
              </a:ext>
            </a:extLst>
          </p:cNvPr>
          <p:cNvSpPr txBox="1"/>
          <p:nvPr/>
        </p:nvSpPr>
        <p:spPr>
          <a:xfrm>
            <a:off x="8527609" y="6359760"/>
            <a:ext cx="875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100 eV</a:t>
            </a:r>
            <a:endParaRPr lang="it-IT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D667138-CB3C-7F29-AAE3-AAE6C51E9527}"/>
              </a:ext>
            </a:extLst>
          </p:cNvPr>
          <p:cNvSpPr txBox="1"/>
          <p:nvPr/>
        </p:nvSpPr>
        <p:spPr>
          <a:xfrm>
            <a:off x="10850960" y="6333058"/>
            <a:ext cx="875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dirty="0">
                <a:solidFill>
                  <a:srgbClr val="000000"/>
                </a:solidFill>
                <a:latin typeface="Times New Roman"/>
              </a:rPr>
              <a:t>5 keV</a:t>
            </a:r>
            <a:endParaRPr lang="it-IT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1C73667-C529-3547-FEC9-59342FCF6531}"/>
              </a:ext>
            </a:extLst>
          </p:cNvPr>
          <p:cNvSpPr txBox="1"/>
          <p:nvPr/>
        </p:nvSpPr>
        <p:spPr>
          <a:xfrm>
            <a:off x="89831" y="627912"/>
            <a:ext cx="3120413" cy="1323439"/>
          </a:xfrm>
          <a:prstGeom prst="rect">
            <a:avLst/>
          </a:prstGeom>
          <a:solidFill>
            <a:schemeClr val="bg1">
              <a:alpha val="50000"/>
            </a:schemeClr>
          </a:solidFill>
          <a:ln w="5080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Crystal spectrometers: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High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Low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0-20 keV range </a:t>
            </a:r>
            <a:endParaRPr lang="it-IT" sz="2000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26B47DF-E39B-5210-972B-D3CB008DD70B}"/>
              </a:ext>
            </a:extLst>
          </p:cNvPr>
          <p:cNvSpPr txBox="1"/>
          <p:nvPr/>
        </p:nvSpPr>
        <p:spPr>
          <a:xfrm>
            <a:off x="700378" y="2065883"/>
            <a:ext cx="2972536" cy="1323439"/>
          </a:xfrm>
          <a:prstGeom prst="rect">
            <a:avLst/>
          </a:prstGeom>
          <a:solidFill>
            <a:schemeClr val="bg1">
              <a:alpha val="5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SDDs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100 eV max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4-40 keV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High efficiency 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2A30534-EEC0-6C88-4C81-1AABA6400A5A}"/>
              </a:ext>
            </a:extLst>
          </p:cNvPr>
          <p:cNvSpPr txBox="1"/>
          <p:nvPr/>
        </p:nvSpPr>
        <p:spPr>
          <a:xfrm>
            <a:off x="1343015" y="3482670"/>
            <a:ext cx="3311215" cy="1631216"/>
          </a:xfrm>
          <a:prstGeom prst="rect">
            <a:avLst/>
          </a:prstGeom>
          <a:solidFill>
            <a:schemeClr val="bg1">
              <a:alpha val="50000"/>
            </a:schemeClr>
          </a:solidFill>
          <a:ln w="50800">
            <a:solidFill>
              <a:srgbClr val="7030A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Cd(Zn)Te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20-300 keV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FWHM / E </a:t>
            </a:r>
            <a:r>
              <a:rPr lang="en-US" sz="2000" spc="-1" dirty="0">
                <a:ea typeface="+mn-lt"/>
                <a:cs typeface="+mn-lt"/>
                <a:sym typeface="Symbol" panose="05050102010706020507" pitchFamily="18" charset="2"/>
              </a:rPr>
              <a:t>~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 %</a:t>
            </a:r>
            <a:endParaRPr lang="en-US" sz="2000" spc="-1" dirty="0">
              <a:solidFill>
                <a:srgbClr val="000000"/>
              </a:solidFill>
              <a:latin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High efficiency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Room Temperature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46D8904-FA6F-29B5-70CB-57315277557B}"/>
              </a:ext>
            </a:extLst>
          </p:cNvPr>
          <p:cNvSpPr txBox="1"/>
          <p:nvPr/>
        </p:nvSpPr>
        <p:spPr>
          <a:xfrm>
            <a:off x="2051974" y="5193711"/>
            <a:ext cx="3401339" cy="1631216"/>
          </a:xfrm>
          <a:prstGeom prst="rect">
            <a:avLst/>
          </a:prstGeom>
          <a:solidFill>
            <a:schemeClr val="bg1">
              <a:alpha val="50000"/>
            </a:schemeClr>
          </a:solidFill>
          <a:ln w="508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sz="2000" spc="-1" dirty="0" err="1">
                <a:solidFill>
                  <a:srgbClr val="000000"/>
                </a:solidFill>
                <a:latin typeface="Times New Roman"/>
              </a:rPr>
              <a:t>HPGe</a:t>
            </a:r>
            <a:endParaRPr lang="en-US" sz="2000" spc="-1" dirty="0">
              <a:solidFill>
                <a:srgbClr val="000000"/>
              </a:solidFill>
              <a:latin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100-1000 keV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FWHM / E 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 %</a:t>
            </a:r>
            <a:endParaRPr lang="en-US" sz="2000" spc="-1" dirty="0">
              <a:solidFill>
                <a:srgbClr val="000000"/>
              </a:solidFill>
              <a:latin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High efficiency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Cooling needed</a:t>
            </a:r>
          </a:p>
        </p:txBody>
      </p:sp>
    </p:spTree>
    <p:extLst>
      <p:ext uri="{BB962C8B-B14F-4D97-AF65-F5344CB8AC3E}">
        <p14:creationId xmlns:p14="http://schemas.microsoft.com/office/powerpoint/2010/main" val="159639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3C7C73D-B0AB-36CE-A8B6-848F530508F5}"/>
              </a:ext>
            </a:extLst>
          </p:cNvPr>
          <p:cNvSpPr txBox="1"/>
          <p:nvPr/>
        </p:nvSpPr>
        <p:spPr>
          <a:xfrm>
            <a:off x="3078661" y="0"/>
            <a:ext cx="68495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" normalizeH="0" baseline="0" noProof="0" dirty="0">
                <a:ln>
                  <a:noFill/>
                </a:ln>
                <a:solidFill>
                  <a:srgbClr val="006CC0"/>
                </a:solidFill>
                <a:effectLst/>
                <a:uLnTx/>
                <a:uFillTx/>
                <a:latin typeface="Times New Roman"/>
                <a:ea typeface="DejaVu Sans"/>
              </a:rPr>
              <a:t>Crystal spectrometers: VOXES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006CC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1ADA11-8B5B-E3A8-CCA6-880ACBFFE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88" y="1006409"/>
            <a:ext cx="3426042" cy="193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8">
            <a:extLst>
              <a:ext uri="{FF2B5EF4-FFF2-40B4-BE49-F238E27FC236}">
                <a16:creationId xmlns:a16="http://schemas.microsoft.com/office/drawing/2014/main" id="{45B86FC4-164A-AA14-4073-589ED690F37F}"/>
              </a:ext>
            </a:extLst>
          </p:cNvPr>
          <p:cNvSpPr txBox="1"/>
          <p:nvPr/>
        </p:nvSpPr>
        <p:spPr>
          <a:xfrm>
            <a:off x="4204253" y="852723"/>
            <a:ext cx="7155796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kern="0"/>
            </a:defPPr>
          </a:lstStyle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/>
                <a:cs typeface="Times New Roman"/>
              </a:rPr>
              <a:t>Photons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different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energies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reflected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different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positions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461009" marR="509270" algn="ctr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crystal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position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detector,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energy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spectra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ultra-</a:t>
            </a:r>
            <a:r>
              <a:rPr sz="2000" dirty="0">
                <a:latin typeface="Times New Roman"/>
                <a:cs typeface="Times New Roman"/>
              </a:rPr>
              <a:t>high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resolution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obtained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monochromatic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sources,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also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directionality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could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0" dirty="0">
                <a:latin typeface="Times New Roman"/>
                <a:cs typeface="Times New Roman"/>
              </a:rPr>
              <a:t> tested</a:t>
            </a:r>
            <a:endParaRPr sz="2000" dirty="0">
              <a:latin typeface="Times New Roman"/>
              <a:cs typeface="Times New Roman"/>
            </a:endParaRP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5F812101-0E73-44D3-651D-58CFA4D0C30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204252" y="2803700"/>
            <a:ext cx="3597965" cy="2337462"/>
          </a:xfrm>
          <a:prstGeom prst="rect">
            <a:avLst/>
          </a:prstGeom>
          <a:ln>
            <a:noFill/>
          </a:ln>
        </p:spPr>
      </p:pic>
      <p:pic>
        <p:nvPicPr>
          <p:cNvPr id="7" name="Immagine 13">
            <a:extLst>
              <a:ext uri="{FF2B5EF4-FFF2-40B4-BE49-F238E27FC236}">
                <a16:creationId xmlns:a16="http://schemas.microsoft.com/office/drawing/2014/main" id="{0B25C240-58FB-B89B-CAE7-13D0C141E62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19704" y="3302878"/>
            <a:ext cx="3289118" cy="2985368"/>
          </a:xfrm>
          <a:prstGeom prst="rect">
            <a:avLst/>
          </a:prstGeom>
          <a:ln>
            <a:noFill/>
          </a:ln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45EF28E-4BBC-F05B-D3A8-2A95744CD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136" y="2803700"/>
            <a:ext cx="3751706" cy="191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7A43822E-6644-A282-21AD-A9D3C4486942}"/>
              </a:ext>
            </a:extLst>
          </p:cNvPr>
          <p:cNvSpPr txBox="1"/>
          <p:nvPr/>
        </p:nvSpPr>
        <p:spPr>
          <a:xfrm>
            <a:off x="2874197" y="5366961"/>
            <a:ext cx="5176293" cy="1276632"/>
          </a:xfrm>
          <a:prstGeom prst="rect">
            <a:avLst/>
          </a:prstGeom>
          <a:ln w="50759">
            <a:solidFill>
              <a:srgbClr val="1E487C"/>
            </a:solidFill>
          </a:ln>
        </p:spPr>
        <p:txBody>
          <a:bodyPr vert="horz" wrap="square" lIns="0" tIns="45085" rIns="0" bIns="0" rtlCol="0">
            <a:spAutoFit/>
          </a:bodyPr>
          <a:lstStyle>
            <a:defPPr>
              <a:defRPr kern="0"/>
            </a:defPPr>
          </a:lstStyle>
          <a:p>
            <a:pPr marL="432435" indent="-342900">
              <a:lnSpc>
                <a:spcPct val="100000"/>
              </a:lnSpc>
              <a:spcBef>
                <a:spcPts val="355"/>
              </a:spcBef>
              <a:buFont typeface="Arial" panose="020B0604020202020204" pitchFamily="34" charset="0"/>
              <a:buChar char="•"/>
            </a:pPr>
            <a:r>
              <a:rPr sz="2000" dirty="0">
                <a:solidFill>
                  <a:srgbClr val="17A202"/>
                </a:solidFill>
                <a:latin typeface="Times New Roman"/>
                <a:cs typeface="Times New Roman"/>
              </a:rPr>
              <a:t>FWHM</a:t>
            </a:r>
            <a:r>
              <a:rPr sz="2000" spc="-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17A202"/>
                </a:solidFill>
                <a:latin typeface="Times New Roman"/>
                <a:cs typeface="Times New Roman"/>
              </a:rPr>
              <a:t>of</a:t>
            </a:r>
            <a:r>
              <a:rPr sz="2000" spc="10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17A202"/>
                </a:solidFill>
                <a:latin typeface="Times New Roman"/>
                <a:cs typeface="Times New Roman"/>
              </a:rPr>
              <a:t>few eV</a:t>
            </a:r>
            <a:r>
              <a:rPr sz="2000" spc="-2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17A202"/>
                </a:solidFill>
                <a:latin typeface="Times New Roman"/>
                <a:cs typeface="Times New Roman"/>
              </a:rPr>
              <a:t>with</a:t>
            </a:r>
            <a:r>
              <a:rPr sz="2000" spc="5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17A202"/>
                </a:solidFill>
                <a:latin typeface="Times New Roman"/>
                <a:cs typeface="Times New Roman"/>
              </a:rPr>
              <a:t>NO</a:t>
            </a:r>
            <a:r>
              <a:rPr sz="2000" spc="10" dirty="0">
                <a:solidFill>
                  <a:srgbClr val="17A202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17A202"/>
                </a:solidFill>
                <a:latin typeface="Times New Roman"/>
                <a:cs typeface="Times New Roman"/>
              </a:rPr>
              <a:t>COOLING</a:t>
            </a:r>
            <a:endParaRPr sz="2000" dirty="0">
              <a:latin typeface="Times New Roman"/>
              <a:cs typeface="Times New Roman"/>
            </a:endParaRPr>
          </a:p>
          <a:p>
            <a:pPr marL="432435" marR="96139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000" dirty="0">
                <a:latin typeface="Times New Roman"/>
                <a:cs typeface="Times New Roman"/>
              </a:rPr>
              <a:t>Energy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range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 1-20 </a:t>
            </a:r>
            <a:r>
              <a:rPr sz="2000" spc="-25" dirty="0">
                <a:latin typeface="Times New Roman"/>
                <a:cs typeface="Times New Roman"/>
              </a:rPr>
              <a:t>keV </a:t>
            </a:r>
            <a:r>
              <a:rPr sz="2000" dirty="0">
                <a:latin typeface="Times New Roman"/>
                <a:cs typeface="Times New Roman"/>
              </a:rPr>
              <a:t>(n=1,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depending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crystal)</a:t>
            </a:r>
            <a:endParaRPr sz="2000" dirty="0">
              <a:latin typeface="Times New Roman"/>
              <a:cs typeface="Times New Roman"/>
            </a:endParaRPr>
          </a:p>
          <a:p>
            <a:pPr marL="432435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sz="2000" dirty="0">
                <a:solidFill>
                  <a:srgbClr val="C8201D"/>
                </a:solidFill>
                <a:latin typeface="Times New Roman"/>
                <a:cs typeface="Times New Roman"/>
              </a:rPr>
              <a:t>Extremely</a:t>
            </a:r>
            <a:r>
              <a:rPr sz="2000" spc="-15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C8201D"/>
                </a:solidFill>
                <a:latin typeface="Times New Roman"/>
                <a:cs typeface="Times New Roman"/>
              </a:rPr>
              <a:t>low</a:t>
            </a:r>
            <a:r>
              <a:rPr sz="2000" spc="-30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C8201D"/>
                </a:solidFill>
                <a:latin typeface="Times New Roman"/>
                <a:cs typeface="Times New Roman"/>
              </a:rPr>
              <a:t>efficiencies</a:t>
            </a:r>
            <a:r>
              <a:rPr sz="2000" spc="-20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C8201D"/>
                </a:solidFill>
                <a:latin typeface="Times New Roman"/>
                <a:cs typeface="Times New Roman"/>
              </a:rPr>
              <a:t>(solid</a:t>
            </a:r>
            <a:r>
              <a:rPr sz="2000" spc="-20" dirty="0">
                <a:solidFill>
                  <a:srgbClr val="C8201D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C8201D"/>
                </a:solidFill>
                <a:latin typeface="Times New Roman"/>
                <a:cs typeface="Times New Roman"/>
              </a:rPr>
              <a:t>angle)</a:t>
            </a:r>
            <a:endParaRPr sz="2000" dirty="0">
              <a:latin typeface="Times New Roman"/>
              <a:cs typeface="Times New Roman"/>
            </a:endParaRPr>
          </a:p>
        </p:txBody>
      </p:sp>
      <p:pic>
        <p:nvPicPr>
          <p:cNvPr id="9" name="Immagine 27">
            <a:extLst>
              <a:ext uri="{FF2B5EF4-FFF2-40B4-BE49-F238E27FC236}">
                <a16:creationId xmlns:a16="http://schemas.microsoft.com/office/drawing/2014/main" id="{BBE7EA3D-4438-6FDF-4D7A-C3DBED90113D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248137" y="4855684"/>
            <a:ext cx="3751706" cy="18594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755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1">
            <a:extLst>
              <a:ext uri="{FF2B5EF4-FFF2-40B4-BE49-F238E27FC236}">
                <a16:creationId xmlns:a16="http://schemas.microsoft.com/office/drawing/2014/main" id="{EB5C0AC7-0FA3-FDE2-1E32-852F64BEFDE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33585" y="1058115"/>
            <a:ext cx="5876372" cy="2819741"/>
          </a:xfrm>
          <a:prstGeom prst="rect">
            <a:avLst/>
          </a:prstGeom>
          <a:ln>
            <a:noFill/>
          </a:ln>
        </p:spPr>
      </p:pic>
      <p:pic>
        <p:nvPicPr>
          <p:cNvPr id="6" name="Immagine 2">
            <a:extLst>
              <a:ext uri="{FF2B5EF4-FFF2-40B4-BE49-F238E27FC236}">
                <a16:creationId xmlns:a16="http://schemas.microsoft.com/office/drawing/2014/main" id="{6534DCD3-ED94-3942-D187-91296654E0B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33585" y="3969360"/>
            <a:ext cx="5876372" cy="2888640"/>
          </a:xfrm>
          <a:prstGeom prst="rect">
            <a:avLst/>
          </a:prstGeom>
          <a:ln>
            <a:noFill/>
          </a:ln>
        </p:spPr>
      </p:pic>
      <p:sp>
        <p:nvSpPr>
          <p:cNvPr id="8" name="CustomShape 5">
            <a:extLst>
              <a:ext uri="{FF2B5EF4-FFF2-40B4-BE49-F238E27FC236}">
                <a16:creationId xmlns:a16="http://schemas.microsoft.com/office/drawing/2014/main" id="{BCB9C618-8C08-1C53-3E34-AFE034683B17}"/>
              </a:ext>
            </a:extLst>
          </p:cNvPr>
          <p:cNvSpPr/>
          <p:nvPr/>
        </p:nvSpPr>
        <p:spPr>
          <a:xfrm>
            <a:off x="129705" y="628682"/>
            <a:ext cx="6585626" cy="4294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High </a:t>
            </a:r>
            <a:r>
              <a:rPr kumimoji="0" lang="en-US" sz="2200" b="0" i="0" u="none" strike="noStrike" kern="1200" cap="none" spc="-1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precision</a:t>
            </a:r>
            <a:r>
              <a:rPr kumimoji="0" lang="it-IT" sz="2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</a:t>
            </a:r>
            <a:r>
              <a:rPr kumimoji="0" lang="en-GB" sz="2200" b="0" i="0" u="none" strike="noStrike" kern="1200" cap="none" spc="-1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measurements</a:t>
            </a:r>
            <a:r>
              <a:rPr kumimoji="0" lang="it-IT" sz="2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with VOXES in LNF Lab</a:t>
            </a:r>
            <a:endParaRPr kumimoji="0" lang="it-IT" sz="2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750D1BE-30EA-4FE6-766B-C8F142558137}"/>
              </a:ext>
            </a:extLst>
          </p:cNvPr>
          <p:cNvSpPr txBox="1"/>
          <p:nvPr/>
        </p:nvSpPr>
        <p:spPr>
          <a:xfrm>
            <a:off x="2811293" y="0"/>
            <a:ext cx="67023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" normalizeH="0" baseline="0" noProof="0" dirty="0">
                <a:ln>
                  <a:noFill/>
                </a:ln>
                <a:solidFill>
                  <a:srgbClr val="006CC0"/>
                </a:solidFill>
                <a:effectLst/>
                <a:uLnTx/>
                <a:uFillTx/>
                <a:latin typeface="Times New Roman"/>
                <a:ea typeface="DejaVu Sans"/>
              </a:rPr>
              <a:t>Crystal spectrometers: VOXES</a:t>
            </a:r>
            <a:endParaRPr kumimoji="0" lang="it-IT" sz="4000" b="0" i="0" u="none" strike="noStrike" kern="1200" cap="none" spc="0" normalizeH="0" baseline="0" noProof="0" dirty="0">
              <a:ln>
                <a:noFill/>
              </a:ln>
              <a:solidFill>
                <a:srgbClr val="006CC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BC063B5-9235-C62C-055C-AF1304EA92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087"/>
          <a:stretch/>
        </p:blipFill>
        <p:spPr>
          <a:xfrm>
            <a:off x="6715331" y="3717890"/>
            <a:ext cx="5143084" cy="2922047"/>
          </a:xfrm>
          <a:prstGeom prst="rect">
            <a:avLst/>
          </a:prstGeom>
        </p:spPr>
      </p:pic>
      <p:pic>
        <p:nvPicPr>
          <p:cNvPr id="11" name="Immagine 158">
            <a:extLst>
              <a:ext uri="{FF2B5EF4-FFF2-40B4-BE49-F238E27FC236}">
                <a16:creationId xmlns:a16="http://schemas.microsoft.com/office/drawing/2014/main" id="{0D7AD835-A17D-F228-790B-DAF45C4CA69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862338" y="796189"/>
            <a:ext cx="4928548" cy="2922047"/>
          </a:xfrm>
          <a:prstGeom prst="rect">
            <a:avLst/>
          </a:prstGeom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A5ABEA8-9393-6F13-A69F-4062E7CF39F2}"/>
              </a:ext>
            </a:extLst>
          </p:cNvPr>
          <p:cNvSpPr txBox="1"/>
          <p:nvPr/>
        </p:nvSpPr>
        <p:spPr>
          <a:xfrm>
            <a:off x="10500955" y="6592096"/>
            <a:ext cx="1537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X-ray energy (eV)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07F7A49-4A03-0FD9-6B1A-F7EB01A3BE09}"/>
              </a:ext>
            </a:extLst>
          </p:cNvPr>
          <p:cNvSpPr txBox="1"/>
          <p:nvPr/>
        </p:nvSpPr>
        <p:spPr>
          <a:xfrm rot="16200000">
            <a:off x="6238764" y="3857022"/>
            <a:ext cx="699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Counts</a:t>
            </a:r>
            <a:endParaRPr lang="it-IT" sz="1400" dirty="0"/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1E19DF23-6494-EF76-4A93-50BC39854E8E}"/>
              </a:ext>
            </a:extLst>
          </p:cNvPr>
          <p:cNvSpPr/>
          <p:nvPr/>
        </p:nvSpPr>
        <p:spPr>
          <a:xfrm>
            <a:off x="3052848" y="2656788"/>
            <a:ext cx="6314217" cy="212220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Possible feasibility test to be </a:t>
            </a:r>
            <a:r>
              <a:rPr kumimoji="0" lang="en-GB" sz="2200" b="1" i="0" u="none" strike="noStrike" kern="1200" cap="none" spc="-1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done</a:t>
            </a:r>
            <a:r>
              <a:rPr kumimoji="0" lang="it-IT" sz="22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in </a:t>
            </a:r>
            <a:r>
              <a:rPr kumimoji="0" lang="en-GB" sz="2200" b="1" i="0" u="none" strike="noStrike" kern="1200" cap="none" spc="-1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parallel</a:t>
            </a:r>
            <a:r>
              <a:rPr kumimoji="0" lang="it-IT" sz="22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with SIDDHARTA-2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200" b="1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-1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DejaVu Sans"/>
              </a:rPr>
              <a:t>MAIN</a:t>
            </a:r>
            <a:r>
              <a:rPr kumimoji="0" lang="it-IT" sz="2200" b="1" i="0" u="none" strike="noStrike" kern="1200" cap="none" spc="-1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DejaVu Sans"/>
              </a:rPr>
              <a:t> GOAL: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sng" strike="noStrike" kern="1200" cap="none" spc="-1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DejaVu Sans"/>
              </a:rPr>
              <a:t>assess</a:t>
            </a:r>
            <a:r>
              <a:rPr kumimoji="0" lang="it-IT" sz="2200" b="1" i="0" u="sng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DejaVu Sans"/>
              </a:rPr>
              <a:t> background and on </a:t>
            </a:r>
            <a:r>
              <a:rPr kumimoji="0" lang="en-GB" sz="2200" b="1" i="0" u="sng" strike="noStrike" kern="1200" cap="none" spc="-1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DejaVu Sans"/>
              </a:rPr>
              <a:t>beam</a:t>
            </a:r>
            <a:r>
              <a:rPr kumimoji="0" lang="it-IT" sz="2200" b="1" i="0" u="sng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DejaVu Sans"/>
              </a:rPr>
              <a:t> behaviour of crystals and strip detector</a:t>
            </a:r>
            <a:endParaRPr kumimoji="0" lang="it-IT" sz="2200" b="1" i="0" u="sng" strike="noStrike" kern="1200" cap="none" spc="-1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148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>
            <a:extLst>
              <a:ext uri="{FF2B5EF4-FFF2-40B4-BE49-F238E27FC236}">
                <a16:creationId xmlns:a16="http://schemas.microsoft.com/office/drawing/2014/main" id="{B8146AAB-026D-E23A-8CEB-29B296E8D522}"/>
              </a:ext>
            </a:extLst>
          </p:cNvPr>
          <p:cNvSpPr/>
          <p:nvPr/>
        </p:nvSpPr>
        <p:spPr>
          <a:xfrm>
            <a:off x="4824000" y="2448000"/>
            <a:ext cx="4247640" cy="13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Rechteck 30">
            <a:extLst>
              <a:ext uri="{FF2B5EF4-FFF2-40B4-BE49-F238E27FC236}">
                <a16:creationId xmlns:a16="http://schemas.microsoft.com/office/drawing/2014/main" id="{C8BAB611-A8C3-D0BA-B548-F15470F53B00}"/>
              </a:ext>
            </a:extLst>
          </p:cNvPr>
          <p:cNvSpPr/>
          <p:nvPr/>
        </p:nvSpPr>
        <p:spPr>
          <a:xfrm>
            <a:off x="7876514" y="756200"/>
            <a:ext cx="3091332" cy="21623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764" b="1" dirty="0">
                <a:latin typeface="Palatino Linotype" pitchFamily="18" charset="0"/>
              </a:rPr>
              <a:t>Assumptions</a:t>
            </a:r>
          </a:p>
          <a:p>
            <a:r>
              <a:rPr lang="en-US" sz="1764" b="1" dirty="0">
                <a:latin typeface="Palatino Linotype" pitchFamily="18" charset="0"/>
              </a:rPr>
              <a:t>signal:</a:t>
            </a:r>
            <a:r>
              <a:rPr lang="en-US" sz="1764" dirty="0">
                <a:latin typeface="Palatino Linotype" pitchFamily="18" charset="0"/>
              </a:rPr>
              <a:t> shift - 800 eV </a:t>
            </a:r>
          </a:p>
          <a:p>
            <a:r>
              <a:rPr lang="en-US" sz="1764" dirty="0">
                <a:latin typeface="Palatino Linotype" pitchFamily="18" charset="0"/>
              </a:rPr>
              <a:t>             width 750 eV </a:t>
            </a:r>
          </a:p>
          <a:p>
            <a:r>
              <a:rPr lang="en-US" sz="1764" b="1" dirty="0">
                <a:latin typeface="Palatino Linotype" pitchFamily="18" charset="0"/>
              </a:rPr>
              <a:t>density:</a:t>
            </a:r>
            <a:r>
              <a:rPr lang="en-US" sz="1764" dirty="0">
                <a:latin typeface="Palatino Linotype" pitchFamily="18" charset="0"/>
              </a:rPr>
              <a:t> 5% (LHD)</a:t>
            </a:r>
          </a:p>
          <a:p>
            <a:r>
              <a:rPr lang="en-US" sz="1764" b="1" dirty="0">
                <a:latin typeface="Palatino Linotype" pitchFamily="18" charset="0"/>
              </a:rPr>
              <a:t>detector area:</a:t>
            </a:r>
            <a:r>
              <a:rPr lang="en-US" sz="1764" dirty="0">
                <a:latin typeface="Palatino Linotype" pitchFamily="18" charset="0"/>
              </a:rPr>
              <a:t> 246 cm</a:t>
            </a:r>
            <a:r>
              <a:rPr lang="en-US" sz="1764" baseline="30000" dirty="0">
                <a:latin typeface="Palatino Linotype" pitchFamily="18" charset="0"/>
              </a:rPr>
              <a:t>2</a:t>
            </a:r>
            <a:r>
              <a:rPr lang="en-US" sz="1764" dirty="0">
                <a:latin typeface="Palatino Linotype" pitchFamily="18" charset="0"/>
              </a:rPr>
              <a:t> </a:t>
            </a:r>
          </a:p>
          <a:p>
            <a:endParaRPr lang="en-GB" sz="1102" dirty="0">
              <a:latin typeface="Palatino Linotype" pitchFamily="18" charset="0"/>
            </a:endParaRPr>
          </a:p>
          <a:p>
            <a:r>
              <a:rPr lang="en-US" sz="1764" b="1" dirty="0">
                <a:latin typeface="Palatino Linotype" pitchFamily="18" charset="0"/>
              </a:rPr>
              <a:t>K</a:t>
            </a:r>
            <a:r>
              <a:rPr lang="en-US" sz="1764" b="1" dirty="0">
                <a:latin typeface="Palatino Linotype" pitchFamily="18" charset="0"/>
                <a:sym typeface="Symbol"/>
              </a:rPr>
              <a:t>  yield: 0.1 %</a:t>
            </a:r>
            <a:endParaRPr lang="en-US" sz="1764" b="1" dirty="0">
              <a:latin typeface="Palatino Linotype" pitchFamily="18" charset="0"/>
            </a:endParaRPr>
          </a:p>
          <a:p>
            <a:r>
              <a:rPr lang="en-US" sz="1764" b="1" dirty="0">
                <a:latin typeface="Palatino Linotype" pitchFamily="18" charset="0"/>
              </a:rPr>
              <a:t>yield ratio as in </a:t>
            </a:r>
            <a:r>
              <a:rPr lang="en-US" sz="1764" b="1" dirty="0" err="1">
                <a:latin typeface="Palatino Linotype" pitchFamily="18" charset="0"/>
              </a:rPr>
              <a:t>K</a:t>
            </a:r>
            <a:r>
              <a:rPr lang="en-US" sz="1764" b="1" baseline="30000" dirty="0" err="1">
                <a:latin typeface="Palatino Linotype" pitchFamily="18" charset="0"/>
                <a:sym typeface="Symbol"/>
              </a:rPr>
              <a:t></a:t>
            </a:r>
            <a:r>
              <a:rPr lang="en-US" sz="1764" b="1" dirty="0" err="1">
                <a:latin typeface="Palatino Linotype" pitchFamily="18" charset="0"/>
              </a:rPr>
              <a:t>p</a:t>
            </a:r>
            <a:endParaRPr lang="en-GB" sz="1764" dirty="0">
              <a:latin typeface="Palatino Linotype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DD87217-CB24-2126-5B0D-D422631D7291}"/>
              </a:ext>
            </a:extLst>
          </p:cNvPr>
          <p:cNvSpPr txBox="1"/>
          <p:nvPr/>
        </p:nvSpPr>
        <p:spPr>
          <a:xfrm>
            <a:off x="2050352" y="49071"/>
            <a:ext cx="88927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SDDs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: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present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and future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at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DA</a:t>
            </a:r>
            <a:r>
              <a:rPr lang="it-IT" sz="4000" b="0" strike="noStrike" spc="-1" dirty="0">
                <a:solidFill>
                  <a:srgbClr val="006CC0"/>
                </a:solidFill>
                <a:latin typeface="Symbol" panose="05050102010706020507" pitchFamily="18" charset="2"/>
                <a:ea typeface="DejaVu Sans"/>
              </a:rPr>
              <a:t>F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NE</a:t>
            </a:r>
            <a:endParaRPr lang="it-IT" sz="4000" b="0" strike="noStrike" spc="-1" dirty="0">
              <a:solidFill>
                <a:srgbClr val="006CC0"/>
              </a:solidFill>
              <a:latin typeface="Arial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CB50DAEC-591F-C640-2CBF-097B98380F94}"/>
              </a:ext>
            </a:extLst>
          </p:cNvPr>
          <p:cNvSpPr txBox="1"/>
          <p:nvPr/>
        </p:nvSpPr>
        <p:spPr>
          <a:xfrm>
            <a:off x="961533" y="848425"/>
            <a:ext cx="345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SIDHARTA-2 SETUP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2F74B2A-7E3E-F3A9-2A8A-7852120D65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8"/>
          <a:stretch/>
        </p:blipFill>
        <p:spPr bwMode="auto">
          <a:xfrm>
            <a:off x="4628045" y="3053797"/>
            <a:ext cx="7333817" cy="380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D4F10C67-A471-0A2C-4AAF-DBD2CF55D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20" y="1380611"/>
            <a:ext cx="5559609" cy="394293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60BF223C-AABB-D1CA-8A2D-43754DE66619}"/>
              </a:ext>
            </a:extLst>
          </p:cNvPr>
          <p:cNvSpPr txBox="1"/>
          <p:nvPr/>
        </p:nvSpPr>
        <p:spPr>
          <a:xfrm>
            <a:off x="4328732" y="1412107"/>
            <a:ext cx="264263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SIDDHARTA-2 is now running with 450 </a:t>
            </a:r>
            <a:r>
              <a:rPr lang="en-US" sz="2200" spc="-1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2200" spc="-1" dirty="0">
                <a:solidFill>
                  <a:srgbClr val="000000"/>
                </a:solidFill>
                <a:latin typeface="Times New Roman"/>
              </a:rPr>
              <a:t>m thick SDDs</a:t>
            </a:r>
            <a:endParaRPr lang="it-IT" sz="2200" dirty="0"/>
          </a:p>
        </p:txBody>
      </p:sp>
      <p:sp>
        <p:nvSpPr>
          <p:cNvPr id="52" name="Freccia a destra 51">
            <a:extLst>
              <a:ext uri="{FF2B5EF4-FFF2-40B4-BE49-F238E27FC236}">
                <a16:creationId xmlns:a16="http://schemas.microsoft.com/office/drawing/2014/main" id="{41505172-3869-4EF8-5975-39F468BDF8DF}"/>
              </a:ext>
            </a:extLst>
          </p:cNvPr>
          <p:cNvSpPr/>
          <p:nvPr/>
        </p:nvSpPr>
        <p:spPr>
          <a:xfrm>
            <a:off x="6815780" y="1693373"/>
            <a:ext cx="688156" cy="441865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 Box 15">
            <a:extLst>
              <a:ext uri="{FF2B5EF4-FFF2-40B4-BE49-F238E27FC236}">
                <a16:creationId xmlns:a16="http://schemas.microsoft.com/office/drawing/2014/main" id="{38EC2F1D-5DF7-A5EC-3057-8F6E969AC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1203" y="3465800"/>
            <a:ext cx="1484354" cy="84284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 lIns="99208" tIns="51588" rIns="99208" bIns="51588">
            <a:spAutoFit/>
          </a:bodyPr>
          <a:lstStyle>
            <a:lvl1pPr defTabSz="4572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457200">
              <a:spcBef>
                <a:spcPct val="20000"/>
              </a:spcBef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457200">
              <a:spcBef>
                <a:spcPct val="20000"/>
              </a:spcBef>
              <a:buClr>
                <a:schemeClr val="tx1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4572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457200">
              <a:spcBef>
                <a:spcPct val="20000"/>
              </a:spcBef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+mj-lt"/>
              </a:rPr>
              <a:t>Expected: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Symbol" panose="05050102010706020507" pitchFamily="18" charset="2"/>
              </a:rPr>
              <a:t>De(</a:t>
            </a:r>
            <a:r>
              <a:rPr lang="en-US" altLang="en-US" sz="1600" dirty="0"/>
              <a:t>1s) = 30 eV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Symbol" panose="05050102010706020507" pitchFamily="18" charset="2"/>
              </a:rPr>
              <a:t>DG</a:t>
            </a:r>
            <a:r>
              <a:rPr lang="en-US" altLang="en-US" sz="1600" dirty="0"/>
              <a:t>(1s) = 70 eV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1AAED3F-7479-D42B-AF49-C529EBA1AA53}"/>
              </a:ext>
            </a:extLst>
          </p:cNvPr>
          <p:cNvSpPr txBox="1"/>
          <p:nvPr/>
        </p:nvSpPr>
        <p:spPr>
          <a:xfrm>
            <a:off x="321490" y="5484823"/>
            <a:ext cx="5291579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Times New Roman"/>
                <a:cs typeface="Times New Roman"/>
              </a:rPr>
              <a:t>Previous talk F. </a:t>
            </a:r>
            <a:r>
              <a:rPr lang="en-US" sz="3600" dirty="0" err="1">
                <a:solidFill>
                  <a:srgbClr val="FF0000"/>
                </a:solidFill>
                <a:latin typeface="Times New Roman"/>
                <a:cs typeface="Times New Roman"/>
              </a:rPr>
              <a:t>Sgaramella</a:t>
            </a:r>
            <a:endParaRPr lang="en-US" sz="3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236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1" grpId="0"/>
      <p:bldP spid="9" grpId="0"/>
      <p:bldP spid="52" grpId="0" animBg="1"/>
      <p:bldP spid="6" grpId="0" animBg="1"/>
      <p:bldP spid="6" grpId="1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2">
            <a:extLst>
              <a:ext uri="{FF2B5EF4-FFF2-40B4-BE49-F238E27FC236}">
                <a16:creationId xmlns:a16="http://schemas.microsoft.com/office/drawing/2014/main" id="{6D3BDE4E-590A-7157-5165-5E73E59789D4}"/>
              </a:ext>
            </a:extLst>
          </p:cNvPr>
          <p:cNvSpPr/>
          <p:nvPr/>
        </p:nvSpPr>
        <p:spPr>
          <a:xfrm>
            <a:off x="170965" y="632141"/>
            <a:ext cx="5390849" cy="731661"/>
          </a:xfrm>
          <a:prstGeom prst="rect">
            <a:avLst/>
          </a:prstGeom>
          <a:solidFill>
            <a:schemeClr val="bg1">
              <a:alpha val="90000"/>
            </a:schemeClr>
          </a:solidFill>
          <a:ln w="3816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defRPr/>
            </a:pP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Kaonic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Helium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transitions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on 1s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level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would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be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accessible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(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very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ea typeface="Calibri"/>
              </a:rPr>
              <a:t>difficult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ea typeface="Calibri"/>
              </a:rPr>
              <a:t>):</a:t>
            </a:r>
            <a:endParaRPr lang="it-IT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</a:endParaRPr>
          </a:p>
        </p:txBody>
      </p:sp>
      <p:pic>
        <p:nvPicPr>
          <p:cNvPr id="7" name="Immagine 105">
            <a:extLst>
              <a:ext uri="{FF2B5EF4-FFF2-40B4-BE49-F238E27FC236}">
                <a16:creationId xmlns:a16="http://schemas.microsoft.com/office/drawing/2014/main" id="{AA23199E-BE7D-E574-F6BF-B03FE54D2CC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18974" y="2207620"/>
            <a:ext cx="4492295" cy="2512013"/>
          </a:xfrm>
          <a:prstGeom prst="rect">
            <a:avLst/>
          </a:prstGeom>
          <a:ln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F17B2D5-8C3E-E081-C96E-1359BB56544C}"/>
              </a:ext>
            </a:extLst>
          </p:cNvPr>
          <p:cNvSpPr txBox="1"/>
          <p:nvPr/>
        </p:nvSpPr>
        <p:spPr>
          <a:xfrm>
            <a:off x="1649623" y="-6742"/>
            <a:ext cx="88927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SDD: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present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and future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at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DA</a:t>
            </a:r>
            <a:r>
              <a:rPr lang="it-IT" sz="4000" b="0" strike="noStrike" spc="-1" dirty="0">
                <a:solidFill>
                  <a:srgbClr val="006CC0"/>
                </a:solidFill>
                <a:latin typeface="Symbol" panose="05050102010706020507" pitchFamily="18" charset="2"/>
                <a:ea typeface="DejaVu Sans"/>
              </a:rPr>
              <a:t>F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NE</a:t>
            </a:r>
            <a:endParaRPr lang="it-IT" sz="4000" b="0" strike="noStrike" spc="-1" dirty="0">
              <a:solidFill>
                <a:srgbClr val="006CC0"/>
              </a:solidFill>
              <a:latin typeface="Arial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009D068-4FB8-0223-414A-5CAA2D73A8A4}"/>
              </a:ext>
            </a:extLst>
          </p:cNvPr>
          <p:cNvSpPr txBox="1"/>
          <p:nvPr/>
        </p:nvSpPr>
        <p:spPr>
          <a:xfrm>
            <a:off x="6033966" y="628435"/>
            <a:ext cx="57216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SIDDHARTA-2 – like setup with 1-2 mm thick SDDs</a:t>
            </a:r>
            <a:endParaRPr lang="it-IT" sz="2000" dirty="0"/>
          </a:p>
        </p:txBody>
      </p:sp>
      <p:pic>
        <p:nvPicPr>
          <p:cNvPr id="10" name="Picture 3_0">
            <a:extLst>
              <a:ext uri="{FF2B5EF4-FFF2-40B4-BE49-F238E27FC236}">
                <a16:creationId xmlns:a16="http://schemas.microsoft.com/office/drawing/2014/main" id="{15EA2519-B7FC-AE54-B5A6-3E02C84FEF6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791259" y="1091462"/>
            <a:ext cx="4201773" cy="2736604"/>
          </a:xfrm>
          <a:prstGeom prst="rect">
            <a:avLst/>
          </a:prstGeom>
          <a:ln>
            <a:noFill/>
          </a:ln>
        </p:spPr>
      </p:pic>
      <p:pic>
        <p:nvPicPr>
          <p:cNvPr id="11" name="Immagine 2">
            <a:extLst>
              <a:ext uri="{FF2B5EF4-FFF2-40B4-BE49-F238E27FC236}">
                <a16:creationId xmlns:a16="http://schemas.microsoft.com/office/drawing/2014/main" id="{DCA8DD54-331A-EC5B-49EA-F9345A527AC6}"/>
              </a:ext>
            </a:extLst>
          </p:cNvPr>
          <p:cNvPicPr/>
          <p:nvPr/>
        </p:nvPicPr>
        <p:blipFill rotWithShape="1">
          <a:blip r:embed="rId4"/>
          <a:srcRect t="9241" b="3258"/>
          <a:stretch/>
        </p:blipFill>
        <p:spPr>
          <a:xfrm>
            <a:off x="5930658" y="3853812"/>
            <a:ext cx="5928261" cy="3004188"/>
          </a:xfrm>
          <a:prstGeom prst="rect">
            <a:avLst/>
          </a:prstGeom>
          <a:ln>
            <a:noFill/>
          </a:ln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037DCC3-4C3B-56E5-11A4-AFAC512F25D2}"/>
              </a:ext>
            </a:extLst>
          </p:cNvPr>
          <p:cNvSpPr txBox="1"/>
          <p:nvPr/>
        </p:nvSpPr>
        <p:spPr>
          <a:xfrm>
            <a:off x="-164397" y="4908380"/>
            <a:ext cx="62216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Feasibility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:</a:t>
            </a:r>
            <a:endParaRPr kumimoji="0" lang="it-IT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A49F5E0-F386-6070-24CB-14876ED87476}"/>
              </a:ext>
            </a:extLst>
          </p:cNvPr>
          <p:cNvSpPr txBox="1"/>
          <p:nvPr/>
        </p:nvSpPr>
        <p:spPr>
          <a:xfrm>
            <a:off x="203010" y="5266530"/>
            <a:ext cx="54480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1-2 mm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SDDs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already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financed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by INFN CSN3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8109433-0087-4EAD-E1A1-799C99B34A0C}"/>
              </a:ext>
            </a:extLst>
          </p:cNvPr>
          <p:cNvSpPr txBox="1"/>
          <p:nvPr/>
        </p:nvSpPr>
        <p:spPr>
          <a:xfrm>
            <a:off x="203010" y="5690797"/>
            <a:ext cx="54480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Electronics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is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similar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 to SIDDHARTA-2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DejaVu Sans"/>
              </a:rPr>
              <a:t>SDDs</a:t>
            </a:r>
            <a:endParaRPr kumimoji="0" lang="it-IT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2090D6F-0CAC-38D1-E23A-03E4485E0C1C}"/>
              </a:ext>
            </a:extLst>
          </p:cNvPr>
          <p:cNvSpPr txBox="1"/>
          <p:nvPr/>
        </p:nvSpPr>
        <p:spPr>
          <a:xfrm>
            <a:off x="203010" y="6115932"/>
            <a:ext cx="55046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800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/>
                <a:ea typeface="Tahoma"/>
              </a:rPr>
              <a:t>m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m and 1mm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SDDs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prototypes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already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 </a:t>
            </a:r>
            <a:r>
              <a:rPr kumimoji="0" lang="it-IT" sz="20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produced</a:t>
            </a:r>
            <a:r>
              <a:rPr kumimoji="0" lang="it-IT" sz="20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ahoma"/>
              </a:rPr>
              <a:t> by FBK for ARDESIA (INFN)</a:t>
            </a:r>
            <a:endParaRPr kumimoji="0" lang="it-IT" sz="20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0E6ACF93-1E1A-A34D-81C3-6E58BE973953}"/>
              </a:ext>
            </a:extLst>
          </p:cNvPr>
          <p:cNvSpPr txBox="1"/>
          <p:nvPr/>
        </p:nvSpPr>
        <p:spPr>
          <a:xfrm>
            <a:off x="1649623" y="1318589"/>
            <a:ext cx="25936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it-IT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K</a:t>
            </a:r>
            <a:r>
              <a:rPr kumimoji="0" lang="it-IT" sz="1800" b="0" i="0" u="none" strike="noStrike" kern="1200" cap="none" spc="-1" normalizeH="0" baseline="3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3</a:t>
            </a:r>
            <a:r>
              <a:rPr kumimoji="0" lang="it-IT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He(2→1) : 33 </a:t>
            </a:r>
            <a:r>
              <a:rPr kumimoji="0" lang="it-IT" sz="18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keV</a:t>
            </a:r>
            <a:r>
              <a:rPr lang="it-IT" sz="1800" spc="-1" dirty="0">
                <a:solidFill>
                  <a:srgbClr val="000000"/>
                </a:solidFill>
                <a:latin typeface="Times New Roman"/>
                <a:ea typeface="Calibri"/>
              </a:rPr>
              <a:t> </a:t>
            </a:r>
            <a:endParaRPr kumimoji="0" lang="it-IT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K</a:t>
            </a:r>
            <a:r>
              <a:rPr kumimoji="0" lang="it-IT" sz="1800" b="0" i="0" u="none" strike="noStrike" kern="1200" cap="none" spc="-1" normalizeH="0" baseline="33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4</a:t>
            </a:r>
            <a:r>
              <a:rPr kumimoji="0" lang="it-IT" sz="18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He(2→1) : 35 </a:t>
            </a:r>
            <a:r>
              <a:rPr kumimoji="0" lang="it-IT" sz="1800" b="0" i="0" u="none" strike="noStrike" kern="1200" cap="none" spc="-1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Calibri"/>
              </a:rPr>
              <a:t>keV</a:t>
            </a:r>
            <a:endParaRPr kumimoji="0" lang="it-IT" sz="18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47CA6822-E7B0-1511-F4C5-C7A63EAC5C20}"/>
              </a:ext>
            </a:extLst>
          </p:cNvPr>
          <p:cNvSpPr/>
          <p:nvPr/>
        </p:nvSpPr>
        <p:spPr>
          <a:xfrm>
            <a:off x="170965" y="678537"/>
            <a:ext cx="5390849" cy="134352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6056C7D6-463D-C681-08FE-1F2224C609F6}"/>
              </a:ext>
            </a:extLst>
          </p:cNvPr>
          <p:cNvSpPr/>
          <p:nvPr/>
        </p:nvSpPr>
        <p:spPr>
          <a:xfrm>
            <a:off x="170965" y="4907656"/>
            <a:ext cx="5512167" cy="19161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565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3" grpId="0"/>
      <p:bldP spid="15" grpId="0"/>
      <p:bldP spid="17" grpId="0"/>
      <p:bldP spid="19" grpId="0"/>
      <p:bldP spid="21" grpId="0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5F4B73-5948-1DFC-5B88-F1ACEF640922}"/>
              </a:ext>
            </a:extLst>
          </p:cNvPr>
          <p:cNvSpPr txBox="1"/>
          <p:nvPr/>
        </p:nvSpPr>
        <p:spPr>
          <a:xfrm>
            <a:off x="741687" y="0"/>
            <a:ext cx="107234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CZT: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proposal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for new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measurements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</a:t>
            </a:r>
            <a:r>
              <a:rPr lang="it-IT" sz="4000" b="0" strike="noStrike" spc="-1" dirty="0" err="1">
                <a:solidFill>
                  <a:srgbClr val="006CC0"/>
                </a:solidFill>
                <a:latin typeface="Times New Roman"/>
                <a:ea typeface="DejaVu Sans"/>
              </a:rPr>
              <a:t>at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 DA</a:t>
            </a:r>
            <a:r>
              <a:rPr lang="it-IT" sz="4000" b="0" strike="noStrike" spc="-1" dirty="0">
                <a:solidFill>
                  <a:srgbClr val="006CC0"/>
                </a:solidFill>
                <a:latin typeface="Symbol" panose="05050102010706020507" pitchFamily="18" charset="2"/>
                <a:ea typeface="DejaVu Sans"/>
              </a:rPr>
              <a:t>F</a:t>
            </a:r>
            <a:r>
              <a:rPr lang="it-IT" sz="4000" b="0" strike="noStrike" spc="-1" dirty="0">
                <a:solidFill>
                  <a:srgbClr val="006CC0"/>
                </a:solidFill>
                <a:latin typeface="Times New Roman"/>
                <a:ea typeface="DejaVu Sans"/>
              </a:rPr>
              <a:t>NE</a:t>
            </a:r>
            <a:endParaRPr lang="it-IT" sz="4000" b="0" strike="noStrike" spc="-1" dirty="0">
              <a:solidFill>
                <a:srgbClr val="006CC0"/>
              </a:solidFill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A1DDBF9C-EAEF-2C1F-4956-011F2A94368C}"/>
              </a:ext>
            </a:extLst>
          </p:cNvPr>
          <p:cNvSpPr/>
          <p:nvPr/>
        </p:nvSpPr>
        <p:spPr>
          <a:xfrm>
            <a:off x="6597032" y="4497137"/>
            <a:ext cx="5251237" cy="16297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Precisions &lt; 10 eV (</a:t>
            </a:r>
            <a:r>
              <a:rPr lang="en-US" sz="2000" spc="-1" dirty="0">
                <a:solidFill>
                  <a:srgbClr val="000000"/>
                </a:solidFill>
                <a:latin typeface="Symbol" panose="05050102010706020507" pitchFamily="18" charset="2"/>
              </a:rPr>
              <a:t>e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) and &lt;20 eV (</a:t>
            </a:r>
            <a:r>
              <a:rPr lang="en-US" sz="2000" spc="-1" dirty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  <a:r>
              <a:rPr lang="en-US" sz="2000" spc="-1" dirty="0">
                <a:solidFill>
                  <a:srgbClr val="000000"/>
                </a:solidFill>
                <a:latin typeface="Times New Roman"/>
              </a:rPr>
              <a:t>) are reachable in few months</a:t>
            </a:r>
            <a:endParaRPr lang="it-IT" sz="2000" dirty="0"/>
          </a:p>
          <a:p>
            <a:pPr algn="ctr">
              <a:lnSpc>
                <a:spcPct val="100000"/>
              </a:lnSpc>
            </a:pPr>
            <a:endParaRPr lang="it-IT" sz="2000" b="0" strike="noStrike" spc="-1" dirty="0">
              <a:solidFill>
                <a:srgbClr val="000000"/>
              </a:solidFill>
              <a:latin typeface="Times New Roman"/>
              <a:ea typeface="Tahoma"/>
            </a:endParaRPr>
          </a:p>
          <a:p>
            <a:pPr algn="ctr">
              <a:lnSpc>
                <a:spcPct val="100000"/>
              </a:lnSpc>
            </a:pP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Tahoma"/>
              </a:rPr>
              <a:t>First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Tahoma"/>
              </a:rPr>
              <a:t>prototypes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Tahoma"/>
              </a:rPr>
              <a:t> of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Tahoma"/>
              </a:rPr>
              <a:t>Cd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Tahoma"/>
              </a:rPr>
              <a:t>(Zn)Te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Tahoma"/>
              </a:rPr>
              <a:t>delivered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Tahoma"/>
              </a:rPr>
              <a:t> by JRA8-ASTRA (STRONG-2020) and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Tahoma"/>
              </a:rPr>
              <a:t>tested</a:t>
            </a:r>
            <a:endParaRPr lang="it-IT" sz="2000" b="0" strike="noStrike" spc="-1" dirty="0">
              <a:solidFill>
                <a:srgbClr val="000000"/>
              </a:solidFill>
              <a:latin typeface="Times New Roman"/>
              <a:ea typeface="Tahoma"/>
            </a:endParaRPr>
          </a:p>
        </p:txBody>
      </p:sp>
      <p:pic>
        <p:nvPicPr>
          <p:cNvPr id="7" name="Immagine 2">
            <a:extLst>
              <a:ext uri="{FF2B5EF4-FFF2-40B4-BE49-F238E27FC236}">
                <a16:creationId xmlns:a16="http://schemas.microsoft.com/office/drawing/2014/main" id="{C2904CA5-86A7-CDA0-3D57-D3C360E4F0D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43731" y="3520905"/>
            <a:ext cx="5759696" cy="3292744"/>
          </a:xfrm>
          <a:prstGeom prst="rect">
            <a:avLst/>
          </a:prstGeom>
          <a:ln>
            <a:noFill/>
          </a:ln>
        </p:spPr>
      </p:pic>
      <p:pic>
        <p:nvPicPr>
          <p:cNvPr id="8" name="Immagine 4">
            <a:extLst>
              <a:ext uri="{FF2B5EF4-FFF2-40B4-BE49-F238E27FC236}">
                <a16:creationId xmlns:a16="http://schemas.microsoft.com/office/drawing/2014/main" id="{1825BF21-DF5C-BD41-D995-93F07A003EF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165497" y="631928"/>
            <a:ext cx="5840444" cy="3363999"/>
          </a:xfrm>
          <a:prstGeom prst="rect">
            <a:avLst/>
          </a:prstGeom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55AD464-240E-E82A-1D09-9661B1DA2A6A}"/>
              </a:ext>
            </a:extLst>
          </p:cNvPr>
          <p:cNvSpPr txBox="1"/>
          <p:nvPr/>
        </p:nvSpPr>
        <p:spPr>
          <a:xfrm>
            <a:off x="1157330" y="922556"/>
            <a:ext cx="35376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b="1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Detector Key Points:</a:t>
            </a:r>
            <a:endParaRPr lang="it-IT" sz="2000" b="1" strike="noStrike" spc="-1" dirty="0">
              <a:latin typeface="Arial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E196FAF-4F3D-36DB-FD5C-18C7369CA8FD}"/>
              </a:ext>
            </a:extLst>
          </p:cNvPr>
          <p:cNvSpPr txBox="1"/>
          <p:nvPr/>
        </p:nvSpPr>
        <p:spPr>
          <a:xfrm>
            <a:off x="719496" y="1426276"/>
            <a:ext cx="50081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High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efficiency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in the 20-100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keV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region</a:t>
            </a:r>
            <a:endParaRPr lang="it-IT" sz="2000" b="0" strike="noStrike" spc="-1" dirty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C43D4B1-8099-0713-1668-84B693F55FEC}"/>
              </a:ext>
            </a:extLst>
          </p:cNvPr>
          <p:cNvSpPr txBox="1"/>
          <p:nvPr/>
        </p:nvSpPr>
        <p:spPr>
          <a:xfrm>
            <a:off x="719496" y="1878191"/>
            <a:ext cx="44860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000" spc="-1" dirty="0" err="1">
                <a:solidFill>
                  <a:srgbClr val="000000"/>
                </a:solidFill>
                <a:latin typeface="Times New Roman"/>
              </a:rPr>
              <a:t>Reasonable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</a:rPr>
              <a:t>efficiencies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</a:rPr>
              <a:t> up to 300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</a:rPr>
              <a:t>keV</a:t>
            </a:r>
            <a:endParaRPr lang="it-IT" sz="2000" b="0" strike="noStrike" spc="-1" dirty="0">
              <a:latin typeface="Arial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77408F1-A15B-D896-9156-241B23D13BD4}"/>
              </a:ext>
            </a:extLst>
          </p:cNvPr>
          <p:cNvSpPr txBox="1"/>
          <p:nvPr/>
        </p:nvSpPr>
        <p:spPr>
          <a:xfrm>
            <a:off x="719496" y="2330106"/>
            <a:ext cx="50081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Good </a:t>
            </a:r>
            <a:r>
              <a:rPr lang="it-IT" sz="2000" b="0" strike="noStrike" spc="-1" dirty="0" err="1">
                <a:solidFill>
                  <a:srgbClr val="000000"/>
                </a:solidFill>
                <a:latin typeface="Times New Roman"/>
                <a:ea typeface="Calibri"/>
              </a:rPr>
              <a:t>resolution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</a:rPr>
              <a:t> (FHWM/E </a:t>
            </a:r>
            <a:r>
              <a:rPr lang="it-IT" sz="2000" b="0" strike="noStrike" spc="-1" dirty="0">
                <a:solidFill>
                  <a:srgbClr val="000000"/>
                </a:solidFill>
                <a:latin typeface="Times New Roman"/>
                <a:ea typeface="Calibri"/>
                <a:sym typeface="Symbol" panose="05050102010706020507" pitchFamily="18" charset="2"/>
              </a:rPr>
              <a:t> %)</a:t>
            </a:r>
            <a:endParaRPr lang="it-IT" sz="20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34E9427-A329-ACF4-B879-C59C2823E427}"/>
              </a:ext>
            </a:extLst>
          </p:cNvPr>
          <p:cNvSpPr txBox="1"/>
          <p:nvPr/>
        </p:nvSpPr>
        <p:spPr>
          <a:xfrm>
            <a:off x="719496" y="2784569"/>
            <a:ext cx="50081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2000" spc="-1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Fast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response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 and time </a:t>
            </a:r>
            <a:r>
              <a:rPr lang="it-IT" sz="2000" spc="-1" dirty="0" err="1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resolution</a:t>
            </a:r>
            <a:r>
              <a:rPr lang="it-IT" sz="2000" spc="-1" dirty="0">
                <a:solidFill>
                  <a:srgbClr val="000000"/>
                </a:solidFill>
                <a:latin typeface="Times New Roman"/>
                <a:sym typeface="Symbol" panose="05050102010706020507" pitchFamily="18" charset="2"/>
              </a:rPr>
              <a:t> (&lt; 50 ns)</a:t>
            </a:r>
            <a:endParaRPr lang="it-IT" sz="2000" b="0" strike="noStrike" spc="-1" dirty="0">
              <a:latin typeface="Arial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DD62FBB7-83DF-7A4F-29A7-173D9CE49C0C}"/>
              </a:ext>
            </a:extLst>
          </p:cNvPr>
          <p:cNvSpPr/>
          <p:nvPr/>
        </p:nvSpPr>
        <p:spPr>
          <a:xfrm>
            <a:off x="719497" y="922556"/>
            <a:ext cx="4851110" cy="237058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23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2" grpId="0"/>
      <p:bldP spid="14" grpId="0"/>
      <p:bldP spid="16" grpId="0"/>
      <p:bldP spid="18" grpId="0"/>
      <p:bldP spid="19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3267</TotalTime>
  <Words>2378</Words>
  <Application>Microsoft Office PowerPoint</Application>
  <PresentationFormat>Widescreen</PresentationFormat>
  <Paragraphs>339</Paragraphs>
  <Slides>26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Liberation Sans</vt:lpstr>
      <vt:lpstr>Palatino Linotype</vt:lpstr>
      <vt:lpstr>Symbol</vt:lpstr>
      <vt:lpstr>Times New Roman</vt:lpstr>
      <vt:lpstr>Verdana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EXPERIMENTAL PROPOSAL: KAMEO Kaonic Atoms Measuring nuclear resonance Effects Observables </vt:lpstr>
      <vt:lpstr>Presentazione standard di PowerPoint</vt:lpstr>
      <vt:lpstr>THANK YOU FOR YOUR ATTENTION!!!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De Paolis</dc:creator>
  <cp:lastModifiedBy>Luca De Paolis</cp:lastModifiedBy>
  <cp:revision>12</cp:revision>
  <dcterms:created xsi:type="dcterms:W3CDTF">2022-10-25T08:58:40Z</dcterms:created>
  <dcterms:modified xsi:type="dcterms:W3CDTF">2022-10-27T15:30:18Z</dcterms:modified>
</cp:coreProperties>
</file>