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7" r:id="rId2"/>
    <p:sldId id="1120" r:id="rId3"/>
    <p:sldId id="1121" r:id="rId4"/>
    <p:sldId id="1123" r:id="rId5"/>
    <p:sldId id="1135" r:id="rId6"/>
    <p:sldId id="1124" r:id="rId7"/>
    <p:sldId id="465" r:id="rId8"/>
    <p:sldId id="1111" r:id="rId9"/>
    <p:sldId id="1126" r:id="rId10"/>
    <p:sldId id="1112" r:id="rId11"/>
    <p:sldId id="1113" r:id="rId12"/>
    <p:sldId id="488" r:id="rId13"/>
    <p:sldId id="1130" r:id="rId14"/>
    <p:sldId id="1116" r:id="rId15"/>
    <p:sldId id="1134" r:id="rId16"/>
    <p:sldId id="1129" r:id="rId17"/>
    <p:sldId id="1132" r:id="rId18"/>
    <p:sldId id="1133" r:id="rId19"/>
    <p:sldId id="1118" r:id="rId20"/>
    <p:sldId id="313" r:id="rId21"/>
    <p:sldId id="1107" r:id="rId22"/>
    <p:sldId id="48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3741" autoAdjust="0"/>
  </p:normalViewPr>
  <p:slideViewPr>
    <p:cSldViewPr>
      <p:cViewPr>
        <p:scale>
          <a:sx n="66" d="100"/>
          <a:sy n="66" d="100"/>
        </p:scale>
        <p:origin x="15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10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0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03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2338" y="1600200"/>
            <a:ext cx="4044462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2338" y="3938589"/>
            <a:ext cx="4044462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4194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25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69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64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3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1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2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50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6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22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amanganday@gmail.com" TargetMode="External"/><Relationship Id="rId7" Type="http://schemas.openxmlformats.org/officeDocument/2006/relationships/image" Target="../media/image4.png"/><Relationship Id="rId2" Type="http://schemas.openxmlformats.org/officeDocument/2006/relationships/hyperlink" Target="mailto:akaur.phy@pmf.h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33.png"/><Relationship Id="rId3" Type="http://schemas.openxmlformats.org/officeDocument/2006/relationships/image" Target="../media/image27.wmf"/><Relationship Id="rId7" Type="http://schemas.openxmlformats.org/officeDocument/2006/relationships/image" Target="../media/image29.wmf"/><Relationship Id="rId12" Type="http://schemas.openxmlformats.org/officeDocument/2006/relationships/image" Target="../media/image32.png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30.wmf"/><Relationship Id="rId14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27.wmf"/><Relationship Id="rId7" Type="http://schemas.openxmlformats.org/officeDocument/2006/relationships/oleObject" Target="../embeddings/oleObject11.bin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emf"/><Relationship Id="rId4" Type="http://schemas.openxmlformats.org/officeDocument/2006/relationships/package" Target="../embeddings/Microsoft_Word_Document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image" Target="../media/image4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6.w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1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49.w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39.emf"/><Relationship Id="rId4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5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image" Target="../media/image63.emf"/><Relationship Id="rId3" Type="http://schemas.openxmlformats.org/officeDocument/2006/relationships/image" Target="../media/image58.wmf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62.e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emf"/><Relationship Id="rId11" Type="http://schemas.openxmlformats.org/officeDocument/2006/relationships/image" Target="../media/image23.emf"/><Relationship Id="rId5" Type="http://schemas.openxmlformats.org/officeDocument/2006/relationships/package" Target="../embeddings/Microsoft_Word_Document1.docx"/><Relationship Id="rId10" Type="http://schemas.openxmlformats.org/officeDocument/2006/relationships/image" Target="../media/image22.emf"/><Relationship Id="rId4" Type="http://schemas.openxmlformats.org/officeDocument/2006/relationships/image" Target="../media/image21.png"/><Relationship Id="rId9" Type="http://schemas.openxmlformats.org/officeDocument/2006/relationships/image" Target="../media/image6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wmf"/><Relationship Id="rId7" Type="http://schemas.openxmlformats.org/officeDocument/2006/relationships/image" Target="../media/image15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wmf"/><Relationship Id="rId10" Type="http://schemas.openxmlformats.org/officeDocument/2006/relationships/image" Target="../media/image17.wmf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2.wmf"/><Relationship Id="rId7" Type="http://schemas.openxmlformats.org/officeDocument/2006/relationships/image" Target="../media/image19.png"/><Relationship Id="rId12" Type="http://schemas.openxmlformats.org/officeDocument/2006/relationships/image" Target="../media/image2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11" Type="http://schemas.openxmlformats.org/officeDocument/2006/relationships/image" Target="../media/image22.emf"/><Relationship Id="rId5" Type="http://schemas.openxmlformats.org/officeDocument/2006/relationships/image" Target="../media/image13.wmf"/><Relationship Id="rId10" Type="http://schemas.openxmlformats.org/officeDocument/2006/relationships/image" Target="../media/image23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6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8.png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759875"/>
            <a:ext cx="9144000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Amandeep Kaur</a:t>
            </a:r>
          </a:p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Postdoctoral Researcher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Department of Physics, Faculty of Science,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itchFamily="18" charset="0"/>
              </a:rPr>
              <a:t>University of Zagreb,</a:t>
            </a:r>
            <a:r>
              <a:rPr lang="en-IN" b="0" i="0" dirty="0">
                <a:solidFill>
                  <a:srgbClr val="201F1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b="0" i="0" dirty="0" err="1">
                <a:solidFill>
                  <a:srgbClr val="201F1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Bijenička</a:t>
            </a:r>
            <a:r>
              <a:rPr lang="en-IN" b="0" i="0" dirty="0">
                <a:solidFill>
                  <a:srgbClr val="201F1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c. 32, 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10000 Zagreb, Croatia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Email address: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2"/>
              </a:rPr>
              <a:t>akaur.phy@pmf.hr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3"/>
              </a:rPr>
              <a:t>amanganday@gmail.com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23261" y="3192658"/>
            <a:ext cx="505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latin typeface="Times New Roman" pitchFamily="18" charset="0"/>
                <a:cs typeface="Times New Roman" pitchFamily="18" charset="0"/>
              </a:rPr>
              <a:t>By:</a:t>
            </a:r>
          </a:p>
        </p:txBody>
      </p:sp>
      <p:sp>
        <p:nvSpPr>
          <p:cNvPr id="8" name="Rectangle 7"/>
          <p:cNvSpPr/>
          <p:nvPr/>
        </p:nvSpPr>
        <p:spPr>
          <a:xfrm>
            <a:off x="853064" y="54666"/>
            <a:ext cx="7467600" cy="14693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Fission decay modes of </a:t>
            </a:r>
            <a:r>
              <a:rPr lang="en-US" sz="24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254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Fm</a:t>
            </a:r>
            <a:r>
              <a:rPr lang="en-US" sz="24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compound nucleus formed in </a:t>
            </a:r>
            <a:r>
              <a:rPr lang="en-US" sz="24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O+</a:t>
            </a:r>
            <a:r>
              <a:rPr lang="en-US" sz="24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238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 reaction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3CDD30-EAC3-694B-9E39-33F718D0506A}"/>
              </a:ext>
            </a:extLst>
          </p:cNvPr>
          <p:cNvSpPr txBox="1"/>
          <p:nvPr/>
        </p:nvSpPr>
        <p:spPr>
          <a:xfrm>
            <a:off x="2172518" y="1874657"/>
            <a:ext cx="485261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i="1" u="sng" dirty="0">
                <a:latin typeface="Times New Roman" pitchFamily="18" charset="0"/>
                <a:cs typeface="Times New Roman" pitchFamily="18" charset="0"/>
              </a:rPr>
              <a:t>European Nuclear Physics Conference 2022 </a:t>
            </a:r>
          </a:p>
          <a:p>
            <a:pPr algn="ctr"/>
            <a:r>
              <a:rPr lang="en-US" sz="1700" i="1" u="sng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700" i="1" u="sng" dirty="0" err="1">
                <a:latin typeface="Times New Roman" pitchFamily="18" charset="0"/>
                <a:cs typeface="Times New Roman" pitchFamily="18" charset="0"/>
              </a:rPr>
              <a:t>EuNPC</a:t>
            </a:r>
            <a:r>
              <a:rPr lang="en-US" sz="1700" i="1" u="sng" dirty="0">
                <a:latin typeface="Times New Roman" pitchFamily="18" charset="0"/>
                <a:cs typeface="Times New Roman" pitchFamily="18" charset="0"/>
              </a:rPr>
              <a:t> 2022))</a:t>
            </a:r>
          </a:p>
          <a:p>
            <a:pPr algn="ctr"/>
            <a:r>
              <a:rPr lang="en-US" sz="1700" i="1" u="sng" dirty="0">
                <a:latin typeface="Times New Roman" pitchFamily="18" charset="0"/>
                <a:cs typeface="Times New Roman" pitchFamily="18" charset="0"/>
              </a:rPr>
              <a:t>@ University of Santiago de Compostela, </a:t>
            </a:r>
          </a:p>
          <a:p>
            <a:pPr algn="ctr"/>
            <a:r>
              <a:rPr lang="en-US" sz="1700" i="1" u="sng" dirty="0">
                <a:latin typeface="Times New Roman" pitchFamily="18" charset="0"/>
                <a:cs typeface="Times New Roman" pitchFamily="18" charset="0"/>
              </a:rPr>
              <a:t>Santiago de Compostela, Spain, October 24-28,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781EA5-6A96-0D0B-6EBA-01E5028AFA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675" y="1664951"/>
            <a:ext cx="1640197" cy="155818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7C12A39-C5EC-F99A-A66B-51D9DB5BC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95" y="1664951"/>
            <a:ext cx="1474760" cy="147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4">
            <a:extLst>
              <a:ext uri="{FF2B5EF4-FFF2-40B4-BE49-F238E27FC236}">
                <a16:creationId xmlns:a16="http://schemas.microsoft.com/office/drawing/2014/main" id="{6336EE58-8CE7-08EB-23C6-251EF2AFDF3B}"/>
              </a:ext>
            </a:extLst>
          </p:cNvPr>
          <p:cNvGrpSpPr>
            <a:grpSpLocks noChangeAspect="1"/>
          </p:cNvGrpSpPr>
          <p:nvPr/>
        </p:nvGrpSpPr>
        <p:grpSpPr>
          <a:xfrm>
            <a:off x="1981200" y="5897772"/>
            <a:ext cx="5814372" cy="960228"/>
            <a:chOff x="6312621" y="8779612"/>
            <a:chExt cx="5231690" cy="864000"/>
          </a:xfrm>
        </p:grpSpPr>
        <p:pic>
          <p:nvPicPr>
            <p:cNvPr id="11" name="Picture 8" descr="zajedno do EU.jpg">
              <a:extLst>
                <a:ext uri="{FF2B5EF4-FFF2-40B4-BE49-F238E27FC236}">
                  <a16:creationId xmlns:a16="http://schemas.microsoft.com/office/drawing/2014/main" id="{7994C105-C9CB-A39A-2A01-9B8A2D83A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2621" y="8779612"/>
              <a:ext cx="1235395" cy="864000"/>
            </a:xfrm>
            <a:prstGeom prst="rect">
              <a:avLst/>
            </a:prstGeom>
          </p:spPr>
        </p:pic>
        <p:pic>
          <p:nvPicPr>
            <p:cNvPr id="12" name="Picture 11" descr="ESI.png">
              <a:extLst>
                <a:ext uri="{FF2B5EF4-FFF2-40B4-BE49-F238E27FC236}">
                  <a16:creationId xmlns:a16="http://schemas.microsoft.com/office/drawing/2014/main" id="{37C4C4B7-8439-DBAF-5206-B721C41B9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8893" y="8815612"/>
              <a:ext cx="1532745" cy="504000"/>
            </a:xfrm>
            <a:prstGeom prst="rect">
              <a:avLst/>
            </a:prstGeom>
          </p:spPr>
        </p:pic>
        <p:pic>
          <p:nvPicPr>
            <p:cNvPr id="13" name="Picture 12" descr="OPKK.png">
              <a:extLst>
                <a:ext uri="{FF2B5EF4-FFF2-40B4-BE49-F238E27FC236}">
                  <a16:creationId xmlns:a16="http://schemas.microsoft.com/office/drawing/2014/main" id="{764694E2-ED20-222D-8B18-187ADB3015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5485" y="8815612"/>
              <a:ext cx="1878826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9749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51520" y="1700808"/>
            <a:ext cx="216597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Schrödinger equation</a:t>
            </a:r>
          </a:p>
        </p:txBody>
      </p:sp>
      <p:graphicFrame>
        <p:nvGraphicFramePr>
          <p:cNvPr id="25" name="Object 2"/>
          <p:cNvGraphicFramePr>
            <a:graphicFrameLocks noChangeAspect="1"/>
          </p:cNvGraphicFramePr>
          <p:nvPr/>
        </p:nvGraphicFramePr>
        <p:xfrm>
          <a:off x="2987824" y="1556792"/>
          <a:ext cx="4114800" cy="79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63900" imgH="558800" progId="">
                  <p:embed/>
                </p:oleObj>
              </mc:Choice>
              <mc:Fallback>
                <p:oleObj name="Equation" r:id="rId2" imgW="3263900" imgH="558800" progId="">
                  <p:embed/>
                  <p:pic>
                    <p:nvPicPr>
                      <p:cNvPr id="2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556792"/>
                        <a:ext cx="4114800" cy="7978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2483768" y="1916832"/>
            <a:ext cx="381000" cy="158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7236296" y="1628800"/>
            <a:ext cx="1761683" cy="692477"/>
          </a:xfrm>
          <a:prstGeom prst="rect">
            <a:avLst/>
          </a:prstGeom>
          <a:solidFill>
            <a:srgbClr val="B88472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91420" tIns="45710" rIns="91420" bIns="45710" rtlCol="0">
            <a:spAutoFit/>
          </a:bodyPr>
          <a:lstStyle/>
          <a:p>
            <a:pPr marL="457098" indent="-45709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   </a:t>
            </a:r>
            <a:r>
              <a:rPr lang="el-GR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0, 1, 2, 3…. </a:t>
            </a:r>
          </a:p>
          <a:p>
            <a:pPr marL="457098" indent="-45709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where (</a:t>
            </a:r>
            <a:r>
              <a:rPr lang="el-GR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0) refers to ground state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2B0BAE-1E5A-D9E6-7B89-286E1D5B3092}"/>
              </a:ext>
            </a:extLst>
          </p:cNvPr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Fragmentation potential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D0E4796-2CBF-68A5-CB41-755A429794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5616" y="2996952"/>
          <a:ext cx="7620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600700" imgH="431800" progId="">
                  <p:embed/>
                </p:oleObj>
              </mc:Choice>
              <mc:Fallback>
                <p:oleObj name="Equation" r:id="rId4" imgW="5600700" imgH="431800" progId="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996952"/>
                        <a:ext cx="7620000" cy="6096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48000"/>
                        </a:srgb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56FB067-4F7B-73ED-DCEA-D693D94E66EE}"/>
              </a:ext>
            </a:extLst>
          </p:cNvPr>
          <p:cNvCxnSpPr>
            <a:cxnSpLocks/>
          </p:cNvCxnSpPr>
          <p:nvPr/>
        </p:nvCxnSpPr>
        <p:spPr>
          <a:xfrm>
            <a:off x="5181600" y="2354679"/>
            <a:ext cx="0" cy="642273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A9D3988-36BB-A07F-8E4E-3E85A77D129C}"/>
              </a:ext>
            </a:extLst>
          </p:cNvPr>
          <p:cNvSpPr txBox="1"/>
          <p:nvPr/>
        </p:nvSpPr>
        <p:spPr>
          <a:xfrm>
            <a:off x="0" y="478337"/>
            <a:ext cx="7924800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using these coordinates Schrödinger equation is solved in </a:t>
            </a:r>
            <a:r>
              <a:rPr lang="el-GR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n-US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coordinate to find preformation probability, P</a:t>
            </a:r>
            <a:r>
              <a:rPr lang="en-US" kern="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63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51520" y="1700808"/>
            <a:ext cx="216597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Schrödinger equation</a:t>
            </a:r>
          </a:p>
        </p:txBody>
      </p:sp>
      <p:graphicFrame>
        <p:nvGraphicFramePr>
          <p:cNvPr id="25" name="Object 2"/>
          <p:cNvGraphicFramePr>
            <a:graphicFrameLocks noChangeAspect="1"/>
          </p:cNvGraphicFramePr>
          <p:nvPr/>
        </p:nvGraphicFramePr>
        <p:xfrm>
          <a:off x="2987675" y="1557338"/>
          <a:ext cx="411480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63900" imgH="558800" progId="">
                  <p:embed/>
                </p:oleObj>
              </mc:Choice>
              <mc:Fallback>
                <p:oleObj name="Equation" r:id="rId2" imgW="3263900" imgH="558800" progId="">
                  <p:embed/>
                  <p:pic>
                    <p:nvPicPr>
                      <p:cNvPr id="2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1557338"/>
                        <a:ext cx="4114800" cy="7969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2483768" y="1916832"/>
            <a:ext cx="381000" cy="158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7236296" y="1628800"/>
            <a:ext cx="1761683" cy="692477"/>
          </a:xfrm>
          <a:prstGeom prst="rect">
            <a:avLst/>
          </a:prstGeom>
          <a:solidFill>
            <a:srgbClr val="B88472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91420" tIns="45710" rIns="91420" bIns="45710" rtlCol="0">
            <a:spAutoFit/>
          </a:bodyPr>
          <a:lstStyle/>
          <a:p>
            <a:pPr marL="457098" indent="-45709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   </a:t>
            </a:r>
            <a:r>
              <a:rPr lang="el-GR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0, 1, 2, 3…. </a:t>
            </a:r>
          </a:p>
          <a:p>
            <a:pPr marL="457098" indent="-45709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where (</a:t>
            </a:r>
            <a:r>
              <a:rPr lang="el-GR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0) refers to ground state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2B0BAE-1E5A-D9E6-7B89-286E1D5B3092}"/>
              </a:ext>
            </a:extLst>
          </p:cNvPr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Fragmentation potential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D0E4796-2CBF-68A5-CB41-755A429794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5616" y="2996952"/>
          <a:ext cx="76200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600700" imgH="431800" progId="">
                  <p:embed/>
                </p:oleObj>
              </mc:Choice>
              <mc:Fallback>
                <p:oleObj name="Equation" r:id="rId4" imgW="5600700" imgH="431800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D0E4796-2CBF-68A5-CB41-755A429794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996952"/>
                        <a:ext cx="7620000" cy="6096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48000"/>
                        </a:srgb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56FB067-4F7B-73ED-DCEA-D693D94E66EE}"/>
              </a:ext>
            </a:extLst>
          </p:cNvPr>
          <p:cNvCxnSpPr/>
          <p:nvPr/>
        </p:nvCxnSpPr>
        <p:spPr>
          <a:xfrm>
            <a:off x="5148064" y="2348880"/>
            <a:ext cx="0" cy="661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Down Arrow 34">
            <a:extLst>
              <a:ext uri="{FF2B5EF4-FFF2-40B4-BE49-F238E27FC236}">
                <a16:creationId xmlns:a16="http://schemas.microsoft.com/office/drawing/2014/main" id="{1908A5E7-2397-EE5B-E499-B726DC0890C5}"/>
              </a:ext>
            </a:extLst>
          </p:cNvPr>
          <p:cNvSpPr/>
          <p:nvPr/>
        </p:nvSpPr>
        <p:spPr>
          <a:xfrm rot="3204631">
            <a:off x="2536384" y="3396227"/>
            <a:ext cx="101244" cy="72008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1827FE-698A-50FA-D6D4-1C7227305E05}"/>
              </a:ext>
            </a:extLst>
          </p:cNvPr>
          <p:cNvSpPr txBox="1"/>
          <p:nvPr/>
        </p:nvSpPr>
        <p:spPr>
          <a:xfrm>
            <a:off x="152400" y="4077072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binding energy contains both the macroscopic (liquid drop model) and microscopic (shell-correction) part.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0B4E2FA-8147-8ACC-83ED-EED5BAFD72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024572"/>
              </p:ext>
            </p:extLst>
          </p:nvPr>
        </p:nvGraphicFramePr>
        <p:xfrm>
          <a:off x="224408" y="4725144"/>
          <a:ext cx="2451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26451" imgH="482391" progId="">
                  <p:embed/>
                </p:oleObj>
              </mc:Choice>
              <mc:Fallback>
                <p:oleObj name="Equation" r:id="rId6" imgW="1726451" imgH="482391" progId="">
                  <p:embed/>
                  <p:pic>
                    <p:nvPicPr>
                      <p:cNvPr id="31437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408" y="4725144"/>
                        <a:ext cx="2451100" cy="685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99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36920E1-CBC6-54D4-55E7-A061924B2701}"/>
              </a:ext>
            </a:extLst>
          </p:cNvPr>
          <p:cNvCxnSpPr>
            <a:cxnSpLocks/>
          </p:cNvCxnSpPr>
          <p:nvPr/>
        </p:nvCxnSpPr>
        <p:spPr>
          <a:xfrm>
            <a:off x="4038600" y="3501009"/>
            <a:ext cx="0" cy="2359495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graphicFrame>
        <p:nvGraphicFramePr>
          <p:cNvPr id="9" name="Object 5">
            <a:extLst>
              <a:ext uri="{FF2B5EF4-FFF2-40B4-BE49-F238E27FC236}">
                <a16:creationId xmlns:a16="http://schemas.microsoft.com/office/drawing/2014/main" id="{8A245D26-1425-CFFA-786D-48D20175AD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784286"/>
              </p:ext>
            </p:extLst>
          </p:nvPr>
        </p:nvGraphicFramePr>
        <p:xfrm>
          <a:off x="152400" y="5860504"/>
          <a:ext cx="5867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156200" imgH="457200" progId="">
                  <p:embed/>
                </p:oleObj>
              </mc:Choice>
              <mc:Fallback>
                <p:oleObj name="Equation" r:id="rId8" imgW="5156200" imgH="457200" progId="">
                  <p:embed/>
                  <p:pic>
                    <p:nvPicPr>
                      <p:cNvPr id="31539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5860504"/>
                        <a:ext cx="5867400" cy="6096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accent1">
                            <a:shade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C831183-6F8C-92AF-E594-B91FA196C13D}"/>
              </a:ext>
            </a:extLst>
          </p:cNvPr>
          <p:cNvCxnSpPr/>
          <p:nvPr/>
        </p:nvCxnSpPr>
        <p:spPr>
          <a:xfrm>
            <a:off x="5796136" y="3501008"/>
            <a:ext cx="0" cy="661629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A6CF21F-5E0E-B41F-5011-1D4639A3283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06002" y="4221088"/>
          <a:ext cx="1319213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14400" imgH="444500" progId="">
                  <p:embed/>
                </p:oleObj>
              </mc:Choice>
              <mc:Fallback>
                <p:oleObj name="Equation" r:id="rId10" imgW="914400" imgH="444500" progId="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002" y="4221088"/>
                        <a:ext cx="1319213" cy="592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5A7FC2F-B658-92D6-EDEB-1ABB035103CA}"/>
              </a:ext>
            </a:extLst>
          </p:cNvPr>
          <p:cNvCxnSpPr/>
          <p:nvPr/>
        </p:nvCxnSpPr>
        <p:spPr>
          <a:xfrm>
            <a:off x="7884368" y="3501008"/>
            <a:ext cx="0" cy="661629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pic>
        <p:nvPicPr>
          <p:cNvPr id="26" name="Picture 10">
            <a:extLst>
              <a:ext uri="{FF2B5EF4-FFF2-40B4-BE49-F238E27FC236}">
                <a16:creationId xmlns:a16="http://schemas.microsoft.com/office/drawing/2014/main" id="{5D2A5BCB-1164-28FD-1343-0F161BDE4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29400" y="4213743"/>
            <a:ext cx="2400300" cy="73229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30D3FC12-F0F8-7699-E4BE-C8141A0D7670}"/>
              </a:ext>
            </a:extLst>
          </p:cNvPr>
          <p:cNvSpPr/>
          <p:nvPr/>
        </p:nvSpPr>
        <p:spPr>
          <a:xfrm>
            <a:off x="152400" y="4011524"/>
            <a:ext cx="2673425" cy="15510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93DCC37-4497-2A27-ABC7-A1228BA9F895}"/>
              </a:ext>
            </a:extLst>
          </p:cNvPr>
          <p:cNvSpPr/>
          <p:nvPr/>
        </p:nvSpPr>
        <p:spPr>
          <a:xfrm>
            <a:off x="4812631" y="4162637"/>
            <a:ext cx="1542801" cy="7322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61B006-793D-93D4-52BD-F70C30FE7CC0}"/>
                  </a:ext>
                </a:extLst>
              </p:cNvPr>
              <p:cNvSpPr txBox="1"/>
              <p:nvPr/>
            </p:nvSpPr>
            <p:spPr>
              <a:xfrm>
                <a:off x="7113069" y="5694402"/>
                <a:ext cx="1742151" cy="553998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PCM, the T and </a:t>
                </a:r>
                <a14:m>
                  <m:oMath xmlns:m="http://schemas.openxmlformats.org/officeDocument/2006/math">
                    <m:r>
                      <a:rPr lang="en-US" sz="1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ℓ</m:t>
                    </m:r>
                  </m:oMath>
                </a14:m>
                <a:r>
                  <a:rPr lang="en-IN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–effects are silent.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E61B006-793D-93D4-52BD-F70C30FE7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3069" y="5694402"/>
                <a:ext cx="1742151" cy="553998"/>
              </a:xfrm>
              <a:prstGeom prst="rect">
                <a:avLst/>
              </a:prstGeom>
              <a:blipFill>
                <a:blip r:embed="rId13"/>
                <a:stretch>
                  <a:fillRect l="-1042" t="-1075" b="-10753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40445E7-5B85-B1B2-A103-403210E156EC}"/>
              </a:ext>
            </a:extLst>
          </p:cNvPr>
          <p:cNvSpPr txBox="1"/>
          <p:nvPr/>
        </p:nvSpPr>
        <p:spPr>
          <a:xfrm>
            <a:off x="0" y="478337"/>
            <a:ext cx="7924800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using these coordinates Schrödinger equation is solved in </a:t>
            </a:r>
            <a:r>
              <a:rPr lang="el-GR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n-US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coordinate to find preformation probability, P</a:t>
            </a:r>
            <a:r>
              <a:rPr lang="en-US" kern="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762B378-AA1B-FE56-B9DB-6C8F6DD844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31037" y="5049089"/>
            <a:ext cx="3105259" cy="40689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5A7E4C4-1A84-EF22-8B3C-F88C7C29281F}"/>
              </a:ext>
            </a:extLst>
          </p:cNvPr>
          <p:cNvCxnSpPr>
            <a:endCxn id="32" idx="2"/>
          </p:cNvCxnSpPr>
          <p:nvPr/>
        </p:nvCxnSpPr>
        <p:spPr>
          <a:xfrm>
            <a:off x="5683666" y="4787061"/>
            <a:ext cx="1" cy="262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56FE676-D001-4256-3B63-D2E7A41455AC}"/>
              </a:ext>
            </a:extLst>
          </p:cNvPr>
          <p:cNvCxnSpPr>
            <a:cxnSpLocks/>
          </p:cNvCxnSpPr>
          <p:nvPr/>
        </p:nvCxnSpPr>
        <p:spPr>
          <a:xfrm>
            <a:off x="5181600" y="2354679"/>
            <a:ext cx="0" cy="642273"/>
          </a:xfrm>
          <a:prstGeom prst="straightConnector1">
            <a:avLst/>
          </a:prstGeom>
          <a:noFill/>
          <a:ln w="5715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670691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0" y="478337"/>
            <a:ext cx="7924800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using these coordinates Schrödinger equation is solved in </a:t>
            </a:r>
            <a:r>
              <a:rPr lang="el-GR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n-US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coordinate to find preformation probability, P</a:t>
            </a:r>
            <a:r>
              <a:rPr lang="en-US" kern="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1520" y="1700808"/>
            <a:ext cx="216597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Schrödinger equation</a:t>
            </a:r>
          </a:p>
        </p:txBody>
      </p:sp>
      <p:graphicFrame>
        <p:nvGraphicFramePr>
          <p:cNvPr id="25" name="Object 2"/>
          <p:cNvGraphicFramePr>
            <a:graphicFrameLocks noChangeAspect="1"/>
          </p:cNvGraphicFramePr>
          <p:nvPr/>
        </p:nvGraphicFramePr>
        <p:xfrm>
          <a:off x="2987824" y="1556792"/>
          <a:ext cx="4114800" cy="79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63900" imgH="558800" progId="">
                  <p:embed/>
                </p:oleObj>
              </mc:Choice>
              <mc:Fallback>
                <p:oleObj name="Equation" r:id="rId2" imgW="3263900" imgH="558800" progId="">
                  <p:embed/>
                  <p:pic>
                    <p:nvPicPr>
                      <p:cNvPr id="2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556792"/>
                        <a:ext cx="4114800" cy="7978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CC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2483768" y="1916832"/>
            <a:ext cx="381000" cy="158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7236296" y="1628800"/>
            <a:ext cx="1761683" cy="692477"/>
          </a:xfrm>
          <a:prstGeom prst="rect">
            <a:avLst/>
          </a:prstGeom>
          <a:solidFill>
            <a:srgbClr val="B88472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 lIns="91420" tIns="45710" rIns="91420" bIns="45710" rtlCol="0">
            <a:spAutoFit/>
          </a:bodyPr>
          <a:lstStyle/>
          <a:p>
            <a:pPr marL="457098" indent="-45709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   </a:t>
            </a:r>
            <a:r>
              <a:rPr lang="el-GR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0, 1, 2, 3…. </a:t>
            </a:r>
          </a:p>
          <a:p>
            <a:pPr marL="457098" indent="-45709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where (</a:t>
            </a:r>
            <a:r>
              <a:rPr lang="el-GR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US" sz="1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0) refers to ground state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83968" y="2438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Solution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66800" y="2819400"/>
            <a:ext cx="1245854" cy="553998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Preformation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Probability</a:t>
            </a:r>
          </a:p>
        </p:txBody>
      </p:sp>
      <p:graphicFrame>
        <p:nvGraphicFramePr>
          <p:cNvPr id="2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494912"/>
              </p:ext>
            </p:extLst>
          </p:nvPr>
        </p:nvGraphicFramePr>
        <p:xfrm>
          <a:off x="3036965" y="2895600"/>
          <a:ext cx="2499951" cy="553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4154787" imgH="1002595" progId="Word.Document.12">
                  <p:embed/>
                </p:oleObj>
              </mc:Choice>
              <mc:Fallback>
                <p:oleObj name="Document" r:id="rId4" imgW="4154787" imgH="1002595" progId="Word.Document.12">
                  <p:embed/>
                  <p:pic>
                    <p:nvPicPr>
                      <p:cNvPr id="2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965" y="2895600"/>
                        <a:ext cx="2499951" cy="5537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Straight Arrow Connector 26"/>
          <p:cNvCxnSpPr/>
          <p:nvPr/>
        </p:nvCxnSpPr>
        <p:spPr>
          <a:xfrm flipV="1">
            <a:off x="2408281" y="3124200"/>
            <a:ext cx="563519" cy="9306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cxnSp>
        <p:nvCxnSpPr>
          <p:cNvPr id="29" name="Straight Arrow Connector 28"/>
          <p:cNvCxnSpPr>
            <a:cxnSpLocks/>
          </p:cNvCxnSpPr>
          <p:nvPr/>
        </p:nvCxnSpPr>
        <p:spPr>
          <a:xfrm>
            <a:off x="4191000" y="2362200"/>
            <a:ext cx="0" cy="513348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D2B0BAE-1E5A-D9E6-7B89-286E1D5B3092}"/>
              </a:ext>
            </a:extLst>
          </p:cNvPr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Preformation probability P</a:t>
            </a:r>
            <a:r>
              <a:rPr lang="en-US" sz="2000" b="1" baseline="-250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6A903D-6036-00FB-3FA3-C0F29F63CF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89" y="3906762"/>
            <a:ext cx="2346176" cy="21692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F662BE-C9E2-8444-A9EB-00547E6D94D5}"/>
              </a:ext>
            </a:extLst>
          </p:cNvPr>
          <p:cNvSpPr txBox="1"/>
          <p:nvPr/>
        </p:nvSpPr>
        <p:spPr>
          <a:xfrm>
            <a:off x="5216465" y="6102664"/>
            <a:ext cx="2514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Fragment mass A</a:t>
            </a:r>
            <a:r>
              <a:rPr lang="en-IN" sz="15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IN" sz="1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=1,2)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28F164-AD90-ED40-5DDA-BAEDC4C80310}"/>
              </a:ext>
            </a:extLst>
          </p:cNvPr>
          <p:cNvSpPr txBox="1"/>
          <p:nvPr/>
        </p:nvSpPr>
        <p:spPr>
          <a:xfrm rot="16200000">
            <a:off x="3019083" y="4067517"/>
            <a:ext cx="358140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Preformation probability P</a:t>
            </a:r>
            <a:r>
              <a:rPr lang="en-IN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E0753C5-E42F-3382-331C-BECE896780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800924"/>
              </p:ext>
            </p:extLst>
          </p:nvPr>
        </p:nvGraphicFramePr>
        <p:xfrm>
          <a:off x="979317" y="2335073"/>
          <a:ext cx="3364083" cy="5284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2560320" imgH="4023360" progId="Origin50.Graph">
                  <p:embed/>
                </p:oleObj>
              </mc:Choice>
              <mc:Fallback>
                <p:oleObj name="Graph" r:id="rId7" imgW="2560320" imgH="4023360" progId="Origin50.Graph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20A729BB-E989-EEA5-5361-7F9049C4A2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9317" y="2335073"/>
                        <a:ext cx="3364083" cy="5284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5692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E74C0A-A664-5A95-789D-83A321FA7133}"/>
              </a:ext>
            </a:extLst>
          </p:cNvPr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Spontaneous fission of Fm isotopes with mass A=242-260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F43A49-FDFA-6953-51E8-AC6DA8E57C25}"/>
              </a:ext>
            </a:extLst>
          </p:cNvPr>
          <p:cNvSpPr txBox="1"/>
          <p:nvPr/>
        </p:nvSpPr>
        <p:spPr>
          <a:xfrm>
            <a:off x="5943600" y="6553200"/>
            <a:ext cx="3095719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Amandeep Kaur et al., Phys. Rev. C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103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034618 (2021)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0210E90-6048-456C-229E-F51E1D29F2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818171"/>
              </p:ext>
            </p:extLst>
          </p:nvPr>
        </p:nvGraphicFramePr>
        <p:xfrm>
          <a:off x="990600" y="432194"/>
          <a:ext cx="5245319" cy="6367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2560320" imgH="3108960" progId="Origin50.Graph">
                  <p:embed/>
                </p:oleObj>
              </mc:Choice>
              <mc:Fallback>
                <p:oleObj name="Graph" r:id="rId2" imgW="256032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0600" y="432194"/>
                        <a:ext cx="5245319" cy="63672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3900E04-C195-20FC-89AF-386A03ACF4F7}"/>
              </a:ext>
            </a:extLst>
          </p:cNvPr>
          <p:cNvSpPr txBox="1"/>
          <p:nvPr/>
        </p:nvSpPr>
        <p:spPr>
          <a:xfrm>
            <a:off x="0" y="3810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PCM..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466232-F618-E6B5-3657-3B0F74AD6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336" y="1862828"/>
            <a:ext cx="1696092" cy="9912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53BA91-4336-6C5C-E950-2BD44CF508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9509" y="533400"/>
            <a:ext cx="933174" cy="990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8A27C9-6A75-FFFD-AA60-F4AE6EEEE3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5930" y="3219920"/>
            <a:ext cx="1860331" cy="74084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E3CE83-9478-51D9-87EA-C680CCA198DA}"/>
              </a:ext>
            </a:extLst>
          </p:cNvPr>
          <p:cNvCxnSpPr/>
          <p:nvPr/>
        </p:nvCxnSpPr>
        <p:spPr>
          <a:xfrm>
            <a:off x="6493627" y="533400"/>
            <a:ext cx="0" cy="3547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27502B5-E2B9-9EC0-B8A9-C85ACF4E56BA}"/>
              </a:ext>
            </a:extLst>
          </p:cNvPr>
          <p:cNvSpPr txBox="1"/>
          <p:nvPr/>
        </p:nvSpPr>
        <p:spPr>
          <a:xfrm rot="16200000">
            <a:off x="5158771" y="2043688"/>
            <a:ext cx="2303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separation R increases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56E4133-E64A-32A2-8ADD-D2A482E0B9D7}"/>
              </a:ext>
            </a:extLst>
          </p:cNvPr>
          <p:cNvCxnSpPr/>
          <p:nvPr/>
        </p:nvCxnSpPr>
        <p:spPr>
          <a:xfrm>
            <a:off x="7493540" y="381000"/>
            <a:ext cx="0" cy="396240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7320F4C-A51B-AA12-BF9E-B44D169F238E}"/>
              </a:ext>
            </a:extLst>
          </p:cNvPr>
          <p:cNvSpPr txBox="1"/>
          <p:nvPr/>
        </p:nvSpPr>
        <p:spPr>
          <a:xfrm>
            <a:off x="8245292" y="838200"/>
            <a:ext cx="933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A99022-3EF5-8DC0-A77A-703CC2B984CB}"/>
              </a:ext>
            </a:extLst>
          </p:cNvPr>
          <p:cNvSpPr txBox="1"/>
          <p:nvPr/>
        </p:nvSpPr>
        <p:spPr>
          <a:xfrm>
            <a:off x="8376952" y="2134419"/>
            <a:ext cx="933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Spherical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7B671E-4F59-95B1-7169-5C3BE1C4792F}"/>
              </a:ext>
            </a:extLst>
          </p:cNvPr>
          <p:cNvSpPr txBox="1"/>
          <p:nvPr/>
        </p:nvSpPr>
        <p:spPr>
          <a:xfrm>
            <a:off x="8370291" y="3292139"/>
            <a:ext cx="933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Elongated</a:t>
            </a:r>
          </a:p>
        </p:txBody>
      </p:sp>
    </p:spTree>
    <p:extLst>
      <p:ext uri="{BB962C8B-B14F-4D97-AF65-F5344CB8AC3E}">
        <p14:creationId xmlns:p14="http://schemas.microsoft.com/office/powerpoint/2010/main" val="786312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E74C0A-A664-5A95-789D-83A321FA7133}"/>
              </a:ext>
            </a:extLst>
          </p:cNvPr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Spontaneous fission of Fm isotopes with mass A=242-260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F43A49-FDFA-6953-51E8-AC6DA8E57C25}"/>
              </a:ext>
            </a:extLst>
          </p:cNvPr>
          <p:cNvSpPr txBox="1"/>
          <p:nvPr/>
        </p:nvSpPr>
        <p:spPr>
          <a:xfrm>
            <a:off x="5943600" y="6497078"/>
            <a:ext cx="3095719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Amandeep Kaur et al., Phys. Rev. C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103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034618 (2021)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349FEA9-7C56-5ACD-189B-7F59018797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0612481"/>
              </p:ext>
            </p:extLst>
          </p:nvPr>
        </p:nvGraphicFramePr>
        <p:xfrm>
          <a:off x="21560" y="114701"/>
          <a:ext cx="889384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5852160" imgH="3108960" progId="Origin50.Graph">
                  <p:embed/>
                </p:oleObj>
              </mc:Choice>
              <mc:Fallback>
                <p:oleObj name="Graph" r:id="rId2" imgW="58521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1560" y="114701"/>
                        <a:ext cx="8893840" cy="472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174F089-567F-DA68-2858-AF36E3B2BD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535276"/>
              </p:ext>
            </p:extLst>
          </p:nvPr>
        </p:nvGraphicFramePr>
        <p:xfrm>
          <a:off x="2286000" y="4287120"/>
          <a:ext cx="3425792" cy="2647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023360" imgH="3108960" progId="Origin50.Graph">
                  <p:embed/>
                </p:oleObj>
              </mc:Choice>
              <mc:Fallback>
                <p:oleObj name="Graph" r:id="rId4" imgW="40233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0" y="4287120"/>
                        <a:ext cx="3425792" cy="2647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1414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1EF735-BC86-1E21-14A3-7D21277A60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57" y="2492936"/>
            <a:ext cx="5846133" cy="45174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5C0461-2E5B-1945-EC5F-829B5E0543D7}"/>
              </a:ext>
            </a:extLst>
          </p:cNvPr>
          <p:cNvSpPr txBox="1"/>
          <p:nvPr/>
        </p:nvSpPr>
        <p:spPr>
          <a:xfrm>
            <a:off x="184179" y="-3344"/>
            <a:ext cx="8775642" cy="4067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Spontaneous fission of 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254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Fm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25720-E214-2052-A55E-207010BB5B0C}"/>
              </a:ext>
            </a:extLst>
          </p:cNvPr>
          <p:cNvSpPr txBox="1"/>
          <p:nvPr/>
        </p:nvSpPr>
        <p:spPr>
          <a:xfrm>
            <a:off x="6324600" y="3429000"/>
            <a:ext cx="2632694" cy="610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paper</a:t>
            </a:r>
          </a:p>
          <a:p>
            <a:pPr algn="ctr"/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Banerjee et al., </a:t>
            </a:r>
          </a:p>
          <a:p>
            <a:pPr algn="ctr"/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PRC </a:t>
            </a:r>
            <a:r>
              <a:rPr lang="en-I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105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044614 (2022)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8039B8A-C5C6-E49E-A32E-28758BBA3637}"/>
              </a:ext>
            </a:extLst>
          </p:cNvPr>
          <p:cNvCxnSpPr>
            <a:cxnSpLocks/>
          </p:cNvCxnSpPr>
          <p:nvPr/>
        </p:nvCxnSpPr>
        <p:spPr>
          <a:xfrm flipV="1">
            <a:off x="3810000" y="2667000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BCFD89C-56F3-23AB-FA73-276AC81641B9}"/>
              </a:ext>
            </a:extLst>
          </p:cNvPr>
          <p:cNvSpPr txBox="1"/>
          <p:nvPr/>
        </p:nvSpPr>
        <p:spPr>
          <a:xfrm flipH="1">
            <a:off x="3271298" y="2362200"/>
            <a:ext cx="1077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=152,154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7F9D1E0-D640-A40F-843D-C34EE172268D}"/>
              </a:ext>
            </a:extLst>
          </p:cNvPr>
          <p:cNvSpPr/>
          <p:nvPr/>
        </p:nvSpPr>
        <p:spPr>
          <a:xfrm>
            <a:off x="3657600" y="3276600"/>
            <a:ext cx="283934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10B4E1A-AE29-CDF5-29AE-D25E551E3114}"/>
              </a:ext>
            </a:extLst>
          </p:cNvPr>
          <p:cNvSpPr/>
          <p:nvPr/>
        </p:nvSpPr>
        <p:spPr>
          <a:xfrm>
            <a:off x="2078266" y="3276600"/>
            <a:ext cx="283934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41A6CB3-3A31-FE06-5ECF-2F940FFFB072}"/>
              </a:ext>
            </a:extLst>
          </p:cNvPr>
          <p:cNvCxnSpPr>
            <a:cxnSpLocks/>
          </p:cNvCxnSpPr>
          <p:nvPr/>
        </p:nvCxnSpPr>
        <p:spPr>
          <a:xfrm flipV="1">
            <a:off x="2214932" y="2667000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8D2BC29-E2C5-6CC6-CD4D-19565B95D7F0}"/>
              </a:ext>
            </a:extLst>
          </p:cNvPr>
          <p:cNvSpPr txBox="1"/>
          <p:nvPr/>
        </p:nvSpPr>
        <p:spPr>
          <a:xfrm flipH="1">
            <a:off x="1676230" y="2390001"/>
            <a:ext cx="1077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=100,102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01843AB-F06C-466E-576C-17DE6289EAC9}"/>
              </a:ext>
            </a:extLst>
          </p:cNvPr>
          <p:cNvSpPr/>
          <p:nvPr/>
        </p:nvSpPr>
        <p:spPr>
          <a:xfrm>
            <a:off x="2601064" y="4038599"/>
            <a:ext cx="827936" cy="15240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5E9BE9F-FB60-7894-F8E3-7AE723869A6F}"/>
              </a:ext>
            </a:extLst>
          </p:cNvPr>
          <p:cNvSpPr txBox="1"/>
          <p:nvPr/>
        </p:nvSpPr>
        <p:spPr>
          <a:xfrm flipH="1">
            <a:off x="2478486" y="3429000"/>
            <a:ext cx="11791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=120,A</a:t>
            </a:r>
            <a:r>
              <a:rPr lang="en-IN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=134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F6CA202-1F5F-5C14-26FD-32557CA3AFBE}"/>
              </a:ext>
            </a:extLst>
          </p:cNvPr>
          <p:cNvCxnSpPr/>
          <p:nvPr/>
        </p:nvCxnSpPr>
        <p:spPr>
          <a:xfrm flipV="1">
            <a:off x="3048000" y="3706172"/>
            <a:ext cx="0" cy="332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2D4942B3-3111-8CD0-36E3-F07BC35F4A7A}"/>
              </a:ext>
            </a:extLst>
          </p:cNvPr>
          <p:cNvSpPr/>
          <p:nvPr/>
        </p:nvSpPr>
        <p:spPr>
          <a:xfrm>
            <a:off x="2895600" y="4386590"/>
            <a:ext cx="228600" cy="10921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3C4869A-5BCB-4BCE-DB8D-3EFC31EADB79}"/>
              </a:ext>
            </a:extLst>
          </p:cNvPr>
          <p:cNvCxnSpPr>
            <a:cxnSpLocks/>
          </p:cNvCxnSpPr>
          <p:nvPr/>
        </p:nvCxnSpPr>
        <p:spPr>
          <a:xfrm>
            <a:off x="2971800" y="4495800"/>
            <a:ext cx="0" cy="83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9F985D0-45B4-34B6-1F62-A418A5FD7444}"/>
              </a:ext>
            </a:extLst>
          </p:cNvPr>
          <p:cNvSpPr txBox="1"/>
          <p:nvPr/>
        </p:nvSpPr>
        <p:spPr>
          <a:xfrm flipH="1">
            <a:off x="2420343" y="5481948"/>
            <a:ext cx="11791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=126,A</a:t>
            </a:r>
            <a:r>
              <a:rPr lang="en-IN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=128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692175-60B5-7591-4B86-7F1C5104AAAD}"/>
              </a:ext>
            </a:extLst>
          </p:cNvPr>
          <p:cNvSpPr txBox="1"/>
          <p:nvPr/>
        </p:nvSpPr>
        <p:spPr>
          <a:xfrm>
            <a:off x="127486" y="484717"/>
            <a:ext cx="3662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Elongated configurations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A871EB6D-FF78-8521-DEC2-3F1A65536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452" y="468561"/>
            <a:ext cx="1135319" cy="461665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8A93FB65-DC7A-7D69-824A-D8B6E49956DA}"/>
              </a:ext>
            </a:extLst>
          </p:cNvPr>
          <p:cNvSpPr txBox="1"/>
          <p:nvPr/>
        </p:nvSpPr>
        <p:spPr>
          <a:xfrm flipH="1">
            <a:off x="4013578" y="3487480"/>
            <a:ext cx="1079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=148-158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633A78-57BB-49DC-83C3-CACDAA17DD7B}"/>
              </a:ext>
            </a:extLst>
          </p:cNvPr>
          <p:cNvSpPr txBox="1"/>
          <p:nvPr/>
        </p:nvSpPr>
        <p:spPr>
          <a:xfrm flipH="1">
            <a:off x="1199754" y="3494238"/>
            <a:ext cx="1079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=96-106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A63097B-40DB-669E-F0D7-09784BB1AE1B}"/>
              </a:ext>
            </a:extLst>
          </p:cNvPr>
          <p:cNvCxnSpPr/>
          <p:nvPr/>
        </p:nvCxnSpPr>
        <p:spPr>
          <a:xfrm>
            <a:off x="3494937" y="3872385"/>
            <a:ext cx="6960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76EFAFA-201C-D0F8-9C9C-0FD5F1BD4FE7}"/>
              </a:ext>
            </a:extLst>
          </p:cNvPr>
          <p:cNvCxnSpPr/>
          <p:nvPr/>
        </p:nvCxnSpPr>
        <p:spPr>
          <a:xfrm flipV="1">
            <a:off x="4191000" y="3706172"/>
            <a:ext cx="0" cy="166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5B3EBC0-E759-D5DA-5B78-0956B68FB094}"/>
              </a:ext>
            </a:extLst>
          </p:cNvPr>
          <p:cNvCxnSpPr/>
          <p:nvPr/>
        </p:nvCxnSpPr>
        <p:spPr>
          <a:xfrm flipH="1">
            <a:off x="1828800" y="3872385"/>
            <a:ext cx="64968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3BBF191-4D0F-EF56-D829-2C3CF16616E7}"/>
              </a:ext>
            </a:extLst>
          </p:cNvPr>
          <p:cNvCxnSpPr/>
          <p:nvPr/>
        </p:nvCxnSpPr>
        <p:spPr>
          <a:xfrm flipV="1">
            <a:off x="1828800" y="3690610"/>
            <a:ext cx="0" cy="181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67">
            <a:extLst>
              <a:ext uri="{FF2B5EF4-FFF2-40B4-BE49-F238E27FC236}">
                <a16:creationId xmlns:a16="http://schemas.microsoft.com/office/drawing/2014/main" id="{D488DCA0-43DC-7BB1-4EC5-282A431CA8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4038600"/>
            <a:ext cx="2622685" cy="2241665"/>
          </a:xfrm>
          <a:prstGeom prst="rect">
            <a:avLst/>
          </a:prstGeom>
        </p:spPr>
      </p:pic>
      <p:graphicFrame>
        <p:nvGraphicFramePr>
          <p:cNvPr id="69" name="Table 69">
            <a:extLst>
              <a:ext uri="{FF2B5EF4-FFF2-40B4-BE49-F238E27FC236}">
                <a16:creationId xmlns:a16="http://schemas.microsoft.com/office/drawing/2014/main" id="{34F59A9D-36A3-0223-E782-4F0F9156E3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41184"/>
              </p:ext>
            </p:extLst>
          </p:nvPr>
        </p:nvGraphicFramePr>
        <p:xfrm>
          <a:off x="4191000" y="527234"/>
          <a:ext cx="4710564" cy="15151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7225">
                  <a:extLst>
                    <a:ext uri="{9D8B030D-6E8A-4147-A177-3AD203B41FA5}">
                      <a16:colId xmlns:a16="http://schemas.microsoft.com/office/drawing/2014/main" val="4212723856"/>
                    </a:ext>
                  </a:extLst>
                </a:gridCol>
                <a:gridCol w="678057">
                  <a:extLst>
                    <a:ext uri="{9D8B030D-6E8A-4147-A177-3AD203B41FA5}">
                      <a16:colId xmlns:a16="http://schemas.microsoft.com/office/drawing/2014/main" val="230580968"/>
                    </a:ext>
                  </a:extLst>
                </a:gridCol>
                <a:gridCol w="1759518">
                  <a:extLst>
                    <a:ext uri="{9D8B030D-6E8A-4147-A177-3AD203B41FA5}">
                      <a16:colId xmlns:a16="http://schemas.microsoft.com/office/drawing/2014/main" val="184298100"/>
                    </a:ext>
                  </a:extLst>
                </a:gridCol>
                <a:gridCol w="595764">
                  <a:extLst>
                    <a:ext uri="{9D8B030D-6E8A-4147-A177-3AD203B41FA5}">
                      <a16:colId xmlns:a16="http://schemas.microsoft.com/office/drawing/2014/main" val="1657367056"/>
                    </a:ext>
                  </a:extLst>
                </a:gridCol>
              </a:tblGrid>
              <a:tr h="344693"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N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(H)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N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(L)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5257801"/>
                  </a:ext>
                </a:extLst>
              </a:tr>
              <a:tr h="344693">
                <a:tc>
                  <a:txBody>
                    <a:bodyPr/>
                    <a:lstStyle/>
                    <a:p>
                      <a:r>
                        <a:rPr lang="en-IN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 (Z=50,N=78)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 (Z=50,N=76)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221152"/>
                  </a:ext>
                </a:extLst>
              </a:tr>
              <a:tr h="344693">
                <a:tc>
                  <a:txBody>
                    <a:bodyPr/>
                    <a:lstStyle/>
                    <a:p>
                      <a:r>
                        <a:rPr lang="en-IN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</a:t>
                      </a: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 (Z=52,N=82)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 (Z=48,N=72)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302486"/>
                  </a:ext>
                </a:extLst>
              </a:tr>
              <a:tr h="481030">
                <a:tc>
                  <a:txBody>
                    <a:bodyPr/>
                    <a:lstStyle/>
                    <a:p>
                      <a:r>
                        <a:rPr lang="en-IN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r>
                        <a:rPr lang="en-IN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(Z=60, N=92)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Zr (Z=40, N=62)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1392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1726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B2D4CF0-30E0-B60A-4CAB-2D11E9322B52}"/>
              </a:ext>
            </a:extLst>
          </p:cNvPr>
          <p:cNvSpPr txBox="1"/>
          <p:nvPr/>
        </p:nvSpPr>
        <p:spPr>
          <a:xfrm>
            <a:off x="4876800" y="410079"/>
            <a:ext cx="4267200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deformation parameters are also made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-dependent:</a:t>
            </a:r>
            <a:endParaRPr lang="en-US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400" b="0" i="1" u="none" strike="noStrike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λi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(0)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static deformation  </a:t>
            </a:r>
          </a:p>
          <a:p>
            <a:pPr algn="l"/>
            <a:r>
              <a:rPr lang="en-US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0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MeV at which shell effects start to vanish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B4F3EC-0082-FDE5-2032-8F4EC08CC003}"/>
              </a:ext>
            </a:extLst>
          </p:cNvPr>
          <p:cNvSpPr txBox="1"/>
          <p:nvPr/>
        </p:nvSpPr>
        <p:spPr>
          <a:xfrm>
            <a:off x="6248400" y="1600721"/>
            <a:ext cx="3124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Rashdan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Faessler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W.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Waida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l"/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Phys. G: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Part. 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</a:t>
            </a:r>
            <a:r>
              <a:rPr lang="en-IN" sz="12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1401 (1991).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3FBA01-AF8D-D004-3BB1-FE59DA4082C6}"/>
              </a:ext>
            </a:extLst>
          </p:cNvPr>
          <p:cNvSpPr txBox="1"/>
          <p:nvPr/>
        </p:nvSpPr>
        <p:spPr>
          <a:xfrm>
            <a:off x="4999522" y="759023"/>
            <a:ext cx="2179638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l-GR" sz="1400" b="0" i="1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IN" sz="1400" b="0" i="1" u="none" strike="noStrike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1400" b="0" i="1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exp(−</a:t>
            </a:r>
            <a:r>
              <a:rPr lang="en-IN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T/T</a:t>
            </a:r>
            <a:r>
              <a:rPr lang="en-IN" sz="1400" b="0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l-GR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l-GR" sz="1400" b="0" i="1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IN" sz="1400" b="0" i="1" u="none" strike="noStrike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(0)</a:t>
            </a:r>
            <a:r>
              <a:rPr lang="en-IN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19AC0D-BBB7-853C-2CF3-21221E7C4B1D}"/>
              </a:ext>
            </a:extLst>
          </p:cNvPr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Fission decay modes of 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254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Fm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compound nucleus formed in 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O+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238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 reaction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67FD4ED-2DFD-EDC7-C5CC-A64BD71CC8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567643"/>
              </p:ext>
            </p:extLst>
          </p:nvPr>
        </p:nvGraphicFramePr>
        <p:xfrm>
          <a:off x="-152400" y="0"/>
          <a:ext cx="4570099" cy="5914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108960" imgH="4023360" progId="Origin50.Graph">
                  <p:embed/>
                </p:oleObj>
              </mc:Choice>
              <mc:Fallback>
                <p:oleObj name="Graph" r:id="rId2" imgW="3108960" imgH="402336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67FD4ED-2DFD-EDC7-C5CC-A64BD71CC8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152400" y="0"/>
                        <a:ext cx="4570099" cy="59145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C12A553-292E-03FF-DAF7-7B1C14EAA1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934" y="6345035"/>
            <a:ext cx="1135319" cy="4616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57DA97-DD9C-199D-008E-9D02C08726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434" y="5593502"/>
            <a:ext cx="707966" cy="751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A82D5E-EEEB-F9CF-4968-E669AF66BF5E}"/>
              </a:ext>
            </a:extLst>
          </p:cNvPr>
          <p:cNvSpPr txBox="1"/>
          <p:nvPr/>
        </p:nvSpPr>
        <p:spPr>
          <a:xfrm>
            <a:off x="50909" y="5689937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</a:t>
            </a:r>
          </a:p>
          <a:p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4148EC-0038-8C1B-5D32-CECA27F541FB}"/>
              </a:ext>
            </a:extLst>
          </p:cNvPr>
          <p:cNvSpPr txBox="1"/>
          <p:nvPr/>
        </p:nvSpPr>
        <p:spPr>
          <a:xfrm>
            <a:off x="-9625" y="304800"/>
            <a:ext cx="3591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 calculated using DCM</a:t>
            </a:r>
          </a:p>
        </p:txBody>
      </p:sp>
    </p:spTree>
    <p:extLst>
      <p:ext uri="{BB962C8B-B14F-4D97-AF65-F5344CB8AC3E}">
        <p14:creationId xmlns:p14="http://schemas.microsoft.com/office/powerpoint/2010/main" val="3263678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B2D4CF0-30E0-B60A-4CAB-2D11E9322B52}"/>
              </a:ext>
            </a:extLst>
          </p:cNvPr>
          <p:cNvSpPr txBox="1"/>
          <p:nvPr/>
        </p:nvSpPr>
        <p:spPr>
          <a:xfrm>
            <a:off x="4876800" y="410079"/>
            <a:ext cx="4267200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deformation parameters are also made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-dependent:</a:t>
            </a:r>
            <a:endParaRPr lang="en-US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400" b="0" i="1" u="none" strike="noStrike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λi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(0)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static deformation  </a:t>
            </a:r>
          </a:p>
          <a:p>
            <a:pPr algn="l"/>
            <a:r>
              <a:rPr lang="en-US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0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MeV at which shell effects start to vanish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B4F3EC-0082-FDE5-2032-8F4EC08CC003}"/>
              </a:ext>
            </a:extLst>
          </p:cNvPr>
          <p:cNvSpPr txBox="1"/>
          <p:nvPr/>
        </p:nvSpPr>
        <p:spPr>
          <a:xfrm>
            <a:off x="6248400" y="1600721"/>
            <a:ext cx="3124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Rashdan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Faessler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W.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Waida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l"/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Phys. G: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Part. 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</a:t>
            </a:r>
            <a:r>
              <a:rPr lang="en-IN" sz="12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1401 (1991).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3FBA01-AF8D-D004-3BB1-FE59DA4082C6}"/>
              </a:ext>
            </a:extLst>
          </p:cNvPr>
          <p:cNvSpPr txBox="1"/>
          <p:nvPr/>
        </p:nvSpPr>
        <p:spPr>
          <a:xfrm>
            <a:off x="4999522" y="759023"/>
            <a:ext cx="2179638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l-GR" sz="1400" b="0" i="1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IN" sz="1400" b="0" i="1" u="none" strike="noStrike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1400" b="0" i="1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exp(−</a:t>
            </a:r>
            <a:r>
              <a:rPr lang="en-IN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T/T</a:t>
            </a:r>
            <a:r>
              <a:rPr lang="en-IN" sz="1400" b="0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l-GR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l-GR" sz="1400" b="0" i="1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IN" sz="1400" b="0" i="1" u="none" strike="noStrike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(0)</a:t>
            </a:r>
            <a:r>
              <a:rPr lang="en-IN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19AC0D-BBB7-853C-2CF3-21221E7C4B1D}"/>
              </a:ext>
            </a:extLst>
          </p:cNvPr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Fission decay modes of 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254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Fm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compound nucleus formed in 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O+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238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 reaction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12A553-292E-03FF-DAF7-7B1C14EAA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934" y="6345035"/>
            <a:ext cx="1135319" cy="4616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57DA97-DD9C-199D-008E-9D02C0872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434" y="5593502"/>
            <a:ext cx="707966" cy="751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A82D5E-EEEB-F9CF-4968-E669AF66BF5E}"/>
              </a:ext>
            </a:extLst>
          </p:cNvPr>
          <p:cNvSpPr txBox="1"/>
          <p:nvPr/>
        </p:nvSpPr>
        <p:spPr>
          <a:xfrm>
            <a:off x="50909" y="5689937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</a:t>
            </a:r>
          </a:p>
          <a:p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Elongated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3E7C98C-C725-2E19-71F6-2DD4F92B6F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8485890"/>
              </p:ext>
            </p:extLst>
          </p:nvPr>
        </p:nvGraphicFramePr>
        <p:xfrm>
          <a:off x="4091912" y="2753421"/>
          <a:ext cx="5509288" cy="4256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4023360" imgH="3108960" progId="Origin50.Graph">
                  <p:embed/>
                </p:oleObj>
              </mc:Choice>
              <mc:Fallback>
                <p:oleObj name="Graph" r:id="rId4" imgW="4023360" imgH="3108960" progId="Origin50.Graph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A4F06DD9-4D84-BEC2-0501-46881754E1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91912" y="2753421"/>
                        <a:ext cx="5509288" cy="4256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3F7EDB-EFD7-7F2C-75A2-67A145A90997}"/>
              </a:ext>
            </a:extLst>
          </p:cNvPr>
          <p:cNvCxnSpPr>
            <a:cxnSpLocks/>
          </p:cNvCxnSpPr>
          <p:nvPr/>
        </p:nvCxnSpPr>
        <p:spPr>
          <a:xfrm>
            <a:off x="3429000" y="4572000"/>
            <a:ext cx="106680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38B7445-BDAF-46FE-7706-63FA7BECCD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2329931"/>
              </p:ext>
            </p:extLst>
          </p:nvPr>
        </p:nvGraphicFramePr>
        <p:xfrm>
          <a:off x="-152400" y="0"/>
          <a:ext cx="4570099" cy="5914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3108960" imgH="4023360" progId="Origin50.Graph">
                  <p:embed/>
                </p:oleObj>
              </mc:Choice>
              <mc:Fallback>
                <p:oleObj name="Graph" r:id="rId6" imgW="3108960" imgH="402336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67FD4ED-2DFD-EDC7-C5CC-A64BD71CC8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152400" y="0"/>
                        <a:ext cx="4570099" cy="59145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8ED9CA8-E26E-9857-3006-B1ABAFA9BCDA}"/>
              </a:ext>
            </a:extLst>
          </p:cNvPr>
          <p:cNvSpPr txBox="1"/>
          <p:nvPr/>
        </p:nvSpPr>
        <p:spPr>
          <a:xfrm>
            <a:off x="-9625" y="304800"/>
            <a:ext cx="3591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 calculated using DCM</a:t>
            </a:r>
          </a:p>
        </p:txBody>
      </p:sp>
    </p:spTree>
    <p:extLst>
      <p:ext uri="{BB962C8B-B14F-4D97-AF65-F5344CB8AC3E}">
        <p14:creationId xmlns:p14="http://schemas.microsoft.com/office/powerpoint/2010/main" val="1386267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B2D4CF0-30E0-B60A-4CAB-2D11E9322B52}"/>
              </a:ext>
            </a:extLst>
          </p:cNvPr>
          <p:cNvSpPr txBox="1"/>
          <p:nvPr/>
        </p:nvSpPr>
        <p:spPr>
          <a:xfrm>
            <a:off x="4876800" y="410079"/>
            <a:ext cx="4267200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deformation parameters are also made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-dependent:</a:t>
            </a:r>
            <a:endParaRPr lang="en-US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14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400" b="0" i="1" u="none" strike="noStrike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λi</a:t>
            </a:r>
            <a:r>
              <a:rPr lang="en-US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(0)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static deformation  </a:t>
            </a:r>
          </a:p>
          <a:p>
            <a:pPr algn="l"/>
            <a:r>
              <a:rPr lang="en-US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="0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MeV at which shell effects start to vanish</a:t>
            </a:r>
            <a:endParaRPr lang="en-I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B4F3EC-0082-FDE5-2032-8F4EC08CC003}"/>
              </a:ext>
            </a:extLst>
          </p:cNvPr>
          <p:cNvSpPr txBox="1"/>
          <p:nvPr/>
        </p:nvSpPr>
        <p:spPr>
          <a:xfrm>
            <a:off x="6248400" y="1600721"/>
            <a:ext cx="3124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Rashdan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Faessler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W.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Waida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l"/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Phys. G: </a:t>
            </a:r>
            <a:r>
              <a:rPr lang="en-US" sz="12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Part. 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</a:t>
            </a:r>
            <a:r>
              <a:rPr lang="en-IN" sz="12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1401 (1991).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3FBA01-AF8D-D004-3BB1-FE59DA4082C6}"/>
              </a:ext>
            </a:extLst>
          </p:cNvPr>
          <p:cNvSpPr txBox="1"/>
          <p:nvPr/>
        </p:nvSpPr>
        <p:spPr>
          <a:xfrm>
            <a:off x="4999522" y="759023"/>
            <a:ext cx="2179638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en-US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l-GR" sz="1400" b="0" i="1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IN" sz="1400" b="0" i="1" u="none" strike="noStrike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1400" b="0" i="1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IN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exp(−</a:t>
            </a:r>
            <a:r>
              <a:rPr lang="en-IN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T/T</a:t>
            </a:r>
            <a:r>
              <a:rPr lang="en-IN" sz="1400" b="0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l-GR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l-GR" sz="1400" b="0" i="1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IN" sz="1400" b="0" i="1" u="none" strike="noStrike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1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(0)</a:t>
            </a:r>
            <a:r>
              <a:rPr lang="en-IN" sz="140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19AC0D-BBB7-853C-2CF3-21221E7C4B1D}"/>
              </a:ext>
            </a:extLst>
          </p:cNvPr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Fission decay modes of 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254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Fm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compound nucleus formed in 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O+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238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 reaction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67FD4ED-2DFD-EDC7-C5CC-A64BD71CC8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2429211"/>
              </p:ext>
            </p:extLst>
          </p:nvPr>
        </p:nvGraphicFramePr>
        <p:xfrm>
          <a:off x="-139270" y="-76200"/>
          <a:ext cx="4570099" cy="5914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108960" imgH="4023360" progId="Origin50.Graph">
                  <p:embed/>
                </p:oleObj>
              </mc:Choice>
              <mc:Fallback>
                <p:oleObj name="Graph" r:id="rId2" imgW="3108960" imgH="402336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67FD4ED-2DFD-EDC7-C5CC-A64BD71CC8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139270" y="-76200"/>
                        <a:ext cx="4570099" cy="59145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C12A553-292E-03FF-DAF7-7B1C14EAA1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934" y="6345035"/>
            <a:ext cx="1135319" cy="4616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57DA97-DD9C-199D-008E-9D02C08726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434" y="5593502"/>
            <a:ext cx="707966" cy="751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A82D5E-EEEB-F9CF-4968-E669AF66BF5E}"/>
              </a:ext>
            </a:extLst>
          </p:cNvPr>
          <p:cNvSpPr txBox="1"/>
          <p:nvPr/>
        </p:nvSpPr>
        <p:spPr>
          <a:xfrm>
            <a:off x="50909" y="5689937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</a:t>
            </a:r>
          </a:p>
          <a:p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Elongated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518A955-022C-FC00-354A-E8B653D97B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321283"/>
              </p:ext>
            </p:extLst>
          </p:nvPr>
        </p:nvGraphicFramePr>
        <p:xfrm>
          <a:off x="3561302" y="2242985"/>
          <a:ext cx="6268498" cy="4843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023360" imgH="3108960" progId="Origin50.Graph">
                  <p:embed/>
                </p:oleObj>
              </mc:Choice>
              <mc:Fallback>
                <p:oleObj name="Graph" r:id="rId6" imgW="4023360" imgH="3108960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CA5108C-BE85-183F-89A2-CAE6C60BE0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61302" y="2242985"/>
                        <a:ext cx="6268498" cy="4843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3B41C1E-D1E2-691E-A71D-8B3E29FAD284}"/>
              </a:ext>
            </a:extLst>
          </p:cNvPr>
          <p:cNvSpPr txBox="1"/>
          <p:nvPr/>
        </p:nvSpPr>
        <p:spPr>
          <a:xfrm>
            <a:off x="-9625" y="304800"/>
            <a:ext cx="3591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 calculated using DCM</a:t>
            </a:r>
          </a:p>
        </p:txBody>
      </p:sp>
    </p:spTree>
    <p:extLst>
      <p:ext uri="{BB962C8B-B14F-4D97-AF65-F5344CB8AC3E}">
        <p14:creationId xmlns:p14="http://schemas.microsoft.com/office/powerpoint/2010/main" val="2519263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Fission decay modes of 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254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Fm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compound nucleus formed in 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O+</a:t>
            </a:r>
            <a:r>
              <a:rPr lang="en-US" sz="2000" b="1" baseline="30000" dirty="0">
                <a:latin typeface="Times New Roman" pitchFamily="18" charset="0"/>
                <a:cs typeface="Times New Roman" pitchFamily="18" charset="0"/>
              </a:rPr>
              <a:t>238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 reaction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F3397FE3-D014-DDB1-4A50-9318FC1AD0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3518626"/>
              </p:ext>
            </p:extLst>
          </p:nvPr>
        </p:nvGraphicFramePr>
        <p:xfrm>
          <a:off x="-513498" y="609600"/>
          <a:ext cx="5916981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023360" imgH="3108960" progId="Origin50.Graph">
                  <p:embed/>
                </p:oleObj>
              </mc:Choice>
              <mc:Fallback>
                <p:oleObj name="Graph" r:id="rId2" imgW="4023360" imgH="310896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F3397FE3-D014-DDB1-4A50-9318FC1AD0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513498" y="609600"/>
                        <a:ext cx="5916981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DD94AB83-F3EC-11D1-6DED-2255371F3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186272"/>
              </p:ext>
            </p:extLst>
          </p:nvPr>
        </p:nvGraphicFramePr>
        <p:xfrm>
          <a:off x="4800600" y="829096"/>
          <a:ext cx="4267199" cy="38097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881">
                  <a:extLst>
                    <a:ext uri="{9D8B030D-6E8A-4147-A177-3AD203B41FA5}">
                      <a16:colId xmlns:a16="http://schemas.microsoft.com/office/drawing/2014/main" val="3146521249"/>
                    </a:ext>
                  </a:extLst>
                </a:gridCol>
                <a:gridCol w="1591159">
                  <a:extLst>
                    <a:ext uri="{9D8B030D-6E8A-4147-A177-3AD203B41FA5}">
                      <a16:colId xmlns:a16="http://schemas.microsoft.com/office/drawing/2014/main" val="2324776044"/>
                    </a:ext>
                  </a:extLst>
                </a:gridCol>
                <a:gridCol w="1591159">
                  <a:extLst>
                    <a:ext uri="{9D8B030D-6E8A-4147-A177-3AD203B41FA5}">
                      <a16:colId xmlns:a16="http://schemas.microsoft.com/office/drawing/2014/main" val="927488010"/>
                    </a:ext>
                  </a:extLst>
                </a:gridCol>
              </a:tblGrid>
              <a:tr h="783470"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Fission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Heavy mass fission fragment (A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IN" sz="12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Light mass fission fragment (A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IN" sz="12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284847"/>
                  </a:ext>
                </a:extLst>
              </a:tr>
              <a:tr h="514302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Symmetric 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Superlong (SL)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 (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=50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N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=77)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 (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=50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N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=77)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616096"/>
                  </a:ext>
                </a:extLst>
              </a:tr>
              <a:tr h="432591">
                <a:tc>
                  <a:txBody>
                    <a:bodyPr/>
                    <a:lstStyle/>
                    <a:p>
                      <a:endParaRPr lang="en-IN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 (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=50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N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=78)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 (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=50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N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=76)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780344"/>
                  </a:ext>
                </a:extLst>
              </a:tr>
              <a:tr h="648886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Asymmetric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Standard 1 (S1)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Te(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=52, N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=81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=0.001)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 (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=48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N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=73)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=0.024)</a:t>
                      </a:r>
                    </a:p>
                    <a:p>
                      <a:endParaRPr lang="en-IN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0121080"/>
                  </a:ext>
                </a:extLst>
              </a:tr>
              <a:tr h="605627">
                <a:tc>
                  <a:txBody>
                    <a:bodyPr/>
                    <a:lstStyle/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Asymmetric 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Standard 2 (S2)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 (Z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=58, 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=90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=0.038)</a:t>
                      </a:r>
                    </a:p>
                    <a:p>
                      <a:endParaRPr lang="en-IN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 (</a:t>
                      </a:r>
                      <a:r>
                        <a:rPr lang="en-IN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IN" sz="12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=42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N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=64)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=0.064)</a:t>
                      </a:r>
                    </a:p>
                    <a:p>
                      <a:endParaRPr lang="en-IN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583911"/>
                  </a:ext>
                </a:extLst>
              </a:tr>
              <a:tr h="605627">
                <a:tc>
                  <a:txBody>
                    <a:bodyPr/>
                    <a:lstStyle/>
                    <a:p>
                      <a:endParaRPr lang="en-IN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 (Z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=60, N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=76)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=0.048)</a:t>
                      </a:r>
                    </a:p>
                    <a:p>
                      <a:endParaRPr lang="en-IN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2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Zr 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(Z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=40, N</a:t>
                      </a:r>
                      <a:r>
                        <a:rPr lang="en-IN" sz="1200" baseline="-250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IN" sz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=60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l-GR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IN" sz="12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N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=0.064)</a:t>
                      </a:r>
                    </a:p>
                    <a:p>
                      <a:endParaRPr lang="en-IN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72521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00ECF7-24D0-EA7B-27B7-482652DB2CBE}"/>
              </a:ext>
            </a:extLst>
          </p:cNvPr>
          <p:cNvSpPr txBox="1"/>
          <p:nvPr/>
        </p:nvSpPr>
        <p:spPr>
          <a:xfrm>
            <a:off x="4267200" y="5446693"/>
            <a:ext cx="487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SL= two spherical fragments (Z=50)</a:t>
            </a:r>
          </a:p>
          <a:p>
            <a:pPr algn="l"/>
            <a:r>
              <a:rPr lang="en-US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 = one spherical heavy fragment and a deformed light fragment</a:t>
            </a:r>
          </a:p>
          <a:p>
            <a:pPr algn="l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(Z=50, N=82)</a:t>
            </a:r>
            <a:endParaRPr lang="en-US" sz="1400" b="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 = </a:t>
            </a:r>
            <a:r>
              <a:rPr lang="en-IN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moderately deformed fragments </a:t>
            </a:r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(N=60, 88, Z=38)</a:t>
            </a:r>
            <a:endParaRPr lang="en-IN" sz="1400" b="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94793A-4537-5F7E-4D59-FDFE5C639BB7}"/>
              </a:ext>
            </a:extLst>
          </p:cNvPr>
          <p:cNvSpPr txBox="1"/>
          <p:nvPr/>
        </p:nvSpPr>
        <p:spPr>
          <a:xfrm>
            <a:off x="1447800" y="6257836"/>
            <a:ext cx="263269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IN" sz="11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IN" sz="1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paper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Banerjee et al., PRC </a:t>
            </a:r>
            <a:r>
              <a:rPr lang="en-I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105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044614 (2022)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9B7D54-5DD0-1179-FF1E-6EE3698D87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9674" y="438611"/>
            <a:ext cx="1135319" cy="4616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AA40F9-B79F-B1B6-707F-DC961BE8DEBF}"/>
              </a:ext>
            </a:extLst>
          </p:cNvPr>
          <p:cNvSpPr txBox="1"/>
          <p:nvPr/>
        </p:nvSpPr>
        <p:spPr>
          <a:xfrm>
            <a:off x="152400" y="433166"/>
            <a:ext cx="11353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Elongated</a:t>
            </a:r>
          </a:p>
          <a:p>
            <a:r>
              <a:rPr lang="en-IN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0B31F8-69DE-2486-DB85-322C5E4137F3}"/>
              </a:ext>
            </a:extLst>
          </p:cNvPr>
          <p:cNvSpPr txBox="1"/>
          <p:nvPr/>
        </p:nvSpPr>
        <p:spPr>
          <a:xfrm>
            <a:off x="4876800" y="427403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A</a:t>
            </a:r>
            <a:r>
              <a:rPr lang="en-I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A</a:t>
            </a:r>
            <a:r>
              <a:rPr lang="en-I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fragments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14DAC3-F104-9523-480E-12009E02DF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5181600"/>
            <a:ext cx="2190863" cy="12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12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42500"/>
            <a:ext cx="9144000" cy="1744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Importance of Nuclear fission: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energy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Stability of superheavy nuclei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Termination of the r-nucleosynthesis process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exotic nuclear isotopes that are useful in many industrial and medical applications.</a:t>
            </a:r>
          </a:p>
          <a:p>
            <a:pPr algn="just"/>
            <a:endParaRPr lang="en-IN" sz="1400" b="1" baseline="30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225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Ra-</a:t>
            </a: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228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 nuclei exhibit two fission modes : symmetric and 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asymmetric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AutoNum type="arabicPeriod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0557C9-73B0-42EC-B79A-D4F19B348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57" y="1828800"/>
            <a:ext cx="2083443" cy="31193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FEDF59-60EE-9288-55DC-20C297912251}"/>
              </a:ext>
            </a:extLst>
          </p:cNvPr>
          <p:cNvSpPr txBox="1"/>
          <p:nvPr/>
        </p:nvSpPr>
        <p:spPr>
          <a:xfrm>
            <a:off x="0" y="4948177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Konecky et al.,  PLB </a:t>
            </a:r>
            <a:r>
              <a:rPr lang="en-I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329 (1973)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057D02-9ACC-5CD9-006A-DB451A222501}"/>
              </a:ext>
            </a:extLst>
          </p:cNvPr>
          <p:cNvSpPr txBox="1"/>
          <p:nvPr/>
        </p:nvSpPr>
        <p:spPr>
          <a:xfrm>
            <a:off x="4648200" y="3929390"/>
            <a:ext cx="2819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Chatillon et al.,  PRC </a:t>
            </a:r>
            <a:r>
              <a:rPr lang="en-I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106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024618 (2022)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647CEA-EA86-0E02-97AD-EEC519C622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456" y="2434558"/>
            <a:ext cx="6410538" cy="13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292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01" y="0"/>
            <a:ext cx="9105499" cy="40426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Energy dependence of fission fragment mass distributions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A838AB-7CEF-9BA4-14B6-B2FA581F07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901360"/>
            <a:ext cx="2819400" cy="2178627"/>
          </a:xfrm>
          <a:prstGeom prst="rect">
            <a:avLst/>
          </a:prstGeom>
        </p:spPr>
      </p:pic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88D734AB-B2D9-92FD-1B18-2628C80D1D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07956"/>
              </p:ext>
            </p:extLst>
          </p:nvPr>
        </p:nvGraphicFramePr>
        <p:xfrm>
          <a:off x="2209800" y="-152400"/>
          <a:ext cx="8530566" cy="483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5486400" imgH="3108960" progId="Origin50.Graph">
                  <p:embed/>
                </p:oleObj>
              </mc:Choice>
              <mc:Fallback>
                <p:oleObj name="Graph" r:id="rId3" imgW="548640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9800" y="-152400"/>
                        <a:ext cx="8530566" cy="483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F3CC0F7-6BC4-2777-B395-8A7524A5AC9D}"/>
              </a:ext>
            </a:extLst>
          </p:cNvPr>
          <p:cNvSpPr txBox="1"/>
          <p:nvPr/>
        </p:nvSpPr>
        <p:spPr>
          <a:xfrm>
            <a:off x="685800" y="578195"/>
            <a:ext cx="1905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Spontaneous fission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F2AFEB-11D0-B4EA-4F0E-41B2C880D888}"/>
              </a:ext>
            </a:extLst>
          </p:cNvPr>
          <p:cNvSpPr txBox="1"/>
          <p:nvPr/>
        </p:nvSpPr>
        <p:spPr>
          <a:xfrm>
            <a:off x="4038600" y="520360"/>
            <a:ext cx="2590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Fusion-fission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C12E37-5697-1967-0374-4BBB70B3CFB5}"/>
              </a:ext>
            </a:extLst>
          </p:cNvPr>
          <p:cNvSpPr txBox="1"/>
          <p:nvPr/>
        </p:nvSpPr>
        <p:spPr>
          <a:xfrm>
            <a:off x="76200" y="3001950"/>
            <a:ext cx="39624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Kaur et al., PRC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103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034618 (2021)</a:t>
            </a:r>
            <a:endParaRPr lang="en-IN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72419D-5E71-A501-FB34-84CE4A956574}"/>
              </a:ext>
            </a:extLst>
          </p:cNvPr>
          <p:cNvSpPr txBox="1"/>
          <p:nvPr/>
        </p:nvSpPr>
        <p:spPr>
          <a:xfrm>
            <a:off x="23261" y="3556231"/>
            <a:ext cx="9144000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Summary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EECB43-2CAE-A702-799D-01C349D0F979}"/>
              </a:ext>
            </a:extLst>
          </p:cNvPr>
          <p:cNvSpPr txBox="1"/>
          <p:nvPr/>
        </p:nvSpPr>
        <p:spPr>
          <a:xfrm>
            <a:off x="114300" y="4109869"/>
            <a:ext cx="8915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Elongated configurations represent better results in terms of fission fragment mass distributions as compared to the compact orientations.</a:t>
            </a:r>
          </a:p>
          <a:p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Spherical/deformed magic shell closures and the excitation energy of compound nucleus play significant role in the division of </a:t>
            </a:r>
            <a:r>
              <a:rPr lang="en-IN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fissioning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nuclei.</a:t>
            </a:r>
          </a:p>
          <a:p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would be interesting to include the pear shaped deformations in the decaying fragments to analyse the possible fission modes of  </a:t>
            </a:r>
            <a:r>
              <a:rPr lang="en-IN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254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IN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of other nuclei in this mass region. Also, the TKE of each fission mode will be investigated.</a:t>
            </a:r>
          </a:p>
          <a:p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B74661E-3446-6E4B-6434-B76AFBBDF5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657932"/>
              </p:ext>
            </p:extLst>
          </p:nvPr>
        </p:nvGraphicFramePr>
        <p:xfrm>
          <a:off x="2786243" y="-152400"/>
          <a:ext cx="8453257" cy="478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5486400" imgH="3108960" progId="Origin50.Graph">
                  <p:embed/>
                </p:oleObj>
              </mc:Choice>
              <mc:Fallback>
                <p:oleObj name="Graph" r:id="rId5" imgW="548640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86243" y="-152400"/>
                        <a:ext cx="8453257" cy="478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194B834-35F9-8B94-2978-983AFB619D99}"/>
              </a:ext>
            </a:extLst>
          </p:cNvPr>
          <p:cNvSpPr txBox="1"/>
          <p:nvPr/>
        </p:nvSpPr>
        <p:spPr>
          <a:xfrm>
            <a:off x="5334000" y="530325"/>
            <a:ext cx="19771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254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IN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IN" sz="15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+A</a:t>
            </a:r>
            <a:r>
              <a:rPr lang="en-IN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6644EB-36A9-763E-3B93-EC18389B651C}"/>
              </a:ext>
            </a:extLst>
          </p:cNvPr>
          <p:cNvSpPr txBox="1"/>
          <p:nvPr/>
        </p:nvSpPr>
        <p:spPr>
          <a:xfrm>
            <a:off x="841656" y="832297"/>
            <a:ext cx="19771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254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IN" sz="1500" b="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IN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+A</a:t>
            </a:r>
            <a:r>
              <a:rPr lang="en-IN" sz="15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37987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C556A12-DB42-504E-9612-2C9AF9EBBCCF}"/>
              </a:ext>
            </a:extLst>
          </p:cNvPr>
          <p:cNvSpPr txBox="1"/>
          <p:nvPr/>
        </p:nvSpPr>
        <p:spPr>
          <a:xfrm>
            <a:off x="450927" y="739636"/>
            <a:ext cx="7992935" cy="1124917"/>
          </a:xfrm>
          <a:prstGeom prst="rect">
            <a:avLst/>
          </a:prstGeom>
          <a:solidFill>
            <a:schemeClr val="bg1"/>
          </a:solidFill>
        </p:spPr>
        <p:txBody>
          <a:bodyPr wrap="square" lIns="100831" tIns="50416" rIns="100831" bIns="50416" rtlCol="0">
            <a:spAutoFit/>
          </a:bodyPr>
          <a:lstStyle/>
          <a:p>
            <a:pPr algn="just"/>
            <a:r>
              <a:rPr lang="en-US" sz="1662" dirty="0">
                <a:latin typeface="Century Gothic"/>
                <a:cs typeface="Century Gothic"/>
              </a:rPr>
              <a:t>This work was supported by the </a:t>
            </a:r>
            <a:r>
              <a:rPr lang="en-US" sz="1662" dirty="0" err="1">
                <a:latin typeface="Century Gothic"/>
                <a:cs typeface="Century Gothic"/>
              </a:rPr>
              <a:t>QuantiXLie</a:t>
            </a:r>
            <a:r>
              <a:rPr lang="en-US" sz="1662" dirty="0">
                <a:latin typeface="Century Gothic"/>
                <a:cs typeface="Century Gothic"/>
              </a:rPr>
              <a:t> Centre of Excellence, a project</a:t>
            </a:r>
            <a:r>
              <a:rPr lang="hr-HR" sz="1662" dirty="0">
                <a:latin typeface="Century Gothic"/>
                <a:cs typeface="Century Gothic"/>
              </a:rPr>
              <a:t> c</a:t>
            </a:r>
            <a:r>
              <a:rPr lang="en-US" sz="1662" dirty="0">
                <a:latin typeface="Century Gothic"/>
                <a:cs typeface="Century Gothic"/>
              </a:rPr>
              <a:t>o</a:t>
            </a:r>
            <a:r>
              <a:rPr lang="hr-HR" sz="1662" dirty="0">
                <a:latin typeface="Century Gothic"/>
                <a:cs typeface="Century Gothic"/>
              </a:rPr>
              <a:t>-</a:t>
            </a:r>
            <a:r>
              <a:rPr lang="en-US" sz="1662" dirty="0">
                <a:latin typeface="Century Gothic"/>
                <a:cs typeface="Century Gothic"/>
              </a:rPr>
              <a:t>financed by the Croatian Government and European Union through the</a:t>
            </a:r>
            <a:r>
              <a:rPr lang="hr-HR" sz="1662" dirty="0">
                <a:latin typeface="Century Gothic"/>
                <a:cs typeface="Century Gothic"/>
              </a:rPr>
              <a:t> </a:t>
            </a:r>
            <a:r>
              <a:rPr lang="en-US" sz="1662" dirty="0">
                <a:latin typeface="Century Gothic"/>
                <a:cs typeface="Century Gothic"/>
              </a:rPr>
              <a:t>European Regional Development Fund - the Competitiveness and Cohesion</a:t>
            </a:r>
            <a:r>
              <a:rPr lang="hr-HR" sz="1662" dirty="0">
                <a:latin typeface="Century Gothic"/>
                <a:cs typeface="Century Gothic"/>
              </a:rPr>
              <a:t> </a:t>
            </a:r>
            <a:r>
              <a:rPr lang="en-US" sz="1662" dirty="0">
                <a:latin typeface="Century Gothic"/>
                <a:cs typeface="Century Gothic"/>
              </a:rPr>
              <a:t>Operational Program (Grant KK.01.1.1.01.0004).</a:t>
            </a:r>
            <a:endParaRPr lang="hr-HR" sz="1662" dirty="0">
              <a:latin typeface="Century Gothic"/>
              <a:cs typeface="Century Gothic"/>
            </a:endParaRP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611E5761-4B17-3A46-BAB2-B647F6528EE3}"/>
              </a:ext>
            </a:extLst>
          </p:cNvPr>
          <p:cNvSpPr txBox="1"/>
          <p:nvPr/>
        </p:nvSpPr>
        <p:spPr>
          <a:xfrm>
            <a:off x="430447" y="3015223"/>
            <a:ext cx="8074797" cy="1380693"/>
          </a:xfrm>
          <a:prstGeom prst="rect">
            <a:avLst/>
          </a:prstGeom>
          <a:noFill/>
        </p:spPr>
        <p:txBody>
          <a:bodyPr wrap="square" lIns="100831" tIns="50416" rIns="100831" bIns="50416" rtlCol="0">
            <a:spAutoFit/>
          </a:bodyPr>
          <a:lstStyle/>
          <a:p>
            <a:pPr algn="ctr"/>
            <a:endParaRPr lang="hr-HR" sz="1662" dirty="0">
              <a:latin typeface="Century Gothic"/>
              <a:cs typeface="Times New Roman" panose="02020603050405020304" pitchFamily="18" charset="0"/>
            </a:endParaRPr>
          </a:p>
          <a:p>
            <a:pPr algn="ctr"/>
            <a:r>
              <a:rPr lang="ta-IN" sz="1662" dirty="0" err="1">
                <a:latin typeface="Century Gothic"/>
                <a:cs typeface="Century Gothic"/>
              </a:rPr>
              <a:t>The</a:t>
            </a:r>
            <a:r>
              <a:rPr lang="ta-IN" sz="1662" dirty="0">
                <a:latin typeface="Century Gothic"/>
                <a:cs typeface="Century Gothic"/>
              </a:rPr>
              <a:t> sole responsibility for the content of this presentation lies with the Faculty of Science, University of Zagreb. It does not necessarily reflect the opinion of the European Union</a:t>
            </a:r>
            <a:r>
              <a:rPr lang="hr-HR" sz="1662" dirty="0">
                <a:latin typeface="Century Gothic"/>
                <a:cs typeface="Times New Roman" panose="02020603050405020304" pitchFamily="18" charset="0"/>
              </a:rPr>
              <a:t>.</a:t>
            </a:r>
          </a:p>
          <a:p>
            <a:endParaRPr lang="hr-HR" sz="1662" b="1" dirty="0"/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E9A74F6B-9DC5-7544-9870-3651FD283858}"/>
              </a:ext>
            </a:extLst>
          </p:cNvPr>
          <p:cNvSpPr txBox="1"/>
          <p:nvPr/>
        </p:nvSpPr>
        <p:spPr>
          <a:xfrm>
            <a:off x="956481" y="1922607"/>
            <a:ext cx="7103707" cy="1380693"/>
          </a:xfrm>
          <a:prstGeom prst="rect">
            <a:avLst/>
          </a:prstGeom>
          <a:noFill/>
        </p:spPr>
        <p:txBody>
          <a:bodyPr wrap="square" lIns="100831" tIns="50416" rIns="100831" bIns="50416" rtlCol="0">
            <a:spAutoFit/>
          </a:bodyPr>
          <a:lstStyle/>
          <a:p>
            <a:pPr algn="ctr"/>
            <a:endParaRPr lang="hr-HR" sz="1662" dirty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endParaRPr>
          </a:p>
          <a:p>
            <a:pPr algn="ctr"/>
            <a:r>
              <a:rPr lang="ta-IN" sz="1662" dirty="0" err="1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For</a:t>
            </a:r>
            <a:r>
              <a:rPr lang="ta-IN" sz="1662" dirty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 more information please visit</a:t>
            </a:r>
            <a:r>
              <a:rPr lang="hr-HR" sz="1662" dirty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: </a:t>
            </a:r>
          </a:p>
          <a:p>
            <a:pPr algn="ctr"/>
            <a:r>
              <a:rPr lang="hr-HR" sz="1662" dirty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http://bela.phy.hr/quantixlie/hr/</a:t>
            </a:r>
          </a:p>
          <a:p>
            <a:pPr algn="ctr"/>
            <a:r>
              <a:rPr lang="hr-HR" sz="1662" dirty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https://strukturnifondovi.hr/</a:t>
            </a:r>
          </a:p>
          <a:p>
            <a:endParaRPr lang="hr-HR" sz="1662" dirty="0">
              <a:latin typeface="Century Gothic"/>
              <a:cs typeface="Century Gothic"/>
            </a:endParaRP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F98C3C2E-DA0E-2F49-B220-BD7429AA0837}"/>
              </a:ext>
            </a:extLst>
          </p:cNvPr>
          <p:cNvGrpSpPr>
            <a:grpSpLocks noChangeAspect="1"/>
          </p:cNvGrpSpPr>
          <p:nvPr/>
        </p:nvGrpSpPr>
        <p:grpSpPr>
          <a:xfrm>
            <a:off x="423017" y="4461969"/>
            <a:ext cx="8048754" cy="1329231"/>
            <a:chOff x="6312621" y="8779612"/>
            <a:chExt cx="5231690" cy="864000"/>
          </a:xfrm>
        </p:grpSpPr>
        <p:pic>
          <p:nvPicPr>
            <p:cNvPr id="10" name="Picture 8" descr="zajedno do EU.jpg">
              <a:extLst>
                <a:ext uri="{FF2B5EF4-FFF2-40B4-BE49-F238E27FC236}">
                  <a16:creationId xmlns:a16="http://schemas.microsoft.com/office/drawing/2014/main" id="{A08A840B-82E7-E14B-A4C4-C9B08F1A0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2621" y="8779612"/>
              <a:ext cx="1235395" cy="864000"/>
            </a:xfrm>
            <a:prstGeom prst="rect">
              <a:avLst/>
            </a:prstGeom>
          </p:spPr>
        </p:pic>
        <p:pic>
          <p:nvPicPr>
            <p:cNvPr id="11" name="Picture 11" descr="ESI.png">
              <a:extLst>
                <a:ext uri="{FF2B5EF4-FFF2-40B4-BE49-F238E27FC236}">
                  <a16:creationId xmlns:a16="http://schemas.microsoft.com/office/drawing/2014/main" id="{819919F7-8457-BE4A-A257-41599F526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8893" y="8815612"/>
              <a:ext cx="1532745" cy="504000"/>
            </a:xfrm>
            <a:prstGeom prst="rect">
              <a:avLst/>
            </a:prstGeom>
          </p:spPr>
        </p:pic>
        <p:pic>
          <p:nvPicPr>
            <p:cNvPr id="12" name="Picture 12" descr="OPKK.png">
              <a:extLst>
                <a:ext uri="{FF2B5EF4-FFF2-40B4-BE49-F238E27FC236}">
                  <a16:creationId xmlns:a16="http://schemas.microsoft.com/office/drawing/2014/main" id="{067FAA69-0B2A-E549-B818-C28B883CA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5485" y="8815612"/>
              <a:ext cx="1878826" cy="504000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EFC13A9-9221-8DB5-326D-41C6F1E57C4B}"/>
              </a:ext>
            </a:extLst>
          </p:cNvPr>
          <p:cNvSpPr txBox="1"/>
          <p:nvPr/>
        </p:nvSpPr>
        <p:spPr>
          <a:xfrm>
            <a:off x="533400" y="152612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chemeClr val="tx2"/>
                </a:solidFill>
                <a:latin typeface="Century Gothic" panose="020B0502020202020204" pitchFamily="34" charset="0"/>
              </a:rPr>
              <a:t>Acknowledgement</a:t>
            </a:r>
          </a:p>
        </p:txBody>
      </p:sp>
    </p:spTree>
    <p:extLst>
      <p:ext uri="{BB962C8B-B14F-4D97-AF65-F5344CB8AC3E}">
        <p14:creationId xmlns:p14="http://schemas.microsoft.com/office/powerpoint/2010/main" val="3687306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1089959" y="1002313"/>
          <a:ext cx="3352800" cy="607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13000" imgH="495300" progId="">
                  <p:embed/>
                </p:oleObj>
              </mc:Choice>
              <mc:Fallback>
                <p:oleObj name="Equation" r:id="rId2" imgW="2413000" imgH="495300" progId="">
                  <p:embed/>
                  <p:pic>
                    <p:nvPicPr>
                      <p:cNvPr id="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959" y="1002313"/>
                        <a:ext cx="3352800" cy="607181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94630" y="533632"/>
            <a:ext cx="5638800" cy="33855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Penetrability (P)  is calculated</a:t>
            </a:r>
            <a:r>
              <a:rPr kumimoji="0" lang="en-US" sz="16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by using WKB method as follows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8989" y="2163633"/>
            <a:ext cx="1944216" cy="36933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>
                <a:cs typeface="Times New Roman" pitchFamily="18" charset="0"/>
              </a:rPr>
              <a:t>𝑅</a:t>
            </a:r>
            <a:r>
              <a:rPr lang="en-US" sz="1800" baseline="-25000" dirty="0">
                <a:cs typeface="Times New Roman" pitchFamily="18" charset="0"/>
              </a:rPr>
              <a:t>𝑎 </a:t>
            </a:r>
            <a:r>
              <a:rPr lang="en-US" sz="1800" dirty="0">
                <a:cs typeface="Times New Roman" pitchFamily="18" charset="0"/>
              </a:rPr>
              <a:t>= 𝑅</a:t>
            </a:r>
            <a:r>
              <a:rPr lang="en-US" sz="1800" baseline="-25000" dirty="0">
                <a:cs typeface="Times New Roman" pitchFamily="18" charset="0"/>
              </a:rPr>
              <a:t>1</a:t>
            </a:r>
            <a:r>
              <a:rPr lang="en-US" sz="1800" dirty="0">
                <a:cs typeface="Times New Roman" pitchFamily="18" charset="0"/>
              </a:rPr>
              <a:t>+R</a:t>
            </a:r>
            <a:r>
              <a:rPr lang="en-US" sz="1800" baseline="-25000" dirty="0">
                <a:cs typeface="Times New Roman" pitchFamily="18" charset="0"/>
              </a:rPr>
              <a:t>2</a:t>
            </a:r>
            <a:r>
              <a:rPr lang="en-US" sz="1800" dirty="0">
                <a:cs typeface="Times New Roman" pitchFamily="18" charset="0"/>
              </a:rPr>
              <a:t>+</a:t>
            </a:r>
            <a:r>
              <a:rPr lang="el-GR" sz="1800" dirty="0">
                <a:cs typeface="Times New Roman" pitchFamily="18" charset="0"/>
              </a:rPr>
              <a:t>Δ</a:t>
            </a:r>
            <a:r>
              <a:rPr lang="en-US" sz="1800" dirty="0">
                <a:cs typeface="Times New Roman" pitchFamily="18" charset="0"/>
              </a:rPr>
              <a:t>𝑅 </a:t>
            </a:r>
            <a:endParaRPr lang="en-US" sz="1800" dirty="0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6587" y="1676400"/>
            <a:ext cx="6165613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where R</a:t>
            </a:r>
            <a:r>
              <a:rPr lang="en-US" sz="1500" i="1" baseline="-25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500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500" i="1" baseline="-250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are the two turning points of WKB integral. R</a:t>
            </a:r>
            <a:r>
              <a:rPr lang="en-US" sz="1500" i="1" baseline="-25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is defined as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0454" y="1999565"/>
            <a:ext cx="1762060" cy="119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323746-0A3C-ED48-1185-4CFCE52ABD8E}"/>
              </a:ext>
            </a:extLst>
          </p:cNvPr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Methodology</a:t>
            </a:r>
          </a:p>
        </p:txBody>
      </p:sp>
      <p:graphicFrame>
        <p:nvGraphicFramePr>
          <p:cNvPr id="3" name="Object 4">
            <a:extLst>
              <a:ext uri="{FF2B5EF4-FFF2-40B4-BE49-F238E27FC236}">
                <a16:creationId xmlns:a16="http://schemas.microsoft.com/office/drawing/2014/main" id="{BA890416-F36B-38A4-37F3-5B82BD76CF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99420" y="4541725"/>
          <a:ext cx="980932" cy="63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1326928" imgH="861709" progId="Word.Document.12">
                  <p:embed/>
                </p:oleObj>
              </mc:Choice>
              <mc:Fallback>
                <p:oleObj name="Document" r:id="rId5" imgW="1326928" imgH="861709" progId="Word.Document.12">
                  <p:embed/>
                  <p:pic>
                    <p:nvPicPr>
                      <p:cNvPr id="3" name="Object 4">
                        <a:extLst>
                          <a:ext uri="{FF2B5EF4-FFF2-40B4-BE49-F238E27FC236}">
                            <a16:creationId xmlns:a16="http://schemas.microsoft.com/office/drawing/2014/main" id="{BA890416-F36B-38A4-37F3-5B82BD76CF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9420" y="4541725"/>
                        <a:ext cx="980932" cy="6398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506FEC4-E5F9-DD11-0388-1A5134A21226}"/>
              </a:ext>
            </a:extLst>
          </p:cNvPr>
          <p:cNvSpPr txBox="1"/>
          <p:nvPr/>
        </p:nvSpPr>
        <p:spPr>
          <a:xfrm>
            <a:off x="32868" y="3978549"/>
            <a:ext cx="89916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5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DCM, after getting Preformation and penetrability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, for ℓ-partial wave </a:t>
            </a:r>
          </a:p>
          <a:p>
            <a:pPr algn="just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analysis, the decay cross-sections for each fragmentation is defined as: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18800D0-3A2A-A1E7-79D8-03C9A2E2D0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86310" y="4541725"/>
          <a:ext cx="2433492" cy="599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803240" imgH="444240" progId="">
                  <p:embed/>
                </p:oleObj>
              </mc:Choice>
              <mc:Fallback>
                <p:oleObj name="Equation" r:id="rId7" imgW="1803240" imgH="444240" progId="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18800D0-3A2A-A1E7-79D8-03C9A2E2D0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310" y="4541725"/>
                        <a:ext cx="2433492" cy="599804"/>
                      </a:xfrm>
                      <a:prstGeom prst="rect">
                        <a:avLst/>
                      </a:prstGeom>
                      <a:solidFill>
                        <a:srgbClr val="FFCC99">
                          <a:alpha val="55000"/>
                        </a:srgbClr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A900F4DF-0535-4DF6-7ADE-43452DBDC2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84973" y="953709"/>
            <a:ext cx="2659027" cy="33475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92B908-DA98-22F7-C57D-6FBDDAD5B4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7670" y="2819400"/>
            <a:ext cx="3203554" cy="6483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90CED7-4C93-0D55-9F3E-031869B0C4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200" y="3352800"/>
            <a:ext cx="4348913" cy="4250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931033-6352-195F-84E0-B4437157783C}"/>
              </a:ext>
            </a:extLst>
          </p:cNvPr>
          <p:cNvSpPr txBox="1"/>
          <p:nvPr/>
        </p:nvSpPr>
        <p:spPr>
          <a:xfrm>
            <a:off x="76200" y="5387460"/>
            <a:ext cx="67232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PCM, 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decay half-life </a:t>
            </a:r>
            <a:r>
              <a:rPr lang="en-US" sz="15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5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500" b="0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5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decay constant </a:t>
            </a:r>
            <a:r>
              <a:rPr lang="en-US" sz="15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en-US" sz="1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calculated </a:t>
            </a:r>
            <a:r>
              <a:rPr lang="en-IN" sz="1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en-IN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A9D6B0-C7F4-D7CE-A65C-298F13BA53D2}"/>
              </a:ext>
            </a:extLst>
          </p:cNvPr>
          <p:cNvSpPr txBox="1"/>
          <p:nvPr/>
        </p:nvSpPr>
        <p:spPr>
          <a:xfrm>
            <a:off x="126815" y="4587531"/>
            <a:ext cx="3124200" cy="553998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Decay Cross-Section (</a:t>
            </a:r>
            <a:r>
              <a:rPr lang="en-US" sz="1500" b="1" i="1" kern="0" dirty="0">
                <a:solidFill>
                  <a:prstClr val="black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𝞼) in terms of ℓ-partial waves is given as follows:</a:t>
            </a:r>
            <a:endParaRPr kumimoji="0" lang="en-US" sz="15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4A68A0E-1413-E67B-B200-8FA7CC07FA85}"/>
              </a:ext>
            </a:extLst>
          </p:cNvPr>
          <p:cNvCxnSpPr/>
          <p:nvPr/>
        </p:nvCxnSpPr>
        <p:spPr>
          <a:xfrm>
            <a:off x="3348705" y="4954602"/>
            <a:ext cx="715963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>
                <a:lumMod val="95000"/>
                <a:lumOff val="5000"/>
              </a:sysClr>
            </a:solidFill>
            <a:prstDash val="solid"/>
            <a:tailEnd type="arrow"/>
          </a:ln>
          <a:effectLst/>
        </p:spPr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84FAC19B-FB3E-F41D-3D41-C9B3C46E7CC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24183" y="5317187"/>
            <a:ext cx="1724834" cy="5451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BBB13A0-3D98-7762-E8BA-5F649E5D669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63697" y="6016806"/>
            <a:ext cx="2419936" cy="55385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591EDF1-F6B5-D75C-0C0D-40407B396728}"/>
              </a:ext>
            </a:extLst>
          </p:cNvPr>
          <p:cNvSpPr txBox="1"/>
          <p:nvPr/>
        </p:nvSpPr>
        <p:spPr>
          <a:xfrm>
            <a:off x="606486" y="6105238"/>
            <a:ext cx="67232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l-GR" sz="15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l-GR" sz="15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l-GR" sz="1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15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barrier assault frequency, calculated as</a:t>
            </a:r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610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23250"/>
            <a:ext cx="9144000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Importance of Nuclear fission: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energy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Stability of superheavy nuclei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Termination of the r-nucleosynthesis process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exotic nuclear isotopes that are useful in many industrial and medical applications.</a:t>
            </a:r>
          </a:p>
          <a:p>
            <a:pPr algn="just"/>
            <a:endParaRPr lang="en-IN" sz="1400" b="1" baseline="30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225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Ra-</a:t>
            </a: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228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 nuclei exhibit two fission modes : symmetric and 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asymmetric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Generally, actinides are known to have an asymmetric fission pattern.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FEDF59-60EE-9288-55DC-20C297912251}"/>
              </a:ext>
            </a:extLst>
          </p:cNvPr>
          <p:cNvSpPr txBox="1"/>
          <p:nvPr/>
        </p:nvSpPr>
        <p:spPr>
          <a:xfrm>
            <a:off x="2057400" y="4843790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IN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Mahata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 PLB </a:t>
            </a:r>
            <a:r>
              <a:rPr lang="en-IN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825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136859 (2022)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FB6EC1-B0CF-76EC-C15E-EB31F34E3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530252"/>
            <a:ext cx="6096000" cy="215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00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23250"/>
            <a:ext cx="9144000" cy="3036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Importance of Nuclear fission: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energy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Stability of superheavy nuclei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Termination of the r-nucleosynthesis process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exotic nuclear isotopes that are useful in many industrial and medical applications.</a:t>
            </a:r>
          </a:p>
          <a:p>
            <a:pPr algn="just"/>
            <a:endParaRPr lang="en-IN" sz="1400" b="1" baseline="30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225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Ra-</a:t>
            </a: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228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 nuclei exhibit two fission modes : symmetric and 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asymmetric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Generally, actinides are known to have an asymmetric fission pattern.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The first observation of a 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transition from asymmetric (double humped) to symmetric </a:t>
            </a:r>
          </a:p>
          <a:p>
            <a:pPr algn="just"/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       spontaneous fission 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has been measured in the region of mass A=254-258 of Fm isotopes.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057D02-9ACC-5CD9-006A-DB451A222501}"/>
              </a:ext>
            </a:extLst>
          </p:cNvPr>
          <p:cNvSpPr txBox="1"/>
          <p:nvPr/>
        </p:nvSpPr>
        <p:spPr>
          <a:xfrm>
            <a:off x="6172200" y="6363083"/>
            <a:ext cx="3314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Y. Miyamoto 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US" sz="11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PRC </a:t>
            </a:r>
            <a:r>
              <a:rPr lang="en-US" sz="11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</a:t>
            </a:r>
            <a:r>
              <a:rPr lang="en-US" sz="11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051601(R) (2019)</a:t>
            </a:r>
            <a:endParaRPr lang="en-IN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B644A7-1726-E3DA-3FCA-791288EE4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419600"/>
            <a:ext cx="5808510" cy="12343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DA795F8-9C01-57DD-8C60-8C28E9F52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8374" y="723360"/>
            <a:ext cx="1425797" cy="54472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E41C8D-E8B4-6E8A-6F3E-67D3FE7583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690" y="3087520"/>
            <a:ext cx="5808510" cy="102212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70072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23250"/>
            <a:ext cx="9144000" cy="368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Importance of Nuclear fission: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energy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Stability of superheavy nuclei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Termination of the r-nucleosynthesis process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exotic nuclear isotopes that are useful in many industrial and medical applications.</a:t>
            </a:r>
          </a:p>
          <a:p>
            <a:pPr algn="just"/>
            <a:endParaRPr lang="en-IN" sz="1400" b="1" baseline="30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225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Ra-</a:t>
            </a: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228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 nuclei exhibit two fission modes : symmetric and 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asymmetric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Generally, actinides are known to have an asymmetric fission pattern.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The first observation of a 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transition from asymmetric (double humped) to symmetric </a:t>
            </a:r>
          </a:p>
          <a:p>
            <a:pPr algn="just"/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       spontaneous fission 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has been measured in the region of mass A=254-258 of Fm isotopes.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Similar type of observations has been seen in the case of </a:t>
            </a: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254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 nucleus.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057D02-9ACC-5CD9-006A-DB451A222501}"/>
              </a:ext>
            </a:extLst>
          </p:cNvPr>
          <p:cNvSpPr txBox="1"/>
          <p:nvPr/>
        </p:nvSpPr>
        <p:spPr>
          <a:xfrm>
            <a:off x="914400" y="3298195"/>
            <a:ext cx="4381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IN" sz="11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D. </a:t>
            </a:r>
            <a:r>
              <a:rPr lang="en-IN" sz="11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Usang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</a:t>
            </a:r>
            <a:r>
              <a:rPr lang="en-IN" sz="11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Sci. Rep. </a:t>
            </a:r>
            <a:r>
              <a:rPr lang="en-IN" sz="11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IN" sz="11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1525 (2019).</a:t>
            </a:r>
            <a:endParaRPr lang="en-IN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705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23250"/>
            <a:ext cx="9144000" cy="368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Importance of Nuclear fission: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energy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Stability of superheavy nuclei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Termination of the r-nucleosynthesis process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Generation of exotic nuclear isotopes that are useful in many industrial and medical applications.</a:t>
            </a:r>
          </a:p>
          <a:p>
            <a:pPr algn="just"/>
            <a:endParaRPr lang="en-IN" sz="1400" b="1" baseline="30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225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Ra-</a:t>
            </a: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228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 nuclei exhibit two fission modes : symmetric and 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asymmetric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Generally, actinides are known to have an asymmetric fission pattern.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The first observation of a 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transition from asymmetric (double humped) to symmetric </a:t>
            </a:r>
          </a:p>
          <a:p>
            <a:pPr algn="just"/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       spontaneous fission 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has been measured in the region of mass A=254-258 of Fm isotopes.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Similar type of observations has been seen in the case of </a:t>
            </a:r>
            <a:r>
              <a:rPr lang="en-IN" sz="1400" b="1" baseline="30000" dirty="0">
                <a:latin typeface="Times New Roman" pitchFamily="18" charset="0"/>
                <a:cs typeface="Times New Roman" pitchFamily="18" charset="0"/>
              </a:rPr>
              <a:t>254</a:t>
            </a:r>
            <a:r>
              <a:rPr lang="en-IN" sz="1400" b="1" dirty="0"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IN" sz="1400" dirty="0">
                <a:latin typeface="Times New Roman" pitchFamily="18" charset="0"/>
                <a:cs typeface="Times New Roman" pitchFamily="18" charset="0"/>
              </a:rPr>
              <a:t> nucleus.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057D02-9ACC-5CD9-006A-DB451A222501}"/>
              </a:ext>
            </a:extLst>
          </p:cNvPr>
          <p:cNvSpPr txBox="1"/>
          <p:nvPr/>
        </p:nvSpPr>
        <p:spPr>
          <a:xfrm>
            <a:off x="914400" y="3298195"/>
            <a:ext cx="4381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IN" sz="11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D. </a:t>
            </a:r>
            <a:r>
              <a:rPr lang="en-IN" sz="11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Usang</a:t>
            </a:r>
            <a:r>
              <a:rPr lang="en-IN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</a:t>
            </a:r>
            <a:r>
              <a:rPr lang="en-IN" sz="11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Sci. Rep. </a:t>
            </a:r>
            <a:r>
              <a:rPr lang="en-IN" sz="11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IN" sz="11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1525 (2019).</a:t>
            </a:r>
            <a:endParaRPr lang="en-IN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C4D02F-7F40-B85D-59B9-4AF6C9E27DA9}"/>
              </a:ext>
            </a:extLst>
          </p:cNvPr>
          <p:cNvSpPr txBox="1"/>
          <p:nvPr/>
        </p:nvSpPr>
        <p:spPr>
          <a:xfrm>
            <a:off x="-1" y="3696831"/>
            <a:ext cx="9143999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Aim of this Work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538E37-D899-46CF-AE62-B41E5F777AB3}"/>
              </a:ext>
            </a:extLst>
          </p:cNvPr>
          <p:cNvSpPr txBox="1"/>
          <p:nvPr/>
        </p:nvSpPr>
        <p:spPr>
          <a:xfrm>
            <a:off x="-8022" y="4230231"/>
            <a:ext cx="899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analyze the spontaneous fission decay modes of Fm isotopes.</a:t>
            </a:r>
          </a:p>
          <a:p>
            <a:pPr marL="342900" indent="-342900" algn="just">
              <a:buAutoNum type="arabicPeriod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see the role of compact (side-to-side) and elongated (tip-to-tip) oriented configurations on the fission decay dynamics.</a:t>
            </a:r>
          </a:p>
          <a:p>
            <a:pPr marL="342900" indent="-342900" algn="just">
              <a:buAutoNum type="arabicPeriod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investigate the possibility of multimodal fission of 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254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nucleus formed in 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O+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238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reaction.</a:t>
            </a:r>
          </a:p>
          <a:p>
            <a:pPr marL="342900" indent="-342900" algn="just">
              <a:buAutoNum type="arabicPeriod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study the impact of the excitation energy E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fission fragment mass distribution of 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254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Fm.</a:t>
            </a:r>
          </a:p>
          <a:p>
            <a:pPr algn="just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85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272" y="762000"/>
            <a:ext cx="9116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Based on quantum mechanical fragmentation theory (QMFT), which considers mass (or charge) asymmetry coordinate as a dynamical coordinate to study the mass (or charge) transfer in a nuclear decay process, PCM and DCM approach have been developed.</a:t>
            </a:r>
          </a:p>
        </p:txBody>
      </p:sp>
      <p:sp>
        <p:nvSpPr>
          <p:cNvPr id="9" name="Rectangle 8"/>
          <p:cNvSpPr/>
          <p:nvPr/>
        </p:nvSpPr>
        <p:spPr>
          <a:xfrm>
            <a:off x="539552" y="1412776"/>
            <a:ext cx="3078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Mass and charge asymmetry </a:t>
            </a:r>
          </a:p>
          <a:p>
            <a:pPr algn="just">
              <a:buNone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parameters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19872" y="1628800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9138" name="Object 2"/>
          <p:cNvGraphicFramePr>
            <a:graphicFrameLocks noChangeAspect="1"/>
          </p:cNvGraphicFramePr>
          <p:nvPr/>
        </p:nvGraphicFramePr>
        <p:xfrm>
          <a:off x="5076056" y="1340768"/>
          <a:ext cx="1066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48975" imgH="431613" progId="">
                  <p:embed/>
                </p:oleObj>
              </mc:Choice>
              <mc:Fallback>
                <p:oleObj name="Equation" r:id="rId2" imgW="748975" imgH="431613" progId="">
                  <p:embed/>
                  <p:pic>
                    <p:nvPicPr>
                      <p:cNvPr id="2191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1340768"/>
                        <a:ext cx="1066800" cy="609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9139" name="Object 3"/>
          <p:cNvGraphicFramePr>
            <a:graphicFrameLocks noChangeAspect="1"/>
          </p:cNvGraphicFramePr>
          <p:nvPr/>
        </p:nvGraphicFramePr>
        <p:xfrm>
          <a:off x="6377343" y="1340768"/>
          <a:ext cx="1074977" cy="605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25500" imgH="431800" progId="">
                  <p:embed/>
                </p:oleObj>
              </mc:Choice>
              <mc:Fallback>
                <p:oleObj name="Equation" r:id="rId4" imgW="825500" imgH="431800" progId="">
                  <p:embed/>
                  <p:pic>
                    <p:nvPicPr>
                      <p:cNvPr id="21913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7343" y="1340768"/>
                        <a:ext cx="1074977" cy="60540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3284984"/>
            <a:ext cx="1333500" cy="333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148064" y="2636912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For Complete fusion 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2708920"/>
            <a:ext cx="914400" cy="31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3356992"/>
            <a:ext cx="742950" cy="333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5148064" y="3284984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For symmetric fission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3995936" y="4077072"/>
          <a:ext cx="108012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558720" imgH="203040" progId="">
                  <p:embed/>
                </p:oleObj>
              </mc:Choice>
              <mc:Fallback>
                <p:oleObj name="Equation" r:id="rId9" imgW="558720" imgH="203040" progId="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077072"/>
                        <a:ext cx="1080120" cy="330200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148064" y="4006805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For asymmetric and super asymmetric fission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2132856"/>
            <a:ext cx="8077200" cy="46166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Mass asymmetry parameter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lows a unified description of a few-nucleon or multi-nucleon (a cluster) transfer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baseline="0" dirty="0">
                <a:latin typeface="Times New Roman" pitchFamily="18" charset="0"/>
                <a:cs typeface="Times New Roman" pitchFamily="18" charset="0"/>
              </a:rPr>
              <a:t>a large-mass transfer.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85C613-267C-2CE6-984E-9546240F4F30}"/>
              </a:ext>
            </a:extLst>
          </p:cNvPr>
          <p:cNvSpPr txBox="1"/>
          <p:nvPr/>
        </p:nvSpPr>
        <p:spPr>
          <a:xfrm>
            <a:off x="0" y="-10174"/>
            <a:ext cx="91440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Methodology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BA30F63-98D8-7DE0-9CB9-556D6540D649}"/>
              </a:ext>
            </a:extLst>
          </p:cNvPr>
          <p:cNvCxnSpPr>
            <a:cxnSpLocks/>
          </p:cNvCxnSpPr>
          <p:nvPr/>
        </p:nvCxnSpPr>
        <p:spPr>
          <a:xfrm>
            <a:off x="2590800" y="3451671"/>
            <a:ext cx="9145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741A13-C2B8-1491-1071-F213D92A9D8E}"/>
                  </a:ext>
                </a:extLst>
              </p:cNvPr>
              <p:cNvSpPr txBox="1"/>
              <p:nvPr/>
            </p:nvSpPr>
            <p:spPr>
              <a:xfrm>
                <a:off x="0" y="381000"/>
                <a:ext cx="9144000" cy="33855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Preformed cluster model [PCM (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ℓ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=0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ℏ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, T=0)]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and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Dynamical cluster-decay model [DCM (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ℓ</m:t>
                    </m:r>
                    <m:r>
                      <m:rPr>
                        <m:nor/>
                      </m:rPr>
                      <a:rPr lang="en-US" sz="1600" b="1" dirty="0">
                        <a:latin typeface="Times New Roman" pitchFamily="18" charset="0"/>
                        <a:cs typeface="Times New Roman" pitchFamily="18" charset="0"/>
                      </a:rPr>
                      <m:t>≠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ℏ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, T≠0)]]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741A13-C2B8-1491-1071-F213D92A9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1000"/>
                <a:ext cx="9144000" cy="338554"/>
              </a:xfrm>
              <a:prstGeom prst="rect">
                <a:avLst/>
              </a:prstGeom>
              <a:blipFill>
                <a:blip r:embed="rId11"/>
                <a:stretch>
                  <a:fillRect l="-333" t="-5455" b="-2181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DC311F79-68C0-3F6D-D2D6-114F7879847B}"/>
              </a:ext>
            </a:extLst>
          </p:cNvPr>
          <p:cNvSpPr/>
          <p:nvPr/>
        </p:nvSpPr>
        <p:spPr>
          <a:xfrm>
            <a:off x="4813" y="6457890"/>
            <a:ext cx="3728987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Maruhn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, W. Greiner, Phys. Rev. L Vol. 32, no. 10, 548 (1974).</a:t>
            </a:r>
          </a:p>
          <a:p>
            <a:pPr algn="ct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R. K. Gupta et al., Phys. Rev. L Vol. 35, no. 6, 375 (1975).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272" y="757535"/>
            <a:ext cx="9116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Based on quantum mechanical fragmentation theory (QMFT), which considers mass (or charge) asymmetry coordinate as a dynamical coordinate to study the mass (or charge) transfer in a nuclear decay process, DCM approach has been developed.</a:t>
            </a:r>
          </a:p>
        </p:txBody>
      </p:sp>
      <p:sp>
        <p:nvSpPr>
          <p:cNvPr id="9" name="Rectangle 8"/>
          <p:cNvSpPr/>
          <p:nvPr/>
        </p:nvSpPr>
        <p:spPr>
          <a:xfrm>
            <a:off x="539552" y="1412776"/>
            <a:ext cx="3078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Mass and charge asymmetry </a:t>
            </a:r>
          </a:p>
          <a:p>
            <a:pPr algn="just">
              <a:buNone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parameters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19872" y="1628800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9138" name="Object 2"/>
          <p:cNvGraphicFramePr>
            <a:graphicFrameLocks noChangeAspect="1"/>
          </p:cNvGraphicFramePr>
          <p:nvPr/>
        </p:nvGraphicFramePr>
        <p:xfrm>
          <a:off x="5076056" y="1340768"/>
          <a:ext cx="1066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48975" imgH="431613" progId="">
                  <p:embed/>
                </p:oleObj>
              </mc:Choice>
              <mc:Fallback>
                <p:oleObj name="Equation" r:id="rId2" imgW="748975" imgH="431613" progId="">
                  <p:embed/>
                  <p:pic>
                    <p:nvPicPr>
                      <p:cNvPr id="2191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1340768"/>
                        <a:ext cx="1066800" cy="609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9139" name="Object 3"/>
          <p:cNvGraphicFramePr>
            <a:graphicFrameLocks noChangeAspect="1"/>
          </p:cNvGraphicFramePr>
          <p:nvPr/>
        </p:nvGraphicFramePr>
        <p:xfrm>
          <a:off x="6377343" y="1340768"/>
          <a:ext cx="1074977" cy="605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25500" imgH="431800" progId="">
                  <p:embed/>
                </p:oleObj>
              </mc:Choice>
              <mc:Fallback>
                <p:oleObj name="Equation" r:id="rId4" imgW="825500" imgH="431800" progId="">
                  <p:embed/>
                  <p:pic>
                    <p:nvPicPr>
                      <p:cNvPr id="21913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7343" y="1340768"/>
                        <a:ext cx="1074977" cy="60540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685C613-267C-2CE6-984E-9546240F4F30}"/>
              </a:ext>
            </a:extLst>
          </p:cNvPr>
          <p:cNvSpPr txBox="1"/>
          <p:nvPr/>
        </p:nvSpPr>
        <p:spPr>
          <a:xfrm>
            <a:off x="0" y="-9625"/>
            <a:ext cx="91440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Methodology</a:t>
            </a:r>
          </a:p>
        </p:txBody>
      </p:sp>
      <p:pic>
        <p:nvPicPr>
          <p:cNvPr id="3" name="Picture 4" descr="lucas_fig1">
            <a:extLst>
              <a:ext uri="{FF2B5EF4-FFF2-40B4-BE49-F238E27FC236}">
                <a16:creationId xmlns:a16="http://schemas.microsoft.com/office/drawing/2014/main" id="{0187C6C2-F613-4883-3FCC-B0F59CC49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2132856"/>
            <a:ext cx="3166120" cy="136577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AA40758-3A38-9375-102D-B4CC4617B186}"/>
              </a:ext>
            </a:extLst>
          </p:cNvPr>
          <p:cNvSpPr/>
          <p:nvPr/>
        </p:nvSpPr>
        <p:spPr>
          <a:xfrm>
            <a:off x="467544" y="227687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deformation co-ordinates </a:t>
            </a:r>
          </a:p>
          <a:p>
            <a:pPr>
              <a:buNone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l-G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l-GR" sz="14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</a:t>
            </a:r>
            <a:r>
              <a:rPr lang="en-US" sz="1400" b="1" baseline="-2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l-G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</a:t>
            </a:r>
            <a:r>
              <a:rPr lang="el-GR" sz="14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=2,3,4.. and </a:t>
            </a:r>
            <a:r>
              <a:rPr lang="en-US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=1,2) </a:t>
            </a:r>
          </a:p>
          <a:p>
            <a:pPr>
              <a:buNone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fragments.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FDFE61C-21DF-7FDA-6F26-A6F9657E8EEE}"/>
              </a:ext>
            </a:extLst>
          </p:cNvPr>
          <p:cNvCxnSpPr/>
          <p:nvPr/>
        </p:nvCxnSpPr>
        <p:spPr>
          <a:xfrm>
            <a:off x="3347864" y="2636912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FD80D108-07A3-4AF7-1516-F3F56A86FB57}"/>
              </a:ext>
            </a:extLst>
          </p:cNvPr>
          <p:cNvSpPr/>
          <p:nvPr/>
        </p:nvSpPr>
        <p:spPr>
          <a:xfrm>
            <a:off x="467544" y="3717032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orientation degrees of freedom </a:t>
            </a:r>
            <a:r>
              <a:rPr lang="el-G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400" b="1" baseline="-2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=1,2) of the deformed fragments.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194E93-31C0-0590-D14C-8B51522DEF82}"/>
              </a:ext>
            </a:extLst>
          </p:cNvPr>
          <p:cNvCxnSpPr/>
          <p:nvPr/>
        </p:nvCxnSpPr>
        <p:spPr>
          <a:xfrm>
            <a:off x="3347864" y="4077072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4">
            <a:extLst>
              <a:ext uri="{FF2B5EF4-FFF2-40B4-BE49-F238E27FC236}">
                <a16:creationId xmlns:a16="http://schemas.microsoft.com/office/drawing/2014/main" id="{38B6AC46-8567-1085-092D-5304E0C53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3573016"/>
            <a:ext cx="2339752" cy="146234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D63B2CE-7522-AA00-3A62-47F958E82688}"/>
              </a:ext>
            </a:extLst>
          </p:cNvPr>
          <p:cNvSpPr/>
          <p:nvPr/>
        </p:nvSpPr>
        <p:spPr>
          <a:xfrm>
            <a:off x="539552" y="5373216"/>
            <a:ext cx="2146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Relative separation (R).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4E503C2-F736-4D78-9E58-A2536085C719}"/>
              </a:ext>
            </a:extLst>
          </p:cNvPr>
          <p:cNvCxnSpPr>
            <a:cxnSpLocks/>
          </p:cNvCxnSpPr>
          <p:nvPr/>
        </p:nvCxnSpPr>
        <p:spPr>
          <a:xfrm>
            <a:off x="2753544" y="5589240"/>
            <a:ext cx="4468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5">
            <a:extLst>
              <a:ext uri="{FF2B5EF4-FFF2-40B4-BE49-F238E27FC236}">
                <a16:creationId xmlns:a16="http://schemas.microsoft.com/office/drawing/2014/main" id="{D05BF050-9D9C-1E56-20ED-3098D3A94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38660" y="5143126"/>
            <a:ext cx="1771623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id="{5A748ED4-B84D-348E-F66C-C04FE1E24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5157192"/>
            <a:ext cx="1762060" cy="119434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8966E0C-9648-EAC1-9F21-F434804BD44B}"/>
              </a:ext>
            </a:extLst>
          </p:cNvPr>
          <p:cNvSpPr/>
          <p:nvPr/>
        </p:nvSpPr>
        <p:spPr>
          <a:xfrm>
            <a:off x="4813" y="6457890"/>
            <a:ext cx="3728987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Maruhn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, W. Greiner, Phys. Rev. L Vol. 32, no. 10, 548 (1974).</a:t>
            </a:r>
          </a:p>
          <a:p>
            <a:pPr algn="ct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R. K. Gupta et al., Phys. Rev. L Vol. 35, no. 6, 375 (1975).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163FD8-2B52-02A9-C6B4-5FEEB313559F}"/>
                  </a:ext>
                </a:extLst>
              </p:cNvPr>
              <p:cNvSpPr txBox="1"/>
              <p:nvPr/>
            </p:nvSpPr>
            <p:spPr>
              <a:xfrm>
                <a:off x="0" y="381000"/>
                <a:ext cx="9220200" cy="33855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Preformed cluster model [PCM (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ℓ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=0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ℏ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, T=0)]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and</a:t>
                </a: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 Dynamical cluster-decay model [DCM (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ℓ</m:t>
                    </m:r>
                    <m:r>
                      <m:rPr>
                        <m:nor/>
                      </m:rPr>
                      <a:rPr lang="en-US" sz="1600" b="1" dirty="0">
                        <a:latin typeface="Times New Roman" pitchFamily="18" charset="0"/>
                        <a:cs typeface="Times New Roman" pitchFamily="18" charset="0"/>
                      </a:rPr>
                      <m:t>≠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ℏ</m:t>
                    </m:r>
                  </m:oMath>
                </a14:m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, T≠0)]]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5163FD8-2B52-02A9-C6B4-5FEEB3135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1000"/>
                <a:ext cx="9220200" cy="338554"/>
              </a:xfrm>
              <a:prstGeom prst="rect">
                <a:avLst/>
              </a:prstGeom>
              <a:blipFill>
                <a:blip r:embed="rId10"/>
                <a:stretch>
                  <a:fillRect l="-330" t="-5455" b="-2181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41ED81EC-6CBE-76B5-6B2B-8E9E9FDD5C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76870" y="5638800"/>
            <a:ext cx="2694310" cy="5452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78FBF8-D988-F248-1ABA-E95D4D2235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05401" y="6271952"/>
            <a:ext cx="3657600" cy="35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13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Compact and elongated configurations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C2D1E2-AD52-69B5-67C5-0D7A670C76E7}"/>
              </a:ext>
            </a:extLst>
          </p:cNvPr>
          <p:cNvSpPr txBox="1"/>
          <p:nvPr/>
        </p:nvSpPr>
        <p:spPr>
          <a:xfrm>
            <a:off x="0" y="3493817"/>
            <a:ext cx="3930580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0" i="0" u="none" strike="noStrike" baseline="0" dirty="0">
                <a:solidFill>
                  <a:srgbClr val="000000"/>
                </a:solidFill>
                <a:latin typeface="Times-Roman"/>
              </a:rPr>
              <a:t>A pictorial representation of compact (a)–(c) and elongated (d)–(f) configurations for prolate (p), oblate (o), and spherical (s) shapes of nuclei. </a:t>
            </a:r>
            <a:endParaRPr lang="en-IN" sz="1200" dirty="0"/>
          </a:p>
        </p:txBody>
      </p:sp>
      <p:sp>
        <p:nvSpPr>
          <p:cNvPr id="9" name="TextBox 30">
            <a:extLst>
              <a:ext uri="{FF2B5EF4-FFF2-40B4-BE49-F238E27FC236}">
                <a16:creationId xmlns:a16="http://schemas.microsoft.com/office/drawing/2014/main" id="{6DFAA047-9E93-9340-9511-3C2CB9805327}"/>
              </a:ext>
            </a:extLst>
          </p:cNvPr>
          <p:cNvSpPr txBox="1"/>
          <p:nvPr/>
        </p:nvSpPr>
        <p:spPr>
          <a:xfrm>
            <a:off x="609600" y="2952690"/>
            <a:ext cx="246093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K. Gupta and W. Greiner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Phys. G: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Part. Phys.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631 (2005).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4219CB-592C-55F5-CA00-BAFEBB640F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84" y="4140147"/>
            <a:ext cx="2586231" cy="2698546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A3DA66BD-D5A6-20A1-80E5-7F459EC95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14400"/>
            <a:ext cx="3004740" cy="18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07635B6-CFA7-910C-332F-44D0C4AC3A72}"/>
              </a:ext>
            </a:extLst>
          </p:cNvPr>
          <p:cNvSpPr/>
          <p:nvPr/>
        </p:nvSpPr>
        <p:spPr>
          <a:xfrm>
            <a:off x="56949" y="399605"/>
            <a:ext cx="34438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orientation degrees of freedom </a:t>
            </a:r>
            <a:r>
              <a:rPr lang="el-G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400" b="1" baseline="-2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=1,2) of the </a:t>
            </a:r>
            <a:r>
              <a:rPr lang="el-GR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4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-deformed fragments.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7E4185-C85E-D58D-0245-31BA8BDF67EA}"/>
              </a:ext>
            </a:extLst>
          </p:cNvPr>
          <p:cNvSpPr txBox="1"/>
          <p:nvPr/>
        </p:nvSpPr>
        <p:spPr>
          <a:xfrm>
            <a:off x="7696204" y="1600200"/>
            <a:ext cx="1450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- prolate</a:t>
            </a:r>
          </a:p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- oblate</a:t>
            </a:r>
          </a:p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- spherical</a:t>
            </a:r>
          </a:p>
          <a:p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 - </a:t>
            </a:r>
            <a:r>
              <a:rPr lang="en-I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Hexadecupole</a:t>
            </a:r>
            <a:r>
              <a:rPr lang="en-I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6CE4D4A-A745-D138-D520-3BD12402701D}"/>
              </a:ext>
            </a:extLst>
          </p:cNvPr>
          <p:cNvCxnSpPr>
            <a:cxnSpLocks/>
          </p:cNvCxnSpPr>
          <p:nvPr/>
        </p:nvCxnSpPr>
        <p:spPr>
          <a:xfrm>
            <a:off x="3581400" y="400110"/>
            <a:ext cx="0" cy="29961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E4D89FB-D4C2-C5FA-116C-2F8E60434F7A}"/>
              </a:ext>
            </a:extLst>
          </p:cNvPr>
          <p:cNvCxnSpPr>
            <a:cxnSpLocks/>
          </p:cNvCxnSpPr>
          <p:nvPr/>
        </p:nvCxnSpPr>
        <p:spPr>
          <a:xfrm flipH="1">
            <a:off x="-76200" y="3396236"/>
            <a:ext cx="922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7EDC3D1A-3ABB-107B-4894-2F2F8F3BE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1229872"/>
            <a:ext cx="4127915" cy="21229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12">
                <a:extLst>
                  <a:ext uri="{FF2B5EF4-FFF2-40B4-BE49-F238E27FC236}">
                    <a16:creationId xmlns:a16="http://schemas.microsoft.com/office/drawing/2014/main" id="{2C180D76-683A-8E1B-D892-7EAB3AF306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6692256"/>
                  </p:ext>
                </p:extLst>
              </p:nvPr>
            </p:nvGraphicFramePr>
            <p:xfrm>
              <a:off x="3657600" y="442525"/>
              <a:ext cx="4038603" cy="79756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346201">
                      <a:extLst>
                        <a:ext uri="{9D8B030D-6E8A-4147-A177-3AD203B41FA5}">
                          <a16:colId xmlns:a16="http://schemas.microsoft.com/office/drawing/2014/main" val="4000515765"/>
                        </a:ext>
                      </a:extLst>
                    </a:gridCol>
                    <a:gridCol w="1346201">
                      <a:extLst>
                        <a:ext uri="{9D8B030D-6E8A-4147-A177-3AD203B41FA5}">
                          <a16:colId xmlns:a16="http://schemas.microsoft.com/office/drawing/2014/main" val="4010919516"/>
                        </a:ext>
                      </a:extLst>
                    </a:gridCol>
                    <a:gridCol w="1346201">
                      <a:extLst>
                        <a:ext uri="{9D8B030D-6E8A-4147-A177-3AD203B41FA5}">
                          <a16:colId xmlns:a16="http://schemas.microsoft.com/office/drawing/2014/main" val="3250521229"/>
                        </a:ext>
                      </a:extLst>
                    </a:gridCol>
                  </a:tblGrid>
                  <a:tr h="37084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IN" sz="1400" dirty="0">
                              <a:solidFill>
                                <a:schemeClr val="tx2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Optimum orientations (</a:t>
                          </a:r>
                          <a14:m>
                            <m:oMath xmlns:m="http://schemas.openxmlformats.org/officeDocument/2006/math">
                              <m:r>
                                <a:rPr lang="en-IN" sz="14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IN" sz="1400" baseline="-25000" dirty="0">
                              <a:solidFill>
                                <a:schemeClr val="tx2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IN" sz="1400" dirty="0">
                              <a:solidFill>
                                <a:schemeClr val="tx2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,</a:t>
                          </a:r>
                          <a:r>
                            <a:rPr lang="en-IN" sz="1400" dirty="0">
                              <a:solidFill>
                                <a:schemeClr val="tx2"/>
                              </a:solidFill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IN" sz="14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IN" sz="1400" baseline="-25000" dirty="0">
                              <a:solidFill>
                                <a:schemeClr val="tx2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IN" sz="1400" dirty="0">
                              <a:solidFill>
                                <a:schemeClr val="tx2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IN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IN" sz="11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IN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261393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N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Deformations of colliding nuclei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Elongated configuration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Compact configuration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0834471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12">
                <a:extLst>
                  <a:ext uri="{FF2B5EF4-FFF2-40B4-BE49-F238E27FC236}">
                    <a16:creationId xmlns:a16="http://schemas.microsoft.com/office/drawing/2014/main" id="{2C180D76-683A-8E1B-D892-7EAB3AF3064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6692256"/>
                  </p:ext>
                </p:extLst>
              </p:nvPr>
            </p:nvGraphicFramePr>
            <p:xfrm>
              <a:off x="3657600" y="442525"/>
              <a:ext cx="4038603" cy="79756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346201">
                      <a:extLst>
                        <a:ext uri="{9D8B030D-6E8A-4147-A177-3AD203B41FA5}">
                          <a16:colId xmlns:a16="http://schemas.microsoft.com/office/drawing/2014/main" val="4000515765"/>
                        </a:ext>
                      </a:extLst>
                    </a:gridCol>
                    <a:gridCol w="1346201">
                      <a:extLst>
                        <a:ext uri="{9D8B030D-6E8A-4147-A177-3AD203B41FA5}">
                          <a16:colId xmlns:a16="http://schemas.microsoft.com/office/drawing/2014/main" val="4010919516"/>
                        </a:ext>
                      </a:extLst>
                    </a:gridCol>
                    <a:gridCol w="1346201">
                      <a:extLst>
                        <a:ext uri="{9D8B030D-6E8A-4147-A177-3AD203B41FA5}">
                          <a16:colId xmlns:a16="http://schemas.microsoft.com/office/drawing/2014/main" val="3250521229"/>
                        </a:ext>
                      </a:extLst>
                    </a:gridCol>
                  </a:tblGrid>
                  <a:tr h="370840"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302" t="-3279" r="-302" b="-12786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IN" sz="11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IN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26139305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IN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Deformations of colliding nuclei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Elongated configuration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N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Compact configuration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083447107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8C6FEE88-C6F8-E689-C580-D47CF414D5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009046"/>
              </p:ext>
            </p:extLst>
          </p:nvPr>
        </p:nvGraphicFramePr>
        <p:xfrm>
          <a:off x="3451725" y="3352800"/>
          <a:ext cx="5463675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4389120" imgH="2938320" progId="Origin50.Graph">
                  <p:embed/>
                </p:oleObj>
              </mc:Choice>
              <mc:Fallback>
                <p:oleObj name="Graph" r:id="rId6" imgW="4389120" imgH="2938320" progId="Origin50.Graph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DF45287-84DA-6846-6738-FB8D8DD0D6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51725" y="3352800"/>
                        <a:ext cx="5463675" cy="365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5D6E828-1F0C-8701-5CA1-10179D60DE30}"/>
              </a:ext>
            </a:extLst>
          </p:cNvPr>
          <p:cNvSpPr txBox="1"/>
          <p:nvPr/>
        </p:nvSpPr>
        <p:spPr>
          <a:xfrm>
            <a:off x="5782105" y="3570973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V(R)=V</a:t>
            </a:r>
            <a:r>
              <a:rPr lang="en-IN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+V</a:t>
            </a:r>
            <a:r>
              <a:rPr lang="en-IN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29663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5622</TotalTime>
  <Words>2337</Words>
  <Application>Microsoft Office PowerPoint</Application>
  <PresentationFormat>On-screen Show (4:3)</PresentationFormat>
  <Paragraphs>301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Arial</vt:lpstr>
      <vt:lpstr>Calibri</vt:lpstr>
      <vt:lpstr>Cambria Math</vt:lpstr>
      <vt:lpstr>Century Gothic</vt:lpstr>
      <vt:lpstr>Times New Roman</vt:lpstr>
      <vt:lpstr>Times-Roman</vt:lpstr>
      <vt:lpstr>Wingdings</vt:lpstr>
      <vt:lpstr>Office Theme</vt:lpstr>
      <vt:lpstr>Equation</vt:lpstr>
      <vt:lpstr>Document</vt:lpstr>
      <vt:lpstr>Graph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Shivi</dc:creator>
  <cp:lastModifiedBy>Amandeep Kaur</cp:lastModifiedBy>
  <cp:revision>419</cp:revision>
  <dcterms:created xsi:type="dcterms:W3CDTF">2006-08-16T00:00:00Z</dcterms:created>
  <dcterms:modified xsi:type="dcterms:W3CDTF">2022-10-27T10:25:16Z</dcterms:modified>
</cp:coreProperties>
</file>