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wdp" ContentType="image/vnd.ms-photo"/>
  <Default Extension="gif" ContentType="image/gif"/>
  <Default Extension="png" ContentType="image/png"/>
  <Default Extension="glb" ContentType="model/gltf.binary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0"/>
  </p:notesMasterIdLst>
  <p:sldIdLst>
    <p:sldId id="270" r:id="rId2"/>
    <p:sldId id="305" r:id="rId3"/>
    <p:sldId id="289" r:id="rId4"/>
    <p:sldId id="256" r:id="rId5"/>
    <p:sldId id="276" r:id="rId6"/>
    <p:sldId id="258" r:id="rId7"/>
    <p:sldId id="257" r:id="rId8"/>
    <p:sldId id="287" r:id="rId9"/>
    <p:sldId id="306" r:id="rId10"/>
    <p:sldId id="259" r:id="rId11"/>
    <p:sldId id="260" r:id="rId12"/>
    <p:sldId id="263" r:id="rId13"/>
    <p:sldId id="265" r:id="rId14"/>
    <p:sldId id="293" r:id="rId15"/>
    <p:sldId id="308" r:id="rId16"/>
    <p:sldId id="295" r:id="rId17"/>
    <p:sldId id="294" r:id="rId18"/>
    <p:sldId id="296" r:id="rId19"/>
    <p:sldId id="292" r:id="rId20"/>
    <p:sldId id="299" r:id="rId21"/>
    <p:sldId id="300" r:id="rId22"/>
    <p:sldId id="301" r:id="rId23"/>
    <p:sldId id="302" r:id="rId24"/>
    <p:sldId id="281" r:id="rId25"/>
    <p:sldId id="282" r:id="rId26"/>
    <p:sldId id="291" r:id="rId27"/>
    <p:sldId id="266" r:id="rId28"/>
    <p:sldId id="304" r:id="rId29"/>
  </p:sldIdLst>
  <p:sldSz cx="9144000" cy="6858000" type="screen4x3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2"/>
    <p:restoredTop sz="94501"/>
  </p:normalViewPr>
  <p:slideViewPr>
    <p:cSldViewPr snapToGrid="0" snapToObjects="1">
      <p:cViewPr varScale="1">
        <p:scale>
          <a:sx n="78" d="100"/>
          <a:sy n="78" d="100"/>
        </p:scale>
        <p:origin x="8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7EB4-E988-C840-A547-86553659475E}" type="datetimeFigureOut">
              <a:rPr lang="en-GB" smtClean="0"/>
              <a:t>25/10/2022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8163C-65E4-404A-B06D-4343A26FA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182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98163C-65E4-404A-B06D-4343A26FA4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652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 recent study expressed a 14% decrease in coral growth in the Great Barrier Reef Australia since 1990, the most significant decrease in coral growth in the last 400 years. 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98163C-65E4-404A-B06D-4343A26FA4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Ocean</a:t>
            </a:r>
            <a:r>
              <a:rPr lang="es-ES" dirty="0"/>
              <a:t> </a:t>
            </a:r>
            <a:r>
              <a:rPr lang="es-ES" dirty="0" err="1"/>
              <a:t>acidification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caused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rising</a:t>
            </a:r>
            <a:r>
              <a:rPr lang="es-ES" dirty="0"/>
              <a:t> </a:t>
            </a:r>
            <a:r>
              <a:rPr lang="es-ES" dirty="0" err="1"/>
              <a:t>levels</a:t>
            </a:r>
            <a:r>
              <a:rPr lang="es-ES" dirty="0"/>
              <a:t> of </a:t>
            </a:r>
            <a:r>
              <a:rPr lang="es-ES" dirty="0" err="1"/>
              <a:t>carbon</a:t>
            </a:r>
            <a:r>
              <a:rPr lang="es-ES" dirty="0"/>
              <a:t> </a:t>
            </a:r>
            <a:r>
              <a:rPr lang="es-ES" dirty="0" err="1"/>
              <a:t>dioxide</a:t>
            </a:r>
            <a:r>
              <a:rPr lang="es-ES" dirty="0"/>
              <a:t> in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atmosphere</a:t>
            </a:r>
            <a:r>
              <a:rPr lang="es-ES" dirty="0"/>
              <a:t>, </a:t>
            </a:r>
            <a:r>
              <a:rPr lang="es-ES" dirty="0" err="1"/>
              <a:t>mostly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burning</a:t>
            </a:r>
            <a:r>
              <a:rPr lang="es-ES" dirty="0"/>
              <a:t> </a:t>
            </a:r>
            <a:r>
              <a:rPr lang="es-ES" dirty="0" err="1"/>
              <a:t>fossil</a:t>
            </a:r>
            <a:r>
              <a:rPr lang="es-ES" dirty="0"/>
              <a:t> </a:t>
            </a:r>
            <a:r>
              <a:rPr lang="es-ES" dirty="0" err="1"/>
              <a:t>fuels</a:t>
            </a:r>
            <a:r>
              <a:rPr lang="es-ES" dirty="0"/>
              <a:t>.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carbon</a:t>
            </a:r>
            <a:r>
              <a:rPr lang="es-ES" dirty="0"/>
              <a:t> </a:t>
            </a:r>
            <a:r>
              <a:rPr lang="es-ES" dirty="0" err="1"/>
              <a:t>dioxide</a:t>
            </a:r>
            <a:r>
              <a:rPr lang="es-ES" dirty="0"/>
              <a:t> (CO</a:t>
            </a:r>
            <a:r>
              <a:rPr lang="es-ES" baseline="-25000" dirty="0"/>
              <a:t>2</a:t>
            </a:r>
            <a:r>
              <a:rPr lang="es-ES" dirty="0"/>
              <a:t>) </a:t>
            </a:r>
            <a:r>
              <a:rPr lang="es-ES" dirty="0" err="1"/>
              <a:t>is</a:t>
            </a:r>
            <a:r>
              <a:rPr lang="es-ES" dirty="0"/>
              <a:t> absorbed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seawater</a:t>
            </a:r>
            <a:r>
              <a:rPr lang="es-ES" dirty="0"/>
              <a:t> (H</a:t>
            </a:r>
            <a:r>
              <a:rPr lang="es-ES" baseline="-25000" dirty="0"/>
              <a:t>2</a:t>
            </a:r>
            <a:r>
              <a:rPr lang="es-ES" dirty="0"/>
              <a:t>O), </a:t>
            </a:r>
            <a:r>
              <a:rPr lang="es-ES" dirty="0" err="1"/>
              <a:t>setting</a:t>
            </a:r>
            <a:r>
              <a:rPr lang="es-ES" dirty="0"/>
              <a:t> in </a:t>
            </a:r>
            <a:r>
              <a:rPr lang="es-ES" dirty="0" err="1"/>
              <a:t>motion</a:t>
            </a:r>
            <a:r>
              <a:rPr lang="es-ES" dirty="0"/>
              <a:t> </a:t>
            </a:r>
            <a:r>
              <a:rPr lang="es-ES" dirty="0" err="1"/>
              <a:t>chemical</a:t>
            </a:r>
            <a:r>
              <a:rPr lang="es-ES" dirty="0"/>
              <a:t> </a:t>
            </a:r>
            <a:r>
              <a:rPr lang="es-ES" dirty="0" err="1"/>
              <a:t>reactions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produce more </a:t>
            </a:r>
            <a:r>
              <a:rPr lang="es-ES" dirty="0" err="1"/>
              <a:t>bicarbonate</a:t>
            </a:r>
            <a:r>
              <a:rPr lang="es-ES" dirty="0"/>
              <a:t> (HCO</a:t>
            </a:r>
            <a:r>
              <a:rPr lang="es-ES" baseline="-25000" dirty="0"/>
              <a:t>3</a:t>
            </a:r>
            <a:r>
              <a:rPr lang="es-ES" baseline="30000" dirty="0"/>
              <a:t>-</a:t>
            </a:r>
            <a:r>
              <a:rPr lang="es-ES" dirty="0"/>
              <a:t>) and </a:t>
            </a:r>
            <a:r>
              <a:rPr lang="es-ES" dirty="0" err="1"/>
              <a:t>fewer</a:t>
            </a:r>
            <a:r>
              <a:rPr lang="es-ES" dirty="0"/>
              <a:t> carbonate (CO</a:t>
            </a:r>
            <a:r>
              <a:rPr lang="es-ES" baseline="-25000" dirty="0"/>
              <a:t>3</a:t>
            </a:r>
            <a:r>
              <a:rPr lang="es-ES" baseline="30000" dirty="0"/>
              <a:t>2-</a:t>
            </a:r>
            <a:r>
              <a:rPr lang="es-ES" dirty="0"/>
              <a:t>) </a:t>
            </a:r>
            <a:r>
              <a:rPr lang="es-ES" dirty="0" err="1"/>
              <a:t>ions</a:t>
            </a:r>
            <a:r>
              <a:rPr lang="es-ES" dirty="0"/>
              <a:t>. Coral </a:t>
            </a:r>
            <a:r>
              <a:rPr lang="es-ES" dirty="0" err="1"/>
              <a:t>polyps</a:t>
            </a:r>
            <a:r>
              <a:rPr lang="es-ES" dirty="0"/>
              <a:t>—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tiny</a:t>
            </a:r>
            <a:r>
              <a:rPr lang="es-ES" dirty="0"/>
              <a:t> living </a:t>
            </a:r>
            <a:r>
              <a:rPr lang="es-ES" dirty="0" err="1"/>
              <a:t>soft-bodied</a:t>
            </a:r>
            <a:r>
              <a:rPr lang="es-ES" dirty="0"/>
              <a:t> coral </a:t>
            </a:r>
            <a:r>
              <a:rPr lang="es-ES" dirty="0" err="1"/>
              <a:t>animals</a:t>
            </a:r>
            <a:r>
              <a:rPr lang="es-ES" dirty="0"/>
              <a:t>—</a:t>
            </a:r>
            <a:r>
              <a:rPr lang="es-ES" dirty="0" err="1"/>
              <a:t>bring</a:t>
            </a:r>
            <a:r>
              <a:rPr lang="es-ES" dirty="0"/>
              <a:t> in </a:t>
            </a:r>
            <a:r>
              <a:rPr lang="es-ES" dirty="0" err="1"/>
              <a:t>seawater</a:t>
            </a:r>
            <a:r>
              <a:rPr lang="es-ES" dirty="0"/>
              <a:t> </a:t>
            </a:r>
            <a:r>
              <a:rPr lang="es-ES" dirty="0" err="1"/>
              <a:t>containing</a:t>
            </a:r>
            <a:r>
              <a:rPr lang="es-ES" dirty="0"/>
              <a:t> </a:t>
            </a:r>
            <a:r>
              <a:rPr lang="es-ES" dirty="0" err="1"/>
              <a:t>these</a:t>
            </a:r>
            <a:r>
              <a:rPr lang="es-ES" dirty="0"/>
              <a:t> </a:t>
            </a:r>
            <a:r>
              <a:rPr lang="es-ES" dirty="0" err="1"/>
              <a:t>ions</a:t>
            </a:r>
            <a:r>
              <a:rPr lang="es-ES" dirty="0"/>
              <a:t>, </a:t>
            </a:r>
            <a:r>
              <a:rPr lang="es-ES" dirty="0" err="1"/>
              <a:t>along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calcium</a:t>
            </a:r>
            <a:r>
              <a:rPr lang="es-ES" dirty="0"/>
              <a:t> (Ca</a:t>
            </a:r>
            <a:r>
              <a:rPr lang="es-ES" baseline="30000" dirty="0"/>
              <a:t>2+</a:t>
            </a:r>
            <a:r>
              <a:rPr lang="es-ES" dirty="0"/>
              <a:t>) </a:t>
            </a:r>
            <a:r>
              <a:rPr lang="es-ES" dirty="0" err="1"/>
              <a:t>ions</a:t>
            </a:r>
            <a:r>
              <a:rPr lang="es-ES" dirty="0"/>
              <a:t>, </a:t>
            </a:r>
            <a:r>
              <a:rPr lang="es-ES" dirty="0" err="1"/>
              <a:t>into</a:t>
            </a:r>
            <a:r>
              <a:rPr lang="es-ES" dirty="0"/>
              <a:t> a “</a:t>
            </a:r>
            <a:r>
              <a:rPr lang="es-ES" dirty="0" err="1"/>
              <a:t>calcifying</a:t>
            </a:r>
            <a:r>
              <a:rPr lang="es-ES" dirty="0"/>
              <a:t> </a:t>
            </a:r>
            <a:r>
              <a:rPr lang="es-ES" dirty="0" err="1"/>
              <a:t>space</a:t>
            </a:r>
            <a:r>
              <a:rPr lang="es-ES" dirty="0"/>
              <a:t>” </a:t>
            </a:r>
            <a:r>
              <a:rPr lang="es-ES" dirty="0" err="1"/>
              <a:t>between</a:t>
            </a:r>
            <a:r>
              <a:rPr lang="es-ES" dirty="0"/>
              <a:t> </a:t>
            </a:r>
            <a:r>
              <a:rPr lang="es-ES" dirty="0" err="1"/>
              <a:t>its</a:t>
            </a:r>
            <a:r>
              <a:rPr lang="es-ES" dirty="0"/>
              <a:t> </a:t>
            </a:r>
            <a:r>
              <a:rPr lang="es-ES" dirty="0" err="1"/>
              <a:t>cells</a:t>
            </a:r>
            <a:r>
              <a:rPr lang="es-ES" dirty="0"/>
              <a:t> and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surface</a:t>
            </a:r>
            <a:r>
              <a:rPr lang="es-ES" dirty="0"/>
              <a:t> of </a:t>
            </a:r>
            <a:r>
              <a:rPr lang="es-ES" dirty="0" err="1"/>
              <a:t>their</a:t>
            </a:r>
            <a:r>
              <a:rPr lang="es-ES" dirty="0"/>
              <a:t> </a:t>
            </a:r>
            <a:r>
              <a:rPr lang="es-ES" dirty="0" err="1"/>
              <a:t>existing</a:t>
            </a:r>
            <a:r>
              <a:rPr lang="es-ES" dirty="0"/>
              <a:t> </a:t>
            </a:r>
            <a:r>
              <a:rPr lang="es-ES" dirty="0" err="1"/>
              <a:t>skeletons</a:t>
            </a:r>
            <a:r>
              <a:rPr lang="es-ES" dirty="0"/>
              <a:t>. </a:t>
            </a:r>
            <a:r>
              <a:rPr lang="es-ES" dirty="0" err="1"/>
              <a:t>They</a:t>
            </a:r>
            <a:r>
              <a:rPr lang="es-ES" dirty="0"/>
              <a:t> </a:t>
            </a:r>
            <a:r>
              <a:rPr lang="es-ES" dirty="0" err="1"/>
              <a:t>pump</a:t>
            </a:r>
            <a:r>
              <a:rPr lang="es-ES" dirty="0"/>
              <a:t> </a:t>
            </a:r>
            <a:r>
              <a:rPr lang="es-ES" dirty="0" err="1"/>
              <a:t>hydrogen</a:t>
            </a:r>
            <a:r>
              <a:rPr lang="es-ES" dirty="0"/>
              <a:t> </a:t>
            </a:r>
            <a:r>
              <a:rPr lang="es-ES" dirty="0" err="1"/>
              <a:t>ions</a:t>
            </a:r>
            <a:r>
              <a:rPr lang="es-ES" dirty="0"/>
              <a:t> (H</a:t>
            </a:r>
            <a:r>
              <a:rPr lang="es-ES" baseline="30000" dirty="0"/>
              <a:t>+</a:t>
            </a:r>
            <a:r>
              <a:rPr lang="es-ES" dirty="0"/>
              <a:t>) </a:t>
            </a:r>
            <a:r>
              <a:rPr lang="es-ES" dirty="0" err="1"/>
              <a:t>out</a:t>
            </a:r>
            <a:r>
              <a:rPr lang="es-ES" dirty="0"/>
              <a:t> of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space</a:t>
            </a:r>
            <a:r>
              <a:rPr lang="es-ES" dirty="0"/>
              <a:t> to produce more carbonate </a:t>
            </a:r>
            <a:r>
              <a:rPr lang="es-ES" dirty="0" err="1"/>
              <a:t>ions</a:t>
            </a:r>
            <a:r>
              <a:rPr lang="es-ES" dirty="0"/>
              <a:t> (CO</a:t>
            </a:r>
            <a:r>
              <a:rPr lang="es-ES" baseline="-25000" dirty="0"/>
              <a:t>3</a:t>
            </a:r>
            <a:r>
              <a:rPr lang="es-ES" baseline="30000" dirty="0"/>
              <a:t>2-</a:t>
            </a:r>
            <a:r>
              <a:rPr lang="es-ES" dirty="0"/>
              <a:t>) </a:t>
            </a:r>
            <a:r>
              <a:rPr lang="es-ES" dirty="0" err="1"/>
              <a:t>ions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bond </a:t>
            </a:r>
            <a:r>
              <a:rPr lang="es-ES" dirty="0" err="1"/>
              <a:t>with</a:t>
            </a:r>
            <a:r>
              <a:rPr lang="es-ES" dirty="0"/>
              <a:t> (Ca</a:t>
            </a:r>
            <a:r>
              <a:rPr lang="es-ES" baseline="30000" dirty="0"/>
              <a:t>2+</a:t>
            </a:r>
            <a:r>
              <a:rPr lang="es-ES" dirty="0"/>
              <a:t>) </a:t>
            </a:r>
            <a:r>
              <a:rPr lang="es-ES" dirty="0" err="1"/>
              <a:t>ions</a:t>
            </a:r>
            <a:r>
              <a:rPr lang="es-ES" dirty="0"/>
              <a:t> to </a:t>
            </a:r>
            <a:r>
              <a:rPr lang="es-ES" dirty="0" err="1"/>
              <a:t>make</a:t>
            </a:r>
            <a:r>
              <a:rPr lang="es-ES" dirty="0"/>
              <a:t> </a:t>
            </a:r>
            <a:r>
              <a:rPr lang="es-ES" dirty="0" err="1"/>
              <a:t>calcium</a:t>
            </a:r>
            <a:r>
              <a:rPr lang="es-ES" dirty="0"/>
              <a:t> carbonate (CaCO</a:t>
            </a:r>
            <a:r>
              <a:rPr lang="es-ES" baseline="-25000" dirty="0"/>
              <a:t>3</a:t>
            </a:r>
            <a:r>
              <a:rPr lang="es-ES" dirty="0"/>
              <a:t>)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their</a:t>
            </a:r>
            <a:r>
              <a:rPr lang="es-ES" dirty="0"/>
              <a:t> </a:t>
            </a:r>
            <a:r>
              <a:rPr lang="es-ES" dirty="0" err="1"/>
              <a:t>skeletons</a:t>
            </a:r>
            <a:r>
              <a:rPr lang="es-ES" dirty="0"/>
              <a:t>. </a:t>
            </a:r>
            <a:r>
              <a:rPr lang="es-ES" dirty="0" err="1"/>
              <a:t>Because</a:t>
            </a:r>
            <a:r>
              <a:rPr lang="es-ES" dirty="0"/>
              <a:t> </a:t>
            </a:r>
            <a:r>
              <a:rPr lang="es-ES" dirty="0" err="1"/>
              <a:t>there</a:t>
            </a:r>
            <a:r>
              <a:rPr lang="es-ES" dirty="0"/>
              <a:t> are more HCO</a:t>
            </a:r>
            <a:r>
              <a:rPr lang="es-ES" baseline="-25000" dirty="0"/>
              <a:t>3</a:t>
            </a:r>
            <a:r>
              <a:rPr lang="es-ES" baseline="30000" dirty="0"/>
              <a:t>-</a:t>
            </a:r>
            <a:r>
              <a:rPr lang="es-ES" dirty="0"/>
              <a:t> </a:t>
            </a:r>
            <a:r>
              <a:rPr lang="es-ES" dirty="0" err="1"/>
              <a:t>ions</a:t>
            </a:r>
            <a:r>
              <a:rPr lang="es-ES" dirty="0"/>
              <a:t> </a:t>
            </a:r>
            <a:r>
              <a:rPr lang="es-ES" dirty="0" err="1"/>
              <a:t>but</a:t>
            </a:r>
            <a:r>
              <a:rPr lang="es-ES" dirty="0"/>
              <a:t> </a:t>
            </a:r>
            <a:r>
              <a:rPr lang="es-ES" dirty="0" err="1"/>
              <a:t>fewer</a:t>
            </a:r>
            <a:r>
              <a:rPr lang="es-ES" dirty="0"/>
              <a:t> CO</a:t>
            </a:r>
            <a:r>
              <a:rPr lang="es-ES" baseline="-25000" dirty="0"/>
              <a:t>3</a:t>
            </a:r>
            <a:r>
              <a:rPr lang="es-ES" baseline="30000" dirty="0"/>
              <a:t>2-</a:t>
            </a:r>
            <a:r>
              <a:rPr lang="es-ES" dirty="0"/>
              <a:t> </a:t>
            </a:r>
            <a:r>
              <a:rPr lang="es-ES" dirty="0" err="1"/>
              <a:t>ions</a:t>
            </a:r>
            <a:r>
              <a:rPr lang="es-ES" dirty="0"/>
              <a:t> in </a:t>
            </a:r>
            <a:r>
              <a:rPr lang="es-ES" dirty="0" err="1"/>
              <a:t>acidified</a:t>
            </a:r>
            <a:r>
              <a:rPr lang="es-ES" dirty="0"/>
              <a:t> </a:t>
            </a:r>
            <a:r>
              <a:rPr lang="es-ES" dirty="0" err="1"/>
              <a:t>seawater</a:t>
            </a:r>
            <a:r>
              <a:rPr lang="es-ES" dirty="0"/>
              <a:t>,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corals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to </a:t>
            </a:r>
            <a:r>
              <a:rPr lang="es-ES" dirty="0" err="1"/>
              <a:t>expend</a:t>
            </a:r>
            <a:r>
              <a:rPr lang="es-ES" dirty="0"/>
              <a:t> more </a:t>
            </a:r>
            <a:r>
              <a:rPr lang="es-ES" dirty="0" err="1"/>
              <a:t>energy</a:t>
            </a:r>
            <a:r>
              <a:rPr lang="es-ES" dirty="0"/>
              <a:t> to </a:t>
            </a:r>
            <a:r>
              <a:rPr lang="es-ES" dirty="0" err="1"/>
              <a:t>pump</a:t>
            </a:r>
            <a:r>
              <a:rPr lang="es-ES" dirty="0"/>
              <a:t> </a:t>
            </a:r>
            <a:r>
              <a:rPr lang="es-ES" dirty="0" err="1"/>
              <a:t>out</a:t>
            </a:r>
            <a:r>
              <a:rPr lang="es-ES" dirty="0"/>
              <a:t> H</a:t>
            </a:r>
            <a:r>
              <a:rPr lang="es-ES" baseline="30000" dirty="0"/>
              <a:t>+ </a:t>
            </a:r>
            <a:r>
              <a:rPr lang="es-ES" dirty="0" err="1"/>
              <a:t>ions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their</a:t>
            </a:r>
            <a:r>
              <a:rPr lang="es-ES" dirty="0"/>
              <a:t> </a:t>
            </a:r>
            <a:r>
              <a:rPr lang="es-ES" dirty="0" err="1"/>
              <a:t>calcifying</a:t>
            </a:r>
            <a:r>
              <a:rPr lang="es-ES" dirty="0"/>
              <a:t> </a:t>
            </a:r>
            <a:r>
              <a:rPr lang="es-ES" dirty="0" err="1"/>
              <a:t>space</a:t>
            </a:r>
            <a:r>
              <a:rPr lang="es-ES" dirty="0"/>
              <a:t> to </a:t>
            </a:r>
            <a:r>
              <a:rPr lang="es-ES" dirty="0" err="1"/>
              <a:t>build</a:t>
            </a:r>
            <a:r>
              <a:rPr lang="es-ES" dirty="0"/>
              <a:t> </a:t>
            </a:r>
            <a:r>
              <a:rPr lang="es-ES" dirty="0" err="1"/>
              <a:t>skeletons</a:t>
            </a:r>
            <a:r>
              <a:rPr lang="es-ES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98163C-65E4-404A-B06D-4343A26FA4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813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98163C-65E4-404A-B06D-4343A26FA4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262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3ac117b9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13ac117b9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597850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13ac117b9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13ac117b9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4940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B3A360-0E3E-F34B-A658-CFE1A4795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8320D0-E240-824E-82DE-449E66153F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CC5694B-27C9-7349-B568-DE00AAD43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5CE2984-0CDF-9845-B102-948A2C6E7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FDA756C-FAEA-EC4A-B140-67C7AAB2A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87855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D923C7-C0B8-E440-B0A5-58D81F1B0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C20CEC9-052B-9547-91AC-69509F8C7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E84CE7-4941-D048-89F5-596F26EF5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19F15DE-4617-B747-BF43-7FD0D4B39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9541F9-0CD1-FA44-A8E9-983CB859C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1792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B4A3CEF-AF83-ED4B-86A3-DF080E8388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F607C87-F64C-C048-94DC-B91B3F7352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74FD29-6929-4547-BB22-1F459AC7B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EE0D047-70B9-2441-932E-8E0CC50F8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CEDDFF4-B80F-7645-ABFA-7393FE50D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3836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s" smtClean="0"/>
              <a:pPr/>
              <a:t>‹#›</a:t>
            </a:fld>
            <a:endParaRPr lang="es"/>
          </a:p>
        </p:txBody>
      </p:sp>
    </p:spTree>
    <p:extLst>
      <p:ext uri="{BB962C8B-B14F-4D97-AF65-F5344CB8AC3E}">
        <p14:creationId xmlns:p14="http://schemas.microsoft.com/office/powerpoint/2010/main" val="113675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69A4D6-1101-7340-A6D6-E6EEFB56D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A95A86B-6842-B047-8047-61FF09F25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91B0ADA-EFFF-4F4B-8F50-D34965BFA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D8AA581-419D-E848-9795-579591D49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DC79BB5-075B-5647-B67C-0E36987CE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78566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7F1CD4F-8BED-6B4B-BDBF-3A9CCF61A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FCD1B7C-F7AA-1E42-A90B-DD6C9D03B9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A7C5808-0F7A-0D4F-A5E9-01C510E3C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1C4885-AAAF-9F4B-8BDF-DD3BC9C86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9EA04D1-08E2-3A4D-9279-1568B51A7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08308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7E58EB-2A35-6C47-883D-5ED10DBED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8BEF751-155B-8548-81AF-1A67CA66BA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5661EC6-9C0D-AF48-B5AA-42E993B4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8BCEE1D-7A15-804E-8297-F6CB602DF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E62E0B3-C620-F444-A709-0005A45AF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B7E7125-DA02-F24B-84A6-F72725EAD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95887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ACFDF1-CF0E-6349-A358-0265B9CD3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3BE2532-F375-8A4B-B7ED-74D210940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FC0C42A-65A8-7949-8DDF-69FAD2C796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0C649D0-E369-BB48-84DD-6E00DF3AC2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74DAD39-1725-8F40-8C87-D6E8354C82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A4FBCE3-3C5F-1F49-BDC2-7B84552D3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59BBAF2-9A8C-FC40-A274-E08AED81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BC16BC6-D5F2-7A48-A3D3-FF2E90FAA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7742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926742-0126-4346-BE1D-E4C96678E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5C894DE-2C99-274F-987D-553FA5806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A7EE062-A61F-A04A-9357-2660C23D9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967C8DC-4553-604E-8727-78C6C5F34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91214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1AFDB68-5452-E248-B2EA-6DBF15D64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DDBDB6A-F7AF-4C4E-BB06-569DE8104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7F2DA1A-0001-D24A-A114-BA5B63282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30356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45C602-EFFA-E443-9F81-00C63B202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110869D-7BEA-0A46-843B-78669343E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A1448D9-3B6D-C94B-A12B-46DFE79C3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541BB8E-AEBE-1341-A939-4AE2E62B7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347FDD9-13CE-5F4F-8DA2-6CAD8811B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6FCF54F-3517-4E45-9544-1FB630D8E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991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3B8B44-155F-6B45-80EA-61900C9B4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9ECC0A7-84A3-8946-AA3A-A845D43C8C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055E09B-E9A1-7B42-9CBA-88736D2F49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395DF02-360B-8747-B324-44AF1423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52763E0-CAE7-CF46-930E-78DF5AF66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5E8A438-F570-7947-ABD0-D1949EE92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05069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77AD61B-2C06-F745-A096-A6C33DF50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BBCFEF9-132D-8747-900E-5E930C0F9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8BAE70-91E2-7945-BA6D-E9CDF7C9D4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33E3F-89A3-FE41-963D-040E048FB672}" type="datetimeFigureOut">
              <a:rPr lang="x-none" smtClean="0"/>
              <a:t>25/10/22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17CCC4-C95B-F64A-926F-B4757A7F3A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CB129C4-D9CB-2440-8DEE-72BFB6CD5B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769E3-FDBF-3942-BA75-66019386745E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95434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tiff"/><Relationship Id="rId5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4" Type="http://schemas.openxmlformats.org/officeDocument/2006/relationships/image" Target="../media/image19.tiff"/><Relationship Id="rId5" Type="http://schemas.openxmlformats.org/officeDocument/2006/relationships/image" Target="../media/image20.tiff"/><Relationship Id="rId6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png"/><Relationship Id="rId6" Type="http://schemas.microsoft.com/office/2007/relationships/hdphoto" Target="../media/hdphoto2.wdp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31.png"/><Relationship Id="rId5" Type="http://schemas.microsoft.com/office/2017/06/relationships/model3d" Target="../media/model3d1.glb"/><Relationship Id="rId6" Type="http://schemas.openxmlformats.org/officeDocument/2006/relationships/image" Target="NULL"/><Relationship Id="rId7" Type="http://schemas.openxmlformats.org/officeDocument/2006/relationships/image" Target="../media/image32.png"/><Relationship Id="rId8" Type="http://schemas.openxmlformats.org/officeDocument/2006/relationships/image" Target="../media/image33.jpeg"/><Relationship Id="rId9" Type="http://schemas.openxmlformats.org/officeDocument/2006/relationships/image" Target="../media/image34.png"/><Relationship Id="rId10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4.png"/><Relationship Id="rId5" Type="http://schemas.microsoft.com/office/2007/relationships/hdphoto" Target="../media/hdphoto1.wdp"/><Relationship Id="rId6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6.jpe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Relationship Id="rId3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jpg"/><Relationship Id="rId5" Type="http://schemas.openxmlformats.org/officeDocument/2006/relationships/hyperlink" Target="https://www.frontiersin.org/articles/10.3389/fmars.2020.531726/ful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49.tiff"/><Relationship Id="rId5" Type="http://schemas.openxmlformats.org/officeDocument/2006/relationships/image" Target="../media/image50.tiff"/><Relationship Id="rId6" Type="http://schemas.openxmlformats.org/officeDocument/2006/relationships/image" Target="../media/image51.tiff"/><Relationship Id="rId7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EF0D651-9A55-F842-AE63-8317AEE95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FA49D54-549F-034A-9D60-D2D776F758B9}"/>
              </a:ext>
            </a:extLst>
          </p:cNvPr>
          <p:cNvSpPr txBox="1"/>
          <p:nvPr/>
        </p:nvSpPr>
        <p:spPr>
          <a:xfrm>
            <a:off x="2089678" y="2685013"/>
            <a:ext cx="4518866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dirty="0"/>
              <a:t>Berta Rubio </a:t>
            </a:r>
            <a:r>
              <a:rPr lang="en-GB" sz="2400" dirty="0" smtClean="0"/>
              <a:t>for </a:t>
            </a:r>
            <a:r>
              <a:rPr lang="en-GB" sz="2400" dirty="0"/>
              <a:t>the REMO project</a:t>
            </a:r>
          </a:p>
          <a:p>
            <a:pPr algn="ctr"/>
            <a:r>
              <a:rPr lang="en-GB" sz="2400" dirty="0"/>
              <a:t>IFIC</a:t>
            </a:r>
          </a:p>
          <a:p>
            <a:pPr algn="ctr"/>
            <a:r>
              <a:rPr lang="en-GB" sz="2400" dirty="0"/>
              <a:t>Santiago de Compostela 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3F19EE4-9B2E-4A4C-BE6B-27C0B1FD1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06047" cy="8009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BEE4419-FCD3-FC4F-B7B0-C97C11AFD101}"/>
              </a:ext>
            </a:extLst>
          </p:cNvPr>
          <p:cNvSpPr txBox="1"/>
          <p:nvPr/>
        </p:nvSpPr>
        <p:spPr>
          <a:xfrm>
            <a:off x="1253023" y="1684539"/>
            <a:ext cx="6683339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4000" b="1" dirty="0"/>
              <a:t>R</a:t>
            </a:r>
            <a:r>
              <a:rPr lang="en-GB" dirty="0"/>
              <a:t>adiotracers for the study of </a:t>
            </a:r>
            <a:r>
              <a:rPr lang="en-GB" sz="4000" dirty="0"/>
              <a:t>M</a:t>
            </a:r>
            <a:r>
              <a:rPr lang="en-GB" dirty="0"/>
              <a:t>arine and </a:t>
            </a:r>
            <a:r>
              <a:rPr lang="en-GB" sz="4000" dirty="0"/>
              <a:t>O</a:t>
            </a:r>
            <a:r>
              <a:rPr lang="en-GB" dirty="0"/>
              <a:t>ceanic </a:t>
            </a:r>
            <a:r>
              <a:rPr lang="en-GB" sz="4000" dirty="0"/>
              <a:t>E</a:t>
            </a:r>
            <a:r>
              <a:rPr lang="en-GB" dirty="0"/>
              <a:t>cosystems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957" y="4029546"/>
            <a:ext cx="3579000" cy="2684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211" b="89474" l="393" r="990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52341" y="1636514"/>
            <a:ext cx="2600827" cy="38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050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FE82E82-9E26-EB40-92A0-0C7935884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32" y="1932004"/>
            <a:ext cx="3600450" cy="243044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61BD202-72B1-2B49-92AA-5A2372952593}"/>
              </a:ext>
            </a:extLst>
          </p:cNvPr>
          <p:cNvSpPr/>
          <p:nvPr/>
        </p:nvSpPr>
        <p:spPr>
          <a:xfrm>
            <a:off x="9065" y="731674"/>
            <a:ext cx="46223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Bivalve mollusc </a:t>
            </a:r>
            <a:r>
              <a:rPr lang="en-GB" dirty="0"/>
              <a:t>are very important for the</a:t>
            </a:r>
          </a:p>
          <a:p>
            <a:pPr algn="ctr"/>
            <a:r>
              <a:rPr lang="en-GB" dirty="0"/>
              <a:t>Economy of Mediterranean </a:t>
            </a:r>
            <a:r>
              <a:rPr lang="en-GB" dirty="0" smtClean="0"/>
              <a:t>and </a:t>
            </a:r>
            <a:r>
              <a:rPr lang="en-GB" dirty="0"/>
              <a:t>A</a:t>
            </a:r>
            <a:r>
              <a:rPr lang="en-GB" dirty="0" smtClean="0"/>
              <a:t>tlantic</a:t>
            </a:r>
          </a:p>
          <a:p>
            <a:pPr algn="ctr"/>
            <a:r>
              <a:rPr lang="en-GB" dirty="0" smtClean="0"/>
              <a:t>Countries like </a:t>
            </a:r>
            <a:r>
              <a:rPr lang="en-GB" dirty="0" smtClean="0"/>
              <a:t>Spain: </a:t>
            </a:r>
            <a:r>
              <a:rPr lang="en-GB" dirty="0"/>
              <a:t>we eat them, export them.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C4A213C-5B60-0F49-BBFC-E2D0331F7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4460" y="4342733"/>
            <a:ext cx="3585210" cy="24200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9C4F738-4E6F-594E-A1FE-F26D3E061147}"/>
              </a:ext>
            </a:extLst>
          </p:cNvPr>
          <p:cNvSpPr txBox="1"/>
          <p:nvPr/>
        </p:nvSpPr>
        <p:spPr>
          <a:xfrm>
            <a:off x="4894314" y="746681"/>
            <a:ext cx="4125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Coral</a:t>
            </a:r>
            <a:r>
              <a:rPr lang="es-ES" dirty="0"/>
              <a:t> </a:t>
            </a:r>
            <a:r>
              <a:rPr lang="es-ES" dirty="0" err="1"/>
              <a:t>reefs</a:t>
            </a:r>
            <a:r>
              <a:rPr lang="es-ES" dirty="0"/>
              <a:t> </a:t>
            </a:r>
            <a:r>
              <a:rPr lang="es-ES" dirty="0" err="1"/>
              <a:t>support</a:t>
            </a:r>
            <a:r>
              <a:rPr lang="es-ES" dirty="0"/>
              <a:t> more </a:t>
            </a:r>
            <a:r>
              <a:rPr lang="es-ES" dirty="0" err="1"/>
              <a:t>species</a:t>
            </a:r>
            <a:r>
              <a:rPr lang="es-ES" dirty="0"/>
              <a:t> per </a:t>
            </a:r>
            <a:r>
              <a:rPr lang="es-ES" dirty="0" err="1"/>
              <a:t>unit</a:t>
            </a:r>
            <a:r>
              <a:rPr lang="es-ES" dirty="0"/>
              <a:t> </a:t>
            </a:r>
          </a:p>
          <a:p>
            <a:r>
              <a:rPr lang="es-ES" dirty="0" err="1"/>
              <a:t>area</a:t>
            </a:r>
            <a:r>
              <a:rPr lang="es-ES" dirty="0"/>
              <a:t> </a:t>
            </a:r>
            <a:r>
              <a:rPr lang="es-ES" dirty="0" err="1"/>
              <a:t>than</a:t>
            </a:r>
            <a:r>
              <a:rPr lang="es-ES" dirty="0"/>
              <a:t> </a:t>
            </a:r>
            <a:r>
              <a:rPr lang="es-ES" dirty="0" err="1"/>
              <a:t>any</a:t>
            </a:r>
            <a:r>
              <a:rPr lang="es-ES" dirty="0"/>
              <a:t> </a:t>
            </a:r>
            <a:r>
              <a:rPr lang="es-ES" dirty="0" err="1"/>
              <a:t>other</a:t>
            </a:r>
            <a:r>
              <a:rPr lang="es-ES" dirty="0"/>
              <a:t> marine </a:t>
            </a:r>
            <a:r>
              <a:rPr lang="es-ES" dirty="0" err="1"/>
              <a:t>environment</a:t>
            </a:r>
            <a:r>
              <a:rPr lang="es-ES" dirty="0"/>
              <a:t>, </a:t>
            </a:r>
          </a:p>
          <a:p>
            <a:r>
              <a:rPr lang="es-ES" dirty="0" err="1"/>
              <a:t>including</a:t>
            </a:r>
            <a:r>
              <a:rPr lang="es-ES" dirty="0"/>
              <a:t> </a:t>
            </a:r>
            <a:r>
              <a:rPr lang="es-ES" dirty="0" err="1"/>
              <a:t>about</a:t>
            </a:r>
            <a:r>
              <a:rPr lang="es-ES" dirty="0"/>
              <a:t> 4,000 </a:t>
            </a:r>
            <a:r>
              <a:rPr lang="es-ES" dirty="0" err="1"/>
              <a:t>species</a:t>
            </a:r>
            <a:r>
              <a:rPr lang="es-ES" dirty="0"/>
              <a:t> of </a:t>
            </a:r>
            <a:r>
              <a:rPr lang="es-ES" dirty="0" err="1"/>
              <a:t>fish</a:t>
            </a:r>
            <a:r>
              <a:rPr lang="es-ES" dirty="0"/>
              <a:t>.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61D67D1-BD11-2C4F-9091-89CE0BA40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4458" y="2043930"/>
            <a:ext cx="3505201" cy="2625518"/>
          </a:xfrm>
          <a:prstGeom prst="rect">
            <a:avLst/>
          </a:prstGeom>
        </p:spPr>
      </p:pic>
      <p:sp>
        <p:nvSpPr>
          <p:cNvPr id="2" name="AutoShape 2" descr="ejillón Gallego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" name="AutoShape 4" descr="ejillón Gallego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6" t="19734" r="14855" b="31733"/>
          <a:stretch/>
        </p:blipFill>
        <p:spPr>
          <a:xfrm>
            <a:off x="735211" y="4544199"/>
            <a:ext cx="3419291" cy="22185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AF6BE12-BAC7-A04B-AAD2-7F0A4CF10998}"/>
              </a:ext>
            </a:extLst>
          </p:cNvPr>
          <p:cNvSpPr txBox="1"/>
          <p:nvPr/>
        </p:nvSpPr>
        <p:spPr>
          <a:xfrm>
            <a:off x="254267" y="161695"/>
            <a:ext cx="8455392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Which species are </a:t>
            </a:r>
            <a:r>
              <a:rPr lang="en-GB" sz="2400" b="1" dirty="0">
                <a:solidFill>
                  <a:srgbClr val="FF0000"/>
                </a:solidFill>
              </a:rPr>
              <a:t>important and “accessible” </a:t>
            </a:r>
            <a:r>
              <a:rPr lang="en-GB" sz="2400" b="1" dirty="0"/>
              <a:t>to measurements?</a:t>
            </a:r>
          </a:p>
        </p:txBody>
      </p:sp>
    </p:spTree>
    <p:extLst>
      <p:ext uri="{BB962C8B-B14F-4D97-AF65-F5344CB8AC3E}">
        <p14:creationId xmlns:p14="http://schemas.microsoft.com/office/powerpoint/2010/main" val="2626170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11089BB6-037F-3542-B230-CC0CD44F7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30" y="2731770"/>
            <a:ext cx="3884803" cy="20688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09E329E-238F-FD4F-B2D9-817946093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1849" y="2828245"/>
            <a:ext cx="2692679" cy="39049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A4A4482-F727-AA49-AEFF-A162B3BDEF9E}"/>
              </a:ext>
            </a:extLst>
          </p:cNvPr>
          <p:cNvSpPr txBox="1"/>
          <p:nvPr/>
        </p:nvSpPr>
        <p:spPr>
          <a:xfrm>
            <a:off x="-136099" y="6232"/>
            <a:ext cx="90805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/>
              <a:t>The </a:t>
            </a:r>
            <a:r>
              <a:rPr lang="en-GB" sz="2400" dirty="0">
                <a:solidFill>
                  <a:srgbClr val="FF0000"/>
                </a:solidFill>
              </a:rPr>
              <a:t>growing</a:t>
            </a:r>
            <a:r>
              <a:rPr lang="en-GB" sz="2400" dirty="0"/>
              <a:t> is always incorporating </a:t>
            </a:r>
            <a:r>
              <a:rPr lang="en-GB" sz="2400" dirty="0">
                <a:solidFill>
                  <a:srgbClr val="FF0000"/>
                </a:solidFill>
              </a:rPr>
              <a:t>Calcium Carbonate</a:t>
            </a:r>
            <a:r>
              <a:rPr lang="en-GB" sz="2400" dirty="0"/>
              <a:t>, </a:t>
            </a:r>
            <a:endParaRPr lang="en-GB" sz="2400" dirty="0" smtClean="0"/>
          </a:p>
          <a:p>
            <a:pPr algn="ctr"/>
            <a:r>
              <a:rPr lang="es-ES" sz="2400" dirty="0" smtClean="0"/>
              <a:t>CaCO</a:t>
            </a:r>
            <a:r>
              <a:rPr lang="es-ES" sz="2400" baseline="-25000" dirty="0" smtClean="0"/>
              <a:t>3</a:t>
            </a:r>
            <a:r>
              <a:rPr lang="es-ES" sz="2400" dirty="0"/>
              <a:t>, to </a:t>
            </a:r>
            <a:r>
              <a:rPr lang="es-ES" sz="2400" dirty="0" err="1"/>
              <a:t>their</a:t>
            </a:r>
            <a:r>
              <a:rPr lang="es-ES" sz="2400" dirty="0"/>
              <a:t> </a:t>
            </a:r>
            <a:r>
              <a:rPr lang="es-ES" sz="2400" dirty="0" err="1"/>
              <a:t>skeletons</a:t>
            </a:r>
            <a:r>
              <a:rPr lang="es-ES" sz="2400" dirty="0"/>
              <a:t>, </a:t>
            </a:r>
            <a:r>
              <a:rPr lang="es-ES" sz="2400" dirty="0" smtClean="0"/>
              <a:t>in </a:t>
            </a:r>
            <a:r>
              <a:rPr lang="es-ES" sz="2400" dirty="0" err="1"/>
              <a:t>both</a:t>
            </a:r>
            <a:r>
              <a:rPr lang="es-ES" sz="2400" dirty="0"/>
              <a:t> cases </a:t>
            </a:r>
            <a:r>
              <a:rPr lang="es-ES" sz="2400" dirty="0" err="1"/>
              <a:t>is</a:t>
            </a:r>
            <a:r>
              <a:rPr lang="es-ES" sz="2400" dirty="0"/>
              <a:t> </a:t>
            </a:r>
            <a:r>
              <a:rPr lang="es-ES" sz="2400" dirty="0" err="1"/>
              <a:t>an</a:t>
            </a:r>
            <a:r>
              <a:rPr lang="es-ES" sz="2400" dirty="0"/>
              <a:t> </a:t>
            </a:r>
            <a:r>
              <a:rPr lang="es-ES" sz="2400" dirty="0" err="1">
                <a:solidFill>
                  <a:srgbClr val="FF0000"/>
                </a:solidFill>
              </a:rPr>
              <a:t>exoskeleton</a:t>
            </a:r>
            <a:endParaRPr lang="es-ES" sz="2400" dirty="0">
              <a:solidFill>
                <a:srgbClr val="FF0000"/>
              </a:solidFill>
            </a:endParaRPr>
          </a:p>
          <a:p>
            <a:pPr algn="ctr"/>
            <a:endParaRPr lang="es-ES" sz="2400" dirty="0"/>
          </a:p>
          <a:p>
            <a:pPr algn="ctr"/>
            <a:r>
              <a:rPr lang="es-ES" sz="2400" dirty="0" err="1"/>
              <a:t>How</a:t>
            </a:r>
            <a:r>
              <a:rPr lang="es-ES" sz="2400" dirty="0"/>
              <a:t> </a:t>
            </a:r>
            <a:r>
              <a:rPr lang="es-ES" sz="2400" dirty="0" err="1"/>
              <a:t>much</a:t>
            </a:r>
            <a:r>
              <a:rPr lang="es-ES" sz="2400" dirty="0"/>
              <a:t> </a:t>
            </a:r>
            <a:r>
              <a:rPr lang="es-ES" sz="2400" dirty="0" err="1"/>
              <a:t>Calcium</a:t>
            </a:r>
            <a:r>
              <a:rPr lang="es-ES" sz="2400" dirty="0"/>
              <a:t> </a:t>
            </a:r>
            <a:r>
              <a:rPr lang="es-ES" sz="2400" dirty="0" err="1"/>
              <a:t>they</a:t>
            </a:r>
            <a:r>
              <a:rPr lang="es-ES" sz="2400" dirty="0"/>
              <a:t> </a:t>
            </a:r>
            <a:r>
              <a:rPr lang="es-ES" sz="2400" dirty="0" err="1"/>
              <a:t>incorparate</a:t>
            </a:r>
            <a:r>
              <a:rPr lang="es-ES" sz="2400" dirty="0"/>
              <a:t> </a:t>
            </a:r>
            <a:r>
              <a:rPr lang="es-ES" sz="2400" dirty="0" err="1"/>
              <a:t>tell</a:t>
            </a:r>
            <a:r>
              <a:rPr lang="es-ES" sz="2400" dirty="0"/>
              <a:t> </a:t>
            </a:r>
            <a:r>
              <a:rPr lang="es-ES" sz="2400" dirty="0" err="1"/>
              <a:t>us</a:t>
            </a:r>
            <a:r>
              <a:rPr lang="es-ES" sz="2400" dirty="0"/>
              <a:t> </a:t>
            </a:r>
            <a:r>
              <a:rPr lang="es-ES" sz="2400" dirty="0" err="1"/>
              <a:t>how</a:t>
            </a:r>
            <a:r>
              <a:rPr lang="es-ES" sz="2400" dirty="0"/>
              <a:t> </a:t>
            </a:r>
            <a:r>
              <a:rPr lang="es-ES" sz="2400" dirty="0" err="1"/>
              <a:t>much</a:t>
            </a:r>
            <a:r>
              <a:rPr lang="es-ES" sz="2400" dirty="0"/>
              <a:t> </a:t>
            </a:r>
            <a:r>
              <a:rPr lang="es-ES" sz="2400" dirty="0" err="1"/>
              <a:t>they</a:t>
            </a:r>
            <a:r>
              <a:rPr lang="es-ES" sz="2400" dirty="0"/>
              <a:t> are </a:t>
            </a:r>
            <a:r>
              <a:rPr lang="es-ES" sz="2400" dirty="0" err="1"/>
              <a:t>growing</a:t>
            </a:r>
            <a:endParaRPr lang="es-ES" sz="2400" dirty="0"/>
          </a:p>
          <a:p>
            <a:pPr algn="ctr"/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incorporation</a:t>
            </a:r>
            <a:r>
              <a:rPr lang="es-ES" sz="2400" dirty="0"/>
              <a:t> of </a:t>
            </a:r>
            <a:r>
              <a:rPr lang="es-ES" sz="2400" dirty="0" err="1"/>
              <a:t>calcium</a:t>
            </a:r>
            <a:r>
              <a:rPr lang="es-ES" sz="2400" dirty="0"/>
              <a:t> </a:t>
            </a:r>
            <a:r>
              <a:rPr lang="es-ES" sz="2400" dirty="0" err="1"/>
              <a:t>is</a:t>
            </a:r>
            <a:r>
              <a:rPr lang="es-ES" sz="2400" dirty="0"/>
              <a:t> </a:t>
            </a:r>
            <a:r>
              <a:rPr lang="es-ES" sz="2400" dirty="0" err="1"/>
              <a:t>strongly</a:t>
            </a:r>
            <a:r>
              <a:rPr lang="es-ES" sz="2400" dirty="0"/>
              <a:t> </a:t>
            </a:r>
            <a:r>
              <a:rPr lang="es-ES" sz="2400" dirty="0" err="1"/>
              <a:t>affected</a:t>
            </a:r>
            <a:r>
              <a:rPr lang="es-ES" sz="2400" dirty="0"/>
              <a:t> </a:t>
            </a:r>
            <a:r>
              <a:rPr lang="es-ES" sz="2400" dirty="0" err="1"/>
              <a:t>by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acidification</a:t>
            </a:r>
            <a:endParaRPr lang="es-ES" sz="2400" dirty="0"/>
          </a:p>
          <a:p>
            <a:pPr algn="ctr"/>
            <a:r>
              <a:rPr lang="es-ES" sz="2400" dirty="0" err="1"/>
              <a:t>The</a:t>
            </a:r>
            <a:r>
              <a:rPr lang="es-ES" sz="2400" dirty="0"/>
              <a:t> </a:t>
            </a:r>
            <a:r>
              <a:rPr lang="es-ES" sz="2400" dirty="0" err="1"/>
              <a:t>grow</a:t>
            </a:r>
            <a:r>
              <a:rPr lang="es-ES" sz="2400" dirty="0"/>
              <a:t> </a:t>
            </a:r>
            <a:r>
              <a:rPr lang="es-ES" sz="2400" dirty="0" err="1"/>
              <a:t>goes</a:t>
            </a:r>
            <a:r>
              <a:rPr lang="es-ES" sz="2400" dirty="0"/>
              <a:t> in </a:t>
            </a:r>
            <a:r>
              <a:rPr lang="es-ES" sz="2400" dirty="0" err="1"/>
              <a:t>the</a:t>
            </a:r>
            <a:r>
              <a:rPr lang="es-ES" sz="2400" dirty="0"/>
              <a:t> Surface (</a:t>
            </a:r>
            <a:r>
              <a:rPr lang="es-ES" sz="2400" dirty="0" err="1"/>
              <a:t>molusks</a:t>
            </a:r>
            <a:r>
              <a:rPr lang="es-ES" sz="2400" dirty="0"/>
              <a:t>), </a:t>
            </a:r>
            <a:r>
              <a:rPr lang="es-ES" sz="2400" dirty="0" err="1"/>
              <a:t>or</a:t>
            </a:r>
            <a:r>
              <a:rPr lang="es-ES" sz="2400" dirty="0"/>
              <a:t> </a:t>
            </a:r>
            <a:r>
              <a:rPr lang="es-ES" sz="2400" dirty="0" err="1"/>
              <a:t>near</a:t>
            </a:r>
            <a:r>
              <a:rPr lang="es-ES" sz="2400" dirty="0"/>
              <a:t> </a:t>
            </a:r>
            <a:r>
              <a:rPr lang="es-ES" sz="2400" dirty="0" err="1"/>
              <a:t>the</a:t>
            </a:r>
            <a:r>
              <a:rPr lang="es-ES" sz="2400" dirty="0"/>
              <a:t> Surface (</a:t>
            </a:r>
            <a:r>
              <a:rPr lang="es-ES" sz="2400" dirty="0" err="1"/>
              <a:t>corals</a:t>
            </a:r>
            <a:r>
              <a:rPr lang="es-ES" sz="2400" dirty="0"/>
              <a:t>)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8D24C23-FCA0-4D4E-85A8-39F27442A68B}"/>
              </a:ext>
            </a:extLst>
          </p:cNvPr>
          <p:cNvSpPr txBox="1"/>
          <p:nvPr/>
        </p:nvSpPr>
        <p:spPr>
          <a:xfrm>
            <a:off x="1155032" y="4596063"/>
            <a:ext cx="93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growing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036539E-F666-B84D-885E-9D2C3BCDA0AE}"/>
              </a:ext>
            </a:extLst>
          </p:cNvPr>
          <p:cNvSpPr txBox="1"/>
          <p:nvPr/>
        </p:nvSpPr>
        <p:spPr>
          <a:xfrm>
            <a:off x="8004591" y="3917424"/>
            <a:ext cx="93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growing</a:t>
            </a:r>
          </a:p>
        </p:txBody>
      </p:sp>
    </p:spTree>
    <p:extLst>
      <p:ext uri="{BB962C8B-B14F-4D97-AF65-F5344CB8AC3E}">
        <p14:creationId xmlns:p14="http://schemas.microsoft.com/office/powerpoint/2010/main" val="1852434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C197568-667A-984C-AE8D-C82D1609C76B}"/>
              </a:ext>
            </a:extLst>
          </p:cNvPr>
          <p:cNvSpPr txBox="1"/>
          <p:nvPr/>
        </p:nvSpPr>
        <p:spPr>
          <a:xfrm>
            <a:off x="1013646" y="1242683"/>
            <a:ext cx="7271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>
                <a:solidFill>
                  <a:srgbClr val="FF0000"/>
                </a:solidFill>
              </a:rPr>
              <a:t>45</a:t>
            </a:r>
            <a:r>
              <a:rPr lang="en-GB" dirty="0">
                <a:solidFill>
                  <a:srgbClr val="FF0000"/>
                </a:solidFill>
              </a:rPr>
              <a:t>Ca</a:t>
            </a:r>
            <a:r>
              <a:rPr lang="en-GB" dirty="0"/>
              <a:t>(</a:t>
            </a:r>
            <a:r>
              <a:rPr lang="en-GB" dirty="0" err="1"/>
              <a:t>halflife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163 days</a:t>
            </a:r>
            <a:r>
              <a:rPr lang="en-GB" dirty="0"/>
              <a:t>)</a:t>
            </a:r>
            <a:r>
              <a:rPr lang="en-GB" dirty="0">
                <a:sym typeface="Wingdings" pitchFamily="2" charset="2"/>
              </a:rPr>
              <a:t>45Sc (stable) + </a:t>
            </a:r>
            <a:r>
              <a:rPr lang="en-GB" dirty="0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b</a:t>
            </a:r>
            <a:r>
              <a:rPr lang="en-GB" dirty="0">
                <a:sym typeface="Wingdings" pitchFamily="2" charset="2"/>
              </a:rPr>
              <a:t> particle </a:t>
            </a: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(electron, up to 256 </a:t>
            </a:r>
            <a:r>
              <a:rPr lang="en-GB" dirty="0" err="1">
                <a:solidFill>
                  <a:srgbClr val="FF0000"/>
                </a:solidFill>
                <a:sym typeface="Wingdings" pitchFamily="2" charset="2"/>
              </a:rPr>
              <a:t>keV</a:t>
            </a: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 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6F0AC10-BDED-ED44-BBF4-7A48DEBAF100}"/>
              </a:ext>
            </a:extLst>
          </p:cNvPr>
          <p:cNvSpPr txBox="1"/>
          <p:nvPr/>
        </p:nvSpPr>
        <p:spPr>
          <a:xfrm>
            <a:off x="2607325" y="268908"/>
            <a:ext cx="3789755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b="1" dirty="0"/>
              <a:t>Radiotracer: </a:t>
            </a:r>
            <a:r>
              <a:rPr lang="en-GB" sz="4000" b="1" baseline="30000" dirty="0">
                <a:solidFill>
                  <a:srgbClr val="FF0000"/>
                </a:solidFill>
              </a:rPr>
              <a:t>45</a:t>
            </a:r>
            <a:r>
              <a:rPr lang="en-GB" sz="4000" b="1" dirty="0">
                <a:solidFill>
                  <a:srgbClr val="FF0000"/>
                </a:solidFill>
              </a:rPr>
              <a:t>Ca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CC4D211-5E72-AE41-A957-000E4CA6FD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35" y="1757155"/>
            <a:ext cx="5337497" cy="399637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xmlns="" id="{BF4E8271-FC48-9E47-ACE4-969F776B6FE5}"/>
              </a:ext>
            </a:extLst>
          </p:cNvPr>
          <p:cNvSpPr/>
          <p:nvPr/>
        </p:nvSpPr>
        <p:spPr>
          <a:xfrm>
            <a:off x="832208" y="4736386"/>
            <a:ext cx="534255" cy="5753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FCAE7D2-2491-2F4C-857C-853E25327679}"/>
              </a:ext>
            </a:extLst>
          </p:cNvPr>
          <p:cNvSpPr txBox="1"/>
          <p:nvPr/>
        </p:nvSpPr>
        <p:spPr>
          <a:xfrm>
            <a:off x="5445081" y="2231847"/>
            <a:ext cx="36133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idea is to develop</a:t>
            </a:r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nuclear instrumentation </a:t>
            </a:r>
          </a:p>
          <a:p>
            <a:r>
              <a:rPr lang="en-GB" dirty="0" smtClean="0"/>
              <a:t>Capable to measure</a:t>
            </a:r>
          </a:p>
          <a:p>
            <a:r>
              <a:rPr lang="en-GB" b="1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GB" b="1" dirty="0" smtClean="0">
                <a:solidFill>
                  <a:srgbClr val="FF0000"/>
                </a:solidFill>
              </a:rPr>
              <a:t>-particles</a:t>
            </a:r>
            <a:r>
              <a:rPr lang="en-GB" dirty="0" smtClean="0"/>
              <a:t> of approximately 150 </a:t>
            </a:r>
            <a:r>
              <a:rPr lang="en-GB" dirty="0" err="1" smtClean="0"/>
              <a:t>keV</a:t>
            </a:r>
            <a:r>
              <a:rPr lang="en-GB" dirty="0" smtClean="0"/>
              <a:t> </a:t>
            </a:r>
          </a:p>
          <a:p>
            <a:r>
              <a:rPr lang="en-GB" dirty="0"/>
              <a:t>l</a:t>
            </a:r>
            <a:r>
              <a:rPr lang="en-GB" dirty="0" smtClean="0"/>
              <a:t>ocated  </a:t>
            </a:r>
            <a:r>
              <a:rPr lang="en-GB" dirty="0"/>
              <a:t>near the surface </a:t>
            </a:r>
          </a:p>
          <a:p>
            <a:r>
              <a:rPr lang="en-GB" dirty="0" smtClean="0"/>
              <a:t>of</a:t>
            </a:r>
            <a:r>
              <a:rPr lang="en-GB" dirty="0" smtClean="0"/>
              <a:t> </a:t>
            </a:r>
            <a:r>
              <a:rPr lang="en-GB" dirty="0"/>
              <a:t>mollusc and corals in a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non-destructive way</a:t>
            </a:r>
            <a:r>
              <a:rPr lang="en-GB" dirty="0"/>
              <a:t>, </a:t>
            </a:r>
          </a:p>
          <a:p>
            <a:r>
              <a:rPr lang="en-GB" dirty="0"/>
              <a:t>and to study the </a:t>
            </a:r>
            <a:r>
              <a:rPr lang="en-GB" dirty="0" smtClean="0"/>
              <a:t>growing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along </a:t>
            </a:r>
            <a:r>
              <a:rPr lang="en-GB" sz="2400" dirty="0">
                <a:solidFill>
                  <a:srgbClr val="FF0000"/>
                </a:solidFill>
              </a:rPr>
              <a:t>the time </a:t>
            </a:r>
            <a:r>
              <a:rPr lang="en-GB" dirty="0"/>
              <a:t>(1-2 years)</a:t>
            </a:r>
          </a:p>
        </p:txBody>
      </p:sp>
    </p:spTree>
    <p:extLst>
      <p:ext uri="{BB962C8B-B14F-4D97-AF65-F5344CB8AC3E}">
        <p14:creationId xmlns:p14="http://schemas.microsoft.com/office/powerpoint/2010/main" val="2790640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3E5CA0F-C415-FE4B-9858-980177233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884" y="2294021"/>
            <a:ext cx="3390614" cy="18987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D9F3959-2625-0E46-9D11-979BF8DA3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726" y="4620126"/>
            <a:ext cx="3374545" cy="18987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65700BE-1FED-6645-A613-E0362F32F8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726" y="2294021"/>
            <a:ext cx="3374545" cy="18987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A2D4F7A-AA59-0846-83FB-1E4559702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884" y="4620126"/>
            <a:ext cx="3390614" cy="18987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304EFD5-6D4D-7647-BAED-144C63B49973}"/>
              </a:ext>
            </a:extLst>
          </p:cNvPr>
          <p:cNvSpPr txBox="1"/>
          <p:nvPr/>
        </p:nvSpPr>
        <p:spPr>
          <a:xfrm>
            <a:off x="1139252" y="2009274"/>
            <a:ext cx="164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PH 8,1(present)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0B79C98-42A5-8042-A4FF-62B13C698546}"/>
              </a:ext>
            </a:extLst>
          </p:cNvPr>
          <p:cNvSpPr txBox="1"/>
          <p:nvPr/>
        </p:nvSpPr>
        <p:spPr>
          <a:xfrm>
            <a:off x="6417105" y="1931011"/>
            <a:ext cx="164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PH 8,1(present)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25C54EF-F6D2-C04F-9E47-7BA5921B9A64}"/>
              </a:ext>
            </a:extLst>
          </p:cNvPr>
          <p:cNvSpPr txBox="1"/>
          <p:nvPr/>
        </p:nvSpPr>
        <p:spPr>
          <a:xfrm>
            <a:off x="276726" y="4292846"/>
            <a:ext cx="370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PH 7,5 (year 2100, if we do nothing!!)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CE3F1DB-D535-5144-995F-BD7CE1796D7D}"/>
              </a:ext>
            </a:extLst>
          </p:cNvPr>
          <p:cNvSpPr txBox="1"/>
          <p:nvPr/>
        </p:nvSpPr>
        <p:spPr>
          <a:xfrm>
            <a:off x="5131991" y="4295733"/>
            <a:ext cx="370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PH 7,5 (year 2100, if we do nothing!!)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7AA0F50A-B1A1-394F-9E53-408109E78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4060" y="-53965"/>
            <a:ext cx="3346634" cy="1144671"/>
          </a:xfrm>
          <a:prstGeom prst="rect">
            <a:avLst/>
          </a:prstGeom>
        </p:spPr>
      </p:pic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xmlns="" id="{BA73E884-E9B2-F04F-BBC9-54E748914D19}"/>
              </a:ext>
            </a:extLst>
          </p:cNvPr>
          <p:cNvCxnSpPr>
            <a:cxnSpLocks/>
          </p:cNvCxnSpPr>
          <p:nvPr/>
        </p:nvCxnSpPr>
        <p:spPr>
          <a:xfrm rot="16200000" flipH="1">
            <a:off x="4992454" y="1008118"/>
            <a:ext cx="1408259" cy="806862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xmlns="" id="{F5D1A795-4108-8441-8527-30F994BABEC2}"/>
              </a:ext>
            </a:extLst>
          </p:cNvPr>
          <p:cNvCxnSpPr>
            <a:cxnSpLocks/>
          </p:cNvCxnSpPr>
          <p:nvPr/>
        </p:nvCxnSpPr>
        <p:spPr>
          <a:xfrm rot="5400000">
            <a:off x="2851638" y="1062453"/>
            <a:ext cx="1488326" cy="774648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xmlns="" id="{601477FD-5CD3-B34F-B97A-25BAB52B6304}"/>
              </a:ext>
            </a:extLst>
          </p:cNvPr>
          <p:cNvCxnSpPr>
            <a:cxnSpLocks/>
          </p:cNvCxnSpPr>
          <p:nvPr/>
        </p:nvCxnSpPr>
        <p:spPr>
          <a:xfrm rot="16200000" flipH="1">
            <a:off x="3364769" y="2149660"/>
            <a:ext cx="3685914" cy="797818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xmlns="" id="{3F79122B-4369-C340-B2CF-61FAC3729255}"/>
              </a:ext>
            </a:extLst>
          </p:cNvPr>
          <p:cNvCxnSpPr>
            <a:cxnSpLocks/>
          </p:cNvCxnSpPr>
          <p:nvPr/>
        </p:nvCxnSpPr>
        <p:spPr>
          <a:xfrm rot="5400000">
            <a:off x="2018533" y="2051790"/>
            <a:ext cx="3758856" cy="920616"/>
          </a:xfrm>
          <a:prstGeom prst="bentConnector3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177F2AF1-BBC3-C844-AAD1-302A8E8B4912}"/>
              </a:ext>
            </a:extLst>
          </p:cNvPr>
          <p:cNvSpPr txBox="1"/>
          <p:nvPr/>
        </p:nvSpPr>
        <p:spPr>
          <a:xfrm>
            <a:off x="4620309" y="-29890"/>
            <a:ext cx="164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Water </a:t>
            </a:r>
            <a:r>
              <a:rPr lang="en-GB" dirty="0">
                <a:solidFill>
                  <a:srgbClr val="FF0000"/>
                </a:solidFill>
              </a:rPr>
              <a:t>enriched</a:t>
            </a:r>
          </a:p>
          <a:p>
            <a:r>
              <a:rPr lang="en-GB" dirty="0"/>
              <a:t> in </a:t>
            </a:r>
            <a:r>
              <a:rPr lang="en-GB" dirty="0">
                <a:solidFill>
                  <a:srgbClr val="FF0000"/>
                </a:solidFill>
              </a:rPr>
              <a:t>45Ca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D5F5F8EB-D1E9-4748-A6BB-475E7A4B08F2}"/>
              </a:ext>
            </a:extLst>
          </p:cNvPr>
          <p:cNvSpPr txBox="1"/>
          <p:nvPr/>
        </p:nvSpPr>
        <p:spPr>
          <a:xfrm>
            <a:off x="67828" y="791306"/>
            <a:ext cx="26709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 </a:t>
            </a:r>
            <a:r>
              <a:rPr lang="en-GB" dirty="0"/>
              <a:t>aquarium </a:t>
            </a:r>
            <a:endParaRPr lang="en-GB" dirty="0" smtClean="0"/>
          </a:p>
          <a:p>
            <a:r>
              <a:rPr lang="en-GB" dirty="0" smtClean="0"/>
              <a:t>Ecosystems will be </a:t>
            </a:r>
            <a:r>
              <a:rPr lang="en-GB" dirty="0" err="1" smtClean="0"/>
              <a:t>intalled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t </a:t>
            </a:r>
            <a:r>
              <a:rPr lang="en-GB" dirty="0">
                <a:solidFill>
                  <a:srgbClr val="FF0000"/>
                </a:solidFill>
              </a:rPr>
              <a:t>Oceanographic</a:t>
            </a:r>
          </a:p>
          <a:p>
            <a:r>
              <a:rPr lang="en-GB" dirty="0" smtClean="0"/>
              <a:t>In Valencia</a:t>
            </a:r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539B57B1-2D6B-0E49-85C2-BAD88C852C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2424" y="77206"/>
            <a:ext cx="1229037" cy="15828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E81F05F-4EC1-3C48-AE9C-4294431AC8C2}"/>
              </a:ext>
            </a:extLst>
          </p:cNvPr>
          <p:cNvSpPr txBox="1"/>
          <p:nvPr/>
        </p:nvSpPr>
        <p:spPr>
          <a:xfrm>
            <a:off x="1058349" y="3951828"/>
            <a:ext cx="15976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x-none" dirty="0">
                <a:solidFill>
                  <a:srgbClr val="00B050"/>
                </a:solidFill>
              </a:rPr>
              <a:t>Mediterranean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99A0A72-8AB7-F440-B75B-777116BE9650}"/>
              </a:ext>
            </a:extLst>
          </p:cNvPr>
          <p:cNvSpPr txBox="1"/>
          <p:nvPr/>
        </p:nvSpPr>
        <p:spPr>
          <a:xfrm>
            <a:off x="6686101" y="3953652"/>
            <a:ext cx="9149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x-none" dirty="0">
                <a:solidFill>
                  <a:srgbClr val="00B050"/>
                </a:solidFill>
              </a:rPr>
              <a:t>Tropical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2834" y="479439"/>
            <a:ext cx="844692" cy="84469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790" y="2668815"/>
            <a:ext cx="383052" cy="38305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768" y="5013028"/>
            <a:ext cx="383052" cy="38305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0273" y="2668815"/>
            <a:ext cx="383052" cy="38305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0273" y="5009844"/>
            <a:ext cx="383052" cy="38305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F6F0AC10-BDED-ED44-BBF4-7A48DEBAF100}"/>
              </a:ext>
            </a:extLst>
          </p:cNvPr>
          <p:cNvSpPr txBox="1"/>
          <p:nvPr/>
        </p:nvSpPr>
        <p:spPr>
          <a:xfrm>
            <a:off x="84527" y="104237"/>
            <a:ext cx="1402435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How?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295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3166"/>
            <a:ext cx="9144000" cy="55604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6F0AC10-BDED-ED44-BBF4-7A48DEBAF100}"/>
              </a:ext>
            </a:extLst>
          </p:cNvPr>
          <p:cNvSpPr txBox="1"/>
          <p:nvPr/>
        </p:nvSpPr>
        <p:spPr>
          <a:xfrm>
            <a:off x="1521441" y="0"/>
            <a:ext cx="6865790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In there a previous experience?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6F0AC10-BDED-ED44-BBF4-7A48DEBAF100}"/>
              </a:ext>
            </a:extLst>
          </p:cNvPr>
          <p:cNvSpPr txBox="1"/>
          <p:nvPr/>
        </p:nvSpPr>
        <p:spPr>
          <a:xfrm>
            <a:off x="966268" y="5972823"/>
            <a:ext cx="7677358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Yes, but the technique </a:t>
            </a:r>
            <a:r>
              <a:rPr lang="en-GB" sz="4000" b="1" smtClean="0"/>
              <a:t>I destructive</a:t>
            </a:r>
            <a:endParaRPr lang="en-GB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729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6F0AC10-BDED-ED44-BBF4-7A48DEBAF100}"/>
              </a:ext>
            </a:extLst>
          </p:cNvPr>
          <p:cNvSpPr txBox="1"/>
          <p:nvPr/>
        </p:nvSpPr>
        <p:spPr>
          <a:xfrm>
            <a:off x="1733713" y="2308594"/>
            <a:ext cx="6615978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Our way to measure</a:t>
            </a:r>
          </a:p>
          <a:p>
            <a:r>
              <a:rPr lang="en-GB" sz="4000" b="1" dirty="0" smtClean="0"/>
              <a:t>Should not destroy the animal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304252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7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1761751" y="-562275"/>
            <a:ext cx="1738227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974418" y="2036559"/>
            <a:ext cx="2546589" cy="4452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5432060" y="2083064"/>
            <a:ext cx="2576823" cy="4422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" name="Google Shape;99;p17"/>
          <p:cNvCxnSpPr/>
          <p:nvPr/>
        </p:nvCxnSpPr>
        <p:spPr>
          <a:xfrm rot="10800000" flipH="1">
            <a:off x="-17375" y="2903575"/>
            <a:ext cx="9180300" cy="429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00" name="Google Shape;100;p17"/>
          <p:cNvCxnSpPr/>
          <p:nvPr/>
        </p:nvCxnSpPr>
        <p:spPr>
          <a:xfrm>
            <a:off x="4489875" y="2946475"/>
            <a:ext cx="10800" cy="3063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1" name="Google Shape;101;p17"/>
          <p:cNvSpPr txBox="1"/>
          <p:nvPr/>
        </p:nvSpPr>
        <p:spPr>
          <a:xfrm>
            <a:off x="1725650" y="2946476"/>
            <a:ext cx="27483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s"/>
              <a:t>2 SiPM+ fibers</a:t>
            </a:r>
            <a:endParaRPr/>
          </a:p>
        </p:txBody>
      </p:sp>
      <p:sp>
        <p:nvSpPr>
          <p:cNvPr id="102" name="Google Shape;102;p17"/>
          <p:cNvSpPr txBox="1"/>
          <p:nvPr/>
        </p:nvSpPr>
        <p:spPr>
          <a:xfrm>
            <a:off x="6395700" y="2946476"/>
            <a:ext cx="27483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s"/>
              <a:t>1 SiPM+ fibers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5EC2DC9-03DB-4B4A-BB92-BCA766B88DD1}"/>
              </a:ext>
            </a:extLst>
          </p:cNvPr>
          <p:cNvSpPr txBox="1"/>
          <p:nvPr/>
        </p:nvSpPr>
        <p:spPr>
          <a:xfrm>
            <a:off x="6030930" y="6287784"/>
            <a:ext cx="2416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Courtesy Javier Balibrea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15E901F-9A4E-6840-A2BA-254A1BA8BC30}"/>
              </a:ext>
            </a:extLst>
          </p:cNvPr>
          <p:cNvSpPr txBox="1"/>
          <p:nvPr/>
        </p:nvSpPr>
        <p:spPr>
          <a:xfrm>
            <a:off x="908980" y="197026"/>
            <a:ext cx="518500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sz="3200" b="1" dirty="0"/>
              <a:t>Detector </a:t>
            </a:r>
            <a:r>
              <a:rPr lang="es-ES" sz="3200" b="1" dirty="0" smtClean="0"/>
              <a:t>1: </a:t>
            </a:r>
            <a:r>
              <a:rPr lang="es-ES" sz="3200" b="1" dirty="0" err="1" smtClean="0"/>
              <a:t>scintillating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fibers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47146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15E901F-9A4E-6840-A2BA-254A1BA8BC30}"/>
              </a:ext>
            </a:extLst>
          </p:cNvPr>
          <p:cNvSpPr txBox="1"/>
          <p:nvPr/>
        </p:nvSpPr>
        <p:spPr>
          <a:xfrm>
            <a:off x="0" y="0"/>
            <a:ext cx="6464142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sz="3200" b="1" dirty="0"/>
              <a:t>Detector 1</a:t>
            </a:r>
            <a:r>
              <a:rPr lang="es-ES" sz="3200" b="1" dirty="0" smtClean="0"/>
              <a:t>: </a:t>
            </a:r>
            <a:r>
              <a:rPr lang="es-ES" sz="3200" b="1" dirty="0" err="1" smtClean="0"/>
              <a:t>Scintillating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optical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fibers</a:t>
            </a:r>
            <a:endParaRPr lang="en-GB" sz="3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9661FDC-006A-8D45-863E-C6F68C898B57}"/>
              </a:ext>
            </a:extLst>
          </p:cNvPr>
          <p:cNvSpPr txBox="1"/>
          <p:nvPr/>
        </p:nvSpPr>
        <p:spPr>
          <a:xfrm>
            <a:off x="569464" y="981933"/>
            <a:ext cx="7660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2000" dirty="0" err="1" smtClean="0"/>
              <a:t>Direct</a:t>
            </a:r>
            <a:r>
              <a:rPr lang="es-ES" sz="2000" dirty="0" smtClean="0"/>
              <a:t> </a:t>
            </a:r>
            <a:r>
              <a:rPr lang="es-ES" sz="2000" dirty="0" err="1" smtClean="0"/>
              <a:t>coupling</a:t>
            </a:r>
            <a:r>
              <a:rPr lang="es-ES" sz="2000" dirty="0" smtClean="0"/>
              <a:t> to a PM </a:t>
            </a:r>
            <a:r>
              <a:rPr lang="es-ES" sz="2000" dirty="0" err="1" smtClean="0"/>
              <a:t>or</a:t>
            </a:r>
            <a:endParaRPr lang="en-GB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7E3D509-15D5-4245-9AFD-54EC7EB92F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7348" y="1729223"/>
            <a:ext cx="1500189" cy="16997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FE7B364-3EBB-5948-AF2F-A5A99610A6D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1866" y="1773636"/>
            <a:ext cx="3314699" cy="16291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2D17CD1-A455-064E-8538-9727CEECC86F}"/>
              </a:ext>
            </a:extLst>
          </p:cNvPr>
          <p:cNvSpPr txBox="1"/>
          <p:nvPr/>
        </p:nvSpPr>
        <p:spPr>
          <a:xfrm>
            <a:off x="569464" y="3347147"/>
            <a:ext cx="76601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2000" dirty="0" err="1" smtClean="0"/>
              <a:t>We</a:t>
            </a:r>
            <a:r>
              <a:rPr lang="es-ES" sz="2000" dirty="0" smtClean="0"/>
              <a:t> </a:t>
            </a:r>
            <a:r>
              <a:rPr lang="es-ES" sz="2000" dirty="0" err="1" smtClean="0"/>
              <a:t>have</a:t>
            </a:r>
            <a:r>
              <a:rPr lang="es-ES" sz="2000" dirty="0" smtClean="0"/>
              <a:t> </a:t>
            </a:r>
            <a:r>
              <a:rPr lang="es-ES" sz="2000" dirty="0" err="1" smtClean="0"/>
              <a:t>aquired</a:t>
            </a:r>
            <a:r>
              <a:rPr lang="es-ES" sz="2000" dirty="0" smtClean="0"/>
              <a:t> 3 </a:t>
            </a:r>
            <a:r>
              <a:rPr lang="es-ES" sz="2000" dirty="0" err="1" smtClean="0"/>
              <a:t>typen</a:t>
            </a:r>
            <a:r>
              <a:rPr lang="es-ES" sz="2000" dirty="0" smtClean="0"/>
              <a:t> of </a:t>
            </a:r>
            <a:r>
              <a:rPr lang="es-ES" sz="2000" dirty="0" err="1" smtClean="0"/>
              <a:t>fibers</a:t>
            </a:r>
            <a:r>
              <a:rPr lang="es-ES" sz="2000" dirty="0" smtClean="0"/>
              <a:t> of </a:t>
            </a:r>
            <a:r>
              <a:rPr lang="es-ES" sz="2000" dirty="0" err="1" smtClean="0"/>
              <a:t>Kuraray</a:t>
            </a:r>
            <a:r>
              <a:rPr lang="es-ES" sz="2000" dirty="0"/>
              <a:t>: SCFS de 0.5 y 1.0 mm, OLS de 1.0 mm </a:t>
            </a:r>
            <a:r>
              <a:rPr lang="es-ES" sz="2000" dirty="0" smtClean="0"/>
              <a:t>(non </a:t>
            </a:r>
            <a:r>
              <a:rPr lang="es-ES" sz="2000" dirty="0" err="1" smtClean="0"/>
              <a:t>comertial</a:t>
            </a:r>
            <a:r>
              <a:rPr lang="es-ES" sz="2000" dirty="0" smtClean="0"/>
              <a:t>)</a:t>
            </a:r>
            <a:endParaRPr lang="es-ES" sz="2000" dirty="0"/>
          </a:p>
          <a:p>
            <a:pPr marL="285750" indent="-285750">
              <a:buFontTx/>
              <a:buChar char="-"/>
            </a:pPr>
            <a:endParaRPr lang="es-ES" sz="2000" dirty="0"/>
          </a:p>
          <a:p>
            <a:pPr marL="285750" indent="-285750">
              <a:buFontTx/>
              <a:buChar char="-"/>
            </a:pPr>
            <a:r>
              <a:rPr lang="es-ES" sz="2000" dirty="0" err="1"/>
              <a:t>Tests</a:t>
            </a:r>
            <a:r>
              <a:rPr lang="es-ES" sz="2000" dirty="0"/>
              <a:t> </a:t>
            </a:r>
            <a:r>
              <a:rPr lang="es-ES" sz="2000" dirty="0" err="1" smtClean="0"/>
              <a:t>with</a:t>
            </a:r>
            <a:r>
              <a:rPr lang="es-ES" sz="2000" dirty="0" smtClean="0"/>
              <a:t> </a:t>
            </a:r>
            <a:r>
              <a:rPr lang="es-ES" sz="2000" dirty="0" err="1" smtClean="0"/>
              <a:t>radioactive</a:t>
            </a:r>
            <a:r>
              <a:rPr lang="es-ES" sz="2000" dirty="0" smtClean="0"/>
              <a:t> </a:t>
            </a:r>
            <a:r>
              <a:rPr lang="es-ES" sz="2000" dirty="0" err="1" smtClean="0"/>
              <a:t>sources</a:t>
            </a:r>
            <a:r>
              <a:rPr lang="es-ES" sz="2000" dirty="0" smtClean="0"/>
              <a:t> of 45Ca at IFIC, and </a:t>
            </a:r>
            <a:r>
              <a:rPr lang="es-ES" sz="2000" dirty="0" err="1" smtClean="0"/>
              <a:t>with</a:t>
            </a:r>
            <a:r>
              <a:rPr lang="es-ES" sz="2000" dirty="0" smtClean="0"/>
              <a:t> </a:t>
            </a:r>
            <a:r>
              <a:rPr lang="es-ES" sz="2000" dirty="0" err="1" smtClean="0"/>
              <a:t>electrons</a:t>
            </a:r>
            <a:r>
              <a:rPr lang="es-ES" sz="2000" dirty="0" smtClean="0"/>
              <a:t> at CIEMAT</a:t>
            </a: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E91A758-5131-1D43-9247-6649D65BD01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64" y="5080302"/>
            <a:ext cx="4629151" cy="15915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A642EE8-D267-CB4D-8BB7-C9E7E3EE8D9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390" y="5302896"/>
            <a:ext cx="3469480" cy="118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155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1E88D272-5A99-FA4C-B4BC-E43D122D75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18" b="92898" l="5022" r="90175">
                        <a14:foregroundMark x1="32096" y1="8381" x2="32096" y2="8381"/>
                        <a14:foregroundMark x1="43450" y1="92898" x2="43450" y2="92898"/>
                        <a14:foregroundMark x1="72271" y1="8381" x2="72271" y2="8381"/>
                        <a14:foregroundMark x1="66594" y1="7670" x2="66594" y2="7670"/>
                        <a14:foregroundMark x1="5022" y1="26278" x2="5022" y2="26278"/>
                        <a14:foregroundMark x1="88865" y1="15199" x2="88865" y2="15199"/>
                        <a14:foregroundMark x1="90393" y1="17188" x2="90393" y2="17188"/>
                        <a14:foregroundMark x1="42140" y1="6818" x2="42140" y2="6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32" y="3937433"/>
            <a:ext cx="1786681" cy="27463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F157D41-D11C-034E-B74D-351E12AB2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554" y="3785728"/>
            <a:ext cx="1545035" cy="571960"/>
          </a:xfrm>
          <a:prstGeom prst="rect">
            <a:avLst/>
          </a:prstGeom>
        </p:spPr>
      </p:pic>
      <mc:AlternateContent xmlns:mc="http://schemas.openxmlformats.org/markup-compatibility/2006">
        <mc:Choice xmlns:am3d="http://schemas.microsoft.com/office/drawing/2017/model3d" xmlns="" Requires="am3d">
          <p:graphicFrame>
            <p:nvGraphicFramePr>
              <p:cNvPr id="6" name="3D Model 5" descr="Tube">
                <a:extLst>
                  <a:ext uri="{FF2B5EF4-FFF2-40B4-BE49-F238E27FC236}">
                    <a16:creationId xmlns:a16="http://schemas.microsoft.com/office/drawing/2014/main" id="{F0DC2342-5D07-D749-AC5C-8D7DCDE8F94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53413655"/>
                  </p:ext>
                </p:extLst>
              </p:nvPr>
            </p:nvGraphicFramePr>
            <p:xfrm>
              <a:off x="428301" y="1322614"/>
              <a:ext cx="2100582" cy="2900575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2100582" cy="2900575"/>
                    </a:xfrm>
                    <a:prstGeom prst="rect">
                      <a:avLst/>
                    </a:prstGeom>
                  </am3d:spPr>
                  <am3d:camera>
                    <am3d:pos x="0" y="0" z="62782805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159681" d="1000000"/>
                    <am3d:preTrans dx="22" dy="-18000000" dz="6"/>
                    <am3d:scale>
                      <am3d:sx n="1000000" d="1000000"/>
                      <am3d:sy n="1000000" d="1000000"/>
                      <am3d:sz n="1000000" d="1000000"/>
                    </am3d:scale>
                    <am3d:rot ax="1612444" ay="1523835" az="735739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305896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6" name="3D Model 5" descr="Tube">
                <a:extLst>
                  <a:ext uri="{FF2B5EF4-FFF2-40B4-BE49-F238E27FC236}">
                    <a16:creationId xmlns:a16="http://schemas.microsoft.com/office/drawing/2014/main" xmlns="" id="{F0DC2342-5D07-D749-AC5C-8D7DCDE8F94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8301" y="1322614"/>
                <a:ext cx="2100582" cy="2900575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D8B78BB-E370-154A-BE7B-09D677BB3A38}"/>
              </a:ext>
            </a:extLst>
          </p:cNvPr>
          <p:cNvSpPr txBox="1"/>
          <p:nvPr/>
        </p:nvSpPr>
        <p:spPr>
          <a:xfrm>
            <a:off x="908980" y="197026"/>
            <a:ext cx="7052059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sz="3200" b="1" dirty="0"/>
              <a:t>Detector </a:t>
            </a:r>
            <a:r>
              <a:rPr lang="es-ES" sz="3200" b="1" dirty="0" smtClean="0"/>
              <a:t>2: </a:t>
            </a:r>
            <a:r>
              <a:rPr lang="es-ES" sz="3200" b="1" dirty="0" err="1" smtClean="0"/>
              <a:t>Vessel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with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liquid</a:t>
            </a:r>
            <a:r>
              <a:rPr lang="es-ES" sz="3200" b="1" dirty="0" smtClean="0"/>
              <a:t> </a:t>
            </a:r>
            <a:r>
              <a:rPr lang="es-ES" sz="3200" b="1" dirty="0" err="1" smtClean="0"/>
              <a:t>scintillator</a:t>
            </a:r>
            <a:endParaRPr lang="en-GB" sz="3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D0E9824-EB3B-ED42-9274-9CC5F52C9933}"/>
              </a:ext>
            </a:extLst>
          </p:cNvPr>
          <p:cNvSpPr txBox="1"/>
          <p:nvPr/>
        </p:nvSpPr>
        <p:spPr>
          <a:xfrm>
            <a:off x="3983136" y="3509176"/>
            <a:ext cx="49485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2000" dirty="0" err="1" smtClean="0"/>
              <a:t>Same</a:t>
            </a:r>
            <a:r>
              <a:rPr lang="es-ES" sz="2000" dirty="0" smtClean="0"/>
              <a:t> idea as standard </a:t>
            </a:r>
            <a:r>
              <a:rPr lang="es-ES" sz="2000" dirty="0" err="1" smtClean="0"/>
              <a:t>Liquid</a:t>
            </a:r>
            <a:r>
              <a:rPr lang="es-ES" sz="2000" dirty="0" smtClean="0"/>
              <a:t> </a:t>
            </a:r>
            <a:r>
              <a:rPr lang="es-ES" sz="2000" dirty="0" err="1" smtClean="0"/>
              <a:t>Scintillation</a:t>
            </a:r>
            <a:r>
              <a:rPr lang="es-ES" sz="2000" dirty="0" smtClean="0"/>
              <a:t> </a:t>
            </a:r>
            <a:r>
              <a:rPr lang="es-ES" sz="2000" dirty="0" err="1" smtClean="0"/>
              <a:t>Counter</a:t>
            </a:r>
            <a:r>
              <a:rPr lang="es-ES" sz="2000" dirty="0" smtClean="0"/>
              <a:t>, </a:t>
            </a:r>
            <a:r>
              <a:rPr lang="es-ES" sz="2000" dirty="0" err="1" smtClean="0"/>
              <a:t>but</a:t>
            </a:r>
            <a:r>
              <a:rPr lang="es-ES" sz="2000" dirty="0" smtClean="0"/>
              <a:t> “</a:t>
            </a:r>
            <a:r>
              <a:rPr lang="es-ES" sz="2000" dirty="0" err="1"/>
              <a:t>custom</a:t>
            </a:r>
            <a:r>
              <a:rPr lang="es-ES" sz="2000" dirty="0"/>
              <a:t> </a:t>
            </a:r>
            <a:r>
              <a:rPr lang="es-ES" sz="2000" dirty="0" err="1"/>
              <a:t>made</a:t>
            </a:r>
            <a:r>
              <a:rPr lang="es-ES" sz="2000" dirty="0"/>
              <a:t>” </a:t>
            </a:r>
            <a:r>
              <a:rPr lang="es-ES" sz="2000" dirty="0" smtClean="0"/>
              <a:t>to </a:t>
            </a:r>
            <a:r>
              <a:rPr lang="es-ES" sz="2000" dirty="0" err="1" smtClean="0"/>
              <a:t>keep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animal </a:t>
            </a:r>
            <a:r>
              <a:rPr lang="es-ES" sz="2000" dirty="0" err="1" smtClean="0"/>
              <a:t>alive</a:t>
            </a:r>
            <a:r>
              <a:rPr lang="es-ES" sz="2000" dirty="0" smtClean="0"/>
              <a:t>.</a:t>
            </a:r>
            <a:endParaRPr lang="es-ES" sz="2000" dirty="0"/>
          </a:p>
          <a:p>
            <a:pPr marL="742950" lvl="1" indent="-285750">
              <a:buFontTx/>
              <a:buChar char="-"/>
            </a:pPr>
            <a:r>
              <a:rPr lang="es-ES" sz="2000" dirty="0" err="1" smtClean="0"/>
              <a:t>Bigger</a:t>
            </a:r>
            <a:r>
              <a:rPr lang="es-ES" sz="2000" dirty="0" smtClean="0"/>
              <a:t> </a:t>
            </a:r>
            <a:r>
              <a:rPr lang="es-ES" sz="2000" dirty="0" err="1" smtClean="0"/>
              <a:t>vessel</a:t>
            </a:r>
            <a:endParaRPr lang="es-ES" sz="2000" dirty="0" smtClean="0"/>
          </a:p>
          <a:p>
            <a:pPr marL="742950" lvl="1" indent="-285750">
              <a:buFontTx/>
              <a:buChar char="-"/>
            </a:pPr>
            <a:r>
              <a:rPr lang="es-ES" sz="2000" dirty="0" err="1" smtClean="0"/>
              <a:t>Ptotection</a:t>
            </a:r>
            <a:r>
              <a:rPr lang="es-ES" sz="2000" dirty="0" smtClean="0"/>
              <a:t> </a:t>
            </a:r>
            <a:r>
              <a:rPr lang="es-ES" sz="2000" dirty="0" err="1" smtClean="0"/>
              <a:t>for</a:t>
            </a:r>
            <a:r>
              <a:rPr lang="es-ES" sz="2000" dirty="0" smtClean="0"/>
              <a:t> </a:t>
            </a:r>
            <a:r>
              <a:rPr lang="es-ES" sz="2000" dirty="0" err="1" smtClean="0"/>
              <a:t>the</a:t>
            </a:r>
            <a:r>
              <a:rPr lang="es-ES" sz="2000" dirty="0" smtClean="0"/>
              <a:t> animal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C70D5893-65E6-FB41-AB5F-E6ECBB2EE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6137" y="1652301"/>
            <a:ext cx="1421360" cy="17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rved Up Arrow 14">
            <a:extLst>
              <a:ext uri="{FF2B5EF4-FFF2-40B4-BE49-F238E27FC236}">
                <a16:creationId xmlns:a16="http://schemas.microsoft.com/office/drawing/2014/main" xmlns="" id="{81E157C8-F492-5D49-9EE1-466A0E20B3E9}"/>
              </a:ext>
            </a:extLst>
          </p:cNvPr>
          <p:cNvSpPr/>
          <p:nvPr/>
        </p:nvSpPr>
        <p:spPr>
          <a:xfrm rot="10800000">
            <a:off x="1823553" y="866118"/>
            <a:ext cx="1410659" cy="64293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9A548FD-1AD0-184B-8CA5-CF5925A58645}"/>
              </a:ext>
            </a:extLst>
          </p:cNvPr>
          <p:cNvSpPr txBox="1"/>
          <p:nvPr/>
        </p:nvSpPr>
        <p:spPr>
          <a:xfrm>
            <a:off x="1147326" y="4701812"/>
            <a:ext cx="713669" cy="369332"/>
          </a:xfrm>
          <a:prstGeom prst="rect">
            <a:avLst/>
          </a:prstGeom>
          <a:solidFill>
            <a:schemeClr val="bg1">
              <a:alpha val="49749"/>
            </a:schemeClr>
          </a:solidFill>
        </p:spPr>
        <p:txBody>
          <a:bodyPr wrap="square">
            <a:spAutoFit/>
          </a:bodyPr>
          <a:lstStyle/>
          <a:p>
            <a:r>
              <a:rPr lang="es-ES" dirty="0"/>
              <a:t>PMT</a:t>
            </a:r>
            <a:endParaRPr lang="x-non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36FC0DA-3D49-F245-8F71-77690ACED76D}"/>
              </a:ext>
            </a:extLst>
          </p:cNvPr>
          <p:cNvSpPr txBox="1"/>
          <p:nvPr/>
        </p:nvSpPr>
        <p:spPr>
          <a:xfrm>
            <a:off x="28067" y="3806267"/>
            <a:ext cx="1148424" cy="646331"/>
          </a:xfrm>
          <a:prstGeom prst="rect">
            <a:avLst/>
          </a:prstGeom>
          <a:solidFill>
            <a:schemeClr val="bg1">
              <a:alpha val="49749"/>
            </a:schemeClr>
          </a:solidFill>
        </p:spPr>
        <p:txBody>
          <a:bodyPr wrap="square">
            <a:spAutoFit/>
          </a:bodyPr>
          <a:lstStyle/>
          <a:p>
            <a:r>
              <a:rPr lang="es-ES" dirty="0" err="1" smtClean="0"/>
              <a:t>Quarz</a:t>
            </a:r>
            <a:r>
              <a:rPr lang="es-ES" dirty="0" smtClean="0"/>
              <a:t> </a:t>
            </a:r>
            <a:r>
              <a:rPr lang="es-ES" dirty="0" err="1" smtClean="0"/>
              <a:t>window</a:t>
            </a:r>
            <a:endParaRPr lang="es-E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F0BDCC2-5608-544A-8216-99655384518D}"/>
              </a:ext>
            </a:extLst>
          </p:cNvPr>
          <p:cNvSpPr txBox="1"/>
          <p:nvPr/>
        </p:nvSpPr>
        <p:spPr>
          <a:xfrm>
            <a:off x="4346715" y="1974135"/>
            <a:ext cx="1405445" cy="646331"/>
          </a:xfrm>
          <a:prstGeom prst="rect">
            <a:avLst/>
          </a:prstGeom>
          <a:solidFill>
            <a:schemeClr val="bg1">
              <a:alpha val="49749"/>
            </a:schemeClr>
          </a:solidFill>
        </p:spPr>
        <p:txBody>
          <a:bodyPr wrap="square">
            <a:spAutoFit/>
          </a:bodyPr>
          <a:lstStyle/>
          <a:p>
            <a:r>
              <a:rPr lang="es-ES" dirty="0" err="1"/>
              <a:t>Coktail</a:t>
            </a:r>
            <a:endParaRPr lang="es-ES" dirty="0"/>
          </a:p>
          <a:p>
            <a:r>
              <a:rPr lang="es-ES" dirty="0"/>
              <a:t>de centelleo</a:t>
            </a:r>
            <a:endParaRPr lang="x-non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C7ACBC23-94E8-4E47-A6CA-738FDDB356C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2512" y="5265039"/>
            <a:ext cx="1573535" cy="148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55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0A12251-7B04-B046-8D4F-D5AC0F8AA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963" y="2085499"/>
            <a:ext cx="5506948" cy="31153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5E2669-04A9-C247-B9E6-E888E8735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593366"/>
            <a:ext cx="8520600" cy="845015"/>
          </a:xfrm>
        </p:spPr>
        <p:txBody>
          <a:bodyPr>
            <a:normAutofit fontScale="90000"/>
          </a:bodyPr>
          <a:lstStyle/>
          <a:p>
            <a:r>
              <a:rPr lang="x-none" dirty="0"/>
              <a:t>Cross check with standard (destructive) techniques</a:t>
            </a:r>
            <a:br>
              <a:rPr lang="x-none" dirty="0"/>
            </a:br>
            <a:r>
              <a:rPr lang="x-none" dirty="0"/>
              <a:t>available at LARAMM (Uni. Valencia)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D5E6CAF-AB4F-B744-8A26-50ECF1B41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7104" y="4663621"/>
            <a:ext cx="5294666" cy="421241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TRI-CARB Liquid Scintillation Counter </a:t>
            </a:r>
          </a:p>
        </p:txBody>
      </p:sp>
    </p:spTree>
    <p:extLst>
      <p:ext uri="{BB962C8B-B14F-4D97-AF65-F5344CB8AC3E}">
        <p14:creationId xmlns:p14="http://schemas.microsoft.com/office/powerpoint/2010/main" val="410974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EF0D651-9A55-F842-AE63-8317AEE95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FA49D54-549F-034A-9D60-D2D776F758B9}"/>
              </a:ext>
            </a:extLst>
          </p:cNvPr>
          <p:cNvSpPr txBox="1"/>
          <p:nvPr/>
        </p:nvSpPr>
        <p:spPr>
          <a:xfrm>
            <a:off x="2089678" y="2685013"/>
            <a:ext cx="4518866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dirty="0"/>
              <a:t>Berta Rubio </a:t>
            </a:r>
            <a:r>
              <a:rPr lang="en-GB" sz="2400" dirty="0" smtClean="0"/>
              <a:t>for </a:t>
            </a:r>
            <a:r>
              <a:rPr lang="en-GB" sz="2400" dirty="0"/>
              <a:t>the REMO project</a:t>
            </a:r>
          </a:p>
          <a:p>
            <a:pPr algn="ctr"/>
            <a:r>
              <a:rPr lang="en-GB" sz="2400" dirty="0"/>
              <a:t>IFIC</a:t>
            </a:r>
          </a:p>
          <a:p>
            <a:pPr algn="ctr"/>
            <a:r>
              <a:rPr lang="en-GB" sz="2400" dirty="0"/>
              <a:t>Santiago de Compostela 2022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3F19EE4-9B2E-4A4C-BE6B-27C0B1FD1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06047" cy="8009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BEE4419-FCD3-FC4F-B7B0-C97C11AFD101}"/>
              </a:ext>
            </a:extLst>
          </p:cNvPr>
          <p:cNvSpPr txBox="1"/>
          <p:nvPr/>
        </p:nvSpPr>
        <p:spPr>
          <a:xfrm>
            <a:off x="1253023" y="1684539"/>
            <a:ext cx="6683339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4000" b="1" dirty="0"/>
              <a:t>R</a:t>
            </a:r>
            <a:r>
              <a:rPr lang="en-GB" dirty="0"/>
              <a:t>adiotracers for the study of </a:t>
            </a:r>
            <a:r>
              <a:rPr lang="en-GB" sz="4000" dirty="0"/>
              <a:t>M</a:t>
            </a:r>
            <a:r>
              <a:rPr lang="en-GB" dirty="0"/>
              <a:t>arine and </a:t>
            </a:r>
            <a:r>
              <a:rPr lang="en-GB" sz="4000" dirty="0"/>
              <a:t>O</a:t>
            </a:r>
            <a:r>
              <a:rPr lang="en-GB" dirty="0"/>
              <a:t>ceanic </a:t>
            </a:r>
            <a:r>
              <a:rPr lang="en-GB" sz="4000" dirty="0"/>
              <a:t>E</a:t>
            </a:r>
            <a:r>
              <a:rPr lang="en-GB" dirty="0"/>
              <a:t>cosystems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211" b="89474" l="393" r="990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552341" y="1636514"/>
            <a:ext cx="2600827" cy="388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124" y="4031636"/>
            <a:ext cx="2744875" cy="28263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43700" y="4751614"/>
            <a:ext cx="1638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/>
              <a:t>Enrique N</a:t>
            </a:r>
            <a:r>
              <a:rPr lang="es-ES" dirty="0" err="1" smtClean="0"/>
              <a:t>ácher</a:t>
            </a:r>
            <a:endParaRPr lang="es-ES" dirty="0" smtClean="0"/>
          </a:p>
          <a:p>
            <a:r>
              <a:rPr lang="es-ES" dirty="0"/>
              <a:t>e</a:t>
            </a:r>
            <a:r>
              <a:rPr lang="es-ES" dirty="0" smtClean="0"/>
              <a:t>n Costa Rica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5637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ntitled">
            <a:extLst>
              <a:ext uri="{FF2B5EF4-FFF2-40B4-BE49-F238E27FC236}">
                <a16:creationId xmlns:a16="http://schemas.microsoft.com/office/drawing/2014/main" xmlns="" id="{B1337617-7488-6048-9395-5F592744F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9280"/>
            <a:ext cx="3886867" cy="549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79361F5-35B0-2743-B18D-FC2CF99FB070}"/>
              </a:ext>
            </a:extLst>
          </p:cNvPr>
          <p:cNvSpPr txBox="1"/>
          <p:nvPr/>
        </p:nvSpPr>
        <p:spPr>
          <a:xfrm>
            <a:off x="3886867" y="1614708"/>
            <a:ext cx="5104218" cy="37856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EU </a:t>
            </a:r>
            <a:r>
              <a:rPr lang="en-GB" sz="2400" dirty="0" err="1" smtClean="0"/>
              <a:t>Resilence</a:t>
            </a:r>
            <a:r>
              <a:rPr lang="en-GB" sz="2400" dirty="0" smtClean="0"/>
              <a:t> funds in Spain:</a:t>
            </a:r>
          </a:p>
          <a:p>
            <a:endParaRPr lang="en-GB" sz="2400" dirty="0" smtClean="0"/>
          </a:p>
          <a:p>
            <a:r>
              <a:rPr lang="en-GB" sz="2400" dirty="0" smtClean="0"/>
              <a:t>(1</a:t>
            </a:r>
            <a:r>
              <a:rPr lang="en-GB" sz="2400" dirty="0"/>
              <a:t>) </a:t>
            </a:r>
            <a:r>
              <a:rPr lang="en-GB" sz="2400" dirty="0" err="1"/>
              <a:t>Biotecnología</a:t>
            </a:r>
            <a:r>
              <a:rPr lang="en-GB" sz="2400" dirty="0"/>
              <a:t> </a:t>
            </a:r>
            <a:r>
              <a:rPr lang="en-GB" sz="2400" dirty="0" err="1"/>
              <a:t>aplicada</a:t>
            </a:r>
            <a:r>
              <a:rPr lang="en-GB" sz="2400" dirty="0"/>
              <a:t> a la </a:t>
            </a:r>
            <a:r>
              <a:rPr lang="en-GB" sz="2400" dirty="0" err="1"/>
              <a:t>salud</a:t>
            </a:r>
            <a:r>
              <a:rPr lang="en-GB" sz="2400" dirty="0"/>
              <a:t>, </a:t>
            </a:r>
          </a:p>
          <a:p>
            <a:r>
              <a:rPr lang="en-GB" sz="2400" dirty="0">
                <a:solidFill>
                  <a:srgbClr val="FF0000"/>
                </a:solidFill>
              </a:rPr>
              <a:t>(2) </a:t>
            </a:r>
            <a:r>
              <a:rPr lang="en-GB" sz="2400" dirty="0" err="1">
                <a:solidFill>
                  <a:srgbClr val="FF0000"/>
                </a:solidFill>
              </a:rPr>
              <a:t>Ciencias</a:t>
            </a:r>
            <a:r>
              <a:rPr lang="en-GB" sz="2400" dirty="0">
                <a:solidFill>
                  <a:srgbClr val="FF0000"/>
                </a:solidFill>
              </a:rPr>
              <a:t> Marinas, </a:t>
            </a:r>
          </a:p>
          <a:p>
            <a:r>
              <a:rPr lang="en-GB" sz="2400" dirty="0"/>
              <a:t>(3) </a:t>
            </a:r>
            <a:r>
              <a:rPr lang="en-GB" sz="2400" dirty="0" err="1"/>
              <a:t>Comunicación</a:t>
            </a:r>
            <a:r>
              <a:rPr lang="en-GB" sz="2400" dirty="0"/>
              <a:t> </a:t>
            </a:r>
            <a:r>
              <a:rPr lang="en-GB" sz="2400" dirty="0" err="1"/>
              <a:t>cuántica</a:t>
            </a:r>
            <a:r>
              <a:rPr lang="en-GB" sz="2400" dirty="0"/>
              <a:t>, </a:t>
            </a:r>
          </a:p>
          <a:p>
            <a:r>
              <a:rPr lang="en-GB" sz="2400" dirty="0"/>
              <a:t>(4) </a:t>
            </a:r>
            <a:r>
              <a:rPr lang="en-GB" sz="2400" dirty="0" err="1"/>
              <a:t>Energía</a:t>
            </a:r>
            <a:r>
              <a:rPr lang="en-GB" sz="2400" dirty="0"/>
              <a:t> e </a:t>
            </a:r>
            <a:r>
              <a:rPr lang="en-GB" sz="2400" dirty="0" err="1"/>
              <a:t>hidrógeno</a:t>
            </a:r>
            <a:r>
              <a:rPr lang="en-GB" sz="2400" dirty="0"/>
              <a:t> </a:t>
            </a:r>
            <a:r>
              <a:rPr lang="en-GB" sz="2400" dirty="0" err="1"/>
              <a:t>renovable</a:t>
            </a:r>
            <a:r>
              <a:rPr lang="en-GB" sz="2400" dirty="0"/>
              <a:t>, </a:t>
            </a:r>
          </a:p>
          <a:p>
            <a:r>
              <a:rPr lang="en-GB" sz="2400" dirty="0"/>
              <a:t>(5) </a:t>
            </a:r>
            <a:r>
              <a:rPr lang="en-GB" sz="2400" dirty="0" err="1"/>
              <a:t>Agroalimentación</a:t>
            </a:r>
            <a:r>
              <a:rPr lang="en-GB" sz="2400" dirty="0"/>
              <a:t>, </a:t>
            </a:r>
          </a:p>
          <a:p>
            <a:r>
              <a:rPr lang="en-GB" sz="2400" dirty="0"/>
              <a:t>(6) </a:t>
            </a:r>
            <a:r>
              <a:rPr lang="en-GB" sz="2400" dirty="0" err="1"/>
              <a:t>Astrofísica</a:t>
            </a:r>
            <a:r>
              <a:rPr lang="en-GB" sz="2400" dirty="0"/>
              <a:t> y </a:t>
            </a:r>
            <a:r>
              <a:rPr lang="en-GB" sz="2400" dirty="0" err="1"/>
              <a:t>física</a:t>
            </a:r>
            <a:r>
              <a:rPr lang="en-GB" sz="2400" dirty="0"/>
              <a:t> de </a:t>
            </a:r>
            <a:r>
              <a:rPr lang="en-GB" sz="2400" dirty="0" err="1"/>
              <a:t>altas</a:t>
            </a:r>
            <a:r>
              <a:rPr lang="en-GB" sz="2400" dirty="0"/>
              <a:t> </a:t>
            </a:r>
            <a:r>
              <a:rPr lang="en-GB" sz="2400" dirty="0" err="1"/>
              <a:t>energías</a:t>
            </a:r>
            <a:r>
              <a:rPr lang="en-GB" sz="2400" dirty="0"/>
              <a:t>, </a:t>
            </a:r>
          </a:p>
          <a:p>
            <a:r>
              <a:rPr lang="en-GB" sz="2400" dirty="0"/>
              <a:t>(7) </a:t>
            </a:r>
            <a:r>
              <a:rPr lang="en-GB" sz="2400" dirty="0" err="1"/>
              <a:t>Materiales</a:t>
            </a:r>
            <a:r>
              <a:rPr lang="en-GB" sz="2400" dirty="0"/>
              <a:t> </a:t>
            </a:r>
            <a:r>
              <a:rPr lang="en-GB" sz="2400" dirty="0" err="1"/>
              <a:t>avanzados</a:t>
            </a:r>
            <a:r>
              <a:rPr lang="en-GB" sz="2400" dirty="0"/>
              <a:t> y </a:t>
            </a:r>
          </a:p>
          <a:p>
            <a:r>
              <a:rPr lang="en-GB" sz="2400" dirty="0"/>
              <a:t>(8) </a:t>
            </a:r>
            <a:r>
              <a:rPr lang="en-GB" sz="2400" dirty="0" err="1"/>
              <a:t>Biodiversidad</a:t>
            </a:r>
            <a:r>
              <a:rPr lang="en-GB" sz="2400" dirty="0"/>
              <a:t>.</a:t>
            </a:r>
            <a:endParaRPr lang="x-none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DF87E2A-4E21-A346-B77F-B4A7B42F280A}"/>
              </a:ext>
            </a:extLst>
          </p:cNvPr>
          <p:cNvSpPr txBox="1"/>
          <p:nvPr/>
        </p:nvSpPr>
        <p:spPr>
          <a:xfrm>
            <a:off x="2762374" y="0"/>
            <a:ext cx="248497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x-none" sz="3600" dirty="0"/>
              <a:t>Opportunity</a:t>
            </a:r>
          </a:p>
        </p:txBody>
      </p:sp>
    </p:spTree>
    <p:extLst>
      <p:ext uri="{BB962C8B-B14F-4D97-AF65-F5344CB8AC3E}">
        <p14:creationId xmlns:p14="http://schemas.microsoft.com/office/powerpoint/2010/main" val="1940056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07887F2-9BC1-9340-94C7-E03230C62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58650" cy="19153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BBB3CBF-25D4-1748-9C48-FA2823C5B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00702"/>
            <a:ext cx="9144000" cy="164978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765D7AE-0847-4E4D-8FEB-66E5890E51AC}"/>
              </a:ext>
            </a:extLst>
          </p:cNvPr>
          <p:cNvSpPr/>
          <p:nvPr/>
        </p:nvSpPr>
        <p:spPr>
          <a:xfrm>
            <a:off x="0" y="4017196"/>
            <a:ext cx="9144000" cy="2157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050" name="Picture 2" descr="Untitled">
            <a:extLst>
              <a:ext uri="{FF2B5EF4-FFF2-40B4-BE49-F238E27FC236}">
                <a16:creationId xmlns:a16="http://schemas.microsoft.com/office/drawing/2014/main" xmlns="" id="{DB61874D-3DD5-D049-ABC4-510252EF7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661" y="46799"/>
            <a:ext cx="24003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0470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07887F2-9BC1-9340-94C7-E03230C62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58650" cy="19153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5BBB3CBF-25D4-1748-9C48-FA2823C5B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00702"/>
            <a:ext cx="9144000" cy="164978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8765D7AE-0847-4E4D-8FEB-66E5890E51AC}"/>
              </a:ext>
            </a:extLst>
          </p:cNvPr>
          <p:cNvSpPr/>
          <p:nvPr/>
        </p:nvSpPr>
        <p:spPr>
          <a:xfrm>
            <a:off x="0" y="4017196"/>
            <a:ext cx="9144000" cy="2157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050" name="Picture 2" descr="Untitled">
            <a:extLst>
              <a:ext uri="{FF2B5EF4-FFF2-40B4-BE49-F238E27FC236}">
                <a16:creationId xmlns:a16="http://schemas.microsoft.com/office/drawing/2014/main" xmlns="" id="{DB61874D-3DD5-D049-ABC4-510252EF7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661" y="46799"/>
            <a:ext cx="24003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3_WP1_Francisca Gimenez.pptx">
            <a:extLst>
              <a:ext uri="{FF2B5EF4-FFF2-40B4-BE49-F238E27FC236}">
                <a16:creationId xmlns:a16="http://schemas.microsoft.com/office/drawing/2014/main" xmlns="" id="{17B29387-08C2-C045-ADF0-18CF0579C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136DB4A-126F-074D-A0F6-DD28E456AB7C}"/>
              </a:ext>
            </a:extLst>
          </p:cNvPr>
          <p:cNvSpPr txBox="1"/>
          <p:nvPr/>
        </p:nvSpPr>
        <p:spPr>
          <a:xfrm>
            <a:off x="431515" y="6421348"/>
            <a:ext cx="7666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From F. Giménez, Uni. Alicante, Kickoff meeting, </a:t>
            </a:r>
            <a:r>
              <a:rPr lang="en-GB" dirty="0"/>
              <a:t>Torre de la Sal, 27 de junio2022</a:t>
            </a:r>
            <a:endParaRPr lang="x-none" dirty="0"/>
          </a:p>
        </p:txBody>
      </p:sp>
      <p:sp>
        <p:nvSpPr>
          <p:cNvPr id="3" name="TextBox 2"/>
          <p:cNvSpPr txBox="1"/>
          <p:nvPr/>
        </p:nvSpPr>
        <p:spPr>
          <a:xfrm>
            <a:off x="2748263" y="1864041"/>
            <a:ext cx="19899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b="1" dirty="0" err="1" smtClean="0">
                <a:solidFill>
                  <a:srgbClr val="FF0000"/>
                </a:solidFill>
              </a:rPr>
              <a:t>Enviroment</a:t>
            </a:r>
            <a:r>
              <a:rPr lang="es-ES_tradnl" sz="28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s-ES_tradnl" sz="2800" b="1" dirty="0" err="1" smtClean="0">
                <a:solidFill>
                  <a:srgbClr val="FF0000"/>
                </a:solidFill>
              </a:rPr>
              <a:t>monitoring</a:t>
            </a:r>
            <a:endParaRPr lang="es-ES_tradnl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434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3_WP1_Francisca Gimenez.pptx">
            <a:extLst>
              <a:ext uri="{FF2B5EF4-FFF2-40B4-BE49-F238E27FC236}">
                <a16:creationId xmlns:a16="http://schemas.microsoft.com/office/drawing/2014/main" xmlns="" id="{6313E345-EA2F-3E4B-A60F-E5E127C75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9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CDFF476-4373-3C43-B99D-913348A658BC}"/>
              </a:ext>
            </a:extLst>
          </p:cNvPr>
          <p:cNvSpPr txBox="1"/>
          <p:nvPr/>
        </p:nvSpPr>
        <p:spPr>
          <a:xfrm>
            <a:off x="431515" y="6421348"/>
            <a:ext cx="7666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From F. Giménez, Uni. Alicante, Kickoff meeting, </a:t>
            </a:r>
            <a:r>
              <a:rPr lang="en-GB" dirty="0"/>
              <a:t>Torre de la Sal, 27 de junio2022</a:t>
            </a:r>
            <a:endParaRPr lang="x-none" dirty="0"/>
          </a:p>
        </p:txBody>
      </p:sp>
      <p:sp>
        <p:nvSpPr>
          <p:cNvPr id="2" name="TextBox 1"/>
          <p:cNvSpPr txBox="1"/>
          <p:nvPr/>
        </p:nvSpPr>
        <p:spPr>
          <a:xfrm>
            <a:off x="838600" y="1529730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1. Diagnosis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600" y="2992244"/>
            <a:ext cx="3825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>
                <a:solidFill>
                  <a:srgbClr val="FF0000"/>
                </a:solidFill>
              </a:rPr>
              <a:t>2</a:t>
            </a:r>
            <a:r>
              <a:rPr lang="es-ES_tradnl" dirty="0" smtClean="0">
                <a:solidFill>
                  <a:srgbClr val="FF0000"/>
                </a:solidFill>
              </a:rPr>
              <a:t>. New </a:t>
            </a:r>
            <a:r>
              <a:rPr lang="es-ES_tradnl" dirty="0" err="1" smtClean="0">
                <a:solidFill>
                  <a:srgbClr val="FF0000"/>
                </a:solidFill>
              </a:rPr>
              <a:t>instrumentation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for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monitoring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600" y="4188345"/>
            <a:ext cx="2984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3. </a:t>
            </a:r>
            <a:r>
              <a:rPr lang="es-ES_tradnl" dirty="0" err="1" smtClean="0">
                <a:solidFill>
                  <a:srgbClr val="FF0000"/>
                </a:solidFill>
              </a:rPr>
              <a:t>Coast</a:t>
            </a:r>
            <a:r>
              <a:rPr lang="es-ES_tradnl" dirty="0" smtClean="0">
                <a:solidFill>
                  <a:srgbClr val="FF0000"/>
                </a:solidFill>
              </a:rPr>
              <a:t> </a:t>
            </a:r>
            <a:r>
              <a:rPr lang="es-ES_tradnl" dirty="0" err="1" smtClean="0">
                <a:solidFill>
                  <a:srgbClr val="FF0000"/>
                </a:solidFill>
              </a:rPr>
              <a:t>vigilance</a:t>
            </a:r>
            <a:r>
              <a:rPr lang="es-ES_tradnl" dirty="0" smtClean="0">
                <a:solidFill>
                  <a:srgbClr val="FF0000"/>
                </a:solidFill>
              </a:rPr>
              <a:t>: </a:t>
            </a:r>
            <a:r>
              <a:rPr lang="es-ES_tradnl" dirty="0" err="1" smtClean="0">
                <a:solidFill>
                  <a:srgbClr val="FF0000"/>
                </a:solidFill>
              </a:rPr>
              <a:t>networking</a:t>
            </a:r>
            <a:endParaRPr lang="es-ES_trad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662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49684D79-5F15-A34E-8D3B-642E06D0F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644" y="210061"/>
            <a:ext cx="4645076" cy="657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13725D9-A14D-4C41-9D8E-EE720341D763}"/>
              </a:ext>
            </a:extLst>
          </p:cNvPr>
          <p:cNvSpPr txBox="1"/>
          <p:nvPr/>
        </p:nvSpPr>
        <p:spPr>
          <a:xfrm>
            <a:off x="3266644" y="1372313"/>
            <a:ext cx="2427075" cy="120032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x-none" dirty="0" smtClean="0"/>
              <a:t>Ce</a:t>
            </a:r>
            <a:r>
              <a:rPr lang="es-ES" dirty="0" smtClean="0"/>
              <a:t>s</a:t>
            </a:r>
            <a:r>
              <a:rPr lang="x-none" dirty="0" smtClean="0"/>
              <a:t>ar </a:t>
            </a:r>
            <a:r>
              <a:rPr lang="x-none" dirty="0"/>
              <a:t>Borehore,</a:t>
            </a:r>
          </a:p>
          <a:p>
            <a:r>
              <a:rPr lang="x-none" dirty="0"/>
              <a:t>Uni. A</a:t>
            </a:r>
            <a:r>
              <a:rPr lang="en-GB" dirty="0"/>
              <a:t>l</a:t>
            </a:r>
            <a:r>
              <a:rPr lang="x-none" dirty="0"/>
              <a:t>icante,</a:t>
            </a:r>
          </a:p>
          <a:p>
            <a:r>
              <a:rPr lang="en-GB" dirty="0"/>
              <a:t>S</a:t>
            </a:r>
            <a:r>
              <a:rPr lang="x-none" dirty="0"/>
              <a:t>pecialised in </a:t>
            </a:r>
          </a:p>
          <a:p>
            <a:r>
              <a:rPr lang="x-none" dirty="0"/>
              <a:t>Box Jellyfish or Cubozoa</a:t>
            </a:r>
          </a:p>
        </p:txBody>
      </p:sp>
      <p:pic>
        <p:nvPicPr>
          <p:cNvPr id="5124" name="Picture 4" descr="cesar bordehore | University of Alicante / Universidad de Alicante -  Academia.edu">
            <a:extLst>
              <a:ext uri="{FF2B5EF4-FFF2-40B4-BE49-F238E27FC236}">
                <a16:creationId xmlns:a16="http://schemas.microsoft.com/office/drawing/2014/main" xmlns="" id="{B60367C2-F516-9E4F-BF32-C5F7054C4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327" y="2872341"/>
            <a:ext cx="2613346" cy="261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895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9F8A43E3-67BB-8E48-B268-22FA8C2751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68" y="975507"/>
            <a:ext cx="7089169" cy="333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54E04C1-B31B-0840-884B-3DF66B79A8BD}"/>
              </a:ext>
            </a:extLst>
          </p:cNvPr>
          <p:cNvSpPr txBox="1"/>
          <p:nvPr/>
        </p:nvSpPr>
        <p:spPr>
          <a:xfrm>
            <a:off x="893852" y="400692"/>
            <a:ext cx="8146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Cube jellyfish have 24 eyes, 4 of them true eyes, looking up, down and to the interior.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49F7C28-64DF-854B-85D7-C9A4A8462580}"/>
              </a:ext>
            </a:extLst>
          </p:cNvPr>
          <p:cNvSpPr txBox="1"/>
          <p:nvPr/>
        </p:nvSpPr>
        <p:spPr>
          <a:xfrm>
            <a:off x="2486347" y="4906986"/>
            <a:ext cx="5124031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/>
              <a:t>Near each true eye ther is a </a:t>
            </a:r>
            <a:r>
              <a:rPr lang="x-none" dirty="0">
                <a:solidFill>
                  <a:srgbClr val="FF0000"/>
                </a:solidFill>
              </a:rPr>
              <a:t>statocyst</a:t>
            </a:r>
            <a:r>
              <a:rPr lang="x-none" dirty="0"/>
              <a:t>, a balance and </a:t>
            </a:r>
          </a:p>
          <a:p>
            <a:r>
              <a:rPr lang="en-GB" dirty="0"/>
              <a:t>A</a:t>
            </a:r>
            <a:r>
              <a:rPr lang="x-none" dirty="0"/>
              <a:t>ccelerometer sensor based on gravity. </a:t>
            </a:r>
          </a:p>
          <a:p>
            <a:endParaRPr lang="x-none" dirty="0"/>
          </a:p>
          <a:p>
            <a:r>
              <a:rPr lang="x-none" dirty="0"/>
              <a:t>The </a:t>
            </a:r>
            <a:r>
              <a:rPr lang="x-none" dirty="0">
                <a:solidFill>
                  <a:srgbClr val="FF0000"/>
                </a:solidFill>
              </a:rPr>
              <a:t>statocyst </a:t>
            </a:r>
            <a:r>
              <a:rPr lang="x-none" dirty="0"/>
              <a:t>is formed of Calcium Sulfate, </a:t>
            </a:r>
            <a:r>
              <a:rPr lang="en-GB" dirty="0">
                <a:solidFill>
                  <a:srgbClr val="FF0000"/>
                </a:solidFill>
              </a:rPr>
              <a:t>Ca</a:t>
            </a:r>
            <a:r>
              <a:rPr lang="en-GB" dirty="0"/>
              <a:t>SO</a:t>
            </a:r>
            <a:r>
              <a:rPr lang="en-GB" baseline="-25000" dirty="0"/>
              <a:t>4</a:t>
            </a:r>
            <a:r>
              <a:rPr lang="x-none" dirty="0"/>
              <a:t> </a:t>
            </a:r>
          </a:p>
          <a:p>
            <a:endParaRPr lang="x-none" dirty="0"/>
          </a:p>
          <a:p>
            <a:endParaRPr lang="x-none" dirty="0"/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xmlns="" id="{EFB583F7-2A8D-144D-A6F8-BDDFD8385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68" y="4804524"/>
            <a:ext cx="1596347" cy="1652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3328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xmlns="" id="{B8CCDAD3-262F-A044-9139-71D8599C4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4254"/>
            <a:ext cx="2503714" cy="383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8B069C7-7C83-6A4A-8F9A-6BC713E12A24}"/>
              </a:ext>
            </a:extLst>
          </p:cNvPr>
          <p:cNvSpPr txBox="1"/>
          <p:nvPr/>
        </p:nvSpPr>
        <p:spPr>
          <a:xfrm>
            <a:off x="5313663" y="104758"/>
            <a:ext cx="2243306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/>
              <a:t>polychaete</a:t>
            </a:r>
            <a:endParaRPr lang="x-none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1991E83-0C36-114D-8B41-EDEB91E58B86}"/>
              </a:ext>
            </a:extLst>
          </p:cNvPr>
          <p:cNvSpPr txBox="1"/>
          <p:nvPr/>
        </p:nvSpPr>
        <p:spPr>
          <a:xfrm>
            <a:off x="2960914" y="789898"/>
            <a:ext cx="531626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They </a:t>
            </a:r>
            <a:r>
              <a:rPr lang="en-US" dirty="0"/>
              <a:t>help </a:t>
            </a:r>
            <a:r>
              <a:rPr lang="en-US" dirty="0" smtClean="0"/>
              <a:t>keeping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soil in good condition, </a:t>
            </a:r>
            <a:r>
              <a:rPr lang="en-US" dirty="0" smtClean="0"/>
              <a:t>by filtering the water</a:t>
            </a:r>
          </a:p>
          <a:p>
            <a:r>
              <a:rPr lang="en-US" dirty="0" smtClean="0"/>
              <a:t>And fixing Ca at an incredible speed.</a:t>
            </a:r>
            <a:endParaRPr lang="en-US" dirty="0" smtClean="0"/>
          </a:p>
          <a:p>
            <a:r>
              <a:rPr lang="en-US" dirty="0" smtClean="0"/>
              <a:t>They are </a:t>
            </a:r>
            <a:r>
              <a:rPr lang="en-US" dirty="0"/>
              <a:t>part of the food chain,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can even be </a:t>
            </a:r>
            <a:r>
              <a:rPr lang="en-US" dirty="0" err="1"/>
              <a:t>bioindicators</a:t>
            </a:r>
            <a:r>
              <a:rPr lang="en-US" dirty="0"/>
              <a:t> of </a:t>
            </a:r>
            <a:endParaRPr lang="en-US" dirty="0" smtClean="0"/>
          </a:p>
          <a:p>
            <a:r>
              <a:rPr lang="en-US" dirty="0" smtClean="0"/>
              <a:t>environmental disturbances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is important to study the fixing of Ca under different </a:t>
            </a:r>
          </a:p>
          <a:p>
            <a:r>
              <a:rPr lang="en-US" dirty="0" smtClean="0"/>
              <a:t>environmental </a:t>
            </a:r>
            <a:r>
              <a:rPr lang="en-US" dirty="0" smtClean="0"/>
              <a:t>conditions</a:t>
            </a:r>
            <a:endParaRPr lang="x-none" dirty="0"/>
          </a:p>
        </p:txBody>
      </p:sp>
      <p:sp>
        <p:nvSpPr>
          <p:cNvPr id="2" name="AutoShape 2" descr="cocide in Mar Menor? — Stop Ecocide International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3" name="AutoShape 4" descr="cocide in Mar Menor? — Stop Ecocide International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sp>
        <p:nvSpPr>
          <p:cNvPr id="6" name="AutoShape 6" descr="mage credits: Agencia EFE"/>
          <p:cNvSpPr>
            <a:spLocks noChangeAspect="1" noChangeArrowheads="1"/>
          </p:cNvSpPr>
          <p:nvPr/>
        </p:nvSpPr>
        <p:spPr bwMode="auto">
          <a:xfrm>
            <a:off x="304800" y="304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_trad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060" y="3137031"/>
            <a:ext cx="5174432" cy="34177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289907"/>
            <a:ext cx="3371860" cy="22479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9970" y="6517160"/>
            <a:ext cx="669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5"/>
              </a:rPr>
              <a:t>https://www.frontiersin.org/articles/10.3389/fmars.2020.531726/full</a:t>
            </a:r>
            <a:endParaRPr lang="es-ES_trad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3862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8C7F5A1-6BA8-BC42-8388-41FA03C52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83" y="2567800"/>
            <a:ext cx="1350879" cy="136955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E44BCE9-B82D-1049-B505-1F451B673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011" y="2784886"/>
            <a:ext cx="2592990" cy="8287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CC67492-635A-EA47-854E-915A7825A8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02" y="4034682"/>
            <a:ext cx="1648403" cy="10661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DE64AB61-E773-FE42-A7BF-9F45BB2554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127" y="5211986"/>
            <a:ext cx="1545988" cy="15459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BFA4EA0-DC38-D54A-84EA-91F7580F91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90" y="6218131"/>
            <a:ext cx="1223061" cy="4830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EEE0745-C8F2-3048-BB3D-8FBB07952D28}"/>
              </a:ext>
            </a:extLst>
          </p:cNvPr>
          <p:cNvSpPr txBox="1"/>
          <p:nvPr/>
        </p:nvSpPr>
        <p:spPr>
          <a:xfrm>
            <a:off x="339436" y="132693"/>
            <a:ext cx="80931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Conclusion:</a:t>
            </a:r>
          </a:p>
          <a:p>
            <a:pPr algn="ctr"/>
            <a:r>
              <a:rPr lang="en-GB" sz="2400" b="1" dirty="0" smtClean="0"/>
              <a:t>REMO </a:t>
            </a:r>
            <a:r>
              <a:rPr lang="en-GB" sz="2400" b="1" dirty="0"/>
              <a:t>is a fruitful Interdisciplinary collaborative </a:t>
            </a:r>
            <a:r>
              <a:rPr lang="en-GB" sz="2400" b="1" dirty="0" smtClean="0"/>
              <a:t>project</a:t>
            </a:r>
            <a:endParaRPr lang="en-GB" sz="2400" b="1" dirty="0"/>
          </a:p>
          <a:p>
            <a:pPr algn="ctr"/>
            <a:r>
              <a:rPr lang="en-GB" sz="2400" b="1" dirty="0" smtClean="0"/>
              <a:t>At present is a financed proof of concept</a:t>
            </a:r>
          </a:p>
          <a:p>
            <a:pPr algn="ctr"/>
            <a:r>
              <a:rPr lang="en-GB" sz="2400" b="1" dirty="0" smtClean="0"/>
              <a:t>If successful, it could be extended to other marine ecosystems</a:t>
            </a:r>
          </a:p>
          <a:p>
            <a:pPr algn="ctr"/>
            <a:r>
              <a:rPr lang="en-GB" sz="2400" b="1" dirty="0" smtClean="0"/>
              <a:t>Perhaps to a vigilance networking along the coast</a:t>
            </a:r>
          </a:p>
          <a:p>
            <a:pPr algn="ctr"/>
            <a:r>
              <a:rPr lang="en-GB" sz="2400" b="1" dirty="0" smtClean="0"/>
              <a:t>To have this knowhow in Spain will be very useful</a:t>
            </a:r>
            <a:endParaRPr lang="en-GB" sz="24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A2138BA-1A2A-FF45-8C03-385975D00BB0}"/>
              </a:ext>
            </a:extLst>
          </p:cNvPr>
          <p:cNvSpPr txBox="1"/>
          <p:nvPr/>
        </p:nvSpPr>
        <p:spPr>
          <a:xfrm>
            <a:off x="6596260" y="2660803"/>
            <a:ext cx="17811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/>
              <a:t>Enrique Nácher</a:t>
            </a:r>
          </a:p>
          <a:p>
            <a:r>
              <a:rPr lang="x-none" b="1" dirty="0"/>
              <a:t>Berta Rubio </a:t>
            </a:r>
          </a:p>
          <a:p>
            <a:r>
              <a:rPr lang="x-none" dirty="0"/>
              <a:t>Javier Balibrea</a:t>
            </a:r>
          </a:p>
          <a:p>
            <a:r>
              <a:rPr lang="x-none" dirty="0"/>
              <a:t>Jorge Lerendegui</a:t>
            </a:r>
          </a:p>
          <a:p>
            <a:r>
              <a:rPr lang="x-none" dirty="0"/>
              <a:t>Ion Ladarescu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D146DA4-0724-3348-851E-BB48C1863581}"/>
              </a:ext>
            </a:extLst>
          </p:cNvPr>
          <p:cNvSpPr txBox="1"/>
          <p:nvPr/>
        </p:nvSpPr>
        <p:spPr>
          <a:xfrm>
            <a:off x="1475162" y="2510573"/>
            <a:ext cx="180934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Daniel García</a:t>
            </a:r>
          </a:p>
          <a:p>
            <a:r>
              <a:rPr lang="en-GB" dirty="0"/>
              <a:t>José Luis Crespo, </a:t>
            </a:r>
          </a:p>
          <a:p>
            <a:r>
              <a:rPr lang="en-GB" dirty="0"/>
              <a:t>Mario Roche</a:t>
            </a:r>
          </a:p>
          <a:p>
            <a:r>
              <a:rPr lang="en-GB" dirty="0"/>
              <a:t>Roi Lata </a:t>
            </a:r>
          </a:p>
          <a:p>
            <a:r>
              <a:rPr lang="en-GB" dirty="0"/>
              <a:t>Andrea Spinelli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DC51298-ECC9-794B-A7C2-6C938BDE6B31}"/>
              </a:ext>
            </a:extLst>
          </p:cNvPr>
          <p:cNvSpPr txBox="1"/>
          <p:nvPr/>
        </p:nvSpPr>
        <p:spPr>
          <a:xfrm>
            <a:off x="1759322" y="6111643"/>
            <a:ext cx="1664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Carlos Saavedra</a:t>
            </a:r>
          </a:p>
          <a:p>
            <a:r>
              <a:rPr lang="x-none" dirty="0"/>
              <a:t>David Cordero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952FD4E-89F5-AA47-A9C3-03ACFD1C194A}"/>
              </a:ext>
            </a:extLst>
          </p:cNvPr>
          <p:cNvSpPr txBox="1"/>
          <p:nvPr/>
        </p:nvSpPr>
        <p:spPr>
          <a:xfrm>
            <a:off x="1757305" y="4068186"/>
            <a:ext cx="22047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Giacomo de Angelis</a:t>
            </a:r>
          </a:p>
          <a:p>
            <a:r>
              <a:rPr lang="en-GB" dirty="0"/>
              <a:t>Luisa Conte</a:t>
            </a:r>
            <a:endParaRPr lang="x-none" dirty="0"/>
          </a:p>
          <a:p>
            <a:r>
              <a:rPr lang="en-GB" dirty="0"/>
              <a:t>Giovanna </a:t>
            </a:r>
            <a:r>
              <a:rPr lang="en-GB" dirty="0" err="1"/>
              <a:t>Montagnoli</a:t>
            </a:r>
            <a:endParaRPr lang="en-GB" dirty="0"/>
          </a:p>
          <a:p>
            <a:r>
              <a:rPr lang="en-GB" dirty="0"/>
              <a:t>(Uni. Padova)</a:t>
            </a:r>
          </a:p>
        </p:txBody>
      </p:sp>
      <p:pic>
        <p:nvPicPr>
          <p:cNvPr id="1034" name="Picture 10" descr="Why the Mediterranean is a climate change hotspot | MIT News |  Massachusetts Institute of Technology">
            <a:extLst>
              <a:ext uri="{FF2B5EF4-FFF2-40B4-BE49-F238E27FC236}">
                <a16:creationId xmlns:a16="http://schemas.microsoft.com/office/drawing/2014/main" xmlns="" id="{DB8D93D0-9A15-A147-85C6-DCD32E279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852" y="4138131"/>
            <a:ext cx="4126601" cy="275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7257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919"/>
            <a:ext cx="9144000" cy="5143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8E09027-6EF6-FF40-9D06-FC2BD86D3CF4}"/>
              </a:ext>
            </a:extLst>
          </p:cNvPr>
          <p:cNvSpPr txBox="1"/>
          <p:nvPr/>
        </p:nvSpPr>
        <p:spPr>
          <a:xfrm>
            <a:off x="1802075" y="2782669"/>
            <a:ext cx="5539850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x-none" sz="36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116096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86E9C2C-97B2-6649-8E4C-BDB500560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B128C34-3584-7243-BCE4-9760F78250ED}"/>
              </a:ext>
            </a:extLst>
          </p:cNvPr>
          <p:cNvSpPr txBox="1"/>
          <p:nvPr/>
        </p:nvSpPr>
        <p:spPr>
          <a:xfrm>
            <a:off x="3448838" y="2003461"/>
            <a:ext cx="224632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x-none" sz="3600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3274722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eenhouse gases' effect on climate - U.S. Energy Information  Administration (EIA)">
            <a:extLst>
              <a:ext uri="{FF2B5EF4-FFF2-40B4-BE49-F238E27FC236}">
                <a16:creationId xmlns:a16="http://schemas.microsoft.com/office/drawing/2014/main" xmlns="" id="{1A2AFC21-A5E8-DB4F-B75E-6F4668FEC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80" y="1323083"/>
            <a:ext cx="7914640" cy="532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BD28936-CB55-7543-BFBE-7D22B361C75F}"/>
              </a:ext>
            </a:extLst>
          </p:cNvPr>
          <p:cNvSpPr txBox="1"/>
          <p:nvPr/>
        </p:nvSpPr>
        <p:spPr>
          <a:xfrm>
            <a:off x="202534" y="211772"/>
            <a:ext cx="87389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Since the beginning of the industrial revolution, oceans and seas have absorbed about one</a:t>
            </a:r>
            <a:br>
              <a:rPr lang="en-GB" dirty="0"/>
            </a:br>
            <a:r>
              <a:rPr lang="en-GB" dirty="0"/>
              <a:t>third of the carbon dioxide (CO2) released by human activities. This release results in ocean</a:t>
            </a:r>
            <a:br>
              <a:rPr lang="en-GB" dirty="0"/>
            </a:br>
            <a:r>
              <a:rPr lang="en-GB" dirty="0"/>
              <a:t>acidification, often referred to as </a:t>
            </a:r>
            <a:r>
              <a:rPr lang="en-GB" dirty="0">
                <a:highlight>
                  <a:srgbClr val="FFFF00"/>
                </a:highlight>
              </a:rPr>
              <a:t>"the other CO</a:t>
            </a:r>
            <a:r>
              <a:rPr lang="en-GB" baseline="-25000" dirty="0">
                <a:highlight>
                  <a:srgbClr val="FFFF00"/>
                </a:highlight>
              </a:rPr>
              <a:t>2</a:t>
            </a:r>
            <a:r>
              <a:rPr lang="en-GB" dirty="0">
                <a:highlight>
                  <a:srgbClr val="FFFF00"/>
                </a:highlight>
              </a:rPr>
              <a:t> problem", </a:t>
            </a:r>
            <a:r>
              <a:rPr lang="en-GB" dirty="0"/>
              <a:t>along with global warming.</a:t>
            </a:r>
            <a:endParaRPr lang="x-non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E9CD892-0770-FF48-9FB4-B7E22C3595D2}"/>
              </a:ext>
            </a:extLst>
          </p:cNvPr>
          <p:cNvSpPr txBox="1"/>
          <p:nvPr/>
        </p:nvSpPr>
        <p:spPr>
          <a:xfrm>
            <a:off x="4267200" y="3595003"/>
            <a:ext cx="19278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highlight>
                  <a:srgbClr val="FFFF00"/>
                </a:highlight>
              </a:rPr>
              <a:t>CO</a:t>
            </a:r>
            <a:r>
              <a:rPr lang="x-none" baseline="-25000" dirty="0">
                <a:highlight>
                  <a:srgbClr val="FFFF00"/>
                </a:highlight>
              </a:rPr>
              <a:t>2</a:t>
            </a:r>
            <a:r>
              <a:rPr lang="x-none" dirty="0">
                <a:highlight>
                  <a:srgbClr val="FFFF00"/>
                </a:highlight>
              </a:rPr>
              <a:t>+H</a:t>
            </a:r>
            <a:r>
              <a:rPr lang="x-none" baseline="-25000" dirty="0">
                <a:highlight>
                  <a:srgbClr val="FFFF00"/>
                </a:highlight>
              </a:rPr>
              <a:t>2</a:t>
            </a:r>
            <a:r>
              <a:rPr lang="x-none" dirty="0">
                <a:highlight>
                  <a:srgbClr val="FFFF00"/>
                </a:highlight>
              </a:rPr>
              <a:t>O</a:t>
            </a:r>
            <a:r>
              <a:rPr lang="x-none" dirty="0">
                <a:highlight>
                  <a:srgbClr val="FFFF00"/>
                </a:highlight>
                <a:sym typeface="Wingdings" pitchFamily="2" charset="2"/>
              </a:rPr>
              <a:t>H</a:t>
            </a:r>
            <a:r>
              <a:rPr lang="x-none" baseline="-25000" dirty="0">
                <a:highlight>
                  <a:srgbClr val="FFFF00"/>
                </a:highlight>
                <a:sym typeface="Wingdings" pitchFamily="2" charset="2"/>
              </a:rPr>
              <a:t>2</a:t>
            </a:r>
            <a:r>
              <a:rPr lang="x-none" dirty="0">
                <a:highlight>
                  <a:srgbClr val="FFFF00"/>
                </a:highlight>
                <a:sym typeface="Wingdings" pitchFamily="2" charset="2"/>
              </a:rPr>
              <a:t>CO</a:t>
            </a:r>
            <a:r>
              <a:rPr lang="x-none" baseline="-25000" dirty="0">
                <a:highlight>
                  <a:srgbClr val="FFFF00"/>
                </a:highlight>
                <a:sym typeface="Wingdings" pitchFamily="2" charset="2"/>
              </a:rPr>
              <a:t>3</a:t>
            </a:r>
          </a:p>
          <a:p>
            <a:r>
              <a:rPr lang="x-none" baseline="-25000" dirty="0">
                <a:highlight>
                  <a:srgbClr val="FFFF00"/>
                </a:highlight>
                <a:cs typeface="Arial" panose="020B0604020202020204" pitchFamily="34" charset="0"/>
                <a:sym typeface="Wingdings" pitchFamily="2" charset="2"/>
              </a:rPr>
              <a:t>Production of Carbonic Acid</a:t>
            </a:r>
            <a:endParaRPr lang="x-none" baseline="-25000" dirty="0">
              <a:highlight>
                <a:srgbClr val="FFFF00"/>
              </a:highlight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067EF55-F555-AE4F-AEA2-6EB54C7E8350}"/>
              </a:ext>
            </a:extLst>
          </p:cNvPr>
          <p:cNvSpPr txBox="1"/>
          <p:nvPr/>
        </p:nvSpPr>
        <p:spPr>
          <a:xfrm>
            <a:off x="7325360" y="2204720"/>
            <a:ext cx="53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highlight>
                  <a:srgbClr val="FFFF00"/>
                </a:highlight>
              </a:rPr>
              <a:t>CO</a:t>
            </a:r>
            <a:r>
              <a:rPr lang="x-none" baseline="-25000" dirty="0">
                <a:highlight>
                  <a:srgbClr val="FFFF00"/>
                </a:highlight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0FCA6E2-CE6F-584D-B2A0-6A3C5918B17D}"/>
              </a:ext>
            </a:extLst>
          </p:cNvPr>
          <p:cNvSpPr txBox="1"/>
          <p:nvPr/>
        </p:nvSpPr>
        <p:spPr>
          <a:xfrm>
            <a:off x="4775200" y="5019040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>
                <a:highlight>
                  <a:srgbClr val="FFFF00"/>
                </a:highlight>
              </a:rPr>
              <a:t>H</a:t>
            </a:r>
            <a:r>
              <a:rPr lang="x-none" baseline="-25000" dirty="0">
                <a:highlight>
                  <a:srgbClr val="FFFF00"/>
                </a:highlight>
              </a:rPr>
              <a:t>2</a:t>
            </a:r>
            <a:r>
              <a:rPr lang="x-none" dirty="0">
                <a:highlight>
                  <a:srgbClr val="FFFF00"/>
                </a:highlight>
              </a:rPr>
              <a:t>O</a:t>
            </a:r>
            <a:endParaRPr lang="x-none" baseline="-25000" dirty="0"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BE8A9025-E316-B243-B6B5-98ACBD085BDC}"/>
              </a:ext>
            </a:extLst>
          </p:cNvPr>
          <p:cNvSpPr txBox="1"/>
          <p:nvPr/>
        </p:nvSpPr>
        <p:spPr>
          <a:xfrm>
            <a:off x="614680" y="4742041"/>
            <a:ext cx="2638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600" dirty="0">
                <a:highlight>
                  <a:srgbClr val="00FF00"/>
                </a:highlight>
              </a:rPr>
              <a:t>CO</a:t>
            </a:r>
            <a:r>
              <a:rPr lang="x-none" sz="1600" baseline="-25000" dirty="0">
                <a:highlight>
                  <a:srgbClr val="00FF00"/>
                </a:highlight>
              </a:rPr>
              <a:t>2</a:t>
            </a:r>
            <a:r>
              <a:rPr lang="x-none" sz="1600" dirty="0">
                <a:highlight>
                  <a:srgbClr val="00FF00"/>
                </a:highlight>
              </a:rPr>
              <a:t>+2H</a:t>
            </a:r>
            <a:r>
              <a:rPr lang="x-none" sz="1600" baseline="-25000" dirty="0">
                <a:highlight>
                  <a:srgbClr val="00FF00"/>
                </a:highlight>
              </a:rPr>
              <a:t>2</a:t>
            </a:r>
            <a:r>
              <a:rPr lang="x-none" sz="1600" dirty="0">
                <a:highlight>
                  <a:srgbClr val="00FF00"/>
                </a:highlight>
              </a:rPr>
              <a:t>O</a:t>
            </a:r>
            <a:r>
              <a:rPr lang="x-none" sz="1600" dirty="0">
                <a:highlight>
                  <a:srgbClr val="00FF00"/>
                </a:highlight>
                <a:sym typeface="Wingdings" pitchFamily="2" charset="2"/>
              </a:rPr>
              <a:t>CH</a:t>
            </a:r>
            <a:r>
              <a:rPr lang="x-none" sz="1600" baseline="-25000" dirty="0">
                <a:highlight>
                  <a:srgbClr val="00FF00"/>
                </a:highlight>
                <a:sym typeface="Wingdings" pitchFamily="2" charset="2"/>
              </a:rPr>
              <a:t>2</a:t>
            </a:r>
            <a:r>
              <a:rPr lang="x-none" sz="1600" dirty="0">
                <a:highlight>
                  <a:srgbClr val="00FF00"/>
                </a:highlight>
                <a:sym typeface="Wingdings" pitchFamily="2" charset="2"/>
              </a:rPr>
              <a:t>O + O</a:t>
            </a:r>
            <a:r>
              <a:rPr lang="x-none" sz="1600" baseline="-25000" dirty="0">
                <a:highlight>
                  <a:srgbClr val="00FF00"/>
                </a:highlight>
                <a:sym typeface="Wingdings" pitchFamily="2" charset="2"/>
              </a:rPr>
              <a:t>2</a:t>
            </a:r>
            <a:r>
              <a:rPr lang="x-none" sz="1600" dirty="0">
                <a:highlight>
                  <a:srgbClr val="00FF00"/>
                </a:highlight>
                <a:sym typeface="Wingdings" pitchFamily="2" charset="2"/>
              </a:rPr>
              <a:t>+H</a:t>
            </a:r>
            <a:r>
              <a:rPr lang="x-none" sz="1600" baseline="-25000" dirty="0">
                <a:highlight>
                  <a:srgbClr val="00FF00"/>
                </a:highlight>
                <a:sym typeface="Wingdings" pitchFamily="2" charset="2"/>
              </a:rPr>
              <a:t>2</a:t>
            </a:r>
            <a:r>
              <a:rPr lang="x-none" sz="1600" dirty="0">
                <a:highlight>
                  <a:srgbClr val="00FF00"/>
                </a:highlight>
                <a:sym typeface="Wingdings" pitchFamily="2" charset="2"/>
              </a:rPr>
              <a:t>O</a:t>
            </a:r>
          </a:p>
          <a:p>
            <a:r>
              <a:rPr lang="x-none" sz="1600" dirty="0">
                <a:highlight>
                  <a:srgbClr val="00FF00"/>
                </a:highlight>
                <a:sym typeface="Wingdings" pitchFamily="2" charset="2"/>
              </a:rPr>
              <a:t>(production of carbohidrates)</a:t>
            </a:r>
            <a:endParaRPr lang="x-none" sz="1600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40806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B31B379-031A-AD4D-AD16-041FA97E9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09" y="305904"/>
            <a:ext cx="7927284" cy="624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500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F8DDD26-56EC-3245-9510-1F65B391B9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315" y="3341335"/>
            <a:ext cx="6883685" cy="35166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D48A4FB-5998-8F44-AF11-327211EE61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5609690" cy="37641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8747991-4EAC-E04B-968F-643265ABE3E6}"/>
              </a:ext>
            </a:extLst>
          </p:cNvPr>
          <p:cNvSpPr txBox="1"/>
          <p:nvPr/>
        </p:nvSpPr>
        <p:spPr>
          <a:xfrm>
            <a:off x="5488668" y="821932"/>
            <a:ext cx="36994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Due to the Oceanic currents,</a:t>
            </a:r>
          </a:p>
          <a:p>
            <a:r>
              <a:rPr lang="en-GB" dirty="0"/>
              <a:t>T</a:t>
            </a:r>
            <a:r>
              <a:rPr lang="x-none" dirty="0" smtClean="0"/>
              <a:t>he </a:t>
            </a:r>
            <a:r>
              <a:rPr lang="x-none" dirty="0"/>
              <a:t>increment in acidity affects,</a:t>
            </a:r>
          </a:p>
          <a:p>
            <a:r>
              <a:rPr lang="en-GB" dirty="0"/>
              <a:t>n</a:t>
            </a:r>
            <a:r>
              <a:rPr lang="x-none" dirty="0"/>
              <a:t>ot only the industrialised coasts but </a:t>
            </a:r>
          </a:p>
          <a:p>
            <a:r>
              <a:rPr lang="x-none" dirty="0"/>
              <a:t>also very remote places such as </a:t>
            </a:r>
          </a:p>
          <a:p>
            <a:r>
              <a:rPr lang="en-GB" dirty="0">
                <a:solidFill>
                  <a:srgbClr val="FF0000"/>
                </a:solidFill>
              </a:rPr>
              <a:t>t</a:t>
            </a:r>
            <a:r>
              <a:rPr lang="x-none" dirty="0">
                <a:solidFill>
                  <a:srgbClr val="FF0000"/>
                </a:solidFill>
              </a:rPr>
              <a:t>he Coral Reefs</a:t>
            </a:r>
          </a:p>
        </p:txBody>
      </p:sp>
    </p:spTree>
    <p:extLst>
      <p:ext uri="{BB962C8B-B14F-4D97-AF65-F5344CB8AC3E}">
        <p14:creationId xmlns:p14="http://schemas.microsoft.com/office/powerpoint/2010/main" val="3343620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0986DFE-853A-514D-AFC7-CEACB789DF77}"/>
              </a:ext>
            </a:extLst>
          </p:cNvPr>
          <p:cNvSpPr txBox="1"/>
          <p:nvPr/>
        </p:nvSpPr>
        <p:spPr>
          <a:xfrm>
            <a:off x="870023" y="1094780"/>
            <a:ext cx="701262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x-none" dirty="0">
                <a:solidFill>
                  <a:srgbClr val="FF0000"/>
                </a:solidFill>
              </a:rPr>
              <a:t>Change in acidity</a:t>
            </a:r>
            <a:r>
              <a:rPr lang="x-none" dirty="0"/>
              <a:t>:</a:t>
            </a:r>
          </a:p>
          <a:p>
            <a:r>
              <a:rPr lang="x-none" dirty="0"/>
              <a:t>The increas in accidity can reach </a:t>
            </a:r>
            <a:r>
              <a:rPr lang="x-none" dirty="0">
                <a:solidFill>
                  <a:srgbClr val="FF0000"/>
                </a:solidFill>
              </a:rPr>
              <a:t>170%</a:t>
            </a:r>
            <a:r>
              <a:rPr lang="x-none" dirty="0"/>
              <a:t> compare with pre-industrial times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DDE5458-9848-5E43-961F-756133ACEC9D}"/>
              </a:ext>
            </a:extLst>
          </p:cNvPr>
          <p:cNvSpPr txBox="1"/>
          <p:nvPr/>
        </p:nvSpPr>
        <p:spPr>
          <a:xfrm>
            <a:off x="2346506" y="2132267"/>
            <a:ext cx="3629263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x-none" dirty="0">
                <a:solidFill>
                  <a:srgbClr val="FF0000"/>
                </a:solidFill>
              </a:rPr>
              <a:t>Velocity</a:t>
            </a:r>
            <a:r>
              <a:rPr lang="x-none" dirty="0"/>
              <a:t> of the change:</a:t>
            </a:r>
          </a:p>
          <a:p>
            <a:r>
              <a:rPr lang="x-none" dirty="0">
                <a:solidFill>
                  <a:srgbClr val="FF0000"/>
                </a:solidFill>
              </a:rPr>
              <a:t>10 </a:t>
            </a:r>
            <a:r>
              <a:rPr lang="x-none" dirty="0"/>
              <a:t>times more than any time before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09640C42-211B-FC4F-8109-CB8AA18BA8B9}"/>
              </a:ext>
            </a:extLst>
          </p:cNvPr>
          <p:cNvSpPr txBox="1"/>
          <p:nvPr/>
        </p:nvSpPr>
        <p:spPr>
          <a:xfrm>
            <a:off x="1307708" y="3820772"/>
            <a:ext cx="652858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x-none" dirty="0"/>
              <a:t>The </a:t>
            </a:r>
            <a:r>
              <a:rPr lang="x-none" dirty="0">
                <a:solidFill>
                  <a:srgbClr val="FF0000"/>
                </a:solidFill>
              </a:rPr>
              <a:t>REMO</a:t>
            </a:r>
            <a:r>
              <a:rPr lang="x-none" dirty="0"/>
              <a:t> project is a tool for </a:t>
            </a:r>
            <a:r>
              <a:rPr lang="x-none" dirty="0">
                <a:solidFill>
                  <a:srgbClr val="FF0000"/>
                </a:solidFill>
              </a:rPr>
              <a:t>diagnosys</a:t>
            </a:r>
            <a:r>
              <a:rPr lang="x-none" dirty="0"/>
              <a:t>, it tries to evaluate </a:t>
            </a:r>
          </a:p>
          <a:p>
            <a:r>
              <a:rPr lang="x-none" dirty="0"/>
              <a:t>how this change in acidity affects the growing of the marine species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BE0F66B-D27A-5F4B-95C9-0F0F5A879B0A}"/>
              </a:ext>
            </a:extLst>
          </p:cNvPr>
          <p:cNvSpPr txBox="1"/>
          <p:nvPr/>
        </p:nvSpPr>
        <p:spPr>
          <a:xfrm>
            <a:off x="2255519" y="3106451"/>
            <a:ext cx="3811236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x-none" dirty="0">
                <a:solidFill>
                  <a:srgbClr val="FF0000"/>
                </a:solidFill>
              </a:rPr>
              <a:t>How this affects </a:t>
            </a:r>
            <a:r>
              <a:rPr lang="x-none" dirty="0"/>
              <a:t>the Marine Ecosystem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B128C34-3584-7243-BCE4-9760F78250ED}"/>
              </a:ext>
            </a:extLst>
          </p:cNvPr>
          <p:cNvSpPr txBox="1"/>
          <p:nvPr/>
        </p:nvSpPr>
        <p:spPr>
          <a:xfrm>
            <a:off x="3037976" y="88945"/>
            <a:ext cx="224632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x-none" sz="3600" dirty="0"/>
              <a:t>Motivation</a:t>
            </a:r>
          </a:p>
        </p:txBody>
      </p:sp>
    </p:spTree>
    <p:extLst>
      <p:ext uri="{BB962C8B-B14F-4D97-AF65-F5344CB8AC3E}">
        <p14:creationId xmlns:p14="http://schemas.microsoft.com/office/powerpoint/2010/main" val="80496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362EBDE-7B3B-4C4E-92BD-A9C5609D5006}"/>
              </a:ext>
            </a:extLst>
          </p:cNvPr>
          <p:cNvSpPr txBox="1"/>
          <p:nvPr/>
        </p:nvSpPr>
        <p:spPr>
          <a:xfrm>
            <a:off x="861680" y="600779"/>
            <a:ext cx="6919908" cy="16927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/>
              <a:t>REMO Project</a:t>
            </a:r>
          </a:p>
          <a:p>
            <a:pPr algn="ctr"/>
            <a:r>
              <a:rPr lang="en-GB" sz="4000" b="1" dirty="0"/>
              <a:t>R</a:t>
            </a:r>
            <a:r>
              <a:rPr lang="en-GB" dirty="0"/>
              <a:t>adiotracers for the study of </a:t>
            </a:r>
            <a:r>
              <a:rPr lang="en-GB" sz="4000" dirty="0"/>
              <a:t>M</a:t>
            </a:r>
            <a:r>
              <a:rPr lang="en-GB" dirty="0"/>
              <a:t>arine and </a:t>
            </a:r>
            <a:r>
              <a:rPr lang="en-GB" sz="4000" dirty="0"/>
              <a:t>O</a:t>
            </a:r>
            <a:r>
              <a:rPr lang="en-GB" dirty="0"/>
              <a:t>ceanic </a:t>
            </a:r>
            <a:r>
              <a:rPr lang="en-GB" sz="4000" dirty="0"/>
              <a:t>E</a:t>
            </a:r>
            <a:r>
              <a:rPr lang="en-GB" dirty="0"/>
              <a:t>cosystems</a:t>
            </a:r>
          </a:p>
          <a:p>
            <a:r>
              <a:rPr lang="en-GB" dirty="0"/>
              <a:t>(</a:t>
            </a:r>
            <a:r>
              <a:rPr lang="en-GB" sz="2400" b="1" dirty="0" err="1"/>
              <a:t>R</a:t>
            </a:r>
            <a:r>
              <a:rPr lang="en-GB" dirty="0" err="1"/>
              <a:t>adiotrazadores</a:t>
            </a:r>
            <a:r>
              <a:rPr lang="en-GB" dirty="0"/>
              <a:t> para el </a:t>
            </a:r>
            <a:r>
              <a:rPr lang="en-GB" dirty="0" err="1"/>
              <a:t>estudio</a:t>
            </a:r>
            <a:r>
              <a:rPr lang="en-GB" dirty="0"/>
              <a:t> de </a:t>
            </a:r>
            <a:r>
              <a:rPr lang="en-GB" sz="2400" b="1" dirty="0" err="1"/>
              <a:t>E</a:t>
            </a:r>
            <a:r>
              <a:rPr lang="en-GB" dirty="0" err="1"/>
              <a:t>cosistemas</a:t>
            </a:r>
            <a:r>
              <a:rPr lang="en-GB" dirty="0"/>
              <a:t> </a:t>
            </a:r>
            <a:r>
              <a:rPr lang="en-GB" sz="2400" b="1" dirty="0" err="1"/>
              <a:t>M</a:t>
            </a:r>
            <a:r>
              <a:rPr lang="en-GB" dirty="0" err="1"/>
              <a:t>arinos</a:t>
            </a:r>
            <a:r>
              <a:rPr lang="en-GB" dirty="0"/>
              <a:t> y </a:t>
            </a:r>
            <a:r>
              <a:rPr lang="en-GB" sz="2400" b="1" dirty="0" err="1"/>
              <a:t>O</a:t>
            </a:r>
            <a:r>
              <a:rPr lang="en-GB" dirty="0" err="1"/>
              <a:t>ceánicos</a:t>
            </a:r>
            <a:r>
              <a:rPr lang="en-GB" dirty="0"/>
              <a:t>)</a:t>
            </a:r>
            <a:endParaRPr lang="x-non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1C58F80-2FDC-6444-B200-A844EDBADC8C}"/>
              </a:ext>
            </a:extLst>
          </p:cNvPr>
          <p:cNvSpPr txBox="1"/>
          <p:nvPr/>
        </p:nvSpPr>
        <p:spPr>
          <a:xfrm>
            <a:off x="564075" y="4196132"/>
            <a:ext cx="7665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Starting point: </a:t>
            </a:r>
            <a:r>
              <a:rPr lang="en-GB" dirty="0">
                <a:solidFill>
                  <a:srgbClr val="FF0000"/>
                </a:solidFill>
              </a:rPr>
              <a:t>Which species are important and “accessible” </a:t>
            </a:r>
            <a:r>
              <a:rPr lang="en-GB" dirty="0"/>
              <a:t>to measurements?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2CD8CDD-B1A9-A547-92DF-788E0EF00CC1}"/>
              </a:ext>
            </a:extLst>
          </p:cNvPr>
          <p:cNvSpPr txBox="1"/>
          <p:nvPr/>
        </p:nvSpPr>
        <p:spPr>
          <a:xfrm>
            <a:off x="564075" y="4922737"/>
            <a:ext cx="80158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/>
              <a:t>Important for food production(economy) or for enviroment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/>
              <a:t>The growing of the species should be adequated to the technique </a:t>
            </a:r>
          </a:p>
          <a:p>
            <a:r>
              <a:rPr lang="en-GB" dirty="0"/>
              <a:t>      a</a:t>
            </a:r>
            <a:r>
              <a:rPr lang="x-none" dirty="0"/>
              <a:t>nd the time length of the </a:t>
            </a:r>
            <a:r>
              <a:rPr lang="x-none" dirty="0" smtClean="0"/>
              <a:t>project</a:t>
            </a:r>
            <a:r>
              <a:rPr lang="es-ES" dirty="0" smtClean="0"/>
              <a:t> (</a:t>
            </a:r>
            <a:r>
              <a:rPr lang="es-ES" dirty="0" err="1" smtClean="0"/>
              <a:t>three</a:t>
            </a:r>
            <a:r>
              <a:rPr lang="es-ES" dirty="0" smtClean="0"/>
              <a:t> </a:t>
            </a:r>
            <a:r>
              <a:rPr lang="es-ES" dirty="0" err="1" smtClean="0"/>
              <a:t>years</a:t>
            </a:r>
            <a:r>
              <a:rPr lang="es-ES" dirty="0" smtClean="0"/>
              <a:t>)</a:t>
            </a:r>
            <a:endParaRPr lang="x-non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dirty="0"/>
              <a:t>The spieces should “survive” the measuring procedure (no destruction, no stress)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5F7D3BB-C3CF-B747-945D-3F29E3EEB4BA}"/>
              </a:ext>
            </a:extLst>
          </p:cNvPr>
          <p:cNvSpPr txBox="1"/>
          <p:nvPr/>
        </p:nvSpPr>
        <p:spPr>
          <a:xfrm>
            <a:off x="861680" y="2783176"/>
            <a:ext cx="7173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More specifically: we wanted to </a:t>
            </a:r>
            <a:r>
              <a:rPr lang="x-none" dirty="0" smtClean="0"/>
              <a:t>study </a:t>
            </a:r>
            <a:r>
              <a:rPr lang="x-none" dirty="0"/>
              <a:t>the </a:t>
            </a:r>
            <a:r>
              <a:rPr lang="x-none" dirty="0">
                <a:solidFill>
                  <a:srgbClr val="FF0000"/>
                </a:solidFill>
              </a:rPr>
              <a:t>growing</a:t>
            </a:r>
            <a:r>
              <a:rPr lang="x-none" dirty="0"/>
              <a:t> of the </a:t>
            </a:r>
            <a:r>
              <a:rPr lang="x-none" dirty="0">
                <a:solidFill>
                  <a:srgbClr val="FF0000"/>
                </a:solidFill>
              </a:rPr>
              <a:t>marine species</a:t>
            </a:r>
          </a:p>
          <a:p>
            <a:r>
              <a:rPr lang="en-GB" dirty="0"/>
              <a:t>a</a:t>
            </a:r>
            <a:r>
              <a:rPr lang="x-none" dirty="0"/>
              <a:t>nd the </a:t>
            </a:r>
            <a:r>
              <a:rPr lang="x-none" dirty="0">
                <a:solidFill>
                  <a:srgbClr val="FF0000"/>
                </a:solidFill>
              </a:rPr>
              <a:t>evolution</a:t>
            </a:r>
            <a:r>
              <a:rPr lang="x-none" dirty="0"/>
              <a:t> in time for different </a:t>
            </a:r>
            <a:r>
              <a:rPr lang="x-none" dirty="0">
                <a:solidFill>
                  <a:srgbClr val="FF0000"/>
                </a:solidFill>
              </a:rPr>
              <a:t>acidifiaction conditions </a:t>
            </a:r>
            <a:r>
              <a:rPr lang="x-none" dirty="0"/>
              <a:t>of the </a:t>
            </a:r>
            <a:r>
              <a:rPr lang="x-none" dirty="0" smtClean="0"/>
              <a:t>water</a:t>
            </a:r>
            <a:endParaRPr lang="es-ES" dirty="0" smtClean="0"/>
          </a:p>
          <a:p>
            <a:r>
              <a:rPr lang="es-ES" dirty="0" err="1"/>
              <a:t>u</a:t>
            </a:r>
            <a:r>
              <a:rPr lang="es-ES" dirty="0" err="1" smtClean="0"/>
              <a:t>sing</a:t>
            </a:r>
            <a:r>
              <a:rPr lang="es-ES" dirty="0" smtClean="0"/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radiotracers</a:t>
            </a:r>
            <a:endParaRPr lang="x-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2327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AF6BE12-BAC7-A04B-AAD2-7F0A4CF10998}"/>
              </a:ext>
            </a:extLst>
          </p:cNvPr>
          <p:cNvSpPr txBox="1"/>
          <p:nvPr/>
        </p:nvSpPr>
        <p:spPr>
          <a:xfrm>
            <a:off x="322545" y="358475"/>
            <a:ext cx="8455392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/>
              <a:t>Which species are </a:t>
            </a:r>
            <a:r>
              <a:rPr lang="en-GB" sz="2400" b="1" dirty="0">
                <a:solidFill>
                  <a:srgbClr val="FF0000"/>
                </a:solidFill>
              </a:rPr>
              <a:t>important and “accessible” </a:t>
            </a:r>
            <a:r>
              <a:rPr lang="en-GB" sz="2400" b="1" dirty="0"/>
              <a:t>to measurements?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2CD8CDD-B1A9-A547-92DF-788E0EF00CC1}"/>
              </a:ext>
            </a:extLst>
          </p:cNvPr>
          <p:cNvSpPr txBox="1"/>
          <p:nvPr/>
        </p:nvSpPr>
        <p:spPr>
          <a:xfrm>
            <a:off x="322545" y="1836637"/>
            <a:ext cx="8723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/>
              <a:t>Important for food production(economy) or for enviroment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/>
              <a:t>The growing of the species should be adequated to </a:t>
            </a:r>
            <a:r>
              <a:rPr lang="x-none" sz="2400" dirty="0">
                <a:solidFill>
                  <a:srgbClr val="FF0000"/>
                </a:solidFill>
              </a:rPr>
              <a:t>the technique </a:t>
            </a:r>
          </a:p>
          <a:p>
            <a:r>
              <a:rPr lang="en-GB" sz="2400" dirty="0"/>
              <a:t>      a</a:t>
            </a:r>
            <a:r>
              <a:rPr lang="x-none" sz="2400" dirty="0"/>
              <a:t>nd </a:t>
            </a:r>
            <a:r>
              <a:rPr lang="x-none" sz="2400" dirty="0">
                <a:solidFill>
                  <a:srgbClr val="FF0000"/>
                </a:solidFill>
              </a:rPr>
              <a:t>the time length </a:t>
            </a:r>
            <a:r>
              <a:rPr lang="x-none" sz="2400" dirty="0"/>
              <a:t>of the </a:t>
            </a:r>
            <a:r>
              <a:rPr lang="x-none" sz="2400" dirty="0" smtClean="0"/>
              <a:t>project</a:t>
            </a:r>
            <a:r>
              <a:rPr lang="es-ES" sz="2400" dirty="0" smtClean="0"/>
              <a:t> (</a:t>
            </a:r>
            <a:r>
              <a:rPr lang="es-ES" sz="2400" dirty="0" err="1" smtClean="0"/>
              <a:t>three</a:t>
            </a:r>
            <a:r>
              <a:rPr lang="es-ES" sz="2400" dirty="0" smtClean="0"/>
              <a:t> </a:t>
            </a:r>
            <a:r>
              <a:rPr lang="es-ES" sz="2400" dirty="0" err="1" smtClean="0"/>
              <a:t>years</a:t>
            </a:r>
            <a:r>
              <a:rPr lang="es-ES" sz="2400" dirty="0" smtClean="0"/>
              <a:t>)</a:t>
            </a:r>
            <a:endParaRPr lang="x-non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/>
              <a:t>The spieces should “survive” the measuring procedure </a:t>
            </a:r>
            <a:endParaRPr lang="es-E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x-none" sz="2400" dirty="0" smtClean="0"/>
              <a:t>(</a:t>
            </a:r>
            <a:r>
              <a:rPr lang="x-none" sz="2400" dirty="0"/>
              <a:t>no destruction, no stress)</a:t>
            </a:r>
          </a:p>
        </p:txBody>
      </p:sp>
    </p:spTree>
    <p:extLst>
      <p:ext uri="{BB962C8B-B14F-4D97-AF65-F5344CB8AC3E}">
        <p14:creationId xmlns:p14="http://schemas.microsoft.com/office/powerpoint/2010/main" val="1747272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7240</TotalTime>
  <Words>1151</Words>
  <Application>Microsoft Macintosh PowerPoint</Application>
  <PresentationFormat>On-screen Show (4:3)</PresentationFormat>
  <Paragraphs>176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Calibri</vt:lpstr>
      <vt:lpstr>Calibri Light</vt:lpstr>
      <vt:lpstr>Symbol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Cross check with standard (destructive) techniques available at LARAMM (Uni. Valencia)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berta.rubio</dc:creator>
  <cp:lastModifiedBy>Microsoft Office User</cp:lastModifiedBy>
  <cp:revision>98</cp:revision>
  <dcterms:created xsi:type="dcterms:W3CDTF">2022-06-21T08:40:34Z</dcterms:created>
  <dcterms:modified xsi:type="dcterms:W3CDTF">2022-10-26T21:49:35Z</dcterms:modified>
</cp:coreProperties>
</file>