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2" r:id="rId1"/>
  </p:sldMasterIdLst>
  <p:notesMasterIdLst>
    <p:notesMasterId r:id="rId19"/>
  </p:notesMasterIdLst>
  <p:sldIdLst>
    <p:sldId id="256" r:id="rId2"/>
    <p:sldId id="258" r:id="rId3"/>
    <p:sldId id="301" r:id="rId4"/>
    <p:sldId id="261" r:id="rId5"/>
    <p:sldId id="283" r:id="rId6"/>
    <p:sldId id="284" r:id="rId7"/>
    <p:sldId id="260" r:id="rId8"/>
    <p:sldId id="276" r:id="rId9"/>
    <p:sldId id="264" r:id="rId10"/>
    <p:sldId id="265" r:id="rId11"/>
    <p:sldId id="307" r:id="rId12"/>
    <p:sldId id="267" r:id="rId13"/>
    <p:sldId id="297" r:id="rId14"/>
    <p:sldId id="306" r:id="rId15"/>
    <p:sldId id="303" r:id="rId16"/>
    <p:sldId id="305" r:id="rId17"/>
    <p:sldId id="304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B1928492-6C79-4A88-97D0-87D47676EC10}">
          <p14:sldIdLst>
            <p14:sldId id="256"/>
            <p14:sldId id="258"/>
            <p14:sldId id="301"/>
            <p14:sldId id="261"/>
            <p14:sldId id="283"/>
            <p14:sldId id="284"/>
            <p14:sldId id="260"/>
            <p14:sldId id="276"/>
            <p14:sldId id="264"/>
            <p14:sldId id="265"/>
            <p14:sldId id="307"/>
            <p14:sldId id="267"/>
            <p14:sldId id="297"/>
            <p14:sldId id="306"/>
            <p14:sldId id="303"/>
            <p14:sldId id="305"/>
            <p14:sldId id="30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8A7516-20FD-08A8-4C2B-CA86F6BDB5C3}" v="56" dt="2022-10-24T09:08:17.477"/>
    <p1510:client id="{4D47B153-5C73-0AF0-EC28-09203B334980}" v="2" dt="2022-10-25T09:29:32.525"/>
    <p1510:client id="{BB66F836-D93A-4577-12BC-DD3E0707B33B}" v="7" dt="2022-10-25T09:11:55.4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710" autoAdjust="0"/>
  </p:normalViewPr>
  <p:slideViewPr>
    <p:cSldViewPr snapToGrid="0">
      <p:cViewPr>
        <p:scale>
          <a:sx n="80" d="100"/>
          <a:sy n="80" d="100"/>
        </p:scale>
        <p:origin x="778" y="-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199ECF-7D83-4C54-9B65-74EA1E807991}" type="datetimeFigureOut">
              <a:rPr lang="es-ES" smtClean="0"/>
              <a:t>25/10/2022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35CA9-D473-4930-B089-9328A8DC5B1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3743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1/14/2022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5432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1/14/2022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86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1/14/2022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763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1/14/2022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034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1/14/2022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7939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1/14/2022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92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1/14/2022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871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1/14/2022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649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1/14/2022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395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s-ES"/>
              <a:t>1/14/2022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463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1/14/2022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855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s-ES"/>
              <a:t>1/14/2022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4792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22.pn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doi.org/10.48550/arXiv.2203.09996" TargetMode="Externa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16.png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png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CBB5FCF9-3BBB-47BB-B753-69186267C330}"/>
              </a:ext>
            </a:extLst>
          </p:cNvPr>
          <p:cNvSpPr txBox="1"/>
          <p:nvPr/>
        </p:nvSpPr>
        <p:spPr>
          <a:xfrm>
            <a:off x="822267" y="2071663"/>
            <a:ext cx="105474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Contribution of meson exchange currents to the lepton-nucleus interaction within a relativistic mean-field model</a:t>
            </a:r>
            <a:endParaRPr lang="es-ES" sz="48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67702CB-CC8C-48E0-9B9D-E9DF808B53EC}"/>
              </a:ext>
            </a:extLst>
          </p:cNvPr>
          <p:cNvSpPr txBox="1"/>
          <p:nvPr/>
        </p:nvSpPr>
        <p:spPr>
          <a:xfrm>
            <a:off x="591964" y="4483451"/>
            <a:ext cx="1099354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u="sng" dirty="0"/>
              <a:t>T. Franco-Munoz</a:t>
            </a:r>
            <a:r>
              <a:rPr lang="es-ES" sz="3200" dirty="0"/>
              <a:t>, R. González-Jiménez and J.M. Udías </a:t>
            </a:r>
          </a:p>
          <a:p>
            <a:pPr algn="ctr"/>
            <a:endParaRPr lang="es-ES" sz="3200" dirty="0"/>
          </a:p>
          <a:p>
            <a:pPr algn="ctr"/>
            <a:r>
              <a:rPr lang="es-ES" sz="3200" b="0" i="0" dirty="0" err="1">
                <a:solidFill>
                  <a:schemeClr val="accent2"/>
                </a:solidFill>
                <a:effectLst/>
                <a:latin typeface="Roboto" panose="02000000000000000000" pitchFamily="2" charset="0"/>
              </a:rPr>
              <a:t>European</a:t>
            </a:r>
            <a:r>
              <a:rPr lang="es-ES" sz="3200" b="0" i="0" dirty="0">
                <a:solidFill>
                  <a:schemeClr val="accent2"/>
                </a:solidFill>
                <a:effectLst/>
                <a:latin typeface="Roboto" panose="02000000000000000000" pitchFamily="2" charset="0"/>
              </a:rPr>
              <a:t> Nuclear </a:t>
            </a:r>
            <a:r>
              <a:rPr lang="es-ES" sz="3200" b="0" i="0" dirty="0" err="1">
                <a:solidFill>
                  <a:schemeClr val="accent2"/>
                </a:solidFill>
                <a:effectLst/>
                <a:latin typeface="Roboto" panose="02000000000000000000" pitchFamily="2" charset="0"/>
              </a:rPr>
              <a:t>Physics</a:t>
            </a:r>
            <a:r>
              <a:rPr lang="es-ES" sz="3200" b="0" i="0" dirty="0">
                <a:solidFill>
                  <a:schemeClr val="accent2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s-ES" sz="3200" b="0" i="0" dirty="0" err="1">
                <a:solidFill>
                  <a:schemeClr val="accent2"/>
                </a:solidFill>
                <a:effectLst/>
                <a:latin typeface="Roboto" panose="02000000000000000000" pitchFamily="2" charset="0"/>
              </a:rPr>
              <a:t>Conference</a:t>
            </a:r>
            <a:r>
              <a:rPr lang="es-ES" sz="3200" b="0" i="0" dirty="0">
                <a:solidFill>
                  <a:schemeClr val="accent2"/>
                </a:solidFill>
                <a:effectLst/>
                <a:latin typeface="Roboto" panose="02000000000000000000" pitchFamily="2" charset="0"/>
              </a:rPr>
              <a:t> 2022</a:t>
            </a:r>
            <a:br>
              <a:rPr lang="es-ES" sz="3200" dirty="0"/>
            </a:br>
            <a:endParaRPr lang="es-ES" sz="3200" dirty="0"/>
          </a:p>
          <a:p>
            <a:pPr algn="r"/>
            <a:endParaRPr lang="es-ES" sz="32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77E96BB-DD06-4933-A915-01F6E72726AD}"/>
              </a:ext>
            </a:extLst>
          </p:cNvPr>
          <p:cNvSpPr txBox="1"/>
          <p:nvPr/>
        </p:nvSpPr>
        <p:spPr>
          <a:xfrm>
            <a:off x="64654" y="6396335"/>
            <a:ext cx="1958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chemeClr val="bg1"/>
                </a:solidFill>
              </a:rPr>
              <a:t>25/10/2022</a:t>
            </a:r>
          </a:p>
        </p:txBody>
      </p:sp>
      <p:pic>
        <p:nvPicPr>
          <p:cNvPr id="8" name="Picture 2" descr="Logos UCM | Biblioteca Complutense">
            <a:extLst>
              <a:ext uri="{FF2B5EF4-FFF2-40B4-BE49-F238E27FC236}">
                <a16:creationId xmlns:a16="http://schemas.microsoft.com/office/drawing/2014/main" id="{E5EFAF3F-99DD-4937-B71F-BAADA886C4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010" y="259464"/>
            <a:ext cx="1921185" cy="1766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 descr="Logotipo&#10;&#10;Descripción generada automáticamente">
            <a:extLst>
              <a:ext uri="{FF2B5EF4-FFF2-40B4-BE49-F238E27FC236}">
                <a16:creationId xmlns:a16="http://schemas.microsoft.com/office/drawing/2014/main" id="{78C069F9-C7EF-4BDF-9AD9-AF6691E021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0004" y="173273"/>
            <a:ext cx="2993075" cy="1938992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0A4A5F6-F825-44C8-8E6E-CE7FD3AFA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8DD8C97-2CF6-1048-7D04-84DF34E4FD6B}"/>
              </a:ext>
            </a:extLst>
          </p:cNvPr>
          <p:cNvSpPr txBox="1"/>
          <p:nvPr/>
        </p:nvSpPr>
        <p:spPr>
          <a:xfrm>
            <a:off x="4206299" y="6401104"/>
            <a:ext cx="275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Tania Franco Muñoz</a:t>
            </a:r>
            <a:endParaRPr lang="es-ES" sz="2400" dirty="0">
              <a:solidFill>
                <a:schemeClr val="bg1"/>
              </a:solidFill>
            </a:endParaRPr>
          </a:p>
        </p:txBody>
      </p:sp>
      <p:pic>
        <p:nvPicPr>
          <p:cNvPr id="3" name="Imagen 4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E84A0BA1-B856-277E-9152-ADAFE7564E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1791" y="215095"/>
            <a:ext cx="1788291" cy="1807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081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735"/>
    </mc:Choice>
    <mc:Fallback xmlns="">
      <p:transition spd="slow" advTm="47735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Una captura de pantalla de un celular con texto e imagen&#10;&#10;Descripción generada automáticamente con confianza media">
            <a:extLst>
              <a:ext uri="{FF2B5EF4-FFF2-40B4-BE49-F238E27FC236}">
                <a16:creationId xmlns:a16="http://schemas.microsoft.com/office/drawing/2014/main" id="{7EFDD441-36F0-723A-76C7-DF17E1731D6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244" t="11477" r="5779" b="8899"/>
          <a:stretch/>
        </p:blipFill>
        <p:spPr>
          <a:xfrm>
            <a:off x="6133427" y="1504712"/>
            <a:ext cx="2622351" cy="3101674"/>
          </a:xfrm>
          <a:prstGeom prst="rect">
            <a:avLst/>
          </a:prstGeom>
        </p:spPr>
      </p:pic>
      <p:pic>
        <p:nvPicPr>
          <p:cNvPr id="14" name="Imagen 13" descr="Una captura de pantalla de un celular con texto e imagen&#10;&#10;Descripción generada automáticamente con confianza media">
            <a:extLst>
              <a:ext uri="{FF2B5EF4-FFF2-40B4-BE49-F238E27FC236}">
                <a16:creationId xmlns:a16="http://schemas.microsoft.com/office/drawing/2014/main" id="{E150BD01-D080-0F79-D940-13DB2C77723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82766" y="1523134"/>
            <a:ext cx="2153570" cy="3052035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3A765A6F-1D5D-A6B7-8EED-FD8235AE67E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</a:blip>
          <a:srcRect l="27734" r="46734"/>
          <a:stretch/>
        </p:blipFill>
        <p:spPr>
          <a:xfrm>
            <a:off x="3549650" y="1504712"/>
            <a:ext cx="2457451" cy="3101674"/>
          </a:xfrm>
          <a:prstGeom prst="rect">
            <a:avLst/>
          </a:prstGeom>
        </p:spPr>
      </p:pic>
      <p:pic>
        <p:nvPicPr>
          <p:cNvPr id="8" name="Imagen 7" descr="Una captura de pantalla de un celular con texto e imagen&#10;&#10;Descripción generada automáticamente con confianza media">
            <a:extLst>
              <a:ext uri="{FF2B5EF4-FFF2-40B4-BE49-F238E27FC236}">
                <a16:creationId xmlns:a16="http://schemas.microsoft.com/office/drawing/2014/main" id="{C6E81B55-154A-3D1D-8A47-04A95223B8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244" t="11477" r="5779" b="8899"/>
          <a:stretch/>
        </p:blipFill>
        <p:spPr>
          <a:xfrm>
            <a:off x="6133758" y="1504712"/>
            <a:ext cx="2622351" cy="3101674"/>
          </a:xfrm>
          <a:prstGeom prst="rect">
            <a:avLst/>
          </a:prstGeom>
        </p:spPr>
      </p:pic>
      <p:sp>
        <p:nvSpPr>
          <p:cNvPr id="51" name="Marcador de contenido 2">
            <a:extLst>
              <a:ext uri="{FF2B5EF4-FFF2-40B4-BE49-F238E27FC236}">
                <a16:creationId xmlns:a16="http://schemas.microsoft.com/office/drawing/2014/main" id="{5A47714D-89D8-8564-886C-59F395C02A6B}"/>
              </a:ext>
            </a:extLst>
          </p:cNvPr>
          <p:cNvSpPr txBox="1">
            <a:spLocks/>
          </p:cNvSpPr>
          <p:nvPr/>
        </p:nvSpPr>
        <p:spPr>
          <a:xfrm>
            <a:off x="3494920" y="5890334"/>
            <a:ext cx="7662167" cy="447304"/>
          </a:xfrm>
          <a:prstGeom prst="rect">
            <a:avLst/>
          </a:prstGeom>
        </p:spPr>
        <p:txBody>
          <a:bodyPr anchor="t"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s-ES" dirty="0"/>
              <a:t> </a:t>
            </a:r>
            <a:r>
              <a:rPr lang="en-US" b="1" dirty="0"/>
              <a:t>Final nucleon</a:t>
            </a:r>
            <a:r>
              <a:rPr lang="en-US" dirty="0"/>
              <a:t>: </a:t>
            </a:r>
            <a:r>
              <a:rPr lang="en-US" sz="2000" dirty="0"/>
              <a:t>solution of the Dirac equation with relativistic potential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EA122A68-C74C-5FAD-0FED-2A439D97944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/>
          </a:blip>
          <a:srcRect l="27734" r="46734"/>
          <a:stretch/>
        </p:blipFill>
        <p:spPr>
          <a:xfrm>
            <a:off x="3549649" y="1504712"/>
            <a:ext cx="2457451" cy="3101674"/>
          </a:xfrm>
          <a:prstGeom prst="rect">
            <a:avLst/>
          </a:prstGeom>
        </p:spPr>
      </p:pic>
      <p:pic>
        <p:nvPicPr>
          <p:cNvPr id="5" name="Imagen 4" descr="Una captura de pantalla de un celular con texto e imagen&#10;&#10;Descripción generada automáticamente con confianza media">
            <a:extLst>
              <a:ext uri="{FF2B5EF4-FFF2-40B4-BE49-F238E27FC236}">
                <a16:creationId xmlns:a16="http://schemas.microsoft.com/office/drawing/2014/main" id="{2F021199-EC64-8DD8-1E7F-026422F21D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2766" y="1529531"/>
            <a:ext cx="2153570" cy="3052035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1195DA53-BD7A-5A9B-EAFC-9C5DE9D1A9E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850052" y="1861829"/>
            <a:ext cx="2627787" cy="2729267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0DB4EFD-D14C-4485-A4A9-EF388D0B59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659813" cy="968375"/>
          </a:xfrm>
        </p:spPr>
        <p:txBody>
          <a:bodyPr>
            <a:normAutofit/>
          </a:bodyPr>
          <a:lstStyle/>
          <a:p>
            <a:pPr algn="ctr"/>
            <a:r>
              <a:rPr lang="es-ES" dirty="0"/>
              <a:t>Nuclear dynamics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9B52A0D4-3A7E-4347-B889-06C5AEEC8A87}"/>
              </a:ext>
            </a:extLst>
          </p:cNvPr>
          <p:cNvCxnSpPr>
            <a:cxnSpLocks/>
          </p:cNvCxnSpPr>
          <p:nvPr/>
        </p:nvCxnSpPr>
        <p:spPr>
          <a:xfrm>
            <a:off x="796031" y="967666"/>
            <a:ext cx="1059993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AFC88464-650C-4F0D-8C17-1076467C7C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65184" y="-94386"/>
            <a:ext cx="1772009" cy="1147954"/>
          </a:xfrm>
          <a:prstGeom prst="rect">
            <a:avLst/>
          </a:prstGeom>
        </p:spPr>
      </p:pic>
      <p:pic>
        <p:nvPicPr>
          <p:cNvPr id="13" name="Picture 2" descr="Logos UCM | Biblioteca Complutense">
            <a:extLst>
              <a:ext uri="{FF2B5EF4-FFF2-40B4-BE49-F238E27FC236}">
                <a16:creationId xmlns:a16="http://schemas.microsoft.com/office/drawing/2014/main" id="{818FC64D-1877-4B30-B5A3-ADBD910FD3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9890" y="-193"/>
            <a:ext cx="1041136" cy="95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9FDD1904-5FD2-8E8A-9A9E-91BCA8897324}"/>
              </a:ext>
            </a:extLst>
          </p:cNvPr>
          <p:cNvSpPr txBox="1">
            <a:spLocks/>
          </p:cNvSpPr>
          <p:nvPr/>
        </p:nvSpPr>
        <p:spPr>
          <a:xfrm>
            <a:off x="796031" y="1043154"/>
            <a:ext cx="10599937" cy="691805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333333"/>
                </a:solidFill>
                <a:latin typeface="ヒラギノ角ゴ Pro W3"/>
              </a:rPr>
              <a:t>  </a:t>
            </a:r>
            <a:r>
              <a:rPr lang="en-US" dirty="0">
                <a:solidFill>
                  <a:srgbClr val="333333"/>
                </a:solidFill>
                <a:latin typeface="ヒラギノ角ゴ Pro W3"/>
              </a:rPr>
              <a:t>We </a:t>
            </a:r>
            <a:r>
              <a:rPr lang="en-US" b="1" dirty="0">
                <a:solidFill>
                  <a:srgbClr val="333333"/>
                </a:solidFill>
                <a:latin typeface="ヒラギノ角ゴ Pro W3"/>
              </a:rPr>
              <a:t>focus on </a:t>
            </a:r>
            <a:r>
              <a:rPr lang="en-US" b="1" dirty="0" err="1">
                <a:solidFill>
                  <a:srgbClr val="333333"/>
                </a:solidFill>
                <a:latin typeface="ヒラギノ角ゴ Pro W3"/>
              </a:rPr>
              <a:t>quasielastic</a:t>
            </a:r>
            <a:r>
              <a:rPr lang="en-US" b="1" dirty="0">
                <a:solidFill>
                  <a:srgbClr val="333333"/>
                </a:solidFill>
                <a:latin typeface="ヒラギノ角ゴ Pro W3"/>
              </a:rPr>
              <a:t> </a:t>
            </a:r>
            <a:r>
              <a:rPr lang="en-US" dirty="0">
                <a:solidFill>
                  <a:srgbClr val="333333"/>
                </a:solidFill>
                <a:latin typeface="ヒラギノ角ゴ Pro W3"/>
              </a:rPr>
              <a:t>scattering: </a:t>
            </a:r>
            <a:r>
              <a:rPr lang="en-US" b="1" dirty="0">
                <a:solidFill>
                  <a:srgbClr val="333333"/>
                </a:solidFill>
                <a:latin typeface="ヒラギノ角ゴ Pro W3"/>
              </a:rPr>
              <a:t>interaction between the lepton with a single bound nucleon </a:t>
            </a:r>
            <a:r>
              <a:rPr lang="en-US" dirty="0">
                <a:solidFill>
                  <a:srgbClr val="333333"/>
                </a:solidFill>
                <a:latin typeface="ヒラギノ角ゴ Pro W3"/>
              </a:rPr>
              <a:t>inside the target nucleus. </a:t>
            </a:r>
          </a:p>
        </p:txBody>
      </p:sp>
      <p:sp>
        <p:nvSpPr>
          <p:cNvPr id="25" name="Marcador de contenido 2">
            <a:extLst>
              <a:ext uri="{FF2B5EF4-FFF2-40B4-BE49-F238E27FC236}">
                <a16:creationId xmlns:a16="http://schemas.microsoft.com/office/drawing/2014/main" id="{46041E97-A7D3-95CE-7C1C-C5069CF75862}"/>
              </a:ext>
            </a:extLst>
          </p:cNvPr>
          <p:cNvSpPr txBox="1">
            <a:spLocks/>
          </p:cNvSpPr>
          <p:nvPr/>
        </p:nvSpPr>
        <p:spPr>
          <a:xfrm>
            <a:off x="3477839" y="4717967"/>
            <a:ext cx="7662167" cy="379036"/>
          </a:xfrm>
          <a:prstGeom prst="rect">
            <a:avLst/>
          </a:prstGeom>
        </p:spPr>
        <p:txBody>
          <a:bodyPr anchor="t"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s-ES" dirty="0"/>
              <a:t> </a:t>
            </a:r>
            <a:r>
              <a:rPr lang="es-ES" b="1" dirty="0"/>
              <a:t>Initial  nucleon</a:t>
            </a:r>
            <a:r>
              <a:rPr lang="es-ES" dirty="0"/>
              <a:t>: independent-particle relativistic mean-field (RMF)</a:t>
            </a:r>
            <a:endParaRPr lang="en-US" sz="2000" dirty="0"/>
          </a:p>
        </p:txBody>
      </p:sp>
      <p:sp>
        <p:nvSpPr>
          <p:cNvPr id="26" name="Abrir llave 25">
            <a:extLst>
              <a:ext uri="{FF2B5EF4-FFF2-40B4-BE49-F238E27FC236}">
                <a16:creationId xmlns:a16="http://schemas.microsoft.com/office/drawing/2014/main" id="{293B5F60-1528-6ED6-8C5E-635BA260E735}"/>
              </a:ext>
            </a:extLst>
          </p:cNvPr>
          <p:cNvSpPr/>
          <p:nvPr/>
        </p:nvSpPr>
        <p:spPr>
          <a:xfrm>
            <a:off x="3354013" y="4717966"/>
            <a:ext cx="281815" cy="153043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8" name="Marcador de contenido 2">
            <a:extLst>
              <a:ext uri="{FF2B5EF4-FFF2-40B4-BE49-F238E27FC236}">
                <a16:creationId xmlns:a16="http://schemas.microsoft.com/office/drawing/2014/main" id="{E6845F2D-36B8-B566-83E6-B389DFFA852D}"/>
              </a:ext>
            </a:extLst>
          </p:cNvPr>
          <p:cNvSpPr txBox="1">
            <a:spLocks/>
          </p:cNvSpPr>
          <p:nvPr/>
        </p:nvSpPr>
        <p:spPr>
          <a:xfrm>
            <a:off x="720436" y="4952410"/>
            <a:ext cx="2690119" cy="1031896"/>
          </a:xfrm>
          <a:prstGeom prst="rect">
            <a:avLst/>
          </a:prstGeom>
        </p:spPr>
        <p:txBody>
          <a:bodyPr anchor="ctr"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s-ES" dirty="0"/>
              <a:t> Theoretical framework</a:t>
            </a:r>
          </a:p>
        </p:txBody>
      </p:sp>
      <p:sp>
        <p:nvSpPr>
          <p:cNvPr id="49" name="Marcador de contenido 2">
            <a:extLst>
              <a:ext uri="{FF2B5EF4-FFF2-40B4-BE49-F238E27FC236}">
                <a16:creationId xmlns:a16="http://schemas.microsoft.com/office/drawing/2014/main" id="{E2C62668-F6EB-387A-76F5-C34E2CD488E3}"/>
              </a:ext>
            </a:extLst>
          </p:cNvPr>
          <p:cNvSpPr txBox="1">
            <a:spLocks/>
          </p:cNvSpPr>
          <p:nvPr/>
        </p:nvSpPr>
        <p:spPr>
          <a:xfrm>
            <a:off x="3477839" y="5157961"/>
            <a:ext cx="7662167" cy="620793"/>
          </a:xfrm>
          <a:prstGeom prst="rect">
            <a:avLst/>
          </a:prstGeom>
        </p:spPr>
        <p:txBody>
          <a:bodyPr anchor="t"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b="1" dirty="0"/>
              <a:t> Nucleus</a:t>
            </a:r>
            <a:r>
              <a:rPr lang="en-US" dirty="0"/>
              <a:t>: shell-model </a:t>
            </a:r>
            <a:r>
              <a:rPr lang="en-US" sz="2000" dirty="0"/>
              <a:t>occupations and background due to SRC taken from a realistic spectral function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3CFC8BA6-09F0-4BA1-431C-489AC224B716}"/>
              </a:ext>
            </a:extLst>
          </p:cNvPr>
          <p:cNvSpPr txBox="1"/>
          <p:nvPr/>
        </p:nvSpPr>
        <p:spPr>
          <a:xfrm>
            <a:off x="4206299" y="6401104"/>
            <a:ext cx="275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Tania Franco Muñoz</a:t>
            </a:r>
            <a:endParaRPr lang="es-ES" sz="2400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081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6165"/>
    </mc:Choice>
    <mc:Fallback xmlns="">
      <p:transition spd="slow" advTm="3561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3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25" grpId="0"/>
      <p:bldP spid="26" grpId="0" animBg="1"/>
      <p:bldP spid="28" grpId="0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195DA53-BD7A-5A9B-EAFC-9C5DE9D1A9E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49800" y="2488674"/>
            <a:ext cx="2745925" cy="2851967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DAAD2544-9879-1C29-9ED7-4DB9DE5119B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8798"/>
          <a:stretch/>
        </p:blipFill>
        <p:spPr>
          <a:xfrm>
            <a:off x="8839509" y="1924687"/>
            <a:ext cx="2302892" cy="350015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0DB4EFD-D14C-4485-A4A9-EF388D0B59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20436" y="0"/>
            <a:ext cx="8659455" cy="967666"/>
          </a:xfrm>
        </p:spPr>
        <p:txBody>
          <a:bodyPr>
            <a:normAutofit/>
          </a:bodyPr>
          <a:lstStyle/>
          <a:p>
            <a:pPr algn="ctr"/>
            <a:r>
              <a:rPr lang="es-ES" dirty="0"/>
              <a:t>Nuclear dynamics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9B52A0D4-3A7E-4347-B889-06C5AEEC8A87}"/>
              </a:ext>
            </a:extLst>
          </p:cNvPr>
          <p:cNvCxnSpPr>
            <a:cxnSpLocks/>
          </p:cNvCxnSpPr>
          <p:nvPr/>
        </p:nvCxnSpPr>
        <p:spPr>
          <a:xfrm>
            <a:off x="796031" y="967666"/>
            <a:ext cx="1059993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AFC88464-650C-4F0D-8C17-1076467C7C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65184" y="-94386"/>
            <a:ext cx="1772009" cy="1147954"/>
          </a:xfrm>
          <a:prstGeom prst="rect">
            <a:avLst/>
          </a:prstGeom>
        </p:spPr>
      </p:pic>
      <p:pic>
        <p:nvPicPr>
          <p:cNvPr id="13" name="Picture 2" descr="Logos UCM | Biblioteca Complutense">
            <a:extLst>
              <a:ext uri="{FF2B5EF4-FFF2-40B4-BE49-F238E27FC236}">
                <a16:creationId xmlns:a16="http://schemas.microsoft.com/office/drawing/2014/main" id="{818FC64D-1877-4B30-B5A3-ADBD910FD3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9890" y="-193"/>
            <a:ext cx="1041136" cy="95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9FDD1904-5FD2-8E8A-9A9E-91BCA8897324}"/>
              </a:ext>
            </a:extLst>
          </p:cNvPr>
          <p:cNvSpPr txBox="1">
            <a:spLocks/>
          </p:cNvSpPr>
          <p:nvPr/>
        </p:nvSpPr>
        <p:spPr>
          <a:xfrm>
            <a:off x="796031" y="1318783"/>
            <a:ext cx="10599937" cy="691805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333333"/>
                </a:solidFill>
                <a:latin typeface="ヒラギノ角ゴ Pro W3"/>
              </a:rPr>
              <a:t>  </a:t>
            </a:r>
            <a:r>
              <a:rPr lang="en-US" dirty="0">
                <a:solidFill>
                  <a:srgbClr val="333333"/>
                </a:solidFill>
                <a:latin typeface="ヒラギノ角ゴ Pro W3"/>
              </a:rPr>
              <a:t>We </a:t>
            </a:r>
            <a:r>
              <a:rPr lang="en-US" b="1" dirty="0">
                <a:solidFill>
                  <a:srgbClr val="333333"/>
                </a:solidFill>
                <a:latin typeface="ヒラギノ角ゴ Pro W3"/>
              </a:rPr>
              <a:t>focus on QE </a:t>
            </a:r>
            <a:r>
              <a:rPr lang="en-US" dirty="0">
                <a:solidFill>
                  <a:srgbClr val="333333"/>
                </a:solidFill>
                <a:latin typeface="ヒラギノ角ゴ Pro W3"/>
              </a:rPr>
              <a:t>scattering: </a:t>
            </a:r>
            <a:r>
              <a:rPr lang="en-US" b="1" dirty="0">
                <a:solidFill>
                  <a:srgbClr val="333333"/>
                </a:solidFill>
                <a:latin typeface="ヒラギノ角ゴ Pro W3"/>
              </a:rPr>
              <a:t>interaction between the lepton with a single bound nucleon </a:t>
            </a:r>
            <a:r>
              <a:rPr lang="en-US" dirty="0">
                <a:solidFill>
                  <a:srgbClr val="333333"/>
                </a:solidFill>
                <a:latin typeface="ヒラギノ角ゴ Pro W3"/>
              </a:rPr>
              <a:t>inside the target nucleus. 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E712EA04-E024-0ADA-EED8-22996C3E132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53266" r="21202"/>
          <a:stretch/>
        </p:blipFill>
        <p:spPr>
          <a:xfrm>
            <a:off x="6153697" y="1990494"/>
            <a:ext cx="2685812" cy="3389899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3A765A6F-1D5D-A6B7-8EED-FD8235AE67E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27734" r="46734"/>
          <a:stretch/>
        </p:blipFill>
        <p:spPr>
          <a:xfrm>
            <a:off x="3427541" y="1959066"/>
            <a:ext cx="2745925" cy="3465772"/>
          </a:xfrm>
          <a:prstGeom prst="rect">
            <a:avLst/>
          </a:prstGeom>
        </p:spPr>
      </p:pic>
      <p:pic>
        <p:nvPicPr>
          <p:cNvPr id="56" name="Imagen 55">
            <a:extLst>
              <a:ext uri="{FF2B5EF4-FFF2-40B4-BE49-F238E27FC236}">
                <a16:creationId xmlns:a16="http://schemas.microsoft.com/office/drawing/2014/main" id="{6A044BC9-A710-8878-D778-A5909E71344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27734" r="46734"/>
          <a:stretch/>
        </p:blipFill>
        <p:spPr>
          <a:xfrm>
            <a:off x="3425032" y="1952558"/>
            <a:ext cx="2745925" cy="3465772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3DC23F22-7676-08BA-F923-5F3D5BAD088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61000"/>
          </a:blip>
          <a:srcRect l="53266" r="21202"/>
          <a:stretch/>
        </p:blipFill>
        <p:spPr>
          <a:xfrm>
            <a:off x="6159027" y="1990494"/>
            <a:ext cx="2685812" cy="3389899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E72FB338-47E8-769F-3858-4E815DBEC75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78798"/>
          <a:stretch/>
        </p:blipFill>
        <p:spPr>
          <a:xfrm>
            <a:off x="8844839" y="1918179"/>
            <a:ext cx="2302892" cy="3500151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3CFC8BA6-09F0-4BA1-431C-489AC224B716}"/>
              </a:ext>
            </a:extLst>
          </p:cNvPr>
          <p:cNvSpPr txBox="1"/>
          <p:nvPr/>
        </p:nvSpPr>
        <p:spPr>
          <a:xfrm>
            <a:off x="4206299" y="6401104"/>
            <a:ext cx="275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Tania Franco Muñoz</a:t>
            </a:r>
            <a:endParaRPr lang="es-ES" sz="2400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422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540"/>
    </mc:Choice>
    <mc:Fallback xmlns="">
      <p:transition spd="slow" advTm="715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2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7013CB0-3DBD-FBBA-72FB-B5DE41FD959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08655" y="802601"/>
            <a:ext cx="2257425" cy="1819275"/>
          </a:xfrm>
          <a:prstGeom prst="rect">
            <a:avLst/>
          </a:prstGeom>
        </p:spPr>
      </p:pic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221E087C-62C0-45D7-B159-2D060E007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DB4EFD-D14C-4485-A4A9-EF388D0B59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6030" y="0"/>
            <a:ext cx="8583860" cy="968375"/>
          </a:xfrm>
        </p:spPr>
        <p:txBody>
          <a:bodyPr>
            <a:normAutofit/>
          </a:bodyPr>
          <a:lstStyle/>
          <a:p>
            <a:pPr algn="ctr"/>
            <a:r>
              <a:rPr lang="es-ES" dirty="0"/>
              <a:t>Meson exchange currents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9B52A0D4-3A7E-4347-B889-06C5AEEC8A87}"/>
              </a:ext>
            </a:extLst>
          </p:cNvPr>
          <p:cNvCxnSpPr>
            <a:cxnSpLocks/>
          </p:cNvCxnSpPr>
          <p:nvPr/>
        </p:nvCxnSpPr>
        <p:spPr>
          <a:xfrm>
            <a:off x="796031" y="967666"/>
            <a:ext cx="1059993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AFC88464-650C-4F0D-8C17-1076467C7C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65184" y="-94386"/>
            <a:ext cx="1772009" cy="1147954"/>
          </a:xfrm>
          <a:prstGeom prst="rect">
            <a:avLst/>
          </a:prstGeom>
        </p:spPr>
      </p:pic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90561D9D-2F83-4BED-8455-67ECDC8AF097}"/>
              </a:ext>
            </a:extLst>
          </p:cNvPr>
          <p:cNvSpPr txBox="1">
            <a:spLocks/>
          </p:cNvSpPr>
          <p:nvPr/>
        </p:nvSpPr>
        <p:spPr>
          <a:xfrm>
            <a:off x="796030" y="1062053"/>
            <a:ext cx="8412625" cy="68701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b="1" dirty="0"/>
              <a:t>Meson exchange current </a:t>
            </a:r>
            <a:r>
              <a:rPr lang="en-US" dirty="0"/>
              <a:t>(MEC) is an </a:t>
            </a:r>
            <a:r>
              <a:rPr lang="es-ES" b="1" dirty="0"/>
              <a:t>one-pion exchange effect</a:t>
            </a:r>
            <a:r>
              <a:rPr lang="en-US" dirty="0"/>
              <a:t> where two-body currents are involved.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0631037-82E1-4E15-87C6-23C44BDE847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6852" b="6852"/>
          <a:stretch/>
        </p:blipFill>
        <p:spPr>
          <a:xfrm>
            <a:off x="9255667" y="1053568"/>
            <a:ext cx="2140302" cy="2014199"/>
          </a:xfrm>
          <a:prstGeom prst="rect">
            <a:avLst/>
          </a:prstGeom>
        </p:spPr>
      </p:pic>
      <p:sp>
        <p:nvSpPr>
          <p:cNvPr id="19" name="Marcador de contenido 2">
            <a:extLst>
              <a:ext uri="{FF2B5EF4-FFF2-40B4-BE49-F238E27FC236}">
                <a16:creationId xmlns:a16="http://schemas.microsoft.com/office/drawing/2014/main" id="{F4C7047A-D3A9-43FB-8054-551CDAD521EF}"/>
              </a:ext>
            </a:extLst>
          </p:cNvPr>
          <p:cNvSpPr txBox="1">
            <a:spLocks/>
          </p:cNvSpPr>
          <p:nvPr/>
        </p:nvSpPr>
        <p:spPr>
          <a:xfrm>
            <a:off x="742019" y="2771190"/>
            <a:ext cx="8412625" cy="46166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s-ES" dirty="0"/>
              <a:t> MEC contributions: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ES" dirty="0"/>
          </a:p>
          <a:p>
            <a:pPr algn="just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B9401E38-5E12-4C54-BB4E-3AA040CB7CC5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 l="7316" r="9216" b="15578"/>
          <a:stretch>
            <a:fillRect/>
          </a:stretch>
        </p:blipFill>
        <p:spPr>
          <a:xfrm>
            <a:off x="1010056" y="3153668"/>
            <a:ext cx="4092480" cy="252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89111DC0-05B1-453D-A97B-57DFA8AF2CB0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6333301" y="3777548"/>
            <a:ext cx="5116680" cy="127764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Marcador de contenido 2">
            <a:extLst>
              <a:ext uri="{FF2B5EF4-FFF2-40B4-BE49-F238E27FC236}">
                <a16:creationId xmlns:a16="http://schemas.microsoft.com/office/drawing/2014/main" id="{DC2BF5E0-30CB-4F69-A502-1BA9F0B8E405}"/>
              </a:ext>
            </a:extLst>
          </p:cNvPr>
          <p:cNvSpPr txBox="1">
            <a:spLocks/>
          </p:cNvSpPr>
          <p:nvPr/>
        </p:nvSpPr>
        <p:spPr>
          <a:xfrm>
            <a:off x="6333301" y="5756000"/>
            <a:ext cx="4252493" cy="60431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s-ES" b="1" dirty="0"/>
              <a:t> ChPT background</a:t>
            </a:r>
          </a:p>
        </p:txBody>
      </p:sp>
      <p:sp>
        <p:nvSpPr>
          <p:cNvPr id="24" name="Marcador de contenido 2">
            <a:extLst>
              <a:ext uri="{FF2B5EF4-FFF2-40B4-BE49-F238E27FC236}">
                <a16:creationId xmlns:a16="http://schemas.microsoft.com/office/drawing/2014/main" id="{5B7B6CCC-8916-4F0B-B23E-0E5623724087}"/>
              </a:ext>
            </a:extLst>
          </p:cNvPr>
          <p:cNvSpPr txBox="1">
            <a:spLocks/>
          </p:cNvSpPr>
          <p:nvPr/>
        </p:nvSpPr>
        <p:spPr>
          <a:xfrm>
            <a:off x="1010056" y="5759388"/>
            <a:ext cx="4252493" cy="60431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s-ES" dirty="0"/>
              <a:t> </a:t>
            </a:r>
            <a:r>
              <a:rPr lang="es-ES" b="1" dirty="0"/>
              <a:t>Delta resonance mechanism</a:t>
            </a:r>
          </a:p>
        </p:txBody>
      </p:sp>
      <p:pic>
        <p:nvPicPr>
          <p:cNvPr id="18" name="Picture 2" descr="Logos UCM | Biblioteca Complutense">
            <a:extLst>
              <a:ext uri="{FF2B5EF4-FFF2-40B4-BE49-F238E27FC236}">
                <a16:creationId xmlns:a16="http://schemas.microsoft.com/office/drawing/2014/main" id="{4A58B8BD-F3F4-42BB-ACEC-6FB0108BEC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9890" y="-193"/>
            <a:ext cx="1041136" cy="95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D5D93549-FB8B-4008-AC36-91684F2C6BF0}"/>
              </a:ext>
            </a:extLst>
          </p:cNvPr>
          <p:cNvCxnSpPr>
            <a:cxnSpLocks/>
          </p:cNvCxnSpPr>
          <p:nvPr/>
        </p:nvCxnSpPr>
        <p:spPr>
          <a:xfrm flipV="1">
            <a:off x="9416415" y="2258436"/>
            <a:ext cx="1796068" cy="689111"/>
          </a:xfrm>
          <a:prstGeom prst="line">
            <a:avLst/>
          </a:prstGeom>
          <a:ln w="381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5D04E37-AAA8-4334-9A93-A4AEDAD09822}"/>
              </a:ext>
            </a:extLst>
          </p:cNvPr>
          <p:cNvSpPr txBox="1"/>
          <p:nvPr/>
        </p:nvSpPr>
        <p:spPr>
          <a:xfrm>
            <a:off x="4206299" y="6401104"/>
            <a:ext cx="275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Tania Franco Muñoz</a:t>
            </a:r>
            <a:endParaRPr lang="es-ES" sz="2400" dirty="0">
              <a:solidFill>
                <a:schemeClr val="bg1"/>
              </a:solidFill>
            </a:endParaRPr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858BC273-1BE5-2481-C37C-2DD8200D0131}"/>
              </a:ext>
            </a:extLst>
          </p:cNvPr>
          <p:cNvSpPr txBox="1">
            <a:spLocks/>
          </p:cNvSpPr>
          <p:nvPr/>
        </p:nvSpPr>
        <p:spPr>
          <a:xfrm>
            <a:off x="796030" y="1786469"/>
            <a:ext cx="8412625" cy="943934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s-ES" dirty="0"/>
              <a:t> When the </a:t>
            </a:r>
            <a:r>
              <a:rPr lang="es-ES" b="1" dirty="0"/>
              <a:t>1p-1h excitation </a:t>
            </a:r>
            <a:r>
              <a:rPr lang="es-ES" dirty="0"/>
              <a:t>occurs through a two-body current, one of the outgoing nucleons becomes bound to the nucleus again entering in the hole left by the other. 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690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810"/>
    </mc:Choice>
    <mc:Fallback xmlns="">
      <p:transition spd="slow" advTm="788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  <p:bldP spid="24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7717C87-E18F-41C4-A1AE-63B2C014F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DB4EFD-D14C-4485-A4A9-EF388D0B59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7051" y="-9646"/>
            <a:ext cx="8752838" cy="968375"/>
          </a:xfrm>
        </p:spPr>
        <p:txBody>
          <a:bodyPr>
            <a:normAutofit fontScale="90000"/>
          </a:bodyPr>
          <a:lstStyle/>
          <a:p>
            <a:pPr algn="ctr"/>
            <a:r>
              <a:rPr lang="es-ES" baseline="30000" dirty="0"/>
              <a:t>12</a:t>
            </a:r>
            <a:r>
              <a:rPr lang="es-ES" dirty="0"/>
              <a:t>C </a:t>
            </a:r>
            <a:r>
              <a:rPr lang="es-ES" dirty="0" err="1"/>
              <a:t>electromagnetic</a:t>
            </a:r>
            <a:r>
              <a:rPr lang="es-ES" dirty="0"/>
              <a:t> inclusive  responses</a:t>
            </a:r>
            <a:endParaRPr lang="es-ES" baseline="30000" dirty="0"/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9B52A0D4-3A7E-4347-B889-06C5AEEC8A87}"/>
              </a:ext>
            </a:extLst>
          </p:cNvPr>
          <p:cNvCxnSpPr>
            <a:cxnSpLocks/>
          </p:cNvCxnSpPr>
          <p:nvPr/>
        </p:nvCxnSpPr>
        <p:spPr>
          <a:xfrm>
            <a:off x="796031" y="967666"/>
            <a:ext cx="1059993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AFC88464-650C-4F0D-8C17-1076467C7C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5184" y="-94386"/>
            <a:ext cx="1772009" cy="1147954"/>
          </a:xfrm>
          <a:prstGeom prst="rect">
            <a:avLst/>
          </a:prstGeom>
        </p:spPr>
      </p:pic>
      <p:pic>
        <p:nvPicPr>
          <p:cNvPr id="11" name="Picture 2" descr="Logos UCM | Biblioteca Complutense">
            <a:extLst>
              <a:ext uri="{FF2B5EF4-FFF2-40B4-BE49-F238E27FC236}">
                <a16:creationId xmlns:a16="http://schemas.microsoft.com/office/drawing/2014/main" id="{3B732FE8-E22C-4198-A378-7912BFA76E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9890" y="-193"/>
            <a:ext cx="1041136" cy="95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65843C5C-B228-476C-95D3-8230F9D32A3A}"/>
              </a:ext>
            </a:extLst>
          </p:cNvPr>
          <p:cNvSpPr txBox="1"/>
          <p:nvPr/>
        </p:nvSpPr>
        <p:spPr>
          <a:xfrm>
            <a:off x="4206299" y="6401104"/>
            <a:ext cx="275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Tania Franco Muñoz</a:t>
            </a:r>
            <a:endParaRPr lang="es-ES" sz="2400" dirty="0">
              <a:solidFill>
                <a:schemeClr val="bg1"/>
              </a:solidFill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B195A930-43C8-4C1F-AA1C-DF6EEBB0B517}"/>
              </a:ext>
            </a:extLst>
          </p:cNvPr>
          <p:cNvCxnSpPr>
            <a:cxnSpLocks/>
          </p:cNvCxnSpPr>
          <p:nvPr/>
        </p:nvCxnSpPr>
        <p:spPr>
          <a:xfrm>
            <a:off x="796031" y="967666"/>
            <a:ext cx="1059993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3" name="Imagen 22">
            <a:extLst>
              <a:ext uri="{FF2B5EF4-FFF2-40B4-BE49-F238E27FC236}">
                <a16:creationId xmlns:a16="http://schemas.microsoft.com/office/drawing/2014/main" id="{5C879828-36C8-48C2-A12C-E780F29C2EB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10318" y="1404715"/>
            <a:ext cx="4606980" cy="4900830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6EC0FA83-A160-4919-9F13-BD9E95131F0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832633" y="1397514"/>
            <a:ext cx="4620518" cy="4915231"/>
          </a:xfrm>
          <a:prstGeom prst="rect">
            <a:avLst/>
          </a:prstGeom>
        </p:spPr>
      </p:pic>
      <p:sp>
        <p:nvSpPr>
          <p:cNvPr id="26" name="Marcador de contenido 2">
            <a:extLst>
              <a:ext uri="{FF2B5EF4-FFF2-40B4-BE49-F238E27FC236}">
                <a16:creationId xmlns:a16="http://schemas.microsoft.com/office/drawing/2014/main" id="{EF6CA065-E0E9-4502-B58E-E00CB989380A}"/>
              </a:ext>
            </a:extLst>
          </p:cNvPr>
          <p:cNvSpPr txBox="1">
            <a:spLocks/>
          </p:cNvSpPr>
          <p:nvPr/>
        </p:nvSpPr>
        <p:spPr>
          <a:xfrm>
            <a:off x="3113808" y="1530759"/>
            <a:ext cx="1257300" cy="2852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600" dirty="0"/>
              <a:t>q=300MeV/c</a:t>
            </a:r>
          </a:p>
        </p:txBody>
      </p:sp>
      <p:sp>
        <p:nvSpPr>
          <p:cNvPr id="27" name="Marcador de contenido 2">
            <a:extLst>
              <a:ext uri="{FF2B5EF4-FFF2-40B4-BE49-F238E27FC236}">
                <a16:creationId xmlns:a16="http://schemas.microsoft.com/office/drawing/2014/main" id="{A4A07704-AF76-4F3F-BCA8-D1101530154D}"/>
              </a:ext>
            </a:extLst>
          </p:cNvPr>
          <p:cNvSpPr txBox="1">
            <a:spLocks/>
          </p:cNvSpPr>
          <p:nvPr/>
        </p:nvSpPr>
        <p:spPr>
          <a:xfrm>
            <a:off x="8208368" y="1500573"/>
            <a:ext cx="1257300" cy="2852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600" dirty="0"/>
              <a:t>q=300MeV/c</a:t>
            </a:r>
          </a:p>
        </p:txBody>
      </p:sp>
      <p:sp>
        <p:nvSpPr>
          <p:cNvPr id="28" name="Marcador de contenido 2">
            <a:extLst>
              <a:ext uri="{FF2B5EF4-FFF2-40B4-BE49-F238E27FC236}">
                <a16:creationId xmlns:a16="http://schemas.microsoft.com/office/drawing/2014/main" id="{697A75F0-D3A1-49F5-A3C7-357A9DB2B2F0}"/>
              </a:ext>
            </a:extLst>
          </p:cNvPr>
          <p:cNvSpPr txBox="1">
            <a:spLocks/>
          </p:cNvSpPr>
          <p:nvPr/>
        </p:nvSpPr>
        <p:spPr>
          <a:xfrm>
            <a:off x="3990436" y="3192855"/>
            <a:ext cx="1257300" cy="2852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600" dirty="0"/>
              <a:t>q=380MeV/c</a:t>
            </a:r>
          </a:p>
        </p:txBody>
      </p:sp>
      <p:sp>
        <p:nvSpPr>
          <p:cNvPr id="29" name="Marcador de contenido 2">
            <a:extLst>
              <a:ext uri="{FF2B5EF4-FFF2-40B4-BE49-F238E27FC236}">
                <a16:creationId xmlns:a16="http://schemas.microsoft.com/office/drawing/2014/main" id="{D13A2065-6CD0-445B-A4AB-5B0125DADD4E}"/>
              </a:ext>
            </a:extLst>
          </p:cNvPr>
          <p:cNvSpPr txBox="1">
            <a:spLocks/>
          </p:cNvSpPr>
          <p:nvPr/>
        </p:nvSpPr>
        <p:spPr>
          <a:xfrm>
            <a:off x="9041243" y="3176691"/>
            <a:ext cx="1257300" cy="2852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600" dirty="0"/>
              <a:t>q=380MeV/c</a:t>
            </a:r>
          </a:p>
        </p:txBody>
      </p:sp>
      <p:sp>
        <p:nvSpPr>
          <p:cNvPr id="30" name="Marcador de contenido 2">
            <a:extLst>
              <a:ext uri="{FF2B5EF4-FFF2-40B4-BE49-F238E27FC236}">
                <a16:creationId xmlns:a16="http://schemas.microsoft.com/office/drawing/2014/main" id="{0405BB59-F40B-4F4B-9383-D9AD8375A9A3}"/>
              </a:ext>
            </a:extLst>
          </p:cNvPr>
          <p:cNvSpPr txBox="1">
            <a:spLocks/>
          </p:cNvSpPr>
          <p:nvPr/>
        </p:nvSpPr>
        <p:spPr>
          <a:xfrm>
            <a:off x="1156355" y="4828991"/>
            <a:ext cx="1257300" cy="2852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600" dirty="0"/>
              <a:t>q=570MeV/c</a:t>
            </a:r>
          </a:p>
        </p:txBody>
      </p:sp>
      <p:sp>
        <p:nvSpPr>
          <p:cNvPr id="31" name="Marcador de contenido 2">
            <a:extLst>
              <a:ext uri="{FF2B5EF4-FFF2-40B4-BE49-F238E27FC236}">
                <a16:creationId xmlns:a16="http://schemas.microsoft.com/office/drawing/2014/main" id="{16DAC1B1-1096-496A-A3E5-5B2055CEB075}"/>
              </a:ext>
            </a:extLst>
          </p:cNvPr>
          <p:cNvSpPr txBox="1">
            <a:spLocks/>
          </p:cNvSpPr>
          <p:nvPr/>
        </p:nvSpPr>
        <p:spPr>
          <a:xfrm>
            <a:off x="6226218" y="4826323"/>
            <a:ext cx="1257300" cy="2852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600" dirty="0"/>
              <a:t>q=570MeV/c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F4FAD9FB-306C-4EC2-A4A8-3639E8B3A9D5}"/>
                  </a:ext>
                </a:extLst>
              </p:cNvPr>
              <p:cNvSpPr txBox="1"/>
              <p:nvPr/>
            </p:nvSpPr>
            <p:spPr>
              <a:xfrm>
                <a:off x="4110509" y="1019964"/>
                <a:ext cx="3970981" cy="411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 sz="1600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den>
                    </m:f>
                    <m:r>
                      <a:rPr lang="es-ES" sz="1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𝑀𝑜𝑡𝑡</m:t>
                        </m:r>
                      </m:sub>
                    </m:sSub>
                    <m:d>
                      <m:dPr>
                        <m:begChr m:val="{"/>
                        <m:endChr m:val="}"/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d>
                          <m:dPr>
                            <m:ctrlP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  <m:sup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p>
                            </m:sSubSup>
                            <m: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p>
                            </m:sSubSup>
                          </m:e>
                        </m:d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d>
                          <m:dPr>
                            <m:ctrlP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  <m:sup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bSup>
                            <m: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bSup>
                          </m:e>
                        </m:d>
                      </m:e>
                    </m:d>
                  </m:oMath>
                </a14:m>
                <a:r>
                  <a:rPr lang="es-ES" sz="1600" b="0" dirty="0"/>
                  <a:t>  </a:t>
                </a:r>
                <a:endParaRPr lang="es-ES" b="0" dirty="0"/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F4FAD9FB-306C-4EC2-A4A8-3639E8B3A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0509" y="1019964"/>
                <a:ext cx="3970981" cy="411331"/>
              </a:xfrm>
              <a:prstGeom prst="rect">
                <a:avLst/>
              </a:prstGeom>
              <a:blipFill>
                <a:blip r:embed="rId6"/>
                <a:stretch>
                  <a:fillRect l="-1227" b="-1323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65B15E96-174F-B467-B1BE-B8D883ADBCB1}"/>
              </a:ext>
            </a:extLst>
          </p:cNvPr>
          <p:cNvSpPr txBox="1">
            <a:spLocks/>
          </p:cNvSpPr>
          <p:nvPr/>
        </p:nvSpPr>
        <p:spPr>
          <a:xfrm rot="5400000">
            <a:off x="8368657" y="3406457"/>
            <a:ext cx="5429278" cy="84577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J. Jourdan, Nucl. Phys. A 603, 117 (1996).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P. Barreau et al., Nuclear Physics A 402,515 (1983).</a:t>
            </a:r>
          </a:p>
          <a:p>
            <a:pPr marL="0" indent="0" algn="just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ED-RMF:  R.González-Jiménez et al. Phys. Rev. C 100, 045501 (2019).</a:t>
            </a:r>
          </a:p>
        </p:txBody>
      </p:sp>
    </p:spTree>
    <p:extLst>
      <p:ext uri="{BB962C8B-B14F-4D97-AF65-F5344CB8AC3E}">
        <p14:creationId xmlns:p14="http://schemas.microsoft.com/office/powerpoint/2010/main" val="479842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7717C87-E18F-41C4-A1AE-63B2C014F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9B52A0D4-3A7E-4347-B889-06C5AEEC8A87}"/>
              </a:ext>
            </a:extLst>
          </p:cNvPr>
          <p:cNvCxnSpPr>
            <a:cxnSpLocks/>
          </p:cNvCxnSpPr>
          <p:nvPr/>
        </p:nvCxnSpPr>
        <p:spPr>
          <a:xfrm>
            <a:off x="796031" y="967666"/>
            <a:ext cx="1059993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AFC88464-650C-4F0D-8C17-1076467C7C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5184" y="-94386"/>
            <a:ext cx="1772009" cy="1147954"/>
          </a:xfrm>
          <a:prstGeom prst="rect">
            <a:avLst/>
          </a:prstGeom>
        </p:spPr>
      </p:pic>
      <p:pic>
        <p:nvPicPr>
          <p:cNvPr id="11" name="Picture 2" descr="Logos UCM | Biblioteca Complutense">
            <a:extLst>
              <a:ext uri="{FF2B5EF4-FFF2-40B4-BE49-F238E27FC236}">
                <a16:creationId xmlns:a16="http://schemas.microsoft.com/office/drawing/2014/main" id="{3B732FE8-E22C-4198-A378-7912BFA76E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9890" y="-193"/>
            <a:ext cx="1041136" cy="95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65843C5C-B228-476C-95D3-8230F9D32A3A}"/>
              </a:ext>
            </a:extLst>
          </p:cNvPr>
          <p:cNvSpPr txBox="1"/>
          <p:nvPr/>
        </p:nvSpPr>
        <p:spPr>
          <a:xfrm>
            <a:off x="4206299" y="6401104"/>
            <a:ext cx="275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Tania Franco Muñoz</a:t>
            </a:r>
            <a:endParaRPr lang="es-ES" sz="2400" dirty="0">
              <a:solidFill>
                <a:schemeClr val="bg1"/>
              </a:solidFill>
            </a:endParaRPr>
          </a:p>
        </p:txBody>
      </p:sp>
      <p:sp>
        <p:nvSpPr>
          <p:cNvPr id="21" name="Marcador de contenido 2">
            <a:extLst>
              <a:ext uri="{FF2B5EF4-FFF2-40B4-BE49-F238E27FC236}">
                <a16:creationId xmlns:a16="http://schemas.microsoft.com/office/drawing/2014/main" id="{8D13CDC8-63F3-471D-A91C-D8C1C90FD003}"/>
              </a:ext>
            </a:extLst>
          </p:cNvPr>
          <p:cNvSpPr txBox="1">
            <a:spLocks/>
          </p:cNvSpPr>
          <p:nvPr/>
        </p:nvSpPr>
        <p:spPr>
          <a:xfrm rot="5400000">
            <a:off x="8920732" y="3504820"/>
            <a:ext cx="5429278" cy="84577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J. Jourdan, Nucl. Phys. A 603, 117 (1996).</a:t>
            </a:r>
          </a:p>
          <a:p>
            <a:pPr marL="0" indent="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P. Barreau et al., Nuclear Physics A 402,515 (1983).</a:t>
            </a:r>
          </a:p>
          <a:p>
            <a:pPr marL="0" indent="0" algn="just">
              <a:spcBef>
                <a:spcPts val="600"/>
              </a:spcBef>
              <a:spcAft>
                <a:spcPts val="0"/>
              </a:spcAft>
              <a:buNone/>
            </a:pPr>
            <a:r>
              <a:rPr lang="es-E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ED-RMF:  R.González-Jiménez et al. Phys. Rev. C 100, 045501 (2019).</a:t>
            </a: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B195A930-43C8-4C1F-AA1C-DF6EEBB0B517}"/>
              </a:ext>
            </a:extLst>
          </p:cNvPr>
          <p:cNvCxnSpPr>
            <a:cxnSpLocks/>
          </p:cNvCxnSpPr>
          <p:nvPr/>
        </p:nvCxnSpPr>
        <p:spPr>
          <a:xfrm>
            <a:off x="796031" y="967666"/>
            <a:ext cx="1059993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3" name="Imagen 22">
            <a:extLst>
              <a:ext uri="{FF2B5EF4-FFF2-40B4-BE49-F238E27FC236}">
                <a16:creationId xmlns:a16="http://schemas.microsoft.com/office/drawing/2014/main" id="{5C879828-36C8-48C2-A12C-E780F29C2EB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10318" y="1404715"/>
            <a:ext cx="4606980" cy="4900831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6EC0FA83-A160-4919-9F13-BD9E95131F0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832633" y="1397514"/>
            <a:ext cx="4620518" cy="4915232"/>
          </a:xfrm>
          <a:prstGeom prst="rect">
            <a:avLst/>
          </a:prstGeom>
        </p:spPr>
      </p:pic>
      <p:sp>
        <p:nvSpPr>
          <p:cNvPr id="26" name="Marcador de contenido 2">
            <a:extLst>
              <a:ext uri="{FF2B5EF4-FFF2-40B4-BE49-F238E27FC236}">
                <a16:creationId xmlns:a16="http://schemas.microsoft.com/office/drawing/2014/main" id="{EF6CA065-E0E9-4502-B58E-E00CB989380A}"/>
              </a:ext>
            </a:extLst>
          </p:cNvPr>
          <p:cNvSpPr txBox="1">
            <a:spLocks/>
          </p:cNvSpPr>
          <p:nvPr/>
        </p:nvSpPr>
        <p:spPr>
          <a:xfrm>
            <a:off x="3113808" y="1530759"/>
            <a:ext cx="1257300" cy="2852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600" dirty="0"/>
              <a:t>q=300MeV/c</a:t>
            </a:r>
          </a:p>
        </p:txBody>
      </p:sp>
      <p:sp>
        <p:nvSpPr>
          <p:cNvPr id="27" name="Marcador de contenido 2">
            <a:extLst>
              <a:ext uri="{FF2B5EF4-FFF2-40B4-BE49-F238E27FC236}">
                <a16:creationId xmlns:a16="http://schemas.microsoft.com/office/drawing/2014/main" id="{A4A07704-AF76-4F3F-BCA8-D1101530154D}"/>
              </a:ext>
            </a:extLst>
          </p:cNvPr>
          <p:cNvSpPr txBox="1">
            <a:spLocks/>
          </p:cNvSpPr>
          <p:nvPr/>
        </p:nvSpPr>
        <p:spPr>
          <a:xfrm>
            <a:off x="8208368" y="1500573"/>
            <a:ext cx="1257300" cy="2852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600" dirty="0"/>
              <a:t>q=300MeV/c</a:t>
            </a:r>
          </a:p>
        </p:txBody>
      </p:sp>
      <p:sp>
        <p:nvSpPr>
          <p:cNvPr id="28" name="Marcador de contenido 2">
            <a:extLst>
              <a:ext uri="{FF2B5EF4-FFF2-40B4-BE49-F238E27FC236}">
                <a16:creationId xmlns:a16="http://schemas.microsoft.com/office/drawing/2014/main" id="{697A75F0-D3A1-49F5-A3C7-357A9DB2B2F0}"/>
              </a:ext>
            </a:extLst>
          </p:cNvPr>
          <p:cNvSpPr txBox="1">
            <a:spLocks/>
          </p:cNvSpPr>
          <p:nvPr/>
        </p:nvSpPr>
        <p:spPr>
          <a:xfrm>
            <a:off x="3990436" y="3192855"/>
            <a:ext cx="1257300" cy="2852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600" dirty="0"/>
              <a:t>q=380MeV/c</a:t>
            </a:r>
          </a:p>
        </p:txBody>
      </p:sp>
      <p:sp>
        <p:nvSpPr>
          <p:cNvPr id="29" name="Marcador de contenido 2">
            <a:extLst>
              <a:ext uri="{FF2B5EF4-FFF2-40B4-BE49-F238E27FC236}">
                <a16:creationId xmlns:a16="http://schemas.microsoft.com/office/drawing/2014/main" id="{D13A2065-6CD0-445B-A4AB-5B0125DADD4E}"/>
              </a:ext>
            </a:extLst>
          </p:cNvPr>
          <p:cNvSpPr txBox="1">
            <a:spLocks/>
          </p:cNvSpPr>
          <p:nvPr/>
        </p:nvSpPr>
        <p:spPr>
          <a:xfrm>
            <a:off x="9041243" y="3176691"/>
            <a:ext cx="1257300" cy="2852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600" dirty="0"/>
              <a:t>q=380MeV/c</a:t>
            </a:r>
          </a:p>
        </p:txBody>
      </p:sp>
      <p:sp>
        <p:nvSpPr>
          <p:cNvPr id="30" name="Marcador de contenido 2">
            <a:extLst>
              <a:ext uri="{FF2B5EF4-FFF2-40B4-BE49-F238E27FC236}">
                <a16:creationId xmlns:a16="http://schemas.microsoft.com/office/drawing/2014/main" id="{0405BB59-F40B-4F4B-9383-D9AD8375A9A3}"/>
              </a:ext>
            </a:extLst>
          </p:cNvPr>
          <p:cNvSpPr txBox="1">
            <a:spLocks/>
          </p:cNvSpPr>
          <p:nvPr/>
        </p:nvSpPr>
        <p:spPr>
          <a:xfrm>
            <a:off x="1156355" y="4828991"/>
            <a:ext cx="1257300" cy="2852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600" dirty="0"/>
              <a:t>q=570MeV/c</a:t>
            </a:r>
          </a:p>
        </p:txBody>
      </p:sp>
      <p:sp>
        <p:nvSpPr>
          <p:cNvPr id="31" name="Marcador de contenido 2">
            <a:extLst>
              <a:ext uri="{FF2B5EF4-FFF2-40B4-BE49-F238E27FC236}">
                <a16:creationId xmlns:a16="http://schemas.microsoft.com/office/drawing/2014/main" id="{16DAC1B1-1096-496A-A3E5-5B2055CEB075}"/>
              </a:ext>
            </a:extLst>
          </p:cNvPr>
          <p:cNvSpPr txBox="1">
            <a:spLocks/>
          </p:cNvSpPr>
          <p:nvPr/>
        </p:nvSpPr>
        <p:spPr>
          <a:xfrm>
            <a:off x="6226218" y="4826323"/>
            <a:ext cx="1257300" cy="2852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600" dirty="0"/>
              <a:t>q=570MeV/c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F4FAD9FB-306C-4EC2-A4A8-3639E8B3A9D5}"/>
                  </a:ext>
                </a:extLst>
              </p:cNvPr>
              <p:cNvSpPr txBox="1"/>
              <p:nvPr/>
            </p:nvSpPr>
            <p:spPr>
              <a:xfrm>
                <a:off x="4110509" y="1019964"/>
                <a:ext cx="3970981" cy="411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 sz="1600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den>
                    </m:f>
                    <m:r>
                      <a:rPr lang="es-ES" sz="1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𝑀𝑜𝑡𝑡</m:t>
                        </m:r>
                      </m:sub>
                    </m:sSub>
                    <m:d>
                      <m:dPr>
                        <m:begChr m:val="{"/>
                        <m:endChr m:val="}"/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d>
                          <m:dPr>
                            <m:ctrlP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  <m:sup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p>
                            </m:sSubSup>
                            <m: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p>
                            </m:sSubSup>
                          </m:e>
                        </m:d>
                        <m:r>
                          <a:rPr lang="es-ES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d>
                          <m:dPr>
                            <m:ctrlP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  <m:sup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bSup>
                            <m:r>
                              <a:rPr lang="es-ES" sz="16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es-ES" sz="16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bSup>
                          </m:e>
                        </m:d>
                      </m:e>
                    </m:d>
                  </m:oMath>
                </a14:m>
                <a:r>
                  <a:rPr lang="es-ES" sz="1600" b="0" dirty="0"/>
                  <a:t>  </a:t>
                </a:r>
                <a:endParaRPr lang="es-ES" b="0" dirty="0"/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F4FAD9FB-306C-4EC2-A4A8-3639E8B3A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0509" y="1019964"/>
                <a:ext cx="3970981" cy="411331"/>
              </a:xfrm>
              <a:prstGeom prst="rect">
                <a:avLst/>
              </a:prstGeom>
              <a:blipFill>
                <a:blip r:embed="rId6"/>
                <a:stretch>
                  <a:fillRect l="-1227" b="-1323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uadroTexto 3">
            <a:extLst>
              <a:ext uri="{FF2B5EF4-FFF2-40B4-BE49-F238E27FC236}">
                <a16:creationId xmlns:a16="http://schemas.microsoft.com/office/drawing/2014/main" id="{F2BD4CB3-D737-1B77-D8FF-D1134D34062F}"/>
              </a:ext>
            </a:extLst>
          </p:cNvPr>
          <p:cNvSpPr txBox="1"/>
          <p:nvPr/>
        </p:nvSpPr>
        <p:spPr>
          <a:xfrm>
            <a:off x="2584532" y="846520"/>
            <a:ext cx="6972787" cy="584775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3200" dirty="0">
                <a:solidFill>
                  <a:srgbClr val="FF0000"/>
                </a:solidFill>
              </a:rPr>
              <a:t>FSI are important to describe the DATA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7FBC5754-AE69-A076-178C-22E7E3D673BD}"/>
              </a:ext>
            </a:extLst>
          </p:cNvPr>
          <p:cNvSpPr txBox="1">
            <a:spLocks/>
          </p:cNvSpPr>
          <p:nvPr/>
        </p:nvSpPr>
        <p:spPr>
          <a:xfrm>
            <a:off x="627051" y="-9646"/>
            <a:ext cx="8752838" cy="96837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baseline="30000" dirty="0"/>
              <a:t>12</a:t>
            </a:r>
            <a:r>
              <a:rPr lang="es-ES" dirty="0"/>
              <a:t>C </a:t>
            </a:r>
            <a:r>
              <a:rPr lang="es-ES" dirty="0" err="1"/>
              <a:t>electromagnetic</a:t>
            </a:r>
            <a:r>
              <a:rPr lang="es-ES" dirty="0"/>
              <a:t> inclusive  responses</a:t>
            </a:r>
            <a:endParaRPr lang="es-ES" baseline="30000" dirty="0"/>
          </a:p>
        </p:txBody>
      </p:sp>
    </p:spTree>
    <p:extLst>
      <p:ext uri="{BB962C8B-B14F-4D97-AF65-F5344CB8AC3E}">
        <p14:creationId xmlns:p14="http://schemas.microsoft.com/office/powerpoint/2010/main" val="22780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94"/>
    </mc:Choice>
    <mc:Fallback xmlns="">
      <p:transition spd="slow" advTm="17594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8062616C-5D3B-6F01-BF58-BE090409F00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220278" y="2226303"/>
            <a:ext cx="9597770" cy="193812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0DB4EFD-D14C-4485-A4A9-EF388D0B59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6030" y="0"/>
            <a:ext cx="8583860" cy="967666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/>
              <a:t>Comparison to previous computations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9B52A0D4-3A7E-4347-B889-06C5AEEC8A87}"/>
              </a:ext>
            </a:extLst>
          </p:cNvPr>
          <p:cNvCxnSpPr>
            <a:cxnSpLocks/>
          </p:cNvCxnSpPr>
          <p:nvPr/>
        </p:nvCxnSpPr>
        <p:spPr>
          <a:xfrm>
            <a:off x="796031" y="967666"/>
            <a:ext cx="1059993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AFC88464-650C-4F0D-8C17-1076467C7C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5184" y="-94386"/>
            <a:ext cx="1772009" cy="1147954"/>
          </a:xfrm>
          <a:prstGeom prst="rect">
            <a:avLst/>
          </a:prstGeom>
        </p:spPr>
      </p:pic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90561D9D-2F83-4BED-8455-67ECDC8AF097}"/>
              </a:ext>
            </a:extLst>
          </p:cNvPr>
          <p:cNvSpPr txBox="1">
            <a:spLocks/>
          </p:cNvSpPr>
          <p:nvPr/>
        </p:nvSpPr>
        <p:spPr>
          <a:xfrm>
            <a:off x="796030" y="996657"/>
            <a:ext cx="10599938" cy="1265512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s-ES" dirty="0"/>
              <a:t> Two completely different theoretical approaches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s-ES" b="1" dirty="0"/>
              <a:t>Ab initio non-relativistic Green’s function Monte Carlo </a:t>
            </a:r>
            <a:r>
              <a:rPr lang="es-ES" dirty="0"/>
              <a:t>(GFMC).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US" b="1" dirty="0"/>
              <a:t>ED-RMF</a:t>
            </a:r>
            <a:r>
              <a:rPr lang="en-US" dirty="0"/>
              <a:t>: fully </a:t>
            </a:r>
            <a:r>
              <a:rPr lang="en-US" b="1" dirty="0"/>
              <a:t>relativistic model </a:t>
            </a:r>
            <a:r>
              <a:rPr lang="en-US" dirty="0"/>
              <a:t>and coherent </a:t>
            </a:r>
            <a:r>
              <a:rPr lang="en-US" b="1" dirty="0"/>
              <a:t>quantum mechanical </a:t>
            </a:r>
            <a:r>
              <a:rPr lang="en-US" dirty="0"/>
              <a:t>description of the nucleonic states, incorporating </a:t>
            </a:r>
            <a:r>
              <a:rPr lang="en-US" b="1" dirty="0"/>
              <a:t>realistic dynamics and final state interactions</a:t>
            </a:r>
            <a:endParaRPr lang="es-ES" dirty="0"/>
          </a:p>
          <a:p>
            <a:pPr lvl="1" algn="just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221E087C-62C0-45D7-B159-2D060E007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8" name="Picture 2" descr="Logos UCM | Biblioteca Complutense">
            <a:extLst>
              <a:ext uri="{FF2B5EF4-FFF2-40B4-BE49-F238E27FC236}">
                <a16:creationId xmlns:a16="http://schemas.microsoft.com/office/drawing/2014/main" id="{4A58B8BD-F3F4-42BB-ACEC-6FB0108BEC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9890" y="-193"/>
            <a:ext cx="1041136" cy="95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C5D04E37-AAA8-4334-9A93-A4AEDAD09822}"/>
              </a:ext>
            </a:extLst>
          </p:cNvPr>
          <p:cNvSpPr txBox="1"/>
          <p:nvPr/>
        </p:nvSpPr>
        <p:spPr>
          <a:xfrm>
            <a:off x="4206299" y="6401104"/>
            <a:ext cx="275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Tania Franco Muñoz</a:t>
            </a:r>
            <a:endParaRPr lang="es-ES" sz="2400" dirty="0">
              <a:solidFill>
                <a:schemeClr val="bg1"/>
              </a:solidFill>
            </a:endParaRPr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858BC273-1BE5-2481-C37C-2DD8200D0131}"/>
              </a:ext>
            </a:extLst>
          </p:cNvPr>
          <p:cNvSpPr txBox="1">
            <a:spLocks/>
          </p:cNvSpPr>
          <p:nvPr/>
        </p:nvSpPr>
        <p:spPr>
          <a:xfrm>
            <a:off x="796030" y="6002073"/>
            <a:ext cx="8412625" cy="943934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dirty="0"/>
              <a:t> Remarkable good agreement between both ED-RMF and GFMC calculations</a:t>
            </a:r>
          </a:p>
        </p:txBody>
      </p:sp>
      <p:sp>
        <p:nvSpPr>
          <p:cNvPr id="24" name="Marcador de contenido 2">
            <a:extLst>
              <a:ext uri="{FF2B5EF4-FFF2-40B4-BE49-F238E27FC236}">
                <a16:creationId xmlns:a16="http://schemas.microsoft.com/office/drawing/2014/main" id="{B6066F9A-7F48-6D0F-075A-F0B472E390AE}"/>
              </a:ext>
            </a:extLst>
          </p:cNvPr>
          <p:cNvSpPr txBox="1">
            <a:spLocks/>
          </p:cNvSpPr>
          <p:nvPr/>
        </p:nvSpPr>
        <p:spPr>
          <a:xfrm>
            <a:off x="1465118" y="2307765"/>
            <a:ext cx="1257300" cy="2852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600" dirty="0"/>
              <a:t>q=300MeV/c</a:t>
            </a:r>
          </a:p>
        </p:txBody>
      </p:sp>
      <p:sp>
        <p:nvSpPr>
          <p:cNvPr id="25" name="Marcador de contenido 2">
            <a:extLst>
              <a:ext uri="{FF2B5EF4-FFF2-40B4-BE49-F238E27FC236}">
                <a16:creationId xmlns:a16="http://schemas.microsoft.com/office/drawing/2014/main" id="{FCB117B3-1292-92B5-1378-C6D6203A9239}"/>
              </a:ext>
            </a:extLst>
          </p:cNvPr>
          <p:cNvSpPr txBox="1">
            <a:spLocks/>
          </p:cNvSpPr>
          <p:nvPr/>
        </p:nvSpPr>
        <p:spPr>
          <a:xfrm>
            <a:off x="4644736" y="2308981"/>
            <a:ext cx="1257300" cy="2852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600" dirty="0"/>
              <a:t>q=380MeV/c</a:t>
            </a:r>
          </a:p>
        </p:txBody>
      </p:sp>
      <p:sp>
        <p:nvSpPr>
          <p:cNvPr id="29" name="Marcador de contenido 2">
            <a:extLst>
              <a:ext uri="{FF2B5EF4-FFF2-40B4-BE49-F238E27FC236}">
                <a16:creationId xmlns:a16="http://schemas.microsoft.com/office/drawing/2014/main" id="{18FF33BF-F82B-7FBC-2B34-7DC5979E7553}"/>
              </a:ext>
            </a:extLst>
          </p:cNvPr>
          <p:cNvSpPr txBox="1">
            <a:spLocks/>
          </p:cNvSpPr>
          <p:nvPr/>
        </p:nvSpPr>
        <p:spPr>
          <a:xfrm>
            <a:off x="7824354" y="2308981"/>
            <a:ext cx="1257300" cy="2852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600" dirty="0"/>
              <a:t>q=570MeV/c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3DAB160-1014-00C8-C550-8535D3E120D0}"/>
              </a:ext>
            </a:extLst>
          </p:cNvPr>
          <p:cNvSpPr txBox="1"/>
          <p:nvPr/>
        </p:nvSpPr>
        <p:spPr>
          <a:xfrm rot="5400000">
            <a:off x="9120282" y="3469504"/>
            <a:ext cx="52431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A. Lovato, S. Gandolfi, J. Carlson, S. C. Pieper, and R. Schiavilla, Phys. Rev. Lett. 117, 082501 (2016).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94A0E24-957A-DD43-B94E-5252A14E93F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220279" y="4092439"/>
            <a:ext cx="9597770" cy="1938128"/>
          </a:xfrm>
          <a:prstGeom prst="rect">
            <a:avLst/>
          </a:prstGeom>
        </p:spPr>
      </p:pic>
      <p:sp>
        <p:nvSpPr>
          <p:cNvPr id="23" name="Marcador de contenido 2">
            <a:extLst>
              <a:ext uri="{FF2B5EF4-FFF2-40B4-BE49-F238E27FC236}">
                <a16:creationId xmlns:a16="http://schemas.microsoft.com/office/drawing/2014/main" id="{9F9D2335-4EAD-8187-A86B-6751BEC439C8}"/>
              </a:ext>
            </a:extLst>
          </p:cNvPr>
          <p:cNvSpPr txBox="1">
            <a:spLocks/>
          </p:cNvSpPr>
          <p:nvPr/>
        </p:nvSpPr>
        <p:spPr>
          <a:xfrm>
            <a:off x="1465118" y="4186609"/>
            <a:ext cx="1257300" cy="2852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600" dirty="0"/>
              <a:t>q=300MeV/c</a:t>
            </a:r>
          </a:p>
        </p:txBody>
      </p:sp>
      <p:sp>
        <p:nvSpPr>
          <p:cNvPr id="26" name="Marcador de contenido 2">
            <a:extLst>
              <a:ext uri="{FF2B5EF4-FFF2-40B4-BE49-F238E27FC236}">
                <a16:creationId xmlns:a16="http://schemas.microsoft.com/office/drawing/2014/main" id="{2CA918D0-8D4D-6C9B-0DF2-E4A7CBB53772}"/>
              </a:ext>
            </a:extLst>
          </p:cNvPr>
          <p:cNvSpPr txBox="1">
            <a:spLocks/>
          </p:cNvSpPr>
          <p:nvPr/>
        </p:nvSpPr>
        <p:spPr>
          <a:xfrm>
            <a:off x="4644736" y="4171803"/>
            <a:ext cx="1257300" cy="2852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600" dirty="0"/>
              <a:t>q=380MeV/c</a:t>
            </a:r>
          </a:p>
        </p:txBody>
      </p:sp>
      <p:sp>
        <p:nvSpPr>
          <p:cNvPr id="28" name="Marcador de contenido 2">
            <a:extLst>
              <a:ext uri="{FF2B5EF4-FFF2-40B4-BE49-F238E27FC236}">
                <a16:creationId xmlns:a16="http://schemas.microsoft.com/office/drawing/2014/main" id="{6BD3DADB-38F5-7920-6B01-2812EEF48484}"/>
              </a:ext>
            </a:extLst>
          </p:cNvPr>
          <p:cNvSpPr txBox="1">
            <a:spLocks/>
          </p:cNvSpPr>
          <p:nvPr/>
        </p:nvSpPr>
        <p:spPr>
          <a:xfrm>
            <a:off x="7786810" y="4186609"/>
            <a:ext cx="1257300" cy="2852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1600" dirty="0"/>
              <a:t>q=570MeV/c</a:t>
            </a:r>
          </a:p>
        </p:txBody>
      </p:sp>
    </p:spTree>
    <p:extLst>
      <p:ext uri="{BB962C8B-B14F-4D97-AF65-F5344CB8AC3E}">
        <p14:creationId xmlns:p14="http://schemas.microsoft.com/office/powerpoint/2010/main" val="1061369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24" grpId="0"/>
      <p:bldP spid="25" grpId="0"/>
      <p:bldP spid="29" grpId="0"/>
      <p:bldP spid="23" grpId="0"/>
      <p:bldP spid="26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7717C87-E18F-41C4-A1AE-63B2C014F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DB4EFD-D14C-4485-A4A9-EF388D0B59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62425" y="9646"/>
            <a:ext cx="9490541" cy="968375"/>
          </a:xfrm>
        </p:spPr>
        <p:txBody>
          <a:bodyPr>
            <a:normAutofit fontScale="90000"/>
          </a:bodyPr>
          <a:lstStyle/>
          <a:p>
            <a:pPr algn="ctr"/>
            <a:r>
              <a:rPr lang="es-ES" baseline="30000" dirty="0"/>
              <a:t>40</a:t>
            </a:r>
            <a:r>
              <a:rPr lang="es-ES" dirty="0"/>
              <a:t>Ca </a:t>
            </a:r>
            <a:r>
              <a:rPr lang="es-ES" dirty="0" err="1"/>
              <a:t>electromagnetic</a:t>
            </a:r>
            <a:r>
              <a:rPr lang="es-ES" dirty="0"/>
              <a:t> inclusive </a:t>
            </a:r>
            <a:r>
              <a:rPr lang="es-ES" dirty="0" err="1"/>
              <a:t>cross</a:t>
            </a:r>
            <a:r>
              <a:rPr lang="es-ES" dirty="0"/>
              <a:t> </a:t>
            </a:r>
            <a:r>
              <a:rPr lang="es-ES" dirty="0" err="1"/>
              <a:t>section</a:t>
            </a:r>
            <a:endParaRPr lang="es-ES" baseline="30000" dirty="0">
              <a:cs typeface="Calibri Light" panose="020F0302020204030204"/>
            </a:endParaRP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9B52A0D4-3A7E-4347-B889-06C5AEEC8A87}"/>
              </a:ext>
            </a:extLst>
          </p:cNvPr>
          <p:cNvCxnSpPr>
            <a:cxnSpLocks/>
          </p:cNvCxnSpPr>
          <p:nvPr/>
        </p:nvCxnSpPr>
        <p:spPr>
          <a:xfrm>
            <a:off x="796031" y="967666"/>
            <a:ext cx="1059993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AFC88464-650C-4F0D-8C17-1076467C7C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5184" y="-94386"/>
            <a:ext cx="1772009" cy="1147954"/>
          </a:xfrm>
          <a:prstGeom prst="rect">
            <a:avLst/>
          </a:prstGeom>
        </p:spPr>
      </p:pic>
      <p:pic>
        <p:nvPicPr>
          <p:cNvPr id="11" name="Picture 2" descr="Logos UCM | Biblioteca Complutense">
            <a:extLst>
              <a:ext uri="{FF2B5EF4-FFF2-40B4-BE49-F238E27FC236}">
                <a16:creationId xmlns:a16="http://schemas.microsoft.com/office/drawing/2014/main" id="{3B732FE8-E22C-4198-A378-7912BFA76E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9890" y="-193"/>
            <a:ext cx="1041136" cy="95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65843C5C-B228-476C-95D3-8230F9D32A3A}"/>
              </a:ext>
            </a:extLst>
          </p:cNvPr>
          <p:cNvSpPr txBox="1"/>
          <p:nvPr/>
        </p:nvSpPr>
        <p:spPr>
          <a:xfrm>
            <a:off x="4206299" y="6401104"/>
            <a:ext cx="275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Tania Franco Muñoz</a:t>
            </a:r>
            <a:endParaRPr lang="es-ES" sz="2400" dirty="0">
              <a:solidFill>
                <a:schemeClr val="bg1"/>
              </a:solidFill>
            </a:endParaRPr>
          </a:p>
        </p:txBody>
      </p: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B195A930-43C8-4C1F-AA1C-DF6EEBB0B517}"/>
              </a:ext>
            </a:extLst>
          </p:cNvPr>
          <p:cNvCxnSpPr>
            <a:cxnSpLocks/>
          </p:cNvCxnSpPr>
          <p:nvPr/>
        </p:nvCxnSpPr>
        <p:spPr>
          <a:xfrm>
            <a:off x="796031" y="967666"/>
            <a:ext cx="1059993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9" name="Tabla 11">
            <a:extLst>
              <a:ext uri="{FF2B5EF4-FFF2-40B4-BE49-F238E27FC236}">
                <a16:creationId xmlns:a16="http://schemas.microsoft.com/office/drawing/2014/main" id="{98A9DB99-3E09-A7DE-CE20-18A14B448F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486509"/>
              </p:ext>
            </p:extLst>
          </p:nvPr>
        </p:nvGraphicFramePr>
        <p:xfrm>
          <a:off x="1627178" y="1324574"/>
          <a:ext cx="8937644" cy="670560"/>
        </p:xfrm>
        <a:graphic>
          <a:graphicData uri="http://schemas.openxmlformats.org/drawingml/2006/table">
            <a:tbl>
              <a:tblPr firstCol="1" bandCol="1">
                <a:tableStyleId>{21E4AEA4-8DFA-4A89-87EB-49C32662AFE0}</a:tableStyleId>
              </a:tblPr>
              <a:tblGrid>
                <a:gridCol w="2241644">
                  <a:extLst>
                    <a:ext uri="{9D8B030D-6E8A-4147-A177-3AD203B41FA5}">
                      <a16:colId xmlns:a16="http://schemas.microsoft.com/office/drawing/2014/main" val="3689402595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1989643724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1581582102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2456879886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1013274574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2331582895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3076344353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es-ES" sz="1600" b="1" dirty="0"/>
                        <a:t>Shell model 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1d</a:t>
                      </a:r>
                      <a:r>
                        <a:rPr lang="es-ES" sz="1600" baseline="-25000" dirty="0"/>
                        <a:t>3/2</a:t>
                      </a:r>
                      <a:r>
                        <a:rPr lang="es-ES" sz="1600" dirty="0"/>
                        <a:t>+2s</a:t>
                      </a:r>
                      <a:r>
                        <a:rPr lang="es-ES" sz="1600" baseline="-25000" dirty="0"/>
                        <a:t>1/2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1d</a:t>
                      </a:r>
                      <a:r>
                        <a:rPr lang="es-ES" sz="1600" baseline="-25000" dirty="0"/>
                        <a:t>3/2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2s</a:t>
                      </a:r>
                      <a:r>
                        <a:rPr lang="es-ES" sz="1600" baseline="-25000" dirty="0"/>
                        <a:t>1/2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1d</a:t>
                      </a:r>
                      <a:r>
                        <a:rPr lang="es-ES" sz="1600" baseline="-25000" dirty="0"/>
                        <a:t>5/2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1p</a:t>
                      </a:r>
                      <a:r>
                        <a:rPr lang="es-ES" sz="1600" baseline="-25000" dirty="0"/>
                        <a:t>3/2</a:t>
                      </a:r>
                      <a:r>
                        <a:rPr lang="es-ES" sz="1600" dirty="0"/>
                        <a:t>+1p</a:t>
                      </a:r>
                      <a:r>
                        <a:rPr lang="es-ES" sz="1600" baseline="-25000" dirty="0"/>
                        <a:t>1/2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1s</a:t>
                      </a:r>
                      <a:r>
                        <a:rPr lang="es-ES" sz="1600" baseline="-25000" dirty="0"/>
                        <a:t>1/2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86189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s-ES" sz="1600" b="1" dirty="0"/>
                        <a:t>Occupation probability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0.61 ± 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0.65 ± 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0.53 ± 0.04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0.85 ± 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0.49 ± 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0.89 ± 0.09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8331858"/>
                  </a:ext>
                </a:extLst>
              </a:tr>
            </a:tbl>
          </a:graphicData>
        </a:graphic>
      </p:graphicFrame>
      <p:sp>
        <p:nvSpPr>
          <p:cNvPr id="17" name="CuadroTexto 16">
            <a:extLst>
              <a:ext uri="{FF2B5EF4-FFF2-40B4-BE49-F238E27FC236}">
                <a16:creationId xmlns:a16="http://schemas.microsoft.com/office/drawing/2014/main" id="{73AA57D1-F80E-62E1-59A0-EC496949922D}"/>
              </a:ext>
            </a:extLst>
          </p:cNvPr>
          <p:cNvSpPr txBox="1"/>
          <p:nvPr/>
        </p:nvSpPr>
        <p:spPr>
          <a:xfrm rot="5400000">
            <a:off x="8856770" y="3295246"/>
            <a:ext cx="5329739" cy="8463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40Ca occupations: Y. Yasuda, Ph.D. thesis, Kyoto University (2012).</a:t>
            </a:r>
          </a:p>
          <a:p>
            <a:endParaRPr lang="en-US" sz="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s-E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Data: discovery.phys.virginia.edu/research/groups/qes-archive/data/40Ca.html</a:t>
            </a:r>
          </a:p>
        </p:txBody>
      </p:sp>
      <p:pic>
        <p:nvPicPr>
          <p:cNvPr id="21" name="Imagen 20" descr="Gráfico, Histograma&#10;&#10;Descripción generada automáticamente">
            <a:extLst>
              <a:ext uri="{FF2B5EF4-FFF2-40B4-BE49-F238E27FC236}">
                <a16:creationId xmlns:a16="http://schemas.microsoft.com/office/drawing/2014/main" id="{6A2B9FD1-984F-3613-54D5-255AC7D076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9590" y="2029719"/>
            <a:ext cx="9337271" cy="4277692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6D0B4E25-4D07-A951-CFE8-1327DE58DB08}"/>
              </a:ext>
            </a:extLst>
          </p:cNvPr>
          <p:cNvSpPr txBox="1"/>
          <p:nvPr/>
        </p:nvSpPr>
        <p:spPr>
          <a:xfrm>
            <a:off x="796029" y="975927"/>
            <a:ext cx="102243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 The relativistic and quantum mechanical treatment of the process allows its application to heavier nuclei.</a:t>
            </a:r>
          </a:p>
        </p:txBody>
      </p:sp>
      <p:graphicFrame>
        <p:nvGraphicFramePr>
          <p:cNvPr id="25" name="Tabla 11">
            <a:extLst>
              <a:ext uri="{FF2B5EF4-FFF2-40B4-BE49-F238E27FC236}">
                <a16:creationId xmlns:a16="http://schemas.microsoft.com/office/drawing/2014/main" id="{190850D3-6E67-CC6D-0B66-AC804E1AFB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327850"/>
              </p:ext>
            </p:extLst>
          </p:nvPr>
        </p:nvGraphicFramePr>
        <p:xfrm>
          <a:off x="-2602184" y="2011680"/>
          <a:ext cx="2256900" cy="28346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04900">
                  <a:extLst>
                    <a:ext uri="{9D8B030D-6E8A-4147-A177-3AD203B41FA5}">
                      <a16:colId xmlns:a16="http://schemas.microsoft.com/office/drawing/2014/main" val="3689402595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198964372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/>
                        <a:t>Shell model 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dirty="0"/>
                        <a:t>Occupation probability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86189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1d</a:t>
                      </a:r>
                      <a:r>
                        <a:rPr lang="es-ES" sz="1600" baseline="-25000" dirty="0"/>
                        <a:t>3/2</a:t>
                      </a:r>
                      <a:r>
                        <a:rPr lang="es-ES" sz="1600" dirty="0"/>
                        <a:t>+2s</a:t>
                      </a:r>
                      <a:r>
                        <a:rPr lang="es-ES" sz="1600" baseline="-25000" dirty="0"/>
                        <a:t>1/2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0.61 ± 0.04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833185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1d</a:t>
                      </a:r>
                      <a:r>
                        <a:rPr lang="es-ES" sz="1600" baseline="-25000" dirty="0"/>
                        <a:t>3/2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0.65 ± 0.05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909574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2s</a:t>
                      </a:r>
                      <a:r>
                        <a:rPr lang="es-ES" sz="1600" baseline="-25000" dirty="0"/>
                        <a:t>1/2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0.53 ± 0.04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840659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1d</a:t>
                      </a:r>
                      <a:r>
                        <a:rPr lang="es-ES" sz="1600" baseline="-25000" dirty="0"/>
                        <a:t>5/2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0.85 ± 0.09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220884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1p</a:t>
                      </a:r>
                      <a:r>
                        <a:rPr lang="es-ES" sz="1600" baseline="-25000" dirty="0"/>
                        <a:t>3/2</a:t>
                      </a:r>
                      <a:r>
                        <a:rPr lang="es-ES" sz="1600" dirty="0"/>
                        <a:t>+1p</a:t>
                      </a:r>
                      <a:r>
                        <a:rPr lang="es-ES" sz="1600" baseline="-25000" dirty="0"/>
                        <a:t>1/2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0.49 ± 0.07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518497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1s</a:t>
                      </a:r>
                      <a:r>
                        <a:rPr lang="es-ES" sz="1600" baseline="-25000" dirty="0"/>
                        <a:t>1/2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0.89 ± 0.09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6291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090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669"/>
    </mc:Choice>
    <mc:Fallback xmlns="">
      <p:transition spd="slow" advTm="78669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221E087C-62C0-45D7-B159-2D060E007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DB4EFD-D14C-4485-A4A9-EF388D0B59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00124" y="9784"/>
            <a:ext cx="8308975" cy="968375"/>
          </a:xfrm>
        </p:spPr>
        <p:txBody>
          <a:bodyPr>
            <a:normAutofit/>
          </a:bodyPr>
          <a:lstStyle/>
          <a:p>
            <a:pPr algn="ctr"/>
            <a:r>
              <a:rPr lang="es-ES" dirty="0"/>
              <a:t>Conclusions and future prospects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9B52A0D4-3A7E-4347-B889-06C5AEEC8A87}"/>
              </a:ext>
            </a:extLst>
          </p:cNvPr>
          <p:cNvCxnSpPr>
            <a:cxnSpLocks/>
          </p:cNvCxnSpPr>
          <p:nvPr/>
        </p:nvCxnSpPr>
        <p:spPr>
          <a:xfrm>
            <a:off x="796031" y="967666"/>
            <a:ext cx="1059993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AFC88464-650C-4F0D-8C17-1076467C7C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5184" y="-94386"/>
            <a:ext cx="1772009" cy="1147954"/>
          </a:xfrm>
          <a:prstGeom prst="rect">
            <a:avLst/>
          </a:prstGeom>
        </p:spPr>
      </p:pic>
      <p:pic>
        <p:nvPicPr>
          <p:cNvPr id="18" name="Picture 2" descr="Logos UCM | Biblioteca Complutense">
            <a:extLst>
              <a:ext uri="{FF2B5EF4-FFF2-40B4-BE49-F238E27FC236}">
                <a16:creationId xmlns:a16="http://schemas.microsoft.com/office/drawing/2014/main" id="{4A58B8BD-F3F4-42BB-ACEC-6FB0108BEC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9890" y="-193"/>
            <a:ext cx="1041136" cy="95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C5D04E37-AAA8-4334-9A93-A4AEDAD09822}"/>
              </a:ext>
            </a:extLst>
          </p:cNvPr>
          <p:cNvSpPr txBox="1"/>
          <p:nvPr/>
        </p:nvSpPr>
        <p:spPr>
          <a:xfrm>
            <a:off x="4206299" y="6401104"/>
            <a:ext cx="275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Tania Franco Muñoz</a:t>
            </a:r>
            <a:endParaRPr lang="es-ES" sz="2400" dirty="0">
              <a:solidFill>
                <a:schemeClr val="bg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5745D5A-10C2-0E71-E69C-F8EC27CA08B6}"/>
              </a:ext>
            </a:extLst>
          </p:cNvPr>
          <p:cNvSpPr txBox="1">
            <a:spLocks/>
          </p:cNvSpPr>
          <p:nvPr/>
        </p:nvSpPr>
        <p:spPr>
          <a:xfrm>
            <a:off x="794809" y="1936041"/>
            <a:ext cx="10601160" cy="3954293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 Models for the lepton-nucleus interaction using a </a:t>
            </a:r>
            <a:r>
              <a:rPr lang="en-US" b="1" dirty="0">
                <a:ea typeface="+mn-lt"/>
                <a:cs typeface="+mn-lt"/>
              </a:rPr>
              <a:t>realistic treatment of the nuclear structure</a:t>
            </a:r>
            <a:r>
              <a:rPr lang="en-US" dirty="0">
                <a:ea typeface="+mn-lt"/>
                <a:cs typeface="+mn-lt"/>
              </a:rPr>
              <a:t> is fundamental to describe the experimental data.</a:t>
            </a:r>
            <a:endParaRPr lang="en-US" dirty="0">
              <a:cs typeface="Calibri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dirty="0">
              <a:ea typeface="+mn-lt"/>
              <a:cs typeface="+mn-lt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 T</a:t>
            </a:r>
            <a:r>
              <a:rPr lang="en-US" dirty="0"/>
              <a:t>he incorporation of the </a:t>
            </a:r>
            <a:r>
              <a:rPr lang="en-US" b="1" dirty="0"/>
              <a:t>two-body meson exchange </a:t>
            </a:r>
            <a:r>
              <a:rPr lang="en-US" dirty="0"/>
              <a:t>current to the 1p-1h channel is only </a:t>
            </a:r>
            <a:r>
              <a:rPr lang="en-US" b="1" dirty="0"/>
              <a:t>significant in the transverse channel</a:t>
            </a:r>
            <a:r>
              <a:rPr lang="en-US" dirty="0"/>
              <a:t>, leading to an improved description of the data. </a:t>
            </a:r>
            <a:endParaRPr lang="en-US" dirty="0">
              <a:ea typeface="+mn-lt"/>
              <a:cs typeface="+mn-lt"/>
            </a:endParaRPr>
          </a:p>
          <a:p>
            <a:pPr marL="0" indent="0" algn="just">
              <a:buNone/>
            </a:pPr>
            <a:endParaRPr lang="en-US" dirty="0">
              <a:ea typeface="+mn-lt"/>
              <a:cs typeface="+mn-lt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 After the success of the model in the scrutiny against electron scattering data, it can be applied to neutrino-nucleus scattering. 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dirty="0">
              <a:ea typeface="+mn-lt"/>
              <a:cs typeface="+mn-lt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dirty="0">
              <a:cs typeface="Calibr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001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922"/>
    </mc:Choice>
    <mc:Fallback xmlns="">
      <p:transition spd="slow" advTm="5892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FDD596F5-D234-0F9C-A113-F27094D9C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273" y="925910"/>
            <a:ext cx="8592272" cy="496442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0DB4EFD-D14C-4485-A4A9-EF388D0B59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382981" y="0"/>
            <a:ext cx="6996907" cy="967666"/>
          </a:xfrm>
        </p:spPr>
        <p:txBody>
          <a:bodyPr/>
          <a:lstStyle/>
          <a:p>
            <a:pPr algn="ctr"/>
            <a:r>
              <a:rPr lang="es-ES" dirty="0"/>
              <a:t>Reference paper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9B52A0D4-3A7E-4347-B889-06C5AEEC8A87}"/>
              </a:ext>
            </a:extLst>
          </p:cNvPr>
          <p:cNvCxnSpPr>
            <a:cxnSpLocks/>
          </p:cNvCxnSpPr>
          <p:nvPr/>
        </p:nvCxnSpPr>
        <p:spPr>
          <a:xfrm>
            <a:off x="796031" y="967666"/>
            <a:ext cx="1059993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1" name="Imagen 30" descr="Logotipo&#10;&#10;Descripción generada automáticamente">
            <a:extLst>
              <a:ext uri="{FF2B5EF4-FFF2-40B4-BE49-F238E27FC236}">
                <a16:creationId xmlns:a16="http://schemas.microsoft.com/office/drawing/2014/main" id="{3865EF0D-8292-4988-B1CF-34310A5A4B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5184" y="-94386"/>
            <a:ext cx="1772009" cy="1147954"/>
          </a:xfrm>
          <a:prstGeom prst="rect">
            <a:avLst/>
          </a:prstGeom>
        </p:spPr>
      </p:pic>
      <p:pic>
        <p:nvPicPr>
          <p:cNvPr id="15" name="Picture 2" descr="Logos UCM | Biblioteca Complutense">
            <a:extLst>
              <a:ext uri="{FF2B5EF4-FFF2-40B4-BE49-F238E27FC236}">
                <a16:creationId xmlns:a16="http://schemas.microsoft.com/office/drawing/2014/main" id="{43BCCAEA-32CD-4C10-AF27-B1418FB28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9890" y="-193"/>
            <a:ext cx="1041136" cy="95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732FBBB-689A-4B85-8152-D78B17788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787F695A-7C3C-4456-B1E0-0CB57F6178BC}"/>
              </a:ext>
            </a:extLst>
          </p:cNvPr>
          <p:cNvSpPr txBox="1"/>
          <p:nvPr/>
        </p:nvSpPr>
        <p:spPr>
          <a:xfrm>
            <a:off x="4206299" y="6401104"/>
            <a:ext cx="275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Tania Franco Muñoz</a:t>
            </a:r>
            <a:endParaRPr lang="es-ES" sz="2400" dirty="0">
              <a:solidFill>
                <a:schemeClr val="bg1"/>
              </a:solidFill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9F696971-2AE0-6A1B-C899-7DC5AF7B1BE8}"/>
              </a:ext>
            </a:extLst>
          </p:cNvPr>
          <p:cNvSpPr txBox="1"/>
          <p:nvPr/>
        </p:nvSpPr>
        <p:spPr>
          <a:xfrm>
            <a:off x="2207490" y="5890334"/>
            <a:ext cx="42949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tx1">
                    <a:lumMod val="50000"/>
                    <a:lumOff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https://doi.org/10.48550/arXiv.2203.09996</a:t>
            </a:r>
            <a:endParaRPr lang="es-E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94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4976"/>
    </mc:Choice>
    <mc:Fallback xmlns="">
      <p:transition advTm="24976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Marcador de contenido 2">
            <a:extLst>
              <a:ext uri="{FF2B5EF4-FFF2-40B4-BE49-F238E27FC236}">
                <a16:creationId xmlns:a16="http://schemas.microsoft.com/office/drawing/2014/main" id="{E4E33FF5-8EB0-44F8-80EC-779BE4B339FE}"/>
              </a:ext>
            </a:extLst>
          </p:cNvPr>
          <p:cNvSpPr txBox="1">
            <a:spLocks/>
          </p:cNvSpPr>
          <p:nvPr/>
        </p:nvSpPr>
        <p:spPr>
          <a:xfrm>
            <a:off x="816366" y="5885229"/>
            <a:ext cx="10599937" cy="423941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s-ES" dirty="0"/>
              <a:t> Neutrino oscillation implies that neutrinos have mass             </a:t>
            </a:r>
            <a:r>
              <a:rPr lang="es-ES" b="1" dirty="0"/>
              <a:t>Physics beyond the Standard Model!!!</a:t>
            </a:r>
          </a:p>
          <a:p>
            <a:pPr>
              <a:buFont typeface="Arial" panose="020B0604020202020204" pitchFamily="34" charset="0"/>
              <a:buChar char="•"/>
            </a:pPr>
            <a:endParaRPr lang="es-ES" dirty="0"/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3C21676E-A098-4381-A7BB-027F5C1678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605" y="4980976"/>
            <a:ext cx="5760915" cy="866221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C88D24EA-21F4-4615-B062-82EDF2D8AB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605" y="1754868"/>
            <a:ext cx="4922679" cy="2698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FAA4FCDC-FE7B-4480-B2D1-17DA69359C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650" y="1499377"/>
            <a:ext cx="5084046" cy="282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0DB4EFD-D14C-4485-A4A9-EF388D0B59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6030" y="0"/>
            <a:ext cx="8583859" cy="967666"/>
          </a:xfrm>
        </p:spPr>
        <p:txBody>
          <a:bodyPr/>
          <a:lstStyle/>
          <a:p>
            <a:pPr algn="ctr"/>
            <a:r>
              <a:rPr lang="es-ES" dirty="0"/>
              <a:t>Neutrino oscillation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9B52A0D4-3A7E-4347-B889-06C5AEEC8A87}"/>
              </a:ext>
            </a:extLst>
          </p:cNvPr>
          <p:cNvCxnSpPr>
            <a:cxnSpLocks/>
          </p:cNvCxnSpPr>
          <p:nvPr/>
        </p:nvCxnSpPr>
        <p:spPr>
          <a:xfrm>
            <a:off x="796031" y="967666"/>
            <a:ext cx="1059993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24E82FC5-7DF0-4BEF-8A5B-F1AD0DAC722C}"/>
              </a:ext>
            </a:extLst>
          </p:cNvPr>
          <p:cNvSpPr txBox="1">
            <a:spLocks/>
          </p:cNvSpPr>
          <p:nvPr/>
        </p:nvSpPr>
        <p:spPr>
          <a:xfrm>
            <a:off x="796031" y="1097357"/>
            <a:ext cx="5195253" cy="619479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s-ES" dirty="0"/>
              <a:t> Neutrinos are classified in terms of </a:t>
            </a:r>
            <a:r>
              <a:rPr lang="es-ES" b="1" dirty="0"/>
              <a:t>flavour and mass eigenstates</a:t>
            </a:r>
            <a:r>
              <a:rPr lang="es-ES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s-ES" dirty="0"/>
          </a:p>
        </p:txBody>
      </p:sp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35E846B1-140E-4FA7-8511-D5C235189159}"/>
              </a:ext>
            </a:extLst>
          </p:cNvPr>
          <p:cNvSpPr txBox="1">
            <a:spLocks/>
          </p:cNvSpPr>
          <p:nvPr/>
        </p:nvSpPr>
        <p:spPr>
          <a:xfrm>
            <a:off x="6325765" y="1097356"/>
            <a:ext cx="5070204" cy="3481599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s-ES" dirty="0"/>
              <a:t> These </a:t>
            </a:r>
            <a:r>
              <a:rPr lang="es-ES" b="1" dirty="0"/>
              <a:t>classifications are mixed </a:t>
            </a:r>
            <a:r>
              <a:rPr lang="es-ES" dirty="0"/>
              <a:t>with each other.</a:t>
            </a:r>
          </a:p>
          <a:p>
            <a:pPr>
              <a:buFont typeface="Arial" panose="020B0604020202020204" pitchFamily="34" charset="0"/>
              <a:buChar char="•"/>
            </a:pPr>
            <a:endParaRPr lang="es-ES" dirty="0"/>
          </a:p>
        </p:txBody>
      </p:sp>
      <p:sp>
        <p:nvSpPr>
          <p:cNvPr id="18" name="Marcador de contenido 2">
            <a:extLst>
              <a:ext uri="{FF2B5EF4-FFF2-40B4-BE49-F238E27FC236}">
                <a16:creationId xmlns:a16="http://schemas.microsoft.com/office/drawing/2014/main" id="{CE2BF658-268F-40B0-A81F-27379E92D91C}"/>
              </a:ext>
            </a:extLst>
          </p:cNvPr>
          <p:cNvSpPr txBox="1">
            <a:spLocks/>
          </p:cNvSpPr>
          <p:nvPr/>
        </p:nvSpPr>
        <p:spPr>
          <a:xfrm>
            <a:off x="816367" y="4343984"/>
            <a:ext cx="10599937" cy="66481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s-ES" dirty="0"/>
              <a:t> Neutrinos are produced with a determined flavour, but when they propagate the </a:t>
            </a:r>
            <a:r>
              <a:rPr lang="es-ES" b="1" dirty="0"/>
              <a:t>flavour oscillates with a probability</a:t>
            </a:r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EF25CEA9-3BC4-4FD8-AF10-2B7CF983B51A}"/>
              </a:ext>
            </a:extLst>
          </p:cNvPr>
          <p:cNvCxnSpPr/>
          <p:nvPr/>
        </p:nvCxnSpPr>
        <p:spPr>
          <a:xfrm>
            <a:off x="6572796" y="6080336"/>
            <a:ext cx="6303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n 21">
            <a:extLst>
              <a:ext uri="{FF2B5EF4-FFF2-40B4-BE49-F238E27FC236}">
                <a16:creationId xmlns:a16="http://schemas.microsoft.com/office/drawing/2014/main" id="{97F1737A-0EDE-48B7-9AD5-DAE0048066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9520" y="4969361"/>
            <a:ext cx="4839022" cy="879010"/>
          </a:xfrm>
          <a:prstGeom prst="rect">
            <a:avLst/>
          </a:prstGeom>
        </p:spPr>
      </p:pic>
      <p:pic>
        <p:nvPicPr>
          <p:cNvPr id="31" name="Imagen 30" descr="Logotipo&#10;&#10;Descripción generada automáticamente">
            <a:extLst>
              <a:ext uri="{FF2B5EF4-FFF2-40B4-BE49-F238E27FC236}">
                <a16:creationId xmlns:a16="http://schemas.microsoft.com/office/drawing/2014/main" id="{3865EF0D-8292-4988-B1CF-34310A5A4B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65184" y="-94386"/>
            <a:ext cx="1772009" cy="1147954"/>
          </a:xfrm>
          <a:prstGeom prst="rect">
            <a:avLst/>
          </a:prstGeom>
        </p:spPr>
      </p:pic>
      <p:pic>
        <p:nvPicPr>
          <p:cNvPr id="15" name="Picture 2" descr="Logos UCM | Biblioteca Complutense">
            <a:extLst>
              <a:ext uri="{FF2B5EF4-FFF2-40B4-BE49-F238E27FC236}">
                <a16:creationId xmlns:a16="http://schemas.microsoft.com/office/drawing/2014/main" id="{43BCCAEA-32CD-4C10-AF27-B1418FB28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9890" y="-193"/>
            <a:ext cx="1041136" cy="95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732FBBB-689A-4B85-8152-D78B17788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F7C421D9-8617-C768-620C-B9A907E66319}"/>
              </a:ext>
            </a:extLst>
          </p:cNvPr>
          <p:cNvSpPr/>
          <p:nvPr/>
        </p:nvSpPr>
        <p:spPr>
          <a:xfrm>
            <a:off x="5800436" y="4912821"/>
            <a:ext cx="696214" cy="537241"/>
          </a:xfrm>
          <a:prstGeom prst="ellipse">
            <a:avLst/>
          </a:prstGeom>
          <a:solidFill>
            <a:schemeClr val="accent1">
              <a:tint val="66000"/>
              <a:satMod val="16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879697BA-9648-44B7-F723-091576524567}"/>
              </a:ext>
            </a:extLst>
          </p:cNvPr>
          <p:cNvSpPr/>
          <p:nvPr/>
        </p:nvSpPr>
        <p:spPr>
          <a:xfrm>
            <a:off x="10565898" y="4912821"/>
            <a:ext cx="696214" cy="537241"/>
          </a:xfrm>
          <a:prstGeom prst="ellipse">
            <a:avLst/>
          </a:prstGeom>
          <a:solidFill>
            <a:schemeClr val="accent1">
              <a:tint val="66000"/>
              <a:satMod val="16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7D221050-909B-61DA-48AB-59FE900DC6A2}"/>
              </a:ext>
            </a:extLst>
          </p:cNvPr>
          <p:cNvSpPr txBox="1"/>
          <p:nvPr/>
        </p:nvSpPr>
        <p:spPr>
          <a:xfrm>
            <a:off x="64654" y="6396335"/>
            <a:ext cx="1958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chemeClr val="bg1"/>
                </a:solidFill>
              </a:rPr>
              <a:t>13/07/2022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787F695A-7C3C-4456-B1E0-0CB57F6178BC}"/>
              </a:ext>
            </a:extLst>
          </p:cNvPr>
          <p:cNvSpPr txBox="1"/>
          <p:nvPr/>
        </p:nvSpPr>
        <p:spPr>
          <a:xfrm>
            <a:off x="4206299" y="6401104"/>
            <a:ext cx="275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Tania Franco Muñoz</a:t>
            </a:r>
            <a:endParaRPr lang="es-ES" sz="2400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547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0885"/>
    </mc:Choice>
    <mc:Fallback xmlns="">
      <p:transition advTm="508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4" grpId="0"/>
      <p:bldP spid="17" grpId="0"/>
      <p:bldP spid="18" grpId="0"/>
      <p:bldP spid="4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A85DC42-8784-44F3-A451-124108E9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DB4EFD-D14C-4485-A4A9-EF388D0B59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6030" y="0"/>
            <a:ext cx="8583859" cy="968375"/>
          </a:xfrm>
        </p:spPr>
        <p:txBody>
          <a:bodyPr/>
          <a:lstStyle/>
          <a:p>
            <a:pPr algn="ctr"/>
            <a:r>
              <a:rPr lang="es-ES" dirty="0"/>
              <a:t>Neutrino oscillation experiments 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9B52A0D4-3A7E-4347-B889-06C5AEEC8A87}"/>
              </a:ext>
            </a:extLst>
          </p:cNvPr>
          <p:cNvCxnSpPr>
            <a:cxnSpLocks/>
          </p:cNvCxnSpPr>
          <p:nvPr/>
        </p:nvCxnSpPr>
        <p:spPr>
          <a:xfrm>
            <a:off x="796031" y="967666"/>
            <a:ext cx="1059993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AFC88464-650C-4F0D-8C17-1076467C7C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5184" y="-94386"/>
            <a:ext cx="1772009" cy="114795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F397B57B-CA1C-4E50-8927-1EC3EE3D60F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1855139"/>
            <a:ext cx="12192000" cy="3877971"/>
          </a:xfrm>
          <a:prstGeom prst="rect">
            <a:avLst/>
          </a:prstGeom>
        </p:spPr>
      </p:pic>
      <p:pic>
        <p:nvPicPr>
          <p:cNvPr id="8" name="Picture 2" descr="Logos UCM | Biblioteca Complutense">
            <a:extLst>
              <a:ext uri="{FF2B5EF4-FFF2-40B4-BE49-F238E27FC236}">
                <a16:creationId xmlns:a16="http://schemas.microsoft.com/office/drawing/2014/main" id="{85C2FF44-38DE-4B82-B75D-9238B36BF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9890" y="-193"/>
            <a:ext cx="1041136" cy="95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34C2E616-BCFE-04F9-C98F-40B0756E3987}"/>
              </a:ext>
            </a:extLst>
          </p:cNvPr>
          <p:cNvSpPr txBox="1"/>
          <p:nvPr/>
        </p:nvSpPr>
        <p:spPr>
          <a:xfrm>
            <a:off x="4206299" y="6401104"/>
            <a:ext cx="275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Tania Franco Muñoz</a:t>
            </a:r>
            <a:endParaRPr lang="es-E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595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22"/>
    </mc:Choice>
    <mc:Fallback xmlns="">
      <p:transition spd="slow" advTm="10622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EC51A141-E557-5B2E-21A2-C73A93BFA06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/>
        </p:blipFill>
        <p:spPr>
          <a:xfrm>
            <a:off x="141189" y="1935332"/>
            <a:ext cx="11945303" cy="3627268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A85DC42-8784-44F3-A451-124108E9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DB4EFD-D14C-4485-A4A9-EF388D0B59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6032" y="0"/>
            <a:ext cx="8583858" cy="968375"/>
          </a:xfrm>
        </p:spPr>
        <p:txBody>
          <a:bodyPr/>
          <a:lstStyle/>
          <a:p>
            <a:pPr algn="ctr"/>
            <a:r>
              <a:rPr lang="es-ES" dirty="0"/>
              <a:t>Neutrino oscillation experiments 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9B52A0D4-3A7E-4347-B889-06C5AEEC8A87}"/>
              </a:ext>
            </a:extLst>
          </p:cNvPr>
          <p:cNvCxnSpPr>
            <a:cxnSpLocks/>
          </p:cNvCxnSpPr>
          <p:nvPr/>
        </p:nvCxnSpPr>
        <p:spPr>
          <a:xfrm>
            <a:off x="796031" y="967666"/>
            <a:ext cx="1059993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AFC88464-650C-4F0D-8C17-1076467C7C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5184" y="-94386"/>
            <a:ext cx="1772009" cy="1147954"/>
          </a:xfrm>
          <a:prstGeom prst="rect">
            <a:avLst/>
          </a:prstGeom>
        </p:spPr>
      </p:pic>
      <p:pic>
        <p:nvPicPr>
          <p:cNvPr id="8" name="Picture 2" descr="Logos UCM | Biblioteca Complutense">
            <a:extLst>
              <a:ext uri="{FF2B5EF4-FFF2-40B4-BE49-F238E27FC236}">
                <a16:creationId xmlns:a16="http://schemas.microsoft.com/office/drawing/2014/main" id="{85C2FF44-38DE-4B82-B75D-9238B36BF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9890" y="-193"/>
            <a:ext cx="1041136" cy="95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DDA8BDFD-00EA-8CCD-1C8D-8D982B5934D3}"/>
              </a:ext>
            </a:extLst>
          </p:cNvPr>
          <p:cNvSpPr txBox="1"/>
          <p:nvPr/>
        </p:nvSpPr>
        <p:spPr>
          <a:xfrm>
            <a:off x="4206299" y="6401104"/>
            <a:ext cx="275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Tania Franco Muñoz</a:t>
            </a:r>
            <a:endParaRPr lang="es-E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56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14"/>
    </mc:Choice>
    <mc:Fallback xmlns="">
      <p:transition spd="slow" advTm="8114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Escala de tiempo&#10;&#10;Descripción generada automáticamente">
            <a:extLst>
              <a:ext uri="{FF2B5EF4-FFF2-40B4-BE49-F238E27FC236}">
                <a16:creationId xmlns:a16="http://schemas.microsoft.com/office/drawing/2014/main" id="{602AE20E-31B7-2936-A0EA-01963412187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2400" y="1935332"/>
            <a:ext cx="11984793" cy="3599997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A85DC42-8784-44F3-A451-124108E9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DB4EFD-D14C-4485-A4A9-EF388D0B59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6030" y="0"/>
            <a:ext cx="8583859" cy="968375"/>
          </a:xfrm>
        </p:spPr>
        <p:txBody>
          <a:bodyPr/>
          <a:lstStyle/>
          <a:p>
            <a:pPr algn="ctr"/>
            <a:r>
              <a:rPr lang="es-ES" dirty="0"/>
              <a:t>Neutrino oscillation experiments 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9B52A0D4-3A7E-4347-B889-06C5AEEC8A87}"/>
              </a:ext>
            </a:extLst>
          </p:cNvPr>
          <p:cNvCxnSpPr>
            <a:cxnSpLocks/>
          </p:cNvCxnSpPr>
          <p:nvPr/>
        </p:nvCxnSpPr>
        <p:spPr>
          <a:xfrm>
            <a:off x="796031" y="967666"/>
            <a:ext cx="1059993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AFC88464-650C-4F0D-8C17-1076467C7C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5184" y="-94386"/>
            <a:ext cx="1772009" cy="1147954"/>
          </a:xfrm>
          <a:prstGeom prst="rect">
            <a:avLst/>
          </a:prstGeom>
        </p:spPr>
      </p:pic>
      <p:pic>
        <p:nvPicPr>
          <p:cNvPr id="8" name="Picture 2" descr="Logos UCM | Biblioteca Complutense">
            <a:extLst>
              <a:ext uri="{FF2B5EF4-FFF2-40B4-BE49-F238E27FC236}">
                <a16:creationId xmlns:a16="http://schemas.microsoft.com/office/drawing/2014/main" id="{85C2FF44-38DE-4B82-B75D-9238B36BF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9890" y="-193"/>
            <a:ext cx="1041136" cy="95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944CAF7D-9CE6-FD0C-84BE-92D19CDD79E1}"/>
              </a:ext>
            </a:extLst>
          </p:cNvPr>
          <p:cNvSpPr txBox="1"/>
          <p:nvPr/>
        </p:nvSpPr>
        <p:spPr>
          <a:xfrm>
            <a:off x="4206299" y="6401104"/>
            <a:ext cx="275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Tania Franco Muñoz</a:t>
            </a:r>
            <a:endParaRPr lang="es-E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99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82"/>
    </mc:Choice>
    <mc:Fallback xmlns="">
      <p:transition spd="slow" advTm="1518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>
            <a:extLst>
              <a:ext uri="{FF2B5EF4-FFF2-40B4-BE49-F238E27FC236}">
                <a16:creationId xmlns:a16="http://schemas.microsoft.com/office/drawing/2014/main" id="{C165F7DD-C74D-B608-429E-6CF47758BC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36" r="24643"/>
          <a:stretch/>
        </p:blipFill>
        <p:spPr bwMode="auto">
          <a:xfrm>
            <a:off x="7605438" y="4189104"/>
            <a:ext cx="2546705" cy="173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9F7F7744-4265-411C-D29A-FCE9D5A21B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65" r="49448"/>
          <a:stretch/>
        </p:blipFill>
        <p:spPr bwMode="auto">
          <a:xfrm>
            <a:off x="4860985" y="4177386"/>
            <a:ext cx="2580892" cy="1941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Nataly Ospina (@natalyospina) / Twitter">
            <a:extLst>
              <a:ext uri="{FF2B5EF4-FFF2-40B4-BE49-F238E27FC236}">
                <a16:creationId xmlns:a16="http://schemas.microsoft.com/office/drawing/2014/main" id="{9187C7FE-45B2-2838-AB57-D1CFE01016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307" y="1910264"/>
            <a:ext cx="2174365" cy="2174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NOvA | Neutrino">
            <a:extLst>
              <a:ext uri="{FF2B5EF4-FFF2-40B4-BE49-F238E27FC236}">
                <a16:creationId xmlns:a16="http://schemas.microsoft.com/office/drawing/2014/main" id="{6E41B1B7-18CB-01DA-BCB3-379C0443A5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8" t="20805" r="6681" b="8358"/>
          <a:stretch/>
        </p:blipFill>
        <p:spPr bwMode="auto">
          <a:xfrm>
            <a:off x="2110341" y="4229114"/>
            <a:ext cx="2461167" cy="179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0DB4EFD-D14C-4485-A4A9-EF388D0B59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6030" y="0"/>
            <a:ext cx="8583859" cy="967666"/>
          </a:xfrm>
        </p:spPr>
        <p:txBody>
          <a:bodyPr/>
          <a:lstStyle/>
          <a:p>
            <a:pPr algn="ctr"/>
            <a:r>
              <a:rPr lang="es-ES" dirty="0"/>
              <a:t>Neutrino oscillation experiments 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9B52A0D4-3A7E-4347-B889-06C5AEEC8A87}"/>
              </a:ext>
            </a:extLst>
          </p:cNvPr>
          <p:cNvCxnSpPr>
            <a:cxnSpLocks/>
          </p:cNvCxnSpPr>
          <p:nvPr/>
        </p:nvCxnSpPr>
        <p:spPr>
          <a:xfrm>
            <a:off x="796031" y="967666"/>
            <a:ext cx="1059993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24E82FC5-7DF0-4BEF-8A5B-F1AD0DAC722C}"/>
              </a:ext>
            </a:extLst>
          </p:cNvPr>
          <p:cNvSpPr txBox="1">
            <a:spLocks/>
          </p:cNvSpPr>
          <p:nvPr/>
        </p:nvSpPr>
        <p:spPr>
          <a:xfrm>
            <a:off x="796031" y="1147954"/>
            <a:ext cx="10599938" cy="2473579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ヒラギノ角ゴ Pro W3"/>
              </a:rPr>
              <a:t> We are entering in the </a:t>
            </a:r>
            <a:r>
              <a:rPr lang="en-US" b="1" dirty="0">
                <a:solidFill>
                  <a:srgbClr val="333333"/>
                </a:solidFill>
                <a:latin typeface="ヒラギノ角ゴ Pro W3"/>
              </a:rPr>
              <a:t>precision era of neutrino oscillation experiments</a:t>
            </a:r>
            <a:r>
              <a:rPr lang="en-US" dirty="0">
                <a:solidFill>
                  <a:srgbClr val="333333"/>
                </a:solidFill>
                <a:latin typeface="ヒラギノ角ゴ Pro W3"/>
              </a:rPr>
              <a:t>, neutrino interaction uncertainties must be reduced for DUNE/Hyper-K to succeed.</a:t>
            </a:r>
            <a:endParaRPr lang="en-US" dirty="0"/>
          </a:p>
        </p:txBody>
      </p:sp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AFC88464-650C-4F0D-8C17-1076467C7C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65184" y="-94386"/>
            <a:ext cx="1772009" cy="1147954"/>
          </a:xfrm>
          <a:prstGeom prst="rect">
            <a:avLst/>
          </a:prstGeom>
        </p:spPr>
      </p:pic>
      <p:pic>
        <p:nvPicPr>
          <p:cNvPr id="8" name="Picture 2" descr="Logos UCM | Biblioteca Complutense">
            <a:extLst>
              <a:ext uri="{FF2B5EF4-FFF2-40B4-BE49-F238E27FC236}">
                <a16:creationId xmlns:a16="http://schemas.microsoft.com/office/drawing/2014/main" id="{A7B96447-8BD9-4803-97C7-2ED6C0CF19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9890" y="-193"/>
            <a:ext cx="1041136" cy="95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6191736-A58D-497A-A2A1-39741CD41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ECD4C70-A52C-0C6E-4C0B-DC61A6FE8815}"/>
              </a:ext>
            </a:extLst>
          </p:cNvPr>
          <p:cNvSpPr/>
          <p:nvPr/>
        </p:nvSpPr>
        <p:spPr>
          <a:xfrm>
            <a:off x="2022763" y="2094610"/>
            <a:ext cx="4443351" cy="183968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3049317D-BCEE-824E-E5A1-117BEA455059}"/>
              </a:ext>
            </a:extLst>
          </p:cNvPr>
          <p:cNvSpPr/>
          <p:nvPr/>
        </p:nvSpPr>
        <p:spPr>
          <a:xfrm>
            <a:off x="7588345" y="4189104"/>
            <a:ext cx="2580892" cy="183968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A79DC5C4-86D3-299F-FC97-7CFEABEFA537}"/>
              </a:ext>
            </a:extLst>
          </p:cNvPr>
          <p:cNvSpPr/>
          <p:nvPr/>
        </p:nvSpPr>
        <p:spPr>
          <a:xfrm>
            <a:off x="4805554" y="4189104"/>
            <a:ext cx="2636325" cy="183968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DE990219-3A1E-0E04-527C-5B7D87C232D3}"/>
              </a:ext>
            </a:extLst>
          </p:cNvPr>
          <p:cNvSpPr/>
          <p:nvPr/>
        </p:nvSpPr>
        <p:spPr>
          <a:xfrm>
            <a:off x="2022763" y="4190052"/>
            <a:ext cx="2636324" cy="183968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EBF43D3A-6CC5-0C62-FB57-1B778BABAB5D}"/>
              </a:ext>
            </a:extLst>
          </p:cNvPr>
          <p:cNvSpPr/>
          <p:nvPr/>
        </p:nvSpPr>
        <p:spPr>
          <a:xfrm>
            <a:off x="7739743" y="2094610"/>
            <a:ext cx="2429494" cy="1839686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026" name="Picture 2" descr="t2k logo">
            <a:extLst>
              <a:ext uri="{FF2B5EF4-FFF2-40B4-BE49-F238E27FC236}">
                <a16:creationId xmlns:a16="http://schemas.microsoft.com/office/drawing/2014/main" id="{C0C683BB-3373-D551-9F5A-7ADE745D2D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404" y="1851520"/>
            <a:ext cx="4583710" cy="229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C0A05C80-7579-0E88-9A42-6A66A170B84B}"/>
              </a:ext>
            </a:extLst>
          </p:cNvPr>
          <p:cNvSpPr txBox="1"/>
          <p:nvPr/>
        </p:nvSpPr>
        <p:spPr>
          <a:xfrm>
            <a:off x="4206299" y="6401104"/>
            <a:ext cx="275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Tania Franco Muñoz</a:t>
            </a:r>
            <a:endParaRPr lang="es-E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213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6191736-A58D-497A-A2A1-39741CD41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DB4EFD-D14C-4485-A4A9-EF388D0B59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6030" y="0"/>
            <a:ext cx="8583860" cy="968375"/>
          </a:xfrm>
        </p:spPr>
        <p:txBody>
          <a:bodyPr/>
          <a:lstStyle/>
          <a:p>
            <a:pPr algn="ctr"/>
            <a:r>
              <a:rPr lang="es-ES" dirty="0"/>
              <a:t>Neutrino oscillation experiments 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9B52A0D4-3A7E-4347-B889-06C5AEEC8A87}"/>
              </a:ext>
            </a:extLst>
          </p:cNvPr>
          <p:cNvCxnSpPr>
            <a:cxnSpLocks/>
          </p:cNvCxnSpPr>
          <p:nvPr/>
        </p:nvCxnSpPr>
        <p:spPr>
          <a:xfrm>
            <a:off x="796031" y="967666"/>
            <a:ext cx="1059993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Marcador de contenido 2">
                <a:extLst>
                  <a:ext uri="{FF2B5EF4-FFF2-40B4-BE49-F238E27FC236}">
                    <a16:creationId xmlns:a16="http://schemas.microsoft.com/office/drawing/2014/main" id="{24E82FC5-7DF0-4BEF-8A5B-F1AD0DAC722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96031" y="1147955"/>
                <a:ext cx="10599938" cy="881764"/>
              </a:xfrm>
              <a:prstGeom prst="rect">
                <a:avLst/>
              </a:prstGeom>
            </p:spPr>
            <p:txBody>
              <a:bodyPr/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333333"/>
                    </a:solidFill>
                    <a:latin typeface="ヒラギノ角ゴ Pro W3"/>
                  </a:rPr>
                  <a:t> Both present and future generations of </a:t>
                </a:r>
                <a14:m>
                  <m:oMath xmlns:m="http://schemas.openxmlformats.org/officeDocument/2006/math">
                    <m:r>
                      <a:rPr lang="el-GR" b="1" i="1" dirty="0" smtClean="0">
                        <a:solidFill>
                          <a:srgbClr val="333333"/>
                        </a:solidFill>
                        <a:latin typeface="Cambria Math" panose="02040503050406030204" pitchFamily="18" charset="0"/>
                      </a:rPr>
                      <m:t>𝝂</m:t>
                    </m:r>
                  </m:oMath>
                </a14:m>
                <a:r>
                  <a:rPr lang="en-US" b="1" dirty="0">
                    <a:solidFill>
                      <a:srgbClr val="333333"/>
                    </a:solidFill>
                    <a:latin typeface="ヒラギノ角ゴ Pro W3"/>
                  </a:rPr>
                  <a:t>-oscillation experiments use nuclei as target material. </a:t>
                </a:r>
              </a:p>
              <a:p>
                <a:pPr algn="just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333333"/>
                    </a:solidFill>
                    <a:latin typeface="ヒラギノ角ゴ Pro W3"/>
                  </a:rPr>
                  <a:t> A good understanding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dirty="0" smtClean="0">
                        <a:solidFill>
                          <a:srgbClr val="333333"/>
                        </a:solidFill>
                        <a:latin typeface="Cambria Math" panose="02040503050406030204" pitchFamily="18" charset="0"/>
                      </a:rPr>
                      <m:t>ν</m:t>
                    </m:r>
                    <m:r>
                      <a:rPr lang="el-GR" i="1" dirty="0" smtClean="0">
                        <a:solidFill>
                          <a:srgbClr val="333333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333333"/>
                    </a:solidFill>
                    <a:latin typeface="ヒラギノ角ゴ Pro W3"/>
                  </a:rPr>
                  <a:t>-nucleus scattering processes, including nuclear effects, is essential.</a:t>
                </a:r>
              </a:p>
              <a:p>
                <a:pPr algn="just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14" name="Marcador de contenido 2">
                <a:extLst>
                  <a:ext uri="{FF2B5EF4-FFF2-40B4-BE49-F238E27FC236}">
                    <a16:creationId xmlns:a16="http://schemas.microsoft.com/office/drawing/2014/main" id="{24E82FC5-7DF0-4BEF-8A5B-F1AD0DAC7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031" y="1147955"/>
                <a:ext cx="10599938" cy="881764"/>
              </a:xfrm>
              <a:prstGeom prst="rect">
                <a:avLst/>
              </a:prstGeom>
              <a:blipFill>
                <a:blip r:embed="rId3"/>
                <a:stretch>
                  <a:fillRect l="-518" t="-6897" b="-482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AFC88464-650C-4F0D-8C17-1076467C7C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65184" y="-94386"/>
            <a:ext cx="1772009" cy="1147954"/>
          </a:xfrm>
          <a:prstGeom prst="rect">
            <a:avLst/>
          </a:prstGeom>
        </p:spPr>
      </p:pic>
      <p:pic>
        <p:nvPicPr>
          <p:cNvPr id="8" name="Picture 2" descr="Logos UCM | Biblioteca Complutense">
            <a:extLst>
              <a:ext uri="{FF2B5EF4-FFF2-40B4-BE49-F238E27FC236}">
                <a16:creationId xmlns:a16="http://schemas.microsoft.com/office/drawing/2014/main" id="{A7B96447-8BD9-4803-97C7-2ED6C0CF19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9890" y="-193"/>
            <a:ext cx="1041136" cy="95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B9CE55CD-B60A-E2C2-8C9E-8D4C30E0744E}"/>
              </a:ext>
            </a:extLst>
          </p:cNvPr>
          <p:cNvSpPr txBox="1">
            <a:spLocks/>
          </p:cNvSpPr>
          <p:nvPr/>
        </p:nvSpPr>
        <p:spPr>
          <a:xfrm>
            <a:off x="796030" y="5830951"/>
            <a:ext cx="10599938" cy="1067450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ヒラギノ角ゴ Pro W3"/>
              </a:rPr>
              <a:t> </a:t>
            </a:r>
            <a:r>
              <a:rPr lang="en-US" b="1" dirty="0">
                <a:solidFill>
                  <a:srgbClr val="333333"/>
                </a:solidFill>
                <a:latin typeface="ヒラギノ角ゴ Pro W3"/>
              </a:rPr>
              <a:t>Mono-energetic neutrino beams are not available.</a:t>
            </a:r>
            <a:endParaRPr lang="en-US" dirty="0">
              <a:solidFill>
                <a:srgbClr val="333333"/>
              </a:solidFill>
              <a:latin typeface="ヒラギノ角ゴ Pro W3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B61A7E2-9937-C002-063A-768988F6A4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2201" y="1962418"/>
            <a:ext cx="7978257" cy="3747628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B1542E01-1024-543D-6CE4-E59712E7E519}"/>
              </a:ext>
            </a:extLst>
          </p:cNvPr>
          <p:cNvSpPr txBox="1"/>
          <p:nvPr/>
        </p:nvSpPr>
        <p:spPr>
          <a:xfrm>
            <a:off x="4206299" y="6401104"/>
            <a:ext cx="275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Tania Franco Muñoz</a:t>
            </a:r>
            <a:endParaRPr lang="es-ES" sz="2400" dirty="0">
              <a:solidFill>
                <a:schemeClr val="bg1"/>
              </a:solidFill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004256E6-746B-7625-D51D-7F6087ADDD91}"/>
              </a:ext>
            </a:extLst>
          </p:cNvPr>
          <p:cNvSpPr/>
          <p:nvPr/>
        </p:nvSpPr>
        <p:spPr>
          <a:xfrm>
            <a:off x="3435927" y="3315855"/>
            <a:ext cx="3417454" cy="23941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2CE3B833-389D-5EAC-B332-0449C90CD6F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8741" t="36048" r="38424"/>
          <a:stretch/>
        </p:blipFill>
        <p:spPr>
          <a:xfrm>
            <a:off x="3379232" y="3331185"/>
            <a:ext cx="3417454" cy="239667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6118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198"/>
    </mc:Choice>
    <mc:Fallback xmlns="">
      <p:transition spd="slow" advTm="371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BBB05EF-F676-4DD4-B9F5-332224371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DB4EFD-D14C-4485-A4A9-EF388D0B59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2000" cy="968375"/>
          </a:xfrm>
        </p:spPr>
        <p:txBody>
          <a:bodyPr/>
          <a:lstStyle/>
          <a:p>
            <a:pPr algn="ctr"/>
            <a:r>
              <a:rPr lang="es-ES" dirty="0"/>
              <a:t>Neutrino-nucleus interactions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9B52A0D4-3A7E-4347-B889-06C5AEEC8A87}"/>
              </a:ext>
            </a:extLst>
          </p:cNvPr>
          <p:cNvCxnSpPr>
            <a:cxnSpLocks/>
          </p:cNvCxnSpPr>
          <p:nvPr/>
        </p:nvCxnSpPr>
        <p:spPr>
          <a:xfrm>
            <a:off x="796031" y="967666"/>
            <a:ext cx="1059993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AFC88464-650C-4F0D-8C17-1076467C7C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5184" y="-94386"/>
            <a:ext cx="1772009" cy="1147954"/>
          </a:xfrm>
          <a:prstGeom prst="rect">
            <a:avLst/>
          </a:prstGeom>
        </p:spPr>
      </p:pic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90561D9D-2F83-4BED-8455-67ECDC8AF097}"/>
              </a:ext>
            </a:extLst>
          </p:cNvPr>
          <p:cNvSpPr txBox="1">
            <a:spLocks/>
          </p:cNvSpPr>
          <p:nvPr/>
        </p:nvSpPr>
        <p:spPr>
          <a:xfrm>
            <a:off x="796031" y="1053568"/>
            <a:ext cx="10599937" cy="1147953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ヒラギノ角ゴ Pro W3"/>
              </a:rPr>
              <a:t> We need theoretical models able to describe </a:t>
            </a:r>
            <a:r>
              <a:rPr lang="en-US" b="1" dirty="0">
                <a:solidFill>
                  <a:srgbClr val="333333"/>
                </a:solidFill>
                <a:latin typeface="ヒラギノ角ゴ Pro W3"/>
              </a:rPr>
              <a:t>all possible reaction channels.</a:t>
            </a:r>
            <a:r>
              <a:rPr lang="en-US" dirty="0"/>
              <a:t>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333333"/>
                </a:solidFill>
              </a:rPr>
              <a:t> Main channels</a:t>
            </a:r>
            <a:r>
              <a:rPr lang="en-US" dirty="0"/>
              <a:t>: </a:t>
            </a:r>
            <a:r>
              <a:rPr lang="en-US" dirty="0">
                <a:solidFill>
                  <a:srgbClr val="00B050"/>
                </a:solidFill>
              </a:rPr>
              <a:t>quasielastic scattering</a:t>
            </a:r>
            <a:r>
              <a:rPr lang="en-US" dirty="0"/>
              <a:t>, </a:t>
            </a:r>
            <a:r>
              <a:rPr lang="en-US" dirty="0">
                <a:solidFill>
                  <a:srgbClr val="E47B1C"/>
                </a:solidFill>
              </a:rPr>
              <a:t>two-nucleon knockout</a:t>
            </a:r>
            <a:r>
              <a:rPr lang="en-US" dirty="0">
                <a:solidFill>
                  <a:srgbClr val="333333"/>
                </a:solidFill>
              </a:rPr>
              <a:t>,</a:t>
            </a:r>
            <a:r>
              <a:rPr lang="en-US" dirty="0">
                <a:solidFill>
                  <a:srgbClr val="E47B1C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resonance production</a:t>
            </a:r>
            <a:r>
              <a:rPr lang="en-US" dirty="0">
                <a:solidFill>
                  <a:srgbClr val="E47B1C"/>
                </a:solidFill>
              </a:rPr>
              <a:t> </a:t>
            </a:r>
            <a:r>
              <a:rPr lang="en-US" dirty="0"/>
              <a:t>and </a:t>
            </a:r>
            <a:r>
              <a:rPr lang="en-US" dirty="0">
                <a:solidFill>
                  <a:srgbClr val="C00000"/>
                </a:solidFill>
              </a:rPr>
              <a:t>deep inelastic scattering</a:t>
            </a:r>
            <a:r>
              <a:rPr lang="en-US" dirty="0"/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ES" dirty="0"/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65D3926C-9C43-6B29-C519-08D9A1DDA618}"/>
              </a:ext>
            </a:extLst>
          </p:cNvPr>
          <p:cNvSpPr txBox="1">
            <a:spLocks/>
          </p:cNvSpPr>
          <p:nvPr/>
        </p:nvSpPr>
        <p:spPr>
          <a:xfrm>
            <a:off x="796031" y="5746836"/>
            <a:ext cx="10783422" cy="983033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ヒラギノ角ゴ Pro W3"/>
              </a:rPr>
              <a:t> Connection between electron and neutrino scattering allows to </a:t>
            </a:r>
            <a:r>
              <a:rPr lang="en-US" b="1" dirty="0">
                <a:solidFill>
                  <a:srgbClr val="333333"/>
                </a:solidFill>
                <a:latin typeface="ヒラギノ角ゴ Pro W3"/>
              </a:rPr>
              <a:t>scrutiny theoretical models </a:t>
            </a:r>
            <a:r>
              <a:rPr lang="en-US" dirty="0">
                <a:solidFill>
                  <a:srgbClr val="333333"/>
                </a:solidFill>
                <a:latin typeface="ヒラギノ角ゴ Pro W3"/>
              </a:rPr>
              <a:t>by a first </a:t>
            </a:r>
            <a:r>
              <a:rPr lang="en-US" b="1" dirty="0">
                <a:solidFill>
                  <a:srgbClr val="333333"/>
                </a:solidFill>
                <a:latin typeface="ヒラギノ角ゴ Pro W3"/>
              </a:rPr>
              <a:t>comparison to electron scattering data</a:t>
            </a:r>
            <a:r>
              <a:rPr lang="en-US" dirty="0">
                <a:solidFill>
                  <a:srgbClr val="333333"/>
                </a:solidFill>
                <a:latin typeface="ヒラギノ角ゴ Pro W3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n-US" dirty="0">
              <a:solidFill>
                <a:srgbClr val="333333"/>
              </a:solidFill>
              <a:latin typeface="ヒラギノ角ゴ Pro W3"/>
            </a:endParaRPr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46443761-808A-3731-6E59-CCB24CD20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34847" y="3009831"/>
            <a:ext cx="6904614" cy="2641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588251F9-7214-DE12-8EA3-2A891600591A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6233411" y="2424709"/>
            <a:ext cx="1450647" cy="12028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71A653E1-86C2-CD1A-E565-2790CFF0DECF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4521500" y="2097896"/>
            <a:ext cx="1284337" cy="10326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B5E3D5E8-69EF-20FF-D99B-7829A2469E26}"/>
              </a:ext>
            </a:extLst>
          </p:cNvPr>
          <p:cNvPicPr/>
          <p:nvPr/>
        </p:nvPicPr>
        <p:blipFill rotWithShape="1">
          <a:blip r:embed="rId7"/>
          <a:srcRect l="7120" t="8244" r="7480" b="5746"/>
          <a:stretch/>
        </p:blipFill>
        <p:spPr>
          <a:xfrm>
            <a:off x="8409991" y="2846904"/>
            <a:ext cx="1083638" cy="10030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BA44A42D-3E41-5293-E443-5F9F29CA451B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3037592" y="2371769"/>
            <a:ext cx="1284338" cy="9502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</a:effectLst>
        </p:spPr>
      </p:pic>
      <p:sp>
        <p:nvSpPr>
          <p:cNvPr id="29" name="Line 25">
            <a:extLst>
              <a:ext uri="{FF2B5EF4-FFF2-40B4-BE49-F238E27FC236}">
                <a16:creationId xmlns:a16="http://schemas.microsoft.com/office/drawing/2014/main" id="{273C6018-8816-6202-09C7-4D6F8CDA6227}"/>
              </a:ext>
            </a:extLst>
          </p:cNvPr>
          <p:cNvSpPr/>
          <p:nvPr/>
        </p:nvSpPr>
        <p:spPr>
          <a:xfrm flipH="1" flipV="1">
            <a:off x="3873144" y="3375490"/>
            <a:ext cx="506953" cy="650815"/>
          </a:xfrm>
          <a:prstGeom prst="line">
            <a:avLst/>
          </a:prstGeom>
          <a:ln w="95250">
            <a:solidFill>
              <a:srgbClr val="33663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s-ES" dirty="0"/>
          </a:p>
        </p:txBody>
      </p:sp>
      <p:sp>
        <p:nvSpPr>
          <p:cNvPr id="30" name="Line 39">
            <a:extLst>
              <a:ext uri="{FF2B5EF4-FFF2-40B4-BE49-F238E27FC236}">
                <a16:creationId xmlns:a16="http://schemas.microsoft.com/office/drawing/2014/main" id="{641AA354-372C-CE86-319E-8D49471E367A}"/>
              </a:ext>
            </a:extLst>
          </p:cNvPr>
          <p:cNvSpPr/>
          <p:nvPr/>
        </p:nvSpPr>
        <p:spPr>
          <a:xfrm flipV="1">
            <a:off x="6743223" y="3634709"/>
            <a:ext cx="276371" cy="1339861"/>
          </a:xfrm>
          <a:prstGeom prst="line">
            <a:avLst/>
          </a:prstGeom>
          <a:ln w="95250">
            <a:solidFill>
              <a:srgbClr val="3333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" name="Line 35">
            <a:extLst>
              <a:ext uri="{FF2B5EF4-FFF2-40B4-BE49-F238E27FC236}">
                <a16:creationId xmlns:a16="http://schemas.microsoft.com/office/drawing/2014/main" id="{6C74A0CC-29ED-2D7C-F808-7520F2351D67}"/>
              </a:ext>
            </a:extLst>
          </p:cNvPr>
          <p:cNvSpPr/>
          <p:nvPr/>
        </p:nvSpPr>
        <p:spPr>
          <a:xfrm flipV="1">
            <a:off x="8704489" y="3889493"/>
            <a:ext cx="431772" cy="756779"/>
          </a:xfrm>
          <a:prstGeom prst="line">
            <a:avLst/>
          </a:prstGeom>
          <a:ln w="95250">
            <a:solidFill>
              <a:srgbClr val="FF333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" name="Line 26">
            <a:extLst>
              <a:ext uri="{FF2B5EF4-FFF2-40B4-BE49-F238E27FC236}">
                <a16:creationId xmlns:a16="http://schemas.microsoft.com/office/drawing/2014/main" id="{78610718-31EC-BEFA-D16F-D36284E1F0ED}"/>
              </a:ext>
            </a:extLst>
          </p:cNvPr>
          <p:cNvSpPr/>
          <p:nvPr/>
        </p:nvSpPr>
        <p:spPr>
          <a:xfrm flipH="1" flipV="1">
            <a:off x="5219592" y="3179635"/>
            <a:ext cx="684136" cy="2125136"/>
          </a:xfrm>
          <a:prstGeom prst="line">
            <a:avLst/>
          </a:prstGeom>
          <a:ln w="95250">
            <a:solidFill>
              <a:srgbClr val="FF99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" name="CustomShape 13">
            <a:extLst>
              <a:ext uri="{FF2B5EF4-FFF2-40B4-BE49-F238E27FC236}">
                <a16:creationId xmlns:a16="http://schemas.microsoft.com/office/drawing/2014/main" id="{9DE650D7-6AD9-5759-903C-C60D7CBC4D84}"/>
              </a:ext>
            </a:extLst>
          </p:cNvPr>
          <p:cNvSpPr/>
          <p:nvPr/>
        </p:nvSpPr>
        <p:spPr>
          <a:xfrm rot="16200000">
            <a:off x="1316412" y="4036457"/>
            <a:ext cx="2455428" cy="68413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b="1" strike="noStrike" spc="-1" dirty="0">
                <a:solidFill>
                  <a:srgbClr val="000000"/>
                </a:solidFill>
                <a:latin typeface="Calibri"/>
              </a:rPr>
              <a:t>Nuclear response</a:t>
            </a:r>
            <a:endParaRPr lang="en-US" b="0" strike="noStrike" spc="-1" dirty="0">
              <a:latin typeface="Arial"/>
            </a:endParaRPr>
          </a:p>
        </p:txBody>
      </p:sp>
      <p:sp>
        <p:nvSpPr>
          <p:cNvPr id="34" name="CustomShape 12">
            <a:extLst>
              <a:ext uri="{FF2B5EF4-FFF2-40B4-BE49-F238E27FC236}">
                <a16:creationId xmlns:a16="http://schemas.microsoft.com/office/drawing/2014/main" id="{D5496ECC-1ED5-B6A5-86B1-007AED105B3B}"/>
              </a:ext>
            </a:extLst>
          </p:cNvPr>
          <p:cNvSpPr/>
          <p:nvPr/>
        </p:nvSpPr>
        <p:spPr>
          <a:xfrm>
            <a:off x="7776464" y="5058783"/>
            <a:ext cx="2142161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b="1" spc="-1" dirty="0">
                <a:solidFill>
                  <a:srgbClr val="000000"/>
                </a:solidFill>
                <a:latin typeface="Calibri"/>
              </a:rPr>
              <a:t>E</a:t>
            </a:r>
            <a:r>
              <a:rPr lang="en-US" b="1" strike="noStrike" spc="-1" dirty="0">
                <a:solidFill>
                  <a:srgbClr val="000000"/>
                </a:solidFill>
                <a:latin typeface="Calibri"/>
              </a:rPr>
              <a:t>nergy transfer</a:t>
            </a:r>
            <a:endParaRPr lang="en-US" b="0" strike="noStrike" spc="-1" dirty="0">
              <a:latin typeface="Arial"/>
            </a:endParaRP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EB3BF3E9-D22C-A665-2CF7-36D2DC378CC0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6233411" y="2424709"/>
            <a:ext cx="1450647" cy="12028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D99FF8EC-6CC3-7E18-9DC6-6F55BA9C2BEA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4521500" y="2097896"/>
            <a:ext cx="1284337" cy="10326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737DC0A9-9A16-AE88-90DE-5F7A34244B53}"/>
              </a:ext>
            </a:extLst>
          </p:cNvPr>
          <p:cNvPicPr/>
          <p:nvPr/>
        </p:nvPicPr>
        <p:blipFill rotWithShape="1">
          <a:blip r:embed="rId7"/>
          <a:srcRect l="7120" t="8244" r="7480" b="5746"/>
          <a:stretch/>
        </p:blipFill>
        <p:spPr>
          <a:xfrm>
            <a:off x="8409991" y="2846904"/>
            <a:ext cx="1083638" cy="10030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E004791E-0D75-5F2A-2C91-BABC629B0351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3037592" y="2371769"/>
            <a:ext cx="1284338" cy="9502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</a:effectLst>
        </p:spPr>
      </p:pic>
      <p:sp>
        <p:nvSpPr>
          <p:cNvPr id="39" name="Line 25">
            <a:extLst>
              <a:ext uri="{FF2B5EF4-FFF2-40B4-BE49-F238E27FC236}">
                <a16:creationId xmlns:a16="http://schemas.microsoft.com/office/drawing/2014/main" id="{94833D09-C0AE-F0EC-89A4-8F3433CF79E9}"/>
              </a:ext>
            </a:extLst>
          </p:cNvPr>
          <p:cNvSpPr/>
          <p:nvPr/>
        </p:nvSpPr>
        <p:spPr>
          <a:xfrm flipH="1" flipV="1">
            <a:off x="3873144" y="3375490"/>
            <a:ext cx="506953" cy="650815"/>
          </a:xfrm>
          <a:prstGeom prst="line">
            <a:avLst/>
          </a:prstGeom>
          <a:ln w="95250">
            <a:solidFill>
              <a:srgbClr val="33663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s-ES" dirty="0"/>
          </a:p>
        </p:txBody>
      </p:sp>
      <p:sp>
        <p:nvSpPr>
          <p:cNvPr id="40" name="Line 39">
            <a:extLst>
              <a:ext uri="{FF2B5EF4-FFF2-40B4-BE49-F238E27FC236}">
                <a16:creationId xmlns:a16="http://schemas.microsoft.com/office/drawing/2014/main" id="{3799B535-5EF5-8ABF-D3B4-AF51A9F54BBA}"/>
              </a:ext>
            </a:extLst>
          </p:cNvPr>
          <p:cNvSpPr/>
          <p:nvPr/>
        </p:nvSpPr>
        <p:spPr>
          <a:xfrm flipV="1">
            <a:off x="6743223" y="3634709"/>
            <a:ext cx="276371" cy="1339861"/>
          </a:xfrm>
          <a:prstGeom prst="line">
            <a:avLst/>
          </a:prstGeom>
          <a:ln w="95250">
            <a:solidFill>
              <a:srgbClr val="3333FF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Line 35">
            <a:extLst>
              <a:ext uri="{FF2B5EF4-FFF2-40B4-BE49-F238E27FC236}">
                <a16:creationId xmlns:a16="http://schemas.microsoft.com/office/drawing/2014/main" id="{770F5D83-67BA-9819-5EEF-16D89090DB30}"/>
              </a:ext>
            </a:extLst>
          </p:cNvPr>
          <p:cNvSpPr/>
          <p:nvPr/>
        </p:nvSpPr>
        <p:spPr>
          <a:xfrm flipV="1">
            <a:off x="8704489" y="3889493"/>
            <a:ext cx="431772" cy="756779"/>
          </a:xfrm>
          <a:prstGeom prst="line">
            <a:avLst/>
          </a:prstGeom>
          <a:ln w="95250">
            <a:solidFill>
              <a:srgbClr val="FF333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Line 26">
            <a:extLst>
              <a:ext uri="{FF2B5EF4-FFF2-40B4-BE49-F238E27FC236}">
                <a16:creationId xmlns:a16="http://schemas.microsoft.com/office/drawing/2014/main" id="{FB235969-203C-C34C-D584-66FED295A7EB}"/>
              </a:ext>
            </a:extLst>
          </p:cNvPr>
          <p:cNvSpPr/>
          <p:nvPr/>
        </p:nvSpPr>
        <p:spPr>
          <a:xfrm flipH="1" flipV="1">
            <a:off x="5219592" y="3179635"/>
            <a:ext cx="684136" cy="2125136"/>
          </a:xfrm>
          <a:prstGeom prst="line">
            <a:avLst/>
          </a:prstGeom>
          <a:ln w="95250">
            <a:solidFill>
              <a:srgbClr val="FF99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919C9BD7-915F-CFA6-2875-A3F5805E37D0}"/>
              </a:ext>
            </a:extLst>
          </p:cNvPr>
          <p:cNvSpPr txBox="1"/>
          <p:nvPr/>
        </p:nvSpPr>
        <p:spPr>
          <a:xfrm>
            <a:off x="4206299" y="6401104"/>
            <a:ext cx="275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Tania Franco Muñoz</a:t>
            </a:r>
            <a:endParaRPr lang="es-ES" sz="2400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9758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719"/>
    </mc:Choice>
    <mc:Fallback xmlns="">
      <p:transition spd="slow" advTm="727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4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8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9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2" dur="indefinite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1" grpId="0" build="p"/>
      <p:bldP spid="29" grpId="0" animBg="1"/>
      <p:bldP spid="29" grpId="1" animBg="1"/>
      <p:bldP spid="33" grpId="0"/>
      <p:bldP spid="34" grpId="0"/>
      <p:bldP spid="3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4.8|15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8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4.8|3.2|0.3|1.2|3.7|0.4|2.8|0.4|2.4|0.5|0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3.1|10.1|8.6|1.5|9.9|0.4|9.3|0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35.4|9.4|17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9.4|14.8|21.1"/>
</p:tagLst>
</file>

<file path=ppt/theme/theme1.xml><?xml version="1.0" encoding="utf-8"?>
<a:theme xmlns:a="http://schemas.openxmlformats.org/drawingml/2006/main" name="Retrospección">
  <a:themeElements>
    <a:clrScheme name="Retrospección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2447</TotalTime>
  <Words>954</Words>
  <Application>Microsoft Office PowerPoint</Application>
  <PresentationFormat>Panorámica</PresentationFormat>
  <Paragraphs>152</Paragraphs>
  <Slides>17</Slides>
  <Notes>0</Notes>
  <HiddenSlides>3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Retrospección</vt:lpstr>
      <vt:lpstr>Presentación de PowerPoint</vt:lpstr>
      <vt:lpstr>Reference paper</vt:lpstr>
      <vt:lpstr>Neutrino oscillation</vt:lpstr>
      <vt:lpstr>Neutrino oscillation experiments </vt:lpstr>
      <vt:lpstr>Neutrino oscillation experiments </vt:lpstr>
      <vt:lpstr>Neutrino oscillation experiments </vt:lpstr>
      <vt:lpstr>Neutrino oscillation experiments </vt:lpstr>
      <vt:lpstr>Neutrino oscillation experiments </vt:lpstr>
      <vt:lpstr>Neutrino-nucleus interactions</vt:lpstr>
      <vt:lpstr>Nuclear dynamics</vt:lpstr>
      <vt:lpstr>Nuclear dynamics</vt:lpstr>
      <vt:lpstr>Meson exchange currents</vt:lpstr>
      <vt:lpstr>12C electromagnetic inclusive  responses</vt:lpstr>
      <vt:lpstr>Presentación de PowerPoint</vt:lpstr>
      <vt:lpstr>Comparison to previous computations</vt:lpstr>
      <vt:lpstr>40Ca electromagnetic inclusive cross section</vt:lpstr>
      <vt:lpstr>Conclusions and future prospects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Neutrino-nucleus cross sections for neutrino oscillations</dc:title>
  <dc:creator>Tania Franco Muñoz</dc:creator>
  <cp:lastModifiedBy>TANIA FRANCO MUÑOZ</cp:lastModifiedBy>
  <cp:revision>90</cp:revision>
  <dcterms:created xsi:type="dcterms:W3CDTF">2021-03-04T09:02:13Z</dcterms:created>
  <dcterms:modified xsi:type="dcterms:W3CDTF">2022-10-25T09:29:49Z</dcterms:modified>
</cp:coreProperties>
</file>