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6"/>
  </p:notesMasterIdLst>
  <p:handoutMasterIdLst>
    <p:handoutMasterId r:id="rId27"/>
  </p:handoutMasterIdLst>
  <p:sldIdLst>
    <p:sldId id="263" r:id="rId5"/>
    <p:sldId id="286" r:id="rId6"/>
    <p:sldId id="328" r:id="rId7"/>
    <p:sldId id="329" r:id="rId8"/>
    <p:sldId id="331" r:id="rId9"/>
    <p:sldId id="332" r:id="rId10"/>
    <p:sldId id="333" r:id="rId11"/>
    <p:sldId id="334" r:id="rId12"/>
    <p:sldId id="335" r:id="rId13"/>
    <p:sldId id="337" r:id="rId14"/>
    <p:sldId id="338" r:id="rId15"/>
    <p:sldId id="342" r:id="rId16"/>
    <p:sldId id="339" r:id="rId17"/>
    <p:sldId id="340" r:id="rId18"/>
    <p:sldId id="343" r:id="rId19"/>
    <p:sldId id="266" r:id="rId20"/>
    <p:sldId id="344" r:id="rId21"/>
    <p:sldId id="322" r:id="rId22"/>
    <p:sldId id="319" r:id="rId23"/>
    <p:sldId id="321" r:id="rId24"/>
    <p:sldId id="320" r:id="rId25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>
        <p:scale>
          <a:sx n="60" d="100"/>
          <a:sy n="60" d="100"/>
        </p:scale>
        <p:origin x="1460" y="100"/>
      </p:cViewPr>
      <p:guideLst>
        <p:guide orient="horz" pos="408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16/12/2021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16/12/2021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/>
              <a:t>Remark</a:t>
            </a:r>
            <a:r>
              <a:rPr lang="fr-CH" dirty="0"/>
              <a:t> about </a:t>
            </a:r>
            <a:r>
              <a:rPr lang="fr-CH" dirty="0" err="1"/>
              <a:t>elastic</a:t>
            </a:r>
            <a:r>
              <a:rPr lang="fr-CH" dirty="0"/>
              <a:t> </a:t>
            </a:r>
            <a:r>
              <a:rPr lang="fr-CH" dirty="0" err="1"/>
              <a:t>limit</a:t>
            </a:r>
            <a:r>
              <a:rPr lang="fr-CH" dirty="0"/>
              <a:t> </a:t>
            </a:r>
            <a:r>
              <a:rPr lang="fr-CH" dirty="0" err="1"/>
              <a:t>used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05992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369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CERN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CERN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CERN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CERN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/>
              <a:t>CERN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/>
              <a:t>CERN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/>
              <a:t>CERN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CERN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994455/1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253815" y="2819400"/>
            <a:ext cx="7200000" cy="1800000"/>
          </a:xfrm>
        </p:spPr>
        <p:txBody>
          <a:bodyPr/>
          <a:lstStyle/>
          <a:p>
            <a:r>
              <a:rPr lang="en-GB" sz="3200" dirty="0"/>
              <a:t>CRAB cavity tuning system SPS and LHC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280434" y="6508750"/>
            <a:ext cx="6480000" cy="349250"/>
          </a:xfrm>
        </p:spPr>
        <p:txBody>
          <a:bodyPr>
            <a:normAutofit/>
          </a:bodyPr>
          <a:lstStyle/>
          <a:p>
            <a:r>
              <a:rPr lang="en-GB" dirty="0"/>
              <a:t>16/12/2021 	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sp>
        <p:nvSpPr>
          <p:cNvPr id="8" name="Sous-titre 2">
            <a:extLst>
              <a:ext uri="{FF2B5EF4-FFF2-40B4-BE49-F238E27FC236}">
                <a16:creationId xmlns:a16="http://schemas.microsoft.com/office/drawing/2014/main" id="{7C75294D-4B9D-420F-ABF4-5DF2F4A853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0434" y="3906352"/>
            <a:ext cx="7200000" cy="1426096"/>
          </a:xfrm>
        </p:spPr>
        <p:txBody>
          <a:bodyPr>
            <a:normAutofit/>
          </a:bodyPr>
          <a:lstStyle/>
          <a:p>
            <a:endParaRPr lang="en-GB" dirty="0"/>
          </a:p>
          <a:p>
            <a:br>
              <a:rPr lang="en-GB" dirty="0"/>
            </a:b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EFFC705-F9CD-4E52-94A5-49FF0CE47CCE}"/>
              </a:ext>
            </a:extLst>
          </p:cNvPr>
          <p:cNvSpPr txBox="1"/>
          <p:nvPr/>
        </p:nvSpPr>
        <p:spPr>
          <a:xfrm>
            <a:off x="3275856" y="4077072"/>
            <a:ext cx="1120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K. Artoos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C05E34-FB96-44BD-80F5-2D25BAED6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CERN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D0E9EF-2CBC-46FA-8518-9100E69AD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B4B81E-ABF0-4631-9428-E06BA9DD900A}"/>
              </a:ext>
            </a:extLst>
          </p:cNvPr>
          <p:cNvSpPr txBox="1"/>
          <p:nvPr/>
        </p:nvSpPr>
        <p:spPr>
          <a:xfrm>
            <a:off x="389745" y="260648"/>
            <a:ext cx="1787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15-18 October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BAB06F2-E474-42F4-8931-8F854E4930A6}"/>
              </a:ext>
            </a:extLst>
          </p:cNvPr>
          <p:cNvSpPr txBox="1"/>
          <p:nvPr/>
        </p:nvSpPr>
        <p:spPr>
          <a:xfrm>
            <a:off x="344317" y="1196506"/>
            <a:ext cx="30035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Influence tunnel temperature</a:t>
            </a:r>
          </a:p>
          <a:p>
            <a:endParaRPr lang="en-US" dirty="0"/>
          </a:p>
          <a:p>
            <a:r>
              <a:rPr lang="en-US" dirty="0"/>
              <a:t>+ indications </a:t>
            </a:r>
            <a:r>
              <a:rPr lang="en-US" dirty="0" err="1"/>
              <a:t>cryo</a:t>
            </a:r>
            <a:r>
              <a:rPr lang="en-US" dirty="0"/>
              <a:t> cycle on temperature tunnel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DB57AFE-D4D2-4871-BF14-5E0BE0538EEA}"/>
              </a:ext>
            </a:extLst>
          </p:cNvPr>
          <p:cNvSpPr txBox="1"/>
          <p:nvPr/>
        </p:nvSpPr>
        <p:spPr>
          <a:xfrm>
            <a:off x="344317" y="3591762"/>
            <a:ext cx="30035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Influence </a:t>
            </a:r>
            <a:r>
              <a:rPr lang="en-US" dirty="0" err="1"/>
              <a:t>thermalisation</a:t>
            </a:r>
            <a:r>
              <a:rPr lang="en-US" dirty="0"/>
              <a:t> temperature</a:t>
            </a:r>
          </a:p>
          <a:p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BD4F1CB-D520-45FE-B36C-9D921AB26131}"/>
              </a:ext>
            </a:extLst>
          </p:cNvPr>
          <p:cNvSpPr txBox="1"/>
          <p:nvPr/>
        </p:nvSpPr>
        <p:spPr>
          <a:xfrm>
            <a:off x="325826" y="4247273"/>
            <a:ext cx="30035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What was the input of the FB control ? Frequency, Power 2 K </a:t>
            </a:r>
            <a:r>
              <a:rPr lang="en-US" dirty="0" err="1"/>
              <a:t>cryo</a:t>
            </a:r>
            <a:r>
              <a:rPr lang="en-US" dirty="0"/>
              <a:t>?</a:t>
            </a:r>
          </a:p>
          <a:p>
            <a:r>
              <a:rPr lang="en-US" dirty="0"/>
              <a:t>This would indicate that the frequency drift is related to tuner drift and hence temperature drift</a:t>
            </a: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BD34DE1-F092-4645-9134-2D1E1E0C8B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8858" y="-23208"/>
            <a:ext cx="5185142" cy="338986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AF7D212-6028-40F6-BE8F-2BAF2722A7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1854" y="3358451"/>
            <a:ext cx="5192145" cy="335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2239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5AB16A-784F-40D7-B974-1FCA5C56E4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1760" y="49257"/>
            <a:ext cx="7920000" cy="720000"/>
          </a:xfrm>
        </p:spPr>
        <p:txBody>
          <a:bodyPr/>
          <a:lstStyle/>
          <a:p>
            <a:r>
              <a:rPr lang="fr-CH" dirty="0"/>
              <a:t>MD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90DF67-346E-4CA2-88A2-EA21D1E3D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CERN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154473-A6F3-4A55-A1FA-9892923C6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9" name="Picture 8" descr="Chart, line chart&#10;&#10;Description automatically generated">
            <a:extLst>
              <a:ext uri="{FF2B5EF4-FFF2-40B4-BE49-F238E27FC236}">
                <a16:creationId xmlns:a16="http://schemas.microsoft.com/office/drawing/2014/main" id="{68FEC52B-E427-4A89-99A1-5B4CB64C8A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438933"/>
            <a:ext cx="4952298" cy="3248623"/>
          </a:xfrm>
          <a:prstGeom prst="rect">
            <a:avLst/>
          </a:prstGeom>
        </p:spPr>
      </p:pic>
      <p:pic>
        <p:nvPicPr>
          <p:cNvPr id="11" name="Picture 10" descr="Chart, line chart&#10;&#10;Description automatically generated">
            <a:extLst>
              <a:ext uri="{FF2B5EF4-FFF2-40B4-BE49-F238E27FC236}">
                <a16:creationId xmlns:a16="http://schemas.microsoft.com/office/drawing/2014/main" id="{7F8BA4AD-8456-4DD5-A1A4-A47EFF1BCF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1760" y="3687556"/>
            <a:ext cx="4717640" cy="3058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0419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47A6BA-B28A-4097-9385-0DE0FDB48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CERN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BF85DE-0C69-4310-A3CB-E3AE2C343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04DF279D-2E55-4F6F-9573-2104483A98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404664"/>
            <a:ext cx="7594210" cy="496855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AD326C4-708A-460B-ADC4-9E67BCD5E5E2}"/>
              </a:ext>
            </a:extLst>
          </p:cNvPr>
          <p:cNvSpPr txBox="1"/>
          <p:nvPr/>
        </p:nvSpPr>
        <p:spPr>
          <a:xfrm>
            <a:off x="3635896" y="5805264"/>
            <a:ext cx="2185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/>
              <a:t>Temperature</a:t>
            </a:r>
            <a:r>
              <a:rPr lang="fr-CH" dirty="0"/>
              <a:t> </a:t>
            </a:r>
            <a:r>
              <a:rPr lang="fr-CH" dirty="0" err="1"/>
              <a:t>Cavity</a:t>
            </a:r>
            <a:endParaRPr lang="fr-CH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7FC5CD3-7CEF-4D31-9F23-0F34D0AD48B5}"/>
              </a:ext>
            </a:extLst>
          </p:cNvPr>
          <p:cNvSpPr txBox="1"/>
          <p:nvPr/>
        </p:nvSpPr>
        <p:spPr>
          <a:xfrm>
            <a:off x="4184796" y="30166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MD</a:t>
            </a:r>
          </a:p>
        </p:txBody>
      </p:sp>
    </p:spTree>
    <p:extLst>
      <p:ext uri="{BB962C8B-B14F-4D97-AF65-F5344CB8AC3E}">
        <p14:creationId xmlns:p14="http://schemas.microsoft.com/office/powerpoint/2010/main" val="39776176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0AF6DF-CB9D-4521-B6D0-CDD6C2D05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CERN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A3001E-F2CF-4CFB-B500-EB7FB5BE87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2ABF8F5-E1E0-460C-BC86-78BE1AF78AD8}"/>
              </a:ext>
            </a:extLst>
          </p:cNvPr>
          <p:cNvSpPr txBox="1"/>
          <p:nvPr/>
        </p:nvSpPr>
        <p:spPr>
          <a:xfrm>
            <a:off x="3952448" y="147990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MD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D75289C-0677-4847-B078-C43E477E2BE8}"/>
              </a:ext>
            </a:extLst>
          </p:cNvPr>
          <p:cNvSpPr txBox="1"/>
          <p:nvPr/>
        </p:nvSpPr>
        <p:spPr>
          <a:xfrm>
            <a:off x="3203848" y="5373216"/>
            <a:ext cx="2189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Tunnel </a:t>
            </a:r>
            <a:r>
              <a:rPr lang="fr-CH" dirty="0" err="1"/>
              <a:t>temperature</a:t>
            </a:r>
            <a:endParaRPr lang="fr-CH" dirty="0"/>
          </a:p>
        </p:txBody>
      </p:sp>
      <p:pic>
        <p:nvPicPr>
          <p:cNvPr id="11" name="Picture 10" descr="Chart, line chart&#10;&#10;Description automatically generated">
            <a:extLst>
              <a:ext uri="{FF2B5EF4-FFF2-40B4-BE49-F238E27FC236}">
                <a16:creationId xmlns:a16="http://schemas.microsoft.com/office/drawing/2014/main" id="{9447AC47-F19D-4FD8-80AA-86EAA6DC67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7472" y="620688"/>
            <a:ext cx="7096517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7350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E6ECD1-5CA8-4536-81F5-B577810035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CERN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E00545-1DCE-484D-A208-4C877B6E3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9" name="Picture 8" descr="Chart, line chart&#10;&#10;Description automatically generated">
            <a:extLst>
              <a:ext uri="{FF2B5EF4-FFF2-40B4-BE49-F238E27FC236}">
                <a16:creationId xmlns:a16="http://schemas.microsoft.com/office/drawing/2014/main" id="{2A68D660-F218-431B-991D-9D8AE15F24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548680"/>
            <a:ext cx="6711722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4277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50F60E-C781-4371-9BA7-87C91E9278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E44AAC-BED3-4DE2-B126-F56F15B9CE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4851" y="975518"/>
            <a:ext cx="7920000" cy="4906963"/>
          </a:xfrm>
        </p:spPr>
        <p:txBody>
          <a:bodyPr/>
          <a:lstStyle/>
          <a:p>
            <a:r>
              <a:rPr lang="en-GB" dirty="0"/>
              <a:t>Drift seen on tuner load cells, possibly related to observed frequency drift of cavity, can be attributed to tunnel temperature and to a lesser extend to the 2 K </a:t>
            </a:r>
            <a:r>
              <a:rPr lang="en-GB" dirty="0" err="1"/>
              <a:t>cryo</a:t>
            </a:r>
            <a:r>
              <a:rPr lang="en-GB" dirty="0"/>
              <a:t> cycle.</a:t>
            </a:r>
          </a:p>
          <a:p>
            <a:r>
              <a:rPr lang="en-GB" dirty="0"/>
              <a:t>Some of the 2 K </a:t>
            </a:r>
            <a:r>
              <a:rPr lang="en-GB" dirty="0" err="1"/>
              <a:t>cryo</a:t>
            </a:r>
            <a:r>
              <a:rPr lang="en-GB" dirty="0"/>
              <a:t> cycle is found back in the tunnel temperature.</a:t>
            </a:r>
          </a:p>
          <a:p>
            <a:r>
              <a:rPr lang="en-GB" dirty="0"/>
              <a:t>Drift can be compensated with the tuner as demonstrated on 15</a:t>
            </a:r>
            <a:r>
              <a:rPr lang="en-GB" baseline="30000" dirty="0"/>
              <a:t>th</a:t>
            </a:r>
            <a:r>
              <a:rPr lang="en-GB" dirty="0"/>
              <a:t> to 18</a:t>
            </a:r>
            <a:r>
              <a:rPr lang="en-GB" baseline="30000" dirty="0"/>
              <a:t>th</a:t>
            </a:r>
            <a:r>
              <a:rPr lang="en-GB" dirty="0"/>
              <a:t> October</a:t>
            </a:r>
          </a:p>
          <a:p>
            <a:r>
              <a:rPr lang="en-GB" dirty="0"/>
              <a:t>Requests to implement in Tuner control: back to zero &gt; 100 K, tuner speed ramp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C758A7-A658-4F22-BFA2-2B7B73964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CERN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1BD9FF-B4FA-43BD-BF9D-B58810092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81101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 for your attention!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CERN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smtClean="0"/>
              <a:pPr/>
              <a:t>16</a:t>
            </a:fld>
            <a:endParaRPr lang="en-GB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D69C19-344D-4B3F-8142-3B22C320F7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Spare</a:t>
            </a:r>
            <a:r>
              <a:rPr lang="fr-CH" dirty="0"/>
              <a:t> slides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4F7D64A-8918-410C-A890-2977C65721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CERN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04DB57-5672-473D-AF9D-77718EB09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623112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AF062-3E50-403B-B99C-995FABAB5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30700"/>
            <a:ext cx="7920000" cy="720000"/>
          </a:xfrm>
        </p:spPr>
        <p:txBody>
          <a:bodyPr/>
          <a:lstStyle/>
          <a:p>
            <a:r>
              <a:rPr lang="en-US" dirty="0"/>
              <a:t>Reminder functioning tuner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BA0AFA-2603-46AF-8DFA-6077E3E2BD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CERN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A92B16-B72A-4C0B-A54E-BFD6DFA94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 dirty="0"/>
          </a:p>
        </p:txBody>
      </p:sp>
      <p:pic>
        <p:nvPicPr>
          <p:cNvPr id="7" name="Picture 6" descr="A picture containing toy, miller, automaton&#10;&#10;Description automatically generated">
            <a:extLst>
              <a:ext uri="{FF2B5EF4-FFF2-40B4-BE49-F238E27FC236}">
                <a16:creationId xmlns:a16="http://schemas.microsoft.com/office/drawing/2014/main" id="{BAAE87AA-3177-4E66-9FF8-539AE40DCBD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23728" y="745512"/>
            <a:ext cx="5516783" cy="5553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0769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572180-7A94-4156-93C8-54E88EF4AC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r>
              <a:rPr lang="en-US" dirty="0"/>
              <a:t>Reminder end of Run1 DQW SPS 2018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654889-8882-447A-B2FE-094DDFFFE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CERN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8FFD41-B6B9-42A1-960A-19C84BD10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7F859CC-ACEB-4948-A13A-0F9B6AE2DC8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1" y="633450"/>
            <a:ext cx="4782262" cy="27955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38B5237-BFEB-418C-915B-35470246E850}"/>
              </a:ext>
            </a:extLst>
          </p:cNvPr>
          <p:cNvSpPr txBox="1"/>
          <p:nvPr/>
        </p:nvSpPr>
        <p:spPr>
          <a:xfrm>
            <a:off x="395536" y="720000"/>
            <a:ext cx="3312368" cy="28069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>
                <a:solidFill>
                  <a:schemeClr val="accent5"/>
                </a:solidFill>
              </a:rPr>
              <a:t>Sudden increase of stiffness 2-3 October after thermal cycle 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>
                <a:solidFill>
                  <a:schemeClr val="accent5"/>
                </a:solidFill>
              </a:rPr>
              <a:t>no real blockage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>
                <a:solidFill>
                  <a:schemeClr val="accent5"/>
                </a:solidFill>
              </a:rPr>
              <a:t>One motor-gear coupling started slipping 19/10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>
                <a:solidFill>
                  <a:schemeClr val="accent5"/>
                </a:solidFill>
              </a:rPr>
              <a:t>Tuner heaters broken + wires damaged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>
                <a:solidFill>
                  <a:schemeClr val="accent5"/>
                </a:solidFill>
              </a:rPr>
              <a:t>Possible ice formation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95FF2EC-6D2A-4092-B91A-5730079DFF1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75856" y="5194980"/>
            <a:ext cx="2946936" cy="152137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3EFBEF9-2644-489E-94D4-1BE4F36667F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8616" y="4863723"/>
            <a:ext cx="2465010" cy="185317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9A91B0B-5286-4CB3-9C34-E9D75C212E96}"/>
              </a:ext>
            </a:extLst>
          </p:cNvPr>
          <p:cNvSpPr txBox="1"/>
          <p:nvPr/>
        </p:nvSpPr>
        <p:spPr>
          <a:xfrm>
            <a:off x="395536" y="3856510"/>
            <a:ext cx="7704856" cy="136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>
                <a:solidFill>
                  <a:schemeClr val="accent5"/>
                </a:solidFill>
              </a:rPr>
              <a:t>Very hard to dismount motor in-situ or to replace the heater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>
                <a:solidFill>
                  <a:schemeClr val="accent5"/>
                </a:solidFill>
              </a:rPr>
              <a:t>Impossible to retighten the coupling without full actuator disassembly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>
                <a:solidFill>
                  <a:schemeClr val="accent5"/>
                </a:solidFill>
              </a:rPr>
              <a:t>No access to set limit switches and hard stop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>
                <a:solidFill>
                  <a:schemeClr val="accent5"/>
                </a:solidFill>
              </a:rPr>
              <a:t>Potentiometer not needed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E39D815-A4C9-4C0B-86CE-989A4B10C67D}"/>
              </a:ext>
            </a:extLst>
          </p:cNvPr>
          <p:cNvSpPr txBox="1"/>
          <p:nvPr/>
        </p:nvSpPr>
        <p:spPr>
          <a:xfrm>
            <a:off x="402165" y="3487178"/>
            <a:ext cx="2595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Important observations: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1627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572" y="0"/>
            <a:ext cx="5870620" cy="720000"/>
          </a:xfrm>
        </p:spPr>
        <p:txBody>
          <a:bodyPr/>
          <a:lstStyle/>
          <a:p>
            <a:r>
              <a:rPr lang="en-GB" dirty="0"/>
              <a:t>Tuning principle, Range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CERN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407393" y="986860"/>
            <a:ext cx="29546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u="sng" dirty="0"/>
              <a:t>FINE TUNING PRINCIPLE</a:t>
            </a:r>
          </a:p>
        </p:txBody>
      </p:sp>
      <p:sp>
        <p:nvSpPr>
          <p:cNvPr id="6" name="Rectangle 5"/>
          <p:cNvSpPr/>
          <p:nvPr/>
        </p:nvSpPr>
        <p:spPr>
          <a:xfrm>
            <a:off x="460362" y="1421007"/>
            <a:ext cx="82804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/>
              <a:t>Symmetric actuation through tuner frame and concentric tubes. Actuator outside cryostat and floating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8" y="1832573"/>
            <a:ext cx="3027985" cy="490298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68057" y="2038354"/>
            <a:ext cx="3518743" cy="4475501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4781415" y="1826520"/>
            <a:ext cx="4106682" cy="4909036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sz="1400" b="1" dirty="0">
                <a:solidFill>
                  <a:schemeClr val="accent1">
                    <a:lumMod val="75000"/>
                  </a:schemeClr>
                </a:solidFill>
              </a:rPr>
              <a:t>RFD</a:t>
            </a:r>
          </a:p>
          <a:p>
            <a:r>
              <a:rPr lang="en-GB" sz="1400" dirty="0">
                <a:solidFill>
                  <a:schemeClr val="dk1"/>
                </a:solidFill>
              </a:rPr>
              <a:t>512 kHz/mm*</a:t>
            </a:r>
          </a:p>
          <a:p>
            <a:r>
              <a:rPr lang="en-GB" sz="1100" i="1" dirty="0"/>
              <a:t>E. Cano Pleite</a:t>
            </a:r>
          </a:p>
          <a:p>
            <a:r>
              <a:rPr lang="en-GB" sz="1100" i="1" dirty="0"/>
              <a:t> </a:t>
            </a:r>
            <a:endParaRPr lang="en-GB" sz="1100" i="1" dirty="0">
              <a:solidFill>
                <a:schemeClr val="dk1"/>
              </a:solidFill>
            </a:endParaRPr>
          </a:p>
          <a:p>
            <a:r>
              <a:rPr lang="en-GB" sz="1400" dirty="0"/>
              <a:t>Tuning range</a:t>
            </a:r>
            <a:endParaRPr lang="en-GB" sz="1400" dirty="0">
              <a:solidFill>
                <a:schemeClr val="dk1"/>
              </a:solidFill>
            </a:endParaRPr>
          </a:p>
          <a:p>
            <a:r>
              <a:rPr lang="en-GB" sz="1400" dirty="0">
                <a:solidFill>
                  <a:schemeClr val="dk1"/>
                </a:solidFill>
                <a:highlight>
                  <a:srgbClr val="FFFF00"/>
                </a:highlight>
              </a:rPr>
              <a:t>± 1.22 MHz </a:t>
            </a:r>
          </a:p>
          <a:p>
            <a:r>
              <a:rPr lang="en-GB" sz="1400" dirty="0">
                <a:solidFill>
                  <a:schemeClr val="dk1"/>
                </a:solidFill>
              </a:rPr>
              <a:t>± 2.38 mm* </a:t>
            </a:r>
          </a:p>
          <a:p>
            <a:r>
              <a:rPr lang="en-GB" sz="1100" dirty="0">
                <a:solidFill>
                  <a:schemeClr val="dk1"/>
                </a:solidFill>
              </a:rPr>
              <a:t>elastic range at 2 K</a:t>
            </a:r>
          </a:p>
          <a:p>
            <a:r>
              <a:rPr lang="en-GB" sz="1400" dirty="0">
                <a:solidFill>
                  <a:schemeClr val="dk1"/>
                </a:solidFill>
              </a:rPr>
              <a:t>Max. force:</a:t>
            </a:r>
          </a:p>
          <a:p>
            <a:r>
              <a:rPr lang="en-GB" sz="1400" dirty="0">
                <a:solidFill>
                  <a:schemeClr val="dk1"/>
                </a:solidFill>
              </a:rPr>
              <a:t>±  </a:t>
            </a:r>
            <a:r>
              <a:rPr lang="en-GB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6.7</a:t>
            </a:r>
            <a:r>
              <a:rPr lang="en-GB" sz="1400" dirty="0">
                <a:solidFill>
                  <a:schemeClr val="dk1"/>
                </a:solidFill>
              </a:rPr>
              <a:t> kN</a:t>
            </a:r>
          </a:p>
          <a:p>
            <a:endParaRPr lang="en-GB" sz="1400" dirty="0">
              <a:solidFill>
                <a:schemeClr val="dk1"/>
              </a:solidFill>
            </a:endParaRPr>
          </a:p>
          <a:p>
            <a:r>
              <a:rPr lang="en-GB" sz="1400" dirty="0">
                <a:solidFill>
                  <a:schemeClr val="dk1"/>
                </a:solidFill>
              </a:rPr>
              <a:t>2.8 kN/mm*</a:t>
            </a:r>
          </a:p>
          <a:p>
            <a:endParaRPr lang="en-GB" sz="1400" dirty="0"/>
          </a:p>
          <a:p>
            <a:endParaRPr lang="en-GB" sz="1400" dirty="0">
              <a:solidFill>
                <a:schemeClr val="dk1"/>
              </a:solidFill>
            </a:endParaRPr>
          </a:p>
          <a:p>
            <a:endParaRPr lang="en-GB" sz="1400" dirty="0"/>
          </a:p>
          <a:p>
            <a:endParaRPr lang="en-GB" sz="1400" dirty="0">
              <a:solidFill>
                <a:schemeClr val="dk1"/>
              </a:solidFill>
            </a:endParaRPr>
          </a:p>
          <a:p>
            <a:endParaRPr lang="en-GB" sz="1400" dirty="0">
              <a:solidFill>
                <a:schemeClr val="dk1"/>
              </a:solidFill>
            </a:endParaRPr>
          </a:p>
          <a:p>
            <a:endParaRPr lang="en-GB" sz="1400" dirty="0"/>
          </a:p>
          <a:p>
            <a:endParaRPr lang="en-GB" sz="1400" dirty="0">
              <a:solidFill>
                <a:schemeClr val="dk1"/>
              </a:solidFill>
            </a:endParaRPr>
          </a:p>
          <a:p>
            <a:endParaRPr lang="en-GB" sz="1400" dirty="0">
              <a:solidFill>
                <a:schemeClr val="dk1"/>
              </a:solidFill>
            </a:endParaRPr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>
              <a:solidFill>
                <a:schemeClr val="dk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704938" y="6430908"/>
            <a:ext cx="407520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/>
              <a:t>*Measured as tuner stroke or Δ distance between 2 plates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60652" y="1826520"/>
            <a:ext cx="4319466" cy="4909036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sz="1400" b="1" dirty="0">
                <a:solidFill>
                  <a:schemeClr val="accent1">
                    <a:lumMod val="75000"/>
                  </a:schemeClr>
                </a:solidFill>
              </a:rPr>
              <a:t>DQW</a:t>
            </a:r>
          </a:p>
          <a:p>
            <a:r>
              <a:rPr lang="en-GB" sz="1400" dirty="0">
                <a:solidFill>
                  <a:schemeClr val="dk1"/>
                </a:solidFill>
              </a:rPr>
              <a:t>318 kHz/mm*</a:t>
            </a:r>
          </a:p>
          <a:p>
            <a:r>
              <a:rPr lang="en-GB" sz="1100" i="1" dirty="0">
                <a:solidFill>
                  <a:schemeClr val="dk1"/>
                </a:solidFill>
              </a:rPr>
              <a:t>S. </a:t>
            </a:r>
            <a:r>
              <a:rPr lang="en-GB" sz="1100" i="1" dirty="0" err="1">
                <a:solidFill>
                  <a:schemeClr val="dk1"/>
                </a:solidFill>
              </a:rPr>
              <a:t>Verdú</a:t>
            </a:r>
            <a:r>
              <a:rPr lang="en-GB" sz="1100" i="1" dirty="0">
                <a:solidFill>
                  <a:schemeClr val="dk1"/>
                </a:solidFill>
              </a:rPr>
              <a:t> Andrés</a:t>
            </a:r>
          </a:p>
          <a:p>
            <a:endParaRPr lang="en-GB" sz="1100" i="1" dirty="0"/>
          </a:p>
          <a:p>
            <a:r>
              <a:rPr lang="en-GB" sz="1400" dirty="0"/>
              <a:t>Tuning range</a:t>
            </a:r>
            <a:endParaRPr lang="en-GB" sz="1100" i="1" dirty="0">
              <a:solidFill>
                <a:schemeClr val="dk1"/>
              </a:solidFill>
            </a:endParaRPr>
          </a:p>
          <a:p>
            <a:r>
              <a:rPr lang="en-GB" sz="1400" dirty="0">
                <a:solidFill>
                  <a:schemeClr val="dk1"/>
                </a:solidFill>
                <a:highlight>
                  <a:srgbClr val="FFFF00"/>
                </a:highlight>
              </a:rPr>
              <a:t>± 509 kHz </a:t>
            </a:r>
          </a:p>
          <a:p>
            <a:r>
              <a:rPr lang="en-GB" sz="1400" dirty="0">
                <a:solidFill>
                  <a:schemeClr val="dk1"/>
                </a:solidFill>
              </a:rPr>
              <a:t>±1.6 mm* </a:t>
            </a:r>
          </a:p>
          <a:p>
            <a:r>
              <a:rPr lang="en-GB" sz="1100" dirty="0">
                <a:solidFill>
                  <a:schemeClr val="dk1"/>
                </a:solidFill>
              </a:rPr>
              <a:t>elastic range at 2 K</a:t>
            </a:r>
          </a:p>
          <a:p>
            <a:r>
              <a:rPr lang="en-GB" sz="1400" dirty="0"/>
              <a:t>Max. force:</a:t>
            </a:r>
            <a:endParaRPr lang="en-GB" sz="1400" dirty="0">
              <a:solidFill>
                <a:schemeClr val="dk1"/>
              </a:solidFill>
            </a:endParaRPr>
          </a:p>
          <a:p>
            <a:r>
              <a:rPr lang="en-GB" sz="1400" dirty="0">
                <a:solidFill>
                  <a:schemeClr val="dk1"/>
                </a:solidFill>
              </a:rPr>
              <a:t>±  3.8 kN</a:t>
            </a:r>
          </a:p>
          <a:p>
            <a:endParaRPr lang="en-GB" sz="1400" dirty="0">
              <a:solidFill>
                <a:schemeClr val="dk1"/>
              </a:solidFill>
            </a:endParaRPr>
          </a:p>
          <a:p>
            <a:r>
              <a:rPr lang="en-GB" sz="1400" dirty="0">
                <a:solidFill>
                  <a:schemeClr val="dk1"/>
                </a:solidFill>
              </a:rPr>
              <a:t>2.2-2.4 kN/mm*</a:t>
            </a:r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>
              <a:solidFill>
                <a:schemeClr val="dk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563989F-1241-4DA6-B161-01CD519DE0FD}"/>
              </a:ext>
            </a:extLst>
          </p:cNvPr>
          <p:cNvSpPr txBox="1"/>
          <p:nvPr/>
        </p:nvSpPr>
        <p:spPr>
          <a:xfrm>
            <a:off x="3923928" y="784815"/>
            <a:ext cx="4810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highlight>
                  <a:srgbClr val="FFFF00"/>
                </a:highlight>
              </a:rPr>
              <a:t>Range in </a:t>
            </a:r>
            <a:r>
              <a:rPr lang="fr-CH" dirty="0" err="1">
                <a:highlight>
                  <a:srgbClr val="FFFF00"/>
                </a:highlight>
              </a:rPr>
              <a:t>Spec</a:t>
            </a:r>
            <a:r>
              <a:rPr lang="fr-CH" dirty="0">
                <a:highlight>
                  <a:srgbClr val="FFFF00"/>
                </a:highlight>
              </a:rPr>
              <a:t> ± 150 kHz (LHC) (± push/pull)</a:t>
            </a:r>
          </a:p>
        </p:txBody>
      </p:sp>
    </p:spTree>
    <p:extLst>
      <p:ext uri="{BB962C8B-B14F-4D97-AF65-F5344CB8AC3E}">
        <p14:creationId xmlns:p14="http://schemas.microsoft.com/office/powerpoint/2010/main" val="5680641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C54A76-185A-4A81-BE57-BC8A9191CD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-78921"/>
            <a:ext cx="7920000" cy="720000"/>
          </a:xfrm>
        </p:spPr>
        <p:txBody>
          <a:bodyPr/>
          <a:lstStyle/>
          <a:p>
            <a:r>
              <a:rPr lang="en-US" dirty="0"/>
              <a:t>Testing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3E9226-B3A8-4520-BBC9-EE96C7C5F5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CERN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918D7A-BFF7-4DE5-AFFC-FC52873401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1BE9BE6-A653-4836-A633-5E3BED62E6F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9814" y="535365"/>
            <a:ext cx="4456439" cy="29111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8F7C17C-C87B-4288-B94D-5E021C9D9AD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9814" y="3763405"/>
            <a:ext cx="4453207" cy="291114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4DD6633-6656-46DA-AFCF-B99E1E6D372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561" y="535365"/>
            <a:ext cx="2088232" cy="28991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E22F42C-595C-40A0-8FDE-B4BCF33BF31B}"/>
              </a:ext>
            </a:extLst>
          </p:cNvPr>
          <p:cNvSpPr txBox="1"/>
          <p:nvPr/>
        </p:nvSpPr>
        <p:spPr>
          <a:xfrm>
            <a:off x="5460149" y="683239"/>
            <a:ext cx="2326278" cy="7017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dirty="0">
                <a:solidFill>
                  <a:schemeClr val="accent5"/>
                </a:solidFill>
              </a:rPr>
              <a:t>Elastomer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dirty="0">
                <a:solidFill>
                  <a:schemeClr val="accent5"/>
                </a:solidFill>
              </a:rPr>
              <a:t>cycles Up to 7 </a:t>
            </a:r>
            <a:r>
              <a:rPr lang="en-US" dirty="0" err="1">
                <a:solidFill>
                  <a:schemeClr val="accent5"/>
                </a:solidFill>
              </a:rPr>
              <a:t>kN</a:t>
            </a:r>
            <a:endParaRPr lang="en-GB" dirty="0">
              <a:solidFill>
                <a:schemeClr val="accent5"/>
              </a:solidFill>
            </a:endParaRPr>
          </a:p>
        </p:txBody>
      </p:sp>
      <p:pic>
        <p:nvPicPr>
          <p:cNvPr id="10" name="Picture 9" descr="A picture containing indoor, miller&#10;&#10;Description automatically generated">
            <a:extLst>
              <a:ext uri="{FF2B5EF4-FFF2-40B4-BE49-F238E27FC236}">
                <a16:creationId xmlns:a16="http://schemas.microsoft.com/office/drawing/2014/main" id="{DD0B55DC-8120-4794-8E1F-8726AB99097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195" y="3465779"/>
            <a:ext cx="2062964" cy="27506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61AECE1-AE1C-45D6-8353-3CF38BE218C9}"/>
              </a:ext>
            </a:extLst>
          </p:cNvPr>
          <p:cNvSpPr txBox="1"/>
          <p:nvPr/>
        </p:nvSpPr>
        <p:spPr>
          <a:xfrm>
            <a:off x="5657392" y="4136479"/>
            <a:ext cx="26683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SPS Room temperature</a:t>
            </a:r>
            <a:endParaRPr lang="en-GB" dirty="0"/>
          </a:p>
          <a:p>
            <a:r>
              <a:rPr lang="en-GB" dirty="0"/>
              <a:t>Same stiffness as SM18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24017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D522A2-592C-4CBC-A6C6-626ED43DB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6785"/>
            <a:ext cx="7920000" cy="720000"/>
          </a:xfrm>
        </p:spPr>
        <p:txBody>
          <a:bodyPr/>
          <a:lstStyle/>
          <a:p>
            <a:r>
              <a:rPr lang="en-US" dirty="0"/>
              <a:t>SPS DQW and RFD Upgrade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3D622D-6B63-4853-B2E2-52ED09044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CERN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B36752-EC35-46D7-8F61-78AE46E73D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EAC9EE0-52D4-479F-8181-E61BAFBC76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2790" y="736785"/>
            <a:ext cx="2376264" cy="178338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7E2E6A7-9A7F-4219-AF6B-D51955815E87}"/>
              </a:ext>
            </a:extLst>
          </p:cNvPr>
          <p:cNvSpPr txBox="1"/>
          <p:nvPr/>
        </p:nvSpPr>
        <p:spPr>
          <a:xfrm>
            <a:off x="479767" y="736785"/>
            <a:ext cx="3570790" cy="1975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dirty="0">
                <a:solidFill>
                  <a:schemeClr val="accent5"/>
                </a:solidFill>
              </a:rPr>
              <a:t>D-type slip-free Oldham coupling with set screw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dirty="0">
                <a:solidFill>
                  <a:schemeClr val="accent5"/>
                </a:solidFill>
              </a:rPr>
              <a:t>Introduction connection clamp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dirty="0">
                <a:solidFill>
                  <a:schemeClr val="accent5"/>
                </a:solidFill>
              </a:rPr>
              <a:t>Creation more space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dirty="0">
                <a:solidFill>
                  <a:schemeClr val="accent5"/>
                </a:solidFill>
              </a:rPr>
              <a:t>Lowered actuator height</a:t>
            </a:r>
            <a:endParaRPr lang="en-GB" dirty="0">
              <a:solidFill>
                <a:schemeClr val="accent5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dirty="0">
              <a:solidFill>
                <a:schemeClr val="accent5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616E303-25A1-4431-9E6A-7310BC3C56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8798" y="754186"/>
            <a:ext cx="2357776" cy="176598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7E4A64A-3CC9-4FA7-B5A0-E99E5CD8709E}"/>
              </a:ext>
            </a:extLst>
          </p:cNvPr>
          <p:cNvSpPr txBox="1"/>
          <p:nvPr/>
        </p:nvSpPr>
        <p:spPr>
          <a:xfrm>
            <a:off x="3455925" y="5443907"/>
            <a:ext cx="3429144" cy="10341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dirty="0">
                <a:solidFill>
                  <a:schemeClr val="accent5"/>
                </a:solidFill>
              </a:rPr>
              <a:t>Removed potentiometers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dirty="0">
                <a:solidFill>
                  <a:schemeClr val="accent5"/>
                </a:solidFill>
              </a:rPr>
              <a:t>Moved limit switches to front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dirty="0">
                <a:solidFill>
                  <a:schemeClr val="accent5"/>
                </a:solidFill>
              </a:rPr>
              <a:t>Only 1 hard stop in front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E8723A8-EEB1-432A-8370-4494ABAA568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000" y="2976922"/>
            <a:ext cx="2375824" cy="316776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96C7D59-44DB-4962-8D74-C7AFE7694B6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06734" y="2981519"/>
            <a:ext cx="1911766" cy="2273029"/>
          </a:xfrm>
          <a:prstGeom prst="rect">
            <a:avLst/>
          </a:prstGeom>
        </p:spPr>
      </p:pic>
      <p:pic>
        <p:nvPicPr>
          <p:cNvPr id="6" name="Picture 5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9505E17E-32A3-42FB-BC8F-47F85BA5235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08879" y="2749318"/>
            <a:ext cx="2648385" cy="2644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8292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5E9BAF-2B1E-4BFD-8B2D-E438EF1794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920" y="-70969"/>
            <a:ext cx="7920000" cy="720000"/>
          </a:xfrm>
        </p:spPr>
        <p:txBody>
          <a:bodyPr/>
          <a:lstStyle/>
          <a:p>
            <a:r>
              <a:rPr lang="en-US" dirty="0"/>
              <a:t>Linear drive set-up, Resolution, speed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113333-C380-4296-9B54-F83335859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CERN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8408D6-7415-405E-95EF-1F644D1EF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91D8EDD-6E6B-42EB-8EA6-660706C5ADB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648" y="546331"/>
            <a:ext cx="2126445" cy="240688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0DA69D1-997D-4B63-A9E2-BB57B8C80DE6}"/>
              </a:ext>
            </a:extLst>
          </p:cNvPr>
          <p:cNvSpPr/>
          <p:nvPr/>
        </p:nvSpPr>
        <p:spPr>
          <a:xfrm>
            <a:off x="3403207" y="98072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CH" dirty="0" err="1"/>
              <a:t>Motor</a:t>
            </a:r>
            <a:r>
              <a:rPr lang="fr-CH" dirty="0"/>
              <a:t>:  </a:t>
            </a:r>
            <a:r>
              <a:rPr lang="fr-CH" b="1" dirty="0"/>
              <a:t>1.3 Nm </a:t>
            </a:r>
            <a:r>
              <a:rPr lang="fr-CH" b="1" dirty="0" err="1"/>
              <a:t>Bipolar</a:t>
            </a:r>
            <a:r>
              <a:rPr lang="fr-CH" b="1" dirty="0"/>
              <a:t> Nema 23  (1.8°)</a:t>
            </a:r>
          </a:p>
          <a:p>
            <a:r>
              <a:rPr lang="fr-CH" b="1" dirty="0"/>
              <a:t>HD:</a:t>
            </a:r>
            <a:r>
              <a:rPr lang="fr-CH" dirty="0"/>
              <a:t> HFUS-20-100-2SO, </a:t>
            </a:r>
            <a:r>
              <a:rPr lang="fr-CH" b="1" dirty="0"/>
              <a:t>ratio i:0.01</a:t>
            </a:r>
          </a:p>
          <a:p>
            <a:r>
              <a:rPr lang="fr-CH" b="1" dirty="0"/>
              <a:t>Roller </a:t>
            </a:r>
            <a:r>
              <a:rPr lang="fr-CH" b="1" dirty="0" err="1"/>
              <a:t>screw</a:t>
            </a:r>
            <a:r>
              <a:rPr lang="fr-CH" dirty="0"/>
              <a:t> </a:t>
            </a:r>
            <a:r>
              <a:rPr lang="fr-CH" dirty="0" err="1"/>
              <a:t>Rollvis</a:t>
            </a:r>
            <a:r>
              <a:rPr lang="fr-CH" dirty="0"/>
              <a:t> RV 12 x </a:t>
            </a:r>
            <a:r>
              <a:rPr lang="fr-CH" b="1" dirty="0"/>
              <a:t>1 mm lead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67951DA-E170-4F36-A6E5-5B83083DACC6}"/>
              </a:ext>
            </a:extLst>
          </p:cNvPr>
          <p:cNvSpPr txBox="1"/>
          <p:nvPr/>
        </p:nvSpPr>
        <p:spPr>
          <a:xfrm>
            <a:off x="3370635" y="617427"/>
            <a:ext cx="6025980" cy="3724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800" dirty="0"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EDMS 1994455 </a:t>
            </a:r>
            <a:r>
              <a:rPr lang="en-GB" sz="1800" i="1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SPS DQW Tuner</a:t>
            </a:r>
            <a:r>
              <a:rPr lang="fr-CH" i="1" dirty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 </a:t>
            </a:r>
            <a:r>
              <a:rPr lang="en-GB" sz="1800" i="1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documentation </a:t>
            </a:r>
            <a:endParaRPr lang="fr-CH" i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30FDA09-F93C-4151-9E66-3FB4F07B09BF}"/>
              </a:ext>
            </a:extLst>
          </p:cNvPr>
          <p:cNvSpPr txBox="1"/>
          <p:nvPr/>
        </p:nvSpPr>
        <p:spPr>
          <a:xfrm>
            <a:off x="3404088" y="1872943"/>
            <a:ext cx="51113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Ratio Motor displacement/cavity deformation: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1.5</a:t>
            </a:r>
          </a:p>
          <a:p>
            <a:r>
              <a:rPr lang="en-US" sz="1800" b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System stiffness: 1.6 </a:t>
            </a:r>
            <a:r>
              <a:rPr lang="en-US" sz="1800" b="1" u="sng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kN</a:t>
            </a:r>
            <a:r>
              <a:rPr lang="en-US" sz="1800" b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/mm</a:t>
            </a:r>
            <a:endParaRPr lang="fr-CH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FBA5077-B2CC-4DF1-957A-95E44B00B8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841" y="2921995"/>
            <a:ext cx="5657578" cy="317629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0312EAA-94A1-4FB3-8A18-4DABE49FBB41}"/>
              </a:ext>
            </a:extLst>
          </p:cNvPr>
          <p:cNvSpPr txBox="1"/>
          <p:nvPr/>
        </p:nvSpPr>
        <p:spPr>
          <a:xfrm>
            <a:off x="6063173" y="2555444"/>
            <a:ext cx="293842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DQW:</a:t>
            </a:r>
          </a:p>
          <a:p>
            <a:r>
              <a:rPr lang="en-GB" dirty="0"/>
              <a:t>Measured at 2 K (SM18)</a:t>
            </a:r>
          </a:p>
          <a:p>
            <a:r>
              <a:rPr lang="en-GB" dirty="0">
                <a:highlight>
                  <a:srgbClr val="FFFF00"/>
                </a:highlight>
              </a:rPr>
              <a:t>0.23 Hz/ step resolution</a:t>
            </a:r>
          </a:p>
          <a:p>
            <a:r>
              <a:rPr lang="en-GB" b="1" dirty="0"/>
              <a:t>Driver 8000 </a:t>
            </a:r>
            <a:r>
              <a:rPr lang="en-GB" b="1" dirty="0" err="1"/>
              <a:t>microsteps</a:t>
            </a:r>
            <a:endParaRPr lang="en-GB" b="1" dirty="0"/>
          </a:p>
          <a:p>
            <a:endParaRPr lang="en-GB" b="1" dirty="0"/>
          </a:p>
          <a:p>
            <a:r>
              <a:rPr lang="en-GB" b="1" dirty="0"/>
              <a:t>Maximum tuning speed: </a:t>
            </a:r>
            <a:r>
              <a:rPr lang="en-GB" b="1" dirty="0">
                <a:highlight>
                  <a:srgbClr val="FFFF00"/>
                </a:highlight>
              </a:rPr>
              <a:t>2000 steps/ second, because not ramped</a:t>
            </a:r>
            <a:endParaRPr lang="en-GB" dirty="0">
              <a:highlight>
                <a:srgbClr val="FFFF00"/>
              </a:highlight>
            </a:endParaRPr>
          </a:p>
          <a:p>
            <a:endParaRPr lang="fr-CH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2329DA2-E799-46DE-A400-A93EB3AE2F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27408" y="4869728"/>
            <a:ext cx="2823184" cy="149185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2176335-D710-46A9-A3C7-813FDF620943}"/>
              </a:ext>
            </a:extLst>
          </p:cNvPr>
          <p:cNvSpPr txBox="1"/>
          <p:nvPr/>
        </p:nvSpPr>
        <p:spPr>
          <a:xfrm>
            <a:off x="5827408" y="6328005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>
                <a:highlight>
                  <a:srgbClr val="FFFF00"/>
                </a:highlight>
              </a:rPr>
              <a:t>Hysteresis</a:t>
            </a:r>
            <a:r>
              <a:rPr lang="fr-CH" dirty="0"/>
              <a:t> </a:t>
            </a:r>
            <a:r>
              <a:rPr lang="fr-CH" dirty="0" err="1"/>
              <a:t>present</a:t>
            </a:r>
            <a:endParaRPr lang="fr-CH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65D096E-C799-4180-B1B8-20FF4F7218D7}"/>
              </a:ext>
            </a:extLst>
          </p:cNvPr>
          <p:cNvSpPr txBox="1"/>
          <p:nvPr/>
        </p:nvSpPr>
        <p:spPr>
          <a:xfrm>
            <a:off x="7831056" y="5616018"/>
            <a:ext cx="9108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>
                <a:highlight>
                  <a:srgbClr val="FFFF00"/>
                </a:highlight>
              </a:rPr>
              <a:t>25-50 Hz</a:t>
            </a:r>
          </a:p>
        </p:txBody>
      </p:sp>
    </p:spTree>
    <p:extLst>
      <p:ext uri="{BB962C8B-B14F-4D97-AF65-F5344CB8AC3E}">
        <p14:creationId xmlns:p14="http://schemas.microsoft.com/office/powerpoint/2010/main" val="2808108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1308CE-BFF8-4442-93DE-60E26B6FC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9707"/>
            <a:ext cx="7920000" cy="720000"/>
          </a:xfrm>
        </p:spPr>
        <p:txBody>
          <a:bodyPr/>
          <a:lstStyle/>
          <a:p>
            <a:r>
              <a:rPr lang="fr-CH" dirty="0"/>
              <a:t>Instrumentation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1D386E-2F95-4B20-A746-5B82517DB8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CERN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A6C657-6C15-45F4-9409-3D607F0FE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ACCC1D7-69F6-4FF5-A6A2-9FCB384D19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713" y="564932"/>
            <a:ext cx="2637958" cy="297809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84A3D5F-3C50-48A9-B63E-1FC47947D3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6216" y="697037"/>
            <a:ext cx="1298561" cy="646232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F4BD43F-22A9-4B13-879E-50B70E7E46E0}"/>
              </a:ext>
            </a:extLst>
          </p:cNvPr>
          <p:cNvCxnSpPr>
            <a:cxnSpLocks/>
          </p:cNvCxnSpPr>
          <p:nvPr/>
        </p:nvCxnSpPr>
        <p:spPr>
          <a:xfrm flipV="1">
            <a:off x="1905000" y="1417037"/>
            <a:ext cx="1118684" cy="133603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EB7D931-362F-4540-8D14-013E42124805}"/>
              </a:ext>
            </a:extLst>
          </p:cNvPr>
          <p:cNvSpPr/>
          <p:nvPr/>
        </p:nvSpPr>
        <p:spPr>
          <a:xfrm>
            <a:off x="4364538" y="664267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 err="1"/>
              <a:t>Load</a:t>
            </a:r>
            <a:r>
              <a:rPr lang="fr-CH" dirty="0"/>
              <a:t> </a:t>
            </a:r>
            <a:r>
              <a:rPr lang="fr-CH" dirty="0" err="1"/>
              <a:t>cell</a:t>
            </a:r>
            <a:r>
              <a:rPr lang="fr-CH" dirty="0"/>
              <a:t> </a:t>
            </a:r>
            <a:r>
              <a:rPr lang="fr-CH" dirty="0" err="1"/>
              <a:t>Kistler</a:t>
            </a:r>
            <a:r>
              <a:rPr lang="fr-CH" dirty="0"/>
              <a:t>  5 kN (DQW, RFD 10 kN)) </a:t>
            </a:r>
          </a:p>
          <a:p>
            <a:r>
              <a:rPr lang="fr-CH" dirty="0"/>
              <a:t>4576A55C1 class 0.1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4C6D136-1C1F-424C-88C7-BBE028F9317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78551" y="1306163"/>
            <a:ext cx="3935127" cy="109762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571FFB3-CD93-4ED6-935B-94BD04193AB8}"/>
              </a:ext>
            </a:extLst>
          </p:cNvPr>
          <p:cNvSpPr txBox="1"/>
          <p:nvPr/>
        </p:nvSpPr>
        <p:spPr>
          <a:xfrm>
            <a:off x="2776376" y="2477553"/>
            <a:ext cx="1962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Variables Timber: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0679FC8-01E3-47C7-A116-5BE56D9CB08D}"/>
              </a:ext>
            </a:extLst>
          </p:cNvPr>
          <p:cNvSpPr txBox="1"/>
          <p:nvPr/>
        </p:nvSpPr>
        <p:spPr>
          <a:xfrm>
            <a:off x="2776376" y="2774344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Tuner force: 	ACF.POW.C% :SG_RAW  in N</a:t>
            </a:r>
          </a:p>
          <a:p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Position: 		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ACF.TUNER.C%:Position in steps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7131BF2-A525-4074-8BD1-67D1160279C1}"/>
              </a:ext>
            </a:extLst>
          </p:cNvPr>
          <p:cNvSpPr txBox="1"/>
          <p:nvPr/>
        </p:nvSpPr>
        <p:spPr>
          <a:xfrm>
            <a:off x="2776376" y="3348134"/>
            <a:ext cx="3313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ighlight>
                  <a:srgbClr val="FFFF00"/>
                </a:highlight>
              </a:rPr>
              <a:t>Remark</a:t>
            </a:r>
            <a:r>
              <a:rPr lang="en-GB" dirty="0"/>
              <a:t> about zeroing position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9280964-CB4D-45C2-82A6-F7527EF1613D}"/>
              </a:ext>
            </a:extLst>
          </p:cNvPr>
          <p:cNvSpPr txBox="1"/>
          <p:nvPr/>
        </p:nvSpPr>
        <p:spPr>
          <a:xfrm>
            <a:off x="395536" y="3851575"/>
            <a:ext cx="792088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Potentiometer Megatron RC13-25 M no longer used, resolution not good</a:t>
            </a:r>
          </a:p>
          <a:p>
            <a:r>
              <a:rPr lang="en-GB" dirty="0"/>
              <a:t>Plan is to replace this by resolver with conditioner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EE769F5-78FA-40F1-9D42-E377A7B2381A}"/>
              </a:ext>
            </a:extLst>
          </p:cNvPr>
          <p:cNvSpPr txBox="1"/>
          <p:nvPr/>
        </p:nvSpPr>
        <p:spPr>
          <a:xfrm>
            <a:off x="395536" y="4545299"/>
            <a:ext cx="79208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ighlight>
                  <a:srgbClr val="FFFF00"/>
                </a:highlight>
              </a:rPr>
              <a:t>Interlock tuner DQW SPS : limit switches, Load cell at ± 2 </a:t>
            </a:r>
            <a:r>
              <a:rPr lang="en-GB" dirty="0" err="1">
                <a:highlight>
                  <a:srgbClr val="FFFF00"/>
                </a:highlight>
              </a:rPr>
              <a:t>kN</a:t>
            </a:r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0E4645-2935-40F5-BA66-513F130B9716}"/>
              </a:ext>
            </a:extLst>
          </p:cNvPr>
          <p:cNvSpPr txBox="1"/>
          <p:nvPr/>
        </p:nvSpPr>
        <p:spPr>
          <a:xfrm>
            <a:off x="395536" y="5373216"/>
            <a:ext cx="7466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Request: function to move to zero load position when T He tank &gt; 100K</a:t>
            </a:r>
            <a:endParaRPr lang="en-GB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078076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8303D8-2A57-476B-BD9F-E068A58CE8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7864" y="290664"/>
            <a:ext cx="5184136" cy="720000"/>
          </a:xfrm>
        </p:spPr>
        <p:txBody>
          <a:bodyPr/>
          <a:lstStyle/>
          <a:p>
            <a:r>
              <a:rPr lang="en-GB" dirty="0"/>
              <a:t>Tuner  (load cell) possible perturbations</a:t>
            </a:r>
            <a:br>
              <a:rPr lang="en-GB" dirty="0"/>
            </a:br>
            <a:r>
              <a:rPr lang="en-GB" dirty="0"/>
              <a:t>“Drift”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963966-D36A-4E79-9A70-7820AAE949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CERN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C97021-DB70-4C02-8BEC-A1D2E6E85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FC51121-DD59-459B-9C86-5654AC39D9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279581"/>
            <a:ext cx="2793883" cy="643676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4717AB9-B298-4682-90FB-B2DBBE253B12}"/>
              </a:ext>
            </a:extLst>
          </p:cNvPr>
          <p:cNvSpPr txBox="1"/>
          <p:nvPr/>
        </p:nvSpPr>
        <p:spPr>
          <a:xfrm>
            <a:off x="3809005" y="1859596"/>
            <a:ext cx="50577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Feedthrough bellow: sensitive to pressure (</a:t>
            </a:r>
            <a:r>
              <a:rPr lang="en-GB" dirty="0" err="1"/>
              <a:t>atm</a:t>
            </a:r>
            <a:r>
              <a:rPr lang="en-GB" dirty="0"/>
              <a:t>)</a:t>
            </a:r>
          </a:p>
          <a:p>
            <a:r>
              <a:rPr lang="en-GB" dirty="0"/>
              <a:t>1% change </a:t>
            </a:r>
            <a:r>
              <a:rPr lang="en-GB" dirty="0" err="1"/>
              <a:t>atm</a:t>
            </a:r>
            <a:r>
              <a:rPr lang="en-GB" dirty="0"/>
              <a:t> &gt;&gt; ~ 3N </a:t>
            </a:r>
            <a:r>
              <a:rPr lang="fr-CH" dirty="0"/>
              <a:t>*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81CDDC8-37D3-4F27-B533-36429F18409A}"/>
              </a:ext>
            </a:extLst>
          </p:cNvPr>
          <p:cNvSpPr txBox="1"/>
          <p:nvPr/>
        </p:nvSpPr>
        <p:spPr>
          <a:xfrm>
            <a:off x="3852454" y="2596354"/>
            <a:ext cx="27938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Temperature gradient, change will change tuner load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ED16214-55D3-47C9-80EE-EFCCFA5E25C5}"/>
              </a:ext>
            </a:extLst>
          </p:cNvPr>
          <p:cNvSpPr txBox="1"/>
          <p:nvPr/>
        </p:nvSpPr>
        <p:spPr>
          <a:xfrm>
            <a:off x="3823587" y="3519684"/>
            <a:ext cx="39167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Thermalisation temperature not measured, refer to FPC thermalisation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669B8E4-7103-4E08-889F-6E2C6A5CF67A}"/>
              </a:ext>
            </a:extLst>
          </p:cNvPr>
          <p:cNvCxnSpPr>
            <a:cxnSpLocks/>
            <a:stCxn id="8" idx="1"/>
          </p:cNvCxnSpPr>
          <p:nvPr/>
        </p:nvCxnSpPr>
        <p:spPr>
          <a:xfrm flipH="1" flipV="1">
            <a:off x="2051721" y="3519685"/>
            <a:ext cx="1771866" cy="46166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1480F5A-3099-4CFE-A4C5-4E62BDDD2DC7}"/>
              </a:ext>
            </a:extLst>
          </p:cNvPr>
          <p:cNvCxnSpPr/>
          <p:nvPr/>
        </p:nvCxnSpPr>
        <p:spPr>
          <a:xfrm flipH="1">
            <a:off x="2051720" y="2151998"/>
            <a:ext cx="1800734" cy="44435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4C47A762-786A-4981-BE0A-8FAB6DD94B6B}"/>
              </a:ext>
            </a:extLst>
          </p:cNvPr>
          <p:cNvSpPr txBox="1"/>
          <p:nvPr/>
        </p:nvSpPr>
        <p:spPr>
          <a:xfrm>
            <a:off x="3852455" y="4744018"/>
            <a:ext cx="48343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He Tank feedthrough + cavity surface</a:t>
            </a:r>
          </a:p>
          <a:p>
            <a:r>
              <a:rPr lang="en-GB" dirty="0"/>
              <a:t>Sensitive to He tank pressure (and temperature when saturated liquid)</a:t>
            </a:r>
          </a:p>
          <a:p>
            <a:r>
              <a:rPr lang="en-GB" dirty="0"/>
              <a:t>1 mbar &gt;~3 N*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BC4362D-62D6-431C-B6A2-EDA92B4FCDB1}"/>
              </a:ext>
            </a:extLst>
          </p:cNvPr>
          <p:cNvCxnSpPr>
            <a:cxnSpLocks/>
          </p:cNvCxnSpPr>
          <p:nvPr/>
        </p:nvCxnSpPr>
        <p:spPr>
          <a:xfrm flipH="1" flipV="1">
            <a:off x="1905000" y="5151676"/>
            <a:ext cx="1918587" cy="3434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C463782-7B7E-4047-9D1C-57C3D2FD7431}"/>
              </a:ext>
            </a:extLst>
          </p:cNvPr>
          <p:cNvSpPr txBox="1"/>
          <p:nvPr/>
        </p:nvSpPr>
        <p:spPr>
          <a:xfrm>
            <a:off x="3492324" y="6075006"/>
            <a:ext cx="1954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* </a:t>
            </a:r>
            <a:r>
              <a:rPr lang="en-GB" dirty="0"/>
              <a:t>Rough estimate</a:t>
            </a:r>
          </a:p>
        </p:txBody>
      </p:sp>
    </p:spTree>
    <p:extLst>
      <p:ext uri="{BB962C8B-B14F-4D97-AF65-F5344CB8AC3E}">
        <p14:creationId xmlns:p14="http://schemas.microsoft.com/office/powerpoint/2010/main" val="39671933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95F79B-4766-4434-8848-EF099B49B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CERN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220704-D7B4-429C-8202-E066850F4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54A9A2C-CC79-429D-A3C0-895AD3FF48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7219" y="514067"/>
            <a:ext cx="4679354" cy="306293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F66348B-411D-4A11-A4DF-8A8ECF0CE40A}"/>
              </a:ext>
            </a:extLst>
          </p:cNvPr>
          <p:cNvSpPr txBox="1"/>
          <p:nvPr/>
        </p:nvSpPr>
        <p:spPr>
          <a:xfrm>
            <a:off x="827584" y="147117"/>
            <a:ext cx="3583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Cavities at 2 K, no tuner changes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A7D5A1-E29D-41DD-8D52-CDD66257DC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7219" y="3678045"/>
            <a:ext cx="4661781" cy="304526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7898508-FA79-4B87-8053-2BBC9F358B06}"/>
              </a:ext>
            </a:extLst>
          </p:cNvPr>
          <p:cNvSpPr txBox="1"/>
          <p:nvPr/>
        </p:nvSpPr>
        <p:spPr>
          <a:xfrm>
            <a:off x="467544" y="1124744"/>
            <a:ext cx="19159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Temp He tank</a:t>
            </a:r>
          </a:p>
          <a:p>
            <a:r>
              <a:rPr lang="en-GB" dirty="0"/>
              <a:t>So also pressure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CF6517B-4DE0-4647-AA3F-A60EB4590591}"/>
              </a:ext>
            </a:extLst>
          </p:cNvPr>
          <p:cNvSpPr txBox="1"/>
          <p:nvPr/>
        </p:nvSpPr>
        <p:spPr>
          <a:xfrm>
            <a:off x="179512" y="3710716"/>
            <a:ext cx="18962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Temp Thermalisation FPC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48955C9-5DCD-4523-810E-A239F311BF32}"/>
              </a:ext>
            </a:extLst>
          </p:cNvPr>
          <p:cNvSpPr txBox="1"/>
          <p:nvPr/>
        </p:nvSpPr>
        <p:spPr>
          <a:xfrm>
            <a:off x="251521" y="4948597"/>
            <a:ext cx="15841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ripple frequency fits with </a:t>
            </a:r>
            <a:r>
              <a:rPr lang="en-US" dirty="0" err="1"/>
              <a:t>cryo</a:t>
            </a:r>
            <a:r>
              <a:rPr lang="en-US" dirty="0"/>
              <a:t> cycle?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74072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AB3A6A-FBD5-45DC-8746-705F5E858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CERN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21059B-0F60-4645-8C2E-35E042402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FB10232-2C6A-4F88-8569-E408EBA4CC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196752"/>
            <a:ext cx="7402174" cy="483540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176F562-9552-46C2-ABD8-A8D853C404DF}"/>
              </a:ext>
            </a:extLst>
          </p:cNvPr>
          <p:cNvSpPr txBox="1"/>
          <p:nvPr/>
        </p:nvSpPr>
        <p:spPr>
          <a:xfrm>
            <a:off x="1115616" y="665325"/>
            <a:ext cx="2172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Temperature tunnel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5DA97EE-D9AD-41FF-888B-8F14845F187A}"/>
              </a:ext>
            </a:extLst>
          </p:cNvPr>
          <p:cNvSpPr txBox="1"/>
          <p:nvPr/>
        </p:nvSpPr>
        <p:spPr>
          <a:xfrm>
            <a:off x="1115616" y="214946"/>
            <a:ext cx="3583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Cavities at 2 K, no tuner changes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53692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FE27E5-D47D-4465-A42F-E62D875E1A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CERN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CF5F26-3FC0-4772-BEB8-ED5C8870C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91C6493-5803-4825-BE59-EAFF409A32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623" y="764704"/>
            <a:ext cx="8238753" cy="501559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82BAA48-F0F7-4C5A-A5FC-D39C4A07DCF1}"/>
              </a:ext>
            </a:extLst>
          </p:cNvPr>
          <p:cNvSpPr txBox="1"/>
          <p:nvPr/>
        </p:nvSpPr>
        <p:spPr>
          <a:xfrm>
            <a:off x="2267744" y="147990"/>
            <a:ext cx="3377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CM stable at room temperature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9F564BE-8DBE-4E07-B75B-E2B727BAAAFA}"/>
              </a:ext>
            </a:extLst>
          </p:cNvPr>
          <p:cNvSpPr txBox="1"/>
          <p:nvPr/>
        </p:nvSpPr>
        <p:spPr>
          <a:xfrm>
            <a:off x="1986711" y="5764475"/>
            <a:ext cx="68594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Check T influence on load cell + cables</a:t>
            </a:r>
          </a:p>
          <a:p>
            <a:r>
              <a:rPr lang="en-US" dirty="0"/>
              <a:t>No thermal gradient inside CM means no change of tuner force with tunnel temperature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71583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DF9B9B-DB3A-47A5-9C39-EE70E31A0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CERN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5D84C6-5894-4E81-9CB8-31031FBCE2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BCD16F7-BAC1-4A9C-BD8C-649CEC6B76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2347" y="3386222"/>
            <a:ext cx="5061653" cy="330589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8895B8E-BD87-44A9-ABF8-122615F60E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9486" y="56094"/>
            <a:ext cx="5040560" cy="330589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9FD479B-2521-418A-85D0-9120F130231F}"/>
              </a:ext>
            </a:extLst>
          </p:cNvPr>
          <p:cNvSpPr txBox="1"/>
          <p:nvPr/>
        </p:nvSpPr>
        <p:spPr>
          <a:xfrm>
            <a:off x="555912" y="623538"/>
            <a:ext cx="279195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15-18 October </a:t>
            </a:r>
          </a:p>
          <a:p>
            <a:endParaRPr lang="en-US" b="1" u="sng" dirty="0"/>
          </a:p>
          <a:p>
            <a:r>
              <a:rPr lang="en-US" dirty="0"/>
              <a:t>? Feedback with tuner </a:t>
            </a:r>
          </a:p>
          <a:p>
            <a:r>
              <a:rPr lang="en-US" dirty="0"/>
              <a:t>? Input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Comment: Orange curve are steps sent to the tuner. If no steps are sent there are no points stored in timber. So there was clearly a loop running.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813830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DA649C1-7B00-4ECC-98F2-E673362ECA3E}">
  <ds:schemaRefs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dcmitype/"/>
    <ds:schemaRef ds:uri="http://schemas.microsoft.com/office/infopath/2007/PartnerControls"/>
    <ds:schemaRef ds:uri="8946e33d-fd2f-4ae4-8ee9-d90c129cdf9e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54422</TotalTime>
  <Words>805</Words>
  <Application>Microsoft Office PowerPoint</Application>
  <PresentationFormat>On-screen Show (4:3)</PresentationFormat>
  <Paragraphs>192</Paragraphs>
  <Slides>21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Calibri</vt:lpstr>
      <vt:lpstr>Tahoma</vt:lpstr>
      <vt:lpstr>Times New Roman</vt:lpstr>
      <vt:lpstr>Verdana</vt:lpstr>
      <vt:lpstr>Wingdings</vt:lpstr>
      <vt:lpstr>Thème Office</vt:lpstr>
      <vt:lpstr>CRAB cavity tuning system SPS and LHC</vt:lpstr>
      <vt:lpstr>Tuning principle, Range</vt:lpstr>
      <vt:lpstr>Linear drive set-up, Resolution, speed</vt:lpstr>
      <vt:lpstr>Instrumentation</vt:lpstr>
      <vt:lpstr>Tuner  (load cell) possible perturbations “Drift”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MD</vt:lpstr>
      <vt:lpstr>PowerPoint Presentation</vt:lpstr>
      <vt:lpstr>PowerPoint Presentation</vt:lpstr>
      <vt:lpstr>PowerPoint Presentation</vt:lpstr>
      <vt:lpstr>Conclusions</vt:lpstr>
      <vt:lpstr>Thank you for your attention!</vt:lpstr>
      <vt:lpstr>Spare slides</vt:lpstr>
      <vt:lpstr>Reminder functioning tuner</vt:lpstr>
      <vt:lpstr>Reminder end of Run1 DQW SPS 2018</vt:lpstr>
      <vt:lpstr>Testing</vt:lpstr>
      <vt:lpstr>SPS DQW and RFD Upgrade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HiLumi-Pres-Template-4-3-2logo-v2</dc:title>
  <dc:creator>André-Pierre OLIVIER</dc:creator>
  <cp:lastModifiedBy>Kurt Artoos</cp:lastModifiedBy>
  <cp:revision>583</cp:revision>
  <dcterms:created xsi:type="dcterms:W3CDTF">2016-02-12T10:02:27Z</dcterms:created>
  <dcterms:modified xsi:type="dcterms:W3CDTF">2021-12-16T15:09:39Z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