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555" r:id="rId6"/>
    <p:sldId id="556" r:id="rId7"/>
    <p:sldId id="557" r:id="rId8"/>
    <p:sldId id="551" r:id="rId9"/>
    <p:sldId id="552" r:id="rId10"/>
    <p:sldId id="553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555"/>
            <p14:sldId id="556"/>
            <p14:sldId id="557"/>
            <p14:sldId id="551"/>
            <p14:sldId id="552"/>
            <p14:sldId id="5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96" autoAdjust="0"/>
    <p:restoredTop sz="94660"/>
  </p:normalViewPr>
  <p:slideViewPr>
    <p:cSldViewPr snapToObjects="1" showGuides="1">
      <p:cViewPr varScale="1">
        <p:scale>
          <a:sx n="85" d="100"/>
          <a:sy n="85" d="100"/>
        </p:scale>
        <p:origin x="720" y="84"/>
      </p:cViewPr>
      <p:guideLst>
        <p:guide orient="horz" pos="4080"/>
        <p:guide pos="3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12/15/2021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12/15/2021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924944"/>
            <a:ext cx="7200000" cy="1800000"/>
          </a:xfrm>
        </p:spPr>
        <p:txBody>
          <a:bodyPr/>
          <a:lstStyle/>
          <a:p>
            <a:pPr algn="ctr"/>
            <a:r>
              <a:rPr lang="en-US" dirty="0"/>
              <a:t>Potential shift D2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R. De Maria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WP2 Meeting 15/12/2021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CD7D1-81D4-4126-B2C0-A987FCE17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request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54349F-1C45-4C86-8AE3-D39F20420E71}"/>
              </a:ext>
            </a:extLst>
          </p:cNvPr>
          <p:cNvSpPr txBox="1"/>
          <p:nvPr/>
        </p:nvSpPr>
        <p:spPr>
          <a:xfrm>
            <a:off x="755576" y="1168511"/>
            <a:ext cx="763284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Salut Ezio,</a:t>
            </a:r>
          </a:p>
          <a:p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J’ai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regardé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l’intégration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 D2 dans la masse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froide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pourrait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bouger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l’ensemble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aimants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200mm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DS.</a:t>
            </a:r>
          </a:p>
          <a:p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Aujourd’hui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dog leg D1-D2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64.561m, ca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représente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donc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variation de 0.31%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soit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37.5A de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moins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sur le D1 et 38.2A sur le D2.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n’est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énorme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toujours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bon à prendre.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changement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n’a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aucun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autre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sur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l’intégration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mécanique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 cryo-assemblage : les jacks, jumpers, BPMs et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autres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interfaces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restent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là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la version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actuelle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l’optique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Hervé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82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9B61F-138D-4FA5-9F22-F2E5F2937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Impact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B83E912-4E8A-4EC6-B587-DA747AECADC1}"/>
              </a:ext>
            </a:extLst>
          </p:cNvPr>
          <p:cNvCxnSpPr/>
          <p:nvPr/>
        </p:nvCxnSpPr>
        <p:spPr>
          <a:xfrm>
            <a:off x="251520" y="2104793"/>
            <a:ext cx="13681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3B1C3FB-08D2-4A4D-B8BC-4527FE8269A8}"/>
              </a:ext>
            </a:extLst>
          </p:cNvPr>
          <p:cNvCxnSpPr/>
          <p:nvPr/>
        </p:nvCxnSpPr>
        <p:spPr>
          <a:xfrm flipV="1">
            <a:off x="1619672" y="1312705"/>
            <a:ext cx="2304256" cy="7920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A1341B-DDA7-419F-8FE3-4AF76E24670E}"/>
              </a:ext>
            </a:extLst>
          </p:cNvPr>
          <p:cNvCxnSpPr/>
          <p:nvPr/>
        </p:nvCxnSpPr>
        <p:spPr>
          <a:xfrm>
            <a:off x="3923928" y="1312705"/>
            <a:ext cx="15841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18F25F-B73A-42DA-9534-A9C9051F80AA}"/>
              </a:ext>
            </a:extLst>
          </p:cNvPr>
          <p:cNvCxnSpPr>
            <a:cxnSpLocks/>
          </p:cNvCxnSpPr>
          <p:nvPr/>
        </p:nvCxnSpPr>
        <p:spPr>
          <a:xfrm flipH="1" flipV="1">
            <a:off x="1619672" y="2104793"/>
            <a:ext cx="2304256" cy="7920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C468F9A-46F7-4905-A3D5-017D369D67B1}"/>
              </a:ext>
            </a:extLst>
          </p:cNvPr>
          <p:cNvCxnSpPr/>
          <p:nvPr/>
        </p:nvCxnSpPr>
        <p:spPr>
          <a:xfrm>
            <a:off x="3923928" y="2896881"/>
            <a:ext cx="158417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A4FBFD7-7BEB-4ACA-A9A8-1A50AFA393D4}"/>
              </a:ext>
            </a:extLst>
          </p:cNvPr>
          <p:cNvCxnSpPr/>
          <p:nvPr/>
        </p:nvCxnSpPr>
        <p:spPr>
          <a:xfrm>
            <a:off x="251520" y="2104793"/>
            <a:ext cx="1368152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9C9FECA-2AF0-494B-8D5B-99958D529CED}"/>
              </a:ext>
            </a:extLst>
          </p:cNvPr>
          <p:cNvCxnSpPr>
            <a:cxnSpLocks/>
          </p:cNvCxnSpPr>
          <p:nvPr/>
        </p:nvCxnSpPr>
        <p:spPr>
          <a:xfrm flipV="1">
            <a:off x="1619672" y="1312705"/>
            <a:ext cx="2664296" cy="792088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EBCD757-2FC1-44A9-A0B6-5B82B4528CAA}"/>
              </a:ext>
            </a:extLst>
          </p:cNvPr>
          <p:cNvCxnSpPr>
            <a:cxnSpLocks/>
          </p:cNvCxnSpPr>
          <p:nvPr/>
        </p:nvCxnSpPr>
        <p:spPr>
          <a:xfrm flipH="1" flipV="1">
            <a:off x="1619672" y="2104793"/>
            <a:ext cx="2664296" cy="792088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F261A71-E2CC-488F-9CCA-E299F1172533}"/>
              </a:ext>
            </a:extLst>
          </p:cNvPr>
          <p:cNvSpPr txBox="1"/>
          <p:nvPr/>
        </p:nvSpPr>
        <p:spPr>
          <a:xfrm>
            <a:off x="1379863" y="166373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309BAF-8D17-4940-868D-660BF400EF65}"/>
              </a:ext>
            </a:extLst>
          </p:cNvPr>
          <p:cNvSpPr txBox="1"/>
          <p:nvPr/>
        </p:nvSpPr>
        <p:spPr>
          <a:xfrm>
            <a:off x="3635896" y="88955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D2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2CB67EA-5897-4360-972E-D058D10A93EC}"/>
              </a:ext>
            </a:extLst>
          </p:cNvPr>
          <p:cNvCxnSpPr/>
          <p:nvPr/>
        </p:nvCxnSpPr>
        <p:spPr>
          <a:xfrm>
            <a:off x="4283968" y="1548986"/>
            <a:ext cx="360040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1216DF3-4C3D-4953-AF80-7A8588E65236}"/>
              </a:ext>
            </a:extLst>
          </p:cNvPr>
          <p:cNvSpPr txBox="1"/>
          <p:nvPr/>
        </p:nvSpPr>
        <p:spPr>
          <a:xfrm>
            <a:off x="436533" y="3486101"/>
            <a:ext cx="36609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shift in D2 position, reduce the bending angle as well as the beam separation.</a:t>
            </a:r>
          </a:p>
          <a:p>
            <a:endParaRPr lang="en-GB" dirty="0"/>
          </a:p>
          <a:p>
            <a:r>
              <a:rPr lang="en-GB" dirty="0"/>
              <a:t>Sep = (s-D1)/(D2-D1) 97 mm</a:t>
            </a:r>
          </a:p>
          <a:p>
            <a:r>
              <a:rPr lang="el-GR" dirty="0"/>
              <a:t>Δ</a:t>
            </a:r>
            <a:r>
              <a:rPr lang="en-GB" dirty="0"/>
              <a:t>Sep = - Sep </a:t>
            </a:r>
            <a:r>
              <a:rPr lang="el-GR" dirty="0"/>
              <a:t>Δ</a:t>
            </a:r>
            <a:r>
              <a:rPr lang="en-US" dirty="0"/>
              <a:t>s/</a:t>
            </a:r>
            <a:r>
              <a:rPr lang="en-GB" dirty="0"/>
              <a:t>(D2-D1)</a:t>
            </a:r>
            <a:r>
              <a:rPr lang="en-US" dirty="0"/>
              <a:t> </a:t>
            </a:r>
            <a:r>
              <a:rPr lang="en-GB" dirty="0"/>
              <a:t>97 mm</a:t>
            </a:r>
            <a:r>
              <a:rPr lang="en-US" dirty="0"/>
              <a:t> ~ 0.5 mm</a:t>
            </a:r>
          </a:p>
          <a:p>
            <a:endParaRPr lang="en-US" dirty="0"/>
          </a:p>
          <a:p>
            <a:r>
              <a:rPr lang="en-US" dirty="0"/>
              <a:t>0.3 % gain in field, 1.5% loss in physical aperture.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67853A1-17A3-4CF3-A28D-A01C91EEC7A7}"/>
              </a:ext>
            </a:extLst>
          </p:cNvPr>
          <p:cNvSpPr/>
          <p:nvPr/>
        </p:nvSpPr>
        <p:spPr>
          <a:xfrm>
            <a:off x="2123728" y="1375991"/>
            <a:ext cx="479618" cy="145834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EAA6BD3-6481-41F1-AAD6-A6B7F239A8ED}"/>
              </a:ext>
            </a:extLst>
          </p:cNvPr>
          <p:cNvSpPr/>
          <p:nvPr/>
        </p:nvSpPr>
        <p:spPr>
          <a:xfrm>
            <a:off x="3071398" y="1365606"/>
            <a:ext cx="194436" cy="149419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F7EFB51-CAEC-4312-8823-D19516A0A01E}"/>
              </a:ext>
            </a:extLst>
          </p:cNvPr>
          <p:cNvSpPr/>
          <p:nvPr/>
        </p:nvSpPr>
        <p:spPr>
          <a:xfrm>
            <a:off x="2729686" y="2248808"/>
            <a:ext cx="233700" cy="50405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AE4CCA1-1534-48D3-A6EE-FA3528166A0E}"/>
              </a:ext>
            </a:extLst>
          </p:cNvPr>
          <p:cNvSpPr/>
          <p:nvPr/>
        </p:nvSpPr>
        <p:spPr>
          <a:xfrm>
            <a:off x="3335644" y="1256523"/>
            <a:ext cx="203805" cy="1656183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F515493-A0B5-4F9F-8769-9E3F1E8F4BD8}"/>
              </a:ext>
            </a:extLst>
          </p:cNvPr>
          <p:cNvSpPr/>
          <p:nvPr/>
        </p:nvSpPr>
        <p:spPr>
          <a:xfrm>
            <a:off x="1259632" y="2033072"/>
            <a:ext cx="792088" cy="143444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326398-62E5-4E3B-839C-EA20571C24C7}"/>
              </a:ext>
            </a:extLst>
          </p:cNvPr>
          <p:cNvSpPr/>
          <p:nvPr/>
        </p:nvSpPr>
        <p:spPr>
          <a:xfrm>
            <a:off x="3635896" y="1212891"/>
            <a:ext cx="648072" cy="1828001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EE96D22-8B34-46D1-9340-D7B3FA3BF865}"/>
              </a:ext>
            </a:extLst>
          </p:cNvPr>
          <p:cNvSpPr/>
          <p:nvPr/>
        </p:nvSpPr>
        <p:spPr>
          <a:xfrm>
            <a:off x="3923928" y="1212891"/>
            <a:ext cx="648072" cy="1828001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EA9321B-F59E-4788-BF8A-861A308899AE}"/>
              </a:ext>
            </a:extLst>
          </p:cNvPr>
          <p:cNvSpPr txBox="1"/>
          <p:nvPr/>
        </p:nvSpPr>
        <p:spPr>
          <a:xfrm>
            <a:off x="2083917" y="1124828"/>
            <a:ext cx="583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TAXN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3267928-D239-456D-8B42-C28B18FB2846}"/>
              </a:ext>
            </a:extLst>
          </p:cNvPr>
          <p:cNvSpPr txBox="1"/>
          <p:nvPr/>
        </p:nvSpPr>
        <p:spPr>
          <a:xfrm>
            <a:off x="2333642" y="2868932"/>
            <a:ext cx="7920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TCTPXV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1CECC67-C4D2-4E02-916B-E3A51135DD3F}"/>
              </a:ext>
            </a:extLst>
          </p:cNvPr>
          <p:cNvSpPr txBox="1"/>
          <p:nvPr/>
        </p:nvSpPr>
        <p:spPr>
          <a:xfrm>
            <a:off x="2725864" y="3007985"/>
            <a:ext cx="838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TCTPXH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55B49A3-C612-44CB-9643-56CB15F1A7B5}"/>
              </a:ext>
            </a:extLst>
          </p:cNvPr>
          <p:cNvSpPr txBox="1"/>
          <p:nvPr/>
        </p:nvSpPr>
        <p:spPr>
          <a:xfrm>
            <a:off x="2883935" y="916145"/>
            <a:ext cx="7247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TCLPX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6C6E3EF-1300-4BB2-8B5B-4B18A7DD97D8}"/>
              </a:ext>
            </a:extLst>
          </p:cNvPr>
          <p:cNvSpPr txBox="1"/>
          <p:nvPr/>
        </p:nvSpPr>
        <p:spPr>
          <a:xfrm>
            <a:off x="4244880" y="1571334"/>
            <a:ext cx="48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/>
              <a:t>Δ</a:t>
            </a:r>
            <a:r>
              <a:rPr lang="en-US" sz="1200" dirty="0"/>
              <a:t>s</a:t>
            </a:r>
            <a:endParaRPr lang="en-GB" sz="1200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CA0C25D-B9D1-49DB-A328-8F263F6586E1}"/>
              </a:ext>
            </a:extLst>
          </p:cNvPr>
          <p:cNvCxnSpPr/>
          <p:nvPr/>
        </p:nvCxnSpPr>
        <p:spPr>
          <a:xfrm>
            <a:off x="3437546" y="1497303"/>
            <a:ext cx="0" cy="10336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AC4DA37-5F99-4A73-A7D9-B0FFCACE1DA1}"/>
              </a:ext>
            </a:extLst>
          </p:cNvPr>
          <p:cNvSpPr txBox="1"/>
          <p:nvPr/>
        </p:nvSpPr>
        <p:spPr>
          <a:xfrm>
            <a:off x="3238958" y="1589491"/>
            <a:ext cx="6298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/>
              <a:t>Δ</a:t>
            </a:r>
            <a:r>
              <a:rPr lang="en-GB" sz="1200" dirty="0"/>
              <a:t>Sep 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74E81E7-3901-4668-B67A-5423DB7B846B}"/>
              </a:ext>
            </a:extLst>
          </p:cNvPr>
          <p:cNvCxnSpPr/>
          <p:nvPr/>
        </p:nvCxnSpPr>
        <p:spPr>
          <a:xfrm>
            <a:off x="251520" y="2084614"/>
            <a:ext cx="5544616" cy="2809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E630B642-8FD3-470B-9AF6-3C4829D9ECBF}"/>
              </a:ext>
            </a:extLst>
          </p:cNvPr>
          <p:cNvSpPr txBox="1"/>
          <p:nvPr/>
        </p:nvSpPr>
        <p:spPr>
          <a:xfrm>
            <a:off x="5400092" y="1546584"/>
            <a:ext cx="7920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97 mm</a:t>
            </a:r>
            <a:endParaRPr lang="en-GB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04DBC07-3134-4F3A-83F5-BC4339980DCB}"/>
              </a:ext>
            </a:extLst>
          </p:cNvPr>
          <p:cNvCxnSpPr/>
          <p:nvPr/>
        </p:nvCxnSpPr>
        <p:spPr>
          <a:xfrm flipV="1">
            <a:off x="5400092" y="1312705"/>
            <a:ext cx="0" cy="8000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id="{78C010DD-20B6-4837-899A-CF4AF6CBC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2731" y="3332377"/>
            <a:ext cx="4359269" cy="282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52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959CD-61C7-498F-87F8-10E2954EB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56896-A78C-4927-8683-9C67C4492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Shifting D2 by 20 cm reduce field by 0.3 % or 30A.</a:t>
            </a:r>
          </a:p>
          <a:p>
            <a:r>
              <a:rPr lang="en-GB" dirty="0"/>
              <a:t>Beam separation are slightly modified loosing about 0.5 mm in aperture (~1.5 %)</a:t>
            </a:r>
          </a:p>
          <a:p>
            <a:r>
              <a:rPr lang="en-GB" dirty="0"/>
              <a:t>Potential mitigation:</a:t>
            </a:r>
          </a:p>
          <a:p>
            <a:pPr lvl="1"/>
            <a:r>
              <a:rPr lang="en-GB" dirty="0"/>
              <a:t>Displace TAXN – TCLPX as well (e.g. by shortening cryostat)</a:t>
            </a:r>
          </a:p>
          <a:p>
            <a:pPr lvl="1"/>
            <a:r>
              <a:rPr lang="en-GB" dirty="0"/>
              <a:t>Change geometry of TAXN – TCLPX.</a:t>
            </a:r>
          </a:p>
          <a:p>
            <a:pPr lvl="1"/>
            <a:endParaRPr lang="en-GB" dirty="0"/>
          </a:p>
          <a:p>
            <a:r>
              <a:rPr lang="en-GB" dirty="0"/>
              <a:t>Is it a good trade-off without mitigations?</a:t>
            </a:r>
          </a:p>
        </p:txBody>
      </p:sp>
    </p:spTree>
    <p:extLst>
      <p:ext uri="{BB962C8B-B14F-4D97-AF65-F5344CB8AC3E}">
        <p14:creationId xmlns:p14="http://schemas.microsoft.com/office/powerpoint/2010/main" val="747837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Apertures: Round </a:t>
            </a:r>
            <a:r>
              <a:rPr lang="el-GR" dirty="0"/>
              <a:t>β</a:t>
            </a:r>
            <a:r>
              <a:rPr lang="en-US" dirty="0"/>
              <a:t>*=15 cm, 500 µrad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999069"/>
              </p:ext>
            </p:extLst>
          </p:nvPr>
        </p:nvGraphicFramePr>
        <p:xfrm>
          <a:off x="612000" y="884675"/>
          <a:ext cx="4454017" cy="5349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2867">
                  <a:extLst>
                    <a:ext uri="{9D8B030D-6E8A-4147-A177-3AD203B41FA5}">
                      <a16:colId xmlns:a16="http://schemas.microsoft.com/office/drawing/2014/main" val="1004588755"/>
                    </a:ext>
                  </a:extLst>
                </a:gridCol>
                <a:gridCol w="412750">
                  <a:extLst>
                    <a:ext uri="{9D8B030D-6E8A-4147-A177-3AD203B41FA5}">
                      <a16:colId xmlns:a16="http://schemas.microsoft.com/office/drawing/2014/main" val="34222568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1571790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7852144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3918677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4508949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bare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bstol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align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beam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offset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9841583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TAXS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25.1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24.1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21.6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79503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3940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Q23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16.4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15.6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15.4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13.1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13.1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3018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16.5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13.9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4172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D1 (</a:t>
                      </a:r>
                      <a:r>
                        <a:rPr lang="en-GB" sz="1400" u="none" strike="noStrike" dirty="0" err="1">
                          <a:effectLst/>
                        </a:rPr>
                        <a:t>ext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16.1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13.5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75642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(85mm, old)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23.6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22.7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21.3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10194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(85mm, new)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23.6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21.1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20.8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17.6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17.6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573507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(88mm, new)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24.5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23.0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21.7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18.4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18.4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63344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TCTPV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18.8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18.8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8798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TCTXH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57347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TCLX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23.3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23.3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23.3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42635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24.9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24.9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57376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D2</a:t>
                      </a:r>
                      <a:r>
                        <a:rPr lang="en-GB" sz="1400" u="none" strike="noStrike" baseline="0" dirty="0">
                          <a:effectLst/>
                        </a:rPr>
                        <a:t>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25.7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20.1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67904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CC (</a:t>
                      </a:r>
                      <a:r>
                        <a:rPr lang="en-GB" sz="1400" u="none" strike="noStrike" dirty="0" err="1">
                          <a:effectLst/>
                        </a:rPr>
                        <a:t>b.s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25.9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21.8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21.8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16611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23.6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87521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25.2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20.6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20.6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45811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55625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21.5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21.1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4902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31.4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29.8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04396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31.8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30.2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57407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34.1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27.9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26.7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1213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35.1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28.8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27.6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4262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29.1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28.2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09600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9174E91-BB1D-40CB-B17C-1E45925DA7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04730" y="2712239"/>
            <a:ext cx="2638053" cy="19785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9D82F-14AA-407B-9F4D-5E16EC5448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04731" y="4598698"/>
            <a:ext cx="2695132" cy="2021349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F6B7D295-3EB2-4EBA-A13F-FA554BB1A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731" y="825779"/>
            <a:ext cx="2638053" cy="19785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9CFC19-E91F-4CD1-89F9-2E26F82CCBB2}"/>
              </a:ext>
            </a:extLst>
          </p:cNvPr>
          <p:cNvSpPr txBox="1"/>
          <p:nvPr/>
        </p:nvSpPr>
        <p:spPr>
          <a:xfrm>
            <a:off x="1815338" y="6340678"/>
            <a:ext cx="1988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TAXN </a:t>
            </a:r>
            <a:r>
              <a:rPr lang="en-US" dirty="0" err="1"/>
              <a:t>tol</a:t>
            </a:r>
            <a:r>
              <a:rPr lang="en-US" dirty="0"/>
              <a:t>: 4.9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434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</a:t>
            </a:r>
            <a:r>
              <a:rPr lang="en-US" dirty="0" err="1"/>
              <a:t>FlatCC</a:t>
            </a:r>
            <a:r>
              <a:rPr lang="en-US" dirty="0"/>
              <a:t>: </a:t>
            </a:r>
            <a:r>
              <a:rPr lang="el-GR" dirty="0"/>
              <a:t>β</a:t>
            </a:r>
            <a:r>
              <a:rPr lang="en-US" dirty="0"/>
              <a:t>*=7.5/18 cm, 480 µrad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750863"/>
              </p:ext>
            </p:extLst>
          </p:nvPr>
        </p:nvGraphicFramePr>
        <p:xfrm>
          <a:off x="611560" y="980728"/>
          <a:ext cx="4454017" cy="5349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2867">
                  <a:extLst>
                    <a:ext uri="{9D8B030D-6E8A-4147-A177-3AD203B41FA5}">
                      <a16:colId xmlns:a16="http://schemas.microsoft.com/office/drawing/2014/main" val="3202293241"/>
                    </a:ext>
                  </a:extLst>
                </a:gridCol>
                <a:gridCol w="412750">
                  <a:extLst>
                    <a:ext uri="{9D8B030D-6E8A-4147-A177-3AD203B41FA5}">
                      <a16:colId xmlns:a16="http://schemas.microsoft.com/office/drawing/2014/main" val="141168331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767365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160789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7405815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6387466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bare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bstol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align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beam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offset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421413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TAXS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01409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6846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Q23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15.5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14.9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14.7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12.7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12.7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98879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7820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D1 (</a:t>
                      </a:r>
                      <a:r>
                        <a:rPr lang="en-GB" sz="1400" u="none" strike="noStrike" dirty="0" err="1">
                          <a:effectLst/>
                        </a:rPr>
                        <a:t>ext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7142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(85mm, old)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869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(85mm, new)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18.2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16.4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16.2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13.8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13.8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5451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(88mm, new)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18.9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17.8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16.9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14.3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14.3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4971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TCTPV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99938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TCTXH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62702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TCLX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26656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1392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D2</a:t>
                      </a:r>
                      <a:r>
                        <a:rPr lang="en-GB" sz="1400" u="none" strike="noStrike" baseline="0" dirty="0">
                          <a:effectLst/>
                        </a:rPr>
                        <a:t>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284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CC (</a:t>
                      </a:r>
                      <a:r>
                        <a:rPr lang="en-GB" sz="1400" u="none" strike="noStrike" dirty="0" err="1">
                          <a:effectLst/>
                        </a:rPr>
                        <a:t>b.s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20.6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12963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13.6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56578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4606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93105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37435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51804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627073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24.1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18.9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51041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17164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006962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3017C748-574E-40A1-B9B5-87CC55DAB7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04730" y="2712239"/>
            <a:ext cx="2638053" cy="19785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F4A43E-0B99-4696-80DB-C5CCF70031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04731" y="4598698"/>
            <a:ext cx="2695132" cy="20213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C0AEB2-2EB5-494F-ADB1-BB89596E171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04731" y="825779"/>
            <a:ext cx="2638053" cy="19785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D4D38F-C486-46C1-8E54-7EE93D963082}"/>
              </a:ext>
            </a:extLst>
          </p:cNvPr>
          <p:cNvSpPr txBox="1"/>
          <p:nvPr/>
        </p:nvSpPr>
        <p:spPr>
          <a:xfrm>
            <a:off x="1815338" y="6340678"/>
            <a:ext cx="1988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TAXN </a:t>
            </a:r>
            <a:r>
              <a:rPr lang="en-US" dirty="0" err="1"/>
              <a:t>tol</a:t>
            </a:r>
            <a:r>
              <a:rPr lang="en-US" dirty="0"/>
              <a:t>: 4.9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89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Apertures: Flat </a:t>
            </a:r>
            <a:r>
              <a:rPr lang="el-GR" dirty="0"/>
              <a:t>β</a:t>
            </a:r>
            <a:r>
              <a:rPr lang="en-US" dirty="0"/>
              <a:t>*=7.5/30 cm, 490 µrad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281699"/>
              </p:ext>
            </p:extLst>
          </p:nvPr>
        </p:nvGraphicFramePr>
        <p:xfrm>
          <a:off x="612000" y="900000"/>
          <a:ext cx="4454017" cy="5349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2867">
                  <a:extLst>
                    <a:ext uri="{9D8B030D-6E8A-4147-A177-3AD203B41FA5}">
                      <a16:colId xmlns:a16="http://schemas.microsoft.com/office/drawing/2014/main" val="3095112172"/>
                    </a:ext>
                  </a:extLst>
                </a:gridCol>
                <a:gridCol w="412750">
                  <a:extLst>
                    <a:ext uri="{9D8B030D-6E8A-4147-A177-3AD203B41FA5}">
                      <a16:colId xmlns:a16="http://schemas.microsoft.com/office/drawing/2014/main" val="12464441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72484196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7220276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53350638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2133567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bare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bstol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align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beam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offset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8641891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TAXS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5249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18.5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95543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Q23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15.5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14.9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14.7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12.7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12.7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9163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12.9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651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D1 (</a:t>
                      </a:r>
                      <a:r>
                        <a:rPr lang="en-GB" sz="1400" u="none" strike="noStrike" dirty="0" err="1">
                          <a:effectLst/>
                        </a:rPr>
                        <a:t>ext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12.6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12.6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6517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(85mm, old)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8387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(85mm, new)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18.2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16.4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16.2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13.8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sng" strike="noStrike" dirty="0">
                          <a:effectLst/>
                        </a:rPr>
                        <a:t>13.8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120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sng" strike="noStrike" dirty="0">
                          <a:effectLst/>
                        </a:rPr>
                        <a:t>TAXN (88mm, new)</a:t>
                      </a:r>
                      <a:endParaRPr lang="en-GB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16.9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</a:t>
                      </a:r>
                      <a:endParaRPr lang="en-GB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26004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TCTPV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6080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TCTXH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1644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TCLX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48800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94235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D2</a:t>
                      </a:r>
                      <a:r>
                        <a:rPr lang="en-GB" sz="1400" u="none" strike="noStrike" baseline="0" dirty="0">
                          <a:effectLst/>
                        </a:rPr>
                        <a:t>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28867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CC (</a:t>
                      </a:r>
                      <a:r>
                        <a:rPr lang="en-GB" sz="1400" u="none" strike="noStrike" dirty="0" err="1">
                          <a:effectLst/>
                        </a:rPr>
                        <a:t>b.s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44119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13.6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78320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05680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4363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319127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8940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93113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 Mask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24.2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37114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 Corr.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19.6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60435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Q6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054214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9E40644C-08B5-45A2-9106-034F215A22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04730" y="2712239"/>
            <a:ext cx="2638052" cy="19785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A3E431-6919-4941-8E42-6154C60D9F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04731" y="4598698"/>
            <a:ext cx="2695132" cy="20213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F41D2B-31CC-4146-AD4A-B730D9F595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04731" y="825779"/>
            <a:ext cx="2638052" cy="19785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7D057E-003F-46EA-A91B-AE2365823A6A}"/>
              </a:ext>
            </a:extLst>
          </p:cNvPr>
          <p:cNvSpPr txBox="1"/>
          <p:nvPr/>
        </p:nvSpPr>
        <p:spPr>
          <a:xfrm>
            <a:off x="1815338" y="6340678"/>
            <a:ext cx="1988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TAXN </a:t>
            </a:r>
            <a:r>
              <a:rPr lang="en-US" dirty="0" err="1"/>
              <a:t>tol</a:t>
            </a:r>
            <a:r>
              <a:rPr lang="en-US" dirty="0"/>
              <a:t>: 4.9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7659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18300</TotalTime>
  <Words>817</Words>
  <Application>Microsoft Office PowerPoint</Application>
  <PresentationFormat>On-screen Show (4:3)</PresentationFormat>
  <Paragraphs>471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Potential shift D2</vt:lpstr>
      <vt:lpstr>WP3 request</vt:lpstr>
      <vt:lpstr>Impact</vt:lpstr>
      <vt:lpstr>Conclusion</vt:lpstr>
      <vt:lpstr>Apertures: Round β*=15 cm, 500 µrad</vt:lpstr>
      <vt:lpstr>Aperture FlatCC: β*=7.5/18 cm, 480 µrad</vt:lpstr>
      <vt:lpstr>Apertures: Flat β*=7.5/30 cm, 490 µrad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997</cp:revision>
  <dcterms:created xsi:type="dcterms:W3CDTF">2016-03-23T12:58:39Z</dcterms:created>
  <dcterms:modified xsi:type="dcterms:W3CDTF">2021-12-15T09:30:30Z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