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8"/>
  </p:notesMasterIdLst>
  <p:handoutMasterIdLst>
    <p:handoutMasterId r:id="rId9"/>
  </p:handoutMasterIdLst>
  <p:sldIdLst>
    <p:sldId id="256" r:id="rId3"/>
    <p:sldId id="748" r:id="rId4"/>
    <p:sldId id="751" r:id="rId5"/>
    <p:sldId id="750" r:id="rId6"/>
    <p:sldId id="749" r:id="rId7"/>
  </p:sldIdLst>
  <p:sldSz cx="10048875" cy="7543800"/>
  <p:notesSz cx="6858000" cy="9144000"/>
  <p:defaultTextStyle>
    <a:defPPr>
      <a:defRPr lang="en-US"/>
    </a:defPPr>
    <a:lvl1pPr marL="0" algn="l" defTabSz="50234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2347" algn="l" defTabSz="50234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04693" algn="l" defTabSz="50234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07040" algn="l" defTabSz="50234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09385" algn="l" defTabSz="50234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11731" algn="l" defTabSz="50234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14079" algn="l" defTabSz="50234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16424" algn="l" defTabSz="50234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18770" algn="l" defTabSz="50234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632" autoAdjust="0"/>
  </p:normalViewPr>
  <p:slideViewPr>
    <p:cSldViewPr snapToGrid="0" snapToObjects="1">
      <p:cViewPr>
        <p:scale>
          <a:sx n="100" d="100"/>
          <a:sy n="100" d="100"/>
        </p:scale>
        <p:origin x="-192" y="-32"/>
      </p:cViewPr>
      <p:guideLst>
        <p:guide orient="horz" pos="2376"/>
        <p:guide pos="31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79ACA-DEC3-AA45-9F3D-711E8305F27A}" type="datetimeFigureOut">
              <a:rPr lang="en-US" smtClean="0"/>
              <a:pPr/>
              <a:t>26/11/21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2A23EF-28B7-D145-AC45-281AC1EA93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0758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5565F0-A2DE-4E4A-9848-BF0CECDED098}" type="datetimeFigureOut">
              <a:rPr lang="en-US" smtClean="0"/>
              <a:pPr/>
              <a:t>26/11/21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685800"/>
            <a:ext cx="4568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A009AB-2363-E749-A904-2C53126518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7776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0234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2347" algn="l" defTabSz="50234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04693" algn="l" defTabSz="50234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07040" algn="l" defTabSz="50234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09385" algn="l" defTabSz="50234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11731" algn="l" defTabSz="50234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14079" algn="l" defTabSz="50234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16424" algn="l" defTabSz="50234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18770" algn="l" defTabSz="50234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3666" y="2343471"/>
            <a:ext cx="8541544" cy="1617028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331" y="4274820"/>
            <a:ext cx="7034213" cy="19278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23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46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70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093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17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40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164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187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Snowmass white paper, December 13,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7" descr="MUON-SlideGraph-LogoBkgnd2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07569"/>
            <a:ext cx="10048875" cy="5655056"/>
          </a:xfrm>
          <a:prstGeom prst="rect">
            <a:avLst/>
          </a:prstGeom>
        </p:spPr>
      </p:pic>
      <p:pic>
        <p:nvPicPr>
          <p:cNvPr id="9" name="Image 85" descr="MCC-inernational-finalV0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6722" y="0"/>
            <a:ext cx="1242153" cy="12433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Snowmass white paper, December 13,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85434" y="302102"/>
            <a:ext cx="2260997" cy="6436678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445" y="302102"/>
            <a:ext cx="6615509" cy="6436678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Snowmass white paper, December 13,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6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Snowmass white paper, December 13,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290" y="7192810"/>
            <a:ext cx="502443" cy="401638"/>
          </a:xfrm>
          <a:prstGeom prst="rect">
            <a:avLst/>
          </a:prstGeom>
        </p:spPr>
        <p:txBody>
          <a:bodyPr vert="horz" lIns="100468" tIns="50235" rIns="100468" bIns="50235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01523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502443" y="1871987"/>
            <a:ext cx="9127728" cy="5186363"/>
          </a:xfrm>
          <a:prstGeom prst="rect">
            <a:avLst/>
          </a:prstGeom>
        </p:spPr>
        <p:txBody>
          <a:bodyPr lIns="100468" tIns="50235" rIns="100468" bIns="50235"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6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Snowmass white paper, December 13,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290" y="7192810"/>
            <a:ext cx="502443" cy="401638"/>
          </a:xfrm>
          <a:prstGeom prst="rect">
            <a:avLst/>
          </a:prstGeom>
        </p:spPr>
        <p:txBody>
          <a:bodyPr vert="horz" lIns="100468" tIns="50235" rIns="100468" bIns="50235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727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502445" y="1871980"/>
            <a:ext cx="9043988" cy="5140960"/>
          </a:xfrm>
          <a:prstGeom prst="rect">
            <a:avLst/>
          </a:prstGeom>
        </p:spPr>
        <p:txBody>
          <a:bodyPr vert="horz" lIns="100468" tIns="50235" rIns="100468" bIns="50235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6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Snowmass white paper, December 13, 2021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290" y="7192810"/>
            <a:ext cx="502443" cy="401638"/>
          </a:xfrm>
          <a:prstGeom prst="rect">
            <a:avLst/>
          </a:prstGeom>
        </p:spPr>
        <p:txBody>
          <a:bodyPr vert="horz" lIns="100468" tIns="50235" rIns="100468" bIns="50235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87158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502448" y="1871987"/>
            <a:ext cx="4103291" cy="4805681"/>
          </a:xfrm>
          <a:prstGeom prst="rect">
            <a:avLst/>
          </a:prstGeom>
        </p:spPr>
        <p:txBody>
          <a:bodyPr vert="horz" lIns="100468" tIns="50235" rIns="100468" bIns="50235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773215" y="1871980"/>
            <a:ext cx="4856956" cy="4805680"/>
          </a:xfrm>
          <a:prstGeom prst="rect">
            <a:avLst/>
          </a:prstGeom>
        </p:spPr>
        <p:txBody>
          <a:bodyPr vert="horz" lIns="100468" tIns="50235" rIns="100468" bIns="50235"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6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Snowmass white paper, December 13, 2021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290" y="7192810"/>
            <a:ext cx="502443" cy="401638"/>
          </a:xfrm>
          <a:prstGeom prst="rect">
            <a:avLst/>
          </a:prstGeom>
        </p:spPr>
        <p:txBody>
          <a:bodyPr vert="horz" lIns="100468" tIns="50235" rIns="100468" bIns="50235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6167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3956" y="6901181"/>
            <a:ext cx="10048875" cy="7450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7208521"/>
            <a:ext cx="1396822" cy="293370"/>
          </a:xfr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9639" y="7219004"/>
            <a:ext cx="4605735" cy="282893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Snowmass white paper, December 13,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64858" y="7219006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792" y="4847596"/>
            <a:ext cx="8541544" cy="1498283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3792" y="3197389"/>
            <a:ext cx="8541544" cy="165020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234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469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0704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0938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173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1407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1642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187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Snowmass white paper, December 13,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446" y="1760226"/>
            <a:ext cx="4438253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8178" y="1760226"/>
            <a:ext cx="4438253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Snowmass white paper, December 13, 2021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444" y="1688626"/>
            <a:ext cx="4439998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2347" indent="0">
              <a:buNone/>
              <a:defRPr sz="2200" b="1"/>
            </a:lvl2pPr>
            <a:lvl3pPr marL="1004693" indent="0">
              <a:buNone/>
              <a:defRPr sz="2000" b="1"/>
            </a:lvl3pPr>
            <a:lvl4pPr marL="1507040" indent="0">
              <a:buNone/>
              <a:defRPr sz="1800" b="1"/>
            </a:lvl4pPr>
            <a:lvl5pPr marL="2009385" indent="0">
              <a:buNone/>
              <a:defRPr sz="1800" b="1"/>
            </a:lvl5pPr>
            <a:lvl6pPr marL="2511731" indent="0">
              <a:buNone/>
              <a:defRPr sz="1800" b="1"/>
            </a:lvl6pPr>
            <a:lvl7pPr marL="3014079" indent="0">
              <a:buNone/>
              <a:defRPr sz="1800" b="1"/>
            </a:lvl7pPr>
            <a:lvl8pPr marL="3516424" indent="0">
              <a:buNone/>
              <a:defRPr sz="1800" b="1"/>
            </a:lvl8pPr>
            <a:lvl9pPr marL="4018770" indent="0">
              <a:buNone/>
              <a:defRPr sz="18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444" y="2392368"/>
            <a:ext cx="4439998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4689" y="1688626"/>
            <a:ext cx="4441743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2347" indent="0">
              <a:buNone/>
              <a:defRPr sz="2200" b="1"/>
            </a:lvl2pPr>
            <a:lvl3pPr marL="1004693" indent="0">
              <a:buNone/>
              <a:defRPr sz="2000" b="1"/>
            </a:lvl3pPr>
            <a:lvl4pPr marL="1507040" indent="0">
              <a:buNone/>
              <a:defRPr sz="1800" b="1"/>
            </a:lvl4pPr>
            <a:lvl5pPr marL="2009385" indent="0">
              <a:buNone/>
              <a:defRPr sz="1800" b="1"/>
            </a:lvl5pPr>
            <a:lvl6pPr marL="2511731" indent="0">
              <a:buNone/>
              <a:defRPr sz="1800" b="1"/>
            </a:lvl6pPr>
            <a:lvl7pPr marL="3014079" indent="0">
              <a:buNone/>
              <a:defRPr sz="1800" b="1"/>
            </a:lvl7pPr>
            <a:lvl8pPr marL="3516424" indent="0">
              <a:buNone/>
              <a:defRPr sz="1800" b="1"/>
            </a:lvl8pPr>
            <a:lvl9pPr marL="4018770" indent="0">
              <a:buNone/>
              <a:defRPr sz="18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4689" y="2392368"/>
            <a:ext cx="4441743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Snowmass white paper, December 13, 2021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Snowmass white paper, December 13, 2021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Snowmass white paper, December 13, 2021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5" y="300355"/>
            <a:ext cx="3306010" cy="127825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8832" y="300360"/>
            <a:ext cx="5617600" cy="6438424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445" y="1578616"/>
            <a:ext cx="3306010" cy="5160169"/>
          </a:xfrm>
        </p:spPr>
        <p:txBody>
          <a:bodyPr/>
          <a:lstStyle>
            <a:lvl1pPr marL="0" indent="0">
              <a:buNone/>
              <a:defRPr sz="1500"/>
            </a:lvl1pPr>
            <a:lvl2pPr marL="502347" indent="0">
              <a:buNone/>
              <a:defRPr sz="1300"/>
            </a:lvl2pPr>
            <a:lvl3pPr marL="1004693" indent="0">
              <a:buNone/>
              <a:defRPr sz="1100"/>
            </a:lvl3pPr>
            <a:lvl4pPr marL="1507040" indent="0">
              <a:buNone/>
              <a:defRPr sz="1000"/>
            </a:lvl4pPr>
            <a:lvl5pPr marL="2009385" indent="0">
              <a:buNone/>
              <a:defRPr sz="1000"/>
            </a:lvl5pPr>
            <a:lvl6pPr marL="2511731" indent="0">
              <a:buNone/>
              <a:defRPr sz="1000"/>
            </a:lvl6pPr>
            <a:lvl7pPr marL="3014079" indent="0">
              <a:buNone/>
              <a:defRPr sz="1000"/>
            </a:lvl7pPr>
            <a:lvl8pPr marL="3516424" indent="0">
              <a:buNone/>
              <a:defRPr sz="1000"/>
            </a:lvl8pPr>
            <a:lvl9pPr marL="4018770" indent="0">
              <a:buNone/>
              <a:defRPr sz="10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Snowmass white paper, December 13, 2021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9652" y="5280660"/>
            <a:ext cx="6029325" cy="623412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69652" y="674053"/>
            <a:ext cx="6029325" cy="4526280"/>
          </a:xfrm>
        </p:spPr>
        <p:txBody>
          <a:bodyPr/>
          <a:lstStyle>
            <a:lvl1pPr marL="0" indent="0">
              <a:buNone/>
              <a:defRPr sz="3500"/>
            </a:lvl1pPr>
            <a:lvl2pPr marL="502347" indent="0">
              <a:buNone/>
              <a:defRPr sz="3100"/>
            </a:lvl2pPr>
            <a:lvl3pPr marL="1004693" indent="0">
              <a:buNone/>
              <a:defRPr sz="2600"/>
            </a:lvl3pPr>
            <a:lvl4pPr marL="1507040" indent="0">
              <a:buNone/>
              <a:defRPr sz="2200"/>
            </a:lvl4pPr>
            <a:lvl5pPr marL="2009385" indent="0">
              <a:buNone/>
              <a:defRPr sz="2200"/>
            </a:lvl5pPr>
            <a:lvl6pPr marL="2511731" indent="0">
              <a:buNone/>
              <a:defRPr sz="2200"/>
            </a:lvl6pPr>
            <a:lvl7pPr marL="3014079" indent="0">
              <a:buNone/>
              <a:defRPr sz="2200"/>
            </a:lvl7pPr>
            <a:lvl8pPr marL="3516424" indent="0">
              <a:buNone/>
              <a:defRPr sz="2200"/>
            </a:lvl8pPr>
            <a:lvl9pPr marL="4018770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9652" y="5904072"/>
            <a:ext cx="6029325" cy="885348"/>
          </a:xfrm>
        </p:spPr>
        <p:txBody>
          <a:bodyPr/>
          <a:lstStyle>
            <a:lvl1pPr marL="0" indent="0">
              <a:buNone/>
              <a:defRPr sz="1500"/>
            </a:lvl1pPr>
            <a:lvl2pPr marL="502347" indent="0">
              <a:buNone/>
              <a:defRPr sz="1300"/>
            </a:lvl2pPr>
            <a:lvl3pPr marL="1004693" indent="0">
              <a:buNone/>
              <a:defRPr sz="1100"/>
            </a:lvl3pPr>
            <a:lvl4pPr marL="1507040" indent="0">
              <a:buNone/>
              <a:defRPr sz="1000"/>
            </a:lvl4pPr>
            <a:lvl5pPr marL="2009385" indent="0">
              <a:buNone/>
              <a:defRPr sz="1000"/>
            </a:lvl5pPr>
            <a:lvl6pPr marL="2511731" indent="0">
              <a:buNone/>
              <a:defRPr sz="1000"/>
            </a:lvl6pPr>
            <a:lvl7pPr marL="3014079" indent="0">
              <a:buNone/>
              <a:defRPr sz="1000"/>
            </a:lvl7pPr>
            <a:lvl8pPr marL="3516424" indent="0">
              <a:buNone/>
              <a:defRPr sz="1000"/>
            </a:lvl8pPr>
            <a:lvl9pPr marL="4018770" indent="0">
              <a:buNone/>
              <a:defRPr sz="10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Snowmass white paper, December 13, 2021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theme" Target="../theme/theme2.xml"/><Relationship Id="rId6" Type="http://schemas.openxmlformats.org/officeDocument/2006/relationships/image" Target="../media/image4.jpeg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445" y="302103"/>
            <a:ext cx="9043988" cy="1257300"/>
          </a:xfrm>
          <a:prstGeom prst="rect">
            <a:avLst/>
          </a:prstGeom>
        </p:spPr>
        <p:txBody>
          <a:bodyPr vert="horz" lIns="100468" tIns="50235" rIns="100468" bIns="50235" rtlCol="0" anchor="ctr">
            <a:normAutofit/>
          </a:bodyPr>
          <a:lstStyle/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445" y="1760226"/>
            <a:ext cx="9043988" cy="4978559"/>
          </a:xfrm>
          <a:prstGeom prst="rect">
            <a:avLst/>
          </a:prstGeom>
        </p:spPr>
        <p:txBody>
          <a:bodyPr vert="horz" lIns="100468" tIns="50235" rIns="100468" bIns="50235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7306311"/>
            <a:ext cx="1549202" cy="293370"/>
          </a:xfrm>
          <a:prstGeom prst="rect">
            <a:avLst/>
          </a:prstGeom>
        </p:spPr>
        <p:txBody>
          <a:bodyPr vert="horz" lIns="100468" tIns="50235" rIns="100468" bIns="50235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D. Schulte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77116" y="7316794"/>
            <a:ext cx="5108178" cy="282893"/>
          </a:xfrm>
          <a:prstGeom prst="rect">
            <a:avLst/>
          </a:prstGeom>
          <a:noFill/>
        </p:spPr>
        <p:txBody>
          <a:bodyPr vert="horz" lIns="100468" tIns="50235" rIns="100468" bIns="50235" rtlCol="0" anchor="ctr"/>
          <a:lstStyle>
            <a:lvl1pPr algn="ctr">
              <a:defRPr sz="13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Snowmass white paper, December 13,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99816" y="7306317"/>
            <a:ext cx="446616" cy="282893"/>
          </a:xfrm>
          <a:prstGeom prst="rect">
            <a:avLst/>
          </a:prstGeom>
        </p:spPr>
        <p:txBody>
          <a:bodyPr vert="horz" lIns="100468" tIns="50235" rIns="100468" bIns="50235" rtlCol="0" anchor="ctr"/>
          <a:lstStyle>
            <a:lvl1pPr algn="r">
              <a:defRPr sz="1300">
                <a:solidFill>
                  <a:schemeClr val="bg1"/>
                </a:solidFill>
              </a:defRPr>
            </a:lvl1pPr>
          </a:lstStyle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85" descr="MCC-inernational-finalV01.pn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9817" y="1"/>
            <a:ext cx="949062" cy="9499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502347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6759" indent="-376759" algn="l" defTabSz="502347" rtl="0" eaLnBrk="1" latinLnBrk="0" hangingPunct="1">
        <a:spcBef>
          <a:spcPct val="20000"/>
        </a:spcBef>
        <a:buFont typeface="Arial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12" indent="-313966" algn="l" defTabSz="502347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864" indent="-251172" algn="l" defTabSz="502347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58213" indent="-251172" algn="l" defTabSz="502347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60558" indent="-251172" algn="l" defTabSz="502347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2902" indent="-251172" algn="l" defTabSz="502347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251" indent="-251172" algn="l" defTabSz="502347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67597" indent="-251172" algn="l" defTabSz="502347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69942" indent="-251172" algn="l" defTabSz="502347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234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347" algn="l" defTabSz="50234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693" algn="l" defTabSz="50234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7040" algn="l" defTabSz="50234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09385" algn="l" defTabSz="50234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1731" algn="l" defTabSz="50234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4079" algn="l" defTabSz="50234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16424" algn="l" defTabSz="50234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18770" algn="l" defTabSz="50234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6901181"/>
            <a:ext cx="10048875" cy="745067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994" y="195581"/>
            <a:ext cx="1114123" cy="1486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022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/>
  <p:txStyles>
    <p:titleStyle>
      <a:lvl1pPr algn="ctr" defTabSz="502347" rtl="0" eaLnBrk="1" latinLnBrk="0" hangingPunct="1">
        <a:spcBef>
          <a:spcPct val="0"/>
        </a:spcBef>
        <a:buNone/>
        <a:defRPr sz="31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76759" indent="-376759" algn="l" defTabSz="502347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1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816312" indent="-313966" algn="l" defTabSz="502347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6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255864" indent="-251172" algn="l" defTabSz="502347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2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758213" indent="-251172" algn="l" defTabSz="502347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2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260558" indent="-251172" algn="l" defTabSz="502347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2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762902" indent="-251172" algn="l" defTabSz="502347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251" indent="-251172" algn="l" defTabSz="502347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67597" indent="-251172" algn="l" defTabSz="502347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69942" indent="-251172" algn="l" defTabSz="502347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50234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347" algn="l" defTabSz="50234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693" algn="l" defTabSz="50234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7040" algn="l" defTabSz="50234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09385" algn="l" defTabSz="50234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1731" algn="l" defTabSz="50234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4079" algn="l" defTabSz="50234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16424" algn="l" defTabSz="50234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18770" algn="l" defTabSz="50234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7911" y="2357441"/>
            <a:ext cx="5750188" cy="1617028"/>
          </a:xfrm>
        </p:spPr>
        <p:txBody>
          <a:bodyPr>
            <a:normAutofit/>
          </a:bodyPr>
          <a:lstStyle/>
          <a:p>
            <a:r>
              <a:rPr lang="en-US" sz="4400" smtClean="0"/>
              <a:t>White Paper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331" y="6132836"/>
            <a:ext cx="7034213" cy="355275"/>
          </a:xfrm>
        </p:spPr>
        <p:txBody>
          <a:bodyPr>
            <a:normAutofit fontScale="85000" lnSpcReduction="20000"/>
          </a:bodyPr>
          <a:lstStyle/>
          <a:p>
            <a:r>
              <a:rPr lang="en-US" sz="2200" dirty="0"/>
              <a:t>Daniel </a:t>
            </a:r>
            <a:r>
              <a:rPr lang="en-US" sz="2200" dirty="0" smtClean="0"/>
              <a:t>Schulte, Mark Palmer, Donatella </a:t>
            </a:r>
            <a:r>
              <a:rPr lang="en-US" sz="2200" dirty="0" err="1" smtClean="0"/>
              <a:t>Lucchesi</a:t>
            </a:r>
            <a:r>
              <a:rPr lang="en-US" sz="2200" dirty="0" smtClean="0"/>
              <a:t>, Andrea </a:t>
            </a:r>
            <a:r>
              <a:rPr lang="en-US" sz="2200" dirty="0" err="1" smtClean="0"/>
              <a:t>Wulzer</a:t>
            </a:r>
            <a:endParaRPr lang="en-US" sz="2200" dirty="0"/>
          </a:p>
          <a:p>
            <a:pPr algn="l"/>
            <a:endParaRPr lang="en-US" sz="2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Snowmass white paper, December 13, 2021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074" y="2791"/>
            <a:ext cx="9432056" cy="681742"/>
          </a:xfrm>
        </p:spPr>
        <p:txBody>
          <a:bodyPr>
            <a:noAutofit/>
          </a:bodyPr>
          <a:lstStyle/>
          <a:p>
            <a:r>
              <a:rPr lang="en-US" sz="3500" dirty="0" smtClean="0"/>
              <a:t>White Papers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444" y="863173"/>
            <a:ext cx="9043988" cy="60759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General papers (everybody will be author):</a:t>
            </a:r>
          </a:p>
          <a:p>
            <a:pPr lvl="1"/>
            <a:r>
              <a:rPr lang="en-US" sz="1600" dirty="0"/>
              <a:t>Will set up a mechanism to collect names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err="1" smtClean="0"/>
              <a:t>Muon</a:t>
            </a:r>
            <a:r>
              <a:rPr lang="en-US" sz="2000" dirty="0" smtClean="0"/>
              <a:t> collider potential</a:t>
            </a:r>
          </a:p>
          <a:p>
            <a:pPr marL="896753" lvl="1" indent="-457200"/>
            <a:r>
              <a:rPr lang="en-US" sz="1600" dirty="0"/>
              <a:t>P</a:t>
            </a:r>
            <a:r>
              <a:rPr lang="en-US" sz="1600" dirty="0" smtClean="0"/>
              <a:t>hysics potential summary</a:t>
            </a:r>
          </a:p>
          <a:p>
            <a:pPr marL="896753" lvl="1" indent="-457200"/>
            <a:r>
              <a:rPr lang="en-US" sz="1600" dirty="0"/>
              <a:t>D</a:t>
            </a:r>
            <a:r>
              <a:rPr lang="en-US" sz="1600" dirty="0" smtClean="0"/>
              <a:t>etector considerations</a:t>
            </a:r>
          </a:p>
          <a:p>
            <a:pPr marL="896753" lvl="1" indent="-457200"/>
            <a:endParaRPr lang="en-US" sz="1600" dirty="0"/>
          </a:p>
          <a:p>
            <a:pPr marL="457200" indent="-457200"/>
            <a:r>
              <a:rPr lang="en-US" sz="2000" dirty="0" err="1" smtClean="0"/>
              <a:t>Muon</a:t>
            </a:r>
            <a:r>
              <a:rPr lang="en-US" sz="2000" dirty="0" smtClean="0"/>
              <a:t> collider accelerator complex (AF4)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Specific papers (specific authors):</a:t>
            </a:r>
          </a:p>
          <a:p>
            <a:pPr marL="0" indent="0">
              <a:buNone/>
            </a:pPr>
            <a:endParaRPr lang="en-US" sz="2000" dirty="0"/>
          </a:p>
          <a:p>
            <a:pPr marL="457200" indent="-457200"/>
            <a:r>
              <a:rPr lang="en-US" sz="2000" dirty="0" err="1" smtClean="0"/>
              <a:t>Muon</a:t>
            </a:r>
            <a:r>
              <a:rPr lang="en-US" sz="2000" dirty="0" smtClean="0"/>
              <a:t> collider potential at 3 </a:t>
            </a:r>
            <a:r>
              <a:rPr lang="en-US" sz="2000" dirty="0" err="1" smtClean="0"/>
              <a:t>TeV</a:t>
            </a:r>
            <a:endParaRPr lang="en-US" sz="2000" dirty="0" smtClean="0"/>
          </a:p>
          <a:p>
            <a:pPr marL="457200" indent="-457200"/>
            <a:endParaRPr lang="en-US" sz="2000" dirty="0"/>
          </a:p>
          <a:p>
            <a:pPr marL="457200" indent="-457200"/>
            <a:r>
              <a:rPr lang="en-US" sz="2000" dirty="0" err="1" smtClean="0"/>
              <a:t>Muon</a:t>
            </a:r>
            <a:r>
              <a:rPr lang="en-US" sz="2000" dirty="0" smtClean="0"/>
              <a:t> collider detector studies</a:t>
            </a:r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Snowmass white paper, December 13,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1E511-8B1D-A742-A455-2BF9D92F7B5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70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074" y="2791"/>
            <a:ext cx="9432056" cy="681742"/>
          </a:xfrm>
        </p:spPr>
        <p:txBody>
          <a:bodyPr>
            <a:noAutofit/>
          </a:bodyPr>
          <a:lstStyle/>
          <a:p>
            <a:r>
              <a:rPr lang="en-US" sz="3500" dirty="0" smtClean="0"/>
              <a:t>White Paper for AF4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444" y="863173"/>
            <a:ext cx="9043988" cy="60759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Group of editors to </a:t>
            </a:r>
            <a:r>
              <a:rPr lang="en-US" sz="2000" dirty="0" err="1" smtClean="0">
                <a:solidFill>
                  <a:srgbClr val="000000"/>
                </a:solidFill>
              </a:rPr>
              <a:t>organise</a:t>
            </a:r>
            <a:r>
              <a:rPr lang="en-US" sz="2000" dirty="0" smtClean="0">
                <a:solidFill>
                  <a:srgbClr val="000000"/>
                </a:solidFill>
              </a:rPr>
              <a:t> writing and editing of the paper</a:t>
            </a:r>
          </a:p>
          <a:p>
            <a:r>
              <a:rPr lang="en-US" sz="2000" dirty="0">
                <a:solidFill>
                  <a:srgbClr val="000000"/>
                </a:solidFill>
              </a:rPr>
              <a:t>M</a:t>
            </a:r>
            <a:r>
              <a:rPr lang="en-US" sz="2000" dirty="0" smtClean="0">
                <a:solidFill>
                  <a:srgbClr val="000000"/>
                </a:solidFill>
              </a:rPr>
              <a:t>ark Palmer, Tor </a:t>
            </a:r>
            <a:r>
              <a:rPr lang="en-US" sz="2000" dirty="0" err="1" smtClean="0">
                <a:solidFill>
                  <a:srgbClr val="000000"/>
                </a:solidFill>
              </a:rPr>
              <a:t>Raubenheimer</a:t>
            </a:r>
            <a:r>
              <a:rPr lang="en-US" sz="2000" dirty="0" smtClean="0">
                <a:solidFill>
                  <a:srgbClr val="000000"/>
                </a:solidFill>
              </a:rPr>
              <a:t> (</a:t>
            </a:r>
            <a:r>
              <a:rPr lang="en-US" sz="2000" dirty="0" err="1" smtClean="0">
                <a:solidFill>
                  <a:srgbClr val="000000"/>
                </a:solidFill>
              </a:rPr>
              <a:t>tbc</a:t>
            </a:r>
            <a:r>
              <a:rPr lang="en-US" sz="2000" dirty="0" smtClean="0">
                <a:solidFill>
                  <a:srgbClr val="000000"/>
                </a:solidFill>
              </a:rPr>
              <a:t>), </a:t>
            </a:r>
            <a:r>
              <a:rPr lang="en-US" sz="2000" dirty="0" err="1" smtClean="0">
                <a:solidFill>
                  <a:srgbClr val="000000"/>
                </a:solidFill>
              </a:rPr>
              <a:t>Diktys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</a:rPr>
              <a:t>Stratakis</a:t>
            </a:r>
            <a:r>
              <a:rPr lang="en-US" sz="2000" dirty="0" smtClean="0">
                <a:solidFill>
                  <a:srgbClr val="000000"/>
                </a:solidFill>
              </a:rPr>
              <a:t> (</a:t>
            </a:r>
            <a:r>
              <a:rPr lang="en-US" sz="2000" dirty="0" err="1" smtClean="0">
                <a:solidFill>
                  <a:srgbClr val="000000"/>
                </a:solidFill>
              </a:rPr>
              <a:t>tbc</a:t>
            </a:r>
            <a:r>
              <a:rPr lang="en-US" sz="2000" dirty="0" smtClean="0">
                <a:solidFill>
                  <a:srgbClr val="000000"/>
                </a:solidFill>
              </a:rPr>
              <a:t>), Vladimir </a:t>
            </a:r>
            <a:r>
              <a:rPr lang="en-US" sz="2000" dirty="0" err="1" smtClean="0">
                <a:solidFill>
                  <a:srgbClr val="000000"/>
                </a:solidFill>
              </a:rPr>
              <a:t>Shiltsev</a:t>
            </a:r>
            <a:r>
              <a:rPr lang="en-US" sz="2000" dirty="0" smtClean="0">
                <a:solidFill>
                  <a:srgbClr val="000000"/>
                </a:solidFill>
              </a:rPr>
              <a:t> (</a:t>
            </a:r>
            <a:r>
              <a:rPr lang="en-US" sz="2000" dirty="0" err="1" smtClean="0">
                <a:solidFill>
                  <a:srgbClr val="000000"/>
                </a:solidFill>
              </a:rPr>
              <a:t>tbc</a:t>
            </a:r>
            <a:r>
              <a:rPr lang="en-US" sz="2000" dirty="0" smtClean="0">
                <a:solidFill>
                  <a:srgbClr val="000000"/>
                </a:solidFill>
              </a:rPr>
              <a:t>), Nikolai </a:t>
            </a:r>
            <a:r>
              <a:rPr lang="en-US" sz="2000" dirty="0" err="1" smtClean="0">
                <a:solidFill>
                  <a:srgbClr val="000000"/>
                </a:solidFill>
              </a:rPr>
              <a:t>Mokhov</a:t>
            </a:r>
            <a:r>
              <a:rPr lang="en-US" sz="2000" dirty="0" smtClean="0">
                <a:solidFill>
                  <a:srgbClr val="000000"/>
                </a:solidFill>
              </a:rPr>
              <a:t> (</a:t>
            </a:r>
            <a:r>
              <a:rPr lang="en-US" sz="2000" dirty="0" err="1" smtClean="0">
                <a:solidFill>
                  <a:srgbClr val="000000"/>
                </a:solidFill>
              </a:rPr>
              <a:t>tbc</a:t>
            </a:r>
            <a:r>
              <a:rPr lang="en-US" sz="2000" dirty="0" smtClean="0">
                <a:solidFill>
                  <a:srgbClr val="000000"/>
                </a:solidFill>
              </a:rPr>
              <a:t>), Akira Yamamoto, </a:t>
            </a:r>
            <a:r>
              <a:rPr lang="en-US" sz="2000" dirty="0" err="1" smtClean="0">
                <a:solidFill>
                  <a:srgbClr val="000000"/>
                </a:solidFill>
              </a:rPr>
              <a:t>Jingyu</a:t>
            </a:r>
            <a:r>
              <a:rPr lang="en-US" sz="2000" dirty="0" smtClean="0">
                <a:solidFill>
                  <a:srgbClr val="000000"/>
                </a:solidFill>
              </a:rPr>
              <a:t> Tang, Nadia </a:t>
            </a:r>
            <a:r>
              <a:rPr lang="en-US" sz="2000" dirty="0" err="1" smtClean="0">
                <a:solidFill>
                  <a:srgbClr val="000000"/>
                </a:solidFill>
              </a:rPr>
              <a:t>Pastrone</a:t>
            </a:r>
            <a:r>
              <a:rPr lang="en-US" sz="2000" dirty="0" smtClean="0">
                <a:solidFill>
                  <a:srgbClr val="000000"/>
                </a:solidFill>
              </a:rPr>
              <a:t>, Chris Rogers, Daniel Schulte</a:t>
            </a:r>
          </a:p>
          <a:p>
            <a:pPr marL="0" indent="0">
              <a:buNone/>
            </a:pPr>
            <a:endParaRPr lang="en-US" sz="2000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Contributions from working groups</a:t>
            </a:r>
          </a:p>
          <a:p>
            <a:pPr marL="0" indent="0">
              <a:buNone/>
            </a:pPr>
            <a:endParaRPr lang="en-US" sz="2000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sz="2000" dirty="0">
                <a:solidFill>
                  <a:srgbClr val="000000"/>
                </a:solidFill>
              </a:rPr>
              <a:t>Will use material from </a:t>
            </a:r>
            <a:r>
              <a:rPr lang="en-US" sz="2000" dirty="0" smtClean="0">
                <a:solidFill>
                  <a:srgbClr val="000000"/>
                </a:solidFill>
              </a:rPr>
              <a:t>Roadmap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not yet clear when this is publicly available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but many editors know the report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all working groups and conveners contributed to it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no surprises in the report compared to the community meetings</a:t>
            </a:r>
          </a:p>
          <a:p>
            <a:pPr lvl="1"/>
            <a:endParaRPr lang="en-US" sz="2000" dirty="0">
              <a:solidFill>
                <a:srgbClr val="000000"/>
              </a:solidFill>
            </a:endParaRPr>
          </a:p>
          <a:p>
            <a:pPr lvl="1"/>
            <a:endParaRPr lang="en-US" sz="200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Andrea and Donatella will propose similar structure for physics potential paper</a:t>
            </a:r>
            <a:endParaRPr lang="en-US" sz="20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Snowmass white paper, December 13,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1E511-8B1D-A742-A455-2BF9D92F7B5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156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074" y="2791"/>
            <a:ext cx="9432056" cy="681742"/>
          </a:xfrm>
        </p:spPr>
        <p:txBody>
          <a:bodyPr>
            <a:noAutofit/>
          </a:bodyPr>
          <a:lstStyle/>
          <a:p>
            <a:r>
              <a:rPr lang="en-US" sz="3500" dirty="0" smtClean="0"/>
              <a:t>White Paper for AF4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444" y="863173"/>
            <a:ext cx="9043988" cy="6075925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Design Overview</a:t>
            </a:r>
          </a:p>
          <a:p>
            <a:pPr marL="896753" lvl="1" indent="-457200">
              <a:buFont typeface="+mj-lt"/>
              <a:buAutoNum type="arabicPeriod"/>
            </a:pPr>
            <a:r>
              <a:rPr lang="en-US" sz="1600" dirty="0" smtClean="0"/>
              <a:t>Status</a:t>
            </a:r>
          </a:p>
          <a:p>
            <a:pPr marL="896753" lvl="1" indent="-457200">
              <a:buFont typeface="+mj-lt"/>
              <a:buAutoNum type="arabicPeriod"/>
            </a:pPr>
            <a:r>
              <a:rPr lang="en-US" sz="1600" dirty="0" smtClean="0"/>
              <a:t>Performance matrix</a:t>
            </a:r>
          </a:p>
          <a:p>
            <a:pPr marL="896753" lvl="1" indent="-457200">
              <a:buFont typeface="+mj-lt"/>
              <a:buAutoNum type="arabicPeriod"/>
            </a:pPr>
            <a:r>
              <a:rPr lang="en-US" sz="1600" dirty="0" smtClean="0"/>
              <a:t>Design summary</a:t>
            </a:r>
          </a:p>
          <a:p>
            <a:pPr marL="896753" lvl="1" indent="-457200">
              <a:buFont typeface="+mj-lt"/>
              <a:buAutoNum type="arabicPeriod"/>
            </a:pPr>
            <a:r>
              <a:rPr lang="en-US" sz="1600" dirty="0" smtClean="0"/>
              <a:t>Challenges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Technology Requirements</a:t>
            </a:r>
          </a:p>
          <a:p>
            <a:pPr marL="896753" lvl="1" indent="-457200">
              <a:buFont typeface="+mj-lt"/>
              <a:buAutoNum type="arabicPeriod"/>
            </a:pPr>
            <a:r>
              <a:rPr lang="en-US" sz="1600" dirty="0" smtClean="0"/>
              <a:t>Technology readiness</a:t>
            </a:r>
          </a:p>
          <a:p>
            <a:pPr marL="896753" lvl="1" indent="-457200">
              <a:buFont typeface="+mj-lt"/>
              <a:buAutoNum type="arabicPeriod"/>
            </a:pPr>
            <a:r>
              <a:rPr lang="en-US" sz="1600" dirty="0" smtClean="0"/>
              <a:t>Required R&amp;D</a:t>
            </a:r>
          </a:p>
          <a:p>
            <a:pPr marL="896753" lvl="1" indent="-457200">
              <a:buFont typeface="+mj-lt"/>
              <a:buAutoNum type="arabicPeriod"/>
            </a:pPr>
            <a:r>
              <a:rPr lang="en-US" sz="1600" dirty="0" smtClean="0"/>
              <a:t>Required and desirable demonstrators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Staging Options and Upgrades</a:t>
            </a:r>
          </a:p>
          <a:p>
            <a:pPr marL="896753" lvl="1" indent="-457200">
              <a:buFont typeface="+mj-lt"/>
              <a:buAutoNum type="arabicPeriod"/>
            </a:pPr>
            <a:r>
              <a:rPr lang="en-US" sz="1600" dirty="0"/>
              <a:t>E</a:t>
            </a:r>
            <a:r>
              <a:rPr lang="en-US" sz="1600" dirty="0" smtClean="0"/>
              <a:t>nergy upgrades</a:t>
            </a:r>
          </a:p>
          <a:p>
            <a:pPr marL="896753" lvl="1" indent="-457200">
              <a:buFont typeface="+mj-lt"/>
              <a:buAutoNum type="arabicPeriod"/>
            </a:pPr>
            <a:r>
              <a:rPr lang="en-US" sz="1600" dirty="0" smtClean="0"/>
              <a:t>Luminosity upgrades</a:t>
            </a:r>
          </a:p>
          <a:p>
            <a:pPr marL="896753" lvl="1" indent="-457200">
              <a:buFont typeface="+mj-lt"/>
              <a:buAutoNum type="arabicPeriod"/>
            </a:pPr>
            <a:r>
              <a:rPr lang="en-US" sz="1600" dirty="0" smtClean="0"/>
              <a:t>Experimental system upgrades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Synergies</a:t>
            </a:r>
          </a:p>
          <a:p>
            <a:pPr marL="896753" lvl="1" indent="-457200">
              <a:buFont typeface="+mj-lt"/>
              <a:buAutoNum type="arabicPeriod"/>
            </a:pPr>
            <a:r>
              <a:rPr lang="en-US" sz="1600" dirty="0" smtClean="0"/>
              <a:t>Synergies on machine technologies</a:t>
            </a:r>
          </a:p>
          <a:p>
            <a:pPr marL="896753" lvl="1" indent="-457200">
              <a:buFont typeface="+mj-lt"/>
              <a:buAutoNum type="arabicPeriod"/>
            </a:pPr>
            <a:r>
              <a:rPr lang="en-US" sz="1600" dirty="0" smtClean="0"/>
              <a:t>Synergies on detector technologies</a:t>
            </a:r>
          </a:p>
          <a:p>
            <a:pPr marL="896753" lvl="1" indent="-457200">
              <a:buFont typeface="+mj-lt"/>
              <a:buAutoNum type="arabicPeriod"/>
            </a:pPr>
            <a:r>
              <a:rPr lang="en-US" sz="1600" dirty="0" smtClean="0"/>
              <a:t>Synergies on on conventional facilities and green power</a:t>
            </a:r>
          </a:p>
          <a:p>
            <a:pPr marL="896753" lvl="1" indent="-457200">
              <a:buFont typeface="+mj-lt"/>
              <a:buAutoNum type="arabicPeriod"/>
            </a:pPr>
            <a:r>
              <a:rPr lang="en-US" sz="1600" dirty="0" smtClean="0">
                <a:solidFill>
                  <a:srgbClr val="FF0000"/>
                </a:solidFill>
              </a:rPr>
              <a:t>Synergies with other fields of physics?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Snowmass white paper, December 13,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1E511-8B1D-A742-A455-2BF9D92F7B5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086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074" y="2791"/>
            <a:ext cx="9432056" cy="681742"/>
          </a:xfrm>
        </p:spPr>
        <p:txBody>
          <a:bodyPr>
            <a:noAutofit/>
          </a:bodyPr>
          <a:lstStyle/>
          <a:p>
            <a:r>
              <a:rPr lang="en-US" sz="3500" dirty="0" smtClean="0"/>
              <a:t>White Paper for AF4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444" y="863173"/>
            <a:ext cx="9043988" cy="6075925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Design Overview</a:t>
            </a:r>
          </a:p>
          <a:p>
            <a:pPr marL="896753" lvl="1" indent="-457200">
              <a:buFont typeface="+mj-lt"/>
              <a:buAutoNum type="arabicPeriod"/>
            </a:pPr>
            <a:r>
              <a:rPr lang="en-US" sz="1600" dirty="0" smtClean="0"/>
              <a:t>Status </a:t>
            </a:r>
            <a:r>
              <a:rPr lang="en-US" sz="1600" dirty="0" smtClean="0">
                <a:solidFill>
                  <a:srgbClr val="0000FF"/>
                </a:solidFill>
              </a:rPr>
              <a:t>short,</a:t>
            </a:r>
            <a:r>
              <a:rPr lang="en-US" sz="1600" dirty="0" smtClean="0"/>
              <a:t> </a:t>
            </a:r>
            <a:r>
              <a:rPr lang="en-US" sz="1600" dirty="0" smtClean="0">
                <a:solidFill>
                  <a:srgbClr val="0000FF"/>
                </a:solidFill>
              </a:rPr>
              <a:t>reuse text for Accelerator R&amp;D Roadmap</a:t>
            </a:r>
            <a:endParaRPr lang="en-US" sz="1600" dirty="0" smtClean="0"/>
          </a:p>
          <a:p>
            <a:pPr marL="896753" lvl="1" indent="-457200">
              <a:buFont typeface="+mj-lt"/>
              <a:buAutoNum type="arabicPeriod"/>
            </a:pPr>
            <a:r>
              <a:rPr lang="en-US" sz="1600" dirty="0" smtClean="0"/>
              <a:t>Performance matrix </a:t>
            </a:r>
            <a:r>
              <a:rPr lang="en-US" sz="1600" dirty="0" smtClean="0">
                <a:solidFill>
                  <a:srgbClr val="0000FF"/>
                </a:solidFill>
              </a:rPr>
              <a:t>need a bit of parameter work here, but much exists</a:t>
            </a:r>
            <a:endParaRPr lang="en-US" sz="1600" dirty="0" smtClean="0"/>
          </a:p>
          <a:p>
            <a:pPr marL="896753" lvl="1" indent="-457200">
              <a:buFont typeface="+mj-lt"/>
              <a:buAutoNum type="arabicPeriod"/>
            </a:pPr>
            <a:r>
              <a:rPr lang="en-US" sz="1600" dirty="0" smtClean="0"/>
              <a:t>Design summary </a:t>
            </a:r>
            <a:r>
              <a:rPr lang="en-US" sz="1600" dirty="0" smtClean="0">
                <a:solidFill>
                  <a:srgbClr val="0000FF"/>
                </a:solidFill>
              </a:rPr>
              <a:t>base on Accelerator R&amp;D Roadmap</a:t>
            </a:r>
            <a:endParaRPr lang="en-US" sz="1600" dirty="0" smtClean="0"/>
          </a:p>
          <a:p>
            <a:pPr marL="896753" lvl="1" indent="-457200">
              <a:buFont typeface="+mj-lt"/>
              <a:buAutoNum type="arabicPeriod"/>
            </a:pPr>
            <a:r>
              <a:rPr lang="en-US" sz="1600" dirty="0" smtClean="0"/>
              <a:t>Challenges </a:t>
            </a:r>
            <a:r>
              <a:rPr lang="en-US" sz="1600" dirty="0" smtClean="0">
                <a:solidFill>
                  <a:srgbClr val="0000FF"/>
                </a:solidFill>
              </a:rPr>
              <a:t>from Accelerator R&amp;D Roadmap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Technology Requirements</a:t>
            </a:r>
          </a:p>
          <a:p>
            <a:pPr marL="896753" lvl="1" indent="-457200">
              <a:buFont typeface="+mj-lt"/>
              <a:buAutoNum type="arabicPeriod"/>
            </a:pPr>
            <a:r>
              <a:rPr lang="en-US" sz="1600" dirty="0" smtClean="0"/>
              <a:t>Technology readiness </a:t>
            </a:r>
            <a:r>
              <a:rPr lang="en-US" sz="1600" dirty="0" smtClean="0">
                <a:solidFill>
                  <a:srgbClr val="0000FF"/>
                </a:solidFill>
              </a:rPr>
              <a:t>should have some US view on this</a:t>
            </a:r>
            <a:endParaRPr lang="en-US" sz="1600" dirty="0" smtClean="0"/>
          </a:p>
          <a:p>
            <a:pPr marL="896753" lvl="1" indent="-457200">
              <a:buFont typeface="+mj-lt"/>
              <a:buAutoNum type="arabicPeriod"/>
            </a:pPr>
            <a:r>
              <a:rPr lang="en-US" sz="1600" dirty="0" smtClean="0"/>
              <a:t>Required R&amp;D </a:t>
            </a:r>
            <a:r>
              <a:rPr lang="en-US" sz="1600" dirty="0">
                <a:solidFill>
                  <a:srgbClr val="0000FF"/>
                </a:solidFill>
              </a:rPr>
              <a:t>u</a:t>
            </a:r>
            <a:r>
              <a:rPr lang="en-US" sz="1600" dirty="0" smtClean="0">
                <a:solidFill>
                  <a:srgbClr val="0000FF"/>
                </a:solidFill>
              </a:rPr>
              <a:t>se </a:t>
            </a:r>
            <a:r>
              <a:rPr lang="en-US" sz="1600" dirty="0" err="1" smtClean="0">
                <a:solidFill>
                  <a:srgbClr val="0000FF"/>
                </a:solidFill>
              </a:rPr>
              <a:t>workplan</a:t>
            </a:r>
            <a:r>
              <a:rPr lang="en-US" sz="1600" dirty="0" smtClean="0">
                <a:solidFill>
                  <a:srgbClr val="0000FF"/>
                </a:solidFill>
              </a:rPr>
              <a:t> for Accelerator R&amp;D Roadmap</a:t>
            </a:r>
            <a:endParaRPr lang="en-US" sz="1600" dirty="0" smtClean="0"/>
          </a:p>
          <a:p>
            <a:pPr marL="896753" lvl="1" indent="-457200">
              <a:buFont typeface="+mj-lt"/>
              <a:buAutoNum type="arabicPeriod"/>
            </a:pPr>
            <a:r>
              <a:rPr lang="en-US" sz="1600" dirty="0" smtClean="0"/>
              <a:t>Required and desirable demonstrators </a:t>
            </a:r>
            <a:r>
              <a:rPr lang="en-US" sz="1600" dirty="0" smtClean="0">
                <a:solidFill>
                  <a:srgbClr val="0000FF"/>
                </a:solidFill>
              </a:rPr>
              <a:t>use Accelerator R&amp;D Roadmap</a:t>
            </a:r>
            <a:endParaRPr lang="en-US" sz="16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Staging Options and Upgrades</a:t>
            </a:r>
          </a:p>
          <a:p>
            <a:pPr marL="896753" lvl="1" indent="-457200">
              <a:buFont typeface="+mj-lt"/>
              <a:buAutoNum type="arabicPeriod"/>
            </a:pPr>
            <a:r>
              <a:rPr lang="en-US" sz="1600" dirty="0"/>
              <a:t>E</a:t>
            </a:r>
            <a:r>
              <a:rPr lang="en-US" sz="1600" dirty="0" smtClean="0"/>
              <a:t>nergy upgrades </a:t>
            </a:r>
            <a:r>
              <a:rPr lang="en-US" sz="1600" dirty="0" smtClean="0">
                <a:solidFill>
                  <a:srgbClr val="0000FF"/>
                </a:solidFill>
              </a:rPr>
              <a:t>in Accelerator R&amp;D Roadmap</a:t>
            </a:r>
            <a:endParaRPr lang="en-US" sz="1600" dirty="0" smtClean="0"/>
          </a:p>
          <a:p>
            <a:pPr marL="896753" lvl="1" indent="-457200">
              <a:buFont typeface="+mj-lt"/>
              <a:buAutoNum type="arabicPeriod"/>
            </a:pPr>
            <a:r>
              <a:rPr lang="en-US" sz="1600" dirty="0" smtClean="0"/>
              <a:t>Luminosity upgrades </a:t>
            </a:r>
            <a:r>
              <a:rPr lang="en-US" sz="1600" dirty="0" smtClean="0">
                <a:solidFill>
                  <a:srgbClr val="0000FF"/>
                </a:solidFill>
              </a:rPr>
              <a:t>can comment on upgrades with better technology</a:t>
            </a:r>
            <a:endParaRPr lang="en-US" sz="1600" dirty="0" smtClean="0"/>
          </a:p>
          <a:p>
            <a:pPr marL="896753" lvl="1" indent="-457200">
              <a:buFont typeface="+mj-lt"/>
              <a:buAutoNum type="arabicPeriod"/>
            </a:pPr>
            <a:r>
              <a:rPr lang="en-US" sz="1600" dirty="0" smtClean="0"/>
              <a:t>Experimental system upgrades </a:t>
            </a:r>
            <a:r>
              <a:rPr lang="en-US" sz="1600" dirty="0" smtClean="0">
                <a:solidFill>
                  <a:srgbClr val="0000FF"/>
                </a:solidFill>
              </a:rPr>
              <a:t>this should come from the detector whitepaper</a:t>
            </a:r>
            <a:endParaRPr lang="en-US" sz="16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Synergies</a:t>
            </a:r>
          </a:p>
          <a:p>
            <a:pPr marL="896753" lvl="1" indent="-457200">
              <a:buFont typeface="+mj-lt"/>
              <a:buAutoNum type="arabicPeriod"/>
            </a:pPr>
            <a:r>
              <a:rPr lang="en-US" sz="1600" dirty="0" smtClean="0"/>
              <a:t>Synergies on machine technologies </a:t>
            </a:r>
            <a:r>
              <a:rPr lang="en-US" sz="1600" dirty="0" smtClean="0">
                <a:solidFill>
                  <a:srgbClr val="0000FF"/>
                </a:solidFill>
              </a:rPr>
              <a:t>should expand on Accelerator R&amp;D Roadmap</a:t>
            </a:r>
            <a:endParaRPr lang="en-US" sz="1600" dirty="0" smtClean="0"/>
          </a:p>
          <a:p>
            <a:pPr marL="896753" lvl="1" indent="-457200">
              <a:buFont typeface="+mj-lt"/>
              <a:buAutoNum type="arabicPeriod"/>
            </a:pPr>
            <a:r>
              <a:rPr lang="en-US" sz="1600" dirty="0" smtClean="0"/>
              <a:t>Synergies on detector technologies </a:t>
            </a:r>
            <a:r>
              <a:rPr lang="en-US" sz="1600" dirty="0">
                <a:solidFill>
                  <a:srgbClr val="0000FF"/>
                </a:solidFill>
              </a:rPr>
              <a:t>should </a:t>
            </a:r>
            <a:r>
              <a:rPr lang="en-US" sz="1600" dirty="0" smtClean="0">
                <a:solidFill>
                  <a:srgbClr val="0000FF"/>
                </a:solidFill>
              </a:rPr>
              <a:t>come from physics potential white paper</a:t>
            </a:r>
            <a:endParaRPr lang="en-US" sz="1600" dirty="0" smtClean="0"/>
          </a:p>
          <a:p>
            <a:pPr marL="896753" lvl="1" indent="-457200">
              <a:buFont typeface="+mj-lt"/>
              <a:buAutoNum type="arabicPeriod"/>
            </a:pPr>
            <a:r>
              <a:rPr lang="en-US" sz="1600" dirty="0" smtClean="0"/>
              <a:t>Synergies on on conventional facilities and green power </a:t>
            </a:r>
            <a:r>
              <a:rPr lang="en-US" sz="1600" dirty="0">
                <a:solidFill>
                  <a:srgbClr val="0000FF"/>
                </a:solidFill>
              </a:rPr>
              <a:t>should expand on Accelerator R&amp;D </a:t>
            </a:r>
            <a:r>
              <a:rPr lang="en-US" sz="1600" dirty="0" smtClean="0">
                <a:solidFill>
                  <a:srgbClr val="0000FF"/>
                </a:solidFill>
              </a:rPr>
              <a:t>Roadmap</a:t>
            </a:r>
            <a:endParaRPr lang="en-US" sz="1600" dirty="0" smtClean="0"/>
          </a:p>
          <a:p>
            <a:pPr marL="896753" lvl="1" indent="-457200">
              <a:buFont typeface="+mj-lt"/>
              <a:buAutoNum type="arabicPeriod"/>
            </a:pPr>
            <a:r>
              <a:rPr lang="en-US" sz="1600" dirty="0" smtClean="0">
                <a:solidFill>
                  <a:srgbClr val="FF0000"/>
                </a:solidFill>
              </a:rPr>
              <a:t>Synergies with other fields of physics? </a:t>
            </a:r>
            <a:r>
              <a:rPr lang="en-US" sz="1600" dirty="0" err="1" smtClean="0">
                <a:solidFill>
                  <a:srgbClr val="0000FF"/>
                </a:solidFill>
              </a:rPr>
              <a:t>NuSTORM</a:t>
            </a:r>
            <a:r>
              <a:rPr lang="en-US" sz="1600" dirty="0" smtClean="0">
                <a:solidFill>
                  <a:srgbClr val="0000FF"/>
                </a:solidFill>
              </a:rPr>
              <a:t>, ENUBET, physic potential team </a:t>
            </a:r>
            <a:endParaRPr lang="en-US" sz="1600" dirty="0" smtClean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Snowmass white paper, December 13,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1E511-8B1D-A742-A455-2BF9D92F7B5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402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203125</TotalTime>
  <Words>455</Words>
  <Application>Microsoft Macintosh PowerPoint</Application>
  <PresentationFormat>Custom</PresentationFormat>
  <Paragraphs>85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IMCC - 1</vt:lpstr>
      <vt:lpstr>White Paper</vt:lpstr>
      <vt:lpstr>White Papers</vt:lpstr>
      <vt:lpstr>White Paper for AF4</vt:lpstr>
      <vt:lpstr>White Paper for AF4</vt:lpstr>
      <vt:lpstr>White Paper for AF4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Daniel Schulte</cp:lastModifiedBy>
  <cp:revision>647</cp:revision>
  <cp:lastPrinted>2021-07-28T11:13:04Z</cp:lastPrinted>
  <dcterms:created xsi:type="dcterms:W3CDTF">2019-06-07T07:36:38Z</dcterms:created>
  <dcterms:modified xsi:type="dcterms:W3CDTF">2021-12-13T14:03:49Z</dcterms:modified>
</cp:coreProperties>
</file>