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4"/>
  </p:notesMasterIdLst>
  <p:handoutMasterIdLst>
    <p:handoutMasterId r:id="rId5"/>
  </p:handoutMasterIdLst>
  <p:sldIdLst>
    <p:sldId id="745" r:id="rId3"/>
  </p:sldIdLst>
  <p:sldSz cx="10048875" cy="7543800"/>
  <p:notesSz cx="6858000" cy="9144000"/>
  <p:defaultTextStyle>
    <a:defPPr>
      <a:defRPr lang="en-US"/>
    </a:defPPr>
    <a:lvl1pPr marL="0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2395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04789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07184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09578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11971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14367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16761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19154" algn="l" defTabSz="502395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32" autoAdjust="0"/>
  </p:normalViewPr>
  <p:slideViewPr>
    <p:cSldViewPr snapToGrid="0" snapToObjects="1">
      <p:cViewPr>
        <p:scale>
          <a:sx n="100" d="100"/>
          <a:sy n="100" d="100"/>
        </p:scale>
        <p:origin x="-544" y="-192"/>
      </p:cViewPr>
      <p:guideLst>
        <p:guide orient="horz" pos="2376"/>
        <p:guide pos="316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handoutMaster" Target="handoutMasters/handout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279ACA-DEC3-AA45-9F3D-711E8305F27A}" type="datetimeFigureOut">
              <a:rPr lang="en-US" smtClean="0"/>
              <a:pPr/>
              <a:t>02/12/21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2A23EF-28B7-D145-AC45-281AC1EA935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075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5565F0-A2DE-4E4A-9848-BF0CECDED098}" type="datetimeFigureOut">
              <a:rPr lang="en-US" smtClean="0"/>
              <a:pPr/>
              <a:t>02/12/21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4588" y="685800"/>
            <a:ext cx="4568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A009AB-2363-E749-A904-2C53126518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77769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2395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04789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07184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09578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11971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14367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16761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19154" algn="l" defTabSz="502395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3666" y="2343471"/>
            <a:ext cx="8541544" cy="1617028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331" y="4274820"/>
            <a:ext cx="7034213" cy="19278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2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4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071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095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19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143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16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19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7" descr="MUON-SlideGraph-LogoBkgnd2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107569"/>
            <a:ext cx="10048875" cy="5655056"/>
          </a:xfrm>
          <a:prstGeom prst="rect">
            <a:avLst/>
          </a:prstGeom>
        </p:spPr>
      </p:pic>
      <p:pic>
        <p:nvPicPr>
          <p:cNvPr id="9" name="Image 85" descr="MCC-inernational-finalV01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06722" y="0"/>
            <a:ext cx="1242153" cy="124333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85434" y="302102"/>
            <a:ext cx="2260997" cy="643667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445" y="302102"/>
            <a:ext cx="6615509" cy="643667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 News, December 13,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1523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502443" y="1871986"/>
            <a:ext cx="9127728" cy="5186363"/>
          </a:xfrm>
          <a:prstGeom prst="rect">
            <a:avLst/>
          </a:prstGeom>
        </p:spPr>
        <p:txBody>
          <a:bodyPr lIns="100477" tIns="50240" rIns="100477" bIns="50240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 News, December 13,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727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502445" y="1871980"/>
            <a:ext cx="9043988" cy="5140960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 News, December 13,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158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423590" y="302684"/>
            <a:ext cx="7452916" cy="125730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 smtClean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502447" y="1871986"/>
            <a:ext cx="4103291" cy="4805681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773215" y="1871980"/>
            <a:ext cx="4856956" cy="4805680"/>
          </a:xfrm>
          <a:prstGeom prst="rect">
            <a:avLst/>
          </a:prstGeom>
        </p:spPr>
        <p:txBody>
          <a:bodyPr vert="horz" lIns="100477" tIns="50240" rIns="100477" bIns="50240"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07332" y="7058346"/>
            <a:ext cx="6950472" cy="401638"/>
          </a:xfrm>
          <a:prstGeom prst="rect">
            <a:avLst/>
          </a:prstGeom>
        </p:spPr>
        <p:txBody>
          <a:bodyPr lIns="0" tIns="0" rIns="0" bIns="0"/>
          <a:lstStyle>
            <a:lvl1pPr>
              <a:defRPr sz="1300">
                <a:latin typeface="Arial Narrow"/>
                <a:cs typeface="Arial Narrow"/>
              </a:defRPr>
            </a:lvl1pPr>
          </a:lstStyle>
          <a:p>
            <a:r>
              <a:rPr lang="fr-FR" smtClean="0"/>
              <a:t>Muon Collider News, December 13,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25289" y="7192810"/>
            <a:ext cx="502443" cy="401638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6167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3956" y="6901181"/>
            <a:ext cx="10048875" cy="74506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7208521"/>
            <a:ext cx="1396822" cy="293370"/>
          </a:xfrm>
        </p:spPr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09638" y="7219003"/>
            <a:ext cx="4605735" cy="282893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Muon Collider News, December 13,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64857" y="7219004"/>
            <a:ext cx="446616" cy="282893"/>
          </a:xfrm>
        </p:spPr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3792" y="4847595"/>
            <a:ext cx="8541544" cy="1498283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3792" y="3197389"/>
            <a:ext cx="8541544" cy="1650206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2395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047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071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20095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51197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301436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51676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401915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446" y="1760225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8178" y="1760225"/>
            <a:ext cx="4438253" cy="4978559"/>
          </a:xfrm>
        </p:spPr>
        <p:txBody>
          <a:bodyPr/>
          <a:lstStyle>
            <a:lvl1pPr>
              <a:defRPr sz="3100"/>
            </a:lvl1pPr>
            <a:lvl2pPr>
              <a:defRPr sz="26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4" y="1688626"/>
            <a:ext cx="4439998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95" indent="0">
              <a:buNone/>
              <a:defRPr sz="2200" b="1"/>
            </a:lvl2pPr>
            <a:lvl3pPr marL="1004789" indent="0">
              <a:buNone/>
              <a:defRPr sz="2000" b="1"/>
            </a:lvl3pPr>
            <a:lvl4pPr marL="1507184" indent="0">
              <a:buNone/>
              <a:defRPr sz="1800" b="1"/>
            </a:lvl4pPr>
            <a:lvl5pPr marL="2009578" indent="0">
              <a:buNone/>
              <a:defRPr sz="1800" b="1"/>
            </a:lvl5pPr>
            <a:lvl6pPr marL="2511971" indent="0">
              <a:buNone/>
              <a:defRPr sz="1800" b="1"/>
            </a:lvl6pPr>
            <a:lvl7pPr marL="3014367" indent="0">
              <a:buNone/>
              <a:defRPr sz="1800" b="1"/>
            </a:lvl7pPr>
            <a:lvl8pPr marL="3516761" indent="0">
              <a:buNone/>
              <a:defRPr sz="1800" b="1"/>
            </a:lvl8pPr>
            <a:lvl9pPr marL="4019154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444" y="2392367"/>
            <a:ext cx="4439998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4689" y="1688626"/>
            <a:ext cx="4441743" cy="703738"/>
          </a:xfrm>
        </p:spPr>
        <p:txBody>
          <a:bodyPr anchor="b"/>
          <a:lstStyle>
            <a:lvl1pPr marL="0" indent="0">
              <a:buNone/>
              <a:defRPr sz="2600" b="1"/>
            </a:lvl1pPr>
            <a:lvl2pPr marL="502395" indent="0">
              <a:buNone/>
              <a:defRPr sz="2200" b="1"/>
            </a:lvl2pPr>
            <a:lvl3pPr marL="1004789" indent="0">
              <a:buNone/>
              <a:defRPr sz="2000" b="1"/>
            </a:lvl3pPr>
            <a:lvl4pPr marL="1507184" indent="0">
              <a:buNone/>
              <a:defRPr sz="1800" b="1"/>
            </a:lvl4pPr>
            <a:lvl5pPr marL="2009578" indent="0">
              <a:buNone/>
              <a:defRPr sz="1800" b="1"/>
            </a:lvl5pPr>
            <a:lvl6pPr marL="2511971" indent="0">
              <a:buNone/>
              <a:defRPr sz="1800" b="1"/>
            </a:lvl6pPr>
            <a:lvl7pPr marL="3014367" indent="0">
              <a:buNone/>
              <a:defRPr sz="1800" b="1"/>
            </a:lvl7pPr>
            <a:lvl8pPr marL="3516761" indent="0">
              <a:buNone/>
              <a:defRPr sz="1800" b="1"/>
            </a:lvl8pPr>
            <a:lvl9pPr marL="4019154" indent="0">
              <a:buNone/>
              <a:defRPr sz="18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4689" y="2392367"/>
            <a:ext cx="4441743" cy="4346417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445" y="300355"/>
            <a:ext cx="3306010" cy="1278255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8832" y="300360"/>
            <a:ext cx="5617600" cy="6438424"/>
          </a:xfrm>
        </p:spPr>
        <p:txBody>
          <a:bodyPr/>
          <a:lstStyle>
            <a:lvl1pPr>
              <a:defRPr sz="3500"/>
            </a:lvl1pPr>
            <a:lvl2pPr>
              <a:defRPr sz="3100"/>
            </a:lvl2pPr>
            <a:lvl3pPr>
              <a:defRPr sz="26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445" y="1578615"/>
            <a:ext cx="3306010" cy="5160169"/>
          </a:xfrm>
        </p:spPr>
        <p:txBody>
          <a:bodyPr/>
          <a:lstStyle>
            <a:lvl1pPr marL="0" indent="0">
              <a:buNone/>
              <a:defRPr sz="1500"/>
            </a:lvl1pPr>
            <a:lvl2pPr marL="502395" indent="0">
              <a:buNone/>
              <a:defRPr sz="1300"/>
            </a:lvl2pPr>
            <a:lvl3pPr marL="1004789" indent="0">
              <a:buNone/>
              <a:defRPr sz="1100"/>
            </a:lvl3pPr>
            <a:lvl4pPr marL="1507184" indent="0">
              <a:buNone/>
              <a:defRPr sz="1000"/>
            </a:lvl4pPr>
            <a:lvl5pPr marL="2009578" indent="0">
              <a:buNone/>
              <a:defRPr sz="1000"/>
            </a:lvl5pPr>
            <a:lvl6pPr marL="2511971" indent="0">
              <a:buNone/>
              <a:defRPr sz="1000"/>
            </a:lvl6pPr>
            <a:lvl7pPr marL="3014367" indent="0">
              <a:buNone/>
              <a:defRPr sz="1000"/>
            </a:lvl7pPr>
            <a:lvl8pPr marL="3516761" indent="0">
              <a:buNone/>
              <a:defRPr sz="1000"/>
            </a:lvl8pPr>
            <a:lvl9pPr marL="4019154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69652" y="5280660"/>
            <a:ext cx="6029325" cy="623412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69652" y="674053"/>
            <a:ext cx="6029325" cy="4526280"/>
          </a:xfrm>
        </p:spPr>
        <p:txBody>
          <a:bodyPr/>
          <a:lstStyle>
            <a:lvl1pPr marL="0" indent="0">
              <a:buNone/>
              <a:defRPr sz="3500"/>
            </a:lvl1pPr>
            <a:lvl2pPr marL="502395" indent="0">
              <a:buNone/>
              <a:defRPr sz="3100"/>
            </a:lvl2pPr>
            <a:lvl3pPr marL="1004789" indent="0">
              <a:buNone/>
              <a:defRPr sz="2600"/>
            </a:lvl3pPr>
            <a:lvl4pPr marL="1507184" indent="0">
              <a:buNone/>
              <a:defRPr sz="2200"/>
            </a:lvl4pPr>
            <a:lvl5pPr marL="2009578" indent="0">
              <a:buNone/>
              <a:defRPr sz="2200"/>
            </a:lvl5pPr>
            <a:lvl6pPr marL="2511971" indent="0">
              <a:buNone/>
              <a:defRPr sz="2200"/>
            </a:lvl6pPr>
            <a:lvl7pPr marL="3014367" indent="0">
              <a:buNone/>
              <a:defRPr sz="2200"/>
            </a:lvl7pPr>
            <a:lvl8pPr marL="3516761" indent="0">
              <a:buNone/>
              <a:defRPr sz="2200"/>
            </a:lvl8pPr>
            <a:lvl9pPr marL="4019154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69652" y="5904072"/>
            <a:ext cx="6029325" cy="885348"/>
          </a:xfrm>
        </p:spPr>
        <p:txBody>
          <a:bodyPr/>
          <a:lstStyle>
            <a:lvl1pPr marL="0" indent="0">
              <a:buNone/>
              <a:defRPr sz="1500"/>
            </a:lvl1pPr>
            <a:lvl2pPr marL="502395" indent="0">
              <a:buNone/>
              <a:defRPr sz="1300"/>
            </a:lvl2pPr>
            <a:lvl3pPr marL="1004789" indent="0">
              <a:buNone/>
              <a:defRPr sz="1100"/>
            </a:lvl3pPr>
            <a:lvl4pPr marL="1507184" indent="0">
              <a:buNone/>
              <a:defRPr sz="1000"/>
            </a:lvl4pPr>
            <a:lvl5pPr marL="2009578" indent="0">
              <a:buNone/>
              <a:defRPr sz="1000"/>
            </a:lvl5pPr>
            <a:lvl6pPr marL="2511971" indent="0">
              <a:buNone/>
              <a:defRPr sz="1000"/>
            </a:lvl6pPr>
            <a:lvl7pPr marL="3014367" indent="0">
              <a:buNone/>
              <a:defRPr sz="1000"/>
            </a:lvl7pPr>
            <a:lvl8pPr marL="3516761" indent="0">
              <a:buNone/>
              <a:defRPr sz="1000"/>
            </a:lvl8pPr>
            <a:lvl9pPr marL="4019154" indent="0">
              <a:buNone/>
              <a:defRPr sz="10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theme" Target="../theme/theme2.xml"/><Relationship Id="rId6" Type="http://schemas.openxmlformats.org/officeDocument/2006/relationships/image" Target="../media/image4.jpe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445" y="302103"/>
            <a:ext cx="9043988" cy="1257300"/>
          </a:xfrm>
          <a:prstGeom prst="rect">
            <a:avLst/>
          </a:prstGeom>
        </p:spPr>
        <p:txBody>
          <a:bodyPr vert="horz" lIns="100477" tIns="50240" rIns="100477" bIns="50240" rtlCol="0" anchor="ctr">
            <a:normAutofit/>
          </a:bodyPr>
          <a:lstStyle/>
          <a:p>
            <a:r>
              <a:rPr lang="de-DE" dirty="0" smtClean="0"/>
              <a:t>Click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445" y="1760225"/>
            <a:ext cx="9043988" cy="4978559"/>
          </a:xfrm>
          <a:prstGeom prst="rect">
            <a:avLst/>
          </a:prstGeom>
        </p:spPr>
        <p:txBody>
          <a:bodyPr vert="horz" lIns="100477" tIns="50240" rIns="100477" bIns="5024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7306311"/>
            <a:ext cx="1549202" cy="293370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CH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7116" y="7316793"/>
            <a:ext cx="5108178" cy="282893"/>
          </a:xfrm>
          <a:prstGeom prst="rect">
            <a:avLst/>
          </a:prstGeom>
          <a:noFill/>
        </p:spPr>
        <p:txBody>
          <a:bodyPr vert="horz" lIns="100477" tIns="50240" rIns="100477" bIns="50240" rtlCol="0" anchor="ctr"/>
          <a:lstStyle>
            <a:lvl1pPr algn="ctr">
              <a:defRPr sz="13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Muon Collider News, December 13,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9816" y="7306316"/>
            <a:ext cx="446616" cy="282893"/>
          </a:xfrm>
          <a:prstGeom prst="rect">
            <a:avLst/>
          </a:prstGeom>
        </p:spPr>
        <p:txBody>
          <a:bodyPr vert="horz" lIns="100477" tIns="50240" rIns="100477" bIns="50240" rtlCol="0" anchor="ctr"/>
          <a:lstStyle>
            <a:lvl1pPr algn="r">
              <a:defRPr sz="1300">
                <a:solidFill>
                  <a:schemeClr val="bg1"/>
                </a:solidFill>
              </a:defRPr>
            </a:lvl1pPr>
          </a:lstStyle>
          <a:p>
            <a:fld id="{3478A56A-6164-B14D-A8F7-980D09C4DD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Image 85" descr="MCC-inernational-finalV01.png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9817" y="1"/>
            <a:ext cx="949062" cy="94996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502395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6795" indent="-376795" algn="l" defTabSz="502395" rtl="0" eaLnBrk="1" latinLnBrk="0" hangingPunct="1">
        <a:spcBef>
          <a:spcPct val="20000"/>
        </a:spcBef>
        <a:buFont typeface="Arial"/>
        <a:buChar char="•"/>
        <a:defRPr sz="3500" kern="1200">
          <a:solidFill>
            <a:schemeClr val="tx1"/>
          </a:solidFill>
          <a:latin typeface="+mn-lt"/>
          <a:ea typeface="+mn-ea"/>
          <a:cs typeface="+mn-cs"/>
        </a:defRPr>
      </a:lvl1pPr>
      <a:lvl2pPr marL="816390" indent="-313996" algn="l" defTabSz="502395" rtl="0" eaLnBrk="1" latinLnBrk="0" hangingPunct="1">
        <a:spcBef>
          <a:spcPct val="20000"/>
        </a:spcBef>
        <a:buFont typeface="Arial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985" indent="-251196" algn="l" defTabSz="502395" rtl="0" eaLnBrk="1" latinLnBrk="0" hangingPunct="1">
        <a:spcBef>
          <a:spcPct val="20000"/>
        </a:spcBef>
        <a:buFont typeface="Arial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758381" indent="-251196" algn="l" defTabSz="502395" rtl="0" eaLnBrk="1" latinLnBrk="0" hangingPunct="1">
        <a:spcBef>
          <a:spcPct val="20000"/>
        </a:spcBef>
        <a:buFont typeface="Arial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60774" indent="-251196" algn="l" defTabSz="502395" rtl="0" eaLnBrk="1" latinLnBrk="0" hangingPunct="1">
        <a:spcBef>
          <a:spcPct val="20000"/>
        </a:spcBef>
        <a:buFont typeface="Arial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316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64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95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351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95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89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18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578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97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367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76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915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6901181"/>
            <a:ext cx="10048875" cy="745067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992" y="195581"/>
            <a:ext cx="1114123" cy="148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022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/>
  <p:txStyles>
    <p:titleStyle>
      <a:lvl1pPr algn="ctr" defTabSz="502395" rtl="0" eaLnBrk="1" latinLnBrk="0" hangingPunct="1">
        <a:spcBef>
          <a:spcPct val="0"/>
        </a:spcBef>
        <a:buNone/>
        <a:defRPr sz="31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76795" indent="-376795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1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816390" indent="-3139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6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255985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758381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260774" indent="-251196" algn="l" defTabSz="502395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2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76316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564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767957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270351" indent="-251196" algn="l" defTabSz="502395" rtl="0" eaLnBrk="1" latinLnBrk="0" hangingPunct="1">
        <a:spcBef>
          <a:spcPct val="20000"/>
        </a:spcBef>
        <a:buFont typeface="Arial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395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789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0718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09578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97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14367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16761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19154" algn="l" defTabSz="502395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6074" y="2790"/>
            <a:ext cx="9432056" cy="681742"/>
          </a:xfrm>
        </p:spPr>
        <p:txBody>
          <a:bodyPr>
            <a:noAutofit/>
          </a:bodyPr>
          <a:lstStyle/>
          <a:p>
            <a:r>
              <a:rPr lang="en-US" sz="3500" dirty="0" smtClean="0"/>
              <a:t>News</a:t>
            </a:r>
            <a:endParaRPr lang="en-US" sz="35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444" y="863173"/>
            <a:ext cx="9043988" cy="60759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 smtClean="0"/>
              <a:t>Feedback from Council</a:t>
            </a:r>
          </a:p>
          <a:p>
            <a:pPr marL="0" indent="0">
              <a:buNone/>
            </a:pPr>
            <a:r>
              <a:rPr lang="en-GB" sz="2000" dirty="0" smtClean="0"/>
              <a:t>Not yet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b="1" dirty="0" smtClean="0"/>
              <a:t>Project meeting</a:t>
            </a:r>
          </a:p>
          <a:p>
            <a:pPr marL="0" indent="0">
              <a:buNone/>
            </a:pPr>
            <a:r>
              <a:rPr lang="en-GB" sz="2000" dirty="0" smtClean="0"/>
              <a:t>To discuss the white paper and the status of the EU proposal</a:t>
            </a:r>
          </a:p>
          <a:p>
            <a:pPr marL="0" indent="0">
              <a:buNone/>
            </a:pPr>
            <a:r>
              <a:rPr lang="en-GB" sz="2000" dirty="0" smtClean="0"/>
              <a:t>February 14+15 and 17</a:t>
            </a:r>
          </a:p>
          <a:p>
            <a:pPr marL="0" indent="0">
              <a:buNone/>
            </a:pPr>
            <a:r>
              <a:rPr lang="en-GB" sz="2000" dirty="0" smtClean="0"/>
              <a:t>Still a z</a:t>
            </a:r>
            <a:r>
              <a:rPr lang="en-GB" sz="2000" dirty="0" smtClean="0"/>
              <a:t>oom meeting</a:t>
            </a:r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r>
              <a:rPr lang="en-GB" sz="2000" b="1" dirty="0" smtClean="0"/>
              <a:t>Other points</a:t>
            </a:r>
          </a:p>
          <a:p>
            <a:r>
              <a:rPr lang="en-GB" sz="2000" dirty="0" smtClean="0"/>
              <a:t>Snowmass white papers</a:t>
            </a:r>
          </a:p>
          <a:p>
            <a:r>
              <a:rPr lang="en-GB" sz="2000" dirty="0" smtClean="0"/>
              <a:t>EU proposal preparation</a:t>
            </a:r>
          </a:p>
          <a:p>
            <a:endParaRPr lang="en-GB" sz="2000" dirty="0"/>
          </a:p>
          <a:p>
            <a:pPr marL="0" indent="0">
              <a:buNone/>
            </a:pPr>
            <a:r>
              <a:rPr lang="en-GB" sz="2000" b="1" dirty="0" smtClean="0"/>
              <a:t>Drink</a:t>
            </a:r>
            <a:endParaRPr lang="en-GB" sz="20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Muon Collider News, December 13,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1E511-8B1D-A742-A455-2BF9D92F7B5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9485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196454</TotalTime>
  <Words>51</Words>
  <Application>Microsoft Macintosh PowerPoint</Application>
  <PresentationFormat>Custom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IMCC - 1</vt:lpstr>
      <vt:lpstr>News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665</cp:revision>
  <cp:lastPrinted>2021-09-20T08:04:55Z</cp:lastPrinted>
  <dcterms:created xsi:type="dcterms:W3CDTF">2019-06-07T07:36:38Z</dcterms:created>
  <dcterms:modified xsi:type="dcterms:W3CDTF">2021-12-13T14:01:55Z</dcterms:modified>
</cp:coreProperties>
</file>