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8" r:id="rId5"/>
    <p:sldId id="259" r:id="rId6"/>
    <p:sldId id="260" r:id="rId7"/>
    <p:sldId id="273" r:id="rId8"/>
    <p:sldId id="274" r:id="rId9"/>
    <p:sldId id="256" r:id="rId10"/>
    <p:sldId id="272" r:id="rId11"/>
    <p:sldId id="27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6AAAC17-51C4-4E85-9FCB-A6DEF9FFC756}" v="61" dt="2022-06-08T13:34:42.34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p:scale>
          <a:sx n="50" d="100"/>
          <a:sy n="50" d="100"/>
        </p:scale>
        <p:origin x="536" y="11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60264-A966-4D6A-BC19-D39138CB53A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A4272EA-5491-4AD3-86C5-D190303823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88D8919-1E29-4EF6-ABF8-D132BA4A0880}"/>
              </a:ext>
            </a:extLst>
          </p:cNvPr>
          <p:cNvSpPr>
            <a:spLocks noGrp="1"/>
          </p:cNvSpPr>
          <p:nvPr>
            <p:ph type="dt" sz="half" idx="10"/>
          </p:nvPr>
        </p:nvSpPr>
        <p:spPr/>
        <p:txBody>
          <a:bodyPr/>
          <a:lstStyle/>
          <a:p>
            <a:fld id="{A657ED0D-7BF5-4F5E-86DF-43446641A625}" type="datetimeFigureOut">
              <a:rPr lang="en-GB" smtClean="0"/>
              <a:t>08/06/2022</a:t>
            </a:fld>
            <a:endParaRPr lang="en-GB"/>
          </a:p>
        </p:txBody>
      </p:sp>
      <p:sp>
        <p:nvSpPr>
          <p:cNvPr id="5" name="Footer Placeholder 4">
            <a:extLst>
              <a:ext uri="{FF2B5EF4-FFF2-40B4-BE49-F238E27FC236}">
                <a16:creationId xmlns:a16="http://schemas.microsoft.com/office/drawing/2014/main" id="{D7E43AC4-FB25-4415-B2F5-AE3BE36C0B0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4FC4946-39DD-4DA3-BA6F-946F364E250E}"/>
              </a:ext>
            </a:extLst>
          </p:cNvPr>
          <p:cNvSpPr>
            <a:spLocks noGrp="1"/>
          </p:cNvSpPr>
          <p:nvPr>
            <p:ph type="sldNum" sz="quarter" idx="12"/>
          </p:nvPr>
        </p:nvSpPr>
        <p:spPr/>
        <p:txBody>
          <a:bodyPr/>
          <a:lstStyle/>
          <a:p>
            <a:fld id="{332A1A8E-9107-4358-9F5A-E22C9195BC6E}" type="slidenum">
              <a:rPr lang="en-GB" smtClean="0"/>
              <a:t>‹#›</a:t>
            </a:fld>
            <a:endParaRPr lang="en-GB"/>
          </a:p>
        </p:txBody>
      </p:sp>
    </p:spTree>
    <p:extLst>
      <p:ext uri="{BB962C8B-B14F-4D97-AF65-F5344CB8AC3E}">
        <p14:creationId xmlns:p14="http://schemas.microsoft.com/office/powerpoint/2010/main" val="1472219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63FE3-FBFC-44D7-9714-C347329CCB9F}"/>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DC08A8C-7131-4025-8A64-AD504FA681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B2D30E-5D7C-41E1-9E57-BAC4AB9A1ADD}"/>
              </a:ext>
            </a:extLst>
          </p:cNvPr>
          <p:cNvSpPr>
            <a:spLocks noGrp="1"/>
          </p:cNvSpPr>
          <p:nvPr>
            <p:ph type="dt" sz="half" idx="10"/>
          </p:nvPr>
        </p:nvSpPr>
        <p:spPr/>
        <p:txBody>
          <a:bodyPr/>
          <a:lstStyle/>
          <a:p>
            <a:fld id="{A657ED0D-7BF5-4F5E-86DF-43446641A625}" type="datetimeFigureOut">
              <a:rPr lang="en-GB" smtClean="0"/>
              <a:t>08/06/2022</a:t>
            </a:fld>
            <a:endParaRPr lang="en-GB"/>
          </a:p>
        </p:txBody>
      </p:sp>
      <p:sp>
        <p:nvSpPr>
          <p:cNvPr id="5" name="Footer Placeholder 4">
            <a:extLst>
              <a:ext uri="{FF2B5EF4-FFF2-40B4-BE49-F238E27FC236}">
                <a16:creationId xmlns:a16="http://schemas.microsoft.com/office/drawing/2014/main" id="{5110E1A8-4EC9-4DB3-8155-F25408E51B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F8C67F-E957-4906-AE54-C56A3CBAB82A}"/>
              </a:ext>
            </a:extLst>
          </p:cNvPr>
          <p:cNvSpPr>
            <a:spLocks noGrp="1"/>
          </p:cNvSpPr>
          <p:nvPr>
            <p:ph type="sldNum" sz="quarter" idx="12"/>
          </p:nvPr>
        </p:nvSpPr>
        <p:spPr/>
        <p:txBody>
          <a:bodyPr/>
          <a:lstStyle/>
          <a:p>
            <a:fld id="{332A1A8E-9107-4358-9F5A-E22C9195BC6E}" type="slidenum">
              <a:rPr lang="en-GB" smtClean="0"/>
              <a:t>‹#›</a:t>
            </a:fld>
            <a:endParaRPr lang="en-GB"/>
          </a:p>
        </p:txBody>
      </p:sp>
    </p:spTree>
    <p:extLst>
      <p:ext uri="{BB962C8B-B14F-4D97-AF65-F5344CB8AC3E}">
        <p14:creationId xmlns:p14="http://schemas.microsoft.com/office/powerpoint/2010/main" val="40636144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206EBE-F6C5-4F86-BE91-DAA03F1A70B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B631EA9-822D-4DAD-8987-EE818936A70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9691572-225E-4A33-9354-8CCD8EB47663}"/>
              </a:ext>
            </a:extLst>
          </p:cNvPr>
          <p:cNvSpPr>
            <a:spLocks noGrp="1"/>
          </p:cNvSpPr>
          <p:nvPr>
            <p:ph type="dt" sz="half" idx="10"/>
          </p:nvPr>
        </p:nvSpPr>
        <p:spPr/>
        <p:txBody>
          <a:bodyPr/>
          <a:lstStyle/>
          <a:p>
            <a:fld id="{A657ED0D-7BF5-4F5E-86DF-43446641A625}" type="datetimeFigureOut">
              <a:rPr lang="en-GB" smtClean="0"/>
              <a:t>08/06/2022</a:t>
            </a:fld>
            <a:endParaRPr lang="en-GB"/>
          </a:p>
        </p:txBody>
      </p:sp>
      <p:sp>
        <p:nvSpPr>
          <p:cNvPr id="5" name="Footer Placeholder 4">
            <a:extLst>
              <a:ext uri="{FF2B5EF4-FFF2-40B4-BE49-F238E27FC236}">
                <a16:creationId xmlns:a16="http://schemas.microsoft.com/office/drawing/2014/main" id="{81110E0F-2BB6-4320-883D-06A4DB941D0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2AC40E2-F3F5-47A5-93BE-6FEB9371A86A}"/>
              </a:ext>
            </a:extLst>
          </p:cNvPr>
          <p:cNvSpPr>
            <a:spLocks noGrp="1"/>
          </p:cNvSpPr>
          <p:nvPr>
            <p:ph type="sldNum" sz="quarter" idx="12"/>
          </p:nvPr>
        </p:nvSpPr>
        <p:spPr/>
        <p:txBody>
          <a:bodyPr/>
          <a:lstStyle/>
          <a:p>
            <a:fld id="{332A1A8E-9107-4358-9F5A-E22C9195BC6E}" type="slidenum">
              <a:rPr lang="en-GB" smtClean="0"/>
              <a:t>‹#›</a:t>
            </a:fld>
            <a:endParaRPr lang="en-GB"/>
          </a:p>
        </p:txBody>
      </p:sp>
    </p:spTree>
    <p:extLst>
      <p:ext uri="{BB962C8B-B14F-4D97-AF65-F5344CB8AC3E}">
        <p14:creationId xmlns:p14="http://schemas.microsoft.com/office/powerpoint/2010/main" val="38280191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E4FEB-21E6-4C23-9AC1-70792EEECA3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FA0F3E5-EF2A-412B-815A-A22832F843A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ADC75AC-5F35-4B9A-872D-38CBF6C2AD45}"/>
              </a:ext>
            </a:extLst>
          </p:cNvPr>
          <p:cNvSpPr>
            <a:spLocks noGrp="1"/>
          </p:cNvSpPr>
          <p:nvPr>
            <p:ph type="dt" sz="half" idx="10"/>
          </p:nvPr>
        </p:nvSpPr>
        <p:spPr/>
        <p:txBody>
          <a:bodyPr/>
          <a:lstStyle/>
          <a:p>
            <a:fld id="{A657ED0D-7BF5-4F5E-86DF-43446641A625}" type="datetimeFigureOut">
              <a:rPr lang="en-GB" smtClean="0"/>
              <a:t>08/06/2022</a:t>
            </a:fld>
            <a:endParaRPr lang="en-GB"/>
          </a:p>
        </p:txBody>
      </p:sp>
      <p:sp>
        <p:nvSpPr>
          <p:cNvPr id="5" name="Footer Placeholder 4">
            <a:extLst>
              <a:ext uri="{FF2B5EF4-FFF2-40B4-BE49-F238E27FC236}">
                <a16:creationId xmlns:a16="http://schemas.microsoft.com/office/drawing/2014/main" id="{D1A8635C-27D0-4807-920B-4FF7383F54F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C35A41A-8AA2-4C62-A0C6-417361583517}"/>
              </a:ext>
            </a:extLst>
          </p:cNvPr>
          <p:cNvSpPr>
            <a:spLocks noGrp="1"/>
          </p:cNvSpPr>
          <p:nvPr>
            <p:ph type="sldNum" sz="quarter" idx="12"/>
          </p:nvPr>
        </p:nvSpPr>
        <p:spPr/>
        <p:txBody>
          <a:bodyPr/>
          <a:lstStyle/>
          <a:p>
            <a:fld id="{332A1A8E-9107-4358-9F5A-E22C9195BC6E}" type="slidenum">
              <a:rPr lang="en-GB" smtClean="0"/>
              <a:t>‹#›</a:t>
            </a:fld>
            <a:endParaRPr lang="en-GB"/>
          </a:p>
        </p:txBody>
      </p:sp>
    </p:spTree>
    <p:extLst>
      <p:ext uri="{BB962C8B-B14F-4D97-AF65-F5344CB8AC3E}">
        <p14:creationId xmlns:p14="http://schemas.microsoft.com/office/powerpoint/2010/main" val="3815418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07D94-A5CD-4F05-81F4-A86403FD26E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EC251129-8BA4-4E38-B334-924D822C95F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548B9A3-499B-4878-956E-160D065B726A}"/>
              </a:ext>
            </a:extLst>
          </p:cNvPr>
          <p:cNvSpPr>
            <a:spLocks noGrp="1"/>
          </p:cNvSpPr>
          <p:nvPr>
            <p:ph type="dt" sz="half" idx="10"/>
          </p:nvPr>
        </p:nvSpPr>
        <p:spPr/>
        <p:txBody>
          <a:bodyPr/>
          <a:lstStyle/>
          <a:p>
            <a:fld id="{A657ED0D-7BF5-4F5E-86DF-43446641A625}" type="datetimeFigureOut">
              <a:rPr lang="en-GB" smtClean="0"/>
              <a:t>08/06/2022</a:t>
            </a:fld>
            <a:endParaRPr lang="en-GB"/>
          </a:p>
        </p:txBody>
      </p:sp>
      <p:sp>
        <p:nvSpPr>
          <p:cNvPr id="5" name="Footer Placeholder 4">
            <a:extLst>
              <a:ext uri="{FF2B5EF4-FFF2-40B4-BE49-F238E27FC236}">
                <a16:creationId xmlns:a16="http://schemas.microsoft.com/office/drawing/2014/main" id="{B3E2EA7B-3A2C-4753-BC63-22BE0F8450D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EFA1359-15F2-45A5-8C1B-7487B953D46B}"/>
              </a:ext>
            </a:extLst>
          </p:cNvPr>
          <p:cNvSpPr>
            <a:spLocks noGrp="1"/>
          </p:cNvSpPr>
          <p:nvPr>
            <p:ph type="sldNum" sz="quarter" idx="12"/>
          </p:nvPr>
        </p:nvSpPr>
        <p:spPr/>
        <p:txBody>
          <a:bodyPr/>
          <a:lstStyle/>
          <a:p>
            <a:fld id="{332A1A8E-9107-4358-9F5A-E22C9195BC6E}" type="slidenum">
              <a:rPr lang="en-GB" smtClean="0"/>
              <a:t>‹#›</a:t>
            </a:fld>
            <a:endParaRPr lang="en-GB"/>
          </a:p>
        </p:txBody>
      </p:sp>
    </p:spTree>
    <p:extLst>
      <p:ext uri="{BB962C8B-B14F-4D97-AF65-F5344CB8AC3E}">
        <p14:creationId xmlns:p14="http://schemas.microsoft.com/office/powerpoint/2010/main" val="2915980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4A1A6-7EEE-4DAE-A870-91210F25CC4D}"/>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B837780-F57F-4BF9-9FF4-FFF1603DB9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C4F0A5F3-E017-493A-8816-933B04C978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0B668D52-71DE-4609-94A1-E493F33F6F59}"/>
              </a:ext>
            </a:extLst>
          </p:cNvPr>
          <p:cNvSpPr>
            <a:spLocks noGrp="1"/>
          </p:cNvSpPr>
          <p:nvPr>
            <p:ph type="dt" sz="half" idx="10"/>
          </p:nvPr>
        </p:nvSpPr>
        <p:spPr/>
        <p:txBody>
          <a:bodyPr/>
          <a:lstStyle/>
          <a:p>
            <a:fld id="{A657ED0D-7BF5-4F5E-86DF-43446641A625}" type="datetimeFigureOut">
              <a:rPr lang="en-GB" smtClean="0"/>
              <a:t>08/06/2022</a:t>
            </a:fld>
            <a:endParaRPr lang="en-GB"/>
          </a:p>
        </p:txBody>
      </p:sp>
      <p:sp>
        <p:nvSpPr>
          <p:cNvPr id="6" name="Footer Placeholder 5">
            <a:extLst>
              <a:ext uri="{FF2B5EF4-FFF2-40B4-BE49-F238E27FC236}">
                <a16:creationId xmlns:a16="http://schemas.microsoft.com/office/drawing/2014/main" id="{9CCEE9A2-15C5-43AB-A71F-9A41CADBEA9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ABAD5AD-B8FE-4C2B-B847-70F4FFDF05F0}"/>
              </a:ext>
            </a:extLst>
          </p:cNvPr>
          <p:cNvSpPr>
            <a:spLocks noGrp="1"/>
          </p:cNvSpPr>
          <p:nvPr>
            <p:ph type="sldNum" sz="quarter" idx="12"/>
          </p:nvPr>
        </p:nvSpPr>
        <p:spPr/>
        <p:txBody>
          <a:bodyPr/>
          <a:lstStyle/>
          <a:p>
            <a:fld id="{332A1A8E-9107-4358-9F5A-E22C9195BC6E}" type="slidenum">
              <a:rPr lang="en-GB" smtClean="0"/>
              <a:t>‹#›</a:t>
            </a:fld>
            <a:endParaRPr lang="en-GB"/>
          </a:p>
        </p:txBody>
      </p:sp>
    </p:spTree>
    <p:extLst>
      <p:ext uri="{BB962C8B-B14F-4D97-AF65-F5344CB8AC3E}">
        <p14:creationId xmlns:p14="http://schemas.microsoft.com/office/powerpoint/2010/main" val="3215215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3422D2-F93E-45B0-990E-75C24D998DD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11178C-68D4-4366-BD47-C77D0AFFB6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6B05005-30E9-490F-A8FE-1550A1A3230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3B00D76-11AA-4F50-A45B-11A7037032C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C333D3-E28B-4D29-BE2C-26A84C4AD46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231AD63-AD2C-4159-BB15-2A0AA803790A}"/>
              </a:ext>
            </a:extLst>
          </p:cNvPr>
          <p:cNvSpPr>
            <a:spLocks noGrp="1"/>
          </p:cNvSpPr>
          <p:nvPr>
            <p:ph type="dt" sz="half" idx="10"/>
          </p:nvPr>
        </p:nvSpPr>
        <p:spPr/>
        <p:txBody>
          <a:bodyPr/>
          <a:lstStyle/>
          <a:p>
            <a:fld id="{A657ED0D-7BF5-4F5E-86DF-43446641A625}" type="datetimeFigureOut">
              <a:rPr lang="en-GB" smtClean="0"/>
              <a:t>08/06/2022</a:t>
            </a:fld>
            <a:endParaRPr lang="en-GB"/>
          </a:p>
        </p:txBody>
      </p:sp>
      <p:sp>
        <p:nvSpPr>
          <p:cNvPr id="8" name="Footer Placeholder 7">
            <a:extLst>
              <a:ext uri="{FF2B5EF4-FFF2-40B4-BE49-F238E27FC236}">
                <a16:creationId xmlns:a16="http://schemas.microsoft.com/office/drawing/2014/main" id="{47BFE5DA-0C96-42F5-971C-BE0A960567CC}"/>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D334BA61-8B5D-4A45-88C4-14A030E73447}"/>
              </a:ext>
            </a:extLst>
          </p:cNvPr>
          <p:cNvSpPr>
            <a:spLocks noGrp="1"/>
          </p:cNvSpPr>
          <p:nvPr>
            <p:ph type="sldNum" sz="quarter" idx="12"/>
          </p:nvPr>
        </p:nvSpPr>
        <p:spPr/>
        <p:txBody>
          <a:bodyPr/>
          <a:lstStyle/>
          <a:p>
            <a:fld id="{332A1A8E-9107-4358-9F5A-E22C9195BC6E}" type="slidenum">
              <a:rPr lang="en-GB" smtClean="0"/>
              <a:t>‹#›</a:t>
            </a:fld>
            <a:endParaRPr lang="en-GB"/>
          </a:p>
        </p:txBody>
      </p:sp>
    </p:spTree>
    <p:extLst>
      <p:ext uri="{BB962C8B-B14F-4D97-AF65-F5344CB8AC3E}">
        <p14:creationId xmlns:p14="http://schemas.microsoft.com/office/powerpoint/2010/main" val="1550407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55D53-78EE-45B2-B26D-E91A5C191F4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5D9FF4A-8E7C-4BD3-BBAE-435FC71A4F2B}"/>
              </a:ext>
            </a:extLst>
          </p:cNvPr>
          <p:cNvSpPr>
            <a:spLocks noGrp="1"/>
          </p:cNvSpPr>
          <p:nvPr>
            <p:ph type="dt" sz="half" idx="10"/>
          </p:nvPr>
        </p:nvSpPr>
        <p:spPr/>
        <p:txBody>
          <a:bodyPr/>
          <a:lstStyle/>
          <a:p>
            <a:fld id="{A657ED0D-7BF5-4F5E-86DF-43446641A625}" type="datetimeFigureOut">
              <a:rPr lang="en-GB" smtClean="0"/>
              <a:t>08/06/2022</a:t>
            </a:fld>
            <a:endParaRPr lang="en-GB"/>
          </a:p>
        </p:txBody>
      </p:sp>
      <p:sp>
        <p:nvSpPr>
          <p:cNvPr id="4" name="Footer Placeholder 3">
            <a:extLst>
              <a:ext uri="{FF2B5EF4-FFF2-40B4-BE49-F238E27FC236}">
                <a16:creationId xmlns:a16="http://schemas.microsoft.com/office/drawing/2014/main" id="{88DFA0A7-2043-43AB-8B02-323D0B87E039}"/>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DD07CBF-F923-4DF1-A2D2-CD0B52D339EB}"/>
              </a:ext>
            </a:extLst>
          </p:cNvPr>
          <p:cNvSpPr>
            <a:spLocks noGrp="1"/>
          </p:cNvSpPr>
          <p:nvPr>
            <p:ph type="sldNum" sz="quarter" idx="12"/>
          </p:nvPr>
        </p:nvSpPr>
        <p:spPr/>
        <p:txBody>
          <a:bodyPr/>
          <a:lstStyle/>
          <a:p>
            <a:fld id="{332A1A8E-9107-4358-9F5A-E22C9195BC6E}" type="slidenum">
              <a:rPr lang="en-GB" smtClean="0"/>
              <a:t>‹#›</a:t>
            </a:fld>
            <a:endParaRPr lang="en-GB"/>
          </a:p>
        </p:txBody>
      </p:sp>
    </p:spTree>
    <p:extLst>
      <p:ext uri="{BB962C8B-B14F-4D97-AF65-F5344CB8AC3E}">
        <p14:creationId xmlns:p14="http://schemas.microsoft.com/office/powerpoint/2010/main" val="1064206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2C3995D-5DDE-4433-8DC4-C47FAC27C588}"/>
              </a:ext>
            </a:extLst>
          </p:cNvPr>
          <p:cNvSpPr>
            <a:spLocks noGrp="1"/>
          </p:cNvSpPr>
          <p:nvPr>
            <p:ph type="dt" sz="half" idx="10"/>
          </p:nvPr>
        </p:nvSpPr>
        <p:spPr/>
        <p:txBody>
          <a:bodyPr/>
          <a:lstStyle/>
          <a:p>
            <a:fld id="{A657ED0D-7BF5-4F5E-86DF-43446641A625}" type="datetimeFigureOut">
              <a:rPr lang="en-GB" smtClean="0"/>
              <a:t>08/06/2022</a:t>
            </a:fld>
            <a:endParaRPr lang="en-GB"/>
          </a:p>
        </p:txBody>
      </p:sp>
      <p:sp>
        <p:nvSpPr>
          <p:cNvPr id="3" name="Footer Placeholder 2">
            <a:extLst>
              <a:ext uri="{FF2B5EF4-FFF2-40B4-BE49-F238E27FC236}">
                <a16:creationId xmlns:a16="http://schemas.microsoft.com/office/drawing/2014/main" id="{35773C1F-0F43-4378-B032-EDCA85BB15A9}"/>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C83D35C-648B-4459-AE85-CB35C3760E81}"/>
              </a:ext>
            </a:extLst>
          </p:cNvPr>
          <p:cNvSpPr>
            <a:spLocks noGrp="1"/>
          </p:cNvSpPr>
          <p:nvPr>
            <p:ph type="sldNum" sz="quarter" idx="12"/>
          </p:nvPr>
        </p:nvSpPr>
        <p:spPr/>
        <p:txBody>
          <a:bodyPr/>
          <a:lstStyle/>
          <a:p>
            <a:fld id="{332A1A8E-9107-4358-9F5A-E22C9195BC6E}" type="slidenum">
              <a:rPr lang="en-GB" smtClean="0"/>
              <a:t>‹#›</a:t>
            </a:fld>
            <a:endParaRPr lang="en-GB"/>
          </a:p>
        </p:txBody>
      </p:sp>
    </p:spTree>
    <p:extLst>
      <p:ext uri="{BB962C8B-B14F-4D97-AF65-F5344CB8AC3E}">
        <p14:creationId xmlns:p14="http://schemas.microsoft.com/office/powerpoint/2010/main" val="3638847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5D2CF-886F-45DF-B7E2-4AF95866A7D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3B6C0523-052F-471F-B739-8CEC2FFE20D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05F9CCBB-3E7B-4902-B119-411BE53C81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147C21-9243-4347-8387-679F6488BC16}"/>
              </a:ext>
            </a:extLst>
          </p:cNvPr>
          <p:cNvSpPr>
            <a:spLocks noGrp="1"/>
          </p:cNvSpPr>
          <p:nvPr>
            <p:ph type="dt" sz="half" idx="10"/>
          </p:nvPr>
        </p:nvSpPr>
        <p:spPr/>
        <p:txBody>
          <a:bodyPr/>
          <a:lstStyle/>
          <a:p>
            <a:fld id="{A657ED0D-7BF5-4F5E-86DF-43446641A625}" type="datetimeFigureOut">
              <a:rPr lang="en-GB" smtClean="0"/>
              <a:t>08/06/2022</a:t>
            </a:fld>
            <a:endParaRPr lang="en-GB"/>
          </a:p>
        </p:txBody>
      </p:sp>
      <p:sp>
        <p:nvSpPr>
          <p:cNvPr id="6" name="Footer Placeholder 5">
            <a:extLst>
              <a:ext uri="{FF2B5EF4-FFF2-40B4-BE49-F238E27FC236}">
                <a16:creationId xmlns:a16="http://schemas.microsoft.com/office/drawing/2014/main" id="{6A4CC3A6-B5BA-4687-B775-DD4336316F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7E26EB-802D-4D82-BCEA-C8A60E782653}"/>
              </a:ext>
            </a:extLst>
          </p:cNvPr>
          <p:cNvSpPr>
            <a:spLocks noGrp="1"/>
          </p:cNvSpPr>
          <p:nvPr>
            <p:ph type="sldNum" sz="quarter" idx="12"/>
          </p:nvPr>
        </p:nvSpPr>
        <p:spPr/>
        <p:txBody>
          <a:bodyPr/>
          <a:lstStyle/>
          <a:p>
            <a:fld id="{332A1A8E-9107-4358-9F5A-E22C9195BC6E}" type="slidenum">
              <a:rPr lang="en-GB" smtClean="0"/>
              <a:t>‹#›</a:t>
            </a:fld>
            <a:endParaRPr lang="en-GB"/>
          </a:p>
        </p:txBody>
      </p:sp>
    </p:spTree>
    <p:extLst>
      <p:ext uri="{BB962C8B-B14F-4D97-AF65-F5344CB8AC3E}">
        <p14:creationId xmlns:p14="http://schemas.microsoft.com/office/powerpoint/2010/main" val="14143456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6CBFB1-0204-4F29-9222-3A157D52CB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66936B2-050C-46D1-8642-C11DE8062D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0DE91DF0-A7BD-45DA-945D-0449F1F3D02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5046B8F-CE0C-4313-96D6-E35C6E33C638}"/>
              </a:ext>
            </a:extLst>
          </p:cNvPr>
          <p:cNvSpPr>
            <a:spLocks noGrp="1"/>
          </p:cNvSpPr>
          <p:nvPr>
            <p:ph type="dt" sz="half" idx="10"/>
          </p:nvPr>
        </p:nvSpPr>
        <p:spPr/>
        <p:txBody>
          <a:bodyPr/>
          <a:lstStyle/>
          <a:p>
            <a:fld id="{A657ED0D-7BF5-4F5E-86DF-43446641A625}" type="datetimeFigureOut">
              <a:rPr lang="en-GB" smtClean="0"/>
              <a:t>08/06/2022</a:t>
            </a:fld>
            <a:endParaRPr lang="en-GB"/>
          </a:p>
        </p:txBody>
      </p:sp>
      <p:sp>
        <p:nvSpPr>
          <p:cNvPr id="6" name="Footer Placeholder 5">
            <a:extLst>
              <a:ext uri="{FF2B5EF4-FFF2-40B4-BE49-F238E27FC236}">
                <a16:creationId xmlns:a16="http://schemas.microsoft.com/office/drawing/2014/main" id="{5D98AB92-35EC-4A3C-97E3-37977090B08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4740ED6-185A-4A18-B14D-C52B4FAFFE07}"/>
              </a:ext>
            </a:extLst>
          </p:cNvPr>
          <p:cNvSpPr>
            <a:spLocks noGrp="1"/>
          </p:cNvSpPr>
          <p:nvPr>
            <p:ph type="sldNum" sz="quarter" idx="12"/>
          </p:nvPr>
        </p:nvSpPr>
        <p:spPr/>
        <p:txBody>
          <a:bodyPr/>
          <a:lstStyle/>
          <a:p>
            <a:fld id="{332A1A8E-9107-4358-9F5A-E22C9195BC6E}" type="slidenum">
              <a:rPr lang="en-GB" smtClean="0"/>
              <a:t>‹#›</a:t>
            </a:fld>
            <a:endParaRPr lang="en-GB"/>
          </a:p>
        </p:txBody>
      </p:sp>
    </p:spTree>
    <p:extLst>
      <p:ext uri="{BB962C8B-B14F-4D97-AF65-F5344CB8AC3E}">
        <p14:creationId xmlns:p14="http://schemas.microsoft.com/office/powerpoint/2010/main" val="632077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24B6781-F7B7-4EF5-9BFE-ECB82219696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B723C3C-C043-4FD2-A437-6609392C97C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037A63E-FA4E-4610-8C0A-D8A720E0FE0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657ED0D-7BF5-4F5E-86DF-43446641A625}" type="datetimeFigureOut">
              <a:rPr lang="en-GB" smtClean="0"/>
              <a:t>08/06/2022</a:t>
            </a:fld>
            <a:endParaRPr lang="en-GB"/>
          </a:p>
        </p:txBody>
      </p:sp>
      <p:sp>
        <p:nvSpPr>
          <p:cNvPr id="5" name="Footer Placeholder 4">
            <a:extLst>
              <a:ext uri="{FF2B5EF4-FFF2-40B4-BE49-F238E27FC236}">
                <a16:creationId xmlns:a16="http://schemas.microsoft.com/office/drawing/2014/main" id="{65BB795E-1A98-4A1F-95B7-F6B26FD0AEC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97FA2D0-78AD-49BA-B530-B1A0DE8EAF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2A1A8E-9107-4358-9F5A-E22C9195BC6E}" type="slidenum">
              <a:rPr lang="en-GB" smtClean="0"/>
              <a:t>‹#›</a:t>
            </a:fld>
            <a:endParaRPr lang="en-GB"/>
          </a:p>
        </p:txBody>
      </p:sp>
    </p:spTree>
    <p:extLst>
      <p:ext uri="{BB962C8B-B14F-4D97-AF65-F5344CB8AC3E}">
        <p14:creationId xmlns:p14="http://schemas.microsoft.com/office/powerpoint/2010/main" val="4192636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image" Target="../media/image1.ti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tif"/><Relationship Id="rId2" Type="http://schemas.openxmlformats.org/officeDocument/2006/relationships/hyperlink" Target="mailto:asfap-atomicMolecular@cern.ch" TargetMode="External"/><Relationship Id="rId1" Type="http://schemas.openxmlformats.org/officeDocument/2006/relationships/slideLayout" Target="../slideLayouts/slideLayout4.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tif"/><Relationship Id="rId1" Type="http://schemas.openxmlformats.org/officeDocument/2006/relationships/slideLayout" Target="../slideLayouts/slideLayout7.xml"/><Relationship Id="rId4" Type="http://schemas.openxmlformats.org/officeDocument/2006/relationships/hyperlink" Target="mailto:asfap-atomicMolecular@cern.ch"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 name="Atomic and molecular physics"/>
          <p:cNvSpPr txBox="1">
            <a:spLocks noGrp="1"/>
          </p:cNvSpPr>
          <p:nvPr>
            <p:ph type="ctrTitle"/>
          </p:nvPr>
        </p:nvSpPr>
        <p:spPr>
          <a:xfrm>
            <a:off x="0" y="101955"/>
            <a:ext cx="12050497" cy="2157087"/>
          </a:xfrm>
          <a:prstGeom prst="rect">
            <a:avLst/>
          </a:prstGeom>
        </p:spPr>
        <p:txBody>
          <a:bodyPr>
            <a:noAutofit/>
          </a:bodyPr>
          <a:lstStyle/>
          <a:p>
            <a:br>
              <a:rPr lang="en-GB" sz="5000" dirty="0">
                <a:solidFill>
                  <a:srgbClr val="0070C0"/>
                </a:solidFill>
                <a:latin typeface="Arial" panose="020B0604020202020204" pitchFamily="34" charset="0"/>
                <a:cs typeface="Arial" panose="020B0604020202020204" pitchFamily="34" charset="0"/>
              </a:rPr>
            </a:br>
            <a:br>
              <a:rPr lang="en-GB" sz="5000" dirty="0">
                <a:solidFill>
                  <a:srgbClr val="0070C0"/>
                </a:solidFill>
                <a:latin typeface="Arial" panose="020B0604020202020204" pitchFamily="34" charset="0"/>
                <a:cs typeface="Arial" panose="020B0604020202020204" pitchFamily="34" charset="0"/>
              </a:rPr>
            </a:br>
            <a:r>
              <a:rPr lang="en-GB" sz="5000" dirty="0">
                <a:solidFill>
                  <a:schemeClr val="accent2"/>
                </a:solidFill>
                <a:latin typeface="Arial" panose="020B0604020202020204" pitchFamily="34" charset="0"/>
                <a:cs typeface="Arial" panose="020B0604020202020204" pitchFamily="34" charset="0"/>
              </a:rPr>
              <a:t>ASFAP</a:t>
            </a:r>
            <a:br>
              <a:rPr lang="en-GB" sz="5000" dirty="0">
                <a:solidFill>
                  <a:srgbClr val="0070C0"/>
                </a:solidFill>
                <a:latin typeface="Arial" panose="020B0604020202020204" pitchFamily="34" charset="0"/>
                <a:cs typeface="Arial" panose="020B0604020202020204" pitchFamily="34" charset="0"/>
              </a:rPr>
            </a:br>
            <a:r>
              <a:rPr sz="5000" dirty="0">
                <a:solidFill>
                  <a:srgbClr val="0070C0"/>
                </a:solidFill>
                <a:latin typeface="Arial" panose="020B0604020202020204" pitchFamily="34" charset="0"/>
                <a:cs typeface="Arial" panose="020B0604020202020204" pitchFamily="34" charset="0"/>
              </a:rPr>
              <a:t>Atomic and </a:t>
            </a:r>
            <a:r>
              <a:rPr lang="en-GB" sz="5000" dirty="0">
                <a:solidFill>
                  <a:srgbClr val="0070C0"/>
                </a:solidFill>
                <a:latin typeface="Arial" panose="020B0604020202020204" pitchFamily="34" charset="0"/>
                <a:cs typeface="Arial" panose="020B0604020202020204" pitchFamily="34" charset="0"/>
              </a:rPr>
              <a:t>M</a:t>
            </a:r>
            <a:r>
              <a:rPr sz="5000" dirty="0" err="1">
                <a:solidFill>
                  <a:srgbClr val="0070C0"/>
                </a:solidFill>
                <a:latin typeface="Arial" panose="020B0604020202020204" pitchFamily="34" charset="0"/>
                <a:cs typeface="Arial" panose="020B0604020202020204" pitchFamily="34" charset="0"/>
              </a:rPr>
              <a:t>olecular</a:t>
            </a:r>
            <a:r>
              <a:rPr lang="en-GB" sz="5000" dirty="0">
                <a:solidFill>
                  <a:srgbClr val="0070C0"/>
                </a:solidFill>
                <a:latin typeface="Arial" panose="020B0604020202020204" pitchFamily="34" charset="0"/>
                <a:cs typeface="Arial" panose="020B0604020202020204" pitchFamily="34" charset="0"/>
              </a:rPr>
              <a:t> (+ </a:t>
            </a:r>
            <a:r>
              <a:rPr lang="en-GB" sz="5000" i="1" dirty="0">
                <a:solidFill>
                  <a:srgbClr val="002060"/>
                </a:solidFill>
                <a:latin typeface="Arial" panose="020B0604020202020204" pitchFamily="34" charset="0"/>
                <a:cs typeface="Arial" panose="020B0604020202020204" pitchFamily="34" charset="0"/>
              </a:rPr>
              <a:t>Optical</a:t>
            </a:r>
            <a:r>
              <a:rPr lang="en-GB" sz="5000" dirty="0">
                <a:solidFill>
                  <a:srgbClr val="0070C0"/>
                </a:solidFill>
                <a:latin typeface="Arial" panose="020B0604020202020204" pitchFamily="34" charset="0"/>
                <a:cs typeface="Arial" panose="020B0604020202020204" pitchFamily="34" charset="0"/>
              </a:rPr>
              <a:t>)</a:t>
            </a:r>
            <a:r>
              <a:rPr sz="5000" dirty="0">
                <a:solidFill>
                  <a:srgbClr val="0070C0"/>
                </a:solidFill>
                <a:latin typeface="Arial" panose="020B0604020202020204" pitchFamily="34" charset="0"/>
                <a:cs typeface="Arial" panose="020B0604020202020204" pitchFamily="34" charset="0"/>
              </a:rPr>
              <a:t> </a:t>
            </a:r>
            <a:r>
              <a:rPr lang="en-GB" sz="5000" dirty="0">
                <a:solidFill>
                  <a:srgbClr val="0070C0"/>
                </a:solidFill>
                <a:latin typeface="Arial" panose="020B0604020202020204" pitchFamily="34" charset="0"/>
                <a:cs typeface="Arial" panose="020B0604020202020204" pitchFamily="34" charset="0"/>
              </a:rPr>
              <a:t>P</a:t>
            </a:r>
            <a:r>
              <a:rPr sz="5000" dirty="0" err="1">
                <a:solidFill>
                  <a:srgbClr val="0070C0"/>
                </a:solidFill>
                <a:latin typeface="Arial" panose="020B0604020202020204" pitchFamily="34" charset="0"/>
                <a:cs typeface="Arial" panose="020B0604020202020204" pitchFamily="34" charset="0"/>
              </a:rPr>
              <a:t>hysics</a:t>
            </a:r>
            <a:r>
              <a:rPr lang="en-GB" sz="5000" dirty="0">
                <a:solidFill>
                  <a:srgbClr val="0070C0"/>
                </a:solidFill>
                <a:latin typeface="Arial" panose="020B0604020202020204" pitchFamily="34" charset="0"/>
                <a:cs typeface="Arial" panose="020B0604020202020204" pitchFamily="34" charset="0"/>
              </a:rPr>
              <a:t> </a:t>
            </a:r>
            <a:br>
              <a:rPr lang="en-GB" sz="5000" dirty="0">
                <a:solidFill>
                  <a:srgbClr val="0070C0"/>
                </a:solidFill>
                <a:latin typeface="Arial" panose="020B0604020202020204" pitchFamily="34" charset="0"/>
                <a:cs typeface="Arial" panose="020B0604020202020204" pitchFamily="34" charset="0"/>
              </a:rPr>
            </a:br>
            <a:r>
              <a:rPr lang="en-GB" sz="5000" dirty="0">
                <a:solidFill>
                  <a:srgbClr val="0070C0"/>
                </a:solidFill>
                <a:latin typeface="Arial" panose="020B0604020202020204" pitchFamily="34" charset="0"/>
                <a:cs typeface="Arial" panose="020B0604020202020204" pitchFamily="34" charset="0"/>
              </a:rPr>
              <a:t>Working group</a:t>
            </a:r>
            <a:endParaRPr sz="5000" dirty="0">
              <a:solidFill>
                <a:srgbClr val="0070C0"/>
              </a:solidFill>
              <a:latin typeface="Arial" panose="020B0604020202020204" pitchFamily="34" charset="0"/>
              <a:cs typeface="Arial" panose="020B0604020202020204" pitchFamily="34" charset="0"/>
            </a:endParaRPr>
          </a:p>
        </p:txBody>
      </p:sp>
      <p:sp>
        <p:nvSpPr>
          <p:cNvPr id="120" name="Abah Obinna (NUAcT Fellow)…"/>
          <p:cNvSpPr txBox="1">
            <a:spLocks noGrp="1"/>
          </p:cNvSpPr>
          <p:nvPr>
            <p:ph type="subTitle" sz="quarter" idx="1"/>
          </p:nvPr>
        </p:nvSpPr>
        <p:spPr>
          <a:xfrm>
            <a:off x="1131198" y="4233002"/>
            <a:ext cx="9810750" cy="1459926"/>
          </a:xfrm>
          <a:prstGeom prst="rect">
            <a:avLst/>
          </a:prstGeom>
        </p:spPr>
        <p:txBody>
          <a:bodyPr>
            <a:normAutofit/>
          </a:bodyPr>
          <a:lstStyle/>
          <a:p>
            <a:pPr defTabSz="247650">
              <a:defRPr sz="5460">
                <a:solidFill>
                  <a:srgbClr val="000000"/>
                </a:solidFill>
              </a:defRPr>
            </a:pPr>
            <a:r>
              <a:rPr sz="4400" dirty="0">
                <a:latin typeface="Arial" panose="020B0604020202020204" pitchFamily="34" charset="0"/>
                <a:cs typeface="Arial" panose="020B0604020202020204" pitchFamily="34" charset="0"/>
              </a:rPr>
              <a:t>Abah Obinna </a:t>
            </a:r>
            <a:endParaRPr lang="en-GB" sz="4400" dirty="0">
              <a:latin typeface="Arial" panose="020B0604020202020204" pitchFamily="34" charset="0"/>
              <a:cs typeface="Arial" panose="020B0604020202020204" pitchFamily="34" charset="0"/>
            </a:endParaRPr>
          </a:p>
          <a:p>
            <a:pPr defTabSz="247650">
              <a:defRPr sz="5460">
                <a:solidFill>
                  <a:srgbClr val="000000"/>
                </a:solidFill>
              </a:defRPr>
            </a:pPr>
            <a:r>
              <a:rPr sz="2800" i="1" dirty="0">
                <a:latin typeface="Arial" panose="020B0604020202020204" pitchFamily="34" charset="0"/>
                <a:cs typeface="Arial" panose="020B0604020202020204" pitchFamily="34" charset="0"/>
              </a:rPr>
              <a:t>Newcastle University, United Kingdom</a:t>
            </a:r>
          </a:p>
        </p:txBody>
      </p:sp>
      <p:sp>
        <p:nvSpPr>
          <p:cNvPr id="121" name="6th edition of the biennial African School of Fundamental Applications…"/>
          <p:cNvSpPr txBox="1"/>
          <p:nvPr/>
        </p:nvSpPr>
        <p:spPr>
          <a:xfrm>
            <a:off x="3551580" y="2900619"/>
            <a:ext cx="4991751" cy="42062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25400" tIns="25400" rIns="25400" bIns="25400" anchor="ctr">
            <a:spAutoFit/>
          </a:bodyPr>
          <a:lstStyle/>
          <a:p>
            <a:pPr algn="ctr"/>
            <a:r>
              <a:rPr lang="en-GB" sz="2400" b="1" dirty="0">
                <a:solidFill>
                  <a:schemeClr val="accent2"/>
                </a:solidFill>
                <a:latin typeface="Arial" panose="020B0604020202020204" pitchFamily="34" charset="0"/>
                <a:cs typeface="Arial" panose="020B0604020202020204" pitchFamily="34" charset="0"/>
              </a:rPr>
              <a:t>Introduction series, 08</a:t>
            </a:r>
            <a:r>
              <a:rPr sz="2400" b="1" dirty="0">
                <a:solidFill>
                  <a:schemeClr val="accent2"/>
                </a:solidFill>
                <a:latin typeface="Arial" panose="020B0604020202020204" pitchFamily="34" charset="0"/>
                <a:cs typeface="Arial" panose="020B0604020202020204" pitchFamily="34" charset="0"/>
              </a:rPr>
              <a:t> </a:t>
            </a:r>
            <a:r>
              <a:rPr lang="en-GB" sz="2400" b="1" dirty="0">
                <a:solidFill>
                  <a:schemeClr val="accent2"/>
                </a:solidFill>
                <a:latin typeface="Arial" panose="020B0604020202020204" pitchFamily="34" charset="0"/>
                <a:cs typeface="Arial" panose="020B0604020202020204" pitchFamily="34" charset="0"/>
              </a:rPr>
              <a:t>June</a:t>
            </a:r>
            <a:r>
              <a:rPr sz="2400" b="1" dirty="0">
                <a:solidFill>
                  <a:schemeClr val="accent2"/>
                </a:solidFill>
                <a:latin typeface="Arial" panose="020B0604020202020204" pitchFamily="34" charset="0"/>
                <a:cs typeface="Arial" panose="020B0604020202020204" pitchFamily="34" charset="0"/>
              </a:rPr>
              <a:t>, 202</a:t>
            </a:r>
            <a:r>
              <a:rPr lang="en-GB" sz="2400" b="1" dirty="0">
                <a:solidFill>
                  <a:schemeClr val="accent2"/>
                </a:solidFill>
                <a:latin typeface="Arial" panose="020B0604020202020204" pitchFamily="34" charset="0"/>
                <a:cs typeface="Arial" panose="020B0604020202020204" pitchFamily="34" charset="0"/>
              </a:rPr>
              <a:t>2</a:t>
            </a:r>
            <a:endParaRPr sz="2400" b="1" dirty="0">
              <a:solidFill>
                <a:schemeClr val="accent2"/>
              </a:solidFill>
              <a:latin typeface="Arial" panose="020B0604020202020204" pitchFamily="34" charset="0"/>
              <a:cs typeface="Arial" panose="020B0604020202020204" pitchFamily="34" charset="0"/>
            </a:endParaRPr>
          </a:p>
        </p:txBody>
      </p:sp>
      <p:pic>
        <p:nvPicPr>
          <p:cNvPr id="123" name="Image" descr="Image"/>
          <p:cNvPicPr>
            <a:picLocks noChangeAspect="1"/>
          </p:cNvPicPr>
          <p:nvPr/>
        </p:nvPicPr>
        <p:blipFill>
          <a:blip r:embed="rId2"/>
          <a:srcRect l="107" t="100" r="110" b="102"/>
          <a:stretch>
            <a:fillRect/>
          </a:stretch>
        </p:blipFill>
        <p:spPr>
          <a:xfrm>
            <a:off x="272480" y="5051511"/>
            <a:ext cx="1922067" cy="1763486"/>
          </a:xfrm>
          <a:custGeom>
            <a:avLst/>
            <a:gdLst/>
            <a:ahLst/>
            <a:cxnLst>
              <a:cxn ang="0">
                <a:pos x="wd2" y="hd2"/>
              </a:cxn>
              <a:cxn ang="5400000">
                <a:pos x="wd2" y="hd2"/>
              </a:cxn>
              <a:cxn ang="10800000">
                <a:pos x="wd2" y="hd2"/>
              </a:cxn>
              <a:cxn ang="16200000">
                <a:pos x="wd2" y="hd2"/>
              </a:cxn>
            </a:cxnLst>
            <a:rect l="0" t="0" r="r" b="b"/>
            <a:pathLst>
              <a:path w="21556" h="21600" extrusionOk="0">
                <a:moveTo>
                  <a:pt x="10802" y="0"/>
                </a:moveTo>
                <a:cubicBezTo>
                  <a:pt x="10588" y="4"/>
                  <a:pt x="10470" y="10"/>
                  <a:pt x="10466" y="16"/>
                </a:cubicBezTo>
                <a:cubicBezTo>
                  <a:pt x="10452" y="37"/>
                  <a:pt x="10406" y="54"/>
                  <a:pt x="10364" y="54"/>
                </a:cubicBezTo>
                <a:cubicBezTo>
                  <a:pt x="10322" y="54"/>
                  <a:pt x="10132" y="122"/>
                  <a:pt x="9943" y="207"/>
                </a:cubicBezTo>
                <a:cubicBezTo>
                  <a:pt x="8844" y="700"/>
                  <a:pt x="7792" y="2386"/>
                  <a:pt x="7170" y="4651"/>
                </a:cubicBezTo>
                <a:cubicBezTo>
                  <a:pt x="7111" y="4867"/>
                  <a:pt x="7057" y="5062"/>
                  <a:pt x="7048" y="5086"/>
                </a:cubicBezTo>
                <a:cubicBezTo>
                  <a:pt x="7036" y="5116"/>
                  <a:pt x="6894" y="5098"/>
                  <a:pt x="6578" y="5022"/>
                </a:cubicBezTo>
                <a:cubicBezTo>
                  <a:pt x="5345" y="4724"/>
                  <a:pt x="4180" y="4571"/>
                  <a:pt x="3147" y="4571"/>
                </a:cubicBezTo>
                <a:cubicBezTo>
                  <a:pt x="1924" y="4572"/>
                  <a:pt x="1101" y="4774"/>
                  <a:pt x="552" y="5209"/>
                </a:cubicBezTo>
                <a:cubicBezTo>
                  <a:pt x="357" y="5363"/>
                  <a:pt x="60" y="5818"/>
                  <a:pt x="60" y="5962"/>
                </a:cubicBezTo>
                <a:cubicBezTo>
                  <a:pt x="60" y="6000"/>
                  <a:pt x="40" y="6039"/>
                  <a:pt x="18" y="6052"/>
                </a:cubicBezTo>
                <a:cubicBezTo>
                  <a:pt x="10" y="6056"/>
                  <a:pt x="5" y="6247"/>
                  <a:pt x="0" y="6594"/>
                </a:cubicBezTo>
                <a:cubicBezTo>
                  <a:pt x="1" y="6634"/>
                  <a:pt x="2" y="6718"/>
                  <a:pt x="4" y="6720"/>
                </a:cubicBezTo>
                <a:cubicBezTo>
                  <a:pt x="20" y="6734"/>
                  <a:pt x="66" y="6863"/>
                  <a:pt x="107" y="7007"/>
                </a:cubicBezTo>
                <a:cubicBezTo>
                  <a:pt x="206" y="7359"/>
                  <a:pt x="422" y="7793"/>
                  <a:pt x="703" y="8210"/>
                </a:cubicBezTo>
                <a:cubicBezTo>
                  <a:pt x="1071" y="8758"/>
                  <a:pt x="1022" y="8732"/>
                  <a:pt x="1279" y="8513"/>
                </a:cubicBezTo>
                <a:cubicBezTo>
                  <a:pt x="1401" y="8410"/>
                  <a:pt x="1578" y="8287"/>
                  <a:pt x="1673" y="8238"/>
                </a:cubicBezTo>
                <a:lnTo>
                  <a:pt x="1845" y="8149"/>
                </a:lnTo>
                <a:lnTo>
                  <a:pt x="1729" y="7941"/>
                </a:lnTo>
                <a:cubicBezTo>
                  <a:pt x="1484" y="7501"/>
                  <a:pt x="1415" y="7246"/>
                  <a:pt x="1415" y="6782"/>
                </a:cubicBezTo>
                <a:cubicBezTo>
                  <a:pt x="1415" y="6406"/>
                  <a:pt x="1428" y="6330"/>
                  <a:pt x="1513" y="6176"/>
                </a:cubicBezTo>
                <a:cubicBezTo>
                  <a:pt x="1794" y="5669"/>
                  <a:pt x="2322" y="5366"/>
                  <a:pt x="3209" y="5207"/>
                </a:cubicBezTo>
                <a:cubicBezTo>
                  <a:pt x="3621" y="5133"/>
                  <a:pt x="4826" y="5144"/>
                  <a:pt x="5439" y="5227"/>
                </a:cubicBezTo>
                <a:cubicBezTo>
                  <a:pt x="6056" y="5311"/>
                  <a:pt x="6861" y="5463"/>
                  <a:pt x="6908" y="5504"/>
                </a:cubicBezTo>
                <a:cubicBezTo>
                  <a:pt x="6928" y="5522"/>
                  <a:pt x="6897" y="5765"/>
                  <a:pt x="6836" y="6056"/>
                </a:cubicBezTo>
                <a:cubicBezTo>
                  <a:pt x="6738" y="6533"/>
                  <a:pt x="6563" y="7717"/>
                  <a:pt x="6503" y="8318"/>
                </a:cubicBezTo>
                <a:lnTo>
                  <a:pt x="6476" y="8567"/>
                </a:lnTo>
                <a:lnTo>
                  <a:pt x="5991" y="8876"/>
                </a:lnTo>
                <a:cubicBezTo>
                  <a:pt x="5723" y="9047"/>
                  <a:pt x="5291" y="9335"/>
                  <a:pt x="5032" y="9518"/>
                </a:cubicBezTo>
                <a:cubicBezTo>
                  <a:pt x="4773" y="9700"/>
                  <a:pt x="4545" y="9840"/>
                  <a:pt x="4524" y="9829"/>
                </a:cubicBezTo>
                <a:cubicBezTo>
                  <a:pt x="4504" y="9817"/>
                  <a:pt x="4464" y="9711"/>
                  <a:pt x="4437" y="9593"/>
                </a:cubicBezTo>
                <a:cubicBezTo>
                  <a:pt x="4328" y="9115"/>
                  <a:pt x="3996" y="8716"/>
                  <a:pt x="3534" y="8507"/>
                </a:cubicBezTo>
                <a:cubicBezTo>
                  <a:pt x="2634" y="8100"/>
                  <a:pt x="1596" y="8403"/>
                  <a:pt x="1155" y="9203"/>
                </a:cubicBezTo>
                <a:cubicBezTo>
                  <a:pt x="1003" y="9478"/>
                  <a:pt x="999" y="9502"/>
                  <a:pt x="999" y="9882"/>
                </a:cubicBezTo>
                <a:cubicBezTo>
                  <a:pt x="999" y="10248"/>
                  <a:pt x="1007" y="10295"/>
                  <a:pt x="1130" y="10528"/>
                </a:cubicBezTo>
                <a:cubicBezTo>
                  <a:pt x="1360" y="10962"/>
                  <a:pt x="1840" y="11326"/>
                  <a:pt x="2279" y="11399"/>
                </a:cubicBezTo>
                <a:cubicBezTo>
                  <a:pt x="2549" y="11444"/>
                  <a:pt x="2543" y="11488"/>
                  <a:pt x="2219" y="11811"/>
                </a:cubicBezTo>
                <a:cubicBezTo>
                  <a:pt x="719" y="13306"/>
                  <a:pt x="-44" y="14711"/>
                  <a:pt x="135" y="15649"/>
                </a:cubicBezTo>
                <a:cubicBezTo>
                  <a:pt x="241" y="16203"/>
                  <a:pt x="559" y="16573"/>
                  <a:pt x="1146" y="16831"/>
                </a:cubicBezTo>
                <a:cubicBezTo>
                  <a:pt x="1714" y="17081"/>
                  <a:pt x="2239" y="17171"/>
                  <a:pt x="3124" y="17172"/>
                </a:cubicBezTo>
                <a:cubicBezTo>
                  <a:pt x="4080" y="17173"/>
                  <a:pt x="5266" y="17010"/>
                  <a:pt x="6483" y="16710"/>
                </a:cubicBezTo>
                <a:cubicBezTo>
                  <a:pt x="6879" y="16612"/>
                  <a:pt x="7015" y="16593"/>
                  <a:pt x="7050" y="16626"/>
                </a:cubicBezTo>
                <a:cubicBezTo>
                  <a:pt x="7075" y="16650"/>
                  <a:pt x="7147" y="16854"/>
                  <a:pt x="7210" y="17080"/>
                </a:cubicBezTo>
                <a:cubicBezTo>
                  <a:pt x="7274" y="17306"/>
                  <a:pt x="7407" y="17710"/>
                  <a:pt x="7504" y="17977"/>
                </a:cubicBezTo>
                <a:cubicBezTo>
                  <a:pt x="8224" y="19951"/>
                  <a:pt x="9208" y="21221"/>
                  <a:pt x="10233" y="21498"/>
                </a:cubicBezTo>
                <a:cubicBezTo>
                  <a:pt x="10361" y="21533"/>
                  <a:pt x="10482" y="21575"/>
                  <a:pt x="10504" y="21592"/>
                </a:cubicBezTo>
                <a:cubicBezTo>
                  <a:pt x="10508" y="21595"/>
                  <a:pt x="10604" y="21597"/>
                  <a:pt x="10736" y="21600"/>
                </a:cubicBezTo>
                <a:cubicBezTo>
                  <a:pt x="10925" y="21596"/>
                  <a:pt x="11052" y="21592"/>
                  <a:pt x="11060" y="21588"/>
                </a:cubicBezTo>
                <a:cubicBezTo>
                  <a:pt x="11100" y="21569"/>
                  <a:pt x="11207" y="21536"/>
                  <a:pt x="11299" y="21514"/>
                </a:cubicBezTo>
                <a:cubicBezTo>
                  <a:pt x="11768" y="21402"/>
                  <a:pt x="12416" y="20908"/>
                  <a:pt x="12832" y="20347"/>
                </a:cubicBezTo>
                <a:cubicBezTo>
                  <a:pt x="13073" y="20021"/>
                  <a:pt x="13426" y="19457"/>
                  <a:pt x="13400" y="19440"/>
                </a:cubicBezTo>
                <a:cubicBezTo>
                  <a:pt x="13391" y="19434"/>
                  <a:pt x="13300" y="19408"/>
                  <a:pt x="13197" y="19382"/>
                </a:cubicBezTo>
                <a:cubicBezTo>
                  <a:pt x="13094" y="19356"/>
                  <a:pt x="12894" y="19281"/>
                  <a:pt x="12754" y="19213"/>
                </a:cubicBezTo>
                <a:lnTo>
                  <a:pt x="12500" y="19087"/>
                </a:lnTo>
                <a:lnTo>
                  <a:pt x="12318" y="19312"/>
                </a:lnTo>
                <a:cubicBezTo>
                  <a:pt x="12218" y="19436"/>
                  <a:pt x="12003" y="19650"/>
                  <a:pt x="11839" y="19787"/>
                </a:cubicBezTo>
                <a:cubicBezTo>
                  <a:pt x="10990" y="20498"/>
                  <a:pt x="10124" y="20474"/>
                  <a:pt x="9276" y="19719"/>
                </a:cubicBezTo>
                <a:cubicBezTo>
                  <a:pt x="8822" y="19315"/>
                  <a:pt x="8487" y="18854"/>
                  <a:pt x="8121" y="18127"/>
                </a:cubicBezTo>
                <a:cubicBezTo>
                  <a:pt x="7895" y="17678"/>
                  <a:pt x="7468" y="16554"/>
                  <a:pt x="7497" y="16484"/>
                </a:cubicBezTo>
                <a:cubicBezTo>
                  <a:pt x="7509" y="16457"/>
                  <a:pt x="7676" y="16388"/>
                  <a:pt x="7867" y="16331"/>
                </a:cubicBezTo>
                <a:cubicBezTo>
                  <a:pt x="8382" y="16178"/>
                  <a:pt x="9773" y="15675"/>
                  <a:pt x="10339" y="15436"/>
                </a:cubicBezTo>
                <a:lnTo>
                  <a:pt x="10836" y="15227"/>
                </a:lnTo>
                <a:lnTo>
                  <a:pt x="11339" y="15424"/>
                </a:lnTo>
                <a:cubicBezTo>
                  <a:pt x="11615" y="15532"/>
                  <a:pt x="12111" y="15714"/>
                  <a:pt x="12443" y="15829"/>
                </a:cubicBezTo>
                <a:cubicBezTo>
                  <a:pt x="12774" y="15944"/>
                  <a:pt x="13053" y="16057"/>
                  <a:pt x="13061" y="16080"/>
                </a:cubicBezTo>
                <a:cubicBezTo>
                  <a:pt x="13070" y="16103"/>
                  <a:pt x="13015" y="16151"/>
                  <a:pt x="12939" y="16186"/>
                </a:cubicBezTo>
                <a:cubicBezTo>
                  <a:pt x="12078" y="16577"/>
                  <a:pt x="11764" y="17649"/>
                  <a:pt x="12291" y="18396"/>
                </a:cubicBezTo>
                <a:cubicBezTo>
                  <a:pt x="12877" y="19226"/>
                  <a:pt x="14180" y="19364"/>
                  <a:pt x="14991" y="18685"/>
                </a:cubicBezTo>
                <a:cubicBezTo>
                  <a:pt x="15522" y="18239"/>
                  <a:pt x="15673" y="17456"/>
                  <a:pt x="15342" y="16871"/>
                </a:cubicBezTo>
                <a:cubicBezTo>
                  <a:pt x="15284" y="16768"/>
                  <a:pt x="15260" y="16682"/>
                  <a:pt x="15282" y="16670"/>
                </a:cubicBezTo>
                <a:cubicBezTo>
                  <a:pt x="15304" y="16658"/>
                  <a:pt x="15430" y="16673"/>
                  <a:pt x="15563" y="16704"/>
                </a:cubicBezTo>
                <a:cubicBezTo>
                  <a:pt x="15951" y="16793"/>
                  <a:pt x="16893" y="16940"/>
                  <a:pt x="17397" y="16989"/>
                </a:cubicBezTo>
                <a:cubicBezTo>
                  <a:pt x="17680" y="17016"/>
                  <a:pt x="18169" y="17026"/>
                  <a:pt x="18647" y="17015"/>
                </a:cubicBezTo>
                <a:cubicBezTo>
                  <a:pt x="19309" y="16999"/>
                  <a:pt x="19495" y="16983"/>
                  <a:pt x="19831" y="16903"/>
                </a:cubicBezTo>
                <a:cubicBezTo>
                  <a:pt x="20305" y="16791"/>
                  <a:pt x="20736" y="16604"/>
                  <a:pt x="20997" y="16397"/>
                </a:cubicBezTo>
                <a:cubicBezTo>
                  <a:pt x="21187" y="16246"/>
                  <a:pt x="21496" y="15778"/>
                  <a:pt x="21496" y="15640"/>
                </a:cubicBezTo>
                <a:cubicBezTo>
                  <a:pt x="21496" y="15602"/>
                  <a:pt x="21515" y="15561"/>
                  <a:pt x="21538" y="15548"/>
                </a:cubicBezTo>
                <a:cubicBezTo>
                  <a:pt x="21545" y="15544"/>
                  <a:pt x="21551" y="15380"/>
                  <a:pt x="21556" y="15068"/>
                </a:cubicBezTo>
                <a:cubicBezTo>
                  <a:pt x="21552" y="14925"/>
                  <a:pt x="21546" y="14837"/>
                  <a:pt x="21540" y="14828"/>
                </a:cubicBezTo>
                <a:cubicBezTo>
                  <a:pt x="21519" y="14793"/>
                  <a:pt x="21453" y="14612"/>
                  <a:pt x="21391" y="14428"/>
                </a:cubicBezTo>
                <a:cubicBezTo>
                  <a:pt x="21251" y="14005"/>
                  <a:pt x="20999" y="13557"/>
                  <a:pt x="20626" y="13059"/>
                </a:cubicBezTo>
                <a:cubicBezTo>
                  <a:pt x="20183" y="12469"/>
                  <a:pt x="19837" y="12096"/>
                  <a:pt x="19052" y="11379"/>
                </a:cubicBezTo>
                <a:lnTo>
                  <a:pt x="18336" y="10725"/>
                </a:lnTo>
                <a:lnTo>
                  <a:pt x="18879" y="10223"/>
                </a:lnTo>
                <a:cubicBezTo>
                  <a:pt x="20403" y="8811"/>
                  <a:pt x="21266" y="7549"/>
                  <a:pt x="21422" y="6503"/>
                </a:cubicBezTo>
                <a:cubicBezTo>
                  <a:pt x="21542" y="5703"/>
                  <a:pt x="21179" y="5083"/>
                  <a:pt x="20394" y="4745"/>
                </a:cubicBezTo>
                <a:cubicBezTo>
                  <a:pt x="19892" y="4528"/>
                  <a:pt x="19497" y="4459"/>
                  <a:pt x="18603" y="4436"/>
                </a:cubicBezTo>
                <a:lnTo>
                  <a:pt x="17815" y="4416"/>
                </a:lnTo>
                <a:lnTo>
                  <a:pt x="17846" y="4524"/>
                </a:lnTo>
                <a:cubicBezTo>
                  <a:pt x="17916" y="4759"/>
                  <a:pt x="17949" y="4940"/>
                  <a:pt x="17951" y="5127"/>
                </a:cubicBezTo>
                <a:cubicBezTo>
                  <a:pt x="17952" y="5324"/>
                  <a:pt x="17951" y="5324"/>
                  <a:pt x="18086" y="5325"/>
                </a:cubicBezTo>
                <a:cubicBezTo>
                  <a:pt x="18341" y="5326"/>
                  <a:pt x="18999" y="5469"/>
                  <a:pt x="19268" y="5582"/>
                </a:cubicBezTo>
                <a:cubicBezTo>
                  <a:pt x="19589" y="5716"/>
                  <a:pt x="19967" y="6025"/>
                  <a:pt x="20101" y="6261"/>
                </a:cubicBezTo>
                <a:cubicBezTo>
                  <a:pt x="20314" y="6640"/>
                  <a:pt x="20325" y="7068"/>
                  <a:pt x="20132" y="7622"/>
                </a:cubicBezTo>
                <a:cubicBezTo>
                  <a:pt x="19864" y="8392"/>
                  <a:pt x="19040" y="9510"/>
                  <a:pt x="18191" y="10253"/>
                </a:cubicBezTo>
                <a:lnTo>
                  <a:pt x="17962" y="10452"/>
                </a:lnTo>
                <a:lnTo>
                  <a:pt x="17488" y="10102"/>
                </a:lnTo>
                <a:cubicBezTo>
                  <a:pt x="16930" y="9691"/>
                  <a:pt x="16239" y="9228"/>
                  <a:pt x="15585" y="8824"/>
                </a:cubicBezTo>
                <a:cubicBezTo>
                  <a:pt x="15327" y="8665"/>
                  <a:pt x="15108" y="8522"/>
                  <a:pt x="15098" y="8507"/>
                </a:cubicBezTo>
                <a:cubicBezTo>
                  <a:pt x="15087" y="8492"/>
                  <a:pt x="15050" y="8217"/>
                  <a:pt x="15013" y="7897"/>
                </a:cubicBezTo>
                <a:cubicBezTo>
                  <a:pt x="14976" y="7578"/>
                  <a:pt x="14911" y="7120"/>
                  <a:pt x="14871" y="6879"/>
                </a:cubicBezTo>
                <a:cubicBezTo>
                  <a:pt x="14830" y="6639"/>
                  <a:pt x="14809" y="6435"/>
                  <a:pt x="14824" y="6427"/>
                </a:cubicBezTo>
                <a:cubicBezTo>
                  <a:pt x="14838" y="6419"/>
                  <a:pt x="14942" y="6451"/>
                  <a:pt x="15055" y="6501"/>
                </a:cubicBezTo>
                <a:cubicBezTo>
                  <a:pt x="15543" y="6713"/>
                  <a:pt x="16125" y="6705"/>
                  <a:pt x="16626" y="6479"/>
                </a:cubicBezTo>
                <a:cubicBezTo>
                  <a:pt x="17644" y="6018"/>
                  <a:pt x="17885" y="4775"/>
                  <a:pt x="17101" y="4023"/>
                </a:cubicBezTo>
                <a:cubicBezTo>
                  <a:pt x="16406" y="3358"/>
                  <a:pt x="15207" y="3372"/>
                  <a:pt x="14519" y="4053"/>
                </a:cubicBezTo>
                <a:cubicBezTo>
                  <a:pt x="14300" y="4270"/>
                  <a:pt x="14241" y="4295"/>
                  <a:pt x="14241" y="4165"/>
                </a:cubicBezTo>
                <a:cubicBezTo>
                  <a:pt x="14241" y="4088"/>
                  <a:pt x="13881" y="3130"/>
                  <a:pt x="13704" y="2736"/>
                </a:cubicBezTo>
                <a:cubicBezTo>
                  <a:pt x="13369" y="1990"/>
                  <a:pt x="12829" y="1168"/>
                  <a:pt x="12394" y="741"/>
                </a:cubicBezTo>
                <a:cubicBezTo>
                  <a:pt x="12120" y="473"/>
                  <a:pt x="11669" y="187"/>
                  <a:pt x="11390" y="106"/>
                </a:cubicBezTo>
                <a:cubicBezTo>
                  <a:pt x="11271" y="71"/>
                  <a:pt x="11156" y="28"/>
                  <a:pt x="11134" y="10"/>
                </a:cubicBezTo>
                <a:cubicBezTo>
                  <a:pt x="11129" y="6"/>
                  <a:pt x="11000" y="3"/>
                  <a:pt x="10802" y="0"/>
                </a:cubicBezTo>
                <a:close/>
                <a:moveTo>
                  <a:pt x="10582" y="1289"/>
                </a:moveTo>
                <a:cubicBezTo>
                  <a:pt x="10708" y="1288"/>
                  <a:pt x="10835" y="1306"/>
                  <a:pt x="10971" y="1341"/>
                </a:cubicBezTo>
                <a:cubicBezTo>
                  <a:pt x="11319" y="1431"/>
                  <a:pt x="11546" y="1559"/>
                  <a:pt x="11897" y="1863"/>
                </a:cubicBezTo>
                <a:cubicBezTo>
                  <a:pt x="12551" y="2428"/>
                  <a:pt x="13097" y="3342"/>
                  <a:pt x="13569" y="4665"/>
                </a:cubicBezTo>
                <a:cubicBezTo>
                  <a:pt x="13763" y="5210"/>
                  <a:pt x="13768" y="5243"/>
                  <a:pt x="13667" y="5275"/>
                </a:cubicBezTo>
                <a:cubicBezTo>
                  <a:pt x="13097" y="5457"/>
                  <a:pt x="12031" y="5841"/>
                  <a:pt x="11488" y="6060"/>
                </a:cubicBezTo>
                <a:cubicBezTo>
                  <a:pt x="11109" y="6213"/>
                  <a:pt x="10781" y="6345"/>
                  <a:pt x="10758" y="6353"/>
                </a:cubicBezTo>
                <a:cubicBezTo>
                  <a:pt x="10735" y="6361"/>
                  <a:pt x="10546" y="6301"/>
                  <a:pt x="10339" y="6218"/>
                </a:cubicBezTo>
                <a:cubicBezTo>
                  <a:pt x="9807" y="6003"/>
                  <a:pt x="8727" y="5623"/>
                  <a:pt x="8067" y="5418"/>
                </a:cubicBezTo>
                <a:cubicBezTo>
                  <a:pt x="7758" y="5323"/>
                  <a:pt x="7493" y="5233"/>
                  <a:pt x="7477" y="5219"/>
                </a:cubicBezTo>
                <a:cubicBezTo>
                  <a:pt x="7442" y="5186"/>
                  <a:pt x="7599" y="4704"/>
                  <a:pt x="7842" y="4099"/>
                </a:cubicBezTo>
                <a:cubicBezTo>
                  <a:pt x="8383" y="2756"/>
                  <a:pt x="9134" y="1798"/>
                  <a:pt x="9917" y="1453"/>
                </a:cubicBezTo>
                <a:cubicBezTo>
                  <a:pt x="10164" y="1344"/>
                  <a:pt x="10372" y="1291"/>
                  <a:pt x="10582" y="1289"/>
                </a:cubicBezTo>
                <a:close/>
                <a:moveTo>
                  <a:pt x="7408" y="5614"/>
                </a:moveTo>
                <a:cubicBezTo>
                  <a:pt x="7418" y="5614"/>
                  <a:pt x="7429" y="5616"/>
                  <a:pt x="7442" y="5618"/>
                </a:cubicBezTo>
                <a:cubicBezTo>
                  <a:pt x="7760" y="5658"/>
                  <a:pt x="10144" y="6424"/>
                  <a:pt x="10253" y="6520"/>
                </a:cubicBezTo>
                <a:cubicBezTo>
                  <a:pt x="10295" y="6558"/>
                  <a:pt x="10327" y="6541"/>
                  <a:pt x="9380" y="6995"/>
                </a:cubicBezTo>
                <a:cubicBezTo>
                  <a:pt x="9013" y="7171"/>
                  <a:pt x="8414" y="7477"/>
                  <a:pt x="8047" y="7676"/>
                </a:cubicBezTo>
                <a:cubicBezTo>
                  <a:pt x="7680" y="7876"/>
                  <a:pt x="7271" y="8102"/>
                  <a:pt x="7139" y="8178"/>
                </a:cubicBezTo>
                <a:cubicBezTo>
                  <a:pt x="6952" y="8287"/>
                  <a:pt x="6894" y="8306"/>
                  <a:pt x="6877" y="8264"/>
                </a:cubicBezTo>
                <a:cubicBezTo>
                  <a:pt x="6826" y="8146"/>
                  <a:pt x="7045" y="6790"/>
                  <a:pt x="7246" y="5978"/>
                </a:cubicBezTo>
                <a:cubicBezTo>
                  <a:pt x="7324" y="5664"/>
                  <a:pt x="7339" y="5613"/>
                  <a:pt x="7408" y="5614"/>
                </a:cubicBezTo>
                <a:close/>
                <a:moveTo>
                  <a:pt x="13876" y="5951"/>
                </a:moveTo>
                <a:cubicBezTo>
                  <a:pt x="13899" y="5949"/>
                  <a:pt x="13912" y="5951"/>
                  <a:pt x="13918" y="5956"/>
                </a:cubicBezTo>
                <a:cubicBezTo>
                  <a:pt x="13972" y="6005"/>
                  <a:pt x="14087" y="6526"/>
                  <a:pt x="14221" y="7339"/>
                </a:cubicBezTo>
                <a:cubicBezTo>
                  <a:pt x="14280" y="7697"/>
                  <a:pt x="14313" y="8002"/>
                  <a:pt x="14294" y="8019"/>
                </a:cubicBezTo>
                <a:cubicBezTo>
                  <a:pt x="14276" y="8036"/>
                  <a:pt x="14035" y="7931"/>
                  <a:pt x="13760" y="7786"/>
                </a:cubicBezTo>
                <a:cubicBezTo>
                  <a:pt x="13485" y="7640"/>
                  <a:pt x="12911" y="7355"/>
                  <a:pt x="12487" y="7152"/>
                </a:cubicBezTo>
                <a:cubicBezTo>
                  <a:pt x="12063" y="6950"/>
                  <a:pt x="11689" y="6770"/>
                  <a:pt x="11655" y="6752"/>
                </a:cubicBezTo>
                <a:cubicBezTo>
                  <a:pt x="11575" y="6709"/>
                  <a:pt x="11683" y="6658"/>
                  <a:pt x="12394" y="6403"/>
                </a:cubicBezTo>
                <a:cubicBezTo>
                  <a:pt x="13136" y="6136"/>
                  <a:pt x="13712" y="5962"/>
                  <a:pt x="13876" y="5951"/>
                </a:cubicBezTo>
                <a:close/>
                <a:moveTo>
                  <a:pt x="11178" y="6911"/>
                </a:moveTo>
                <a:cubicBezTo>
                  <a:pt x="11212" y="6911"/>
                  <a:pt x="11240" y="6920"/>
                  <a:pt x="11276" y="6931"/>
                </a:cubicBezTo>
                <a:cubicBezTo>
                  <a:pt x="11511" y="7004"/>
                  <a:pt x="12941" y="7689"/>
                  <a:pt x="13667" y="8077"/>
                </a:cubicBezTo>
                <a:cubicBezTo>
                  <a:pt x="14094" y="8305"/>
                  <a:pt x="14340" y="8461"/>
                  <a:pt x="14363" y="8515"/>
                </a:cubicBezTo>
                <a:cubicBezTo>
                  <a:pt x="14440" y="8696"/>
                  <a:pt x="14503" y="10314"/>
                  <a:pt x="14474" y="11379"/>
                </a:cubicBezTo>
                <a:cubicBezTo>
                  <a:pt x="14437" y="12790"/>
                  <a:pt x="14406" y="13051"/>
                  <a:pt x="14276" y="13141"/>
                </a:cubicBezTo>
                <a:cubicBezTo>
                  <a:pt x="13972" y="13351"/>
                  <a:pt x="12394" y="14182"/>
                  <a:pt x="11630" y="14534"/>
                </a:cubicBezTo>
                <a:cubicBezTo>
                  <a:pt x="11423" y="14629"/>
                  <a:pt x="11244" y="14706"/>
                  <a:pt x="11234" y="14705"/>
                </a:cubicBezTo>
                <a:cubicBezTo>
                  <a:pt x="11178" y="14700"/>
                  <a:pt x="9904" y="14141"/>
                  <a:pt x="9362" y="13884"/>
                </a:cubicBezTo>
                <a:cubicBezTo>
                  <a:pt x="8611" y="13527"/>
                  <a:pt x="7981" y="13194"/>
                  <a:pt x="7288" y="12792"/>
                </a:cubicBezTo>
                <a:cubicBezTo>
                  <a:pt x="6793" y="12504"/>
                  <a:pt x="6779" y="12492"/>
                  <a:pt x="6754" y="12339"/>
                </a:cubicBezTo>
                <a:cubicBezTo>
                  <a:pt x="6724" y="12156"/>
                  <a:pt x="6706" y="10294"/>
                  <a:pt x="6727" y="9627"/>
                </a:cubicBezTo>
                <a:lnTo>
                  <a:pt x="6743" y="9167"/>
                </a:lnTo>
                <a:lnTo>
                  <a:pt x="7520" y="8707"/>
                </a:lnTo>
                <a:cubicBezTo>
                  <a:pt x="8445" y="8159"/>
                  <a:pt x="9359" y="7686"/>
                  <a:pt x="10379" y="7224"/>
                </a:cubicBezTo>
                <a:cubicBezTo>
                  <a:pt x="10926" y="6976"/>
                  <a:pt x="11077" y="6910"/>
                  <a:pt x="11178" y="6911"/>
                </a:cubicBezTo>
                <a:close/>
                <a:moveTo>
                  <a:pt x="10780" y="8194"/>
                </a:moveTo>
                <a:cubicBezTo>
                  <a:pt x="10530" y="8195"/>
                  <a:pt x="10280" y="8214"/>
                  <a:pt x="10090" y="8254"/>
                </a:cubicBezTo>
                <a:cubicBezTo>
                  <a:pt x="9277" y="8426"/>
                  <a:pt x="8541" y="8954"/>
                  <a:pt x="8178" y="9623"/>
                </a:cubicBezTo>
                <a:cubicBezTo>
                  <a:pt x="7757" y="10402"/>
                  <a:pt x="7754" y="11186"/>
                  <a:pt x="8170" y="11959"/>
                </a:cubicBezTo>
                <a:cubicBezTo>
                  <a:pt x="8386" y="12361"/>
                  <a:pt x="8734" y="12721"/>
                  <a:pt x="9142" y="12963"/>
                </a:cubicBezTo>
                <a:cubicBezTo>
                  <a:pt x="9468" y="13157"/>
                  <a:pt x="9648" y="13228"/>
                  <a:pt x="10048" y="13326"/>
                </a:cubicBezTo>
                <a:cubicBezTo>
                  <a:pt x="10491" y="13435"/>
                  <a:pt x="11264" y="13411"/>
                  <a:pt x="11717" y="13272"/>
                </a:cubicBezTo>
                <a:cubicBezTo>
                  <a:pt x="12684" y="12976"/>
                  <a:pt x="13434" y="12223"/>
                  <a:pt x="13640" y="11343"/>
                </a:cubicBezTo>
                <a:cubicBezTo>
                  <a:pt x="13736" y="10935"/>
                  <a:pt x="13699" y="10368"/>
                  <a:pt x="13553" y="9978"/>
                </a:cubicBezTo>
                <a:cubicBezTo>
                  <a:pt x="13236" y="9133"/>
                  <a:pt x="12420" y="8458"/>
                  <a:pt x="11466" y="8254"/>
                </a:cubicBezTo>
                <a:cubicBezTo>
                  <a:pt x="11279" y="8214"/>
                  <a:pt x="11030" y="8194"/>
                  <a:pt x="10780" y="8194"/>
                </a:cubicBezTo>
                <a:close/>
                <a:moveTo>
                  <a:pt x="15167" y="8966"/>
                </a:moveTo>
                <a:cubicBezTo>
                  <a:pt x="15214" y="8923"/>
                  <a:pt x="16669" y="9926"/>
                  <a:pt x="17359" y="10476"/>
                </a:cubicBezTo>
                <a:lnTo>
                  <a:pt x="17664" y="10719"/>
                </a:lnTo>
                <a:lnTo>
                  <a:pt x="17483" y="10885"/>
                </a:lnTo>
                <a:cubicBezTo>
                  <a:pt x="17193" y="11153"/>
                  <a:pt x="16388" y="11766"/>
                  <a:pt x="15774" y="12186"/>
                </a:cubicBezTo>
                <a:cubicBezTo>
                  <a:pt x="15260" y="12537"/>
                  <a:pt x="15163" y="12598"/>
                  <a:pt x="15155" y="12567"/>
                </a:cubicBezTo>
                <a:cubicBezTo>
                  <a:pt x="15141" y="12503"/>
                  <a:pt x="15152" y="8979"/>
                  <a:pt x="15167" y="8966"/>
                </a:cubicBezTo>
                <a:close/>
                <a:moveTo>
                  <a:pt x="6365" y="9466"/>
                </a:moveTo>
                <a:cubicBezTo>
                  <a:pt x="6381" y="9481"/>
                  <a:pt x="6397" y="10104"/>
                  <a:pt x="6400" y="10851"/>
                </a:cubicBezTo>
                <a:cubicBezTo>
                  <a:pt x="6403" y="11598"/>
                  <a:pt x="6399" y="12215"/>
                  <a:pt x="6389" y="12224"/>
                </a:cubicBezTo>
                <a:cubicBezTo>
                  <a:pt x="6363" y="12247"/>
                  <a:pt x="5807" y="11884"/>
                  <a:pt x="5216" y="11457"/>
                </a:cubicBezTo>
                <a:cubicBezTo>
                  <a:pt x="4944" y="11260"/>
                  <a:pt x="4649" y="11050"/>
                  <a:pt x="4560" y="10990"/>
                </a:cubicBezTo>
                <a:cubicBezTo>
                  <a:pt x="4510" y="10957"/>
                  <a:pt x="4480" y="10932"/>
                  <a:pt x="4460" y="10911"/>
                </a:cubicBezTo>
                <a:cubicBezTo>
                  <a:pt x="4469" y="10972"/>
                  <a:pt x="4365" y="11097"/>
                  <a:pt x="4153" y="11281"/>
                </a:cubicBezTo>
                <a:lnTo>
                  <a:pt x="3986" y="11427"/>
                </a:lnTo>
                <a:lnTo>
                  <a:pt x="4224" y="11602"/>
                </a:lnTo>
                <a:cubicBezTo>
                  <a:pt x="4590" y="11874"/>
                  <a:pt x="5409" y="12420"/>
                  <a:pt x="5940" y="12744"/>
                </a:cubicBezTo>
                <a:cubicBezTo>
                  <a:pt x="6203" y="12905"/>
                  <a:pt x="6434" y="13048"/>
                  <a:pt x="6451" y="13061"/>
                </a:cubicBezTo>
                <a:cubicBezTo>
                  <a:pt x="6469" y="13074"/>
                  <a:pt x="6512" y="13343"/>
                  <a:pt x="6547" y="13661"/>
                </a:cubicBezTo>
                <a:cubicBezTo>
                  <a:pt x="6627" y="14373"/>
                  <a:pt x="6748" y="15146"/>
                  <a:pt x="6874" y="15727"/>
                </a:cubicBezTo>
                <a:cubicBezTo>
                  <a:pt x="6961" y="16126"/>
                  <a:pt x="6964" y="16171"/>
                  <a:pt x="6903" y="16200"/>
                </a:cubicBezTo>
                <a:cubicBezTo>
                  <a:pt x="6808" y="16245"/>
                  <a:pt x="5909" y="16416"/>
                  <a:pt x="5419" y="16482"/>
                </a:cubicBezTo>
                <a:cubicBezTo>
                  <a:pt x="4910" y="16551"/>
                  <a:pt x="3850" y="16583"/>
                  <a:pt x="3480" y="16540"/>
                </a:cubicBezTo>
                <a:cubicBezTo>
                  <a:pt x="2864" y="16469"/>
                  <a:pt x="2374" y="16298"/>
                  <a:pt x="2018" y="16032"/>
                </a:cubicBezTo>
                <a:cubicBezTo>
                  <a:pt x="880" y="15181"/>
                  <a:pt x="1577" y="13400"/>
                  <a:pt x="3859" y="11337"/>
                </a:cubicBezTo>
                <a:cubicBezTo>
                  <a:pt x="4195" y="11033"/>
                  <a:pt x="4369" y="10894"/>
                  <a:pt x="4428" y="10883"/>
                </a:cubicBezTo>
                <a:cubicBezTo>
                  <a:pt x="4432" y="10882"/>
                  <a:pt x="4434" y="10884"/>
                  <a:pt x="4437" y="10885"/>
                </a:cubicBezTo>
                <a:cubicBezTo>
                  <a:pt x="4427" y="10865"/>
                  <a:pt x="4430" y="10848"/>
                  <a:pt x="4446" y="10831"/>
                </a:cubicBezTo>
                <a:cubicBezTo>
                  <a:pt x="4657" y="10603"/>
                  <a:pt x="6316" y="9422"/>
                  <a:pt x="6365" y="9466"/>
                </a:cubicBezTo>
                <a:close/>
                <a:moveTo>
                  <a:pt x="18004" y="10998"/>
                </a:moveTo>
                <a:lnTo>
                  <a:pt x="18385" y="11363"/>
                </a:lnTo>
                <a:cubicBezTo>
                  <a:pt x="20055" y="12965"/>
                  <a:pt x="20684" y="14306"/>
                  <a:pt x="20183" y="15191"/>
                </a:cubicBezTo>
                <a:cubicBezTo>
                  <a:pt x="20130" y="15285"/>
                  <a:pt x="19982" y="15449"/>
                  <a:pt x="19853" y="15558"/>
                </a:cubicBezTo>
                <a:cubicBezTo>
                  <a:pt x="19488" y="15868"/>
                  <a:pt x="18997" y="16044"/>
                  <a:pt x="18269" y="16126"/>
                </a:cubicBezTo>
                <a:cubicBezTo>
                  <a:pt x="17884" y="16169"/>
                  <a:pt x="17208" y="16169"/>
                  <a:pt x="16722" y="16124"/>
                </a:cubicBezTo>
                <a:cubicBezTo>
                  <a:pt x="15972" y="16054"/>
                  <a:pt x="14841" y="15854"/>
                  <a:pt x="14746" y="15773"/>
                </a:cubicBezTo>
                <a:cubicBezTo>
                  <a:pt x="14698" y="15733"/>
                  <a:pt x="14704" y="15649"/>
                  <a:pt x="14777" y="15261"/>
                </a:cubicBezTo>
                <a:cubicBezTo>
                  <a:pt x="14862" y="14812"/>
                  <a:pt x="15000" y="13841"/>
                  <a:pt x="15055" y="13300"/>
                </a:cubicBezTo>
                <a:lnTo>
                  <a:pt x="15082" y="13033"/>
                </a:lnTo>
                <a:lnTo>
                  <a:pt x="15396" y="12836"/>
                </a:lnTo>
                <a:cubicBezTo>
                  <a:pt x="16026" y="12442"/>
                  <a:pt x="16717" y="11966"/>
                  <a:pt x="17354" y="11487"/>
                </a:cubicBezTo>
                <a:lnTo>
                  <a:pt x="18004" y="10998"/>
                </a:lnTo>
                <a:close/>
                <a:moveTo>
                  <a:pt x="6885" y="13360"/>
                </a:moveTo>
                <a:cubicBezTo>
                  <a:pt x="6888" y="13358"/>
                  <a:pt x="6892" y="13358"/>
                  <a:pt x="6901" y="13360"/>
                </a:cubicBezTo>
                <a:cubicBezTo>
                  <a:pt x="6964" y="13371"/>
                  <a:pt x="7179" y="13469"/>
                  <a:pt x="7422" y="13601"/>
                </a:cubicBezTo>
                <a:cubicBezTo>
                  <a:pt x="8161" y="14003"/>
                  <a:pt x="8883" y="14362"/>
                  <a:pt x="9687" y="14723"/>
                </a:cubicBezTo>
                <a:cubicBezTo>
                  <a:pt x="10080" y="14899"/>
                  <a:pt x="10402" y="15052"/>
                  <a:pt x="10402" y="15062"/>
                </a:cubicBezTo>
                <a:cubicBezTo>
                  <a:pt x="10402" y="15083"/>
                  <a:pt x="10295" y="15126"/>
                  <a:pt x="9445" y="15436"/>
                </a:cubicBezTo>
                <a:cubicBezTo>
                  <a:pt x="9089" y="15566"/>
                  <a:pt x="8577" y="15740"/>
                  <a:pt x="8308" y="15823"/>
                </a:cubicBezTo>
                <a:cubicBezTo>
                  <a:pt x="7528" y="16063"/>
                  <a:pt x="7411" y="16091"/>
                  <a:pt x="7364" y="16040"/>
                </a:cubicBezTo>
                <a:cubicBezTo>
                  <a:pt x="7248" y="15914"/>
                  <a:pt x="6804" y="13431"/>
                  <a:pt x="6885" y="13360"/>
                </a:cubicBezTo>
                <a:close/>
                <a:moveTo>
                  <a:pt x="14283" y="13543"/>
                </a:moveTo>
                <a:cubicBezTo>
                  <a:pt x="14290" y="13543"/>
                  <a:pt x="14294" y="13543"/>
                  <a:pt x="14296" y="13545"/>
                </a:cubicBezTo>
                <a:cubicBezTo>
                  <a:pt x="14332" y="13577"/>
                  <a:pt x="14177" y="14606"/>
                  <a:pt x="14040" y="15245"/>
                </a:cubicBezTo>
                <a:cubicBezTo>
                  <a:pt x="14001" y="15428"/>
                  <a:pt x="13950" y="15584"/>
                  <a:pt x="13927" y="15590"/>
                </a:cubicBezTo>
                <a:cubicBezTo>
                  <a:pt x="13880" y="15601"/>
                  <a:pt x="12556" y="15191"/>
                  <a:pt x="12073" y="15016"/>
                </a:cubicBezTo>
                <a:cubicBezTo>
                  <a:pt x="11902" y="14954"/>
                  <a:pt x="11754" y="14885"/>
                  <a:pt x="11746" y="14862"/>
                </a:cubicBezTo>
                <a:cubicBezTo>
                  <a:pt x="11738" y="14840"/>
                  <a:pt x="11846" y="14770"/>
                  <a:pt x="11986" y="14707"/>
                </a:cubicBezTo>
                <a:cubicBezTo>
                  <a:pt x="12341" y="14546"/>
                  <a:pt x="13526" y="13934"/>
                  <a:pt x="13927" y="13705"/>
                </a:cubicBezTo>
                <a:cubicBezTo>
                  <a:pt x="14090" y="13611"/>
                  <a:pt x="14236" y="13546"/>
                  <a:pt x="14283" y="13543"/>
                </a:cubicBezTo>
                <a:close/>
              </a:path>
            </a:pathLst>
          </a:custGeom>
          <a:ln w="12700">
            <a:miter lim="400000"/>
          </a:ln>
        </p:spPr>
      </p:pic>
      <p:sp>
        <p:nvSpPr>
          <p:cNvPr id="124" name="Slide Number"/>
          <p:cNvSpPr txBox="1">
            <a:spLocks noGrp="1"/>
          </p:cNvSpPr>
          <p:nvPr>
            <p:ph type="sldNum" sz="quarter" idx="4294967295"/>
          </p:nvPr>
        </p:nvSpPr>
        <p:spPr>
          <a:xfrm>
            <a:off x="6047456" y="6572250"/>
            <a:ext cx="95549" cy="28575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1</a:t>
            </a:fld>
            <a:endParaRPr/>
          </a:p>
        </p:txBody>
      </p:sp>
      <p:pic>
        <p:nvPicPr>
          <p:cNvPr id="126" name="Image" descr="Image"/>
          <p:cNvPicPr>
            <a:picLocks noChangeAspect="1"/>
          </p:cNvPicPr>
          <p:nvPr/>
        </p:nvPicPr>
        <p:blipFill>
          <a:blip r:embed="rId3"/>
          <a:stretch>
            <a:fillRect/>
          </a:stretch>
        </p:blipFill>
        <p:spPr>
          <a:xfrm>
            <a:off x="8852257" y="5847888"/>
            <a:ext cx="3198240" cy="977653"/>
          </a:xfrm>
          <a:prstGeom prst="rect">
            <a:avLst/>
          </a:prstGeom>
          <a:ln w="12700">
            <a:miter lim="400000"/>
          </a:ln>
        </p:spPr>
      </p:pic>
      <p:pic>
        <p:nvPicPr>
          <p:cNvPr id="11" name="Picture 2" descr="May be an image of text">
            <a:extLst>
              <a:ext uri="{FF2B5EF4-FFF2-40B4-BE49-F238E27FC236}">
                <a16:creationId xmlns:a16="http://schemas.microsoft.com/office/drawing/2014/main" id="{CF97A198-F9A3-42EB-862E-A6BD77AF2BE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79287" b="-2611"/>
          <a:stretch/>
        </p:blipFill>
        <p:spPr bwMode="auto">
          <a:xfrm>
            <a:off x="9607405" y="2888391"/>
            <a:ext cx="2482281" cy="232549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E9AA6-23B7-40D7-8B8B-B34E2070B447}"/>
              </a:ext>
            </a:extLst>
          </p:cNvPr>
          <p:cNvSpPr>
            <a:spLocks noGrp="1"/>
          </p:cNvSpPr>
          <p:nvPr>
            <p:ph type="title"/>
          </p:nvPr>
        </p:nvSpPr>
        <p:spPr>
          <a:xfrm>
            <a:off x="143691" y="51616"/>
            <a:ext cx="11730445" cy="931954"/>
          </a:xfrm>
        </p:spPr>
        <p:txBody>
          <a:bodyPr>
            <a:normAutofit/>
          </a:bodyPr>
          <a:lstStyle/>
          <a:p>
            <a:r>
              <a:rPr lang="en-GB" dirty="0">
                <a:solidFill>
                  <a:srgbClr val="0070C0"/>
                </a:solidFill>
                <a:latin typeface="Arial" panose="020B0604020202020204" pitchFamily="34" charset="0"/>
                <a:cs typeface="Arial" panose="020B0604020202020204" pitchFamily="34" charset="0"/>
              </a:rPr>
              <a:t>What is atomic and molecular physics?</a:t>
            </a:r>
          </a:p>
        </p:txBody>
      </p:sp>
      <p:sp>
        <p:nvSpPr>
          <p:cNvPr id="3" name="Content Placeholder 2">
            <a:extLst>
              <a:ext uri="{FF2B5EF4-FFF2-40B4-BE49-F238E27FC236}">
                <a16:creationId xmlns:a16="http://schemas.microsoft.com/office/drawing/2014/main" id="{7B1EA557-DF29-494B-84E5-92076545199D}"/>
              </a:ext>
            </a:extLst>
          </p:cNvPr>
          <p:cNvSpPr>
            <a:spLocks noGrp="1"/>
          </p:cNvSpPr>
          <p:nvPr>
            <p:ph idx="1"/>
          </p:nvPr>
        </p:nvSpPr>
        <p:spPr>
          <a:xfrm>
            <a:off x="0" y="1010814"/>
            <a:ext cx="12191999" cy="1662966"/>
          </a:xfrm>
        </p:spPr>
        <p:txBody>
          <a:bodyPr>
            <a:normAutofit/>
          </a:bodyPr>
          <a:lstStyle/>
          <a:p>
            <a:r>
              <a:rPr lang="en-GB" dirty="0">
                <a:latin typeface="Arial" panose="020B0604020202020204" pitchFamily="34" charset="0"/>
                <a:cs typeface="Arial" panose="020B0604020202020204" pitchFamily="34" charset="0"/>
              </a:rPr>
              <a:t>Atomic and molecular </a:t>
            </a:r>
            <a:r>
              <a:rPr lang="en-GB" b="0" i="0" dirty="0">
                <a:solidFill>
                  <a:srgbClr val="222222"/>
                </a:solidFill>
                <a:effectLst/>
                <a:latin typeface="Arial" panose="020B0604020202020204" pitchFamily="34" charset="0"/>
                <a:cs typeface="Arial" panose="020B0604020202020204" pitchFamily="34" charset="0"/>
              </a:rPr>
              <a:t>physics is the study of the properties, dynamics and interactions of the basic (but not fundamental) building blocks of matter. These dynamics dominate the way atoms and molecules interact with their environment.</a:t>
            </a:r>
            <a:endParaRPr lang="en-GB"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38CA022D-7608-4737-9E3D-4112AD1C354A}"/>
              </a:ext>
            </a:extLst>
          </p:cNvPr>
          <p:cNvSpPr txBox="1"/>
          <p:nvPr/>
        </p:nvSpPr>
        <p:spPr>
          <a:xfrm>
            <a:off x="992048" y="2930219"/>
            <a:ext cx="2459328" cy="461665"/>
          </a:xfrm>
          <a:prstGeom prst="rect">
            <a:avLst/>
          </a:prstGeom>
          <a:solidFill>
            <a:schemeClr val="bg1"/>
          </a:solidFill>
          <a:ln>
            <a:solidFill>
              <a:schemeClr val="bg1"/>
            </a:solidFill>
          </a:ln>
        </p:spPr>
        <p:txBody>
          <a:bodyPr wrap="none" rtlCol="0">
            <a:spAutoFit/>
          </a:bodyPr>
          <a:lstStyle/>
          <a:p>
            <a:pPr algn="ctr"/>
            <a:r>
              <a:rPr lang="en-GB" sz="2400" b="1" dirty="0">
                <a:latin typeface="Arial" panose="020B0604020202020204" pitchFamily="34" charset="0"/>
                <a:cs typeface="Arial" panose="020B0604020202020204" pitchFamily="34" charset="0"/>
              </a:rPr>
              <a:t>Atomic physics</a:t>
            </a:r>
          </a:p>
        </p:txBody>
      </p:sp>
      <p:sp>
        <p:nvSpPr>
          <p:cNvPr id="5" name="Down Arrow 7">
            <a:extLst>
              <a:ext uri="{FF2B5EF4-FFF2-40B4-BE49-F238E27FC236}">
                <a16:creationId xmlns:a16="http://schemas.microsoft.com/office/drawing/2014/main" id="{99B32886-2084-4CAB-B42F-486175AA4919}"/>
              </a:ext>
            </a:extLst>
          </p:cNvPr>
          <p:cNvSpPr/>
          <p:nvPr/>
        </p:nvSpPr>
        <p:spPr>
          <a:xfrm>
            <a:off x="2183550" y="3542105"/>
            <a:ext cx="391946" cy="6026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33"/>
          </a:p>
        </p:txBody>
      </p:sp>
      <p:sp>
        <p:nvSpPr>
          <p:cNvPr id="6" name="Down Arrow 17">
            <a:extLst>
              <a:ext uri="{FF2B5EF4-FFF2-40B4-BE49-F238E27FC236}">
                <a16:creationId xmlns:a16="http://schemas.microsoft.com/office/drawing/2014/main" id="{CCE1D452-ADC9-4202-85D8-E45DCFB13AA4}"/>
              </a:ext>
            </a:extLst>
          </p:cNvPr>
          <p:cNvSpPr/>
          <p:nvPr/>
        </p:nvSpPr>
        <p:spPr>
          <a:xfrm>
            <a:off x="9970288" y="3542106"/>
            <a:ext cx="391946" cy="6026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33"/>
          </a:p>
        </p:txBody>
      </p:sp>
      <p:sp>
        <p:nvSpPr>
          <p:cNvPr id="7" name="TextBox 6">
            <a:extLst>
              <a:ext uri="{FF2B5EF4-FFF2-40B4-BE49-F238E27FC236}">
                <a16:creationId xmlns:a16="http://schemas.microsoft.com/office/drawing/2014/main" id="{0B85CC5B-6E4E-4D9B-B678-75B1DC998B2F}"/>
              </a:ext>
            </a:extLst>
          </p:cNvPr>
          <p:cNvSpPr txBox="1"/>
          <p:nvPr/>
        </p:nvSpPr>
        <p:spPr>
          <a:xfrm>
            <a:off x="8447677" y="2930219"/>
            <a:ext cx="2852063" cy="461665"/>
          </a:xfrm>
          <a:prstGeom prst="rect">
            <a:avLst/>
          </a:prstGeom>
          <a:solidFill>
            <a:schemeClr val="bg1"/>
          </a:solidFill>
          <a:ln>
            <a:solidFill>
              <a:schemeClr val="bg1"/>
            </a:solidFill>
          </a:ln>
        </p:spPr>
        <p:txBody>
          <a:bodyPr wrap="none" rtlCol="0">
            <a:spAutoFit/>
          </a:bodyPr>
          <a:lstStyle/>
          <a:p>
            <a:pPr algn="ctr"/>
            <a:r>
              <a:rPr lang="en-GB" sz="2400" b="1" dirty="0">
                <a:latin typeface="Arial" panose="020B0604020202020204" pitchFamily="34" charset="0"/>
                <a:cs typeface="Arial" panose="020B0604020202020204" pitchFamily="34" charset="0"/>
              </a:rPr>
              <a:t>Molecular physics</a:t>
            </a:r>
          </a:p>
        </p:txBody>
      </p:sp>
      <p:sp>
        <p:nvSpPr>
          <p:cNvPr id="8" name="TextBox 7">
            <a:extLst>
              <a:ext uri="{FF2B5EF4-FFF2-40B4-BE49-F238E27FC236}">
                <a16:creationId xmlns:a16="http://schemas.microsoft.com/office/drawing/2014/main" id="{6DB6878E-54B5-47C1-A144-0EDFEFD8664A}"/>
              </a:ext>
            </a:extLst>
          </p:cNvPr>
          <p:cNvSpPr txBox="1"/>
          <p:nvPr/>
        </p:nvSpPr>
        <p:spPr>
          <a:xfrm>
            <a:off x="8190796" y="4628303"/>
            <a:ext cx="3829896" cy="707886"/>
          </a:xfrm>
          <a:prstGeom prst="rect">
            <a:avLst/>
          </a:prstGeom>
          <a:solidFill>
            <a:schemeClr val="bg1"/>
          </a:solidFill>
          <a:ln>
            <a:solidFill>
              <a:schemeClr val="bg1"/>
            </a:solidFill>
          </a:ln>
        </p:spPr>
        <p:txBody>
          <a:bodyPr wrap="none" rtlCol="0">
            <a:spAutoFit/>
          </a:bodyPr>
          <a:lstStyle/>
          <a:p>
            <a:pPr algn="ctr"/>
            <a:r>
              <a:rPr lang="en-GB" sz="2000" dirty="0">
                <a:latin typeface="Arial" panose="020B0604020202020204" pitchFamily="34" charset="0"/>
                <a:cs typeface="Arial" panose="020B0604020202020204" pitchFamily="34" charset="0"/>
              </a:rPr>
              <a:t>Quantum physics and chemistry</a:t>
            </a:r>
          </a:p>
          <a:p>
            <a:pPr algn="ctr"/>
            <a:r>
              <a:rPr lang="en-GB" sz="2000" dirty="0">
                <a:latin typeface="Arial" panose="020B0604020202020204" pitchFamily="34" charset="0"/>
                <a:cs typeface="Arial" panose="020B0604020202020204" pitchFamily="34" charset="0"/>
              </a:rPr>
              <a:t>Dynamics, Spectroscopy</a:t>
            </a:r>
          </a:p>
        </p:txBody>
      </p:sp>
      <p:sp>
        <p:nvSpPr>
          <p:cNvPr id="9" name="Down Arrow 23">
            <a:extLst>
              <a:ext uri="{FF2B5EF4-FFF2-40B4-BE49-F238E27FC236}">
                <a16:creationId xmlns:a16="http://schemas.microsoft.com/office/drawing/2014/main" id="{7177E5BD-6C61-410B-94D0-2EAC457D3772}"/>
              </a:ext>
            </a:extLst>
          </p:cNvPr>
          <p:cNvSpPr/>
          <p:nvPr/>
        </p:nvSpPr>
        <p:spPr>
          <a:xfrm rot="2869041">
            <a:off x="9300948" y="5228045"/>
            <a:ext cx="391946" cy="6026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33"/>
          </a:p>
        </p:txBody>
      </p:sp>
      <p:sp>
        <p:nvSpPr>
          <p:cNvPr id="12" name="TextBox 11">
            <a:extLst>
              <a:ext uri="{FF2B5EF4-FFF2-40B4-BE49-F238E27FC236}">
                <a16:creationId xmlns:a16="http://schemas.microsoft.com/office/drawing/2014/main" id="{574919C9-9CBA-4151-949C-A40AC809308D}"/>
              </a:ext>
            </a:extLst>
          </p:cNvPr>
          <p:cNvSpPr txBox="1"/>
          <p:nvPr/>
        </p:nvSpPr>
        <p:spPr>
          <a:xfrm>
            <a:off x="442218" y="4267355"/>
            <a:ext cx="3558988" cy="707886"/>
          </a:xfrm>
          <a:prstGeom prst="rect">
            <a:avLst/>
          </a:prstGeom>
          <a:solidFill>
            <a:schemeClr val="bg1"/>
          </a:solidFill>
          <a:ln>
            <a:solidFill>
              <a:schemeClr val="bg1"/>
            </a:solidFill>
          </a:ln>
        </p:spPr>
        <p:txBody>
          <a:bodyPr wrap="none" rtlCol="0">
            <a:spAutoFit/>
          </a:bodyPr>
          <a:lstStyle/>
          <a:p>
            <a:pPr algn="ctr"/>
            <a:r>
              <a:rPr lang="en-GB" sz="2000" dirty="0">
                <a:latin typeface="Arial" panose="020B0604020202020204" pitchFamily="34" charset="0"/>
                <a:cs typeface="Arial" panose="020B0604020202020204" pitchFamily="34" charset="0"/>
              </a:rPr>
              <a:t>Quantum mechanics</a:t>
            </a:r>
          </a:p>
          <a:p>
            <a:pPr algn="ctr"/>
            <a:r>
              <a:rPr lang="en-GB" sz="2000" dirty="0">
                <a:latin typeface="Arial" panose="020B0604020202020204" pitchFamily="34" charset="0"/>
                <a:cs typeface="Arial" panose="020B0604020202020204" pitchFamily="34" charset="0"/>
              </a:rPr>
              <a:t>Quantum electrodynamics, …</a:t>
            </a:r>
          </a:p>
        </p:txBody>
      </p:sp>
      <p:sp>
        <p:nvSpPr>
          <p:cNvPr id="13" name="Down Arrow 20">
            <a:extLst>
              <a:ext uri="{FF2B5EF4-FFF2-40B4-BE49-F238E27FC236}">
                <a16:creationId xmlns:a16="http://schemas.microsoft.com/office/drawing/2014/main" id="{0E37C40E-40E8-487E-BC84-EC074227634A}"/>
              </a:ext>
            </a:extLst>
          </p:cNvPr>
          <p:cNvSpPr/>
          <p:nvPr/>
        </p:nvSpPr>
        <p:spPr>
          <a:xfrm rot="18857837">
            <a:off x="2379523" y="5060291"/>
            <a:ext cx="391946" cy="6026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33" dirty="0"/>
          </a:p>
        </p:txBody>
      </p:sp>
      <p:cxnSp>
        <p:nvCxnSpPr>
          <p:cNvPr id="19" name="Straight Arrow Connector 18">
            <a:extLst>
              <a:ext uri="{FF2B5EF4-FFF2-40B4-BE49-F238E27FC236}">
                <a16:creationId xmlns:a16="http://schemas.microsoft.com/office/drawing/2014/main" id="{6A8D2904-1A2A-440A-A7A8-116773076331}"/>
              </a:ext>
            </a:extLst>
          </p:cNvPr>
          <p:cNvCxnSpPr>
            <a:cxnSpLocks/>
          </p:cNvCxnSpPr>
          <p:nvPr/>
        </p:nvCxnSpPr>
        <p:spPr>
          <a:xfrm flipV="1">
            <a:off x="4656000" y="3213301"/>
            <a:ext cx="2880000"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05CC216F-C1C6-4D73-A065-0008C9AE3EDB}"/>
              </a:ext>
            </a:extLst>
          </p:cNvPr>
          <p:cNvSpPr txBox="1"/>
          <p:nvPr/>
        </p:nvSpPr>
        <p:spPr>
          <a:xfrm>
            <a:off x="4826121" y="3395676"/>
            <a:ext cx="2246811"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Chemical bonding</a:t>
            </a:r>
          </a:p>
        </p:txBody>
      </p:sp>
      <p:sp>
        <p:nvSpPr>
          <p:cNvPr id="22" name="TextBox 21">
            <a:extLst>
              <a:ext uri="{FF2B5EF4-FFF2-40B4-BE49-F238E27FC236}">
                <a16:creationId xmlns:a16="http://schemas.microsoft.com/office/drawing/2014/main" id="{B32F007F-6480-4D99-B09D-03037C16364E}"/>
              </a:ext>
            </a:extLst>
          </p:cNvPr>
          <p:cNvSpPr txBox="1"/>
          <p:nvPr/>
        </p:nvSpPr>
        <p:spPr>
          <a:xfrm>
            <a:off x="1520127" y="5788689"/>
            <a:ext cx="8977571" cy="707886"/>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Physical chemistry, chemical physics, surface science, biology, medicine, condensed matter physics, energy, spintronics, </a:t>
            </a:r>
            <a:r>
              <a:rPr lang="en-GB" sz="2000" dirty="0" err="1">
                <a:latin typeface="Arial" panose="020B0604020202020204" pitchFamily="34" charset="0"/>
                <a:cs typeface="Arial" panose="020B0604020202020204" pitchFamily="34" charset="0"/>
              </a:rPr>
              <a:t>atomtronics</a:t>
            </a:r>
            <a:r>
              <a:rPr lang="en-GB" sz="2000" dirty="0">
                <a:latin typeface="Arial" panose="020B0604020202020204" pitchFamily="34" charset="0"/>
                <a:cs typeface="Arial" panose="020B0604020202020204" pitchFamily="34" charset="0"/>
              </a:rPr>
              <a:t>, …</a:t>
            </a:r>
          </a:p>
        </p:txBody>
      </p:sp>
      <p:sp>
        <p:nvSpPr>
          <p:cNvPr id="15" name="TextBox 14">
            <a:extLst>
              <a:ext uri="{FF2B5EF4-FFF2-40B4-BE49-F238E27FC236}">
                <a16:creationId xmlns:a16="http://schemas.microsoft.com/office/drawing/2014/main" id="{D02CB556-D696-482D-830D-5D2EF278CFAD}"/>
              </a:ext>
            </a:extLst>
          </p:cNvPr>
          <p:cNvSpPr txBox="1"/>
          <p:nvPr/>
        </p:nvSpPr>
        <p:spPr>
          <a:xfrm>
            <a:off x="4549744" y="4390465"/>
            <a:ext cx="3092513" cy="461665"/>
          </a:xfrm>
          <a:prstGeom prst="rect">
            <a:avLst/>
          </a:prstGeom>
          <a:solidFill>
            <a:schemeClr val="bg1"/>
          </a:solidFill>
          <a:ln>
            <a:solidFill>
              <a:schemeClr val="bg1"/>
            </a:solidFill>
          </a:ln>
        </p:spPr>
        <p:txBody>
          <a:bodyPr wrap="none" rtlCol="0">
            <a:spAutoFit/>
          </a:bodyPr>
          <a:lstStyle/>
          <a:p>
            <a:pPr algn="ctr"/>
            <a:r>
              <a:rPr lang="en-GB" sz="2400" b="1" dirty="0">
                <a:solidFill>
                  <a:srgbClr val="C00000"/>
                </a:solidFill>
                <a:latin typeface="Arial" panose="020B0604020202020204" pitchFamily="34" charset="0"/>
                <a:cs typeface="Arial" panose="020B0604020202020204" pitchFamily="34" charset="0"/>
              </a:rPr>
              <a:t>Electronic structure</a:t>
            </a:r>
          </a:p>
        </p:txBody>
      </p:sp>
      <p:pic>
        <p:nvPicPr>
          <p:cNvPr id="16" name="Picture 2" descr="Can your electronic device run Zwift? - Canadian Cycling Magazine">
            <a:extLst>
              <a:ext uri="{FF2B5EF4-FFF2-40B4-BE49-F238E27FC236}">
                <a16:creationId xmlns:a16="http://schemas.microsoft.com/office/drawing/2014/main" id="{9A7D9A79-5A41-43E2-BEDB-2D8BC22C86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59544" y="5579748"/>
            <a:ext cx="1761148" cy="12782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2146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P spid="5" grpId="0" animBg="1"/>
      <p:bldP spid="6" grpId="0" animBg="1"/>
      <p:bldP spid="7" grpId="0" animBg="1"/>
      <p:bldP spid="8" grpId="0" animBg="1"/>
      <p:bldP spid="9" grpId="0" animBg="1"/>
      <p:bldP spid="12" grpId="0" animBg="1"/>
      <p:bldP spid="13" grpId="0" animBg="1"/>
      <p:bldP spid="21" grpId="0"/>
      <p:bldP spid="22" grpId="0"/>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D7D528-E396-4833-B80E-814B969CFE2F}"/>
              </a:ext>
            </a:extLst>
          </p:cNvPr>
          <p:cNvSpPr>
            <a:spLocks noGrp="1"/>
          </p:cNvSpPr>
          <p:nvPr>
            <p:ph type="title"/>
          </p:nvPr>
        </p:nvSpPr>
        <p:spPr>
          <a:xfrm>
            <a:off x="838200" y="-32607"/>
            <a:ext cx="10515600" cy="886850"/>
          </a:xfrm>
        </p:spPr>
        <p:txBody>
          <a:bodyPr>
            <a:normAutofit/>
          </a:bodyPr>
          <a:lstStyle/>
          <a:p>
            <a:r>
              <a:rPr lang="en-GB" dirty="0">
                <a:solidFill>
                  <a:srgbClr val="0070C0"/>
                </a:solidFill>
                <a:latin typeface="Arial" panose="020B0604020202020204" pitchFamily="34" charset="0"/>
                <a:cs typeface="Arial" panose="020B0604020202020204" pitchFamily="34" charset="0"/>
              </a:rPr>
              <a:t>Why atomic and molecular physics?</a:t>
            </a:r>
          </a:p>
        </p:txBody>
      </p:sp>
      <p:sp>
        <p:nvSpPr>
          <p:cNvPr id="3" name="Content Placeholder 2">
            <a:extLst>
              <a:ext uri="{FF2B5EF4-FFF2-40B4-BE49-F238E27FC236}">
                <a16:creationId xmlns:a16="http://schemas.microsoft.com/office/drawing/2014/main" id="{F9F20625-2E31-4857-BCE1-22BEA06430C6}"/>
              </a:ext>
            </a:extLst>
          </p:cNvPr>
          <p:cNvSpPr>
            <a:spLocks noGrp="1"/>
          </p:cNvSpPr>
          <p:nvPr>
            <p:ph sz="half" idx="1"/>
          </p:nvPr>
        </p:nvSpPr>
        <p:spPr>
          <a:xfrm>
            <a:off x="0" y="2075290"/>
            <a:ext cx="5954487" cy="4351338"/>
          </a:xfrm>
        </p:spPr>
        <p:txBody>
          <a:bodyPr>
            <a:normAutofit fontScale="70000" lnSpcReduction="20000"/>
          </a:bodyPr>
          <a:lstStyle/>
          <a:p>
            <a:pPr marL="0" indent="0">
              <a:buNone/>
            </a:pPr>
            <a:r>
              <a:rPr lang="en-GB" sz="4000" b="1" dirty="0">
                <a:solidFill>
                  <a:srgbClr val="0070C0"/>
                </a:solidFill>
                <a:latin typeface="Arial" panose="020B0604020202020204" pitchFamily="34" charset="0"/>
                <a:cs typeface="Arial" panose="020B0604020202020204" pitchFamily="34" charset="0"/>
              </a:rPr>
              <a:t>Fundamental</a:t>
            </a:r>
          </a:p>
          <a:p>
            <a:pPr marL="0" indent="0">
              <a:buNone/>
            </a:pPr>
            <a:r>
              <a:rPr lang="en-GB" dirty="0">
                <a:latin typeface="Arial" panose="020B0604020202020204" pitchFamily="34" charset="0"/>
                <a:cs typeface="Arial" panose="020B0604020202020204" pitchFamily="34" charset="0"/>
              </a:rPr>
              <a:t>	</a:t>
            </a:r>
          </a:p>
          <a:p>
            <a:pPr>
              <a:buFont typeface="Wingdings" panose="05000000000000000000" pitchFamily="2" charset="2"/>
              <a:buChar char="Ø"/>
            </a:pPr>
            <a:r>
              <a:rPr lang="en-GB" dirty="0">
                <a:latin typeface="Arial" panose="020B0604020202020204" pitchFamily="34" charset="0"/>
                <a:cs typeface="Arial" panose="020B0604020202020204" pitchFamily="34" charset="0"/>
              </a:rPr>
              <a:t>Precise understanding of structure of atoms and molecules and their interaction with electromagnetic fields</a:t>
            </a:r>
          </a:p>
          <a:p>
            <a:pPr>
              <a:buFont typeface="Wingdings" panose="05000000000000000000" pitchFamily="2" charset="2"/>
              <a:buChar char="Ø"/>
            </a:pPr>
            <a:endParaRPr lang="en-GB" dirty="0">
              <a:latin typeface="Arial" panose="020B0604020202020204" pitchFamily="34" charset="0"/>
              <a:cs typeface="Arial" panose="020B0604020202020204" pitchFamily="34" charset="0"/>
            </a:endParaRPr>
          </a:p>
          <a:p>
            <a:pPr>
              <a:buFont typeface="Wingdings" panose="05000000000000000000" pitchFamily="2" charset="2"/>
              <a:buChar char="Ø"/>
            </a:pPr>
            <a:r>
              <a:rPr lang="en-GB" dirty="0">
                <a:latin typeface="Arial" panose="020B0604020202020204" pitchFamily="34" charset="0"/>
                <a:cs typeface="Arial" panose="020B0604020202020204" pitchFamily="34" charset="0"/>
              </a:rPr>
              <a:t>Matter-antimatter asymmetry</a:t>
            </a:r>
          </a:p>
          <a:p>
            <a:pPr>
              <a:buFont typeface="Wingdings" panose="05000000000000000000" pitchFamily="2" charset="2"/>
              <a:buChar char="Ø"/>
            </a:pPr>
            <a:endParaRPr lang="en-GB" dirty="0">
              <a:latin typeface="Arial" panose="020B0604020202020204" pitchFamily="34" charset="0"/>
              <a:cs typeface="Arial" panose="020B0604020202020204" pitchFamily="34" charset="0"/>
            </a:endParaRPr>
          </a:p>
          <a:p>
            <a:pPr>
              <a:buFont typeface="Wingdings" panose="05000000000000000000" pitchFamily="2" charset="2"/>
              <a:buChar char="Ø"/>
            </a:pPr>
            <a:r>
              <a:rPr lang="en-GB" dirty="0">
                <a:latin typeface="Arial" panose="020B0604020202020204" pitchFamily="34" charset="0"/>
                <a:cs typeface="Arial" panose="020B0604020202020204" pitchFamily="34" charset="0"/>
              </a:rPr>
              <a:t>Studies of extrasolar planets via the spectra of small molecules in our atmosphere</a:t>
            </a:r>
          </a:p>
          <a:p>
            <a:pPr>
              <a:buFont typeface="Wingdings" panose="05000000000000000000" pitchFamily="2" charset="2"/>
              <a:buChar char="Ø"/>
            </a:pPr>
            <a:endParaRPr lang="en-GB" dirty="0">
              <a:latin typeface="Arial" panose="020B0604020202020204" pitchFamily="34" charset="0"/>
              <a:cs typeface="Arial" panose="020B0604020202020204" pitchFamily="34" charset="0"/>
            </a:endParaRPr>
          </a:p>
          <a:p>
            <a:pPr>
              <a:buFont typeface="Wingdings" panose="05000000000000000000" pitchFamily="2" charset="2"/>
              <a:buChar char="Ø"/>
            </a:pPr>
            <a:r>
              <a:rPr lang="en-GB" dirty="0">
                <a:latin typeface="Arial" panose="020B0604020202020204" pitchFamily="34" charset="0"/>
                <a:cs typeface="Arial" panose="020B0604020202020204" pitchFamily="34" charset="0"/>
              </a:rPr>
              <a:t>…</a:t>
            </a:r>
          </a:p>
        </p:txBody>
      </p:sp>
      <p:sp>
        <p:nvSpPr>
          <p:cNvPr id="4" name="Content Placeholder 3">
            <a:extLst>
              <a:ext uri="{FF2B5EF4-FFF2-40B4-BE49-F238E27FC236}">
                <a16:creationId xmlns:a16="http://schemas.microsoft.com/office/drawing/2014/main" id="{3AB8A02D-EBAE-40EE-95EA-9460EEBA6BB5}"/>
              </a:ext>
            </a:extLst>
          </p:cNvPr>
          <p:cNvSpPr>
            <a:spLocks noGrp="1"/>
          </p:cNvSpPr>
          <p:nvPr>
            <p:ph sz="half" idx="2"/>
          </p:nvPr>
        </p:nvSpPr>
        <p:spPr>
          <a:xfrm>
            <a:off x="6276704" y="2075290"/>
            <a:ext cx="5849982" cy="4351338"/>
          </a:xfrm>
        </p:spPr>
        <p:txBody>
          <a:bodyPr>
            <a:normAutofit fontScale="70000" lnSpcReduction="20000"/>
          </a:bodyPr>
          <a:lstStyle/>
          <a:p>
            <a:pPr marL="0" indent="0">
              <a:buNone/>
            </a:pPr>
            <a:r>
              <a:rPr lang="en-GB" sz="4000" b="1" dirty="0">
                <a:solidFill>
                  <a:srgbClr val="0070C0"/>
                </a:solidFill>
                <a:latin typeface="Arial" panose="020B0604020202020204" pitchFamily="34" charset="0"/>
                <a:cs typeface="Arial" panose="020B0604020202020204" pitchFamily="34" charset="0"/>
              </a:rPr>
              <a:t>Applied</a:t>
            </a:r>
          </a:p>
          <a:p>
            <a:pPr marL="0" indent="0">
              <a:buNone/>
            </a:pPr>
            <a:endParaRPr lang="en-GB" dirty="0">
              <a:latin typeface="Arial" panose="020B0604020202020204" pitchFamily="34" charset="0"/>
              <a:cs typeface="Arial" panose="020B0604020202020204" pitchFamily="34" charset="0"/>
            </a:endParaRPr>
          </a:p>
          <a:p>
            <a:pPr>
              <a:buFont typeface="Wingdings" panose="05000000000000000000" pitchFamily="2" charset="2"/>
              <a:buChar char="Ø"/>
            </a:pPr>
            <a:r>
              <a:rPr lang="en-GB" dirty="0">
                <a:latin typeface="Arial" panose="020B0604020202020204" pitchFamily="34" charset="0"/>
                <a:cs typeface="Arial" panose="020B0604020202020204" pitchFamily="34" charset="0"/>
              </a:rPr>
              <a:t>Lasers </a:t>
            </a:r>
          </a:p>
          <a:p>
            <a:pPr>
              <a:buFont typeface="Wingdings" panose="05000000000000000000" pitchFamily="2" charset="2"/>
              <a:buChar char="Ø"/>
            </a:pPr>
            <a:endParaRPr lang="en-GB" dirty="0">
              <a:latin typeface="Arial" panose="020B0604020202020204" pitchFamily="34" charset="0"/>
              <a:cs typeface="Arial" panose="020B0604020202020204" pitchFamily="34" charset="0"/>
            </a:endParaRPr>
          </a:p>
          <a:p>
            <a:pPr>
              <a:buFont typeface="Wingdings" panose="05000000000000000000" pitchFamily="2" charset="2"/>
              <a:buChar char="Ø"/>
            </a:pPr>
            <a:r>
              <a:rPr lang="en-GB" dirty="0">
                <a:latin typeface="Arial" panose="020B0604020202020204" pitchFamily="34" charset="0"/>
                <a:cs typeface="Arial" panose="020B0604020202020204" pitchFamily="34" charset="0"/>
              </a:rPr>
              <a:t>Atomic clocks – Cs, H (microwave), Sr, Al (optical)</a:t>
            </a:r>
          </a:p>
          <a:p>
            <a:pPr>
              <a:buFont typeface="Wingdings" panose="05000000000000000000" pitchFamily="2" charset="2"/>
              <a:buChar char="Ø"/>
            </a:pPr>
            <a:endParaRPr lang="en-GB" dirty="0">
              <a:latin typeface="Arial" panose="020B0604020202020204" pitchFamily="34" charset="0"/>
              <a:cs typeface="Arial" panose="020B0604020202020204" pitchFamily="34" charset="0"/>
            </a:endParaRPr>
          </a:p>
          <a:p>
            <a:pPr>
              <a:buFont typeface="Wingdings" panose="05000000000000000000" pitchFamily="2" charset="2"/>
              <a:buChar char="Ø"/>
            </a:pPr>
            <a:r>
              <a:rPr lang="en-GB" dirty="0">
                <a:latin typeface="Arial" panose="020B0604020202020204" pitchFamily="34" charset="0"/>
                <a:cs typeface="Arial" panose="020B0604020202020204" pitchFamily="34" charset="0"/>
              </a:rPr>
              <a:t>Quantum simulations, Quantum computations</a:t>
            </a:r>
          </a:p>
          <a:p>
            <a:pPr marL="0" indent="0">
              <a:buNone/>
            </a:pPr>
            <a:endParaRPr lang="en-GB" dirty="0">
              <a:latin typeface="Arial" panose="020B0604020202020204" pitchFamily="34" charset="0"/>
              <a:cs typeface="Arial" panose="020B0604020202020204" pitchFamily="34" charset="0"/>
            </a:endParaRPr>
          </a:p>
          <a:p>
            <a:pPr>
              <a:buFont typeface="Wingdings" panose="05000000000000000000" pitchFamily="2" charset="2"/>
              <a:buChar char="Ø"/>
            </a:pPr>
            <a:r>
              <a:rPr lang="en-GB" dirty="0">
                <a:latin typeface="Arial" panose="020B0604020202020204" pitchFamily="34" charset="0"/>
                <a:cs typeface="Arial" panose="020B0604020202020204" pitchFamily="34" charset="0"/>
              </a:rPr>
              <a:t>…</a:t>
            </a:r>
          </a:p>
          <a:p>
            <a:pPr>
              <a:buFont typeface="Wingdings" panose="05000000000000000000" pitchFamily="2" charset="2"/>
              <a:buChar char="Ø"/>
            </a:pPr>
            <a:endParaRPr lang="en-GB" dirty="0">
              <a:latin typeface="Arial" panose="020B0604020202020204" pitchFamily="34" charset="0"/>
              <a:cs typeface="Arial" panose="020B0604020202020204" pitchFamily="34" charset="0"/>
            </a:endParaRPr>
          </a:p>
          <a:p>
            <a:pPr>
              <a:buFont typeface="Wingdings" panose="05000000000000000000" pitchFamily="2" charset="2"/>
              <a:buChar char="Ø"/>
            </a:pPr>
            <a:r>
              <a:rPr lang="en-GB" dirty="0">
                <a:latin typeface="Arial" panose="020B0604020202020204" pitchFamily="34" charset="0"/>
                <a:cs typeface="Arial" panose="020B0604020202020204" pitchFamily="34" charset="0"/>
              </a:rPr>
              <a:t>QUANTUM Technologies</a:t>
            </a:r>
          </a:p>
        </p:txBody>
      </p:sp>
      <p:sp>
        <p:nvSpPr>
          <p:cNvPr id="5" name="TextBox 4">
            <a:extLst>
              <a:ext uri="{FF2B5EF4-FFF2-40B4-BE49-F238E27FC236}">
                <a16:creationId xmlns:a16="http://schemas.microsoft.com/office/drawing/2014/main" id="{03C1FB32-39C7-4E7F-BC93-0D7A1AE4777C}"/>
              </a:ext>
            </a:extLst>
          </p:cNvPr>
          <p:cNvSpPr txBox="1"/>
          <p:nvPr/>
        </p:nvSpPr>
        <p:spPr>
          <a:xfrm>
            <a:off x="156754" y="1203157"/>
            <a:ext cx="11969932" cy="523220"/>
          </a:xfrm>
          <a:prstGeom prst="rect">
            <a:avLst/>
          </a:prstGeom>
          <a:noFill/>
        </p:spPr>
        <p:txBody>
          <a:bodyPr wrap="square" rtlCol="0">
            <a:spAutoFit/>
          </a:bodyPr>
          <a:lstStyle/>
          <a:p>
            <a:r>
              <a:rPr lang="en-GB" sz="2800" i="1" dirty="0">
                <a:solidFill>
                  <a:srgbClr val="C00000"/>
                </a:solidFill>
                <a:latin typeface="Arial" panose="020B0604020202020204" pitchFamily="34" charset="0"/>
                <a:cs typeface="Arial" panose="020B0604020202020204" pitchFamily="34" charset="0"/>
              </a:rPr>
              <a:t>They are gateway to a huge range of fundamental and applied physics</a:t>
            </a:r>
          </a:p>
        </p:txBody>
      </p:sp>
      <p:cxnSp>
        <p:nvCxnSpPr>
          <p:cNvPr id="7" name="Straight Connector 6">
            <a:extLst>
              <a:ext uri="{FF2B5EF4-FFF2-40B4-BE49-F238E27FC236}">
                <a16:creationId xmlns:a16="http://schemas.microsoft.com/office/drawing/2014/main" id="{20110FB8-E29A-40A3-BAE6-EED168DFACEE}"/>
              </a:ext>
            </a:extLst>
          </p:cNvPr>
          <p:cNvCxnSpPr>
            <a:cxnSpLocks/>
          </p:cNvCxnSpPr>
          <p:nvPr/>
        </p:nvCxnSpPr>
        <p:spPr>
          <a:xfrm flipH="1">
            <a:off x="6031834" y="2075290"/>
            <a:ext cx="0" cy="4248000"/>
          </a:xfrm>
          <a:prstGeom prst="line">
            <a:avLst/>
          </a:prstGeom>
          <a:ln w="76200">
            <a:solidFill>
              <a:srgbClr val="C00000"/>
            </a:solidFill>
            <a:prstDash val="dash"/>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C1A5B72-6262-4E62-AFB5-45E2487796AF}"/>
              </a:ext>
            </a:extLst>
          </p:cNvPr>
          <p:cNvSpPr txBox="1"/>
          <p:nvPr/>
        </p:nvSpPr>
        <p:spPr>
          <a:xfrm>
            <a:off x="65314" y="6060941"/>
            <a:ext cx="6383612" cy="738664"/>
          </a:xfrm>
          <a:prstGeom prst="rect">
            <a:avLst/>
          </a:prstGeom>
          <a:noFill/>
        </p:spPr>
        <p:txBody>
          <a:bodyPr wrap="square">
            <a:spAutoFit/>
          </a:bodyPr>
          <a:lstStyle/>
          <a:p>
            <a:r>
              <a:rPr lang="en-GB" sz="1400" b="1" dirty="0">
                <a:latin typeface="Arial" panose="020B0604020202020204" pitchFamily="34" charset="0"/>
                <a:cs typeface="Arial" panose="020B0604020202020204" pitchFamily="34" charset="0"/>
              </a:rPr>
              <a:t>Applications of Atomic and Molecular Physics to Astrophysics</a:t>
            </a:r>
          </a:p>
          <a:p>
            <a:r>
              <a:rPr lang="en-GB" sz="1400" dirty="0">
                <a:latin typeface="Arial" panose="020B0604020202020204" pitchFamily="34" charset="0"/>
                <a:cs typeface="Arial" panose="020B0604020202020204" pitchFamily="34" charset="0"/>
              </a:rPr>
              <a:t>Alexander Dalgarno and Stephen </a:t>
            </a:r>
            <a:r>
              <a:rPr lang="en-GB" sz="1400" dirty="0" err="1">
                <a:latin typeface="Arial" panose="020B0604020202020204" pitchFamily="34" charset="0"/>
                <a:cs typeface="Arial" panose="020B0604020202020204" pitchFamily="34" charset="0"/>
              </a:rPr>
              <a:t>Lepp</a:t>
            </a:r>
            <a:endParaRPr lang="en-GB" sz="1400" dirty="0">
              <a:latin typeface="Arial" panose="020B0604020202020204" pitchFamily="34" charset="0"/>
              <a:cs typeface="Arial" panose="020B0604020202020204" pitchFamily="34" charset="0"/>
            </a:endParaRPr>
          </a:p>
          <a:p>
            <a:r>
              <a:rPr lang="en-GB" sz="1400" i="1" dirty="0">
                <a:solidFill>
                  <a:srgbClr val="0070C0"/>
                </a:solidFill>
                <a:latin typeface="Arial" panose="020B0604020202020204" pitchFamily="34" charset="0"/>
                <a:cs typeface="Arial" panose="020B0604020202020204" pitchFamily="34" charset="0"/>
              </a:rPr>
              <a:t>Springer Handbook of Atomic, Molecular, and Optical Physics pp 1235-1246</a:t>
            </a:r>
          </a:p>
        </p:txBody>
      </p:sp>
    </p:spTree>
    <p:extLst>
      <p:ext uri="{BB962C8B-B14F-4D97-AF65-F5344CB8AC3E}">
        <p14:creationId xmlns:p14="http://schemas.microsoft.com/office/powerpoint/2010/main" val="1971619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5"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60502-C96D-4352-93F2-570BD492EB8B}"/>
              </a:ext>
            </a:extLst>
          </p:cNvPr>
          <p:cNvSpPr>
            <a:spLocks noGrp="1"/>
          </p:cNvSpPr>
          <p:nvPr>
            <p:ph type="title"/>
          </p:nvPr>
        </p:nvSpPr>
        <p:spPr>
          <a:xfrm>
            <a:off x="838200" y="0"/>
            <a:ext cx="10515600" cy="1018903"/>
          </a:xfrm>
        </p:spPr>
        <p:txBody>
          <a:bodyPr/>
          <a:lstStyle/>
          <a:p>
            <a:r>
              <a:rPr lang="en-GB" dirty="0">
                <a:solidFill>
                  <a:srgbClr val="0070C0"/>
                </a:solidFill>
                <a:latin typeface="Arial" panose="020B0604020202020204" pitchFamily="34" charset="0"/>
                <a:cs typeface="Arial" panose="020B0604020202020204" pitchFamily="34" charset="0"/>
              </a:rPr>
              <a:t>Where do Africa research output stand?</a:t>
            </a:r>
          </a:p>
        </p:txBody>
      </p:sp>
      <p:pic>
        <p:nvPicPr>
          <p:cNvPr id="10" name="Picture 9">
            <a:extLst>
              <a:ext uri="{FF2B5EF4-FFF2-40B4-BE49-F238E27FC236}">
                <a16:creationId xmlns:a16="http://schemas.microsoft.com/office/drawing/2014/main" id="{F39EBB6A-0069-475E-9478-18955E970301}"/>
              </a:ext>
            </a:extLst>
          </p:cNvPr>
          <p:cNvPicPr>
            <a:picLocks noChangeAspect="1"/>
          </p:cNvPicPr>
          <p:nvPr/>
        </p:nvPicPr>
        <p:blipFill>
          <a:blip r:embed="rId2"/>
          <a:stretch>
            <a:fillRect/>
          </a:stretch>
        </p:blipFill>
        <p:spPr>
          <a:xfrm>
            <a:off x="4896853" y="2285999"/>
            <a:ext cx="6864533" cy="4559965"/>
          </a:xfrm>
          <a:prstGeom prst="rect">
            <a:avLst/>
          </a:prstGeom>
        </p:spPr>
      </p:pic>
      <p:sp>
        <p:nvSpPr>
          <p:cNvPr id="11" name="TextBox 10">
            <a:extLst>
              <a:ext uri="{FF2B5EF4-FFF2-40B4-BE49-F238E27FC236}">
                <a16:creationId xmlns:a16="http://schemas.microsoft.com/office/drawing/2014/main" id="{A162B008-2F40-40A0-A183-F71587FE3B26}"/>
              </a:ext>
            </a:extLst>
          </p:cNvPr>
          <p:cNvSpPr txBox="1"/>
          <p:nvPr/>
        </p:nvSpPr>
        <p:spPr>
          <a:xfrm>
            <a:off x="637380" y="2884482"/>
            <a:ext cx="2752354" cy="2709275"/>
          </a:xfrm>
          <a:prstGeom prst="ellipse">
            <a:avLst/>
          </a:prstGeom>
          <a:solidFill>
            <a:srgbClr val="262626"/>
          </a:solidFill>
          <a:ln w="174625" cmpd="thinThick">
            <a:solidFill>
              <a:srgbClr val="262626"/>
            </a:solidFill>
          </a:ln>
        </p:spPr>
        <p:txBody>
          <a:bodyPr vert="horz" lIns="91440" tIns="45720" rIns="91440" bIns="45720" rtlCol="0" anchor="ctr">
            <a:normAutofit/>
          </a:bodyPr>
          <a:lstStyle/>
          <a:p>
            <a:pPr algn="ctr">
              <a:lnSpc>
                <a:spcPct val="90000"/>
              </a:lnSpc>
              <a:spcBef>
                <a:spcPct val="0"/>
              </a:spcBef>
              <a:spcAft>
                <a:spcPts val="600"/>
              </a:spcAft>
            </a:pPr>
            <a:r>
              <a:rPr lang="en-US" sz="2600" b="1" kern="1200" dirty="0">
                <a:solidFill>
                  <a:srgbClr val="FFFFFF"/>
                </a:solidFill>
                <a:latin typeface="+mj-lt"/>
                <a:ea typeface="+mj-ea"/>
                <a:cs typeface="+mj-cs"/>
              </a:rPr>
              <a:t>Some Africa countries – population above 700 million</a:t>
            </a:r>
          </a:p>
        </p:txBody>
      </p:sp>
      <p:sp>
        <p:nvSpPr>
          <p:cNvPr id="12" name="TextBox 11">
            <a:extLst>
              <a:ext uri="{FF2B5EF4-FFF2-40B4-BE49-F238E27FC236}">
                <a16:creationId xmlns:a16="http://schemas.microsoft.com/office/drawing/2014/main" id="{DC7878C2-7CB6-456B-9C91-FE1F50F98D9D}"/>
              </a:ext>
            </a:extLst>
          </p:cNvPr>
          <p:cNvSpPr txBox="1"/>
          <p:nvPr/>
        </p:nvSpPr>
        <p:spPr>
          <a:xfrm>
            <a:off x="418009" y="896521"/>
            <a:ext cx="11343377" cy="1323439"/>
          </a:xfrm>
          <a:prstGeom prst="rect">
            <a:avLst/>
          </a:prstGeom>
          <a:noFill/>
        </p:spPr>
        <p:txBody>
          <a:bodyPr wrap="square" rtlCol="0">
            <a:spAutoFit/>
          </a:bodyPr>
          <a:lstStyle/>
          <a:p>
            <a:r>
              <a:rPr lang="en-GB" sz="2000" b="1" i="1" dirty="0">
                <a:latin typeface="Arial" panose="020B0604020202020204" pitchFamily="34" charset="0"/>
                <a:cs typeface="Arial" panose="020B0604020202020204" pitchFamily="34" charset="0"/>
              </a:rPr>
              <a:t>Search: Scopus</a:t>
            </a:r>
          </a:p>
          <a:p>
            <a:r>
              <a:rPr lang="en-GB" sz="2000" dirty="0">
                <a:latin typeface="Arial" panose="020B0604020202020204" pitchFamily="34" charset="0"/>
                <a:cs typeface="Arial" panose="020B0604020202020204" pitchFamily="34" charset="0"/>
              </a:rPr>
              <a:t>Keywords -- Atoms/Molecules/Atomic/Molecular/Ions</a:t>
            </a:r>
          </a:p>
          <a:p>
            <a:r>
              <a:rPr lang="en-GB" sz="2000" dirty="0">
                <a:latin typeface="Arial" panose="020B0604020202020204" pitchFamily="34" charset="0"/>
                <a:cs typeface="Arial" panose="020B0604020202020204" pitchFamily="34" charset="0"/>
              </a:rPr>
              <a:t>Years – 2000 – 2022</a:t>
            </a:r>
          </a:p>
          <a:p>
            <a:r>
              <a:rPr lang="en-GB" sz="2000" dirty="0">
                <a:latin typeface="Arial" panose="020B0604020202020204" pitchFamily="34" charset="0"/>
                <a:cs typeface="Arial" panose="020B0604020202020204" pitchFamily="34" charset="0"/>
              </a:rPr>
              <a:t>Country – South Africa, Ghana, Nigeria, Morocco, Tunisia, Algeria, Congo, Kenya, Egypt, Ethiopia</a:t>
            </a:r>
          </a:p>
        </p:txBody>
      </p:sp>
      <p:sp>
        <p:nvSpPr>
          <p:cNvPr id="13" name="TextBox 12">
            <a:extLst>
              <a:ext uri="{FF2B5EF4-FFF2-40B4-BE49-F238E27FC236}">
                <a16:creationId xmlns:a16="http://schemas.microsoft.com/office/drawing/2014/main" id="{8A1B3CC1-E88D-4D24-B2C8-41100B0ADEB1}"/>
              </a:ext>
            </a:extLst>
          </p:cNvPr>
          <p:cNvSpPr txBox="1"/>
          <p:nvPr/>
        </p:nvSpPr>
        <p:spPr>
          <a:xfrm>
            <a:off x="84221" y="6322744"/>
            <a:ext cx="5077326" cy="523220"/>
          </a:xfrm>
          <a:prstGeom prst="rect">
            <a:avLst/>
          </a:prstGeom>
          <a:noFill/>
        </p:spPr>
        <p:txBody>
          <a:bodyPr wrap="square" rtlCol="0">
            <a:spAutoFit/>
          </a:bodyPr>
          <a:lstStyle/>
          <a:p>
            <a:r>
              <a:rPr lang="en-GB" sz="2800" b="1" i="1" dirty="0">
                <a:latin typeface="Arial" panose="020B0604020202020204" pitchFamily="34" charset="0"/>
                <a:cs typeface="Arial" panose="020B0604020202020204" pitchFamily="34" charset="0"/>
              </a:rPr>
              <a:t>Result</a:t>
            </a:r>
            <a:r>
              <a:rPr lang="en-GB" sz="2800" dirty="0">
                <a:latin typeface="Arial" panose="020B0604020202020204" pitchFamily="34" charset="0"/>
                <a:cs typeface="Arial" panose="020B0604020202020204" pitchFamily="34" charset="0"/>
              </a:rPr>
              <a:t>: </a:t>
            </a:r>
            <a:r>
              <a:rPr lang="en-GB" sz="2800" dirty="0">
                <a:solidFill>
                  <a:srgbClr val="C00000"/>
                </a:solidFill>
                <a:latin typeface="Arial" panose="020B0604020202020204" pitchFamily="34" charset="0"/>
                <a:cs typeface="Arial" panose="020B0604020202020204" pitchFamily="34" charset="0"/>
              </a:rPr>
              <a:t>64,088</a:t>
            </a:r>
            <a:r>
              <a:rPr lang="en-GB" sz="2800" dirty="0">
                <a:latin typeface="Arial" panose="020B0604020202020204" pitchFamily="34" charset="0"/>
                <a:cs typeface="Arial" panose="020B0604020202020204" pitchFamily="34" charset="0"/>
              </a:rPr>
              <a:t> documents</a:t>
            </a:r>
          </a:p>
        </p:txBody>
      </p:sp>
    </p:spTree>
    <p:extLst>
      <p:ext uri="{BB962C8B-B14F-4D97-AF65-F5344CB8AC3E}">
        <p14:creationId xmlns:p14="http://schemas.microsoft.com/office/powerpoint/2010/main" val="31226065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par>
                          <p:cTn id="15" fill="hold">
                            <p:stCondLst>
                              <p:cond delay="0"/>
                            </p:stCondLst>
                            <p:childTnLst>
                              <p:par>
                                <p:cTn id="16" presetID="1"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999B5DC9-6662-4395-AF70-5415D0CDA011}"/>
              </a:ext>
            </a:extLst>
          </p:cNvPr>
          <p:cNvGrpSpPr/>
          <p:nvPr/>
        </p:nvGrpSpPr>
        <p:grpSpPr>
          <a:xfrm>
            <a:off x="451182" y="550269"/>
            <a:ext cx="3236495" cy="1311442"/>
            <a:chOff x="1153027" y="2857503"/>
            <a:chExt cx="3236495" cy="1311442"/>
          </a:xfrm>
        </p:grpSpPr>
        <p:sp>
          <p:nvSpPr>
            <p:cNvPr id="2" name="Rectangle: Rounded Corners 1">
              <a:extLst>
                <a:ext uri="{FF2B5EF4-FFF2-40B4-BE49-F238E27FC236}">
                  <a16:creationId xmlns:a16="http://schemas.microsoft.com/office/drawing/2014/main" id="{B07706B6-9E46-4150-9469-268075CFB070}"/>
                </a:ext>
              </a:extLst>
            </p:cNvPr>
            <p:cNvSpPr/>
            <p:nvPr/>
          </p:nvSpPr>
          <p:spPr>
            <a:xfrm>
              <a:off x="1153027" y="2857503"/>
              <a:ext cx="3236495" cy="1311442"/>
            </a:xfrm>
            <a:prstGeom prst="round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rgbClr val="FF0000"/>
                </a:solidFill>
              </a:endParaRPr>
            </a:p>
          </p:txBody>
        </p:sp>
        <p:sp>
          <p:nvSpPr>
            <p:cNvPr id="3" name="TextBox 2">
              <a:extLst>
                <a:ext uri="{FF2B5EF4-FFF2-40B4-BE49-F238E27FC236}">
                  <a16:creationId xmlns:a16="http://schemas.microsoft.com/office/drawing/2014/main" id="{0952B334-CA31-4EBA-AEFC-9D129576449B}"/>
                </a:ext>
              </a:extLst>
            </p:cNvPr>
            <p:cNvSpPr txBox="1"/>
            <p:nvPr/>
          </p:nvSpPr>
          <p:spPr>
            <a:xfrm>
              <a:off x="1467849" y="3075057"/>
              <a:ext cx="2658979" cy="707886"/>
            </a:xfrm>
            <a:prstGeom prst="rect">
              <a:avLst/>
            </a:prstGeom>
            <a:noFill/>
          </p:spPr>
          <p:txBody>
            <a:bodyPr wrap="square" rtlCol="0">
              <a:spAutoFit/>
            </a:bodyPr>
            <a:lstStyle/>
            <a:p>
              <a:r>
                <a:rPr lang="en-GB" sz="2000" dirty="0">
                  <a:solidFill>
                    <a:srgbClr val="0070C0"/>
                  </a:solidFill>
                  <a:latin typeface="Arial" panose="020B0604020202020204" pitchFamily="34" charset="0"/>
                  <a:cs typeface="Arial" panose="020B0604020202020204" pitchFamily="34" charset="0"/>
                </a:rPr>
                <a:t>Atomic, Molecular and Optical Physics</a:t>
              </a:r>
            </a:p>
          </p:txBody>
        </p:sp>
      </p:grpSp>
      <p:sp>
        <p:nvSpPr>
          <p:cNvPr id="4" name="TextBox 3">
            <a:extLst>
              <a:ext uri="{FF2B5EF4-FFF2-40B4-BE49-F238E27FC236}">
                <a16:creationId xmlns:a16="http://schemas.microsoft.com/office/drawing/2014/main" id="{3838F2E6-4301-42E0-A0A4-EA1D579ACD40}"/>
              </a:ext>
            </a:extLst>
          </p:cNvPr>
          <p:cNvSpPr txBox="1"/>
          <p:nvPr/>
        </p:nvSpPr>
        <p:spPr>
          <a:xfrm>
            <a:off x="201530" y="5917801"/>
            <a:ext cx="8289759" cy="923330"/>
          </a:xfrm>
          <a:prstGeom prst="rect">
            <a:avLst/>
          </a:prstGeom>
          <a:noFill/>
        </p:spPr>
        <p:txBody>
          <a:bodyPr wrap="square" rtlCol="0">
            <a:spAutoFit/>
          </a:bodyPr>
          <a:lstStyle/>
          <a:p>
            <a:r>
              <a:rPr lang="en-GB" b="0" i="1" dirty="0">
                <a:solidFill>
                  <a:srgbClr val="333333"/>
                </a:solidFill>
                <a:effectLst/>
                <a:latin typeface="Arial" panose="020B0604020202020204" pitchFamily="34" charset="0"/>
                <a:cs typeface="Arial" panose="020B0604020202020204" pitchFamily="34" charset="0"/>
              </a:rPr>
              <a:t>Journal of Physics B: Atomic, Molecular and Optical Physics</a:t>
            </a:r>
            <a:r>
              <a:rPr lang="en-GB" b="0" i="0" dirty="0">
                <a:solidFill>
                  <a:srgbClr val="333333"/>
                </a:solidFill>
                <a:effectLst/>
                <a:latin typeface="Arial" panose="020B0604020202020204" pitchFamily="34" charset="0"/>
                <a:cs typeface="Arial" panose="020B0604020202020204" pitchFamily="34" charset="0"/>
              </a:rPr>
              <a:t> covers the study of atoms, ions, molecules and clusters, and their structure and interactions with particles, photons or fields.</a:t>
            </a:r>
            <a:endParaRPr lang="en-GB"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827112C1-3DC5-4A31-829F-726C06FF07ED}"/>
              </a:ext>
            </a:extLst>
          </p:cNvPr>
          <p:cNvSpPr txBox="1"/>
          <p:nvPr/>
        </p:nvSpPr>
        <p:spPr>
          <a:xfrm>
            <a:off x="5580648" y="172098"/>
            <a:ext cx="6274470" cy="5290615"/>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Sections:</a:t>
            </a:r>
          </a:p>
          <a:p>
            <a:pPr marL="342900" indent="-342900">
              <a:lnSpc>
                <a:spcPct val="20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Atomic structure, properties, and dynamics</a:t>
            </a:r>
          </a:p>
          <a:p>
            <a:pPr marL="342900" indent="-342900">
              <a:lnSpc>
                <a:spcPct val="20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Molecular, Chemical and Cluster Physics</a:t>
            </a:r>
          </a:p>
          <a:p>
            <a:pPr marL="342900" indent="-342900">
              <a:lnSpc>
                <a:spcPct val="20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Atomic and Molecular Collisions</a:t>
            </a:r>
          </a:p>
          <a:p>
            <a:pPr marL="342900" indent="-342900">
              <a:lnSpc>
                <a:spcPct val="20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Cold Quantum Matter</a:t>
            </a:r>
          </a:p>
          <a:p>
            <a:pPr marL="342900" indent="-342900">
              <a:lnSpc>
                <a:spcPct val="20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Optical and Laser Physics</a:t>
            </a:r>
          </a:p>
          <a:p>
            <a:pPr marL="342900" indent="-342900">
              <a:lnSpc>
                <a:spcPct val="20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Quantum Technologies</a:t>
            </a:r>
          </a:p>
          <a:p>
            <a:pPr marL="342900" indent="-342900">
              <a:lnSpc>
                <a:spcPct val="20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Ultrafast, High-field, and X-ray Physics</a:t>
            </a:r>
          </a:p>
          <a:p>
            <a:pPr marL="342900" indent="-342900">
              <a:lnSpc>
                <a:spcPct val="20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Astrophysics and Plasma Physics</a:t>
            </a:r>
          </a:p>
        </p:txBody>
      </p:sp>
      <p:sp>
        <p:nvSpPr>
          <p:cNvPr id="7" name="TextBox 6">
            <a:extLst>
              <a:ext uri="{FF2B5EF4-FFF2-40B4-BE49-F238E27FC236}">
                <a16:creationId xmlns:a16="http://schemas.microsoft.com/office/drawing/2014/main" id="{7CFC512D-3BE9-4BF0-82E2-1748644DD6B9}"/>
              </a:ext>
            </a:extLst>
          </p:cNvPr>
          <p:cNvSpPr txBox="1"/>
          <p:nvPr/>
        </p:nvSpPr>
        <p:spPr>
          <a:xfrm>
            <a:off x="757986" y="3203878"/>
            <a:ext cx="3236494" cy="1881990"/>
          </a:xfrm>
          <a:prstGeom prst="rect">
            <a:avLst/>
          </a:prstGeom>
          <a:noFill/>
        </p:spPr>
        <p:txBody>
          <a:bodyPr wrap="square" rtlCol="0">
            <a:spAutoFit/>
          </a:bodyPr>
          <a:lstStyle/>
          <a:p>
            <a:pPr>
              <a:lnSpc>
                <a:spcPct val="150000"/>
              </a:lnSpc>
            </a:pPr>
            <a:r>
              <a:rPr lang="en-GB" sz="2000" b="1" i="1" dirty="0">
                <a:latin typeface="Arial" panose="020B0604020202020204" pitchFamily="34" charset="0"/>
                <a:cs typeface="Arial" panose="020B0604020202020204" pitchFamily="34" charset="0"/>
              </a:rPr>
              <a:t>Look up </a:t>
            </a:r>
          </a:p>
          <a:p>
            <a:pPr>
              <a:lnSpc>
                <a:spcPct val="150000"/>
              </a:lnSpc>
            </a:pPr>
            <a:r>
              <a:rPr lang="en-GB" sz="2000" dirty="0">
                <a:latin typeface="Arial" panose="020B0604020202020204" pitchFamily="34" charset="0"/>
                <a:cs typeface="Arial" panose="020B0604020202020204" pitchFamily="34" charset="0"/>
              </a:rPr>
              <a:t>APS division --  DAMOP </a:t>
            </a:r>
          </a:p>
          <a:p>
            <a:pPr>
              <a:lnSpc>
                <a:spcPct val="150000"/>
              </a:lnSpc>
            </a:pPr>
            <a:r>
              <a:rPr lang="en-GB" sz="2000" dirty="0">
                <a:latin typeface="Arial" panose="020B0604020202020204" pitchFamily="34" charset="0"/>
                <a:cs typeface="Arial" panose="020B0604020202020204" pitchFamily="34" charset="0"/>
              </a:rPr>
              <a:t>EPS division of AMOP</a:t>
            </a:r>
          </a:p>
          <a:p>
            <a:pPr>
              <a:lnSpc>
                <a:spcPct val="150000"/>
              </a:lnSpc>
            </a:pPr>
            <a:r>
              <a:rPr lang="en-GB" sz="2000" dirty="0">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4181524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quantum technology for flickr | You might not know that you … | Flickr">
            <a:extLst>
              <a:ext uri="{FF2B5EF4-FFF2-40B4-BE49-F238E27FC236}">
                <a16:creationId xmlns:a16="http://schemas.microsoft.com/office/drawing/2014/main" id="{9EBE80A7-EA83-46FC-818A-E5EF481634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9100" y="114300"/>
            <a:ext cx="8729653" cy="614704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D336D55-5645-4512-8B9E-D698D8BF223B}"/>
              </a:ext>
            </a:extLst>
          </p:cNvPr>
          <p:cNvSpPr txBox="1"/>
          <p:nvPr/>
        </p:nvSpPr>
        <p:spPr>
          <a:xfrm>
            <a:off x="5943600" y="6330434"/>
            <a:ext cx="6096000" cy="461665"/>
          </a:xfrm>
          <a:prstGeom prst="rect">
            <a:avLst/>
          </a:prstGeom>
          <a:noFill/>
        </p:spPr>
        <p:txBody>
          <a:bodyPr wrap="square">
            <a:spAutoFit/>
          </a:bodyPr>
          <a:lstStyle/>
          <a:p>
            <a:pPr>
              <a:tabLst>
                <a:tab pos="3835400" algn="l"/>
              </a:tabLst>
            </a:pPr>
            <a:r>
              <a:rPr lang="en-GB" sz="2400" dirty="0">
                <a:solidFill>
                  <a:srgbClr val="C00000"/>
                </a:solidFill>
                <a:effectLst/>
                <a:latin typeface="Arial" panose="020B0604020202020204" pitchFamily="34" charset="0"/>
                <a:ea typeface="Calibri" panose="020F0502020204030204" pitchFamily="34" charset="0"/>
                <a:cs typeface="Arial" panose="020B0604020202020204" pitchFamily="34" charset="0"/>
              </a:rPr>
              <a:t>Where is the African Quantum initiatives?</a:t>
            </a:r>
          </a:p>
        </p:txBody>
      </p:sp>
    </p:spTree>
    <p:extLst>
      <p:ext uri="{BB962C8B-B14F-4D97-AF65-F5344CB8AC3E}">
        <p14:creationId xmlns:p14="http://schemas.microsoft.com/office/powerpoint/2010/main" val="32396350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19D14-7321-4DCB-B3C5-B38EC625645F}"/>
              </a:ext>
            </a:extLst>
          </p:cNvPr>
          <p:cNvSpPr>
            <a:spLocks noGrp="1"/>
          </p:cNvSpPr>
          <p:nvPr>
            <p:ph type="title"/>
          </p:nvPr>
        </p:nvSpPr>
        <p:spPr>
          <a:xfrm>
            <a:off x="203200" y="24721"/>
            <a:ext cx="11640457" cy="656316"/>
          </a:xfrm>
        </p:spPr>
        <p:txBody>
          <a:bodyPr>
            <a:normAutofit fontScale="90000"/>
          </a:bodyPr>
          <a:lstStyle/>
          <a:p>
            <a:r>
              <a:rPr lang="en-GB" b="1" dirty="0">
                <a:solidFill>
                  <a:srgbClr val="0070C0"/>
                </a:solidFill>
                <a:latin typeface="Arial" panose="020B0604020202020204" pitchFamily="34" charset="0"/>
                <a:cs typeface="Arial" panose="020B0604020202020204" pitchFamily="34" charset="0"/>
              </a:rPr>
              <a:t>Atomic &amp; Molecular Physics working group </a:t>
            </a:r>
            <a:endParaRPr lang="en-GB" dirty="0">
              <a:solidFill>
                <a:srgbClr val="0070C0"/>
              </a:solidFill>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BD42402F-32DE-4883-95CA-7F494D78FA2A}"/>
              </a:ext>
            </a:extLst>
          </p:cNvPr>
          <p:cNvSpPr>
            <a:spLocks noGrp="1"/>
          </p:cNvSpPr>
          <p:nvPr>
            <p:ph sz="half" idx="1"/>
          </p:nvPr>
        </p:nvSpPr>
        <p:spPr/>
        <p:txBody>
          <a:bodyPr/>
          <a:lstStyle/>
          <a:p>
            <a:r>
              <a:rPr lang="en-GB" dirty="0"/>
              <a:t>Join the working group</a:t>
            </a:r>
          </a:p>
          <a:p>
            <a:endParaRPr lang="en-GB" dirty="0"/>
          </a:p>
          <a:p>
            <a:r>
              <a:rPr lang="en-GB" dirty="0"/>
              <a:t>Participate in building the community</a:t>
            </a:r>
          </a:p>
          <a:p>
            <a:endParaRPr lang="en-GB" dirty="0"/>
          </a:p>
          <a:p>
            <a:r>
              <a:rPr lang="en-GB" dirty="0"/>
              <a:t>Submit LOIs</a:t>
            </a:r>
          </a:p>
          <a:p>
            <a:endParaRPr lang="en-GB" dirty="0"/>
          </a:p>
          <a:p>
            <a:r>
              <a:rPr lang="en-GB" dirty="0"/>
              <a:t>Contribute to physics in Africa</a:t>
            </a:r>
          </a:p>
        </p:txBody>
      </p:sp>
      <p:sp>
        <p:nvSpPr>
          <p:cNvPr id="4" name="Content Placeholder 3">
            <a:extLst>
              <a:ext uri="{FF2B5EF4-FFF2-40B4-BE49-F238E27FC236}">
                <a16:creationId xmlns:a16="http://schemas.microsoft.com/office/drawing/2014/main" id="{542669C6-1B14-4064-85F7-91D79CBEF8DB}"/>
              </a:ext>
            </a:extLst>
          </p:cNvPr>
          <p:cNvSpPr>
            <a:spLocks noGrp="1"/>
          </p:cNvSpPr>
          <p:nvPr>
            <p:ph sz="half" idx="2"/>
          </p:nvPr>
        </p:nvSpPr>
        <p:spPr>
          <a:xfrm>
            <a:off x="6019800" y="1302645"/>
            <a:ext cx="5700486" cy="3288846"/>
          </a:xfrm>
        </p:spPr>
        <p:txBody>
          <a:bodyPr/>
          <a:lstStyle/>
          <a:p>
            <a:r>
              <a:rPr lang="en-GB" b="1" dirty="0"/>
              <a:t>Upcoming activities</a:t>
            </a:r>
          </a:p>
          <a:p>
            <a:pPr lvl="1"/>
            <a:r>
              <a:rPr lang="en-GB" dirty="0"/>
              <a:t>Workshop/meetings on LOIs</a:t>
            </a:r>
          </a:p>
          <a:p>
            <a:pPr marL="457200" lvl="1" indent="0">
              <a:buNone/>
            </a:pPr>
            <a:endParaRPr lang="en-GB" dirty="0"/>
          </a:p>
          <a:p>
            <a:pPr lvl="1"/>
            <a:r>
              <a:rPr lang="en-GB" dirty="0"/>
              <a:t>AMP school/conference??</a:t>
            </a:r>
          </a:p>
          <a:p>
            <a:pPr lvl="1"/>
            <a:endParaRPr lang="en-GB" dirty="0"/>
          </a:p>
          <a:p>
            <a:pPr lvl="1"/>
            <a:r>
              <a:rPr lang="en-GB" dirty="0"/>
              <a:t>…</a:t>
            </a:r>
          </a:p>
          <a:p>
            <a:pPr lvl="1"/>
            <a:endParaRPr lang="en-GB" dirty="0"/>
          </a:p>
        </p:txBody>
      </p:sp>
      <p:sp>
        <p:nvSpPr>
          <p:cNvPr id="5" name="TextBox 4">
            <a:extLst>
              <a:ext uri="{FF2B5EF4-FFF2-40B4-BE49-F238E27FC236}">
                <a16:creationId xmlns:a16="http://schemas.microsoft.com/office/drawing/2014/main" id="{1FD88F30-AB19-44A9-8A23-44EC96857D5C}"/>
              </a:ext>
            </a:extLst>
          </p:cNvPr>
          <p:cNvSpPr txBox="1"/>
          <p:nvPr/>
        </p:nvSpPr>
        <p:spPr>
          <a:xfrm flipH="1">
            <a:off x="459377" y="6312591"/>
            <a:ext cx="4856481" cy="369332"/>
          </a:xfrm>
          <a:prstGeom prst="rect">
            <a:avLst/>
          </a:prstGeom>
          <a:noFill/>
        </p:spPr>
        <p:txBody>
          <a:bodyPr wrap="square" rtlCol="0">
            <a:spAutoFit/>
          </a:bodyPr>
          <a:lstStyle/>
          <a:p>
            <a:r>
              <a:rPr lang="en-GB" b="0" i="0" dirty="0">
                <a:solidFill>
                  <a:srgbClr val="201F1E"/>
                </a:solidFill>
                <a:effectLst/>
                <a:latin typeface="Calibri" panose="020F0502020204030204" pitchFamily="34" charset="0"/>
              </a:rPr>
              <a:t> </a:t>
            </a:r>
            <a:r>
              <a:rPr lang="en-GB" b="0" i="0" dirty="0">
                <a:effectLst/>
                <a:latin typeface="Calibri" panose="020F0502020204030204" pitchFamily="34" charset="0"/>
                <a:hlinkClick r:id="rId2"/>
              </a:rPr>
              <a:t>asfap-atomicMolecular@cern.ch</a:t>
            </a:r>
            <a:endParaRPr lang="en-GB" dirty="0"/>
          </a:p>
        </p:txBody>
      </p:sp>
      <p:sp>
        <p:nvSpPr>
          <p:cNvPr id="6" name="TextBox 5">
            <a:extLst>
              <a:ext uri="{FF2B5EF4-FFF2-40B4-BE49-F238E27FC236}">
                <a16:creationId xmlns:a16="http://schemas.microsoft.com/office/drawing/2014/main" id="{FE527884-34A9-433D-A331-58A050E47AA5}"/>
              </a:ext>
            </a:extLst>
          </p:cNvPr>
          <p:cNvSpPr txBox="1"/>
          <p:nvPr/>
        </p:nvSpPr>
        <p:spPr>
          <a:xfrm>
            <a:off x="281577" y="1043666"/>
            <a:ext cx="4696823" cy="461665"/>
          </a:xfrm>
          <a:prstGeom prst="rect">
            <a:avLst/>
          </a:prstGeom>
          <a:noFill/>
        </p:spPr>
        <p:txBody>
          <a:bodyPr wrap="square" rtlCol="0">
            <a:spAutoFit/>
          </a:bodyPr>
          <a:lstStyle/>
          <a:p>
            <a:r>
              <a:rPr lang="en-GB" sz="2400" b="1" dirty="0">
                <a:solidFill>
                  <a:srgbClr val="C00000"/>
                </a:solidFill>
                <a:latin typeface="Arial" panose="020B0604020202020204" pitchFamily="34" charset="0"/>
                <a:cs typeface="Arial" panose="020B0604020202020204" pitchFamily="34" charset="0"/>
              </a:rPr>
              <a:t>What next for you/us?</a:t>
            </a:r>
          </a:p>
        </p:txBody>
      </p:sp>
      <p:pic>
        <p:nvPicPr>
          <p:cNvPr id="7" name="Image" descr="Image">
            <a:extLst>
              <a:ext uri="{FF2B5EF4-FFF2-40B4-BE49-F238E27FC236}">
                <a16:creationId xmlns:a16="http://schemas.microsoft.com/office/drawing/2014/main" id="{BC187BA8-E59B-4559-B130-0F74F0E999D1}"/>
              </a:ext>
            </a:extLst>
          </p:cNvPr>
          <p:cNvPicPr>
            <a:picLocks noChangeAspect="1"/>
          </p:cNvPicPr>
          <p:nvPr/>
        </p:nvPicPr>
        <p:blipFill>
          <a:blip r:embed="rId3"/>
          <a:srcRect l="107" t="100" r="110" b="102"/>
          <a:stretch>
            <a:fillRect/>
          </a:stretch>
        </p:blipFill>
        <p:spPr>
          <a:xfrm>
            <a:off x="10706100" y="672890"/>
            <a:ext cx="1282700" cy="1001206"/>
          </a:xfrm>
          <a:custGeom>
            <a:avLst/>
            <a:gdLst/>
            <a:ahLst/>
            <a:cxnLst>
              <a:cxn ang="0">
                <a:pos x="wd2" y="hd2"/>
              </a:cxn>
              <a:cxn ang="5400000">
                <a:pos x="wd2" y="hd2"/>
              </a:cxn>
              <a:cxn ang="10800000">
                <a:pos x="wd2" y="hd2"/>
              </a:cxn>
              <a:cxn ang="16200000">
                <a:pos x="wd2" y="hd2"/>
              </a:cxn>
            </a:cxnLst>
            <a:rect l="0" t="0" r="r" b="b"/>
            <a:pathLst>
              <a:path w="21556" h="21600" extrusionOk="0">
                <a:moveTo>
                  <a:pt x="10802" y="0"/>
                </a:moveTo>
                <a:cubicBezTo>
                  <a:pt x="10588" y="4"/>
                  <a:pt x="10470" y="10"/>
                  <a:pt x="10466" y="16"/>
                </a:cubicBezTo>
                <a:cubicBezTo>
                  <a:pt x="10452" y="37"/>
                  <a:pt x="10406" y="54"/>
                  <a:pt x="10364" y="54"/>
                </a:cubicBezTo>
                <a:cubicBezTo>
                  <a:pt x="10322" y="54"/>
                  <a:pt x="10132" y="122"/>
                  <a:pt x="9943" y="207"/>
                </a:cubicBezTo>
                <a:cubicBezTo>
                  <a:pt x="8844" y="700"/>
                  <a:pt x="7792" y="2386"/>
                  <a:pt x="7170" y="4651"/>
                </a:cubicBezTo>
                <a:cubicBezTo>
                  <a:pt x="7111" y="4867"/>
                  <a:pt x="7057" y="5062"/>
                  <a:pt x="7048" y="5086"/>
                </a:cubicBezTo>
                <a:cubicBezTo>
                  <a:pt x="7036" y="5116"/>
                  <a:pt x="6894" y="5098"/>
                  <a:pt x="6578" y="5022"/>
                </a:cubicBezTo>
                <a:cubicBezTo>
                  <a:pt x="5345" y="4724"/>
                  <a:pt x="4180" y="4571"/>
                  <a:pt x="3147" y="4571"/>
                </a:cubicBezTo>
                <a:cubicBezTo>
                  <a:pt x="1924" y="4572"/>
                  <a:pt x="1101" y="4774"/>
                  <a:pt x="552" y="5209"/>
                </a:cubicBezTo>
                <a:cubicBezTo>
                  <a:pt x="357" y="5363"/>
                  <a:pt x="60" y="5818"/>
                  <a:pt x="60" y="5962"/>
                </a:cubicBezTo>
                <a:cubicBezTo>
                  <a:pt x="60" y="6000"/>
                  <a:pt x="40" y="6039"/>
                  <a:pt x="18" y="6052"/>
                </a:cubicBezTo>
                <a:cubicBezTo>
                  <a:pt x="10" y="6056"/>
                  <a:pt x="5" y="6247"/>
                  <a:pt x="0" y="6594"/>
                </a:cubicBezTo>
                <a:cubicBezTo>
                  <a:pt x="1" y="6634"/>
                  <a:pt x="2" y="6718"/>
                  <a:pt x="4" y="6720"/>
                </a:cubicBezTo>
                <a:cubicBezTo>
                  <a:pt x="20" y="6734"/>
                  <a:pt x="66" y="6863"/>
                  <a:pt x="107" y="7007"/>
                </a:cubicBezTo>
                <a:cubicBezTo>
                  <a:pt x="206" y="7359"/>
                  <a:pt x="422" y="7793"/>
                  <a:pt x="703" y="8210"/>
                </a:cubicBezTo>
                <a:cubicBezTo>
                  <a:pt x="1071" y="8758"/>
                  <a:pt x="1022" y="8732"/>
                  <a:pt x="1279" y="8513"/>
                </a:cubicBezTo>
                <a:cubicBezTo>
                  <a:pt x="1401" y="8410"/>
                  <a:pt x="1578" y="8287"/>
                  <a:pt x="1673" y="8238"/>
                </a:cubicBezTo>
                <a:lnTo>
                  <a:pt x="1845" y="8149"/>
                </a:lnTo>
                <a:lnTo>
                  <a:pt x="1729" y="7941"/>
                </a:lnTo>
                <a:cubicBezTo>
                  <a:pt x="1484" y="7501"/>
                  <a:pt x="1415" y="7246"/>
                  <a:pt x="1415" y="6782"/>
                </a:cubicBezTo>
                <a:cubicBezTo>
                  <a:pt x="1415" y="6406"/>
                  <a:pt x="1428" y="6330"/>
                  <a:pt x="1513" y="6176"/>
                </a:cubicBezTo>
                <a:cubicBezTo>
                  <a:pt x="1794" y="5669"/>
                  <a:pt x="2322" y="5366"/>
                  <a:pt x="3209" y="5207"/>
                </a:cubicBezTo>
                <a:cubicBezTo>
                  <a:pt x="3621" y="5133"/>
                  <a:pt x="4826" y="5144"/>
                  <a:pt x="5439" y="5227"/>
                </a:cubicBezTo>
                <a:cubicBezTo>
                  <a:pt x="6056" y="5311"/>
                  <a:pt x="6861" y="5463"/>
                  <a:pt x="6908" y="5504"/>
                </a:cubicBezTo>
                <a:cubicBezTo>
                  <a:pt x="6928" y="5522"/>
                  <a:pt x="6897" y="5765"/>
                  <a:pt x="6836" y="6056"/>
                </a:cubicBezTo>
                <a:cubicBezTo>
                  <a:pt x="6738" y="6533"/>
                  <a:pt x="6563" y="7717"/>
                  <a:pt x="6503" y="8318"/>
                </a:cubicBezTo>
                <a:lnTo>
                  <a:pt x="6476" y="8567"/>
                </a:lnTo>
                <a:lnTo>
                  <a:pt x="5991" y="8876"/>
                </a:lnTo>
                <a:cubicBezTo>
                  <a:pt x="5723" y="9047"/>
                  <a:pt x="5291" y="9335"/>
                  <a:pt x="5032" y="9518"/>
                </a:cubicBezTo>
                <a:cubicBezTo>
                  <a:pt x="4773" y="9700"/>
                  <a:pt x="4545" y="9840"/>
                  <a:pt x="4524" y="9829"/>
                </a:cubicBezTo>
                <a:cubicBezTo>
                  <a:pt x="4504" y="9817"/>
                  <a:pt x="4464" y="9711"/>
                  <a:pt x="4437" y="9593"/>
                </a:cubicBezTo>
                <a:cubicBezTo>
                  <a:pt x="4328" y="9115"/>
                  <a:pt x="3996" y="8716"/>
                  <a:pt x="3534" y="8507"/>
                </a:cubicBezTo>
                <a:cubicBezTo>
                  <a:pt x="2634" y="8100"/>
                  <a:pt x="1596" y="8403"/>
                  <a:pt x="1155" y="9203"/>
                </a:cubicBezTo>
                <a:cubicBezTo>
                  <a:pt x="1003" y="9478"/>
                  <a:pt x="999" y="9502"/>
                  <a:pt x="999" y="9882"/>
                </a:cubicBezTo>
                <a:cubicBezTo>
                  <a:pt x="999" y="10248"/>
                  <a:pt x="1007" y="10295"/>
                  <a:pt x="1130" y="10528"/>
                </a:cubicBezTo>
                <a:cubicBezTo>
                  <a:pt x="1360" y="10962"/>
                  <a:pt x="1840" y="11326"/>
                  <a:pt x="2279" y="11399"/>
                </a:cubicBezTo>
                <a:cubicBezTo>
                  <a:pt x="2549" y="11444"/>
                  <a:pt x="2543" y="11488"/>
                  <a:pt x="2219" y="11811"/>
                </a:cubicBezTo>
                <a:cubicBezTo>
                  <a:pt x="719" y="13306"/>
                  <a:pt x="-44" y="14711"/>
                  <a:pt x="135" y="15649"/>
                </a:cubicBezTo>
                <a:cubicBezTo>
                  <a:pt x="241" y="16203"/>
                  <a:pt x="559" y="16573"/>
                  <a:pt x="1146" y="16831"/>
                </a:cubicBezTo>
                <a:cubicBezTo>
                  <a:pt x="1714" y="17081"/>
                  <a:pt x="2239" y="17171"/>
                  <a:pt x="3124" y="17172"/>
                </a:cubicBezTo>
                <a:cubicBezTo>
                  <a:pt x="4080" y="17173"/>
                  <a:pt x="5266" y="17010"/>
                  <a:pt x="6483" y="16710"/>
                </a:cubicBezTo>
                <a:cubicBezTo>
                  <a:pt x="6879" y="16612"/>
                  <a:pt x="7015" y="16593"/>
                  <a:pt x="7050" y="16626"/>
                </a:cubicBezTo>
                <a:cubicBezTo>
                  <a:pt x="7075" y="16650"/>
                  <a:pt x="7147" y="16854"/>
                  <a:pt x="7210" y="17080"/>
                </a:cubicBezTo>
                <a:cubicBezTo>
                  <a:pt x="7274" y="17306"/>
                  <a:pt x="7407" y="17710"/>
                  <a:pt x="7504" y="17977"/>
                </a:cubicBezTo>
                <a:cubicBezTo>
                  <a:pt x="8224" y="19951"/>
                  <a:pt x="9208" y="21221"/>
                  <a:pt x="10233" y="21498"/>
                </a:cubicBezTo>
                <a:cubicBezTo>
                  <a:pt x="10361" y="21533"/>
                  <a:pt x="10482" y="21575"/>
                  <a:pt x="10504" y="21592"/>
                </a:cubicBezTo>
                <a:cubicBezTo>
                  <a:pt x="10508" y="21595"/>
                  <a:pt x="10604" y="21597"/>
                  <a:pt x="10736" y="21600"/>
                </a:cubicBezTo>
                <a:cubicBezTo>
                  <a:pt x="10925" y="21596"/>
                  <a:pt x="11052" y="21592"/>
                  <a:pt x="11060" y="21588"/>
                </a:cubicBezTo>
                <a:cubicBezTo>
                  <a:pt x="11100" y="21569"/>
                  <a:pt x="11207" y="21536"/>
                  <a:pt x="11299" y="21514"/>
                </a:cubicBezTo>
                <a:cubicBezTo>
                  <a:pt x="11768" y="21402"/>
                  <a:pt x="12416" y="20908"/>
                  <a:pt x="12832" y="20347"/>
                </a:cubicBezTo>
                <a:cubicBezTo>
                  <a:pt x="13073" y="20021"/>
                  <a:pt x="13426" y="19457"/>
                  <a:pt x="13400" y="19440"/>
                </a:cubicBezTo>
                <a:cubicBezTo>
                  <a:pt x="13391" y="19434"/>
                  <a:pt x="13300" y="19408"/>
                  <a:pt x="13197" y="19382"/>
                </a:cubicBezTo>
                <a:cubicBezTo>
                  <a:pt x="13094" y="19356"/>
                  <a:pt x="12894" y="19281"/>
                  <a:pt x="12754" y="19213"/>
                </a:cubicBezTo>
                <a:lnTo>
                  <a:pt x="12500" y="19087"/>
                </a:lnTo>
                <a:lnTo>
                  <a:pt x="12318" y="19312"/>
                </a:lnTo>
                <a:cubicBezTo>
                  <a:pt x="12218" y="19436"/>
                  <a:pt x="12003" y="19650"/>
                  <a:pt x="11839" y="19787"/>
                </a:cubicBezTo>
                <a:cubicBezTo>
                  <a:pt x="10990" y="20498"/>
                  <a:pt x="10124" y="20474"/>
                  <a:pt x="9276" y="19719"/>
                </a:cubicBezTo>
                <a:cubicBezTo>
                  <a:pt x="8822" y="19315"/>
                  <a:pt x="8487" y="18854"/>
                  <a:pt x="8121" y="18127"/>
                </a:cubicBezTo>
                <a:cubicBezTo>
                  <a:pt x="7895" y="17678"/>
                  <a:pt x="7468" y="16554"/>
                  <a:pt x="7497" y="16484"/>
                </a:cubicBezTo>
                <a:cubicBezTo>
                  <a:pt x="7509" y="16457"/>
                  <a:pt x="7676" y="16388"/>
                  <a:pt x="7867" y="16331"/>
                </a:cubicBezTo>
                <a:cubicBezTo>
                  <a:pt x="8382" y="16178"/>
                  <a:pt x="9773" y="15675"/>
                  <a:pt x="10339" y="15436"/>
                </a:cubicBezTo>
                <a:lnTo>
                  <a:pt x="10836" y="15227"/>
                </a:lnTo>
                <a:lnTo>
                  <a:pt x="11339" y="15424"/>
                </a:lnTo>
                <a:cubicBezTo>
                  <a:pt x="11615" y="15532"/>
                  <a:pt x="12111" y="15714"/>
                  <a:pt x="12443" y="15829"/>
                </a:cubicBezTo>
                <a:cubicBezTo>
                  <a:pt x="12774" y="15944"/>
                  <a:pt x="13053" y="16057"/>
                  <a:pt x="13061" y="16080"/>
                </a:cubicBezTo>
                <a:cubicBezTo>
                  <a:pt x="13070" y="16103"/>
                  <a:pt x="13015" y="16151"/>
                  <a:pt x="12939" y="16186"/>
                </a:cubicBezTo>
                <a:cubicBezTo>
                  <a:pt x="12078" y="16577"/>
                  <a:pt x="11764" y="17649"/>
                  <a:pt x="12291" y="18396"/>
                </a:cubicBezTo>
                <a:cubicBezTo>
                  <a:pt x="12877" y="19226"/>
                  <a:pt x="14180" y="19364"/>
                  <a:pt x="14991" y="18685"/>
                </a:cubicBezTo>
                <a:cubicBezTo>
                  <a:pt x="15522" y="18239"/>
                  <a:pt x="15673" y="17456"/>
                  <a:pt x="15342" y="16871"/>
                </a:cubicBezTo>
                <a:cubicBezTo>
                  <a:pt x="15284" y="16768"/>
                  <a:pt x="15260" y="16682"/>
                  <a:pt x="15282" y="16670"/>
                </a:cubicBezTo>
                <a:cubicBezTo>
                  <a:pt x="15304" y="16658"/>
                  <a:pt x="15430" y="16673"/>
                  <a:pt x="15563" y="16704"/>
                </a:cubicBezTo>
                <a:cubicBezTo>
                  <a:pt x="15951" y="16793"/>
                  <a:pt x="16893" y="16940"/>
                  <a:pt x="17397" y="16989"/>
                </a:cubicBezTo>
                <a:cubicBezTo>
                  <a:pt x="17680" y="17016"/>
                  <a:pt x="18169" y="17026"/>
                  <a:pt x="18647" y="17015"/>
                </a:cubicBezTo>
                <a:cubicBezTo>
                  <a:pt x="19309" y="16999"/>
                  <a:pt x="19495" y="16983"/>
                  <a:pt x="19831" y="16903"/>
                </a:cubicBezTo>
                <a:cubicBezTo>
                  <a:pt x="20305" y="16791"/>
                  <a:pt x="20736" y="16604"/>
                  <a:pt x="20997" y="16397"/>
                </a:cubicBezTo>
                <a:cubicBezTo>
                  <a:pt x="21187" y="16246"/>
                  <a:pt x="21496" y="15778"/>
                  <a:pt x="21496" y="15640"/>
                </a:cubicBezTo>
                <a:cubicBezTo>
                  <a:pt x="21496" y="15602"/>
                  <a:pt x="21515" y="15561"/>
                  <a:pt x="21538" y="15548"/>
                </a:cubicBezTo>
                <a:cubicBezTo>
                  <a:pt x="21545" y="15544"/>
                  <a:pt x="21551" y="15380"/>
                  <a:pt x="21556" y="15068"/>
                </a:cubicBezTo>
                <a:cubicBezTo>
                  <a:pt x="21552" y="14925"/>
                  <a:pt x="21546" y="14837"/>
                  <a:pt x="21540" y="14828"/>
                </a:cubicBezTo>
                <a:cubicBezTo>
                  <a:pt x="21519" y="14793"/>
                  <a:pt x="21453" y="14612"/>
                  <a:pt x="21391" y="14428"/>
                </a:cubicBezTo>
                <a:cubicBezTo>
                  <a:pt x="21251" y="14005"/>
                  <a:pt x="20999" y="13557"/>
                  <a:pt x="20626" y="13059"/>
                </a:cubicBezTo>
                <a:cubicBezTo>
                  <a:pt x="20183" y="12469"/>
                  <a:pt x="19837" y="12096"/>
                  <a:pt x="19052" y="11379"/>
                </a:cubicBezTo>
                <a:lnTo>
                  <a:pt x="18336" y="10725"/>
                </a:lnTo>
                <a:lnTo>
                  <a:pt x="18879" y="10223"/>
                </a:lnTo>
                <a:cubicBezTo>
                  <a:pt x="20403" y="8811"/>
                  <a:pt x="21266" y="7549"/>
                  <a:pt x="21422" y="6503"/>
                </a:cubicBezTo>
                <a:cubicBezTo>
                  <a:pt x="21542" y="5703"/>
                  <a:pt x="21179" y="5083"/>
                  <a:pt x="20394" y="4745"/>
                </a:cubicBezTo>
                <a:cubicBezTo>
                  <a:pt x="19892" y="4528"/>
                  <a:pt x="19497" y="4459"/>
                  <a:pt x="18603" y="4436"/>
                </a:cubicBezTo>
                <a:lnTo>
                  <a:pt x="17815" y="4416"/>
                </a:lnTo>
                <a:lnTo>
                  <a:pt x="17846" y="4524"/>
                </a:lnTo>
                <a:cubicBezTo>
                  <a:pt x="17916" y="4759"/>
                  <a:pt x="17949" y="4940"/>
                  <a:pt x="17951" y="5127"/>
                </a:cubicBezTo>
                <a:cubicBezTo>
                  <a:pt x="17952" y="5324"/>
                  <a:pt x="17951" y="5324"/>
                  <a:pt x="18086" y="5325"/>
                </a:cubicBezTo>
                <a:cubicBezTo>
                  <a:pt x="18341" y="5326"/>
                  <a:pt x="18999" y="5469"/>
                  <a:pt x="19268" y="5582"/>
                </a:cubicBezTo>
                <a:cubicBezTo>
                  <a:pt x="19589" y="5716"/>
                  <a:pt x="19967" y="6025"/>
                  <a:pt x="20101" y="6261"/>
                </a:cubicBezTo>
                <a:cubicBezTo>
                  <a:pt x="20314" y="6640"/>
                  <a:pt x="20325" y="7068"/>
                  <a:pt x="20132" y="7622"/>
                </a:cubicBezTo>
                <a:cubicBezTo>
                  <a:pt x="19864" y="8392"/>
                  <a:pt x="19040" y="9510"/>
                  <a:pt x="18191" y="10253"/>
                </a:cubicBezTo>
                <a:lnTo>
                  <a:pt x="17962" y="10452"/>
                </a:lnTo>
                <a:lnTo>
                  <a:pt x="17488" y="10102"/>
                </a:lnTo>
                <a:cubicBezTo>
                  <a:pt x="16930" y="9691"/>
                  <a:pt x="16239" y="9228"/>
                  <a:pt x="15585" y="8824"/>
                </a:cubicBezTo>
                <a:cubicBezTo>
                  <a:pt x="15327" y="8665"/>
                  <a:pt x="15108" y="8522"/>
                  <a:pt x="15098" y="8507"/>
                </a:cubicBezTo>
                <a:cubicBezTo>
                  <a:pt x="15087" y="8492"/>
                  <a:pt x="15050" y="8217"/>
                  <a:pt x="15013" y="7897"/>
                </a:cubicBezTo>
                <a:cubicBezTo>
                  <a:pt x="14976" y="7578"/>
                  <a:pt x="14911" y="7120"/>
                  <a:pt x="14871" y="6879"/>
                </a:cubicBezTo>
                <a:cubicBezTo>
                  <a:pt x="14830" y="6639"/>
                  <a:pt x="14809" y="6435"/>
                  <a:pt x="14824" y="6427"/>
                </a:cubicBezTo>
                <a:cubicBezTo>
                  <a:pt x="14838" y="6419"/>
                  <a:pt x="14942" y="6451"/>
                  <a:pt x="15055" y="6501"/>
                </a:cubicBezTo>
                <a:cubicBezTo>
                  <a:pt x="15543" y="6713"/>
                  <a:pt x="16125" y="6705"/>
                  <a:pt x="16626" y="6479"/>
                </a:cubicBezTo>
                <a:cubicBezTo>
                  <a:pt x="17644" y="6018"/>
                  <a:pt x="17885" y="4775"/>
                  <a:pt x="17101" y="4023"/>
                </a:cubicBezTo>
                <a:cubicBezTo>
                  <a:pt x="16406" y="3358"/>
                  <a:pt x="15207" y="3372"/>
                  <a:pt x="14519" y="4053"/>
                </a:cubicBezTo>
                <a:cubicBezTo>
                  <a:pt x="14300" y="4270"/>
                  <a:pt x="14241" y="4295"/>
                  <a:pt x="14241" y="4165"/>
                </a:cubicBezTo>
                <a:cubicBezTo>
                  <a:pt x="14241" y="4088"/>
                  <a:pt x="13881" y="3130"/>
                  <a:pt x="13704" y="2736"/>
                </a:cubicBezTo>
                <a:cubicBezTo>
                  <a:pt x="13369" y="1990"/>
                  <a:pt x="12829" y="1168"/>
                  <a:pt x="12394" y="741"/>
                </a:cubicBezTo>
                <a:cubicBezTo>
                  <a:pt x="12120" y="473"/>
                  <a:pt x="11669" y="187"/>
                  <a:pt x="11390" y="106"/>
                </a:cubicBezTo>
                <a:cubicBezTo>
                  <a:pt x="11271" y="71"/>
                  <a:pt x="11156" y="28"/>
                  <a:pt x="11134" y="10"/>
                </a:cubicBezTo>
                <a:cubicBezTo>
                  <a:pt x="11129" y="6"/>
                  <a:pt x="11000" y="3"/>
                  <a:pt x="10802" y="0"/>
                </a:cubicBezTo>
                <a:close/>
                <a:moveTo>
                  <a:pt x="10582" y="1289"/>
                </a:moveTo>
                <a:cubicBezTo>
                  <a:pt x="10708" y="1288"/>
                  <a:pt x="10835" y="1306"/>
                  <a:pt x="10971" y="1341"/>
                </a:cubicBezTo>
                <a:cubicBezTo>
                  <a:pt x="11319" y="1431"/>
                  <a:pt x="11546" y="1559"/>
                  <a:pt x="11897" y="1863"/>
                </a:cubicBezTo>
                <a:cubicBezTo>
                  <a:pt x="12551" y="2428"/>
                  <a:pt x="13097" y="3342"/>
                  <a:pt x="13569" y="4665"/>
                </a:cubicBezTo>
                <a:cubicBezTo>
                  <a:pt x="13763" y="5210"/>
                  <a:pt x="13768" y="5243"/>
                  <a:pt x="13667" y="5275"/>
                </a:cubicBezTo>
                <a:cubicBezTo>
                  <a:pt x="13097" y="5457"/>
                  <a:pt x="12031" y="5841"/>
                  <a:pt x="11488" y="6060"/>
                </a:cubicBezTo>
                <a:cubicBezTo>
                  <a:pt x="11109" y="6213"/>
                  <a:pt x="10781" y="6345"/>
                  <a:pt x="10758" y="6353"/>
                </a:cubicBezTo>
                <a:cubicBezTo>
                  <a:pt x="10735" y="6361"/>
                  <a:pt x="10546" y="6301"/>
                  <a:pt x="10339" y="6218"/>
                </a:cubicBezTo>
                <a:cubicBezTo>
                  <a:pt x="9807" y="6003"/>
                  <a:pt x="8727" y="5623"/>
                  <a:pt x="8067" y="5418"/>
                </a:cubicBezTo>
                <a:cubicBezTo>
                  <a:pt x="7758" y="5323"/>
                  <a:pt x="7493" y="5233"/>
                  <a:pt x="7477" y="5219"/>
                </a:cubicBezTo>
                <a:cubicBezTo>
                  <a:pt x="7442" y="5186"/>
                  <a:pt x="7599" y="4704"/>
                  <a:pt x="7842" y="4099"/>
                </a:cubicBezTo>
                <a:cubicBezTo>
                  <a:pt x="8383" y="2756"/>
                  <a:pt x="9134" y="1798"/>
                  <a:pt x="9917" y="1453"/>
                </a:cubicBezTo>
                <a:cubicBezTo>
                  <a:pt x="10164" y="1344"/>
                  <a:pt x="10372" y="1291"/>
                  <a:pt x="10582" y="1289"/>
                </a:cubicBezTo>
                <a:close/>
                <a:moveTo>
                  <a:pt x="7408" y="5614"/>
                </a:moveTo>
                <a:cubicBezTo>
                  <a:pt x="7418" y="5614"/>
                  <a:pt x="7429" y="5616"/>
                  <a:pt x="7442" y="5618"/>
                </a:cubicBezTo>
                <a:cubicBezTo>
                  <a:pt x="7760" y="5658"/>
                  <a:pt x="10144" y="6424"/>
                  <a:pt x="10253" y="6520"/>
                </a:cubicBezTo>
                <a:cubicBezTo>
                  <a:pt x="10295" y="6558"/>
                  <a:pt x="10327" y="6541"/>
                  <a:pt x="9380" y="6995"/>
                </a:cubicBezTo>
                <a:cubicBezTo>
                  <a:pt x="9013" y="7171"/>
                  <a:pt x="8414" y="7477"/>
                  <a:pt x="8047" y="7676"/>
                </a:cubicBezTo>
                <a:cubicBezTo>
                  <a:pt x="7680" y="7876"/>
                  <a:pt x="7271" y="8102"/>
                  <a:pt x="7139" y="8178"/>
                </a:cubicBezTo>
                <a:cubicBezTo>
                  <a:pt x="6952" y="8287"/>
                  <a:pt x="6894" y="8306"/>
                  <a:pt x="6877" y="8264"/>
                </a:cubicBezTo>
                <a:cubicBezTo>
                  <a:pt x="6826" y="8146"/>
                  <a:pt x="7045" y="6790"/>
                  <a:pt x="7246" y="5978"/>
                </a:cubicBezTo>
                <a:cubicBezTo>
                  <a:pt x="7324" y="5664"/>
                  <a:pt x="7339" y="5613"/>
                  <a:pt x="7408" y="5614"/>
                </a:cubicBezTo>
                <a:close/>
                <a:moveTo>
                  <a:pt x="13876" y="5951"/>
                </a:moveTo>
                <a:cubicBezTo>
                  <a:pt x="13899" y="5949"/>
                  <a:pt x="13912" y="5951"/>
                  <a:pt x="13918" y="5956"/>
                </a:cubicBezTo>
                <a:cubicBezTo>
                  <a:pt x="13972" y="6005"/>
                  <a:pt x="14087" y="6526"/>
                  <a:pt x="14221" y="7339"/>
                </a:cubicBezTo>
                <a:cubicBezTo>
                  <a:pt x="14280" y="7697"/>
                  <a:pt x="14313" y="8002"/>
                  <a:pt x="14294" y="8019"/>
                </a:cubicBezTo>
                <a:cubicBezTo>
                  <a:pt x="14276" y="8036"/>
                  <a:pt x="14035" y="7931"/>
                  <a:pt x="13760" y="7786"/>
                </a:cubicBezTo>
                <a:cubicBezTo>
                  <a:pt x="13485" y="7640"/>
                  <a:pt x="12911" y="7355"/>
                  <a:pt x="12487" y="7152"/>
                </a:cubicBezTo>
                <a:cubicBezTo>
                  <a:pt x="12063" y="6950"/>
                  <a:pt x="11689" y="6770"/>
                  <a:pt x="11655" y="6752"/>
                </a:cubicBezTo>
                <a:cubicBezTo>
                  <a:pt x="11575" y="6709"/>
                  <a:pt x="11683" y="6658"/>
                  <a:pt x="12394" y="6403"/>
                </a:cubicBezTo>
                <a:cubicBezTo>
                  <a:pt x="13136" y="6136"/>
                  <a:pt x="13712" y="5962"/>
                  <a:pt x="13876" y="5951"/>
                </a:cubicBezTo>
                <a:close/>
                <a:moveTo>
                  <a:pt x="11178" y="6911"/>
                </a:moveTo>
                <a:cubicBezTo>
                  <a:pt x="11212" y="6911"/>
                  <a:pt x="11240" y="6920"/>
                  <a:pt x="11276" y="6931"/>
                </a:cubicBezTo>
                <a:cubicBezTo>
                  <a:pt x="11511" y="7004"/>
                  <a:pt x="12941" y="7689"/>
                  <a:pt x="13667" y="8077"/>
                </a:cubicBezTo>
                <a:cubicBezTo>
                  <a:pt x="14094" y="8305"/>
                  <a:pt x="14340" y="8461"/>
                  <a:pt x="14363" y="8515"/>
                </a:cubicBezTo>
                <a:cubicBezTo>
                  <a:pt x="14440" y="8696"/>
                  <a:pt x="14503" y="10314"/>
                  <a:pt x="14474" y="11379"/>
                </a:cubicBezTo>
                <a:cubicBezTo>
                  <a:pt x="14437" y="12790"/>
                  <a:pt x="14406" y="13051"/>
                  <a:pt x="14276" y="13141"/>
                </a:cubicBezTo>
                <a:cubicBezTo>
                  <a:pt x="13972" y="13351"/>
                  <a:pt x="12394" y="14182"/>
                  <a:pt x="11630" y="14534"/>
                </a:cubicBezTo>
                <a:cubicBezTo>
                  <a:pt x="11423" y="14629"/>
                  <a:pt x="11244" y="14706"/>
                  <a:pt x="11234" y="14705"/>
                </a:cubicBezTo>
                <a:cubicBezTo>
                  <a:pt x="11178" y="14700"/>
                  <a:pt x="9904" y="14141"/>
                  <a:pt x="9362" y="13884"/>
                </a:cubicBezTo>
                <a:cubicBezTo>
                  <a:pt x="8611" y="13527"/>
                  <a:pt x="7981" y="13194"/>
                  <a:pt x="7288" y="12792"/>
                </a:cubicBezTo>
                <a:cubicBezTo>
                  <a:pt x="6793" y="12504"/>
                  <a:pt x="6779" y="12492"/>
                  <a:pt x="6754" y="12339"/>
                </a:cubicBezTo>
                <a:cubicBezTo>
                  <a:pt x="6724" y="12156"/>
                  <a:pt x="6706" y="10294"/>
                  <a:pt x="6727" y="9627"/>
                </a:cubicBezTo>
                <a:lnTo>
                  <a:pt x="6743" y="9167"/>
                </a:lnTo>
                <a:lnTo>
                  <a:pt x="7520" y="8707"/>
                </a:lnTo>
                <a:cubicBezTo>
                  <a:pt x="8445" y="8159"/>
                  <a:pt x="9359" y="7686"/>
                  <a:pt x="10379" y="7224"/>
                </a:cubicBezTo>
                <a:cubicBezTo>
                  <a:pt x="10926" y="6976"/>
                  <a:pt x="11077" y="6910"/>
                  <a:pt x="11178" y="6911"/>
                </a:cubicBezTo>
                <a:close/>
                <a:moveTo>
                  <a:pt x="10780" y="8194"/>
                </a:moveTo>
                <a:cubicBezTo>
                  <a:pt x="10530" y="8195"/>
                  <a:pt x="10280" y="8214"/>
                  <a:pt x="10090" y="8254"/>
                </a:cubicBezTo>
                <a:cubicBezTo>
                  <a:pt x="9277" y="8426"/>
                  <a:pt x="8541" y="8954"/>
                  <a:pt x="8178" y="9623"/>
                </a:cubicBezTo>
                <a:cubicBezTo>
                  <a:pt x="7757" y="10402"/>
                  <a:pt x="7754" y="11186"/>
                  <a:pt x="8170" y="11959"/>
                </a:cubicBezTo>
                <a:cubicBezTo>
                  <a:pt x="8386" y="12361"/>
                  <a:pt x="8734" y="12721"/>
                  <a:pt x="9142" y="12963"/>
                </a:cubicBezTo>
                <a:cubicBezTo>
                  <a:pt x="9468" y="13157"/>
                  <a:pt x="9648" y="13228"/>
                  <a:pt x="10048" y="13326"/>
                </a:cubicBezTo>
                <a:cubicBezTo>
                  <a:pt x="10491" y="13435"/>
                  <a:pt x="11264" y="13411"/>
                  <a:pt x="11717" y="13272"/>
                </a:cubicBezTo>
                <a:cubicBezTo>
                  <a:pt x="12684" y="12976"/>
                  <a:pt x="13434" y="12223"/>
                  <a:pt x="13640" y="11343"/>
                </a:cubicBezTo>
                <a:cubicBezTo>
                  <a:pt x="13736" y="10935"/>
                  <a:pt x="13699" y="10368"/>
                  <a:pt x="13553" y="9978"/>
                </a:cubicBezTo>
                <a:cubicBezTo>
                  <a:pt x="13236" y="9133"/>
                  <a:pt x="12420" y="8458"/>
                  <a:pt x="11466" y="8254"/>
                </a:cubicBezTo>
                <a:cubicBezTo>
                  <a:pt x="11279" y="8214"/>
                  <a:pt x="11030" y="8194"/>
                  <a:pt x="10780" y="8194"/>
                </a:cubicBezTo>
                <a:close/>
                <a:moveTo>
                  <a:pt x="15167" y="8966"/>
                </a:moveTo>
                <a:cubicBezTo>
                  <a:pt x="15214" y="8923"/>
                  <a:pt x="16669" y="9926"/>
                  <a:pt x="17359" y="10476"/>
                </a:cubicBezTo>
                <a:lnTo>
                  <a:pt x="17664" y="10719"/>
                </a:lnTo>
                <a:lnTo>
                  <a:pt x="17483" y="10885"/>
                </a:lnTo>
                <a:cubicBezTo>
                  <a:pt x="17193" y="11153"/>
                  <a:pt x="16388" y="11766"/>
                  <a:pt x="15774" y="12186"/>
                </a:cubicBezTo>
                <a:cubicBezTo>
                  <a:pt x="15260" y="12537"/>
                  <a:pt x="15163" y="12598"/>
                  <a:pt x="15155" y="12567"/>
                </a:cubicBezTo>
                <a:cubicBezTo>
                  <a:pt x="15141" y="12503"/>
                  <a:pt x="15152" y="8979"/>
                  <a:pt x="15167" y="8966"/>
                </a:cubicBezTo>
                <a:close/>
                <a:moveTo>
                  <a:pt x="6365" y="9466"/>
                </a:moveTo>
                <a:cubicBezTo>
                  <a:pt x="6381" y="9481"/>
                  <a:pt x="6397" y="10104"/>
                  <a:pt x="6400" y="10851"/>
                </a:cubicBezTo>
                <a:cubicBezTo>
                  <a:pt x="6403" y="11598"/>
                  <a:pt x="6399" y="12215"/>
                  <a:pt x="6389" y="12224"/>
                </a:cubicBezTo>
                <a:cubicBezTo>
                  <a:pt x="6363" y="12247"/>
                  <a:pt x="5807" y="11884"/>
                  <a:pt x="5216" y="11457"/>
                </a:cubicBezTo>
                <a:cubicBezTo>
                  <a:pt x="4944" y="11260"/>
                  <a:pt x="4649" y="11050"/>
                  <a:pt x="4560" y="10990"/>
                </a:cubicBezTo>
                <a:cubicBezTo>
                  <a:pt x="4510" y="10957"/>
                  <a:pt x="4480" y="10932"/>
                  <a:pt x="4460" y="10911"/>
                </a:cubicBezTo>
                <a:cubicBezTo>
                  <a:pt x="4469" y="10972"/>
                  <a:pt x="4365" y="11097"/>
                  <a:pt x="4153" y="11281"/>
                </a:cubicBezTo>
                <a:lnTo>
                  <a:pt x="3986" y="11427"/>
                </a:lnTo>
                <a:lnTo>
                  <a:pt x="4224" y="11602"/>
                </a:lnTo>
                <a:cubicBezTo>
                  <a:pt x="4590" y="11874"/>
                  <a:pt x="5409" y="12420"/>
                  <a:pt x="5940" y="12744"/>
                </a:cubicBezTo>
                <a:cubicBezTo>
                  <a:pt x="6203" y="12905"/>
                  <a:pt x="6434" y="13048"/>
                  <a:pt x="6451" y="13061"/>
                </a:cubicBezTo>
                <a:cubicBezTo>
                  <a:pt x="6469" y="13074"/>
                  <a:pt x="6512" y="13343"/>
                  <a:pt x="6547" y="13661"/>
                </a:cubicBezTo>
                <a:cubicBezTo>
                  <a:pt x="6627" y="14373"/>
                  <a:pt x="6748" y="15146"/>
                  <a:pt x="6874" y="15727"/>
                </a:cubicBezTo>
                <a:cubicBezTo>
                  <a:pt x="6961" y="16126"/>
                  <a:pt x="6964" y="16171"/>
                  <a:pt x="6903" y="16200"/>
                </a:cubicBezTo>
                <a:cubicBezTo>
                  <a:pt x="6808" y="16245"/>
                  <a:pt x="5909" y="16416"/>
                  <a:pt x="5419" y="16482"/>
                </a:cubicBezTo>
                <a:cubicBezTo>
                  <a:pt x="4910" y="16551"/>
                  <a:pt x="3850" y="16583"/>
                  <a:pt x="3480" y="16540"/>
                </a:cubicBezTo>
                <a:cubicBezTo>
                  <a:pt x="2864" y="16469"/>
                  <a:pt x="2374" y="16298"/>
                  <a:pt x="2018" y="16032"/>
                </a:cubicBezTo>
                <a:cubicBezTo>
                  <a:pt x="880" y="15181"/>
                  <a:pt x="1577" y="13400"/>
                  <a:pt x="3859" y="11337"/>
                </a:cubicBezTo>
                <a:cubicBezTo>
                  <a:pt x="4195" y="11033"/>
                  <a:pt x="4369" y="10894"/>
                  <a:pt x="4428" y="10883"/>
                </a:cubicBezTo>
                <a:cubicBezTo>
                  <a:pt x="4432" y="10882"/>
                  <a:pt x="4434" y="10884"/>
                  <a:pt x="4437" y="10885"/>
                </a:cubicBezTo>
                <a:cubicBezTo>
                  <a:pt x="4427" y="10865"/>
                  <a:pt x="4430" y="10848"/>
                  <a:pt x="4446" y="10831"/>
                </a:cubicBezTo>
                <a:cubicBezTo>
                  <a:pt x="4657" y="10603"/>
                  <a:pt x="6316" y="9422"/>
                  <a:pt x="6365" y="9466"/>
                </a:cubicBezTo>
                <a:close/>
                <a:moveTo>
                  <a:pt x="18004" y="10998"/>
                </a:moveTo>
                <a:lnTo>
                  <a:pt x="18385" y="11363"/>
                </a:lnTo>
                <a:cubicBezTo>
                  <a:pt x="20055" y="12965"/>
                  <a:pt x="20684" y="14306"/>
                  <a:pt x="20183" y="15191"/>
                </a:cubicBezTo>
                <a:cubicBezTo>
                  <a:pt x="20130" y="15285"/>
                  <a:pt x="19982" y="15449"/>
                  <a:pt x="19853" y="15558"/>
                </a:cubicBezTo>
                <a:cubicBezTo>
                  <a:pt x="19488" y="15868"/>
                  <a:pt x="18997" y="16044"/>
                  <a:pt x="18269" y="16126"/>
                </a:cubicBezTo>
                <a:cubicBezTo>
                  <a:pt x="17884" y="16169"/>
                  <a:pt x="17208" y="16169"/>
                  <a:pt x="16722" y="16124"/>
                </a:cubicBezTo>
                <a:cubicBezTo>
                  <a:pt x="15972" y="16054"/>
                  <a:pt x="14841" y="15854"/>
                  <a:pt x="14746" y="15773"/>
                </a:cubicBezTo>
                <a:cubicBezTo>
                  <a:pt x="14698" y="15733"/>
                  <a:pt x="14704" y="15649"/>
                  <a:pt x="14777" y="15261"/>
                </a:cubicBezTo>
                <a:cubicBezTo>
                  <a:pt x="14862" y="14812"/>
                  <a:pt x="15000" y="13841"/>
                  <a:pt x="15055" y="13300"/>
                </a:cubicBezTo>
                <a:lnTo>
                  <a:pt x="15082" y="13033"/>
                </a:lnTo>
                <a:lnTo>
                  <a:pt x="15396" y="12836"/>
                </a:lnTo>
                <a:cubicBezTo>
                  <a:pt x="16026" y="12442"/>
                  <a:pt x="16717" y="11966"/>
                  <a:pt x="17354" y="11487"/>
                </a:cubicBezTo>
                <a:lnTo>
                  <a:pt x="18004" y="10998"/>
                </a:lnTo>
                <a:close/>
                <a:moveTo>
                  <a:pt x="6885" y="13360"/>
                </a:moveTo>
                <a:cubicBezTo>
                  <a:pt x="6888" y="13358"/>
                  <a:pt x="6892" y="13358"/>
                  <a:pt x="6901" y="13360"/>
                </a:cubicBezTo>
                <a:cubicBezTo>
                  <a:pt x="6964" y="13371"/>
                  <a:pt x="7179" y="13469"/>
                  <a:pt x="7422" y="13601"/>
                </a:cubicBezTo>
                <a:cubicBezTo>
                  <a:pt x="8161" y="14003"/>
                  <a:pt x="8883" y="14362"/>
                  <a:pt x="9687" y="14723"/>
                </a:cubicBezTo>
                <a:cubicBezTo>
                  <a:pt x="10080" y="14899"/>
                  <a:pt x="10402" y="15052"/>
                  <a:pt x="10402" y="15062"/>
                </a:cubicBezTo>
                <a:cubicBezTo>
                  <a:pt x="10402" y="15083"/>
                  <a:pt x="10295" y="15126"/>
                  <a:pt x="9445" y="15436"/>
                </a:cubicBezTo>
                <a:cubicBezTo>
                  <a:pt x="9089" y="15566"/>
                  <a:pt x="8577" y="15740"/>
                  <a:pt x="8308" y="15823"/>
                </a:cubicBezTo>
                <a:cubicBezTo>
                  <a:pt x="7528" y="16063"/>
                  <a:pt x="7411" y="16091"/>
                  <a:pt x="7364" y="16040"/>
                </a:cubicBezTo>
                <a:cubicBezTo>
                  <a:pt x="7248" y="15914"/>
                  <a:pt x="6804" y="13431"/>
                  <a:pt x="6885" y="13360"/>
                </a:cubicBezTo>
                <a:close/>
                <a:moveTo>
                  <a:pt x="14283" y="13543"/>
                </a:moveTo>
                <a:cubicBezTo>
                  <a:pt x="14290" y="13543"/>
                  <a:pt x="14294" y="13543"/>
                  <a:pt x="14296" y="13545"/>
                </a:cubicBezTo>
                <a:cubicBezTo>
                  <a:pt x="14332" y="13577"/>
                  <a:pt x="14177" y="14606"/>
                  <a:pt x="14040" y="15245"/>
                </a:cubicBezTo>
                <a:cubicBezTo>
                  <a:pt x="14001" y="15428"/>
                  <a:pt x="13950" y="15584"/>
                  <a:pt x="13927" y="15590"/>
                </a:cubicBezTo>
                <a:cubicBezTo>
                  <a:pt x="13880" y="15601"/>
                  <a:pt x="12556" y="15191"/>
                  <a:pt x="12073" y="15016"/>
                </a:cubicBezTo>
                <a:cubicBezTo>
                  <a:pt x="11902" y="14954"/>
                  <a:pt x="11754" y="14885"/>
                  <a:pt x="11746" y="14862"/>
                </a:cubicBezTo>
                <a:cubicBezTo>
                  <a:pt x="11738" y="14840"/>
                  <a:pt x="11846" y="14770"/>
                  <a:pt x="11986" y="14707"/>
                </a:cubicBezTo>
                <a:cubicBezTo>
                  <a:pt x="12341" y="14546"/>
                  <a:pt x="13526" y="13934"/>
                  <a:pt x="13927" y="13705"/>
                </a:cubicBezTo>
                <a:cubicBezTo>
                  <a:pt x="14090" y="13611"/>
                  <a:pt x="14236" y="13546"/>
                  <a:pt x="14283" y="13543"/>
                </a:cubicBezTo>
                <a:close/>
              </a:path>
            </a:pathLst>
          </a:custGeom>
          <a:ln w="12700">
            <a:miter lim="400000"/>
          </a:ln>
        </p:spPr>
      </p:pic>
      <p:pic>
        <p:nvPicPr>
          <p:cNvPr id="8" name="Picture 7">
            <a:extLst>
              <a:ext uri="{FF2B5EF4-FFF2-40B4-BE49-F238E27FC236}">
                <a16:creationId xmlns:a16="http://schemas.microsoft.com/office/drawing/2014/main" id="{F1EFB5EF-56C1-4CE4-9009-1781E49594F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265940" y="3230290"/>
            <a:ext cx="2880320" cy="1620180"/>
          </a:xfrm>
          <a:prstGeom prst="rect">
            <a:avLst/>
          </a:prstGeom>
        </p:spPr>
      </p:pic>
      <p:sp>
        <p:nvSpPr>
          <p:cNvPr id="9" name="TextBox 8">
            <a:extLst>
              <a:ext uri="{FF2B5EF4-FFF2-40B4-BE49-F238E27FC236}">
                <a16:creationId xmlns:a16="http://schemas.microsoft.com/office/drawing/2014/main" id="{5C6DF0F8-3BE3-4545-B5B2-66F918DDDA57}"/>
              </a:ext>
            </a:extLst>
          </p:cNvPr>
          <p:cNvSpPr txBox="1"/>
          <p:nvPr/>
        </p:nvSpPr>
        <p:spPr>
          <a:xfrm>
            <a:off x="9265940" y="5435600"/>
            <a:ext cx="2722860" cy="2862322"/>
          </a:xfrm>
          <a:prstGeom prst="rect">
            <a:avLst/>
          </a:prstGeom>
          <a:noFill/>
        </p:spPr>
        <p:txBody>
          <a:bodyPr wrap="square" rtlCol="0">
            <a:spAutoFit/>
          </a:bodyPr>
          <a:lstStyle/>
          <a:p>
            <a:r>
              <a:rPr lang="en-GB" sz="1800" dirty="0">
                <a:latin typeface="Arial" panose="020B0604020202020204" pitchFamily="34" charset="0"/>
                <a:cs typeface="Arial" panose="020B0604020202020204" pitchFamily="34" charset="0"/>
              </a:rPr>
              <a:t>Stephane </a:t>
            </a:r>
            <a:r>
              <a:rPr lang="en-GB" sz="1800" dirty="0" err="1">
                <a:latin typeface="Arial" panose="020B0604020202020204" pitchFamily="34" charset="0"/>
                <a:cs typeface="Arial" panose="020B0604020202020204" pitchFamily="34" charset="0"/>
              </a:rPr>
              <a:t>Kenmoe</a:t>
            </a:r>
            <a:r>
              <a:rPr lang="en-GB" sz="1800" dirty="0">
                <a:latin typeface="Arial" panose="020B0604020202020204" pitchFamily="34" charset="0"/>
                <a:cs typeface="Arial" panose="020B0604020202020204" pitchFamily="34" charset="0"/>
              </a:rPr>
              <a:t>,</a:t>
            </a:r>
          </a:p>
          <a:p>
            <a:r>
              <a:rPr lang="en-GB" sz="1800" i="1" dirty="0">
                <a:latin typeface="Arial" panose="020B0604020202020204" pitchFamily="34" charset="0"/>
                <a:cs typeface="Arial" panose="020B0604020202020204" pitchFamily="34" charset="0"/>
              </a:rPr>
              <a:t>University of Duisburg-Essen, Germany</a:t>
            </a:r>
            <a:r>
              <a:rPr lang="en-GB" i="1" dirty="0">
                <a:latin typeface="Arial" panose="020B0604020202020204" pitchFamily="34" charset="0"/>
                <a:cs typeface="Arial" panose="020B0604020202020204" pitchFamily="34" charset="0"/>
              </a:rPr>
              <a:t>.</a:t>
            </a:r>
          </a:p>
          <a:p>
            <a:r>
              <a:rPr lang="en-GB" sz="1800" i="1" dirty="0">
                <a:latin typeface="Arial" panose="020B0604020202020204" pitchFamily="34" charset="0"/>
                <a:cs typeface="Arial" panose="020B0604020202020204" pitchFamily="34" charset="0"/>
              </a:rPr>
              <a:t>Co-conve</a:t>
            </a:r>
            <a:r>
              <a:rPr lang="en-GB" i="1" dirty="0">
                <a:latin typeface="Arial" panose="020B0604020202020204" pitchFamily="34" charset="0"/>
                <a:cs typeface="Arial" panose="020B0604020202020204" pitchFamily="34" charset="0"/>
              </a:rPr>
              <a:t>ner</a:t>
            </a:r>
          </a:p>
          <a:p>
            <a:pPr algn="ctr"/>
            <a:r>
              <a:rPr lang="en-GB" sz="1800" dirty="0"/>
              <a:t>Energy and fuels production </a:t>
            </a:r>
          </a:p>
          <a:p>
            <a:pPr algn="ctr"/>
            <a:r>
              <a:rPr lang="en-GB" sz="1800" dirty="0"/>
              <a:t>from molecules decomposition </a:t>
            </a:r>
          </a:p>
          <a:p>
            <a:endParaRPr lang="en-GB" sz="1800" dirty="0">
              <a:latin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1106493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9D8256-38B5-480C-AB20-DFC50186E14E}"/>
              </a:ext>
            </a:extLst>
          </p:cNvPr>
          <p:cNvSpPr txBox="1">
            <a:spLocks/>
          </p:cNvSpPr>
          <p:nvPr/>
        </p:nvSpPr>
        <p:spPr>
          <a:xfrm>
            <a:off x="203200" y="24721"/>
            <a:ext cx="11640457" cy="656316"/>
          </a:xfrm>
          <a:prstGeom prst="rect">
            <a:avLst/>
          </a:prstGeom>
        </p:spPr>
        <p:txBody>
          <a:bodyPr>
            <a:normAutofit fontScale="97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b="1">
                <a:solidFill>
                  <a:srgbClr val="0070C0"/>
                </a:solidFill>
                <a:latin typeface="Arial" panose="020B0604020202020204" pitchFamily="34" charset="0"/>
                <a:cs typeface="Arial" panose="020B0604020202020204" pitchFamily="34" charset="0"/>
              </a:rPr>
              <a:t>Atomic &amp; Molecular Physics working group </a:t>
            </a:r>
            <a:endParaRPr lang="en-GB" dirty="0">
              <a:solidFill>
                <a:srgbClr val="0070C0"/>
              </a:solidFill>
              <a:latin typeface="Arial" panose="020B0604020202020204" pitchFamily="34" charset="0"/>
              <a:cs typeface="Arial" panose="020B0604020202020204" pitchFamily="34" charset="0"/>
            </a:endParaRPr>
          </a:p>
        </p:txBody>
      </p:sp>
      <p:pic>
        <p:nvPicPr>
          <p:cNvPr id="3" name="Image" descr="Image">
            <a:extLst>
              <a:ext uri="{FF2B5EF4-FFF2-40B4-BE49-F238E27FC236}">
                <a16:creationId xmlns:a16="http://schemas.microsoft.com/office/drawing/2014/main" id="{1B53C123-FE5B-4769-BC6A-2F7CA5227481}"/>
              </a:ext>
            </a:extLst>
          </p:cNvPr>
          <p:cNvPicPr>
            <a:picLocks noChangeAspect="1"/>
          </p:cNvPicPr>
          <p:nvPr/>
        </p:nvPicPr>
        <p:blipFill>
          <a:blip r:embed="rId2"/>
          <a:srcRect l="107" t="100" r="110" b="102"/>
          <a:stretch>
            <a:fillRect/>
          </a:stretch>
        </p:blipFill>
        <p:spPr>
          <a:xfrm>
            <a:off x="10706100" y="672890"/>
            <a:ext cx="1282700" cy="1001206"/>
          </a:xfrm>
          <a:custGeom>
            <a:avLst/>
            <a:gdLst/>
            <a:ahLst/>
            <a:cxnLst>
              <a:cxn ang="0">
                <a:pos x="wd2" y="hd2"/>
              </a:cxn>
              <a:cxn ang="5400000">
                <a:pos x="wd2" y="hd2"/>
              </a:cxn>
              <a:cxn ang="10800000">
                <a:pos x="wd2" y="hd2"/>
              </a:cxn>
              <a:cxn ang="16200000">
                <a:pos x="wd2" y="hd2"/>
              </a:cxn>
            </a:cxnLst>
            <a:rect l="0" t="0" r="r" b="b"/>
            <a:pathLst>
              <a:path w="21556" h="21600" extrusionOk="0">
                <a:moveTo>
                  <a:pt x="10802" y="0"/>
                </a:moveTo>
                <a:cubicBezTo>
                  <a:pt x="10588" y="4"/>
                  <a:pt x="10470" y="10"/>
                  <a:pt x="10466" y="16"/>
                </a:cubicBezTo>
                <a:cubicBezTo>
                  <a:pt x="10452" y="37"/>
                  <a:pt x="10406" y="54"/>
                  <a:pt x="10364" y="54"/>
                </a:cubicBezTo>
                <a:cubicBezTo>
                  <a:pt x="10322" y="54"/>
                  <a:pt x="10132" y="122"/>
                  <a:pt x="9943" y="207"/>
                </a:cubicBezTo>
                <a:cubicBezTo>
                  <a:pt x="8844" y="700"/>
                  <a:pt x="7792" y="2386"/>
                  <a:pt x="7170" y="4651"/>
                </a:cubicBezTo>
                <a:cubicBezTo>
                  <a:pt x="7111" y="4867"/>
                  <a:pt x="7057" y="5062"/>
                  <a:pt x="7048" y="5086"/>
                </a:cubicBezTo>
                <a:cubicBezTo>
                  <a:pt x="7036" y="5116"/>
                  <a:pt x="6894" y="5098"/>
                  <a:pt x="6578" y="5022"/>
                </a:cubicBezTo>
                <a:cubicBezTo>
                  <a:pt x="5345" y="4724"/>
                  <a:pt x="4180" y="4571"/>
                  <a:pt x="3147" y="4571"/>
                </a:cubicBezTo>
                <a:cubicBezTo>
                  <a:pt x="1924" y="4572"/>
                  <a:pt x="1101" y="4774"/>
                  <a:pt x="552" y="5209"/>
                </a:cubicBezTo>
                <a:cubicBezTo>
                  <a:pt x="357" y="5363"/>
                  <a:pt x="60" y="5818"/>
                  <a:pt x="60" y="5962"/>
                </a:cubicBezTo>
                <a:cubicBezTo>
                  <a:pt x="60" y="6000"/>
                  <a:pt x="40" y="6039"/>
                  <a:pt x="18" y="6052"/>
                </a:cubicBezTo>
                <a:cubicBezTo>
                  <a:pt x="10" y="6056"/>
                  <a:pt x="5" y="6247"/>
                  <a:pt x="0" y="6594"/>
                </a:cubicBezTo>
                <a:cubicBezTo>
                  <a:pt x="1" y="6634"/>
                  <a:pt x="2" y="6718"/>
                  <a:pt x="4" y="6720"/>
                </a:cubicBezTo>
                <a:cubicBezTo>
                  <a:pt x="20" y="6734"/>
                  <a:pt x="66" y="6863"/>
                  <a:pt x="107" y="7007"/>
                </a:cubicBezTo>
                <a:cubicBezTo>
                  <a:pt x="206" y="7359"/>
                  <a:pt x="422" y="7793"/>
                  <a:pt x="703" y="8210"/>
                </a:cubicBezTo>
                <a:cubicBezTo>
                  <a:pt x="1071" y="8758"/>
                  <a:pt x="1022" y="8732"/>
                  <a:pt x="1279" y="8513"/>
                </a:cubicBezTo>
                <a:cubicBezTo>
                  <a:pt x="1401" y="8410"/>
                  <a:pt x="1578" y="8287"/>
                  <a:pt x="1673" y="8238"/>
                </a:cubicBezTo>
                <a:lnTo>
                  <a:pt x="1845" y="8149"/>
                </a:lnTo>
                <a:lnTo>
                  <a:pt x="1729" y="7941"/>
                </a:lnTo>
                <a:cubicBezTo>
                  <a:pt x="1484" y="7501"/>
                  <a:pt x="1415" y="7246"/>
                  <a:pt x="1415" y="6782"/>
                </a:cubicBezTo>
                <a:cubicBezTo>
                  <a:pt x="1415" y="6406"/>
                  <a:pt x="1428" y="6330"/>
                  <a:pt x="1513" y="6176"/>
                </a:cubicBezTo>
                <a:cubicBezTo>
                  <a:pt x="1794" y="5669"/>
                  <a:pt x="2322" y="5366"/>
                  <a:pt x="3209" y="5207"/>
                </a:cubicBezTo>
                <a:cubicBezTo>
                  <a:pt x="3621" y="5133"/>
                  <a:pt x="4826" y="5144"/>
                  <a:pt x="5439" y="5227"/>
                </a:cubicBezTo>
                <a:cubicBezTo>
                  <a:pt x="6056" y="5311"/>
                  <a:pt x="6861" y="5463"/>
                  <a:pt x="6908" y="5504"/>
                </a:cubicBezTo>
                <a:cubicBezTo>
                  <a:pt x="6928" y="5522"/>
                  <a:pt x="6897" y="5765"/>
                  <a:pt x="6836" y="6056"/>
                </a:cubicBezTo>
                <a:cubicBezTo>
                  <a:pt x="6738" y="6533"/>
                  <a:pt x="6563" y="7717"/>
                  <a:pt x="6503" y="8318"/>
                </a:cubicBezTo>
                <a:lnTo>
                  <a:pt x="6476" y="8567"/>
                </a:lnTo>
                <a:lnTo>
                  <a:pt x="5991" y="8876"/>
                </a:lnTo>
                <a:cubicBezTo>
                  <a:pt x="5723" y="9047"/>
                  <a:pt x="5291" y="9335"/>
                  <a:pt x="5032" y="9518"/>
                </a:cubicBezTo>
                <a:cubicBezTo>
                  <a:pt x="4773" y="9700"/>
                  <a:pt x="4545" y="9840"/>
                  <a:pt x="4524" y="9829"/>
                </a:cubicBezTo>
                <a:cubicBezTo>
                  <a:pt x="4504" y="9817"/>
                  <a:pt x="4464" y="9711"/>
                  <a:pt x="4437" y="9593"/>
                </a:cubicBezTo>
                <a:cubicBezTo>
                  <a:pt x="4328" y="9115"/>
                  <a:pt x="3996" y="8716"/>
                  <a:pt x="3534" y="8507"/>
                </a:cubicBezTo>
                <a:cubicBezTo>
                  <a:pt x="2634" y="8100"/>
                  <a:pt x="1596" y="8403"/>
                  <a:pt x="1155" y="9203"/>
                </a:cubicBezTo>
                <a:cubicBezTo>
                  <a:pt x="1003" y="9478"/>
                  <a:pt x="999" y="9502"/>
                  <a:pt x="999" y="9882"/>
                </a:cubicBezTo>
                <a:cubicBezTo>
                  <a:pt x="999" y="10248"/>
                  <a:pt x="1007" y="10295"/>
                  <a:pt x="1130" y="10528"/>
                </a:cubicBezTo>
                <a:cubicBezTo>
                  <a:pt x="1360" y="10962"/>
                  <a:pt x="1840" y="11326"/>
                  <a:pt x="2279" y="11399"/>
                </a:cubicBezTo>
                <a:cubicBezTo>
                  <a:pt x="2549" y="11444"/>
                  <a:pt x="2543" y="11488"/>
                  <a:pt x="2219" y="11811"/>
                </a:cubicBezTo>
                <a:cubicBezTo>
                  <a:pt x="719" y="13306"/>
                  <a:pt x="-44" y="14711"/>
                  <a:pt x="135" y="15649"/>
                </a:cubicBezTo>
                <a:cubicBezTo>
                  <a:pt x="241" y="16203"/>
                  <a:pt x="559" y="16573"/>
                  <a:pt x="1146" y="16831"/>
                </a:cubicBezTo>
                <a:cubicBezTo>
                  <a:pt x="1714" y="17081"/>
                  <a:pt x="2239" y="17171"/>
                  <a:pt x="3124" y="17172"/>
                </a:cubicBezTo>
                <a:cubicBezTo>
                  <a:pt x="4080" y="17173"/>
                  <a:pt x="5266" y="17010"/>
                  <a:pt x="6483" y="16710"/>
                </a:cubicBezTo>
                <a:cubicBezTo>
                  <a:pt x="6879" y="16612"/>
                  <a:pt x="7015" y="16593"/>
                  <a:pt x="7050" y="16626"/>
                </a:cubicBezTo>
                <a:cubicBezTo>
                  <a:pt x="7075" y="16650"/>
                  <a:pt x="7147" y="16854"/>
                  <a:pt x="7210" y="17080"/>
                </a:cubicBezTo>
                <a:cubicBezTo>
                  <a:pt x="7274" y="17306"/>
                  <a:pt x="7407" y="17710"/>
                  <a:pt x="7504" y="17977"/>
                </a:cubicBezTo>
                <a:cubicBezTo>
                  <a:pt x="8224" y="19951"/>
                  <a:pt x="9208" y="21221"/>
                  <a:pt x="10233" y="21498"/>
                </a:cubicBezTo>
                <a:cubicBezTo>
                  <a:pt x="10361" y="21533"/>
                  <a:pt x="10482" y="21575"/>
                  <a:pt x="10504" y="21592"/>
                </a:cubicBezTo>
                <a:cubicBezTo>
                  <a:pt x="10508" y="21595"/>
                  <a:pt x="10604" y="21597"/>
                  <a:pt x="10736" y="21600"/>
                </a:cubicBezTo>
                <a:cubicBezTo>
                  <a:pt x="10925" y="21596"/>
                  <a:pt x="11052" y="21592"/>
                  <a:pt x="11060" y="21588"/>
                </a:cubicBezTo>
                <a:cubicBezTo>
                  <a:pt x="11100" y="21569"/>
                  <a:pt x="11207" y="21536"/>
                  <a:pt x="11299" y="21514"/>
                </a:cubicBezTo>
                <a:cubicBezTo>
                  <a:pt x="11768" y="21402"/>
                  <a:pt x="12416" y="20908"/>
                  <a:pt x="12832" y="20347"/>
                </a:cubicBezTo>
                <a:cubicBezTo>
                  <a:pt x="13073" y="20021"/>
                  <a:pt x="13426" y="19457"/>
                  <a:pt x="13400" y="19440"/>
                </a:cubicBezTo>
                <a:cubicBezTo>
                  <a:pt x="13391" y="19434"/>
                  <a:pt x="13300" y="19408"/>
                  <a:pt x="13197" y="19382"/>
                </a:cubicBezTo>
                <a:cubicBezTo>
                  <a:pt x="13094" y="19356"/>
                  <a:pt x="12894" y="19281"/>
                  <a:pt x="12754" y="19213"/>
                </a:cubicBezTo>
                <a:lnTo>
                  <a:pt x="12500" y="19087"/>
                </a:lnTo>
                <a:lnTo>
                  <a:pt x="12318" y="19312"/>
                </a:lnTo>
                <a:cubicBezTo>
                  <a:pt x="12218" y="19436"/>
                  <a:pt x="12003" y="19650"/>
                  <a:pt x="11839" y="19787"/>
                </a:cubicBezTo>
                <a:cubicBezTo>
                  <a:pt x="10990" y="20498"/>
                  <a:pt x="10124" y="20474"/>
                  <a:pt x="9276" y="19719"/>
                </a:cubicBezTo>
                <a:cubicBezTo>
                  <a:pt x="8822" y="19315"/>
                  <a:pt x="8487" y="18854"/>
                  <a:pt x="8121" y="18127"/>
                </a:cubicBezTo>
                <a:cubicBezTo>
                  <a:pt x="7895" y="17678"/>
                  <a:pt x="7468" y="16554"/>
                  <a:pt x="7497" y="16484"/>
                </a:cubicBezTo>
                <a:cubicBezTo>
                  <a:pt x="7509" y="16457"/>
                  <a:pt x="7676" y="16388"/>
                  <a:pt x="7867" y="16331"/>
                </a:cubicBezTo>
                <a:cubicBezTo>
                  <a:pt x="8382" y="16178"/>
                  <a:pt x="9773" y="15675"/>
                  <a:pt x="10339" y="15436"/>
                </a:cubicBezTo>
                <a:lnTo>
                  <a:pt x="10836" y="15227"/>
                </a:lnTo>
                <a:lnTo>
                  <a:pt x="11339" y="15424"/>
                </a:lnTo>
                <a:cubicBezTo>
                  <a:pt x="11615" y="15532"/>
                  <a:pt x="12111" y="15714"/>
                  <a:pt x="12443" y="15829"/>
                </a:cubicBezTo>
                <a:cubicBezTo>
                  <a:pt x="12774" y="15944"/>
                  <a:pt x="13053" y="16057"/>
                  <a:pt x="13061" y="16080"/>
                </a:cubicBezTo>
                <a:cubicBezTo>
                  <a:pt x="13070" y="16103"/>
                  <a:pt x="13015" y="16151"/>
                  <a:pt x="12939" y="16186"/>
                </a:cubicBezTo>
                <a:cubicBezTo>
                  <a:pt x="12078" y="16577"/>
                  <a:pt x="11764" y="17649"/>
                  <a:pt x="12291" y="18396"/>
                </a:cubicBezTo>
                <a:cubicBezTo>
                  <a:pt x="12877" y="19226"/>
                  <a:pt x="14180" y="19364"/>
                  <a:pt x="14991" y="18685"/>
                </a:cubicBezTo>
                <a:cubicBezTo>
                  <a:pt x="15522" y="18239"/>
                  <a:pt x="15673" y="17456"/>
                  <a:pt x="15342" y="16871"/>
                </a:cubicBezTo>
                <a:cubicBezTo>
                  <a:pt x="15284" y="16768"/>
                  <a:pt x="15260" y="16682"/>
                  <a:pt x="15282" y="16670"/>
                </a:cubicBezTo>
                <a:cubicBezTo>
                  <a:pt x="15304" y="16658"/>
                  <a:pt x="15430" y="16673"/>
                  <a:pt x="15563" y="16704"/>
                </a:cubicBezTo>
                <a:cubicBezTo>
                  <a:pt x="15951" y="16793"/>
                  <a:pt x="16893" y="16940"/>
                  <a:pt x="17397" y="16989"/>
                </a:cubicBezTo>
                <a:cubicBezTo>
                  <a:pt x="17680" y="17016"/>
                  <a:pt x="18169" y="17026"/>
                  <a:pt x="18647" y="17015"/>
                </a:cubicBezTo>
                <a:cubicBezTo>
                  <a:pt x="19309" y="16999"/>
                  <a:pt x="19495" y="16983"/>
                  <a:pt x="19831" y="16903"/>
                </a:cubicBezTo>
                <a:cubicBezTo>
                  <a:pt x="20305" y="16791"/>
                  <a:pt x="20736" y="16604"/>
                  <a:pt x="20997" y="16397"/>
                </a:cubicBezTo>
                <a:cubicBezTo>
                  <a:pt x="21187" y="16246"/>
                  <a:pt x="21496" y="15778"/>
                  <a:pt x="21496" y="15640"/>
                </a:cubicBezTo>
                <a:cubicBezTo>
                  <a:pt x="21496" y="15602"/>
                  <a:pt x="21515" y="15561"/>
                  <a:pt x="21538" y="15548"/>
                </a:cubicBezTo>
                <a:cubicBezTo>
                  <a:pt x="21545" y="15544"/>
                  <a:pt x="21551" y="15380"/>
                  <a:pt x="21556" y="15068"/>
                </a:cubicBezTo>
                <a:cubicBezTo>
                  <a:pt x="21552" y="14925"/>
                  <a:pt x="21546" y="14837"/>
                  <a:pt x="21540" y="14828"/>
                </a:cubicBezTo>
                <a:cubicBezTo>
                  <a:pt x="21519" y="14793"/>
                  <a:pt x="21453" y="14612"/>
                  <a:pt x="21391" y="14428"/>
                </a:cubicBezTo>
                <a:cubicBezTo>
                  <a:pt x="21251" y="14005"/>
                  <a:pt x="20999" y="13557"/>
                  <a:pt x="20626" y="13059"/>
                </a:cubicBezTo>
                <a:cubicBezTo>
                  <a:pt x="20183" y="12469"/>
                  <a:pt x="19837" y="12096"/>
                  <a:pt x="19052" y="11379"/>
                </a:cubicBezTo>
                <a:lnTo>
                  <a:pt x="18336" y="10725"/>
                </a:lnTo>
                <a:lnTo>
                  <a:pt x="18879" y="10223"/>
                </a:lnTo>
                <a:cubicBezTo>
                  <a:pt x="20403" y="8811"/>
                  <a:pt x="21266" y="7549"/>
                  <a:pt x="21422" y="6503"/>
                </a:cubicBezTo>
                <a:cubicBezTo>
                  <a:pt x="21542" y="5703"/>
                  <a:pt x="21179" y="5083"/>
                  <a:pt x="20394" y="4745"/>
                </a:cubicBezTo>
                <a:cubicBezTo>
                  <a:pt x="19892" y="4528"/>
                  <a:pt x="19497" y="4459"/>
                  <a:pt x="18603" y="4436"/>
                </a:cubicBezTo>
                <a:lnTo>
                  <a:pt x="17815" y="4416"/>
                </a:lnTo>
                <a:lnTo>
                  <a:pt x="17846" y="4524"/>
                </a:lnTo>
                <a:cubicBezTo>
                  <a:pt x="17916" y="4759"/>
                  <a:pt x="17949" y="4940"/>
                  <a:pt x="17951" y="5127"/>
                </a:cubicBezTo>
                <a:cubicBezTo>
                  <a:pt x="17952" y="5324"/>
                  <a:pt x="17951" y="5324"/>
                  <a:pt x="18086" y="5325"/>
                </a:cubicBezTo>
                <a:cubicBezTo>
                  <a:pt x="18341" y="5326"/>
                  <a:pt x="18999" y="5469"/>
                  <a:pt x="19268" y="5582"/>
                </a:cubicBezTo>
                <a:cubicBezTo>
                  <a:pt x="19589" y="5716"/>
                  <a:pt x="19967" y="6025"/>
                  <a:pt x="20101" y="6261"/>
                </a:cubicBezTo>
                <a:cubicBezTo>
                  <a:pt x="20314" y="6640"/>
                  <a:pt x="20325" y="7068"/>
                  <a:pt x="20132" y="7622"/>
                </a:cubicBezTo>
                <a:cubicBezTo>
                  <a:pt x="19864" y="8392"/>
                  <a:pt x="19040" y="9510"/>
                  <a:pt x="18191" y="10253"/>
                </a:cubicBezTo>
                <a:lnTo>
                  <a:pt x="17962" y="10452"/>
                </a:lnTo>
                <a:lnTo>
                  <a:pt x="17488" y="10102"/>
                </a:lnTo>
                <a:cubicBezTo>
                  <a:pt x="16930" y="9691"/>
                  <a:pt x="16239" y="9228"/>
                  <a:pt x="15585" y="8824"/>
                </a:cubicBezTo>
                <a:cubicBezTo>
                  <a:pt x="15327" y="8665"/>
                  <a:pt x="15108" y="8522"/>
                  <a:pt x="15098" y="8507"/>
                </a:cubicBezTo>
                <a:cubicBezTo>
                  <a:pt x="15087" y="8492"/>
                  <a:pt x="15050" y="8217"/>
                  <a:pt x="15013" y="7897"/>
                </a:cubicBezTo>
                <a:cubicBezTo>
                  <a:pt x="14976" y="7578"/>
                  <a:pt x="14911" y="7120"/>
                  <a:pt x="14871" y="6879"/>
                </a:cubicBezTo>
                <a:cubicBezTo>
                  <a:pt x="14830" y="6639"/>
                  <a:pt x="14809" y="6435"/>
                  <a:pt x="14824" y="6427"/>
                </a:cubicBezTo>
                <a:cubicBezTo>
                  <a:pt x="14838" y="6419"/>
                  <a:pt x="14942" y="6451"/>
                  <a:pt x="15055" y="6501"/>
                </a:cubicBezTo>
                <a:cubicBezTo>
                  <a:pt x="15543" y="6713"/>
                  <a:pt x="16125" y="6705"/>
                  <a:pt x="16626" y="6479"/>
                </a:cubicBezTo>
                <a:cubicBezTo>
                  <a:pt x="17644" y="6018"/>
                  <a:pt x="17885" y="4775"/>
                  <a:pt x="17101" y="4023"/>
                </a:cubicBezTo>
                <a:cubicBezTo>
                  <a:pt x="16406" y="3358"/>
                  <a:pt x="15207" y="3372"/>
                  <a:pt x="14519" y="4053"/>
                </a:cubicBezTo>
                <a:cubicBezTo>
                  <a:pt x="14300" y="4270"/>
                  <a:pt x="14241" y="4295"/>
                  <a:pt x="14241" y="4165"/>
                </a:cubicBezTo>
                <a:cubicBezTo>
                  <a:pt x="14241" y="4088"/>
                  <a:pt x="13881" y="3130"/>
                  <a:pt x="13704" y="2736"/>
                </a:cubicBezTo>
                <a:cubicBezTo>
                  <a:pt x="13369" y="1990"/>
                  <a:pt x="12829" y="1168"/>
                  <a:pt x="12394" y="741"/>
                </a:cubicBezTo>
                <a:cubicBezTo>
                  <a:pt x="12120" y="473"/>
                  <a:pt x="11669" y="187"/>
                  <a:pt x="11390" y="106"/>
                </a:cubicBezTo>
                <a:cubicBezTo>
                  <a:pt x="11271" y="71"/>
                  <a:pt x="11156" y="28"/>
                  <a:pt x="11134" y="10"/>
                </a:cubicBezTo>
                <a:cubicBezTo>
                  <a:pt x="11129" y="6"/>
                  <a:pt x="11000" y="3"/>
                  <a:pt x="10802" y="0"/>
                </a:cubicBezTo>
                <a:close/>
                <a:moveTo>
                  <a:pt x="10582" y="1289"/>
                </a:moveTo>
                <a:cubicBezTo>
                  <a:pt x="10708" y="1288"/>
                  <a:pt x="10835" y="1306"/>
                  <a:pt x="10971" y="1341"/>
                </a:cubicBezTo>
                <a:cubicBezTo>
                  <a:pt x="11319" y="1431"/>
                  <a:pt x="11546" y="1559"/>
                  <a:pt x="11897" y="1863"/>
                </a:cubicBezTo>
                <a:cubicBezTo>
                  <a:pt x="12551" y="2428"/>
                  <a:pt x="13097" y="3342"/>
                  <a:pt x="13569" y="4665"/>
                </a:cubicBezTo>
                <a:cubicBezTo>
                  <a:pt x="13763" y="5210"/>
                  <a:pt x="13768" y="5243"/>
                  <a:pt x="13667" y="5275"/>
                </a:cubicBezTo>
                <a:cubicBezTo>
                  <a:pt x="13097" y="5457"/>
                  <a:pt x="12031" y="5841"/>
                  <a:pt x="11488" y="6060"/>
                </a:cubicBezTo>
                <a:cubicBezTo>
                  <a:pt x="11109" y="6213"/>
                  <a:pt x="10781" y="6345"/>
                  <a:pt x="10758" y="6353"/>
                </a:cubicBezTo>
                <a:cubicBezTo>
                  <a:pt x="10735" y="6361"/>
                  <a:pt x="10546" y="6301"/>
                  <a:pt x="10339" y="6218"/>
                </a:cubicBezTo>
                <a:cubicBezTo>
                  <a:pt x="9807" y="6003"/>
                  <a:pt x="8727" y="5623"/>
                  <a:pt x="8067" y="5418"/>
                </a:cubicBezTo>
                <a:cubicBezTo>
                  <a:pt x="7758" y="5323"/>
                  <a:pt x="7493" y="5233"/>
                  <a:pt x="7477" y="5219"/>
                </a:cubicBezTo>
                <a:cubicBezTo>
                  <a:pt x="7442" y="5186"/>
                  <a:pt x="7599" y="4704"/>
                  <a:pt x="7842" y="4099"/>
                </a:cubicBezTo>
                <a:cubicBezTo>
                  <a:pt x="8383" y="2756"/>
                  <a:pt x="9134" y="1798"/>
                  <a:pt x="9917" y="1453"/>
                </a:cubicBezTo>
                <a:cubicBezTo>
                  <a:pt x="10164" y="1344"/>
                  <a:pt x="10372" y="1291"/>
                  <a:pt x="10582" y="1289"/>
                </a:cubicBezTo>
                <a:close/>
                <a:moveTo>
                  <a:pt x="7408" y="5614"/>
                </a:moveTo>
                <a:cubicBezTo>
                  <a:pt x="7418" y="5614"/>
                  <a:pt x="7429" y="5616"/>
                  <a:pt x="7442" y="5618"/>
                </a:cubicBezTo>
                <a:cubicBezTo>
                  <a:pt x="7760" y="5658"/>
                  <a:pt x="10144" y="6424"/>
                  <a:pt x="10253" y="6520"/>
                </a:cubicBezTo>
                <a:cubicBezTo>
                  <a:pt x="10295" y="6558"/>
                  <a:pt x="10327" y="6541"/>
                  <a:pt x="9380" y="6995"/>
                </a:cubicBezTo>
                <a:cubicBezTo>
                  <a:pt x="9013" y="7171"/>
                  <a:pt x="8414" y="7477"/>
                  <a:pt x="8047" y="7676"/>
                </a:cubicBezTo>
                <a:cubicBezTo>
                  <a:pt x="7680" y="7876"/>
                  <a:pt x="7271" y="8102"/>
                  <a:pt x="7139" y="8178"/>
                </a:cubicBezTo>
                <a:cubicBezTo>
                  <a:pt x="6952" y="8287"/>
                  <a:pt x="6894" y="8306"/>
                  <a:pt x="6877" y="8264"/>
                </a:cubicBezTo>
                <a:cubicBezTo>
                  <a:pt x="6826" y="8146"/>
                  <a:pt x="7045" y="6790"/>
                  <a:pt x="7246" y="5978"/>
                </a:cubicBezTo>
                <a:cubicBezTo>
                  <a:pt x="7324" y="5664"/>
                  <a:pt x="7339" y="5613"/>
                  <a:pt x="7408" y="5614"/>
                </a:cubicBezTo>
                <a:close/>
                <a:moveTo>
                  <a:pt x="13876" y="5951"/>
                </a:moveTo>
                <a:cubicBezTo>
                  <a:pt x="13899" y="5949"/>
                  <a:pt x="13912" y="5951"/>
                  <a:pt x="13918" y="5956"/>
                </a:cubicBezTo>
                <a:cubicBezTo>
                  <a:pt x="13972" y="6005"/>
                  <a:pt x="14087" y="6526"/>
                  <a:pt x="14221" y="7339"/>
                </a:cubicBezTo>
                <a:cubicBezTo>
                  <a:pt x="14280" y="7697"/>
                  <a:pt x="14313" y="8002"/>
                  <a:pt x="14294" y="8019"/>
                </a:cubicBezTo>
                <a:cubicBezTo>
                  <a:pt x="14276" y="8036"/>
                  <a:pt x="14035" y="7931"/>
                  <a:pt x="13760" y="7786"/>
                </a:cubicBezTo>
                <a:cubicBezTo>
                  <a:pt x="13485" y="7640"/>
                  <a:pt x="12911" y="7355"/>
                  <a:pt x="12487" y="7152"/>
                </a:cubicBezTo>
                <a:cubicBezTo>
                  <a:pt x="12063" y="6950"/>
                  <a:pt x="11689" y="6770"/>
                  <a:pt x="11655" y="6752"/>
                </a:cubicBezTo>
                <a:cubicBezTo>
                  <a:pt x="11575" y="6709"/>
                  <a:pt x="11683" y="6658"/>
                  <a:pt x="12394" y="6403"/>
                </a:cubicBezTo>
                <a:cubicBezTo>
                  <a:pt x="13136" y="6136"/>
                  <a:pt x="13712" y="5962"/>
                  <a:pt x="13876" y="5951"/>
                </a:cubicBezTo>
                <a:close/>
                <a:moveTo>
                  <a:pt x="11178" y="6911"/>
                </a:moveTo>
                <a:cubicBezTo>
                  <a:pt x="11212" y="6911"/>
                  <a:pt x="11240" y="6920"/>
                  <a:pt x="11276" y="6931"/>
                </a:cubicBezTo>
                <a:cubicBezTo>
                  <a:pt x="11511" y="7004"/>
                  <a:pt x="12941" y="7689"/>
                  <a:pt x="13667" y="8077"/>
                </a:cubicBezTo>
                <a:cubicBezTo>
                  <a:pt x="14094" y="8305"/>
                  <a:pt x="14340" y="8461"/>
                  <a:pt x="14363" y="8515"/>
                </a:cubicBezTo>
                <a:cubicBezTo>
                  <a:pt x="14440" y="8696"/>
                  <a:pt x="14503" y="10314"/>
                  <a:pt x="14474" y="11379"/>
                </a:cubicBezTo>
                <a:cubicBezTo>
                  <a:pt x="14437" y="12790"/>
                  <a:pt x="14406" y="13051"/>
                  <a:pt x="14276" y="13141"/>
                </a:cubicBezTo>
                <a:cubicBezTo>
                  <a:pt x="13972" y="13351"/>
                  <a:pt x="12394" y="14182"/>
                  <a:pt x="11630" y="14534"/>
                </a:cubicBezTo>
                <a:cubicBezTo>
                  <a:pt x="11423" y="14629"/>
                  <a:pt x="11244" y="14706"/>
                  <a:pt x="11234" y="14705"/>
                </a:cubicBezTo>
                <a:cubicBezTo>
                  <a:pt x="11178" y="14700"/>
                  <a:pt x="9904" y="14141"/>
                  <a:pt x="9362" y="13884"/>
                </a:cubicBezTo>
                <a:cubicBezTo>
                  <a:pt x="8611" y="13527"/>
                  <a:pt x="7981" y="13194"/>
                  <a:pt x="7288" y="12792"/>
                </a:cubicBezTo>
                <a:cubicBezTo>
                  <a:pt x="6793" y="12504"/>
                  <a:pt x="6779" y="12492"/>
                  <a:pt x="6754" y="12339"/>
                </a:cubicBezTo>
                <a:cubicBezTo>
                  <a:pt x="6724" y="12156"/>
                  <a:pt x="6706" y="10294"/>
                  <a:pt x="6727" y="9627"/>
                </a:cubicBezTo>
                <a:lnTo>
                  <a:pt x="6743" y="9167"/>
                </a:lnTo>
                <a:lnTo>
                  <a:pt x="7520" y="8707"/>
                </a:lnTo>
                <a:cubicBezTo>
                  <a:pt x="8445" y="8159"/>
                  <a:pt x="9359" y="7686"/>
                  <a:pt x="10379" y="7224"/>
                </a:cubicBezTo>
                <a:cubicBezTo>
                  <a:pt x="10926" y="6976"/>
                  <a:pt x="11077" y="6910"/>
                  <a:pt x="11178" y="6911"/>
                </a:cubicBezTo>
                <a:close/>
                <a:moveTo>
                  <a:pt x="10780" y="8194"/>
                </a:moveTo>
                <a:cubicBezTo>
                  <a:pt x="10530" y="8195"/>
                  <a:pt x="10280" y="8214"/>
                  <a:pt x="10090" y="8254"/>
                </a:cubicBezTo>
                <a:cubicBezTo>
                  <a:pt x="9277" y="8426"/>
                  <a:pt x="8541" y="8954"/>
                  <a:pt x="8178" y="9623"/>
                </a:cubicBezTo>
                <a:cubicBezTo>
                  <a:pt x="7757" y="10402"/>
                  <a:pt x="7754" y="11186"/>
                  <a:pt x="8170" y="11959"/>
                </a:cubicBezTo>
                <a:cubicBezTo>
                  <a:pt x="8386" y="12361"/>
                  <a:pt x="8734" y="12721"/>
                  <a:pt x="9142" y="12963"/>
                </a:cubicBezTo>
                <a:cubicBezTo>
                  <a:pt x="9468" y="13157"/>
                  <a:pt x="9648" y="13228"/>
                  <a:pt x="10048" y="13326"/>
                </a:cubicBezTo>
                <a:cubicBezTo>
                  <a:pt x="10491" y="13435"/>
                  <a:pt x="11264" y="13411"/>
                  <a:pt x="11717" y="13272"/>
                </a:cubicBezTo>
                <a:cubicBezTo>
                  <a:pt x="12684" y="12976"/>
                  <a:pt x="13434" y="12223"/>
                  <a:pt x="13640" y="11343"/>
                </a:cubicBezTo>
                <a:cubicBezTo>
                  <a:pt x="13736" y="10935"/>
                  <a:pt x="13699" y="10368"/>
                  <a:pt x="13553" y="9978"/>
                </a:cubicBezTo>
                <a:cubicBezTo>
                  <a:pt x="13236" y="9133"/>
                  <a:pt x="12420" y="8458"/>
                  <a:pt x="11466" y="8254"/>
                </a:cubicBezTo>
                <a:cubicBezTo>
                  <a:pt x="11279" y="8214"/>
                  <a:pt x="11030" y="8194"/>
                  <a:pt x="10780" y="8194"/>
                </a:cubicBezTo>
                <a:close/>
                <a:moveTo>
                  <a:pt x="15167" y="8966"/>
                </a:moveTo>
                <a:cubicBezTo>
                  <a:pt x="15214" y="8923"/>
                  <a:pt x="16669" y="9926"/>
                  <a:pt x="17359" y="10476"/>
                </a:cubicBezTo>
                <a:lnTo>
                  <a:pt x="17664" y="10719"/>
                </a:lnTo>
                <a:lnTo>
                  <a:pt x="17483" y="10885"/>
                </a:lnTo>
                <a:cubicBezTo>
                  <a:pt x="17193" y="11153"/>
                  <a:pt x="16388" y="11766"/>
                  <a:pt x="15774" y="12186"/>
                </a:cubicBezTo>
                <a:cubicBezTo>
                  <a:pt x="15260" y="12537"/>
                  <a:pt x="15163" y="12598"/>
                  <a:pt x="15155" y="12567"/>
                </a:cubicBezTo>
                <a:cubicBezTo>
                  <a:pt x="15141" y="12503"/>
                  <a:pt x="15152" y="8979"/>
                  <a:pt x="15167" y="8966"/>
                </a:cubicBezTo>
                <a:close/>
                <a:moveTo>
                  <a:pt x="6365" y="9466"/>
                </a:moveTo>
                <a:cubicBezTo>
                  <a:pt x="6381" y="9481"/>
                  <a:pt x="6397" y="10104"/>
                  <a:pt x="6400" y="10851"/>
                </a:cubicBezTo>
                <a:cubicBezTo>
                  <a:pt x="6403" y="11598"/>
                  <a:pt x="6399" y="12215"/>
                  <a:pt x="6389" y="12224"/>
                </a:cubicBezTo>
                <a:cubicBezTo>
                  <a:pt x="6363" y="12247"/>
                  <a:pt x="5807" y="11884"/>
                  <a:pt x="5216" y="11457"/>
                </a:cubicBezTo>
                <a:cubicBezTo>
                  <a:pt x="4944" y="11260"/>
                  <a:pt x="4649" y="11050"/>
                  <a:pt x="4560" y="10990"/>
                </a:cubicBezTo>
                <a:cubicBezTo>
                  <a:pt x="4510" y="10957"/>
                  <a:pt x="4480" y="10932"/>
                  <a:pt x="4460" y="10911"/>
                </a:cubicBezTo>
                <a:cubicBezTo>
                  <a:pt x="4469" y="10972"/>
                  <a:pt x="4365" y="11097"/>
                  <a:pt x="4153" y="11281"/>
                </a:cubicBezTo>
                <a:lnTo>
                  <a:pt x="3986" y="11427"/>
                </a:lnTo>
                <a:lnTo>
                  <a:pt x="4224" y="11602"/>
                </a:lnTo>
                <a:cubicBezTo>
                  <a:pt x="4590" y="11874"/>
                  <a:pt x="5409" y="12420"/>
                  <a:pt x="5940" y="12744"/>
                </a:cubicBezTo>
                <a:cubicBezTo>
                  <a:pt x="6203" y="12905"/>
                  <a:pt x="6434" y="13048"/>
                  <a:pt x="6451" y="13061"/>
                </a:cubicBezTo>
                <a:cubicBezTo>
                  <a:pt x="6469" y="13074"/>
                  <a:pt x="6512" y="13343"/>
                  <a:pt x="6547" y="13661"/>
                </a:cubicBezTo>
                <a:cubicBezTo>
                  <a:pt x="6627" y="14373"/>
                  <a:pt x="6748" y="15146"/>
                  <a:pt x="6874" y="15727"/>
                </a:cubicBezTo>
                <a:cubicBezTo>
                  <a:pt x="6961" y="16126"/>
                  <a:pt x="6964" y="16171"/>
                  <a:pt x="6903" y="16200"/>
                </a:cubicBezTo>
                <a:cubicBezTo>
                  <a:pt x="6808" y="16245"/>
                  <a:pt x="5909" y="16416"/>
                  <a:pt x="5419" y="16482"/>
                </a:cubicBezTo>
                <a:cubicBezTo>
                  <a:pt x="4910" y="16551"/>
                  <a:pt x="3850" y="16583"/>
                  <a:pt x="3480" y="16540"/>
                </a:cubicBezTo>
                <a:cubicBezTo>
                  <a:pt x="2864" y="16469"/>
                  <a:pt x="2374" y="16298"/>
                  <a:pt x="2018" y="16032"/>
                </a:cubicBezTo>
                <a:cubicBezTo>
                  <a:pt x="880" y="15181"/>
                  <a:pt x="1577" y="13400"/>
                  <a:pt x="3859" y="11337"/>
                </a:cubicBezTo>
                <a:cubicBezTo>
                  <a:pt x="4195" y="11033"/>
                  <a:pt x="4369" y="10894"/>
                  <a:pt x="4428" y="10883"/>
                </a:cubicBezTo>
                <a:cubicBezTo>
                  <a:pt x="4432" y="10882"/>
                  <a:pt x="4434" y="10884"/>
                  <a:pt x="4437" y="10885"/>
                </a:cubicBezTo>
                <a:cubicBezTo>
                  <a:pt x="4427" y="10865"/>
                  <a:pt x="4430" y="10848"/>
                  <a:pt x="4446" y="10831"/>
                </a:cubicBezTo>
                <a:cubicBezTo>
                  <a:pt x="4657" y="10603"/>
                  <a:pt x="6316" y="9422"/>
                  <a:pt x="6365" y="9466"/>
                </a:cubicBezTo>
                <a:close/>
                <a:moveTo>
                  <a:pt x="18004" y="10998"/>
                </a:moveTo>
                <a:lnTo>
                  <a:pt x="18385" y="11363"/>
                </a:lnTo>
                <a:cubicBezTo>
                  <a:pt x="20055" y="12965"/>
                  <a:pt x="20684" y="14306"/>
                  <a:pt x="20183" y="15191"/>
                </a:cubicBezTo>
                <a:cubicBezTo>
                  <a:pt x="20130" y="15285"/>
                  <a:pt x="19982" y="15449"/>
                  <a:pt x="19853" y="15558"/>
                </a:cubicBezTo>
                <a:cubicBezTo>
                  <a:pt x="19488" y="15868"/>
                  <a:pt x="18997" y="16044"/>
                  <a:pt x="18269" y="16126"/>
                </a:cubicBezTo>
                <a:cubicBezTo>
                  <a:pt x="17884" y="16169"/>
                  <a:pt x="17208" y="16169"/>
                  <a:pt x="16722" y="16124"/>
                </a:cubicBezTo>
                <a:cubicBezTo>
                  <a:pt x="15972" y="16054"/>
                  <a:pt x="14841" y="15854"/>
                  <a:pt x="14746" y="15773"/>
                </a:cubicBezTo>
                <a:cubicBezTo>
                  <a:pt x="14698" y="15733"/>
                  <a:pt x="14704" y="15649"/>
                  <a:pt x="14777" y="15261"/>
                </a:cubicBezTo>
                <a:cubicBezTo>
                  <a:pt x="14862" y="14812"/>
                  <a:pt x="15000" y="13841"/>
                  <a:pt x="15055" y="13300"/>
                </a:cubicBezTo>
                <a:lnTo>
                  <a:pt x="15082" y="13033"/>
                </a:lnTo>
                <a:lnTo>
                  <a:pt x="15396" y="12836"/>
                </a:lnTo>
                <a:cubicBezTo>
                  <a:pt x="16026" y="12442"/>
                  <a:pt x="16717" y="11966"/>
                  <a:pt x="17354" y="11487"/>
                </a:cubicBezTo>
                <a:lnTo>
                  <a:pt x="18004" y="10998"/>
                </a:lnTo>
                <a:close/>
                <a:moveTo>
                  <a:pt x="6885" y="13360"/>
                </a:moveTo>
                <a:cubicBezTo>
                  <a:pt x="6888" y="13358"/>
                  <a:pt x="6892" y="13358"/>
                  <a:pt x="6901" y="13360"/>
                </a:cubicBezTo>
                <a:cubicBezTo>
                  <a:pt x="6964" y="13371"/>
                  <a:pt x="7179" y="13469"/>
                  <a:pt x="7422" y="13601"/>
                </a:cubicBezTo>
                <a:cubicBezTo>
                  <a:pt x="8161" y="14003"/>
                  <a:pt x="8883" y="14362"/>
                  <a:pt x="9687" y="14723"/>
                </a:cubicBezTo>
                <a:cubicBezTo>
                  <a:pt x="10080" y="14899"/>
                  <a:pt x="10402" y="15052"/>
                  <a:pt x="10402" y="15062"/>
                </a:cubicBezTo>
                <a:cubicBezTo>
                  <a:pt x="10402" y="15083"/>
                  <a:pt x="10295" y="15126"/>
                  <a:pt x="9445" y="15436"/>
                </a:cubicBezTo>
                <a:cubicBezTo>
                  <a:pt x="9089" y="15566"/>
                  <a:pt x="8577" y="15740"/>
                  <a:pt x="8308" y="15823"/>
                </a:cubicBezTo>
                <a:cubicBezTo>
                  <a:pt x="7528" y="16063"/>
                  <a:pt x="7411" y="16091"/>
                  <a:pt x="7364" y="16040"/>
                </a:cubicBezTo>
                <a:cubicBezTo>
                  <a:pt x="7248" y="15914"/>
                  <a:pt x="6804" y="13431"/>
                  <a:pt x="6885" y="13360"/>
                </a:cubicBezTo>
                <a:close/>
                <a:moveTo>
                  <a:pt x="14283" y="13543"/>
                </a:moveTo>
                <a:cubicBezTo>
                  <a:pt x="14290" y="13543"/>
                  <a:pt x="14294" y="13543"/>
                  <a:pt x="14296" y="13545"/>
                </a:cubicBezTo>
                <a:cubicBezTo>
                  <a:pt x="14332" y="13577"/>
                  <a:pt x="14177" y="14606"/>
                  <a:pt x="14040" y="15245"/>
                </a:cubicBezTo>
                <a:cubicBezTo>
                  <a:pt x="14001" y="15428"/>
                  <a:pt x="13950" y="15584"/>
                  <a:pt x="13927" y="15590"/>
                </a:cubicBezTo>
                <a:cubicBezTo>
                  <a:pt x="13880" y="15601"/>
                  <a:pt x="12556" y="15191"/>
                  <a:pt x="12073" y="15016"/>
                </a:cubicBezTo>
                <a:cubicBezTo>
                  <a:pt x="11902" y="14954"/>
                  <a:pt x="11754" y="14885"/>
                  <a:pt x="11746" y="14862"/>
                </a:cubicBezTo>
                <a:cubicBezTo>
                  <a:pt x="11738" y="14840"/>
                  <a:pt x="11846" y="14770"/>
                  <a:pt x="11986" y="14707"/>
                </a:cubicBezTo>
                <a:cubicBezTo>
                  <a:pt x="12341" y="14546"/>
                  <a:pt x="13526" y="13934"/>
                  <a:pt x="13927" y="13705"/>
                </a:cubicBezTo>
                <a:cubicBezTo>
                  <a:pt x="14090" y="13611"/>
                  <a:pt x="14236" y="13546"/>
                  <a:pt x="14283" y="13543"/>
                </a:cubicBezTo>
                <a:close/>
              </a:path>
            </a:pathLst>
          </a:custGeom>
          <a:ln w="12700">
            <a:miter lim="400000"/>
          </a:ln>
        </p:spPr>
      </p:pic>
      <p:pic>
        <p:nvPicPr>
          <p:cNvPr id="4" name="Picture 3">
            <a:extLst>
              <a:ext uri="{FF2B5EF4-FFF2-40B4-BE49-F238E27FC236}">
                <a16:creationId xmlns:a16="http://schemas.microsoft.com/office/drawing/2014/main" id="{2BC1A106-45A6-4113-A448-33A1712F08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5940" y="1808820"/>
            <a:ext cx="2880320" cy="1620180"/>
          </a:xfrm>
          <a:prstGeom prst="rect">
            <a:avLst/>
          </a:prstGeom>
        </p:spPr>
      </p:pic>
      <p:sp>
        <p:nvSpPr>
          <p:cNvPr id="5" name="TextBox 4">
            <a:extLst>
              <a:ext uri="{FF2B5EF4-FFF2-40B4-BE49-F238E27FC236}">
                <a16:creationId xmlns:a16="http://schemas.microsoft.com/office/drawing/2014/main" id="{5BFFD3B2-6996-4092-9111-73607955F3A7}"/>
              </a:ext>
            </a:extLst>
          </p:cNvPr>
          <p:cNvSpPr txBox="1"/>
          <p:nvPr/>
        </p:nvSpPr>
        <p:spPr>
          <a:xfrm>
            <a:off x="375940" y="3721100"/>
            <a:ext cx="3065760" cy="2862322"/>
          </a:xfrm>
          <a:prstGeom prst="rect">
            <a:avLst/>
          </a:prstGeom>
          <a:noFill/>
        </p:spPr>
        <p:txBody>
          <a:bodyPr wrap="square" rtlCol="0">
            <a:spAutoFit/>
          </a:bodyPr>
          <a:lstStyle/>
          <a:p>
            <a:r>
              <a:rPr lang="en-GB" sz="1800" dirty="0">
                <a:latin typeface="Arial" panose="020B0604020202020204" pitchFamily="34" charset="0"/>
                <a:cs typeface="Arial" panose="020B0604020202020204" pitchFamily="34" charset="0"/>
              </a:rPr>
              <a:t>Stephane </a:t>
            </a:r>
            <a:r>
              <a:rPr lang="en-GB" sz="1800" dirty="0" err="1">
                <a:latin typeface="Arial" panose="020B0604020202020204" pitchFamily="34" charset="0"/>
                <a:cs typeface="Arial" panose="020B0604020202020204" pitchFamily="34" charset="0"/>
              </a:rPr>
              <a:t>Kenmoe</a:t>
            </a:r>
            <a:r>
              <a:rPr lang="en-GB" sz="1800" dirty="0">
                <a:latin typeface="Arial" panose="020B0604020202020204" pitchFamily="34" charset="0"/>
                <a:cs typeface="Arial" panose="020B0604020202020204" pitchFamily="34" charset="0"/>
              </a:rPr>
              <a:t>,</a:t>
            </a:r>
          </a:p>
          <a:p>
            <a:r>
              <a:rPr lang="en-GB" sz="1800" i="1" dirty="0">
                <a:latin typeface="Arial" panose="020B0604020202020204" pitchFamily="34" charset="0"/>
                <a:cs typeface="Arial" panose="020B0604020202020204" pitchFamily="34" charset="0"/>
              </a:rPr>
              <a:t>University of Duisburg-Essen, Germany</a:t>
            </a:r>
            <a:r>
              <a:rPr lang="en-GB" i="1" dirty="0">
                <a:latin typeface="Arial" panose="020B0604020202020204" pitchFamily="34" charset="0"/>
                <a:cs typeface="Arial" panose="020B0604020202020204" pitchFamily="34" charset="0"/>
              </a:rPr>
              <a:t>.</a:t>
            </a:r>
          </a:p>
          <a:p>
            <a:endParaRPr lang="en-GB" i="1" dirty="0">
              <a:latin typeface="Arial" panose="020B0604020202020204" pitchFamily="34" charset="0"/>
              <a:cs typeface="Arial" panose="020B0604020202020204" pitchFamily="34" charset="0"/>
            </a:endParaRPr>
          </a:p>
          <a:p>
            <a:pPr algn="ctr"/>
            <a:r>
              <a:rPr lang="en-GB" sz="1800" b="1" dirty="0">
                <a:latin typeface="Arial" panose="020B0604020202020204" pitchFamily="34" charset="0"/>
                <a:cs typeface="Arial" panose="020B0604020202020204" pitchFamily="34" charset="0"/>
              </a:rPr>
              <a:t>Research area:</a:t>
            </a:r>
          </a:p>
          <a:p>
            <a:pPr algn="ctr"/>
            <a:r>
              <a:rPr lang="en-GB" sz="1800" dirty="0">
                <a:latin typeface="Arial" panose="020B0604020202020204" pitchFamily="34" charset="0"/>
                <a:cs typeface="Arial" panose="020B0604020202020204" pitchFamily="34" charset="0"/>
              </a:rPr>
              <a:t>Energy and fuels production </a:t>
            </a:r>
          </a:p>
          <a:p>
            <a:pPr algn="ctr"/>
            <a:r>
              <a:rPr lang="en-GB" sz="1800" dirty="0">
                <a:latin typeface="Arial" panose="020B0604020202020204" pitchFamily="34" charset="0"/>
                <a:cs typeface="Arial" panose="020B0604020202020204" pitchFamily="34" charset="0"/>
              </a:rPr>
              <a:t>from molecules decomposition </a:t>
            </a:r>
          </a:p>
          <a:p>
            <a:endParaRPr lang="en-GB" sz="1800" dirty="0">
              <a:latin typeface="Arial" panose="020B0604020202020204" pitchFamily="34" charset="0"/>
              <a:cs typeface="Arial" panose="020B0604020202020204" pitchFamily="34" charset="0"/>
            </a:endParaRPr>
          </a:p>
          <a:p>
            <a:endParaRPr lang="en-GB" dirty="0"/>
          </a:p>
        </p:txBody>
      </p:sp>
      <p:sp>
        <p:nvSpPr>
          <p:cNvPr id="6" name="TextBox 5">
            <a:extLst>
              <a:ext uri="{FF2B5EF4-FFF2-40B4-BE49-F238E27FC236}">
                <a16:creationId xmlns:a16="http://schemas.microsoft.com/office/drawing/2014/main" id="{AC72F7E0-9EA9-42D9-B5C1-7AD7F798DFEB}"/>
              </a:ext>
            </a:extLst>
          </p:cNvPr>
          <p:cNvSpPr txBox="1"/>
          <p:nvPr/>
        </p:nvSpPr>
        <p:spPr>
          <a:xfrm>
            <a:off x="901700" y="1273986"/>
            <a:ext cx="1689100" cy="400110"/>
          </a:xfrm>
          <a:prstGeom prst="rect">
            <a:avLst/>
          </a:prstGeom>
          <a:noFill/>
        </p:spPr>
        <p:txBody>
          <a:bodyPr wrap="square" rtlCol="0">
            <a:spAutoFit/>
          </a:bodyPr>
          <a:lstStyle/>
          <a:p>
            <a:r>
              <a:rPr lang="en-GB" sz="2000" dirty="0">
                <a:solidFill>
                  <a:srgbClr val="C00000"/>
                </a:solidFill>
                <a:latin typeface="Arial" panose="020B0604020202020204" pitchFamily="34" charset="0"/>
                <a:cs typeface="Arial" panose="020B0604020202020204" pitchFamily="34" charset="0"/>
              </a:rPr>
              <a:t>Co-convener</a:t>
            </a:r>
          </a:p>
        </p:txBody>
      </p:sp>
      <p:sp>
        <p:nvSpPr>
          <p:cNvPr id="7" name="TextBox 6">
            <a:extLst>
              <a:ext uri="{FF2B5EF4-FFF2-40B4-BE49-F238E27FC236}">
                <a16:creationId xmlns:a16="http://schemas.microsoft.com/office/drawing/2014/main" id="{0763E7C1-ADC5-450A-8B87-D0728101F6A1}"/>
              </a:ext>
            </a:extLst>
          </p:cNvPr>
          <p:cNvSpPr txBox="1"/>
          <p:nvPr/>
        </p:nvSpPr>
        <p:spPr>
          <a:xfrm flipH="1">
            <a:off x="5196477" y="6109391"/>
            <a:ext cx="4856481" cy="369332"/>
          </a:xfrm>
          <a:prstGeom prst="rect">
            <a:avLst/>
          </a:prstGeom>
          <a:noFill/>
        </p:spPr>
        <p:txBody>
          <a:bodyPr wrap="square" rtlCol="0">
            <a:spAutoFit/>
          </a:bodyPr>
          <a:lstStyle/>
          <a:p>
            <a:r>
              <a:rPr lang="en-GB" b="0" i="0" dirty="0">
                <a:solidFill>
                  <a:srgbClr val="201F1E"/>
                </a:solidFill>
                <a:effectLst/>
                <a:latin typeface="Calibri" panose="020F0502020204030204" pitchFamily="34" charset="0"/>
              </a:rPr>
              <a:t> </a:t>
            </a:r>
            <a:r>
              <a:rPr lang="en-GB" b="0" i="0" dirty="0">
                <a:effectLst/>
                <a:latin typeface="Calibri" panose="020F0502020204030204" pitchFamily="34" charset="0"/>
                <a:hlinkClick r:id="rId4"/>
              </a:rPr>
              <a:t>asfap-atomicMolecular@cern.ch</a:t>
            </a:r>
            <a:endParaRPr lang="en-GB" dirty="0"/>
          </a:p>
        </p:txBody>
      </p:sp>
      <p:sp>
        <p:nvSpPr>
          <p:cNvPr id="8" name="TextBox 7">
            <a:extLst>
              <a:ext uri="{FF2B5EF4-FFF2-40B4-BE49-F238E27FC236}">
                <a16:creationId xmlns:a16="http://schemas.microsoft.com/office/drawing/2014/main" id="{34185C49-7361-4727-83AB-39FA353A1AB6}"/>
              </a:ext>
            </a:extLst>
          </p:cNvPr>
          <p:cNvSpPr txBox="1"/>
          <p:nvPr/>
        </p:nvSpPr>
        <p:spPr>
          <a:xfrm>
            <a:off x="7094242" y="1911024"/>
            <a:ext cx="3683000" cy="707886"/>
          </a:xfrm>
          <a:prstGeom prst="rect">
            <a:avLst/>
          </a:prstGeom>
          <a:noFill/>
        </p:spPr>
        <p:txBody>
          <a:bodyPr wrap="square" rtlCol="0">
            <a:spAutoFit/>
          </a:bodyPr>
          <a:lstStyle/>
          <a:p>
            <a:r>
              <a:rPr lang="en-GB" sz="4000" i="1" dirty="0">
                <a:solidFill>
                  <a:schemeClr val="tx2"/>
                </a:solidFill>
                <a:latin typeface="Arial" panose="020B0604020202020204" pitchFamily="34" charset="0"/>
                <a:cs typeface="Arial" panose="020B0604020202020204" pitchFamily="34" charset="0"/>
              </a:rPr>
              <a:t>+ Optical group</a:t>
            </a:r>
          </a:p>
        </p:txBody>
      </p:sp>
      <p:sp>
        <p:nvSpPr>
          <p:cNvPr id="9" name="TextBox 8">
            <a:extLst>
              <a:ext uri="{FF2B5EF4-FFF2-40B4-BE49-F238E27FC236}">
                <a16:creationId xmlns:a16="http://schemas.microsoft.com/office/drawing/2014/main" id="{DA173B4D-3A36-439E-A4EA-FAAA08C673BB}"/>
              </a:ext>
            </a:extLst>
          </p:cNvPr>
          <p:cNvSpPr txBox="1"/>
          <p:nvPr/>
        </p:nvSpPr>
        <p:spPr>
          <a:xfrm>
            <a:off x="5196477" y="5277973"/>
            <a:ext cx="6350000" cy="523220"/>
          </a:xfrm>
          <a:prstGeom prst="rect">
            <a:avLst/>
          </a:prstGeom>
          <a:noFill/>
        </p:spPr>
        <p:txBody>
          <a:bodyPr wrap="square" rtlCol="0">
            <a:spAutoFit/>
          </a:bodyPr>
          <a:lstStyle/>
          <a:p>
            <a:r>
              <a:rPr lang="en-GB" sz="2800" i="1" dirty="0">
                <a:solidFill>
                  <a:schemeClr val="accent2"/>
                </a:solidFill>
                <a:latin typeface="Arial" panose="020B0604020202020204" pitchFamily="34" charset="0"/>
                <a:cs typeface="Arial" panose="020B0604020202020204" pitchFamily="34" charset="0"/>
              </a:rPr>
              <a:t>Come and let’s make Africa great!</a:t>
            </a:r>
          </a:p>
        </p:txBody>
      </p:sp>
    </p:spTree>
    <p:extLst>
      <p:ext uri="{BB962C8B-B14F-4D97-AF65-F5344CB8AC3E}">
        <p14:creationId xmlns:p14="http://schemas.microsoft.com/office/powerpoint/2010/main" val="22398340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58E8B005C406E48BD37555968176DB8" ma:contentTypeVersion="14" ma:contentTypeDescription="Create a new document." ma:contentTypeScope="" ma:versionID="c1423cd2fa9b7dec35484c0cc249665d">
  <xsd:schema xmlns:xsd="http://www.w3.org/2001/XMLSchema" xmlns:xs="http://www.w3.org/2001/XMLSchema" xmlns:p="http://schemas.microsoft.com/office/2006/metadata/properties" xmlns:ns3="5c295fab-9815-4a7f-8aeb-326495fe3bd1" xmlns:ns4="77bdc441-8242-425d-93b4-e3906b55b4fd" targetNamespace="http://schemas.microsoft.com/office/2006/metadata/properties" ma:root="true" ma:fieldsID="9ca267022260966d15602d519a9a4f85" ns3:_="" ns4:_="">
    <xsd:import namespace="5c295fab-9815-4a7f-8aeb-326495fe3bd1"/>
    <xsd:import namespace="77bdc441-8242-425d-93b4-e3906b55b4fd"/>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LengthInSeconds" minOccurs="0"/>
                <xsd:element ref="ns3:MediaServiceAutoTags" minOccurs="0"/>
                <xsd:element ref="ns3:MediaServiceGenerationTime" minOccurs="0"/>
                <xsd:element ref="ns3:MediaServiceEventHashCode" minOccurs="0"/>
                <xsd:element ref="ns3:MediaServiceOCR"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295fab-9815-4a7f-8aeb-326495fe3b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7bdc441-8242-425d-93b4-e3906b55b4fd" elementFormDefault="qualified">
    <xsd:import namespace="http://schemas.microsoft.com/office/2006/documentManagement/types"/>
    <xsd:import namespace="http://schemas.microsoft.com/office/infopath/2007/PartnerControls"/>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0" nillable="true" ma:displayName="Shared With Details" ma:internalName="SharedWithDetails" ma:readOnly="true">
      <xsd:simpleType>
        <xsd:restriction base="dms:Note">
          <xsd:maxLength value="255"/>
        </xsd:restriction>
      </xsd:simpleType>
    </xsd:element>
    <xsd:element name="SharingHintHash" ma:index="21"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79D6BA6-C845-4D67-89FF-90F8A3746F8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295fab-9815-4a7f-8aeb-326495fe3bd1"/>
    <ds:schemaRef ds:uri="77bdc441-8242-425d-93b4-e3906b55b4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9056029-1238-41CC-8A63-48D36DC0F71C}">
  <ds:schemaRefs>
    <ds:schemaRef ds:uri="http://schemas.microsoft.com/sharepoint/v3/contenttype/forms"/>
  </ds:schemaRefs>
</ds:datastoreItem>
</file>

<file path=customXml/itemProps3.xml><?xml version="1.0" encoding="utf-8"?>
<ds:datastoreItem xmlns:ds="http://schemas.openxmlformats.org/officeDocument/2006/customXml" ds:itemID="{F8D023A8-0545-4F3E-8759-8D416A41265E}">
  <ds:schemaRefs>
    <ds:schemaRef ds:uri="http://schemas.microsoft.com/office/infopath/2007/PartnerControls"/>
    <ds:schemaRef ds:uri="http://purl.org/dc/elements/1.1/"/>
    <ds:schemaRef ds:uri="http://schemas.microsoft.com/office/2006/metadata/properties"/>
    <ds:schemaRef ds:uri="5c295fab-9815-4a7f-8aeb-326495fe3bd1"/>
    <ds:schemaRef ds:uri="http://purl.org/dc/terms/"/>
    <ds:schemaRef ds:uri="http://schemas.openxmlformats.org/package/2006/metadata/core-properties"/>
    <ds:schemaRef ds:uri="http://schemas.microsoft.com/office/2006/documentManagement/types"/>
    <ds:schemaRef ds:uri="77bdc441-8242-425d-93b4-e3906b55b4f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313</TotalTime>
  <Words>489</Words>
  <Application>Microsoft Office PowerPoint</Application>
  <PresentationFormat>Widescreen</PresentationFormat>
  <Paragraphs>96</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Wingdings</vt:lpstr>
      <vt:lpstr>Office Theme</vt:lpstr>
      <vt:lpstr>  ASFAP Atomic and Molecular (+ Optical) Physics  Working group</vt:lpstr>
      <vt:lpstr>What is atomic and molecular physics?</vt:lpstr>
      <vt:lpstr>Why atomic and molecular physics?</vt:lpstr>
      <vt:lpstr>Where do Africa research output stand?</vt:lpstr>
      <vt:lpstr>PowerPoint Presentation</vt:lpstr>
      <vt:lpstr>PowerPoint Presentation</vt:lpstr>
      <vt:lpstr>Atomic &amp; Molecular Physics working group </vt:lpstr>
      <vt:lpstr>PowerPoint Presentation</vt:lpstr>
    </vt:vector>
  </TitlesOfParts>
  <Company>Newcastle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Obinna Abah</dc:creator>
  <cp:lastModifiedBy>Obinna Abah</cp:lastModifiedBy>
  <cp:revision>5</cp:revision>
  <dcterms:created xsi:type="dcterms:W3CDTF">2022-06-08T09:13:17Z</dcterms:created>
  <dcterms:modified xsi:type="dcterms:W3CDTF">2022-06-08T14:26:35Z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0x010100258E8B005C406E48BD37555968176DB8</vt:lpwstr>
  </property>
</Properties>
</file>