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62" r:id="rId1"/>
  </p:sldMasterIdLst>
  <p:notesMasterIdLst>
    <p:notesMasterId r:id="rId11"/>
  </p:notesMasterIdLst>
  <p:handoutMasterIdLst>
    <p:handoutMasterId r:id="rId12"/>
  </p:handoutMasterIdLst>
  <p:sldIdLst>
    <p:sldId id="1342" r:id="rId2"/>
    <p:sldId id="1393" r:id="rId3"/>
    <p:sldId id="1394" r:id="rId4"/>
    <p:sldId id="1356" r:id="rId5"/>
    <p:sldId id="1395" r:id="rId6"/>
    <p:sldId id="1396" r:id="rId7"/>
    <p:sldId id="1397" r:id="rId8"/>
    <p:sldId id="1392" r:id="rId9"/>
    <p:sldId id="1398" r:id="rId10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4" userDrawn="1">
          <p15:clr>
            <a:srgbClr val="A4A3A4"/>
          </p15:clr>
        </p15:guide>
        <p15:guide id="3" pos="5760" userDrawn="1">
          <p15:clr>
            <a:srgbClr val="A4A3A4"/>
          </p15:clr>
        </p15:guide>
        <p15:guide id="12" pos="2256" userDrawn="1">
          <p15:clr>
            <a:srgbClr val="A4A3A4"/>
          </p15:clr>
        </p15:guide>
        <p15:guide id="13" orient="horz" pos="2448" userDrawn="1">
          <p15:clr>
            <a:srgbClr val="A4A3A4"/>
          </p15:clr>
        </p15:guide>
        <p15:guide id="15" pos="4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0000FF"/>
    <a:srgbClr val="00FFFF"/>
    <a:srgbClr val="BDBABD"/>
    <a:srgbClr val="00FF00"/>
    <a:srgbClr val="FF00FF"/>
    <a:srgbClr val="739ACE"/>
    <a:srgbClr val="D0D8E8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327" autoAdjust="0"/>
    <p:restoredTop sz="96807" autoAdjust="0"/>
  </p:normalViewPr>
  <p:slideViewPr>
    <p:cSldViewPr>
      <p:cViewPr varScale="1">
        <p:scale>
          <a:sx n="95" d="100"/>
          <a:sy n="95" d="100"/>
        </p:scale>
        <p:origin x="102" y="252"/>
      </p:cViewPr>
      <p:guideLst>
        <p:guide orient="horz" pos="3744"/>
        <p:guide pos="5760"/>
        <p:guide pos="2256"/>
        <p:guide orient="horz" pos="2448"/>
        <p:guide pos="4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78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007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084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653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203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82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331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149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506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12/14/2021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94574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143000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GB" sz="4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circumference for</a:t>
            </a:r>
            <a:b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synchronization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3276600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H. Damerau, I. Karpov, L. Zhang</a:t>
            </a:r>
          </a:p>
          <a:p>
            <a:pPr>
              <a:spcBef>
                <a:spcPct val="0"/>
              </a:spcBef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Parameters Meeting #08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191000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14/12/2021</a:t>
            </a: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A8DEA-8A1F-46B8-AF0A-E519F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Many thanks to Philippe Baudrenghien, Tor </a:t>
            </a:r>
            <a:r>
              <a:rPr lang="en-US" sz="2100" b="1" dirty="0" err="1">
                <a:latin typeface="Arial" panose="020B0604020202020204" pitchFamily="34" charset="0"/>
                <a:cs typeface="Arial" panose="020B0604020202020204" pitchFamily="34" charset="0"/>
              </a:rPr>
              <a:t>Raubenheimer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and Elena </a:t>
            </a:r>
            <a:r>
              <a:rPr lang="en-US" sz="2100" b="1" dirty="0" err="1">
                <a:latin typeface="Arial" panose="020B0604020202020204" pitchFamily="34" charset="0"/>
                <a:cs typeface="Arial" panose="020B0604020202020204" pitchFamily="34" charset="0"/>
              </a:rPr>
              <a:t>Shaposhnikova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242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0E1686-7DBC-4557-BDF9-051BE6495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1" y="762000"/>
            <a:ext cx="8382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en-US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Conventional cogwheel rephasing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Common fiducial frequency between two accelerators of revolution frequency ratio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Other schemes may be conceivable,</a:t>
            </a:r>
            <a:b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doors for the conventional transfer from</a:t>
            </a:r>
            <a:b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 and LHC to FCC-</a:t>
            </a:r>
            <a:r>
              <a:rPr lang="en-US" sz="21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should not be closed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Follow-up of presentation at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148th FCC-</a:t>
            </a:r>
            <a:r>
              <a:rPr lang="en-GB" sz="21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ee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Optics Design Meeting &amp; 19th FCCIS WP2.2 Meeting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(I. Karpov, HD)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Allow numerators and denominators, </a:t>
            </a:r>
            <a:r>
              <a:rPr lang="en-GB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1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1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&gt; 100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529764-F1B5-4121-9BF4-52E865E44728}"/>
              </a:ext>
            </a:extLst>
          </p:cNvPr>
          <p:cNvGrpSpPr/>
          <p:nvPr/>
        </p:nvGrpSpPr>
        <p:grpSpPr>
          <a:xfrm>
            <a:off x="6657912" y="2820579"/>
            <a:ext cx="2275590" cy="2157986"/>
            <a:chOff x="5715000" y="4419600"/>
            <a:chExt cx="2275590" cy="2157986"/>
          </a:xfrm>
        </p:grpSpPr>
        <p:pic>
          <p:nvPicPr>
            <p:cNvPr id="3" name="Picture 2" descr="Icon&#10;&#10;Description automatically generated">
              <a:extLst>
                <a:ext uri="{FF2B5EF4-FFF2-40B4-BE49-F238E27FC236}">
                  <a16:creationId xmlns:a16="http://schemas.microsoft.com/office/drawing/2014/main" id="{3EAB8961-155E-490A-99CA-C14944E8F3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1200" y="4419600"/>
              <a:ext cx="2199390" cy="2157986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EEA1143-6657-440F-A4F6-608F472BA9F3}"/>
                </a:ext>
              </a:extLst>
            </p:cNvPr>
            <p:cNvSpPr/>
            <p:nvPr/>
          </p:nvSpPr>
          <p:spPr>
            <a:xfrm>
              <a:off x="5715000" y="4419600"/>
              <a:ext cx="4572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F8D2CF96-B8C6-4AC9-8F87-9F28A4BAA5B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96" y="1981200"/>
            <a:ext cx="7540007" cy="83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99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0E1686-7DBC-4557-BDF9-051BE6495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1" y="762000"/>
            <a:ext cx="8382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en-US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Constraints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FCC and injector parameters (design values)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Additional constraints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2">
            <a:extLst>
              <a:ext uri="{FF2B5EF4-FFF2-40B4-BE49-F238E27FC236}">
                <a16:creationId xmlns:a16="http://schemas.microsoft.com/office/drawing/2014/main" id="{B5ADE736-2A8E-419F-B0E3-C87C59D4D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344514"/>
              </p:ext>
            </p:extLst>
          </p:nvPr>
        </p:nvGraphicFramePr>
        <p:xfrm>
          <a:off x="1187112" y="1555816"/>
          <a:ext cx="7956887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8088">
                  <a:extLst>
                    <a:ext uri="{9D8B030D-6E8A-4147-A177-3AD203B41FA5}">
                      <a16:colId xmlns:a16="http://schemas.microsoft.com/office/drawing/2014/main" val="48538208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173408622"/>
                    </a:ext>
                  </a:extLst>
                </a:gridCol>
                <a:gridCol w="4419599">
                  <a:extLst>
                    <a:ext uri="{9D8B030D-6E8A-4147-A177-3AD203B41FA5}">
                      <a16:colId xmlns:a16="http://schemas.microsoft.com/office/drawing/2014/main" val="1747399920"/>
                    </a:ext>
                  </a:extLst>
                </a:gridCol>
              </a:tblGrid>
              <a:tr h="29464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936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i="1" dirty="0"/>
                        <a:t>R</a:t>
                      </a:r>
                      <a:r>
                        <a:rPr lang="en-GB" dirty="0"/>
                        <a:t>, FCC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91172.7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Intended</a:t>
                      </a:r>
                      <a:r>
                        <a:rPr lang="en-GB" dirty="0"/>
                        <a:t> circumference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860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i="1" dirty="0"/>
                        <a:t>R</a:t>
                      </a:r>
                      <a:r>
                        <a:rPr lang="en-GB" dirty="0"/>
                        <a:t>, 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26658.7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dirty="0"/>
                        <a:t> ∙ </a:t>
                      </a:r>
                      <a:r>
                        <a:rPr lang="en-GB" b="1" dirty="0"/>
                        <a:t>11</a:t>
                      </a:r>
                      <a:r>
                        <a:rPr lang="en-GB" dirty="0"/>
                        <a:t> ∙ 100 m ∙ </a:t>
                      </a:r>
                      <a:r>
                        <a:rPr lang="en-GB" b="1" dirty="0"/>
                        <a:t>27/7</a:t>
                      </a:r>
                      <a:r>
                        <a:rPr lang="en-GB" b="0" dirty="0"/>
                        <a:t>, </a:t>
                      </a:r>
                      <a:r>
                        <a:rPr lang="en-GB" b="0" i="1" dirty="0" err="1"/>
                        <a:t>h</a:t>
                      </a:r>
                      <a:r>
                        <a:rPr lang="en-GB" b="0" i="0" baseline="-25000" dirty="0" err="1"/>
                        <a:t>LHC</a:t>
                      </a:r>
                      <a:r>
                        <a:rPr lang="en-GB" b="0" dirty="0"/>
                        <a:t> = 35640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587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i="1" dirty="0"/>
                        <a:t>R</a:t>
                      </a:r>
                      <a:r>
                        <a:rPr lang="en-GB" dirty="0"/>
                        <a:t>, SPS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6911.5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dirty="0"/>
                        <a:t> ∙ </a:t>
                      </a:r>
                      <a:r>
                        <a:rPr lang="en-GB" b="1" dirty="0"/>
                        <a:t>11</a:t>
                      </a:r>
                      <a:r>
                        <a:rPr lang="en-GB" dirty="0"/>
                        <a:t> ∙ 100 </a:t>
                      </a:r>
                      <a:r>
                        <a:rPr lang="en-GB" b="0" dirty="0"/>
                        <a:t>m, </a:t>
                      </a:r>
                      <a:r>
                        <a:rPr lang="en-GB" b="0" i="1" dirty="0" err="1"/>
                        <a:t>h</a:t>
                      </a:r>
                      <a:r>
                        <a:rPr lang="en-GB" b="0" i="0" baseline="-25000" dirty="0" err="1"/>
                        <a:t>SPS</a:t>
                      </a:r>
                      <a:r>
                        <a:rPr lang="en-GB" b="0" dirty="0"/>
                        <a:t> = 2 ∙ 4620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18403"/>
                  </a:ext>
                </a:extLst>
              </a:tr>
            </a:tbl>
          </a:graphicData>
        </a:graphic>
      </p:graphicFrame>
      <p:graphicFrame>
        <p:nvGraphicFramePr>
          <p:cNvPr id="11" name="Table 2">
            <a:extLst>
              <a:ext uri="{FF2B5EF4-FFF2-40B4-BE49-F238E27FC236}">
                <a16:creationId xmlns:a16="http://schemas.microsoft.com/office/drawing/2014/main" id="{5B8826D0-1C9C-4D9E-AD59-0B9142F978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081838"/>
              </p:ext>
            </p:extLst>
          </p:nvPr>
        </p:nvGraphicFramePr>
        <p:xfrm>
          <a:off x="1187113" y="3846096"/>
          <a:ext cx="7956887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8087">
                  <a:extLst>
                    <a:ext uri="{9D8B030D-6E8A-4147-A177-3AD203B41FA5}">
                      <a16:colId xmlns:a16="http://schemas.microsoft.com/office/drawing/2014/main" val="485382085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3173408622"/>
                    </a:ext>
                  </a:extLst>
                </a:gridCol>
                <a:gridCol w="4419599">
                  <a:extLst>
                    <a:ext uri="{9D8B030D-6E8A-4147-A177-3AD203B41FA5}">
                      <a16:colId xmlns:a16="http://schemas.microsoft.com/office/drawing/2014/main" val="1747399920"/>
                    </a:ext>
                  </a:extLst>
                </a:gridCol>
              </a:tblGrid>
              <a:tr h="29464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936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Bunch spacing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~25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Every 10</a:t>
                      </a:r>
                      <a:r>
                        <a:rPr lang="en-GB" baseline="30000" dirty="0"/>
                        <a:t>th</a:t>
                      </a:r>
                      <a:r>
                        <a:rPr lang="en-GB" dirty="0"/>
                        <a:t> bucket </a:t>
                      </a:r>
                      <a:r>
                        <a:rPr lang="en-GB" dirty="0">
                          <a:latin typeface="+mn-lt"/>
                        </a:rPr>
                        <a:t>occupied at </a:t>
                      </a:r>
                      <a:r>
                        <a:rPr lang="en-GB" i="1" dirty="0" err="1">
                          <a:latin typeface="+mn-lt"/>
                        </a:rPr>
                        <a:t>f</a:t>
                      </a:r>
                      <a:r>
                        <a:rPr lang="en-GB" baseline="-25000" dirty="0" err="1">
                          <a:latin typeface="+mn-lt"/>
                        </a:rPr>
                        <a:t>RF</a:t>
                      </a:r>
                      <a:r>
                        <a:rPr lang="en-GB" dirty="0">
                          <a:latin typeface="+mn-lt"/>
                        </a:rPr>
                        <a:t> ≈ 400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860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Maximum wait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~30 </a:t>
                      </a:r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Transfer possible at least every 100 turns</a:t>
                      </a:r>
                      <a:endParaRPr lang="en-GB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587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i="1" dirty="0" err="1"/>
                        <a:t>f</a:t>
                      </a:r>
                      <a:r>
                        <a:rPr lang="en-GB" baseline="-25000" dirty="0" err="1"/>
                        <a:t>RF,SPS</a:t>
                      </a:r>
                      <a:r>
                        <a:rPr lang="en-GB" dirty="0"/>
                        <a:t> and </a:t>
                      </a:r>
                      <a:r>
                        <a:rPr lang="en-GB" i="1" dirty="0" err="1"/>
                        <a:t>f</a:t>
                      </a:r>
                      <a:r>
                        <a:rPr lang="en-GB" strike="noStrike" baseline="-25000" dirty="0" err="1"/>
                        <a:t>RF,LHC</a:t>
                      </a:r>
                      <a:endParaRPr lang="en-GB" strike="noStrik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i="0" dirty="0"/>
                        <a:t>400.79 MHz</a:t>
                      </a:r>
                      <a:endParaRPr lang="en-GB" sz="16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Slightly change RF frequency?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18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i="1" dirty="0"/>
                        <a:t>R</a:t>
                      </a:r>
                      <a:r>
                        <a:rPr lang="en-GB" dirty="0"/>
                        <a:t>, 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628.3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dirty="0"/>
                        <a:t> ∙ 100 m, still in use as FCC-</a:t>
                      </a:r>
                      <a:r>
                        <a:rPr lang="en-GB" dirty="0" err="1"/>
                        <a:t>hh</a:t>
                      </a:r>
                      <a:r>
                        <a:rPr lang="en-GB" dirty="0"/>
                        <a:t> pre-injector?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464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47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restrictive constraints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0E1686-7DBC-4557-BDF9-051BE6495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762000"/>
            <a:ext cx="849336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Everything respected, solution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less than 100 turns periodicity in FCC</a:t>
            </a: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i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100" b="1" baseline="-250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35640, </a:t>
            </a:r>
            <a:r>
              <a:rPr lang="en-US" sz="2100" b="1" i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100" b="1" baseline="-250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 ∙ 4620</a:t>
            </a: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0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Three interesting candidates, </a:t>
            </a:r>
            <a:r>
              <a:rPr lang="en-US" sz="2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1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= 121440, 121880, 122760</a:t>
            </a: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9AEC7D6-E845-4125-BF50-261FB5122D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516143"/>
              </p:ext>
            </p:extLst>
          </p:nvPr>
        </p:nvGraphicFramePr>
        <p:xfrm>
          <a:off x="1257299" y="1930400"/>
          <a:ext cx="7734300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901">
                  <a:extLst>
                    <a:ext uri="{9D8B030D-6E8A-4147-A177-3AD203B41FA5}">
                      <a16:colId xmlns:a16="http://schemas.microsoft.com/office/drawing/2014/main" val="48538208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17340862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74739992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18440401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992953856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15993677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FCC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2</a:t>
                      </a:r>
                      <a:r>
                        <a:rPr lang="en-GB" b="0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b="0" i="1" dirty="0"/>
                        <a:t>R</a:t>
                      </a:r>
                      <a:r>
                        <a:rPr lang="en-GB" b="0" baseline="-25000" dirty="0"/>
                        <a:t>FCC </a:t>
                      </a:r>
                      <a:r>
                        <a:rPr lang="en-GB" baseline="0" dirty="0"/>
                        <a:t>[m]</a:t>
                      </a:r>
                      <a:endParaRPr lang="en-GB" b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i="1" dirty="0"/>
                        <a:t>R</a:t>
                      </a:r>
                      <a:r>
                        <a:rPr lang="en-GB" baseline="-25000" dirty="0"/>
                        <a:t>FCC </a:t>
                      </a:r>
                      <a:r>
                        <a:rPr lang="en-GB" baseline="0" dirty="0"/>
                        <a:t>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FCC</a:t>
                      </a:r>
                      <a:r>
                        <a:rPr lang="en-GB" dirty="0"/>
                        <a:t>/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LHC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FCC</a:t>
                      </a:r>
                      <a:r>
                        <a:rPr lang="en-GB" dirty="0"/>
                        <a:t>/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SPS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Largest prime factor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936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121880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91166.0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-6.66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277/81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277/21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277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860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/>
                        <a:t>121770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91083.7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-88.9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41/12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369/28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587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122040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91285.7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113/33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1017/77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18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121680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91016.4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-156.3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338/99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1014/77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480659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122100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91330.6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157.9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185/54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185/14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682760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122320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91495.1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322.5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278/81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278/21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218996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121440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90836.9</a:t>
                      </a:r>
                      <a:endParaRPr lang="en-GB" b="1" baseline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-335.8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92/27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92/7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136667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122400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91555.0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382.3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340/99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1020/77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663489"/>
                  </a:ext>
                </a:extLst>
              </a:tr>
              <a:tr h="120650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121320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90747.1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-452.5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337/99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1011/77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854019"/>
                  </a:ext>
                </a:extLst>
              </a:tr>
              <a:tr h="120650">
                <a:tc>
                  <a:txBody>
                    <a:bodyPr/>
                    <a:lstStyle/>
                    <a:p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122760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91824.3</a:t>
                      </a:r>
                      <a:endParaRPr lang="en-GB" b="1" baseline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651.6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31/9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93/7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395563"/>
                  </a:ext>
                </a:extLst>
              </a:tr>
            </a:tbl>
          </a:graphicData>
        </a:graphic>
      </p:graphicFrame>
      <p:sp>
        <p:nvSpPr>
          <p:cNvPr id="4" name="Arrow: Down 3">
            <a:extLst>
              <a:ext uri="{FF2B5EF4-FFF2-40B4-BE49-F238E27FC236}">
                <a16:creationId xmlns:a16="http://schemas.microsoft.com/office/drawing/2014/main" id="{FFE0F963-3F88-4F26-A99A-27F4216E66C6}"/>
              </a:ext>
            </a:extLst>
          </p:cNvPr>
          <p:cNvSpPr/>
          <p:nvPr/>
        </p:nvSpPr>
        <p:spPr>
          <a:xfrm>
            <a:off x="533400" y="2590800"/>
            <a:ext cx="533400" cy="3581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D8934D-D21F-497B-8BED-C48D6E0460B1}"/>
              </a:ext>
            </a:extLst>
          </p:cNvPr>
          <p:cNvSpPr txBox="1"/>
          <p:nvPr/>
        </p:nvSpPr>
        <p:spPr>
          <a:xfrm rot="16200000">
            <a:off x="-868286" y="4037170"/>
            <a:ext cx="3317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+mn-lt"/>
              </a:rPr>
              <a:t>Ascending FCC circumference change </a:t>
            </a:r>
          </a:p>
        </p:txBody>
      </p:sp>
    </p:spTree>
    <p:extLst>
      <p:ext uri="{BB962C8B-B14F-4D97-AF65-F5344CB8AC3E}">
        <p14:creationId xmlns:p14="http://schemas.microsoft.com/office/powerpoint/2010/main" val="2708023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tabLst>
                <a:tab pos="990600" algn="l"/>
              </a:tabLs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constrained case: </a:t>
            </a:r>
            <a:r>
              <a:rPr lang="en-US" sz="2954" b="1" i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954" b="1" baseline="-250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endParaRPr lang="en-GB" sz="2954" b="1" baseline="-250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0E1686-7DBC-4557-BDF9-051BE6495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762000"/>
            <a:ext cx="849336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Keep harmonics in LHC and SPS: </a:t>
            </a:r>
            <a:r>
              <a:rPr lang="en-US" sz="1800" b="1" i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800" b="1" baseline="-250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35640, </a:t>
            </a:r>
            <a:r>
              <a:rPr lang="en-US" sz="1800" b="1" i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800" b="1" baseline="-250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 ∙ 4620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Allow non-continuous bunch clock in FCC: </a:t>
            </a:r>
            <a:r>
              <a:rPr lang="en-US" sz="18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8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not dividable by 10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9AEC7D6-E845-4125-BF50-261FB5122D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052279"/>
              </p:ext>
            </p:extLst>
          </p:nvPr>
        </p:nvGraphicFramePr>
        <p:xfrm>
          <a:off x="1257299" y="1461345"/>
          <a:ext cx="7734300" cy="504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901">
                  <a:extLst>
                    <a:ext uri="{9D8B030D-6E8A-4147-A177-3AD203B41FA5}">
                      <a16:colId xmlns:a16="http://schemas.microsoft.com/office/drawing/2014/main" val="48538208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17340862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74739992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18440401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992953856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15993677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FCC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2</a:t>
                      </a:r>
                      <a:r>
                        <a:rPr lang="en-GB" b="0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b="0" i="1" dirty="0"/>
                        <a:t>R</a:t>
                      </a:r>
                      <a:r>
                        <a:rPr lang="en-GB" b="0" baseline="-25000" dirty="0"/>
                        <a:t>FCC </a:t>
                      </a:r>
                      <a:r>
                        <a:rPr lang="en-GB" baseline="0" dirty="0"/>
                        <a:t>[m]</a:t>
                      </a:r>
                      <a:endParaRPr lang="en-GB" b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i="1" dirty="0"/>
                        <a:t>R</a:t>
                      </a:r>
                      <a:r>
                        <a:rPr lang="en-GB" baseline="-25000" dirty="0"/>
                        <a:t>FCC </a:t>
                      </a:r>
                      <a:r>
                        <a:rPr lang="en-GB" baseline="0" dirty="0"/>
                        <a:t>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FCC</a:t>
                      </a:r>
                      <a:r>
                        <a:rPr lang="en-GB" dirty="0"/>
                        <a:t>/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LHC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FCC</a:t>
                      </a:r>
                      <a:r>
                        <a:rPr lang="en-GB" dirty="0"/>
                        <a:t>/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SPS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Largest prime factor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936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121880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91166.0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-6.66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277/81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277/21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277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860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121905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91184.7</a:t>
                      </a:r>
                      <a:endParaRPr lang="en-GB" b="1" baseline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301/88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1161/88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587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121968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91231.9</a:t>
                      </a:r>
                      <a:endParaRPr lang="en-GB" b="1" baseline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59.2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154/45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66/5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rgbClr val="C0504D"/>
                          </a:solidFill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18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/>
                        <a:t>121770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91083.7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-88.9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41/12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369/28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480659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122040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91285.7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113/33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1017/77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682760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121680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91016.4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-156.3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338/99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1014/77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218996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122100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91330.6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157.9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185/54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185/14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136667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121572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90935.6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-237.0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307/90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921/70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307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663489"/>
                  </a:ext>
                </a:extLst>
              </a:tr>
              <a:tr h="120650">
                <a:tc>
                  <a:txBody>
                    <a:bodyPr/>
                    <a:lstStyle/>
                    <a:p>
                      <a:r>
                        <a:rPr lang="en-GB" b="1" dirty="0"/>
                        <a:t>122265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91454.0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281.3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247/72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741/56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854019"/>
                  </a:ext>
                </a:extLst>
              </a:tr>
              <a:tr h="120650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122320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91495.1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322.5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278/81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278/21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395563"/>
                  </a:ext>
                </a:extLst>
              </a:tr>
              <a:tr h="120650">
                <a:tc gridSpan="6"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…seven further combinations more…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2886822"/>
                  </a:ext>
                </a:extLst>
              </a:tr>
              <a:tr h="120650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122760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91824.3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651.6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31/9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93/7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498263"/>
                  </a:ext>
                </a:extLst>
              </a:tr>
            </a:tbl>
          </a:graphicData>
        </a:graphic>
      </p:graphicFrame>
      <p:sp>
        <p:nvSpPr>
          <p:cNvPr id="5" name="Arrow: Down 4">
            <a:extLst>
              <a:ext uri="{FF2B5EF4-FFF2-40B4-BE49-F238E27FC236}">
                <a16:creationId xmlns:a16="http://schemas.microsoft.com/office/drawing/2014/main" id="{E3080142-6E5A-40B1-B6DB-95EC24A4F8E0}"/>
              </a:ext>
            </a:extLst>
          </p:cNvPr>
          <p:cNvSpPr/>
          <p:nvPr/>
        </p:nvSpPr>
        <p:spPr>
          <a:xfrm>
            <a:off x="533400" y="2125846"/>
            <a:ext cx="533400" cy="3581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3812C9-3A4D-49D8-B8D9-93DD6C2E1975}"/>
              </a:ext>
            </a:extLst>
          </p:cNvPr>
          <p:cNvSpPr txBox="1"/>
          <p:nvPr/>
        </p:nvSpPr>
        <p:spPr>
          <a:xfrm rot="16200000">
            <a:off x="-868286" y="3572216"/>
            <a:ext cx="3317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+mn-lt"/>
              </a:rPr>
              <a:t>Ascending FCC circumference change </a:t>
            </a:r>
          </a:p>
        </p:txBody>
      </p:sp>
    </p:spTree>
    <p:extLst>
      <p:ext uri="{BB962C8B-B14F-4D97-AF65-F5344CB8AC3E}">
        <p14:creationId xmlns:p14="http://schemas.microsoft.com/office/powerpoint/2010/main" val="4023037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constrained case: </a:t>
            </a:r>
            <a:r>
              <a:rPr lang="en-US" sz="2954" b="1" i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954" b="1" baseline="-250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endParaRPr lang="en-GB" sz="2954" b="1" baseline="-250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0E1686-7DBC-4557-BDF9-051BE6495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762000"/>
            <a:ext cx="849336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Continuous bunch clock, </a:t>
            </a:r>
            <a:r>
              <a:rPr lang="en-US" sz="2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1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/10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Allow RF frequency to vary around</a:t>
            </a: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= 35640 +  </a:t>
            </a:r>
            <a:r>
              <a:rPr lang="en-US" sz="20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∙ 10 ∙ 11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∙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= …-2, -1, 0, 1, 2, … (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33.4 MHz)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No better ratios found, even for </a:t>
            </a:r>
            <a:r>
              <a:rPr lang="en-US" sz="2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1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= 367.4 MHz or 434.2 MHz</a:t>
            </a:r>
          </a:p>
        </p:txBody>
      </p:sp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43AC0906-4FAB-49ED-BA53-6402A30C9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058006"/>
              </p:ext>
            </p:extLst>
          </p:nvPr>
        </p:nvGraphicFramePr>
        <p:xfrm>
          <a:off x="1257299" y="2020360"/>
          <a:ext cx="7734300" cy="358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901">
                  <a:extLst>
                    <a:ext uri="{9D8B030D-6E8A-4147-A177-3AD203B41FA5}">
                      <a16:colId xmlns:a16="http://schemas.microsoft.com/office/drawing/2014/main" val="48538208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17340862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74739992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184404018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31113529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3992953856"/>
                    </a:ext>
                  </a:extLst>
                </a:gridCol>
                <a:gridCol w="1523999">
                  <a:extLst>
                    <a:ext uri="{9D8B030D-6E8A-4147-A177-3AD203B41FA5}">
                      <a16:colId xmlns:a16="http://schemas.microsoft.com/office/drawing/2014/main" val="15993677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FCC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i="1" dirty="0"/>
                        <a:t>R</a:t>
                      </a:r>
                      <a:r>
                        <a:rPr lang="en-GB" baseline="-25000" dirty="0"/>
                        <a:t>FCC</a:t>
                      </a:r>
                      <a:r>
                        <a:rPr lang="en-GB" baseline="0" dirty="0"/>
                        <a:t>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i="1" dirty="0"/>
                        <a:t>R</a:t>
                      </a:r>
                      <a:r>
                        <a:rPr lang="en-GB" baseline="-25000" dirty="0"/>
                        <a:t>FCC</a:t>
                      </a:r>
                      <a:r>
                        <a:rPr lang="en-GB" baseline="0" dirty="0"/>
                        <a:t>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LHC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FCC</a:t>
                      </a:r>
                      <a:r>
                        <a:rPr lang="en-GB" dirty="0"/>
                        <a:t>/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LHC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FCC</a:t>
                      </a:r>
                      <a:r>
                        <a:rPr lang="en-GB" dirty="0"/>
                        <a:t>/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SPS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Largest prime factor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936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/>
                        <a:t>111870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91285.7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32670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113/33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1017/77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860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/>
                        <a:t>132210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91285.7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38610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113/33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1017/77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587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/>
                        <a:t>111540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91016.4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-156.3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32670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338/99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1014/77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18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/>
                        <a:t>131820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91016.4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-156.3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38610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338/99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1014/77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480659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dirty="0"/>
                        <a:t>131670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90912.9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-259.8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38610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133/39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171/13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682760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dirty="0"/>
                        <a:t>112200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91555.0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382.3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32670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340/99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1020/77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218996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dirty="0"/>
                        <a:t>132600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91555.0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382.3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38610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340/99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1020/77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136667"/>
                  </a:ext>
                </a:extLst>
              </a:tr>
              <a:tr h="136525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663489"/>
                  </a:ext>
                </a:extLst>
              </a:tr>
            </a:tbl>
          </a:graphicData>
        </a:graphic>
      </p:graphicFrame>
      <p:sp>
        <p:nvSpPr>
          <p:cNvPr id="9" name="Arrow: Down 8">
            <a:extLst>
              <a:ext uri="{FF2B5EF4-FFF2-40B4-BE49-F238E27FC236}">
                <a16:creationId xmlns:a16="http://schemas.microsoft.com/office/drawing/2014/main" id="{3C63B2EC-C778-414C-A9EA-DD8A7B2E6A7C}"/>
              </a:ext>
            </a:extLst>
          </p:cNvPr>
          <p:cNvSpPr/>
          <p:nvPr/>
        </p:nvSpPr>
        <p:spPr>
          <a:xfrm>
            <a:off x="533400" y="2033770"/>
            <a:ext cx="533400" cy="3581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290225-176A-4638-B7F6-FFFED5182384}"/>
              </a:ext>
            </a:extLst>
          </p:cNvPr>
          <p:cNvSpPr txBox="1"/>
          <p:nvPr/>
        </p:nvSpPr>
        <p:spPr>
          <a:xfrm rot="16200000">
            <a:off x="-868286" y="3480140"/>
            <a:ext cx="3317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+mn-lt"/>
              </a:rPr>
              <a:t>Ascending FCC circumference change </a:t>
            </a:r>
          </a:p>
        </p:txBody>
      </p:sp>
    </p:spTree>
    <p:extLst>
      <p:ext uri="{BB962C8B-B14F-4D97-AF65-F5344CB8AC3E}">
        <p14:creationId xmlns:p14="http://schemas.microsoft.com/office/powerpoint/2010/main" val="2171253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constrained case: new pre-injector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0E1686-7DBC-4557-BDF9-051BE6495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762000"/>
            <a:ext cx="849336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Continuous bunch clock </a:t>
            </a:r>
            <a:r>
              <a:rPr lang="en-US" sz="2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1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/10, but different RF frequency?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No PS as pre-injector: prime factor 11 not needed in </a:t>
            </a:r>
            <a:r>
              <a:rPr lang="en-US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= 35640 + </a:t>
            </a:r>
            <a:r>
              <a:rPr lang="en-US" sz="20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∙ 10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∙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= …-2, -1, 0, 1, 2… (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3.04 MHz)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Only few additional options</a:t>
            </a:r>
          </a:p>
        </p:txBody>
      </p:sp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43AC0906-4FAB-49ED-BA53-6402A30C9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023646"/>
              </p:ext>
            </p:extLst>
          </p:nvPr>
        </p:nvGraphicFramePr>
        <p:xfrm>
          <a:off x="1256400" y="2019600"/>
          <a:ext cx="7734300" cy="358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901">
                  <a:extLst>
                    <a:ext uri="{9D8B030D-6E8A-4147-A177-3AD203B41FA5}">
                      <a16:colId xmlns:a16="http://schemas.microsoft.com/office/drawing/2014/main" val="48538208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17340862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747399920"/>
                    </a:ext>
                  </a:extLst>
                </a:gridCol>
                <a:gridCol w="952499">
                  <a:extLst>
                    <a:ext uri="{9D8B030D-6E8A-4147-A177-3AD203B41FA5}">
                      <a16:colId xmlns:a16="http://schemas.microsoft.com/office/drawing/2014/main" val="3184404018"/>
                    </a:ext>
                  </a:extLst>
                </a:gridCol>
                <a:gridCol w="1104901">
                  <a:extLst>
                    <a:ext uri="{9D8B030D-6E8A-4147-A177-3AD203B41FA5}">
                      <a16:colId xmlns:a16="http://schemas.microsoft.com/office/drawing/2014/main" val="311135293"/>
                    </a:ext>
                  </a:extLst>
                </a:gridCol>
                <a:gridCol w="1028699">
                  <a:extLst>
                    <a:ext uri="{9D8B030D-6E8A-4147-A177-3AD203B41FA5}">
                      <a16:colId xmlns:a16="http://schemas.microsoft.com/office/drawing/2014/main" val="3992953856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15993677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FCC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i="1" dirty="0"/>
                        <a:t>R</a:t>
                      </a:r>
                      <a:r>
                        <a:rPr lang="en-GB" baseline="-25000" dirty="0"/>
                        <a:t>FCC</a:t>
                      </a:r>
                      <a:r>
                        <a:rPr lang="en-GB" baseline="0" dirty="0"/>
                        <a:t>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dirty="0"/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i="1" dirty="0"/>
                        <a:t>R</a:t>
                      </a:r>
                      <a:r>
                        <a:rPr lang="en-GB" baseline="-25000" dirty="0"/>
                        <a:t>FCC</a:t>
                      </a:r>
                      <a:r>
                        <a:rPr lang="en-GB" baseline="0" dirty="0"/>
                        <a:t>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LHC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FCC</a:t>
                      </a:r>
                      <a:r>
                        <a:rPr lang="en-GB" dirty="0"/>
                        <a:t>/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LHC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FCC</a:t>
                      </a:r>
                      <a:r>
                        <a:rPr lang="en-GB" dirty="0"/>
                        <a:t>/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SPS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Largest prime factor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936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several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91166.0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-6.66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several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277/81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277/21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277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860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119070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91135.4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-37.3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34830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147/43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567/43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587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several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91231.9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59.2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several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154/45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66/5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18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several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91083.7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-88.9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several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41/12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369/28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480659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several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91285.7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113.0</a:t>
                      </a: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several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113/33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1017/77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113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682760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b="1" dirty="0"/>
                        <a:t>113400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91029.5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-143.1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33210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140/41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540/41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218996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r>
                        <a:rPr lang="en-GB" b="1" dirty="0"/>
                        <a:t>130410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91320.1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147.4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38070</a:t>
                      </a:r>
                      <a:endParaRPr lang="en-GB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161/47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621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136667"/>
                  </a:ext>
                </a:extLst>
              </a:tr>
              <a:tr h="136525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663489"/>
                  </a:ext>
                </a:extLst>
              </a:tr>
            </a:tbl>
          </a:graphicData>
        </a:graphic>
      </p:graphicFrame>
      <p:sp>
        <p:nvSpPr>
          <p:cNvPr id="10" name="Arrow: Down 9">
            <a:extLst>
              <a:ext uri="{FF2B5EF4-FFF2-40B4-BE49-F238E27FC236}">
                <a16:creationId xmlns:a16="http://schemas.microsoft.com/office/drawing/2014/main" id="{6EA607E8-AB12-4A40-9656-FB1F10070C93}"/>
              </a:ext>
            </a:extLst>
          </p:cNvPr>
          <p:cNvSpPr/>
          <p:nvPr/>
        </p:nvSpPr>
        <p:spPr>
          <a:xfrm>
            <a:off x="533400" y="2033770"/>
            <a:ext cx="533400" cy="3581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7567DE-51A7-4E8D-93D6-C5389C5E75DB}"/>
              </a:ext>
            </a:extLst>
          </p:cNvPr>
          <p:cNvSpPr txBox="1"/>
          <p:nvPr/>
        </p:nvSpPr>
        <p:spPr>
          <a:xfrm rot="16200000">
            <a:off x="-868286" y="3480140"/>
            <a:ext cx="3317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+mn-lt"/>
              </a:rPr>
              <a:t>Ascending FCC circumference change </a:t>
            </a:r>
          </a:p>
        </p:txBody>
      </p:sp>
    </p:spTree>
    <p:extLst>
      <p:ext uri="{BB962C8B-B14F-4D97-AF65-F5344CB8AC3E}">
        <p14:creationId xmlns:p14="http://schemas.microsoft.com/office/powerpoint/2010/main" val="864093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0E1686-7DBC-4557-BDF9-051BE6495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762000"/>
            <a:ext cx="849336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Best match for RF: </a:t>
            </a:r>
            <a:r>
              <a:rPr lang="en-US" sz="2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1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= 122760 = 2</a:t>
            </a:r>
            <a:r>
              <a:rPr lang="en-US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∙ 3</a:t>
            </a:r>
            <a:r>
              <a:rPr lang="en-US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∙ 5 ∙ 11 ∙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for 651.6 m longer FCC circumference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Alternative </a:t>
            </a:r>
            <a:r>
              <a:rPr lang="en-US" sz="2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1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= 121880 = 2</a:t>
            </a:r>
            <a:r>
              <a:rPr lang="en-US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∙ 5 ∙ 11 ∙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277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seems to be an interesting choice,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277 is large prime factor</a:t>
            </a:r>
          </a:p>
          <a:p>
            <a:pPr marL="812800" lvl="1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Shorten FCC by 6.66 m with respect to 91172.7 m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Next interesting case </a:t>
            </a:r>
            <a:r>
              <a:rPr lang="en-US" sz="2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1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= 121770 = 2 ∙ 3</a:t>
            </a:r>
            <a:r>
              <a:rPr lang="en-US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∙ 5 ∙ 11 ∙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requires already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88.9 m shorter ring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Non-continuous bunch clock option?</a:t>
            </a:r>
            <a:b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1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= 121968 = 2</a:t>
            </a:r>
            <a:r>
              <a:rPr lang="en-US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∙ 3</a:t>
            </a:r>
            <a:r>
              <a:rPr lang="en-US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∙ 7 ∙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sz="2100" b="1" baseline="30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59.2 m longer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ring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No further extremely favorable options when allowing RF frequency to change in range 337.4…449.8 MHz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Different pre-injector length: </a:t>
            </a:r>
            <a:r>
              <a:rPr lang="en-US" sz="2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1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= 119070 = 2 ∙ 3</a:t>
            </a:r>
            <a:r>
              <a:rPr lang="en-US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∙ 5 ∙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br>
              <a:rPr lang="en-US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37.3 m shorter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FCC circumference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785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and further study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0E1686-7DBC-4557-BDF9-051BE6495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762000"/>
            <a:ext cx="849336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How flexible is 2</a:t>
            </a:r>
            <a:r>
              <a:rPr lang="en-US" sz="2100" b="1" dirty="0"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US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1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= 91.17 km?</a:t>
            </a:r>
          </a:p>
          <a:p>
            <a:pPr marL="812800" lvl="1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Selected range of rations and frequencies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Acceptable to wait for transfer?</a:t>
            </a:r>
          </a:p>
          <a:p>
            <a:pPr marL="812800" lvl="1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Longest presently for SPS-AWAKE transfer (1/9.97 Hz 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~100 </a:t>
            </a:r>
            <a:r>
              <a:rPr lang="en-US" sz="1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ms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Continuity of bunch clocks? Need of </a:t>
            </a:r>
            <a:r>
              <a:rPr lang="en-US" sz="2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1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dividable by 10?</a:t>
            </a:r>
          </a:p>
          <a:p>
            <a:pPr marL="812800" lvl="1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on accelerator and experiments</a:t>
            </a:r>
          </a:p>
          <a:p>
            <a:pPr algn="l">
              <a:spcBef>
                <a:spcPct val="2000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Pre-injector replacing PS and change RF frequency?	</a:t>
            </a:r>
          </a:p>
          <a:p>
            <a:pPr marL="812800" lvl="1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Retire factor 11 in all harmonics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Solutions for other RF frequencies: 600, 650, 800 MHz?</a:t>
            </a:r>
          </a:p>
          <a:p>
            <a:pPr marL="812800" lvl="1" indent="-3556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checked</a:t>
            </a: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954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97946</TotalTime>
  <Words>993</Words>
  <Application>Microsoft Office PowerPoint</Application>
  <PresentationFormat>A4 Paper (210x297 mm)</PresentationFormat>
  <Paragraphs>418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Constantia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2954</cp:revision>
  <cp:lastPrinted>2019-11-18T10:22:47Z</cp:lastPrinted>
  <dcterms:created xsi:type="dcterms:W3CDTF">2004-02-08T17:46:25Z</dcterms:created>
  <dcterms:modified xsi:type="dcterms:W3CDTF">2021-12-14T13:39:26Z</dcterms:modified>
</cp:coreProperties>
</file>