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</p:sldMasterIdLst>
  <p:notesMasterIdLst>
    <p:notesMasterId r:id="rId30"/>
  </p:notesMasterIdLst>
  <p:sldIdLst>
    <p:sldId id="256" r:id="rId2"/>
    <p:sldId id="275" r:id="rId3"/>
    <p:sldId id="276" r:id="rId4"/>
    <p:sldId id="257" r:id="rId5"/>
    <p:sldId id="258" r:id="rId6"/>
    <p:sldId id="259" r:id="rId7"/>
    <p:sldId id="273" r:id="rId8"/>
    <p:sldId id="260" r:id="rId9"/>
    <p:sldId id="308" r:id="rId10"/>
    <p:sldId id="261" r:id="rId11"/>
    <p:sldId id="263" r:id="rId12"/>
    <p:sldId id="309" r:id="rId13"/>
    <p:sldId id="266" r:id="rId14"/>
    <p:sldId id="271" r:id="rId15"/>
    <p:sldId id="277" r:id="rId16"/>
    <p:sldId id="289" r:id="rId17"/>
    <p:sldId id="296" r:id="rId18"/>
    <p:sldId id="306" r:id="rId19"/>
    <p:sldId id="307" r:id="rId20"/>
    <p:sldId id="278" r:id="rId21"/>
    <p:sldId id="299" r:id="rId22"/>
    <p:sldId id="300" r:id="rId23"/>
    <p:sldId id="304" r:id="rId24"/>
    <p:sldId id="279" r:id="rId25"/>
    <p:sldId id="301" r:id="rId26"/>
    <p:sldId id="302" r:id="rId27"/>
    <p:sldId id="270" r:id="rId28"/>
    <p:sldId id="27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5812" autoAdjust="0"/>
  </p:normalViewPr>
  <p:slideViewPr>
    <p:cSldViewPr>
      <p:cViewPr>
        <p:scale>
          <a:sx n="70" d="100"/>
          <a:sy n="70" d="100"/>
        </p:scale>
        <p:origin x="-138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3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1378C-0E13-4B6B-B697-DB2C64D6D526}" type="datetimeFigureOut">
              <a:rPr lang="en-US" smtClean="0"/>
              <a:pPr/>
              <a:t>10/22/2010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9A7F0-8E09-45B1-B008-6A0709F903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64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9A7F0-8E09-45B1-B008-6A0709F903A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7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smtClean="0"/>
              <a:t>Master </a:t>
            </a:r>
            <a:r>
              <a:rPr lang="en-US" dirty="0" smtClean="0"/>
              <a:t>subtitle style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r>
              <a:rPr lang="en-US" dirty="0" smtClean="0"/>
              <a:t>/32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40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07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65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89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r>
              <a:rPr lang="en-US" dirty="0" smtClean="0"/>
              <a:t>/32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021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2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1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22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P. Speckmayer, J. Nardulli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A4EC5-2696-4828-9EE6-A40199F32A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8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E2A4EC5-2696-4828-9EE6-A40199F32A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56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9" r:id="rId4"/>
    <p:sldLayoutId id="2147483658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getFile.py/access?contribId=301&amp;sessionId=80&amp;resId=0&amp;materialId=slides&amp;confId=450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getFile.py/access?contribId=301&amp;sessionId=80&amp;resId=0&amp;materialId=slides&amp;confId=4507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1771650"/>
          </a:xfrm>
        </p:spPr>
        <p:txBody>
          <a:bodyPr>
            <a:normAutofit/>
          </a:bodyPr>
          <a:lstStyle/>
          <a:p>
            <a:r>
              <a:rPr lang="en-US" dirty="0" smtClean="0"/>
              <a:t>Pandora efficiency monitoring: results on photons </a:t>
            </a:r>
            <a:r>
              <a:rPr lang="en-US" dirty="0" smtClean="0"/>
              <a:t>and leptons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305800" cy="2209800"/>
          </a:xfrm>
        </p:spPr>
        <p:txBody>
          <a:bodyPr>
            <a:normAutofit fontScale="70000" lnSpcReduction="20000"/>
          </a:bodyPr>
          <a:lstStyle/>
          <a:p>
            <a:r>
              <a:rPr lang="en-US" sz="4600" u="sng" dirty="0" smtClean="0"/>
              <a:t>J. </a:t>
            </a:r>
            <a:r>
              <a:rPr lang="en-US" sz="4600" u="sng" dirty="0" err="1" smtClean="0"/>
              <a:t>Nardulli</a:t>
            </a:r>
            <a:r>
              <a:rPr lang="en-US" sz="4600" dirty="0" smtClean="0"/>
              <a:t>, P. </a:t>
            </a:r>
            <a:r>
              <a:rPr lang="en-US" sz="4600" dirty="0" err="1" smtClean="0"/>
              <a:t>Speckmayer</a:t>
            </a:r>
            <a:endParaRPr lang="en-US" sz="4600" dirty="0" smtClean="0"/>
          </a:p>
          <a:p>
            <a:r>
              <a:rPr lang="en-US" sz="3800" dirty="0"/>
              <a:t>w</a:t>
            </a:r>
            <a:r>
              <a:rPr lang="en-US" sz="3800" dirty="0" smtClean="0"/>
              <a:t>ith a lot of help from </a:t>
            </a:r>
            <a:r>
              <a:rPr lang="en-US" sz="3800" dirty="0"/>
              <a:t>J.J. </a:t>
            </a:r>
            <a:r>
              <a:rPr lang="en-US" sz="3800" dirty="0" err="1" smtClean="0"/>
              <a:t>Blaising</a:t>
            </a:r>
            <a:r>
              <a:rPr lang="en-US" sz="3800" dirty="0" smtClean="0"/>
              <a:t> and E. van der </a:t>
            </a:r>
            <a:r>
              <a:rPr lang="en-US" sz="3800" dirty="0" err="1" smtClean="0"/>
              <a:t>Kraaij</a:t>
            </a:r>
            <a:endParaRPr lang="en-US" sz="3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PS I apologize, but this is going to be a long talk full of plots 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Efficiency and purity </a:t>
            </a:r>
            <a:r>
              <a:rPr lang="en-US" sz="3200" dirty="0" err="1" smtClean="0"/>
              <a:t>vs</a:t>
            </a:r>
            <a:r>
              <a:rPr lang="en-US" sz="3200" dirty="0" smtClean="0"/>
              <a:t> </a:t>
            </a:r>
            <a:r>
              <a:rPr lang="en-US" sz="3200" dirty="0" smtClean="0"/>
              <a:t>Theta</a:t>
            </a:r>
            <a:br>
              <a:rPr lang="en-US" sz="3200" dirty="0" smtClean="0"/>
            </a:br>
            <a:r>
              <a:rPr lang="en-US" sz="3200" dirty="0" smtClean="0"/>
              <a:t>Single </a:t>
            </a:r>
            <a:r>
              <a:rPr lang="en-US" sz="3200" dirty="0" smtClean="0"/>
              <a:t>100 </a:t>
            </a:r>
            <a:r>
              <a:rPr lang="en-US" sz="3200" dirty="0" err="1" smtClean="0"/>
              <a:t>GeV</a:t>
            </a:r>
            <a:r>
              <a:rPr lang="en-US" sz="3200" dirty="0" smtClean="0"/>
              <a:t> photons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Eff.  per event: </a:t>
            </a:r>
            <a:r>
              <a:rPr lang="en-US" sz="2000" dirty="0" smtClean="0"/>
              <a:t> 90.4%</a:t>
            </a:r>
            <a:endParaRPr lang="en-US" sz="20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3886200" y="5867400"/>
            <a:ext cx="16764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~10k </a:t>
            </a:r>
            <a:r>
              <a:rPr lang="en-US" sz="2000" dirty="0" smtClean="0"/>
              <a:t>events</a:t>
            </a:r>
            <a:endParaRPr lang="en-US" sz="20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4419600" cy="3154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Placeholder 4"/>
          <p:cNvSpPr>
            <a:spLocks noGrp="1"/>
          </p:cNvSpPr>
          <p:nvPr>
            <p:ph type="body" idx="1"/>
          </p:nvPr>
        </p:nvSpPr>
        <p:spPr>
          <a:xfrm>
            <a:off x="4954105" y="1535113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Purity per event</a:t>
            </a:r>
            <a:r>
              <a:rPr lang="en-US" sz="2000" dirty="0" smtClean="0"/>
              <a:t>: 47.4% </a:t>
            </a:r>
            <a:endParaRPr lang="en-US" sz="20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457359" cy="323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 rot="2090638">
            <a:off x="6903712" y="2590456"/>
            <a:ext cx="1085497" cy="1774975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425765">
            <a:off x="5758919" y="1960939"/>
            <a:ext cx="1275444" cy="2158256"/>
          </a:xfrm>
          <a:prstGeom prst="ellipse">
            <a:avLst/>
          </a:prstGeom>
          <a:solidFill>
            <a:srgbClr val="FFFF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CaloHit</a:t>
            </a:r>
            <a:r>
              <a:rPr lang="en-US" dirty="0" smtClean="0"/>
              <a:t> efficiency, purity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152400" y="2590800"/>
            <a:ext cx="4572000" cy="29718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CaloHit</a:t>
            </a:r>
            <a:r>
              <a:rPr lang="en-US" dirty="0" smtClean="0"/>
              <a:t> efficiency for MCs</a:t>
            </a:r>
          </a:p>
          <a:p>
            <a:pPr lvl="1"/>
            <a:r>
              <a:rPr lang="en-US" dirty="0" err="1" smtClean="0"/>
              <a:t>truePositive</a:t>
            </a:r>
            <a:r>
              <a:rPr lang="en-US" dirty="0" smtClean="0"/>
              <a:t>/		(</a:t>
            </a:r>
            <a:r>
              <a:rPr lang="en-US" dirty="0" err="1" smtClean="0"/>
              <a:t>truePositive</a:t>
            </a:r>
            <a:r>
              <a:rPr lang="en-US" dirty="0" smtClean="0"/>
              <a:t> +</a:t>
            </a:r>
            <a:r>
              <a:rPr lang="en-US" dirty="0" err="1" smtClean="0"/>
              <a:t>falseNegative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 err="1" smtClean="0"/>
              <a:t>CaloHit</a:t>
            </a:r>
            <a:r>
              <a:rPr lang="en-US" dirty="0" smtClean="0"/>
              <a:t> purity for PFOs</a:t>
            </a:r>
          </a:p>
          <a:p>
            <a:pPr lvl="1"/>
            <a:r>
              <a:rPr lang="en-US" dirty="0" err="1" smtClean="0"/>
              <a:t>truePositive</a:t>
            </a:r>
            <a:r>
              <a:rPr lang="en-US" dirty="0" smtClean="0"/>
              <a:t>/		(</a:t>
            </a:r>
            <a:r>
              <a:rPr lang="en-US" dirty="0" err="1" smtClean="0"/>
              <a:t>truePositive+falsePositive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1298515">
            <a:off x="6085961" y="4134156"/>
            <a:ext cx="233707" cy="1752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36759" y="3364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84359" y="3364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884359" y="3212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189159" y="3364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189159" y="3212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036759" y="3212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036759" y="3059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884359" y="3059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884359" y="2907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189159" y="3059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189159" y="2907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036759" y="2907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89159" y="2754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036759" y="2754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036759" y="2602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41559" y="2754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341559" y="2602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189159" y="2602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189159" y="2450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036759" y="2450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36759" y="2297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341559" y="2450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341559" y="2297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189159" y="2297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036759" y="3669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884359" y="3669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884359" y="3516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89159" y="3669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189159" y="3516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036759" y="3516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655759" y="3897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341559" y="3059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6341559" y="2907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808159" y="38978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808159" y="3745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655759" y="3745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655759" y="4202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341559" y="33644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6341559" y="3212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808159" y="4202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808159" y="4050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655759" y="4050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189159" y="3974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36759" y="3821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341559" y="3974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6341559" y="3821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6189159" y="3821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64939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6463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6463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4939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4939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66463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6463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4939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64939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66463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646359" y="2678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493959" y="2678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64939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66463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6463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4939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67987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69511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69511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67987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67987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69511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9511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67987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67987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69511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69511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67987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67987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9511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69511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67987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71035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72559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72559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71035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71035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72559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72559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71035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71035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72559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72559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71035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7103559" y="4050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7255959" y="4050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72559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71035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74083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75607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75607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74083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74083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75607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75607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74083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74083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75607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75607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74083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74083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7560759" y="3897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75607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74083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77131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7865559" y="2831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77131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7865559" y="31358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8655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7713159" y="2983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77131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7865559" y="34406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8655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7713159" y="32882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7713159" y="37454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7713159" y="3593068"/>
            <a:ext cx="76200" cy="76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 rot="20275221">
            <a:off x="5005214" y="2935368"/>
            <a:ext cx="861639" cy="1571980"/>
          </a:xfrm>
          <a:prstGeom prst="ellipse">
            <a:avLst/>
          </a:prstGeom>
          <a:solidFill>
            <a:schemeClr val="accent2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71" name="Rectangle 170"/>
          <p:cNvSpPr/>
          <p:nvPr/>
        </p:nvSpPr>
        <p:spPr>
          <a:xfrm>
            <a:off x="5198559" y="35930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5046159" y="35930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5046159" y="3440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5198559" y="3440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5198559" y="3288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5046159" y="3288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5046159" y="3135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5198559" y="3135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5503359" y="35930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5350959" y="35930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5350959" y="3440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5503359" y="3440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5503359" y="3288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5350959" y="3288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5350959" y="3135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5503359" y="3135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5503359" y="4202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5350959" y="42026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5350959" y="4050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5503359" y="4050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5503359" y="3897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5350959" y="3897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5350959" y="37454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5503359" y="37454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5198559" y="40502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198559" y="38978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5046159" y="37454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5198559" y="3745468"/>
            <a:ext cx="76200" cy="76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5655759" y="35930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5655759" y="34406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5655759" y="3288268"/>
            <a:ext cx="76200" cy="76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/>
          <p:cNvSpPr txBox="1"/>
          <p:nvPr/>
        </p:nvSpPr>
        <p:spPr>
          <a:xfrm>
            <a:off x="5884359" y="1611868"/>
            <a:ext cx="1365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true positive</a:t>
            </a:r>
            <a:endParaRPr lang="en-US" dirty="0"/>
          </a:p>
        </p:txBody>
      </p:sp>
      <p:sp>
        <p:nvSpPr>
          <p:cNvPr id="208" name="TextBox 207"/>
          <p:cNvSpPr txBox="1"/>
          <p:nvPr/>
        </p:nvSpPr>
        <p:spPr>
          <a:xfrm>
            <a:off x="7414522" y="2309336"/>
            <a:ext cx="142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true negative</a:t>
            </a:r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6881122" y="1928336"/>
            <a:ext cx="140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false positive</a:t>
            </a:r>
            <a:endParaRPr lang="en-US" dirty="0"/>
          </a:p>
        </p:txBody>
      </p:sp>
      <p:sp>
        <p:nvSpPr>
          <p:cNvPr id="210" name="TextBox 209"/>
          <p:cNvSpPr txBox="1"/>
          <p:nvPr/>
        </p:nvSpPr>
        <p:spPr>
          <a:xfrm>
            <a:off x="4360359" y="2221468"/>
            <a:ext cx="146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false negative</a:t>
            </a:r>
            <a:endParaRPr lang="en-US" dirty="0"/>
          </a:p>
        </p:txBody>
      </p:sp>
      <p:cxnSp>
        <p:nvCxnSpPr>
          <p:cNvPr id="212" name="Straight Arrow Connector 211"/>
          <p:cNvCxnSpPr/>
          <p:nvPr/>
        </p:nvCxnSpPr>
        <p:spPr>
          <a:xfrm rot="16200000" flipH="1">
            <a:off x="5084259" y="3097768"/>
            <a:ext cx="1143000" cy="1524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 rot="5400000">
            <a:off x="5847054" y="2259568"/>
            <a:ext cx="685006" cy="795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endCxn id="106" idx="0"/>
          </p:cNvCxnSpPr>
          <p:nvPr/>
        </p:nvCxnSpPr>
        <p:spPr>
          <a:xfrm rot="5400000">
            <a:off x="6703509" y="2354819"/>
            <a:ext cx="762000" cy="4953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208" idx="2"/>
            <a:endCxn id="143" idx="1"/>
          </p:cNvCxnSpPr>
          <p:nvPr/>
        </p:nvCxnSpPr>
        <p:spPr>
          <a:xfrm flipH="1">
            <a:off x="7560759" y="2678668"/>
            <a:ext cx="568543" cy="6477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5625452" y="5802868"/>
            <a:ext cx="130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MC: photon</a:t>
            </a:r>
            <a:endParaRPr lang="en-US" dirty="0"/>
          </a:p>
        </p:txBody>
      </p:sp>
      <p:sp>
        <p:nvSpPr>
          <p:cNvPr id="223" name="TextBox 222"/>
          <p:cNvSpPr txBox="1"/>
          <p:nvPr/>
        </p:nvSpPr>
        <p:spPr>
          <a:xfrm>
            <a:off x="6311253" y="4595336"/>
            <a:ext cx="13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PFO: photon</a:t>
            </a:r>
            <a:endParaRPr lang="en-US" dirty="0"/>
          </a:p>
        </p:txBody>
      </p:sp>
      <p:cxnSp>
        <p:nvCxnSpPr>
          <p:cNvPr id="224" name="Straight Arrow Connector 223"/>
          <p:cNvCxnSpPr>
            <a:stCxn id="223" idx="0"/>
          </p:cNvCxnSpPr>
          <p:nvPr/>
        </p:nvCxnSpPr>
        <p:spPr>
          <a:xfrm flipH="1" flipV="1">
            <a:off x="6570169" y="4050270"/>
            <a:ext cx="420373" cy="54506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/>
          <p:cNvSpPr txBox="1"/>
          <p:nvPr/>
        </p:nvSpPr>
        <p:spPr>
          <a:xfrm>
            <a:off x="7484561" y="4126468"/>
            <a:ext cx="143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PFO: neutron</a:t>
            </a:r>
            <a:endParaRPr lang="en-US" dirty="0"/>
          </a:p>
        </p:txBody>
      </p:sp>
      <p:cxnSp>
        <p:nvCxnSpPr>
          <p:cNvPr id="228" name="Straight Arrow Connector 227"/>
          <p:cNvCxnSpPr/>
          <p:nvPr/>
        </p:nvCxnSpPr>
        <p:spPr>
          <a:xfrm rot="16200000" flipV="1">
            <a:off x="7803213" y="3731616"/>
            <a:ext cx="545068" cy="420375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4665159" y="473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PFO: </a:t>
            </a:r>
            <a:r>
              <a:rPr lang="en-US" dirty="0" err="1" smtClean="0"/>
              <a:t>pion</a:t>
            </a:r>
            <a:endParaRPr lang="en-US" dirty="0"/>
          </a:p>
        </p:txBody>
      </p:sp>
      <p:cxnSp>
        <p:nvCxnSpPr>
          <p:cNvPr id="230" name="Straight Arrow Connector 229"/>
          <p:cNvCxnSpPr>
            <a:stCxn id="229" idx="0"/>
            <a:endCxn id="170" idx="3"/>
          </p:cNvCxnSpPr>
          <p:nvPr/>
        </p:nvCxnSpPr>
        <p:spPr>
          <a:xfrm flipV="1">
            <a:off x="5236659" y="4350888"/>
            <a:ext cx="125995" cy="38518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19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CaloHit</a:t>
            </a:r>
            <a:r>
              <a:rPr lang="en-US" sz="2800" dirty="0" smtClean="0"/>
              <a:t> Efficiency </a:t>
            </a:r>
            <a:r>
              <a:rPr lang="en-US" sz="2800" dirty="0" smtClean="0"/>
              <a:t>and purity vs</a:t>
            </a:r>
            <a:r>
              <a:rPr lang="en-US" sz="2800" dirty="0" smtClean="0"/>
              <a:t>. </a:t>
            </a:r>
            <a:r>
              <a:rPr lang="en-US" sz="2800" dirty="0" smtClean="0"/>
              <a:t>Theta</a:t>
            </a:r>
            <a:br>
              <a:rPr lang="en-US" sz="2800" dirty="0" smtClean="0"/>
            </a:br>
            <a:r>
              <a:rPr lang="en-US" sz="2800" dirty="0" smtClean="0"/>
              <a:t>5 </a:t>
            </a:r>
            <a:r>
              <a:rPr lang="en-US" sz="2800" dirty="0" err="1" smtClean="0"/>
              <a:t>GeV</a:t>
            </a:r>
            <a:r>
              <a:rPr lang="en-US" sz="2800" dirty="0" smtClean="0"/>
              <a:t> single photons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10000 events</a:t>
            </a:r>
            <a:endParaRPr lang="en-US" sz="20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6" y="2133600"/>
            <a:ext cx="4492654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4755038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>
                <a:solidFill>
                  <a:srgbClr val="FF0000"/>
                </a:solidFill>
              </a:rPr>
              <a:t>CLIC_ILD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2133599"/>
            <a:ext cx="43434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9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CaloHit</a:t>
            </a:r>
            <a:r>
              <a:rPr lang="en-US" sz="2800" dirty="0" smtClean="0"/>
              <a:t> Efficiency </a:t>
            </a:r>
            <a:r>
              <a:rPr lang="en-US" sz="2800" dirty="0" smtClean="0"/>
              <a:t>and purity vs</a:t>
            </a:r>
            <a:r>
              <a:rPr lang="en-US" sz="2800" dirty="0" smtClean="0"/>
              <a:t>. </a:t>
            </a:r>
            <a:r>
              <a:rPr lang="en-US" sz="2800" dirty="0" smtClean="0"/>
              <a:t>Theta</a:t>
            </a:r>
            <a:br>
              <a:rPr lang="en-US" sz="2800" dirty="0" smtClean="0"/>
            </a:br>
            <a:r>
              <a:rPr lang="en-US" sz="2800" dirty="0" smtClean="0"/>
              <a:t>100 </a:t>
            </a:r>
            <a:r>
              <a:rPr lang="en-US" sz="2800" dirty="0" err="1" smtClean="0"/>
              <a:t>GeV</a:t>
            </a:r>
            <a:r>
              <a:rPr lang="en-US" sz="2800" dirty="0" smtClean="0"/>
              <a:t> single photons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428362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10000 events</a:t>
            </a:r>
            <a:endParaRPr lang="en-US" sz="2000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idx="1"/>
          </p:nvPr>
        </p:nvSpPr>
        <p:spPr>
          <a:xfrm>
            <a:off x="4953001" y="1535113"/>
            <a:ext cx="4040188" cy="639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418372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 settings snippet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743201"/>
            <a:ext cx="8229600" cy="3382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&lt;algorithm type = "</a:t>
            </a:r>
            <a:r>
              <a:rPr lang="en-US" sz="1400" dirty="0" err="1" smtClean="0">
                <a:latin typeface="Consolas" pitchFamily="49" charset="0"/>
              </a:rPr>
              <a:t>EfficiencyMonitoring</a:t>
            </a:r>
            <a:r>
              <a:rPr lang="en-US" sz="1400" dirty="0" smtClean="0">
                <a:latin typeface="Consolas" pitchFamily="49" charset="0"/>
              </a:rPr>
              <a:t>" description = "</a:t>
            </a:r>
            <a:r>
              <a:rPr lang="en-US" sz="1400" dirty="0" err="1" smtClean="0">
                <a:latin typeface="Consolas" pitchFamily="49" charset="0"/>
              </a:rPr>
              <a:t>effmon</a:t>
            </a:r>
            <a:r>
              <a:rPr lang="en-US" sz="1400" dirty="0" smtClean="0">
                <a:latin typeface="Consolas" pitchFamily="49" charset="0"/>
              </a:rPr>
              <a:t>"&gt;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ParticleId</a:t>
            </a:r>
            <a:r>
              <a:rPr lang="en-US" sz="1400" dirty="0" smtClean="0">
                <a:latin typeface="Consolas" pitchFamily="49" charset="0"/>
              </a:rPr>
              <a:t>&gt;22&lt;/</a:t>
            </a:r>
            <a:r>
              <a:rPr lang="en-US" sz="1400" dirty="0" err="1" smtClean="0">
                <a:latin typeface="Consolas" pitchFamily="49" charset="0"/>
              </a:rPr>
              <a:t>ParticleId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EnergyBinning</a:t>
            </a:r>
            <a:r>
              <a:rPr lang="en-US" sz="1400" dirty="0" smtClean="0">
                <a:latin typeface="Consolas" pitchFamily="49" charset="0"/>
              </a:rPr>
              <a:t>&gt;550 -1.0 500.0&lt;/</a:t>
            </a:r>
            <a:r>
              <a:rPr lang="en-US" sz="1400" dirty="0" err="1" smtClean="0">
                <a:latin typeface="Consolas" pitchFamily="49" charset="0"/>
              </a:rPr>
              <a:t>EnergyBinning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CalorimeterResolutionStochasticCut</a:t>
            </a:r>
            <a:r>
              <a:rPr lang="en-US" sz="1400" dirty="0" smtClean="0">
                <a:latin typeface="Consolas" pitchFamily="49" charset="0"/>
              </a:rPr>
              <a:t>&gt;200.&lt;/</a:t>
            </a:r>
            <a:r>
              <a:rPr lang="en-US" sz="1400" dirty="0" err="1" smtClean="0">
                <a:latin typeface="Consolas" pitchFamily="49" charset="0"/>
              </a:rPr>
              <a:t>CalorimeterResolutionStochasticCut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CalorimeterResolutionConstantCut</a:t>
            </a:r>
            <a:r>
              <a:rPr lang="en-US" sz="1400" dirty="0" smtClean="0">
                <a:latin typeface="Consolas" pitchFamily="49" charset="0"/>
              </a:rPr>
              <a:t>&gt;20.&lt;/</a:t>
            </a:r>
            <a:r>
              <a:rPr lang="en-US" sz="1400" dirty="0" err="1" smtClean="0">
                <a:latin typeface="Consolas" pitchFamily="49" charset="0"/>
              </a:rPr>
              <a:t>CalorimeterResolutionConstantCut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MinCaloHitEnergyFraction</a:t>
            </a:r>
            <a:r>
              <a:rPr lang="en-US" sz="1400" dirty="0" smtClean="0">
                <a:latin typeface="Consolas" pitchFamily="49" charset="0"/>
              </a:rPr>
              <a:t>&gt;50.&lt;/</a:t>
            </a:r>
            <a:r>
              <a:rPr lang="en-US" sz="1400" dirty="0" err="1" smtClean="0">
                <a:latin typeface="Consolas" pitchFamily="49" charset="0"/>
              </a:rPr>
              <a:t>MinCaloHitEnergyFraction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	&lt;</a:t>
            </a:r>
            <a:r>
              <a:rPr lang="en-US" sz="1400" dirty="0" err="1" smtClean="0">
                <a:latin typeface="Consolas" pitchFamily="49" charset="0"/>
              </a:rPr>
              <a:t>MonitoringFileName</a:t>
            </a:r>
            <a:r>
              <a:rPr lang="en-US" sz="1400" dirty="0" smtClean="0">
                <a:latin typeface="Consolas" pitchFamily="49" charset="0"/>
              </a:rPr>
              <a:t>&gt;</a:t>
            </a:r>
            <a:r>
              <a:rPr lang="en-US" sz="1400" dirty="0" err="1" smtClean="0">
                <a:latin typeface="Consolas" pitchFamily="49" charset="0"/>
              </a:rPr>
              <a:t>effmon.root</a:t>
            </a:r>
            <a:r>
              <a:rPr lang="en-US" sz="1400" dirty="0" smtClean="0">
                <a:latin typeface="Consolas" pitchFamily="49" charset="0"/>
              </a:rPr>
              <a:t>&lt;/</a:t>
            </a:r>
            <a:r>
              <a:rPr lang="en-US" sz="1400" dirty="0" err="1" smtClean="0">
                <a:latin typeface="Consolas" pitchFamily="49" charset="0"/>
              </a:rPr>
              <a:t>MonitoringFileName</a:t>
            </a:r>
            <a:r>
              <a:rPr lang="en-US" sz="14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US" sz="1400" dirty="0" smtClean="0">
                <a:latin typeface="Consolas" pitchFamily="49" charset="0"/>
              </a:rPr>
              <a:t>&lt;/algorithm&gt;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1752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Algorithm name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3124202" y="2121932"/>
            <a:ext cx="114298" cy="62126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800" y="1828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PDG code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>
            <a:off x="1638300" y="2198132"/>
            <a:ext cx="419101" cy="849871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0" y="1600201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Histogram binning (energy)</a:t>
            </a:r>
          </a:p>
          <a:p>
            <a:r>
              <a:rPr lang="en-US" dirty="0" smtClean="0"/>
              <a:t>(exists as well for theta)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 flipH="1">
            <a:off x="3581403" y="2246532"/>
            <a:ext cx="2362197" cy="110627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43400" y="5181601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Stochastic energy resolution cut (in %)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H="1" flipV="1">
            <a:off x="4724400" y="3733803"/>
            <a:ext cx="1600200" cy="144779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38400" y="565046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constant energy resolution cut (in %)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3352800" y="4724400"/>
            <a:ext cx="1752600" cy="2286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52400" y="5334001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 on min. fraction of E from chosen PDG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36" idx="0"/>
          </p:cNvCxnSpPr>
          <p:nvPr/>
        </p:nvCxnSpPr>
        <p:spPr>
          <a:xfrm rot="5400000" flipH="1" flipV="1">
            <a:off x="1866900" y="3619500"/>
            <a:ext cx="1066800" cy="23622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239000" y="4419601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ROOT filename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40" idx="1"/>
          </p:cNvCxnSpPr>
          <p:nvPr/>
        </p:nvCxnSpPr>
        <p:spPr>
          <a:xfrm flipH="1" flipV="1">
            <a:off x="6096000" y="4419601"/>
            <a:ext cx="1143000" cy="18466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Pandora Efficiency Monitoring algorithm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Results for photons in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ILD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err="1" smtClean="0"/>
              <a:t>Muon</a:t>
            </a:r>
            <a:r>
              <a:rPr lang="en-US" dirty="0" smtClean="0"/>
              <a:t> Results with Erik’s new </a:t>
            </a:r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reconstruction algorithm, see</a:t>
            </a:r>
          </a:p>
          <a:p>
            <a:pPr marL="0" indent="0">
              <a:buNone/>
            </a:pP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ilcagenda.linearcollider.org/getFile.py/access?contribId=301&amp;sessionId=80&amp;resId=0&amp;materialId=slides&amp;confId=4507</a:t>
            </a:r>
            <a:endParaRPr lang="en-US" sz="1200" dirty="0" smtClean="0"/>
          </a:p>
          <a:p>
            <a:pPr marL="0" indent="0">
              <a:buNone/>
            </a:pP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Results for electrons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Attempts to recover efficiency for electrons/photons via shower-reconstruction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Efficiency: </a:t>
            </a:r>
            <a:r>
              <a:rPr lang="en-US" dirty="0" err="1" smtClean="0"/>
              <a:t>muons</a:t>
            </a:r>
            <a:r>
              <a:rPr lang="en-US" dirty="0" smtClean="0"/>
              <a:t> from </a:t>
            </a:r>
            <a:r>
              <a:rPr lang="en-US" dirty="0" err="1" smtClean="0"/>
              <a:t>smuons</a:t>
            </a:r>
            <a:r>
              <a:rPr lang="en-US" dirty="0" smtClean="0"/>
              <a:t> sample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>
                <a:solidFill>
                  <a:srgbClr val="FF0000"/>
                </a:solidFill>
              </a:rPr>
              <a:t>E</a:t>
            </a:r>
            <a:r>
              <a:rPr lang="en-US" u="sng" dirty="0" smtClean="0">
                <a:solidFill>
                  <a:srgbClr val="FF0000"/>
                </a:solidFill>
              </a:rPr>
              <a:t>fficiency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Energy.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Eff.  per event: </a:t>
            </a:r>
            <a:r>
              <a:rPr lang="en-US" sz="2000" dirty="0" smtClean="0"/>
              <a:t> 97%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2812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Efficiency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3000 events</a:t>
            </a:r>
            <a:endParaRPr lang="en-US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343400" cy="306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55838"/>
            <a:ext cx="4264538" cy="301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Purity: </a:t>
            </a:r>
            <a:r>
              <a:rPr lang="en-US" dirty="0" err="1" smtClean="0"/>
              <a:t>muons</a:t>
            </a:r>
            <a:r>
              <a:rPr lang="en-US" dirty="0" smtClean="0"/>
              <a:t> from </a:t>
            </a:r>
            <a:r>
              <a:rPr lang="en-US" dirty="0" err="1" smtClean="0"/>
              <a:t>smuons</a:t>
            </a:r>
            <a:r>
              <a:rPr lang="en-US" dirty="0" smtClean="0"/>
              <a:t> sample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Energy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Purity  per event: </a:t>
            </a:r>
            <a:r>
              <a:rPr lang="en-US" sz="2000" dirty="0" smtClean="0"/>
              <a:t> 98%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2812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5913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3000 events</a:t>
            </a:r>
            <a:endParaRPr lang="en-US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4491258" cy="319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447783" cy="319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7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Muons</a:t>
            </a:r>
            <a:r>
              <a:rPr lang="en-US" dirty="0" smtClean="0"/>
              <a:t> from </a:t>
            </a:r>
            <a:r>
              <a:rPr lang="en-US" dirty="0" err="1" smtClean="0"/>
              <a:t>Z’</a:t>
            </a:r>
            <a:r>
              <a:rPr lang="en-US" dirty="0" err="1" smtClean="0">
                <a:sym typeface="Wingdings" pitchFamily="2" charset="2"/>
              </a:rPr>
              <a:t>bb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jets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Eff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sz="2000" dirty="0"/>
              <a:t>A</a:t>
            </a:r>
            <a:r>
              <a:rPr lang="en-US" sz="2000" dirty="0" smtClean="0"/>
              <a:t>vg.  Purity  per event: </a:t>
            </a:r>
            <a:r>
              <a:rPr lang="en-US" sz="2000" dirty="0" smtClean="0"/>
              <a:t> 93%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612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</a:t>
            </a:r>
            <a:r>
              <a:rPr lang="en-US" sz="2000" dirty="0" smtClean="0"/>
              <a:t>~1k</a:t>
            </a:r>
            <a:r>
              <a:rPr lang="en-US" sz="2000" dirty="0" smtClean="0"/>
              <a:t> </a:t>
            </a:r>
            <a:r>
              <a:rPr lang="en-US" sz="2000" dirty="0" smtClean="0"/>
              <a:t>events</a:t>
            </a:r>
            <a:endParaRPr lang="en-US" sz="2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457200" y="17986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Avg.  Efficiency per event:  59%</a:t>
            </a:r>
            <a:endParaRPr lang="en-US" sz="20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03143"/>
            <a:ext cx="4430769" cy="307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87" y="2402598"/>
            <a:ext cx="4263553" cy="307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Muons</a:t>
            </a:r>
            <a:r>
              <a:rPr lang="en-US" dirty="0" smtClean="0"/>
              <a:t> from </a:t>
            </a:r>
            <a:r>
              <a:rPr lang="en-US" dirty="0" err="1" smtClean="0"/>
              <a:t>Z’</a:t>
            </a:r>
            <a:r>
              <a:rPr lang="en-US" dirty="0" err="1" smtClean="0">
                <a:sym typeface="Wingdings" pitchFamily="2" charset="2"/>
              </a:rPr>
              <a:t>bb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jets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1" y="12954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 err="1">
                <a:solidFill>
                  <a:srgbClr val="FF0000"/>
                </a:solidFill>
              </a:rPr>
              <a:t>C</a:t>
            </a:r>
            <a:r>
              <a:rPr lang="en-US" u="sng" dirty="0" err="1" smtClean="0">
                <a:solidFill>
                  <a:srgbClr val="FF0000"/>
                </a:solidFill>
              </a:rPr>
              <a:t>aloHit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Eff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612" y="1360487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err="1" smtClean="0">
                <a:solidFill>
                  <a:srgbClr val="FF0000"/>
                </a:solidFill>
              </a:rPr>
              <a:t>CaloHit</a:t>
            </a:r>
            <a:r>
              <a:rPr lang="en-US" u="sng" dirty="0" smtClean="0">
                <a:solidFill>
                  <a:srgbClr val="FF0000"/>
                </a:solidFill>
              </a:rPr>
              <a:t> 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894012" y="62182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</a:t>
            </a:r>
            <a:r>
              <a:rPr lang="en-US" sz="2000" dirty="0" smtClean="0"/>
              <a:t>~1k</a:t>
            </a:r>
            <a:r>
              <a:rPr lang="en-US" sz="2000" dirty="0" smtClean="0"/>
              <a:t> </a:t>
            </a:r>
            <a:r>
              <a:rPr lang="en-US" sz="2000" dirty="0" smtClean="0"/>
              <a:t>events</a:t>
            </a:r>
            <a:endParaRPr lang="en-US" sz="2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457200" y="1558925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152400" y="5791200"/>
            <a:ext cx="90678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</a:rPr>
              <a:t>What does this mean ? </a:t>
            </a:r>
          </a:p>
          <a:p>
            <a:r>
              <a:rPr lang="en-US" sz="2000" dirty="0" smtClean="0"/>
              <a:t>We have a lot of false Negative 	</a:t>
            </a:r>
            <a:r>
              <a:rPr lang="en-US" sz="1600" dirty="0" smtClean="0">
                <a:sym typeface="Wingdings" pitchFamily="2" charset="2"/>
              </a:rPr>
              <a:t> low efficiency  </a:t>
            </a:r>
            <a:endParaRPr lang="en-US" sz="2000" dirty="0" smtClean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	</a:t>
            </a:r>
            <a:r>
              <a:rPr lang="en-US" sz="2000" dirty="0" smtClean="0">
                <a:sym typeface="Wingdings" pitchFamily="2" charset="2"/>
              </a:rPr>
              <a:t>			</a:t>
            </a:r>
            <a:r>
              <a:rPr lang="en-US" sz="1600" dirty="0" smtClean="0">
                <a:sym typeface="Wingdings" pitchFamily="2" charset="2"/>
              </a:rPr>
              <a:t> many times a PFO in the CAL which was a </a:t>
            </a:r>
            <a:r>
              <a:rPr lang="en-US" sz="1600" dirty="0" err="1" smtClean="0">
                <a:sym typeface="Wingdings" pitchFamily="2" charset="2"/>
              </a:rPr>
              <a:t>muon</a:t>
            </a:r>
            <a:r>
              <a:rPr lang="en-US" sz="1600" dirty="0" smtClean="0">
                <a:sym typeface="Wingdings" pitchFamily="2" charset="2"/>
              </a:rPr>
              <a:t> was </a:t>
            </a:r>
            <a:r>
              <a:rPr lang="en-US" sz="1600" dirty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a				assigned as something else  </a:t>
            </a:r>
            <a:r>
              <a:rPr lang="en-US" sz="2000" dirty="0">
                <a:sym typeface="Wingdings" pitchFamily="2" charset="2"/>
              </a:rPr>
              <a:t>	</a:t>
            </a:r>
            <a:endParaRPr lang="en-US" sz="2000" dirty="0" smtClean="0">
              <a:sym typeface="Wingdings" pitchFamily="2" charset="2"/>
            </a:endParaRPr>
          </a:p>
          <a:p>
            <a:r>
              <a:rPr lang="en-US" sz="2000" dirty="0" smtClean="0">
                <a:sym typeface="Wingdings" pitchFamily="2" charset="2"/>
              </a:rPr>
              <a:t>And a few </a:t>
            </a:r>
            <a:r>
              <a:rPr lang="en-US" sz="2000" dirty="0" err="1" smtClean="0">
                <a:sym typeface="Wingdings" pitchFamily="2" charset="2"/>
              </a:rPr>
              <a:t>falsePositive</a:t>
            </a:r>
            <a:r>
              <a:rPr lang="en-US" sz="2000" dirty="0" smtClean="0">
                <a:sym typeface="Wingdings" pitchFamily="2" charset="2"/>
              </a:rPr>
              <a:t> 		</a:t>
            </a:r>
            <a:r>
              <a:rPr lang="en-US" sz="1600" dirty="0" smtClean="0">
                <a:sym typeface="Wingdings" pitchFamily="2" charset="2"/>
              </a:rPr>
              <a:t> high purity</a:t>
            </a:r>
            <a:r>
              <a:rPr lang="en-US" sz="1600" dirty="0" smtClean="0"/>
              <a:t>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</a:t>
            </a:r>
            <a:r>
              <a:rPr lang="en-US" sz="1600" dirty="0" smtClean="0">
                <a:sym typeface="Wingdings" pitchFamily="2" charset="2"/>
              </a:rPr>
              <a:t> rarely what is  “something else” is assigned to be a </a:t>
            </a:r>
            <a:r>
              <a:rPr lang="en-US" sz="1600" dirty="0" err="1" smtClean="0">
                <a:sym typeface="Wingdings" pitchFamily="2" charset="2"/>
              </a:rPr>
              <a:t>muon</a:t>
            </a:r>
            <a:endParaRPr lang="en-US" sz="16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48" y="1524000"/>
            <a:ext cx="4166268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1"/>
            <a:ext cx="419195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7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Pandora Efficiency Monitoring algorithm</a:t>
            </a:r>
          </a:p>
          <a:p>
            <a:r>
              <a:rPr lang="en-US" dirty="0" smtClean="0"/>
              <a:t>Results for photons in </a:t>
            </a:r>
            <a:r>
              <a:rPr lang="en-US" dirty="0" smtClean="0"/>
              <a:t>ILD</a:t>
            </a:r>
            <a:endParaRPr lang="en-US" dirty="0"/>
          </a:p>
          <a:p>
            <a:r>
              <a:rPr lang="en-US" dirty="0" err="1" smtClean="0"/>
              <a:t>Muon</a:t>
            </a:r>
            <a:r>
              <a:rPr lang="en-US" dirty="0" smtClean="0"/>
              <a:t> Results with Erik’s new </a:t>
            </a:r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reconstruction algorithm, see</a:t>
            </a:r>
          </a:p>
          <a:p>
            <a:pPr marL="0" indent="0">
              <a:buNone/>
            </a:pP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ilcagenda.linearcollider.org/getFile.py/access?contribId=301&amp;sessionId=80&amp;resId=0&amp;materialId=slides&amp;confId=4507</a:t>
            </a: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/>
              <a:t>Results for electrons</a:t>
            </a:r>
          </a:p>
          <a:p>
            <a:r>
              <a:rPr lang="en-US" dirty="0"/>
              <a:t>Attempts to recover efficiency for electrons/photons via shower-reconstruction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Pandora Efficiency Monitoring algorithm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Results for photons in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ILD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Results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with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Erik’s new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PandoraPFA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reconstruction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algorithm</a:t>
            </a:r>
          </a:p>
          <a:p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/>
              <a:t>Results for </a:t>
            </a:r>
            <a:r>
              <a:rPr lang="en-US" dirty="0" smtClean="0"/>
              <a:t>electrons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Attempts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to recover efficiency for electrons/photons via shower-reconstruction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Efficiency: </a:t>
            </a:r>
            <a:r>
              <a:rPr lang="en-US" sz="3200" dirty="0" smtClean="0"/>
              <a:t>electrons from </a:t>
            </a:r>
            <a:r>
              <a:rPr lang="en-US" sz="3200" dirty="0" err="1" smtClean="0"/>
              <a:t>selectrons</a:t>
            </a:r>
            <a:r>
              <a:rPr lang="en-US" sz="3200" dirty="0" smtClean="0"/>
              <a:t> sample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>
                <a:solidFill>
                  <a:srgbClr val="FF0000"/>
                </a:solidFill>
              </a:rPr>
              <a:t>E</a:t>
            </a:r>
            <a:r>
              <a:rPr lang="en-US" u="sng" dirty="0" smtClean="0">
                <a:solidFill>
                  <a:srgbClr val="FF0000"/>
                </a:solidFill>
              </a:rPr>
              <a:t>fficiency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Energy.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Eff.  per event: </a:t>
            </a:r>
            <a:r>
              <a:rPr lang="en-US" sz="2000" dirty="0" smtClean="0"/>
              <a:t> 84.1 %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Efficiency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</a:t>
            </a:r>
            <a:r>
              <a:rPr lang="en-US" sz="2000" dirty="0" smtClean="0"/>
              <a:t>~1k events</a:t>
            </a:r>
            <a:endParaRPr lang="en-US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6" y="2221094"/>
            <a:ext cx="4424674" cy="2808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7008"/>
            <a:ext cx="4514478" cy="287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03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Energy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Purity  per event: </a:t>
            </a:r>
            <a:r>
              <a:rPr lang="en-US" sz="2000" dirty="0" smtClean="0"/>
              <a:t>85.2%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</a:t>
            </a:r>
            <a:r>
              <a:rPr lang="en-US" sz="2000" dirty="0" smtClean="0"/>
              <a:t>~1k</a:t>
            </a:r>
            <a:r>
              <a:rPr lang="en-US" sz="2000" dirty="0" smtClean="0"/>
              <a:t> </a:t>
            </a:r>
            <a:r>
              <a:rPr lang="en-US" sz="2000" dirty="0" smtClean="0"/>
              <a:t>events</a:t>
            </a:r>
            <a:endParaRPr lang="en-US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Purity: electrons from </a:t>
            </a:r>
            <a:r>
              <a:rPr lang="en-US" sz="3200" dirty="0" err="1" smtClean="0"/>
              <a:t>selectrons</a:t>
            </a:r>
            <a:r>
              <a:rPr lang="en-US" sz="3200" dirty="0" smtClean="0"/>
              <a:t> sample</a:t>
            </a:r>
            <a:endParaRPr lang="en-US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950" y="2438400"/>
            <a:ext cx="44098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1" y="2438400"/>
            <a:ext cx="4516689" cy="283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1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lectrons from </a:t>
            </a:r>
            <a:r>
              <a:rPr lang="en-US" dirty="0" err="1" smtClean="0"/>
              <a:t>Z</a:t>
            </a:r>
            <a:r>
              <a:rPr lang="en-US" dirty="0" err="1">
                <a:sym typeface="Wingdings" pitchFamily="2" charset="2"/>
              </a:rPr>
              <a:t>uds</a:t>
            </a:r>
            <a:r>
              <a:rPr lang="en-US" dirty="0">
                <a:sym typeface="Wingdings" pitchFamily="2" charset="2"/>
              </a:rPr>
              <a:t> jets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Eff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sz="2000" dirty="0"/>
              <a:t>A</a:t>
            </a:r>
            <a:r>
              <a:rPr lang="en-US" sz="2000" dirty="0" smtClean="0"/>
              <a:t>vg.  Purity  per event: </a:t>
            </a:r>
            <a:r>
              <a:rPr lang="en-US" sz="2000" dirty="0" smtClean="0"/>
              <a:t>77.2%</a:t>
            </a:r>
            <a:endParaRPr lang="en-US" sz="20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612" y="1600200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Purity </a:t>
            </a:r>
            <a:r>
              <a:rPr lang="en-US" u="sng" dirty="0" err="1" smtClean="0">
                <a:solidFill>
                  <a:srgbClr val="FF0000"/>
                </a:solidFill>
              </a:rPr>
              <a:t>vs</a:t>
            </a:r>
            <a:r>
              <a:rPr lang="en-US" u="sng" dirty="0" smtClean="0">
                <a:solidFill>
                  <a:srgbClr val="FF0000"/>
                </a:solidFill>
              </a:rPr>
              <a:t> Theta</a:t>
            </a:r>
          </a:p>
          <a:p>
            <a:pPr algn="ctr"/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</a:t>
            </a:r>
            <a:r>
              <a:rPr lang="en-US" sz="2000" dirty="0" smtClean="0"/>
              <a:t>~1k</a:t>
            </a:r>
            <a:r>
              <a:rPr lang="en-US" sz="2000" dirty="0" smtClean="0"/>
              <a:t> </a:t>
            </a:r>
            <a:r>
              <a:rPr lang="en-US" sz="2000" dirty="0" smtClean="0"/>
              <a:t>events</a:t>
            </a:r>
            <a:endParaRPr lang="en-US" sz="2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457200" y="17986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Avg.  Efficiency per event:  46.2 %</a:t>
            </a:r>
            <a:endParaRPr lang="en-US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399"/>
            <a:ext cx="4383972" cy="315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38400"/>
            <a:ext cx="4419600" cy="315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91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Pandora Efficiency Monitoring algorithm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Results for photons in ILD and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SiD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Results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with Erik’s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PandoraPFA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reconstruction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algorith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Results for electrons</a:t>
            </a:r>
          </a:p>
          <a:p>
            <a:r>
              <a:rPr lang="en-US" dirty="0"/>
              <a:t>Attempts to recover efficiency for electrons/photons via shower-reconstruction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Attempts to recover efficiency for electrons and photons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high energies the identification efficiency for photons and electrons decreases </a:t>
            </a:r>
          </a:p>
          <a:p>
            <a:r>
              <a:rPr lang="en-US" dirty="0"/>
              <a:t> </a:t>
            </a:r>
            <a:r>
              <a:rPr lang="en-US" dirty="0" smtClean="0"/>
              <a:t>We are working on an algorithm to try to recover the efficiency loss</a:t>
            </a:r>
          </a:p>
          <a:p>
            <a:r>
              <a:rPr lang="en-US" dirty="0"/>
              <a:t> </a:t>
            </a:r>
            <a:r>
              <a:rPr lang="en-US" dirty="0" smtClean="0"/>
              <a:t>The idea is to try to reconstruct the products of the shower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8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Various possibilities are considered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electrons</a:t>
            </a:r>
          </a:p>
          <a:p>
            <a:pPr lvl="1"/>
            <a:r>
              <a:rPr lang="en-US" dirty="0" smtClean="0"/>
              <a:t> e- </a:t>
            </a:r>
            <a:r>
              <a:rPr lang="en-US" dirty="0" smtClean="0">
                <a:sym typeface="Wingdings" pitchFamily="2" charset="2"/>
              </a:rPr>
              <a:t> e- </a:t>
            </a:r>
            <a:r>
              <a:rPr lang="el-GR" dirty="0" smtClean="0">
                <a:sym typeface="Wingdings" pitchFamily="2" charset="2"/>
              </a:rPr>
              <a:t>γ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smtClean="0">
                <a:sym typeface="Wingdings" pitchFamily="2" charset="2"/>
              </a:rPr>
              <a:t>; 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 e-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e-e+e</a:t>
            </a:r>
            <a:r>
              <a:rPr lang="en-US" dirty="0" smtClean="0">
                <a:sym typeface="Wingdings" pitchFamily="2" charset="2"/>
              </a:rPr>
              <a:t>-;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e-   </a:t>
            </a:r>
            <a:r>
              <a:rPr lang="en-US" dirty="0" err="1" smtClean="0">
                <a:sym typeface="Wingdings" pitchFamily="2" charset="2"/>
              </a:rPr>
              <a:t>e-e+e</a:t>
            </a:r>
            <a:r>
              <a:rPr lang="en-US" dirty="0" smtClean="0">
                <a:sym typeface="Wingdings" pitchFamily="2" charset="2"/>
              </a:rPr>
              <a:t>-</a:t>
            </a:r>
            <a:r>
              <a:rPr lang="el-GR" dirty="0" smtClean="0">
                <a:sym typeface="Wingdings" pitchFamily="2" charset="2"/>
              </a:rPr>
              <a:t> </a:t>
            </a:r>
            <a:r>
              <a:rPr lang="el-GR" dirty="0" smtClean="0">
                <a:sym typeface="Wingdings" pitchFamily="2" charset="2"/>
              </a:rPr>
              <a:t>γ</a:t>
            </a:r>
            <a:r>
              <a:rPr lang="en-US" dirty="0" smtClean="0">
                <a:sym typeface="Wingdings" pitchFamily="2" charset="2"/>
              </a:rPr>
              <a:t>; 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e-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e-e+e</a:t>
            </a:r>
            <a:r>
              <a:rPr lang="en-US" dirty="0" smtClean="0">
                <a:sym typeface="Wingdings" pitchFamily="2" charset="2"/>
              </a:rPr>
              <a:t>- </a:t>
            </a:r>
            <a:r>
              <a:rPr lang="el-GR" dirty="0" smtClean="0">
                <a:sym typeface="Wingdings" pitchFamily="2" charset="2"/>
              </a:rPr>
              <a:t>γ </a:t>
            </a:r>
            <a:r>
              <a:rPr lang="el-GR" dirty="0" smtClean="0">
                <a:sym typeface="Wingdings" pitchFamily="2" charset="2"/>
              </a:rPr>
              <a:t>γ</a:t>
            </a:r>
            <a:endParaRPr lang="en-US" dirty="0" smtClean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</a:t>
            </a:r>
            <a:r>
              <a:rPr lang="en-US" dirty="0" smtClean="0">
                <a:sym typeface="Wingdings" pitchFamily="2" charset="2"/>
              </a:rPr>
              <a:t>photons</a:t>
            </a:r>
          </a:p>
          <a:p>
            <a:pPr lvl="1"/>
            <a:r>
              <a:rPr lang="el-GR" dirty="0" smtClean="0">
                <a:sym typeface="Wingdings" pitchFamily="2" charset="2"/>
              </a:rPr>
              <a:t>γ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 e-e+   ;   </a:t>
            </a:r>
          </a:p>
          <a:p>
            <a:pPr lvl="1"/>
            <a:r>
              <a:rPr lang="el-GR" dirty="0">
                <a:sym typeface="Wingdings" pitchFamily="2" charset="2"/>
              </a:rPr>
              <a:t>γ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l-GR" dirty="0">
                <a:sym typeface="Wingdings" pitchFamily="2" charset="2"/>
              </a:rPr>
              <a:t>γ </a:t>
            </a:r>
            <a:r>
              <a:rPr lang="en-US" dirty="0">
                <a:sym typeface="Wingdings" pitchFamily="2" charset="2"/>
              </a:rPr>
              <a:t>e-e+ </a:t>
            </a:r>
            <a:r>
              <a:rPr lang="en-US" dirty="0" smtClean="0">
                <a:sym typeface="Wingdings" pitchFamily="2" charset="2"/>
              </a:rPr>
              <a:t>;</a:t>
            </a:r>
          </a:p>
          <a:p>
            <a:pPr lvl="1"/>
            <a:r>
              <a:rPr lang="el-GR" dirty="0">
                <a:sym typeface="Wingdings" pitchFamily="2" charset="2"/>
              </a:rPr>
              <a:t>γ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l-GR" dirty="0">
                <a:sym typeface="Wingdings" pitchFamily="2" charset="2"/>
              </a:rPr>
              <a:t>γ </a:t>
            </a:r>
            <a:r>
              <a:rPr lang="en-US" dirty="0">
                <a:sym typeface="Wingdings" pitchFamily="2" charset="2"/>
              </a:rPr>
              <a:t>e-e+ </a:t>
            </a:r>
            <a:r>
              <a:rPr lang="el-GR" dirty="0">
                <a:sym typeface="Wingdings" pitchFamily="2" charset="2"/>
              </a:rPr>
              <a:t>γ</a:t>
            </a: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Shower reconstruction based on position and energy of final state particles  No results on this yet</a:t>
            </a:r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A4EC5-2696-4828-9EE6-A40199F32A0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4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7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Efficiency/Purity monitoring algorithm for Pandora available</a:t>
            </a:r>
          </a:p>
          <a:p>
            <a:pPr lvl="1"/>
            <a:r>
              <a:rPr lang="en-US" dirty="0" err="1" smtClean="0"/>
              <a:t>eff</a:t>
            </a:r>
            <a:r>
              <a:rPr lang="en-US" dirty="0" smtClean="0"/>
              <a:t>/purity histograms vs. theta/E created</a:t>
            </a:r>
          </a:p>
          <a:p>
            <a:pPr lvl="1"/>
            <a:r>
              <a:rPr lang="en-US" dirty="0" smtClean="0"/>
              <a:t>ROOT </a:t>
            </a:r>
            <a:r>
              <a:rPr lang="en-US" dirty="0" err="1" smtClean="0"/>
              <a:t>TTree</a:t>
            </a:r>
            <a:r>
              <a:rPr lang="en-US" dirty="0" smtClean="0"/>
              <a:t> with all info created</a:t>
            </a:r>
          </a:p>
          <a:p>
            <a:pPr lvl="1"/>
            <a:r>
              <a:rPr lang="en-US" dirty="0" smtClean="0"/>
              <a:t>committed in SVN (HEAD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Algorithm has been tested on photons for ILD/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see previous results</a:t>
            </a:r>
          </a:p>
          <a:p>
            <a:endParaRPr lang="en-US" dirty="0" smtClean="0"/>
          </a:p>
          <a:p>
            <a:r>
              <a:rPr lang="en-US" dirty="0" smtClean="0"/>
              <a:t> And also on electrons and </a:t>
            </a:r>
            <a:r>
              <a:rPr lang="en-US" dirty="0" err="1" smtClean="0"/>
              <a:t>muons</a:t>
            </a:r>
            <a:r>
              <a:rPr lang="en-US" dirty="0" smtClean="0"/>
              <a:t> from </a:t>
            </a:r>
            <a:r>
              <a:rPr lang="en-US" dirty="0" err="1" smtClean="0"/>
              <a:t>selectron</a:t>
            </a:r>
            <a:r>
              <a:rPr lang="en-US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smuons</a:t>
            </a:r>
            <a:r>
              <a:rPr lang="en-US" dirty="0" smtClean="0"/>
              <a:t> samples and from jets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Work is ongoing in writing an algorithm to reconstruct showers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dirty="0" smtClean="0"/>
              <a:t>26/10/2010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The Pandora Efficiency Monitoring algorithm</a:t>
            </a:r>
          </a:p>
          <a:p>
            <a:r>
              <a:rPr lang="en-US" dirty="0" smtClean="0"/>
              <a:t>Results for photons in </a:t>
            </a:r>
            <a:r>
              <a:rPr lang="en-US" dirty="0" smtClean="0"/>
              <a:t>ILD</a:t>
            </a:r>
            <a:endParaRPr lang="en-US" dirty="0"/>
          </a:p>
          <a:p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Results with Erik’s new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PandoraPFA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Muon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reconstruction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algorithm</a:t>
            </a:r>
          </a:p>
          <a:p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Results for electrons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Attempts to recover efficiency for electrons/photons via shower-reconstruction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5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definition for efficiency and purity</a:t>
            </a:r>
          </a:p>
          <a:p>
            <a:r>
              <a:rPr lang="en-US" dirty="0" smtClean="0"/>
              <a:t>Pandora algorithm: for ILD, </a:t>
            </a:r>
            <a:r>
              <a:rPr lang="en-US" dirty="0" err="1" smtClean="0"/>
              <a:t>SiD</a:t>
            </a:r>
            <a:r>
              <a:rPr lang="en-US" dirty="0"/>
              <a:t> </a:t>
            </a:r>
            <a:r>
              <a:rPr lang="en-US" dirty="0" smtClean="0"/>
              <a:t>and all particle types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particle efficiency, purity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Set the PDG code</a:t>
            </a:r>
          </a:p>
          <a:p>
            <a:r>
              <a:rPr lang="en-US" sz="1800" dirty="0" smtClean="0"/>
              <a:t>select “findable” MC particles:</a:t>
            </a:r>
          </a:p>
          <a:p>
            <a:pPr lvl="1"/>
            <a:r>
              <a:rPr lang="en-US" sz="1400" dirty="0" smtClean="0"/>
              <a:t>all MC-PFOs with chosen (user) PDG code </a:t>
            </a:r>
          </a:p>
          <a:p>
            <a:r>
              <a:rPr lang="en-US" sz="1800" dirty="0" smtClean="0"/>
              <a:t>analyze PFOs</a:t>
            </a:r>
          </a:p>
          <a:p>
            <a:pPr lvl="1"/>
            <a:r>
              <a:rPr lang="en-US" sz="1800" dirty="0" smtClean="0"/>
              <a:t>found</a:t>
            </a:r>
          </a:p>
          <a:p>
            <a:pPr lvl="2"/>
            <a:r>
              <a:rPr lang="en-US" sz="1400" dirty="0" smtClean="0"/>
              <a:t>PFO/MC matching PDG code</a:t>
            </a:r>
          </a:p>
          <a:p>
            <a:pPr lvl="2"/>
            <a:r>
              <a:rPr lang="en-US" sz="1400" dirty="0" smtClean="0"/>
              <a:t>&gt;50% E in </a:t>
            </a:r>
            <a:r>
              <a:rPr lang="en-US" sz="1400" dirty="0" err="1" smtClean="0"/>
              <a:t>CaloHits</a:t>
            </a:r>
            <a:r>
              <a:rPr lang="en-US" sz="1400" dirty="0" smtClean="0"/>
              <a:t> from MC with matching PDG code</a:t>
            </a:r>
          </a:p>
          <a:p>
            <a:pPr lvl="2"/>
            <a:r>
              <a:rPr lang="en-US" sz="1400" dirty="0" smtClean="0"/>
              <a:t>cut:</a:t>
            </a:r>
          </a:p>
          <a:p>
            <a:pPr lvl="2"/>
            <a:r>
              <a:rPr lang="en-US" sz="1400" dirty="0" smtClean="0"/>
              <a:t>(</a:t>
            </a:r>
            <a:r>
              <a:rPr lang="en-US" sz="1400" dirty="0" err="1" smtClean="0"/>
              <a:t>params</a:t>
            </a:r>
            <a:r>
              <a:rPr lang="en-US" sz="1400" dirty="0" smtClean="0"/>
              <a:t>. can be set by user)</a:t>
            </a:r>
          </a:p>
          <a:p>
            <a:pPr lvl="1"/>
            <a:r>
              <a:rPr lang="en-US" sz="1800" dirty="0" smtClean="0"/>
              <a:t>fake</a:t>
            </a:r>
          </a:p>
          <a:p>
            <a:pPr lvl="2"/>
            <a:r>
              <a:rPr lang="en-US" sz="1400" dirty="0" smtClean="0"/>
              <a:t>PFO has right PDG code</a:t>
            </a:r>
          </a:p>
          <a:p>
            <a:pPr lvl="2"/>
            <a:r>
              <a:rPr lang="en-US" sz="1400" dirty="0" smtClean="0"/>
              <a:t>but criteria not met</a:t>
            </a:r>
          </a:p>
          <a:p>
            <a:pPr lvl="1"/>
            <a:r>
              <a:rPr lang="en-US" sz="1800" dirty="0" smtClean="0"/>
              <a:t>other</a:t>
            </a:r>
          </a:p>
          <a:p>
            <a:pPr lvl="2"/>
            <a:r>
              <a:rPr lang="en-US" sz="1400" dirty="0" smtClean="0"/>
              <a:t>PFO has different PDG code</a:t>
            </a:r>
          </a:p>
          <a:p>
            <a:r>
              <a:rPr lang="en-US" sz="1800" dirty="0" smtClean="0"/>
              <a:t>remaining MCs:</a:t>
            </a:r>
          </a:p>
          <a:p>
            <a:pPr lvl="1"/>
            <a:r>
              <a:rPr lang="en-US" sz="1400" dirty="0" smtClean="0"/>
              <a:t>not found MCs</a:t>
            </a:r>
          </a:p>
          <a:p>
            <a:pPr lvl="1"/>
            <a:endParaRPr lang="en-US" dirty="0"/>
          </a:p>
        </p:txBody>
      </p:sp>
      <p:graphicFrame>
        <p:nvGraphicFramePr>
          <p:cNvPr id="21" name="Content Placeholder 2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13322049"/>
              </p:ext>
            </p:extLst>
          </p:nvPr>
        </p:nvGraphicFramePr>
        <p:xfrm>
          <a:off x="2057401" y="3657600"/>
          <a:ext cx="23637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Equation" r:id="rId3" imgW="2070000" imgH="266400" progId="Equation.3">
                  <p:embed/>
                </p:oleObj>
              </mc:Choice>
              <mc:Fallback>
                <p:oleObj name="Equation" r:id="rId3" imgW="2070000" imgH="266400" progId="Equation.3">
                  <p:embed/>
                  <p:pic>
                    <p:nvPicPr>
                      <p:cNvPr id="0" name="Content Placeholder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3657600"/>
                        <a:ext cx="236378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 rot="425765">
            <a:off x="6063360" y="2437470"/>
            <a:ext cx="3810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 rot="2090638">
            <a:off x="7274157" y="3154302"/>
            <a:ext cx="438259" cy="1060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1298515">
            <a:off x="5916603" y="3817688"/>
            <a:ext cx="233707" cy="1752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13545501">
            <a:off x="6536059" y="4085996"/>
            <a:ext cx="233706" cy="1752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267445">
            <a:off x="5250799" y="2481640"/>
            <a:ext cx="381000" cy="7928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6800" y="4648200"/>
            <a:ext cx="111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 found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29963" y="4812268"/>
            <a:ext cx="148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 not found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02" y="2145268"/>
            <a:ext cx="100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fake PFO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43602" y="2057400"/>
            <a:ext cx="116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PFO found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62800" y="2819400"/>
            <a:ext cx="11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PFO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257800" y="557426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findable MCs</a:t>
            </a:r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particle efficiency, purity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Set the PDG code</a:t>
            </a:r>
          </a:p>
          <a:p>
            <a:r>
              <a:rPr lang="en-US" sz="1800" dirty="0" smtClean="0"/>
              <a:t>select “findable” MC particles:</a:t>
            </a:r>
          </a:p>
          <a:p>
            <a:pPr lvl="1"/>
            <a:r>
              <a:rPr lang="en-US" sz="1400" dirty="0" smtClean="0"/>
              <a:t>all MC-PFOs with chosen (user) PDG code </a:t>
            </a:r>
          </a:p>
          <a:p>
            <a:r>
              <a:rPr lang="en-US" sz="1800" dirty="0" smtClean="0"/>
              <a:t>analyze PFOs</a:t>
            </a:r>
          </a:p>
          <a:p>
            <a:pPr lvl="1"/>
            <a:r>
              <a:rPr lang="en-US" sz="1800" dirty="0" smtClean="0"/>
              <a:t>found</a:t>
            </a:r>
          </a:p>
          <a:p>
            <a:pPr lvl="2"/>
            <a:r>
              <a:rPr lang="en-US" sz="1400" dirty="0" smtClean="0"/>
              <a:t>PFO/MC matching PDG code</a:t>
            </a:r>
          </a:p>
          <a:p>
            <a:pPr lvl="2"/>
            <a:r>
              <a:rPr lang="en-US" sz="1400" dirty="0" smtClean="0"/>
              <a:t>&gt;50% E in </a:t>
            </a:r>
            <a:r>
              <a:rPr lang="en-US" sz="1400" dirty="0" err="1" smtClean="0"/>
              <a:t>CaloHits</a:t>
            </a:r>
            <a:r>
              <a:rPr lang="en-US" sz="1400" dirty="0" smtClean="0"/>
              <a:t> from MC with matching PDG code</a:t>
            </a:r>
          </a:p>
          <a:p>
            <a:pPr lvl="2"/>
            <a:r>
              <a:rPr lang="en-US" sz="1400" dirty="0" smtClean="0"/>
              <a:t>cut:</a:t>
            </a:r>
          </a:p>
          <a:p>
            <a:pPr lvl="2"/>
            <a:r>
              <a:rPr lang="en-US" sz="1400" dirty="0" smtClean="0"/>
              <a:t>(</a:t>
            </a:r>
            <a:r>
              <a:rPr lang="en-US" sz="1400" dirty="0" err="1" smtClean="0"/>
              <a:t>params</a:t>
            </a:r>
            <a:r>
              <a:rPr lang="en-US" sz="1400" dirty="0" smtClean="0"/>
              <a:t>. can be set by user)</a:t>
            </a:r>
          </a:p>
          <a:p>
            <a:pPr lvl="1"/>
            <a:r>
              <a:rPr lang="en-US" sz="1800" dirty="0" smtClean="0"/>
              <a:t>fake</a:t>
            </a:r>
          </a:p>
          <a:p>
            <a:pPr lvl="2"/>
            <a:r>
              <a:rPr lang="en-US" sz="1400" dirty="0" smtClean="0"/>
              <a:t>PFO has right PDG code</a:t>
            </a:r>
          </a:p>
          <a:p>
            <a:pPr lvl="2"/>
            <a:r>
              <a:rPr lang="en-US" sz="1400" dirty="0" smtClean="0"/>
              <a:t>but criteria not met</a:t>
            </a:r>
          </a:p>
          <a:p>
            <a:pPr lvl="1"/>
            <a:r>
              <a:rPr lang="en-US" sz="1800" dirty="0" smtClean="0"/>
              <a:t>other</a:t>
            </a:r>
          </a:p>
          <a:p>
            <a:pPr lvl="2"/>
            <a:r>
              <a:rPr lang="en-US" sz="1400" dirty="0" smtClean="0"/>
              <a:t>PFO has different PDG code</a:t>
            </a:r>
          </a:p>
          <a:p>
            <a:r>
              <a:rPr lang="en-US" sz="1800" dirty="0" smtClean="0"/>
              <a:t>remaining MCs:</a:t>
            </a:r>
          </a:p>
          <a:p>
            <a:pPr lvl="1"/>
            <a:r>
              <a:rPr lang="en-US" sz="1400" dirty="0" smtClean="0"/>
              <a:t>not found MCs</a:t>
            </a:r>
          </a:p>
          <a:p>
            <a:pPr lvl="1"/>
            <a:endParaRPr lang="en-US" dirty="0"/>
          </a:p>
        </p:txBody>
      </p:sp>
      <p:graphicFrame>
        <p:nvGraphicFramePr>
          <p:cNvPr id="17" name="Content Placeholder 2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27359122"/>
              </p:ext>
            </p:extLst>
          </p:nvPr>
        </p:nvGraphicFramePr>
        <p:xfrm>
          <a:off x="2057401" y="3657600"/>
          <a:ext cx="23637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" name="Equation" r:id="rId3" imgW="2070000" imgH="266400" progId="Equation.3">
                  <p:embed/>
                </p:oleObj>
              </mc:Choice>
              <mc:Fallback>
                <p:oleObj name="Equation" r:id="rId3" imgW="20700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3657600"/>
                        <a:ext cx="236378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5943600" y="2590800"/>
            <a:ext cx="381000" cy="1143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2" name="Down Arrow 11"/>
          <p:cNvSpPr/>
          <p:nvPr/>
        </p:nvSpPr>
        <p:spPr>
          <a:xfrm rot="11298515">
            <a:off x="5916603" y="3817688"/>
            <a:ext cx="233707" cy="1752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6800" y="4648200"/>
            <a:ext cx="111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 found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2057400"/>
            <a:ext cx="35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PFOs found (MC particle is split)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 rot="810713">
            <a:off x="6228729" y="2575421"/>
            <a:ext cx="381000" cy="118127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400800" y="3886201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 can be &gt; 100%</a:t>
            </a:r>
          </a:p>
          <a:p>
            <a:endParaRPr lang="en-US" dirty="0"/>
          </a:p>
          <a:p>
            <a:r>
              <a:rPr lang="en-US" dirty="0" smtClean="0">
                <a:sym typeface="Wingdings" pitchFamily="2" charset="2"/>
              </a:rPr>
              <a:t> can be avoided by adjusting energy cut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Resolution </a:t>
            </a:r>
            <a:r>
              <a:rPr lang="en-US" dirty="0" smtClean="0"/>
              <a:t>plots for 100 </a:t>
            </a:r>
            <a:r>
              <a:rPr lang="en-US" dirty="0" err="1" smtClean="0"/>
              <a:t>GeV</a:t>
            </a:r>
            <a:r>
              <a:rPr lang="en-US" dirty="0" smtClean="0"/>
              <a:t> photons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819401" y="1535113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CLIC_ILD</a:t>
            </a:r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33600"/>
            <a:ext cx="443871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Definition: efficiency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4221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efficiency </a:t>
            </a:r>
            <a:r>
              <a:rPr lang="en-US" dirty="0" smtClean="0">
                <a:sym typeface="Wingdings" pitchFamily="2" charset="2"/>
              </a:rPr>
              <a:t> for MC particles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found MCs/findable MCs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for all MCs (overall number +plots: eff. vs. theta, eff. vs. E)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avg. for all MCs per event (overall number)</a:t>
            </a:r>
          </a:p>
          <a:p>
            <a:pPr lvl="2"/>
            <a:endParaRPr lang="en-US" dirty="0">
              <a:sym typeface="Wingdings" pitchFamily="2" charset="2"/>
            </a:endParaRPr>
          </a:p>
          <a:p>
            <a:pPr lvl="2"/>
            <a:endParaRPr lang="en-US" dirty="0" smtClean="0">
              <a:sym typeface="Wingdings" pitchFamily="2" charset="2"/>
            </a:endParaRPr>
          </a:p>
          <a:p>
            <a:pPr lvl="2"/>
            <a:endParaRPr lang="en-US" dirty="0">
              <a:sym typeface="Wingdings" pitchFamily="2" charset="2"/>
            </a:endParaRPr>
          </a:p>
          <a:p>
            <a:pPr lvl="2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purity  PFO based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found PFOs/(found PFOs + fake PFOs)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for all PFOs (overall number +plots: purity vs. theta, purity vs. E)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avg. for all PFOs per event (overall number)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Efficiency </a:t>
            </a:r>
            <a:r>
              <a:rPr lang="en-US" sz="3600" dirty="0" smtClean="0"/>
              <a:t>and purity </a:t>
            </a:r>
            <a:r>
              <a:rPr lang="en-US" sz="3600" dirty="0" err="1" smtClean="0"/>
              <a:t>vs</a:t>
            </a:r>
            <a:r>
              <a:rPr lang="en-US" sz="3600" dirty="0" smtClean="0"/>
              <a:t> Theta</a:t>
            </a:r>
            <a:br>
              <a:rPr lang="en-US" sz="3600" dirty="0" smtClean="0"/>
            </a:br>
            <a:r>
              <a:rPr lang="en-US" sz="3600" dirty="0" smtClean="0"/>
              <a:t>single </a:t>
            </a:r>
            <a:r>
              <a:rPr lang="en-US" sz="3600" dirty="0" smtClean="0"/>
              <a:t>5 </a:t>
            </a:r>
            <a:r>
              <a:rPr lang="en-US" sz="3600" dirty="0" err="1" smtClean="0"/>
              <a:t>GeV</a:t>
            </a:r>
            <a:r>
              <a:rPr lang="en-US" sz="3600" dirty="0" smtClean="0"/>
              <a:t> photons</a:t>
            </a:r>
            <a:endParaRPr lang="en-US" sz="3600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vg.  Eff.  per event: </a:t>
            </a:r>
            <a:r>
              <a:rPr lang="en-US" sz="2000" dirty="0" smtClean="0"/>
              <a:t> 98.2%</a:t>
            </a:r>
            <a:endParaRPr lang="en-US" sz="2000" dirty="0"/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2743201" y="60198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Every plot here has 10000 events</a:t>
            </a:r>
            <a:endParaRPr lang="en-US" sz="20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/>
          <a:p>
            <a:r>
              <a:rPr lang="en-US" smtClean="0"/>
              <a:t>26/10/2010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EE2A4EC5-2696-4828-9EE6-A40199F32A0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4404458" cy="314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Placeholder 4"/>
          <p:cNvSpPr txBox="1">
            <a:spLocks/>
          </p:cNvSpPr>
          <p:nvPr/>
        </p:nvSpPr>
        <p:spPr>
          <a:xfrm>
            <a:off x="4875212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0000"/>
                </a:solidFill>
              </a:rPr>
              <a:t>CLIC_ILD</a:t>
            </a:r>
          </a:p>
          <a:p>
            <a:r>
              <a:rPr lang="en-US" sz="2000" dirty="0" smtClean="0"/>
              <a:t>Avg.  Purity  Per event:  95.4% </a:t>
            </a:r>
            <a:endParaRPr lang="en-US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52787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66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7678</TotalTime>
  <Words>1140</Words>
  <Application>Microsoft Office PowerPoint</Application>
  <PresentationFormat>On-screen Show (4:3)</PresentationFormat>
  <Paragraphs>284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1_Office Theme</vt:lpstr>
      <vt:lpstr>Microsoft Equation 3.0</vt:lpstr>
      <vt:lpstr>Equation</vt:lpstr>
      <vt:lpstr>Pandora efficiency monitoring: results on photons and leptons</vt:lpstr>
      <vt:lpstr>Outline</vt:lpstr>
      <vt:lpstr>Outline</vt:lpstr>
      <vt:lpstr>Motivation</vt:lpstr>
      <vt:lpstr>MC particle efficiency, purity</vt:lpstr>
      <vt:lpstr>MC particle efficiency, purity</vt:lpstr>
      <vt:lpstr>Resolution plots for 100 GeV photons</vt:lpstr>
      <vt:lpstr>Definition: efficiency</vt:lpstr>
      <vt:lpstr>Efficiency and purity vs Theta single 5 GeV photons</vt:lpstr>
      <vt:lpstr>Efficiency and purity vs Theta Single 100 GeV photons</vt:lpstr>
      <vt:lpstr>CaloHit efficiency, purity</vt:lpstr>
      <vt:lpstr>CaloHit Efficiency and purity vs. Theta 5 GeV single photons</vt:lpstr>
      <vt:lpstr>CaloHit Efficiency and purity vs. Theta 100 GeV single photons</vt:lpstr>
      <vt:lpstr>Pandora settings snippet</vt:lpstr>
      <vt:lpstr>Outline</vt:lpstr>
      <vt:lpstr>Efficiency: muons from smuons sample</vt:lpstr>
      <vt:lpstr>Purity: muons from smuons sample</vt:lpstr>
      <vt:lpstr>Muons from Z’bb jets</vt:lpstr>
      <vt:lpstr>Muons from Z’bb jets</vt:lpstr>
      <vt:lpstr>Outline</vt:lpstr>
      <vt:lpstr>Efficiency: electrons from selectrons sample</vt:lpstr>
      <vt:lpstr>Purity: electrons from selectrons sample</vt:lpstr>
      <vt:lpstr>Electrons from Zuds jets</vt:lpstr>
      <vt:lpstr>Outline</vt:lpstr>
      <vt:lpstr>Attempts to recover efficiency for electrons and photons</vt:lpstr>
      <vt:lpstr>Various possibilities are considered</vt:lpstr>
      <vt:lpstr>Summary</vt:lpstr>
      <vt:lpstr>Backup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 efficiency monitoring</dc:title>
  <dc:creator>NICE</dc:creator>
  <cp:lastModifiedBy>jacopo</cp:lastModifiedBy>
  <cp:revision>181</cp:revision>
  <dcterms:created xsi:type="dcterms:W3CDTF">2010-10-04T11:44:26Z</dcterms:created>
  <dcterms:modified xsi:type="dcterms:W3CDTF">2010-10-26T11:39:33Z</dcterms:modified>
</cp:coreProperties>
</file>