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308" r:id="rId2"/>
    <p:sldId id="428" r:id="rId3"/>
    <p:sldId id="431" r:id="rId4"/>
    <p:sldId id="550" r:id="rId5"/>
    <p:sldId id="552" r:id="rId6"/>
    <p:sldId id="554" r:id="rId7"/>
    <p:sldId id="328" r:id="rId8"/>
    <p:sldId id="353" r:id="rId9"/>
    <p:sldId id="585" r:id="rId10"/>
    <p:sldId id="586" r:id="rId11"/>
    <p:sldId id="361" r:id="rId12"/>
    <p:sldId id="362" r:id="rId13"/>
    <p:sldId id="363" r:id="rId14"/>
    <p:sldId id="587" r:id="rId15"/>
    <p:sldId id="547" r:id="rId16"/>
    <p:sldId id="564" r:id="rId17"/>
    <p:sldId id="583" r:id="rId18"/>
    <p:sldId id="546" r:id="rId19"/>
    <p:sldId id="569" r:id="rId20"/>
    <p:sldId id="420" r:id="rId21"/>
    <p:sldId id="571" r:id="rId22"/>
    <p:sldId id="500" r:id="rId23"/>
    <p:sldId id="502" r:id="rId24"/>
    <p:sldId id="573" r:id="rId25"/>
    <p:sldId id="414" r:id="rId26"/>
    <p:sldId id="393" r:id="rId27"/>
    <p:sldId id="391" r:id="rId28"/>
    <p:sldId id="394" r:id="rId29"/>
    <p:sldId id="396" r:id="rId30"/>
    <p:sldId id="543" r:id="rId31"/>
    <p:sldId id="400" r:id="rId32"/>
    <p:sldId id="576" r:id="rId33"/>
    <p:sldId id="588" r:id="rId3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5" autoAdjust="0"/>
    <p:restoredTop sz="94701" autoAdjust="0"/>
  </p:normalViewPr>
  <p:slideViewPr>
    <p:cSldViewPr>
      <p:cViewPr>
        <p:scale>
          <a:sx n="120" d="100"/>
          <a:sy n="120" d="100"/>
        </p:scale>
        <p:origin x="486" y="14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-3096" y="-10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2CA37F-D2EA-DB45-A1E4-5246FF2293C7}" type="datetimeFigureOut">
              <a:rPr lang="fr-FR" smtClean="0"/>
              <a:pPr/>
              <a:t>24/11/2010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7B58FD-8AC8-A744-997A-9024D5930A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25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26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27</a:t>
            </a:fld>
            <a:endParaRPr lang="fr-FR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28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29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30</a:t>
            </a:fld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31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32</a:t>
            </a:fld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33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7B58FD-8AC8-A744-997A-9024D5930A88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42ADC-26F4-42AC-82AA-320CBA18BB68}" type="datetime1">
              <a:rPr lang="fr-FR" smtClean="0"/>
              <a:pPr/>
              <a:t>24/11/2010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A49C-D6A7-4CCF-A136-29166D795DC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447FB-C04A-49BB-AD5B-635C8BD3883F}" type="datetime1">
              <a:rPr lang="fr-FR" smtClean="0"/>
              <a:pPr/>
              <a:t>24/11/2010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A49C-D6A7-4CCF-A136-29166D795DC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D2A1F-35FB-49CC-A6AD-2B7A1C185F02}" type="datetime1">
              <a:rPr lang="fr-FR" smtClean="0"/>
              <a:pPr/>
              <a:t>24/11/2010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A49C-D6A7-4CCF-A136-29166D795DC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9636D-AAA5-4CFD-9733-1BEC42611580}" type="datetime1">
              <a:rPr lang="fr-FR" smtClean="0"/>
              <a:pPr/>
              <a:t>24/11/2010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A49C-D6A7-4CCF-A136-29166D795DC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8CD777-B5D1-47D4-8B87-54C90BEB3C83}" type="datetime1">
              <a:rPr lang="fr-FR" smtClean="0"/>
              <a:pPr/>
              <a:t>24/11/2010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A49C-D6A7-4CCF-A136-29166D795DC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8D2BE-DA13-4796-B2B1-7BBF51E048B0}" type="datetime1">
              <a:rPr lang="fr-FR" smtClean="0"/>
              <a:pPr/>
              <a:t>24/11/2010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A49C-D6A7-4CCF-A136-29166D795DC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6C5B2-583D-4FBB-8266-89BA11816F81}" type="datetime1">
              <a:rPr lang="fr-FR" smtClean="0"/>
              <a:pPr/>
              <a:t>24/11/2010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A49C-D6A7-4CCF-A136-29166D795DC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BDEE1-34EC-4C27-95AC-DEC1A11A9CA4}" type="datetime1">
              <a:rPr lang="fr-FR" smtClean="0"/>
              <a:pPr/>
              <a:t>24/11/2010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A49C-D6A7-4CCF-A136-29166D795DC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CB192-FE7F-4F25-A729-42B21CF5D241}" type="datetime1">
              <a:rPr lang="fr-FR" smtClean="0"/>
              <a:pPr/>
              <a:t>24/11/2010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A49C-D6A7-4CCF-A136-29166D795DC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B571C-A38C-44EB-BBDC-D33AA87CF775}" type="datetime1">
              <a:rPr lang="fr-FR" smtClean="0"/>
              <a:pPr/>
              <a:t>24/11/2010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A49C-D6A7-4CCF-A136-29166D795DC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66C0F-2D59-48E7-8AE0-DE6B6AFB8D42}" type="datetime1">
              <a:rPr lang="fr-FR" smtClean="0"/>
              <a:pPr/>
              <a:t>24/11/2010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8A49C-D6A7-4CCF-A136-29166D795DC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756C5-3EFE-4D2A-B11B-E779915337E7}" type="datetime1">
              <a:rPr lang="fr-FR" smtClean="0"/>
              <a:pPr/>
              <a:t>24/11/2010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8A49C-D6A7-4CCF-A136-29166D795DC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6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à coins arrondis 9"/>
          <p:cNvSpPr/>
          <p:nvPr/>
        </p:nvSpPr>
        <p:spPr>
          <a:xfrm>
            <a:off x="390847" y="1412776"/>
            <a:ext cx="8429625" cy="3600400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6513" algn="ctr" fontAlgn="auto">
              <a:spcBef>
                <a:spcPts val="1900"/>
              </a:spcBef>
              <a:spcAft>
                <a:spcPts val="0"/>
              </a:spcAft>
              <a:buClr>
                <a:srgbClr val="CC9900"/>
              </a:buClr>
              <a:tabLst>
                <a:tab pos="36513" algn="l"/>
                <a:tab pos="352425" algn="l"/>
                <a:tab pos="668338" algn="l"/>
                <a:tab pos="984250" algn="l"/>
                <a:tab pos="1300163" algn="l"/>
                <a:tab pos="1616075" algn="l"/>
                <a:tab pos="1931988" algn="l"/>
                <a:tab pos="2247900" algn="l"/>
                <a:tab pos="2563813" algn="l"/>
                <a:tab pos="2879725" algn="l"/>
                <a:tab pos="3195638" algn="l"/>
                <a:tab pos="3511550" algn="l"/>
                <a:tab pos="3827463" algn="l"/>
                <a:tab pos="4143375" algn="l"/>
                <a:tab pos="4459288" algn="l"/>
                <a:tab pos="4775200" algn="l"/>
                <a:tab pos="5091113" algn="l"/>
                <a:tab pos="5407025" algn="l"/>
                <a:tab pos="5722938" algn="l"/>
                <a:tab pos="6038850" algn="l"/>
                <a:tab pos="6354763" algn="l"/>
                <a:tab pos="6616700" algn="l"/>
                <a:tab pos="7126288" algn="l"/>
                <a:tab pos="7634288" algn="l"/>
                <a:tab pos="8143875" algn="l"/>
                <a:tab pos="8653463" algn="l"/>
              </a:tabLst>
              <a:defRPr/>
            </a:pPr>
            <a:r>
              <a:rPr lang="fr-FR" sz="3200" u="sng" dirty="0" err="1" smtClean="0">
                <a:solidFill>
                  <a:srgbClr val="006600"/>
                </a:solidFill>
                <a:latin typeface="Lucida Grande" charset="0"/>
              </a:rPr>
              <a:t>Relativistic</a:t>
            </a:r>
            <a:r>
              <a:rPr lang="fr-FR" sz="3200" u="sng" dirty="0" smtClean="0">
                <a:solidFill>
                  <a:srgbClr val="006600"/>
                </a:solidFill>
                <a:latin typeface="Lucida Grande" charset="0"/>
              </a:rPr>
              <a:t> Description of the </a:t>
            </a:r>
            <a:r>
              <a:rPr lang="fr-FR" sz="3200" u="sng" dirty="0" err="1" smtClean="0">
                <a:solidFill>
                  <a:srgbClr val="006600"/>
                </a:solidFill>
                <a:latin typeface="Lucida Grande" charset="0"/>
              </a:rPr>
              <a:t>Ground</a:t>
            </a:r>
            <a:r>
              <a:rPr lang="fr-FR" sz="3200" u="sng" dirty="0" smtClean="0">
                <a:solidFill>
                  <a:srgbClr val="006600"/>
                </a:solidFill>
                <a:latin typeface="Lucida Grande" charset="0"/>
              </a:rPr>
              <a:t> State</a:t>
            </a:r>
          </a:p>
          <a:p>
            <a:pPr marL="36513" algn="ctr" fontAlgn="auto">
              <a:spcBef>
                <a:spcPts val="1900"/>
              </a:spcBef>
              <a:spcAft>
                <a:spcPts val="0"/>
              </a:spcAft>
              <a:buClr>
                <a:srgbClr val="CC9900"/>
              </a:buClr>
              <a:tabLst>
                <a:tab pos="36513" algn="l"/>
                <a:tab pos="352425" algn="l"/>
                <a:tab pos="668338" algn="l"/>
                <a:tab pos="984250" algn="l"/>
                <a:tab pos="1300163" algn="l"/>
                <a:tab pos="1616075" algn="l"/>
                <a:tab pos="1931988" algn="l"/>
                <a:tab pos="2247900" algn="l"/>
                <a:tab pos="2563813" algn="l"/>
                <a:tab pos="2879725" algn="l"/>
                <a:tab pos="3195638" algn="l"/>
                <a:tab pos="3511550" algn="l"/>
                <a:tab pos="3827463" algn="l"/>
                <a:tab pos="4143375" algn="l"/>
                <a:tab pos="4459288" algn="l"/>
                <a:tab pos="4775200" algn="l"/>
                <a:tab pos="5091113" algn="l"/>
                <a:tab pos="5407025" algn="l"/>
                <a:tab pos="5722938" algn="l"/>
                <a:tab pos="6038850" algn="l"/>
                <a:tab pos="6354763" algn="l"/>
                <a:tab pos="6616700" algn="l"/>
                <a:tab pos="7126288" algn="l"/>
                <a:tab pos="7634288" algn="l"/>
                <a:tab pos="8143875" algn="l"/>
                <a:tab pos="8653463" algn="l"/>
              </a:tabLst>
              <a:defRPr/>
            </a:pPr>
            <a:r>
              <a:rPr lang="fr-FR" sz="3200" u="sng" dirty="0" smtClean="0">
                <a:solidFill>
                  <a:srgbClr val="006600"/>
                </a:solidFill>
                <a:latin typeface="Lucida Grande" charset="0"/>
              </a:rPr>
              <a:t> of </a:t>
            </a:r>
            <a:r>
              <a:rPr lang="fr-FR" sz="3200" u="sng" dirty="0" err="1" smtClean="0">
                <a:solidFill>
                  <a:srgbClr val="006600"/>
                </a:solidFill>
                <a:latin typeface="Lucida Grande" charset="0"/>
              </a:rPr>
              <a:t>Atomic</a:t>
            </a:r>
            <a:r>
              <a:rPr lang="fr-FR" sz="3200" u="sng" dirty="0" smtClean="0">
                <a:solidFill>
                  <a:srgbClr val="006600"/>
                </a:solidFill>
                <a:latin typeface="Lucida Grande" charset="0"/>
              </a:rPr>
              <a:t> </a:t>
            </a:r>
            <a:r>
              <a:rPr lang="fr-FR" sz="3200" u="sng" dirty="0" err="1" smtClean="0">
                <a:solidFill>
                  <a:srgbClr val="006600"/>
                </a:solidFill>
                <a:latin typeface="Lucida Grande" charset="0"/>
              </a:rPr>
              <a:t>Nuclei</a:t>
            </a:r>
            <a:r>
              <a:rPr lang="fr-FR" sz="3200" u="sng" dirty="0" smtClean="0">
                <a:solidFill>
                  <a:srgbClr val="006600"/>
                </a:solidFill>
                <a:latin typeface="Lucida Grande" charset="0"/>
              </a:rPr>
              <a:t> </a:t>
            </a:r>
            <a:r>
              <a:rPr lang="fr-FR" sz="3200" u="sng" dirty="0" err="1" smtClean="0">
                <a:solidFill>
                  <a:srgbClr val="006600"/>
                </a:solidFill>
                <a:latin typeface="Lucida Grande" charset="0"/>
              </a:rPr>
              <a:t>Including</a:t>
            </a:r>
            <a:r>
              <a:rPr lang="fr-FR" sz="3200" u="sng" dirty="0" smtClean="0">
                <a:solidFill>
                  <a:srgbClr val="006600"/>
                </a:solidFill>
                <a:latin typeface="Lucida Grande" charset="0"/>
              </a:rPr>
              <a:t> </a:t>
            </a:r>
            <a:r>
              <a:rPr lang="fr-FR" sz="3200" u="sng" dirty="0" err="1" smtClean="0">
                <a:solidFill>
                  <a:srgbClr val="006600"/>
                </a:solidFill>
                <a:latin typeface="Lucida Grande" charset="0"/>
              </a:rPr>
              <a:t>Deformation</a:t>
            </a:r>
            <a:endParaRPr lang="fr-FR" sz="3200" u="sng" dirty="0" smtClean="0">
              <a:solidFill>
                <a:srgbClr val="006600"/>
              </a:solidFill>
              <a:latin typeface="Lucida Grande" charset="0"/>
            </a:endParaRPr>
          </a:p>
          <a:p>
            <a:pPr marL="36513" algn="ctr" fontAlgn="auto">
              <a:spcBef>
                <a:spcPts val="1900"/>
              </a:spcBef>
              <a:spcAft>
                <a:spcPts val="0"/>
              </a:spcAft>
              <a:buClr>
                <a:srgbClr val="CC9900"/>
              </a:buClr>
              <a:tabLst>
                <a:tab pos="36513" algn="l"/>
                <a:tab pos="352425" algn="l"/>
                <a:tab pos="668338" algn="l"/>
                <a:tab pos="984250" algn="l"/>
                <a:tab pos="1300163" algn="l"/>
                <a:tab pos="1616075" algn="l"/>
                <a:tab pos="1931988" algn="l"/>
                <a:tab pos="2247900" algn="l"/>
                <a:tab pos="2563813" algn="l"/>
                <a:tab pos="2879725" algn="l"/>
                <a:tab pos="3195638" algn="l"/>
                <a:tab pos="3511550" algn="l"/>
                <a:tab pos="3827463" algn="l"/>
                <a:tab pos="4143375" algn="l"/>
                <a:tab pos="4459288" algn="l"/>
                <a:tab pos="4775200" algn="l"/>
                <a:tab pos="5091113" algn="l"/>
                <a:tab pos="5407025" algn="l"/>
                <a:tab pos="5722938" algn="l"/>
                <a:tab pos="6038850" algn="l"/>
                <a:tab pos="6354763" algn="l"/>
                <a:tab pos="6616700" algn="l"/>
                <a:tab pos="7126288" algn="l"/>
                <a:tab pos="7634288" algn="l"/>
                <a:tab pos="8143875" algn="l"/>
                <a:tab pos="8653463" algn="l"/>
              </a:tabLst>
              <a:defRPr/>
            </a:pPr>
            <a:r>
              <a:rPr lang="fr-FR" sz="3200" u="sng" dirty="0" smtClean="0">
                <a:solidFill>
                  <a:srgbClr val="006600"/>
                </a:solidFill>
                <a:latin typeface="Lucida Grande" charset="0"/>
              </a:rPr>
              <a:t> and </a:t>
            </a:r>
            <a:r>
              <a:rPr lang="fr-FR" sz="3200" u="sng" dirty="0" err="1" smtClean="0">
                <a:solidFill>
                  <a:srgbClr val="006600"/>
                </a:solidFill>
                <a:latin typeface="Lucida Grande" charset="0"/>
              </a:rPr>
              <a:t>Superfluidity</a:t>
            </a:r>
            <a:endParaRPr lang="fr-FR" sz="3200" u="sng" dirty="0">
              <a:solidFill>
                <a:srgbClr val="006600"/>
              </a:solidFill>
              <a:latin typeface="Lucida Grande" charset="0"/>
            </a:endParaRPr>
          </a:p>
        </p:txBody>
      </p:sp>
      <p:sp>
        <p:nvSpPr>
          <p:cNvPr id="7172" name="Line 2"/>
          <p:cNvSpPr>
            <a:spLocks noChangeShapeType="1"/>
          </p:cNvSpPr>
          <p:nvPr/>
        </p:nvSpPr>
        <p:spPr bwMode="auto">
          <a:xfrm>
            <a:off x="455613" y="6715125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 dirty="0"/>
          </a:p>
        </p:txBody>
      </p:sp>
      <p:pic>
        <p:nvPicPr>
          <p:cNvPr id="717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260648"/>
            <a:ext cx="1317646" cy="620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827585" y="5301208"/>
            <a:ext cx="76328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006633"/>
                </a:solidFill>
                <a:latin typeface="Lucida Grande"/>
              </a:rPr>
              <a:t>Jean-Paul EBRAN</a:t>
            </a:r>
            <a:endParaRPr lang="fr-FR" sz="2000" b="1" dirty="0"/>
          </a:p>
        </p:txBody>
      </p:sp>
      <p:sp>
        <p:nvSpPr>
          <p:cNvPr id="7" name="Rectangle 6"/>
          <p:cNvSpPr/>
          <p:nvPr/>
        </p:nvSpPr>
        <p:spPr>
          <a:xfrm>
            <a:off x="4079672" y="6186790"/>
            <a:ext cx="12530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600" dirty="0" smtClean="0">
                <a:solidFill>
                  <a:srgbClr val="006633"/>
                </a:solidFill>
                <a:latin typeface="Lucida Grande"/>
              </a:rPr>
              <a:t> 24/11/2010</a:t>
            </a:r>
            <a:endParaRPr lang="fr-FR" sz="1600" dirty="0"/>
          </a:p>
        </p:txBody>
      </p:sp>
      <p:grpSp>
        <p:nvGrpSpPr>
          <p:cNvPr id="343041" name="Group 1"/>
          <p:cNvGrpSpPr>
            <a:grpSpLocks/>
          </p:cNvGrpSpPr>
          <p:nvPr/>
        </p:nvGrpSpPr>
        <p:grpSpPr bwMode="auto">
          <a:xfrm>
            <a:off x="179512" y="188640"/>
            <a:ext cx="1512168" cy="936104"/>
            <a:chOff x="254" y="551"/>
            <a:chExt cx="2556" cy="1809"/>
          </a:xfrm>
        </p:grpSpPr>
        <p:pic>
          <p:nvPicPr>
            <p:cNvPr id="343042" name="Picture 2" descr="cea"/>
            <p:cNvPicPr>
              <a:picLocks noChangeAspect="1" noChangeArrowheads="1"/>
            </p:cNvPicPr>
            <p:nvPr/>
          </p:nvPicPr>
          <p:blipFill>
            <a:blip r:embed="rId4" cstate="print"/>
            <a:srcRect t="85840"/>
            <a:stretch>
              <a:fillRect/>
            </a:stretch>
          </p:blipFill>
          <p:spPr bwMode="auto">
            <a:xfrm>
              <a:off x="254" y="2102"/>
              <a:ext cx="2556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3043" name="Picture 3" descr="cea"/>
            <p:cNvPicPr>
              <a:picLocks noChangeAspect="1" noChangeArrowheads="1"/>
            </p:cNvPicPr>
            <p:nvPr/>
          </p:nvPicPr>
          <p:blipFill>
            <a:blip r:embed="rId4" cstate="print"/>
            <a:srcRect b="14160"/>
            <a:stretch>
              <a:fillRect/>
            </a:stretch>
          </p:blipFill>
          <p:spPr bwMode="auto">
            <a:xfrm>
              <a:off x="254" y="551"/>
              <a:ext cx="2556" cy="15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Rectangle 11"/>
          <p:cNvSpPr/>
          <p:nvPr/>
        </p:nvSpPr>
        <p:spPr>
          <a:xfrm>
            <a:off x="3949645" y="5826750"/>
            <a:ext cx="15055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1600" dirty="0" smtClean="0">
                <a:solidFill>
                  <a:srgbClr val="006633"/>
                </a:solidFill>
                <a:latin typeface="Lucida Grande"/>
              </a:rPr>
              <a:t>CEA/DAM/DIF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1) Introduction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and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context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 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C.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Why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the Fock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term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?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15" name="Organigramme : Connecteur 14"/>
          <p:cNvSpPr/>
          <p:nvPr/>
        </p:nvSpPr>
        <p:spPr>
          <a:xfrm>
            <a:off x="539552" y="500063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1" name="Organigramme : Connecteur 30"/>
          <p:cNvSpPr/>
          <p:nvPr/>
        </p:nvSpPr>
        <p:spPr>
          <a:xfrm>
            <a:off x="110809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2" name="Organigramme : Connecteur 31"/>
          <p:cNvSpPr/>
          <p:nvPr/>
        </p:nvSpPr>
        <p:spPr>
          <a:xfrm>
            <a:off x="1250966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3" name="Organigramme : Connecteur 32"/>
          <p:cNvSpPr/>
          <p:nvPr/>
        </p:nvSpPr>
        <p:spPr>
          <a:xfrm>
            <a:off x="139384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4" name="Organigramme : Connecteur 33"/>
          <p:cNvSpPr/>
          <p:nvPr/>
        </p:nvSpPr>
        <p:spPr>
          <a:xfrm>
            <a:off x="1533208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7" name="Organigramme : Connecteur 46"/>
          <p:cNvSpPr/>
          <p:nvPr/>
        </p:nvSpPr>
        <p:spPr>
          <a:xfrm>
            <a:off x="691952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9" name="Organigramme : Connecteur 48"/>
          <p:cNvSpPr/>
          <p:nvPr/>
        </p:nvSpPr>
        <p:spPr>
          <a:xfrm>
            <a:off x="836401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2" name="Organigramme : Connecteur 48"/>
          <p:cNvSpPr/>
          <p:nvPr/>
        </p:nvSpPr>
        <p:spPr>
          <a:xfrm>
            <a:off x="978218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1" name="Organigramme : Connecteur 48"/>
          <p:cNvSpPr/>
          <p:nvPr/>
        </p:nvSpPr>
        <p:spPr>
          <a:xfrm>
            <a:off x="1109132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1" name="Organigramme : Connecteur 48"/>
          <p:cNvSpPr/>
          <p:nvPr/>
        </p:nvSpPr>
        <p:spPr>
          <a:xfrm>
            <a:off x="1250949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4" name="Organigramme : Connecteur 48"/>
          <p:cNvSpPr/>
          <p:nvPr/>
        </p:nvSpPr>
        <p:spPr>
          <a:xfrm>
            <a:off x="1392766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5" name="Organigramme : Connecteur 44"/>
          <p:cNvSpPr/>
          <p:nvPr/>
        </p:nvSpPr>
        <p:spPr>
          <a:xfrm>
            <a:off x="1685608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6" name="Organigramme : Connecteur 48"/>
          <p:cNvSpPr/>
          <p:nvPr/>
        </p:nvSpPr>
        <p:spPr>
          <a:xfrm>
            <a:off x="1537215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8" name="Rectangle à coins arrondis 47"/>
          <p:cNvSpPr/>
          <p:nvPr/>
        </p:nvSpPr>
        <p:spPr>
          <a:xfrm>
            <a:off x="323528" y="1412776"/>
            <a:ext cx="8640960" cy="2160240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 Effective mass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linked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to the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fact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that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:</a:t>
            </a: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dirty="0" err="1" smtClean="0">
                <a:solidFill>
                  <a:srgbClr val="006633"/>
                </a:solidFill>
                <a:latin typeface="Trebuchet MS" charset="0"/>
              </a:rPr>
              <a:t>Interacting</a:t>
            </a:r>
            <a:r>
              <a:rPr lang="fr-FR" sz="12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200" dirty="0" err="1" smtClean="0">
                <a:solidFill>
                  <a:srgbClr val="006633"/>
                </a:solidFill>
                <a:latin typeface="Trebuchet MS" charset="0"/>
              </a:rPr>
              <a:t>nuclear</a:t>
            </a:r>
            <a:r>
              <a:rPr lang="fr-FR" sz="1200" dirty="0" smtClean="0">
                <a:solidFill>
                  <a:srgbClr val="006633"/>
                </a:solidFill>
                <a:latin typeface="Trebuchet MS" charset="0"/>
              </a:rPr>
              <a:t> system </a:t>
            </a:r>
            <a:r>
              <a:rPr lang="fr-FR" sz="1200" dirty="0" smtClean="0">
                <a:solidFill>
                  <a:srgbClr val="006633"/>
                </a:solidFill>
                <a:latin typeface="Trebuchet MS" charset="0"/>
                <a:sym typeface="Symbol"/>
              </a:rPr>
              <a:t> free quasi-</a:t>
            </a:r>
            <a:r>
              <a:rPr lang="fr-FR" sz="1200" dirty="0" err="1" smtClean="0">
                <a:solidFill>
                  <a:srgbClr val="006633"/>
                </a:solidFill>
                <a:latin typeface="Trebuchet MS" charset="0"/>
                <a:sym typeface="Symbol"/>
              </a:rPr>
              <a:t>particles</a:t>
            </a:r>
            <a:r>
              <a:rPr lang="fr-FR" sz="1200" dirty="0" smtClean="0">
                <a:solidFill>
                  <a:srgbClr val="006633"/>
                </a:solidFill>
                <a:latin typeface="Trebuchet MS" charset="0"/>
                <a:sym typeface="Symbol"/>
              </a:rPr>
              <a:t> system </a:t>
            </a:r>
            <a:r>
              <a:rPr lang="fr-FR" sz="1200" dirty="0" err="1" smtClean="0">
                <a:solidFill>
                  <a:srgbClr val="006633"/>
                </a:solidFill>
                <a:latin typeface="Trebuchet MS" charset="0"/>
                <a:sym typeface="Symbol"/>
              </a:rPr>
              <a:t>with</a:t>
            </a:r>
            <a:r>
              <a:rPr lang="fr-FR" sz="1200" dirty="0" smtClean="0">
                <a:solidFill>
                  <a:srgbClr val="006633"/>
                </a:solidFill>
                <a:latin typeface="Trebuchet MS" charset="0"/>
                <a:sym typeface="Symbol"/>
              </a:rPr>
              <a:t> an </a:t>
            </a:r>
            <a:r>
              <a:rPr lang="fr-FR" sz="1200" dirty="0" err="1" smtClean="0">
                <a:solidFill>
                  <a:srgbClr val="006633"/>
                </a:solidFill>
                <a:latin typeface="Trebuchet MS" charset="0"/>
                <a:sym typeface="Symbol"/>
              </a:rPr>
              <a:t>energy</a:t>
            </a:r>
            <a:r>
              <a:rPr lang="fr-FR" sz="1200" dirty="0" smtClean="0">
                <a:solidFill>
                  <a:srgbClr val="006633"/>
                </a:solidFill>
                <a:latin typeface="Trebuchet MS" charset="0"/>
                <a:sym typeface="Symbol"/>
              </a:rPr>
              <a:t> e, a mass </a:t>
            </a:r>
            <a:r>
              <a:rPr lang="fr-FR" sz="1200" dirty="0" err="1" smtClean="0">
                <a:solidFill>
                  <a:srgbClr val="006633"/>
                </a:solidFill>
                <a:latin typeface="Trebuchet MS" charset="0"/>
                <a:sym typeface="Symbol"/>
              </a:rPr>
              <a:t>M</a:t>
            </a:r>
            <a:r>
              <a:rPr lang="fr-FR" sz="1200" baseline="30000" dirty="0" err="1" smtClean="0">
                <a:solidFill>
                  <a:srgbClr val="006633"/>
                </a:solidFill>
                <a:latin typeface="Trebuchet MS" charset="0"/>
                <a:sym typeface="Symbol"/>
              </a:rPr>
              <a:t>eff</a:t>
            </a:r>
            <a:r>
              <a:rPr lang="fr-FR" sz="1200" baseline="30000" dirty="0" smtClean="0">
                <a:solidFill>
                  <a:srgbClr val="006633"/>
                </a:solidFill>
                <a:latin typeface="Trebuchet MS" charset="0"/>
                <a:sym typeface="Symbol"/>
              </a:rPr>
              <a:t> </a:t>
            </a:r>
            <a:r>
              <a:rPr lang="fr-FR" sz="1200" dirty="0" err="1" smtClean="0">
                <a:solidFill>
                  <a:srgbClr val="006633"/>
                </a:solidFill>
                <a:latin typeface="Trebuchet MS" charset="0"/>
                <a:sym typeface="Symbol"/>
              </a:rPr>
              <a:t>evolving</a:t>
            </a:r>
            <a:r>
              <a:rPr lang="fr-FR" sz="1200" dirty="0" smtClean="0">
                <a:solidFill>
                  <a:srgbClr val="006633"/>
                </a:solidFill>
                <a:latin typeface="Trebuchet MS" charset="0"/>
                <a:sym typeface="Symbol"/>
              </a:rPr>
              <a:t> in the </a:t>
            </a:r>
            <a:r>
              <a:rPr lang="fr-FR" sz="1200" dirty="0" err="1" smtClean="0">
                <a:solidFill>
                  <a:srgbClr val="006633"/>
                </a:solidFill>
                <a:latin typeface="Trebuchet MS" charset="0"/>
                <a:sym typeface="Symbol"/>
              </a:rPr>
              <a:t>mean</a:t>
            </a:r>
            <a:r>
              <a:rPr lang="fr-FR" sz="1200" dirty="0" smtClean="0">
                <a:solidFill>
                  <a:srgbClr val="006633"/>
                </a:solidFill>
                <a:latin typeface="Trebuchet MS" charset="0"/>
                <a:sym typeface="Symbol"/>
              </a:rPr>
              <a:t> </a:t>
            </a:r>
            <a:r>
              <a:rPr lang="fr-FR" sz="1200" dirty="0" err="1" smtClean="0">
                <a:solidFill>
                  <a:srgbClr val="006633"/>
                </a:solidFill>
                <a:latin typeface="Trebuchet MS" charset="0"/>
                <a:sym typeface="Symbol"/>
              </a:rPr>
              <a:t>potential</a:t>
            </a:r>
            <a:r>
              <a:rPr lang="fr-FR" sz="1200" dirty="0" smtClean="0">
                <a:solidFill>
                  <a:srgbClr val="006633"/>
                </a:solidFill>
                <a:latin typeface="Trebuchet MS" charset="0"/>
                <a:sym typeface="Symbol"/>
              </a:rPr>
              <a:t> V</a:t>
            </a:r>
            <a:endParaRPr lang="fr-FR" sz="12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>
              <a:spcBef>
                <a:spcPts val="1050"/>
              </a:spcBef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600" dirty="0" smtClean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50" name="Organigramme : Connecteur 49"/>
          <p:cNvSpPr/>
          <p:nvPr/>
        </p:nvSpPr>
        <p:spPr>
          <a:xfrm>
            <a:off x="1838008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5" name="Rectangle à coins arrondis 54"/>
          <p:cNvSpPr/>
          <p:nvPr/>
        </p:nvSpPr>
        <p:spPr>
          <a:xfrm>
            <a:off x="395536" y="762000"/>
            <a:ext cx="8496944" cy="506760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25400" algn="ctr">
              <a:spcBef>
                <a:spcPts val="1050"/>
              </a:spcBef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</a:pPr>
            <a:r>
              <a:rPr lang="fr-FR" sz="1600" b="1" u="sng" dirty="0" smtClean="0">
                <a:solidFill>
                  <a:srgbClr val="006633"/>
                </a:solidFill>
                <a:latin typeface="Trebuchet MS" charset="0"/>
              </a:rPr>
              <a:t>Effective Mass</a:t>
            </a:r>
            <a:endParaRPr lang="fr-FR" sz="1600" b="1" u="sng" dirty="0">
              <a:solidFill>
                <a:srgbClr val="006633"/>
              </a:solidFill>
              <a:latin typeface="Trebuchet MS" charset="0"/>
            </a:endParaRPr>
          </a:p>
        </p:txBody>
      </p:sp>
      <p:pic>
        <p:nvPicPr>
          <p:cNvPr id="1873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05720" y="2189659"/>
            <a:ext cx="2546400" cy="591269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873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2924944"/>
            <a:ext cx="1512168" cy="441049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56" name="Rectangle à coins arrondis 55"/>
          <p:cNvSpPr/>
          <p:nvPr/>
        </p:nvSpPr>
        <p:spPr>
          <a:xfrm>
            <a:off x="323528" y="3717032"/>
            <a:ext cx="8640960" cy="1296144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Two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origins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of the modification of the free mass :</a:t>
            </a: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Spatial non-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locality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in the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mean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potential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: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mainly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produced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by the Fock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term</a:t>
            </a: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Temporal non-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locality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in the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mean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potential</a:t>
            </a: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>
              <a:spcBef>
                <a:spcPts val="1050"/>
              </a:spcBef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600" dirty="0" smtClean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57" name="Rectangle à coins arrondis 56"/>
          <p:cNvSpPr/>
          <p:nvPr/>
        </p:nvSpPr>
        <p:spPr>
          <a:xfrm>
            <a:off x="323528" y="5157192"/>
            <a:ext cx="8640960" cy="1296144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Explicit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treatment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of the Fock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term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induces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a spatial non-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locality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in the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mean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potential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contrary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to RMF</a:t>
            </a: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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Differences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in the effective mass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behaviour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expected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between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RHF and RMF</a:t>
            </a:r>
            <a:endParaRPr lang="fr-FR" sz="16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>
              <a:spcBef>
                <a:spcPts val="1050"/>
              </a:spcBef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600" dirty="0" smtClean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59" name="Organigramme : Connecteur 58"/>
          <p:cNvSpPr/>
          <p:nvPr/>
        </p:nvSpPr>
        <p:spPr>
          <a:xfrm>
            <a:off x="1983136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0" name="Organigramme : Connecteur 59"/>
          <p:cNvSpPr/>
          <p:nvPr/>
        </p:nvSpPr>
        <p:spPr>
          <a:xfrm>
            <a:off x="212601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1) Introduction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and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context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 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C.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Why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the Fock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term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?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15" name="Organigramme : Connecteur 14"/>
          <p:cNvSpPr/>
          <p:nvPr/>
        </p:nvSpPr>
        <p:spPr>
          <a:xfrm>
            <a:off x="539552" y="500063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1" name="Organigramme : Connecteur 30"/>
          <p:cNvSpPr/>
          <p:nvPr/>
        </p:nvSpPr>
        <p:spPr>
          <a:xfrm>
            <a:off x="110809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2" name="Organigramme : Connecteur 31"/>
          <p:cNvSpPr/>
          <p:nvPr/>
        </p:nvSpPr>
        <p:spPr>
          <a:xfrm>
            <a:off x="1250966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3" name="Organigramme : Connecteur 32"/>
          <p:cNvSpPr/>
          <p:nvPr/>
        </p:nvSpPr>
        <p:spPr>
          <a:xfrm>
            <a:off x="139384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4" name="Organigramme : Connecteur 33"/>
          <p:cNvSpPr/>
          <p:nvPr/>
        </p:nvSpPr>
        <p:spPr>
          <a:xfrm>
            <a:off x="1533208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7" name="Organigramme : Connecteur 46"/>
          <p:cNvSpPr/>
          <p:nvPr/>
        </p:nvSpPr>
        <p:spPr>
          <a:xfrm>
            <a:off x="691952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9" name="Organigramme : Connecteur 48"/>
          <p:cNvSpPr/>
          <p:nvPr/>
        </p:nvSpPr>
        <p:spPr>
          <a:xfrm>
            <a:off x="836401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2" name="Organigramme : Connecteur 48"/>
          <p:cNvSpPr/>
          <p:nvPr/>
        </p:nvSpPr>
        <p:spPr>
          <a:xfrm>
            <a:off x="978218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1" name="Organigramme : Connecteur 48"/>
          <p:cNvSpPr/>
          <p:nvPr/>
        </p:nvSpPr>
        <p:spPr>
          <a:xfrm>
            <a:off x="1109132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1" name="Organigramme : Connecteur 48"/>
          <p:cNvSpPr/>
          <p:nvPr/>
        </p:nvSpPr>
        <p:spPr>
          <a:xfrm>
            <a:off x="1250949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4" name="Organigramme : Connecteur 48"/>
          <p:cNvSpPr/>
          <p:nvPr/>
        </p:nvSpPr>
        <p:spPr>
          <a:xfrm>
            <a:off x="1392766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5" name="Organigramme : Connecteur 44"/>
          <p:cNvSpPr/>
          <p:nvPr/>
        </p:nvSpPr>
        <p:spPr>
          <a:xfrm>
            <a:off x="1685608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6" name="Organigramme : Connecteur 48"/>
          <p:cNvSpPr/>
          <p:nvPr/>
        </p:nvSpPr>
        <p:spPr>
          <a:xfrm>
            <a:off x="1537215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0" name="Organigramme : Connecteur 49"/>
          <p:cNvSpPr/>
          <p:nvPr/>
        </p:nvSpPr>
        <p:spPr>
          <a:xfrm>
            <a:off x="1838008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3" name="Organigramme : Connecteur 48"/>
          <p:cNvSpPr/>
          <p:nvPr/>
        </p:nvSpPr>
        <p:spPr>
          <a:xfrm>
            <a:off x="1689615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5" name="Rectangle à coins arrondis 54"/>
          <p:cNvSpPr/>
          <p:nvPr/>
        </p:nvSpPr>
        <p:spPr>
          <a:xfrm>
            <a:off x="395536" y="762000"/>
            <a:ext cx="8496944" cy="506760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25400" algn="ctr">
              <a:spcBef>
                <a:spcPts val="1050"/>
              </a:spcBef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</a:pPr>
            <a:r>
              <a:rPr lang="fr-FR" sz="1600" b="1" u="sng" dirty="0" smtClean="0">
                <a:solidFill>
                  <a:srgbClr val="006633"/>
                </a:solidFill>
                <a:latin typeface="Trebuchet MS" charset="0"/>
              </a:rPr>
              <a:t>Effective Mass</a:t>
            </a:r>
            <a:endParaRPr lang="fr-FR" sz="1600" b="1" u="sng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26" name="Organigramme : Connecteur 25"/>
          <p:cNvSpPr/>
          <p:nvPr/>
        </p:nvSpPr>
        <p:spPr>
          <a:xfrm>
            <a:off x="1990408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7271792" y="3501008"/>
            <a:ext cx="1872208" cy="820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100" dirty="0" smtClean="0">
                <a:solidFill>
                  <a:srgbClr val="006633"/>
                </a:solidFill>
                <a:latin typeface="Arial Bold"/>
              </a:rPr>
              <a:t>Figures </a:t>
            </a:r>
            <a:r>
              <a:rPr lang="fr-FR" sz="1100" dirty="0" err="1" smtClean="0">
                <a:solidFill>
                  <a:srgbClr val="006633"/>
                </a:solidFill>
                <a:latin typeface="Arial Bold"/>
              </a:rPr>
              <a:t>from</a:t>
            </a:r>
            <a:r>
              <a:rPr lang="fr-FR" sz="1100" dirty="0" smtClean="0">
                <a:solidFill>
                  <a:srgbClr val="006633"/>
                </a:solidFill>
                <a:latin typeface="Arial Bold"/>
              </a:rPr>
              <a:t> W. Long et al</a:t>
            </a:r>
            <a:r>
              <a:rPr lang="fr-FR" sz="1100" dirty="0" smtClean="0">
                <a:solidFill>
                  <a:srgbClr val="006633"/>
                </a:solidFill>
                <a:latin typeface="Arial Bold"/>
                <a:sym typeface="Symbol"/>
              </a:rPr>
              <a:t> </a:t>
            </a:r>
            <a:endParaRPr lang="fr-FR" sz="1100" dirty="0" smtClean="0">
              <a:solidFill>
                <a:srgbClr val="006600"/>
              </a:solidFill>
              <a:latin typeface="Arial Bold"/>
            </a:endParaRP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100" dirty="0" smtClean="0">
                <a:solidFill>
                  <a:srgbClr val="006600"/>
                </a:solidFill>
                <a:latin typeface="Arial Bold"/>
              </a:rPr>
              <a:t>(</a:t>
            </a:r>
            <a:r>
              <a:rPr lang="fr-FR" sz="1100" dirty="0" err="1" smtClean="0">
                <a:solidFill>
                  <a:srgbClr val="006600"/>
                </a:solidFill>
                <a:latin typeface="Arial Bold"/>
              </a:rPr>
              <a:t>Phys.Lett.B</a:t>
            </a:r>
            <a:r>
              <a:rPr lang="fr-FR" sz="1100" dirty="0" smtClean="0">
                <a:solidFill>
                  <a:srgbClr val="006600"/>
                </a:solidFill>
                <a:latin typeface="Arial Bold"/>
              </a:rPr>
              <a:t> 640:150, 2006)</a:t>
            </a: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sz="1100" dirty="0"/>
          </a:p>
        </p:txBody>
      </p:sp>
      <p:sp>
        <p:nvSpPr>
          <p:cNvPr id="35" name="Rectangle à coins arrondis 34"/>
          <p:cNvSpPr/>
          <p:nvPr/>
        </p:nvSpPr>
        <p:spPr>
          <a:xfrm>
            <a:off x="323528" y="5877272"/>
            <a:ext cx="8640960" cy="504056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Effective mass in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symmetric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nuclear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matter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obtained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with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the PKO1 interaction</a:t>
            </a: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400" dirty="0" smtClean="0">
              <a:solidFill>
                <a:srgbClr val="006633"/>
              </a:solidFill>
              <a:latin typeface="Trebuchet MS" charset="0"/>
              <a:sym typeface="Symbol"/>
            </a:endParaRP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>
              <a:spcBef>
                <a:spcPts val="1050"/>
              </a:spcBef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600" dirty="0" smtClean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41" name="Organigramme : Connecteur 40"/>
          <p:cNvSpPr/>
          <p:nvPr/>
        </p:nvSpPr>
        <p:spPr>
          <a:xfrm>
            <a:off x="2127152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5816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2337" y="1340768"/>
            <a:ext cx="665797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750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5301208"/>
            <a:ext cx="520159" cy="338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1) Introduction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and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context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 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C.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Why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the Fock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term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?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15" name="Organigramme : Connecteur 14"/>
          <p:cNvSpPr/>
          <p:nvPr/>
        </p:nvSpPr>
        <p:spPr>
          <a:xfrm>
            <a:off x="539552" y="500063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1" name="Organigramme : Connecteur 30"/>
          <p:cNvSpPr/>
          <p:nvPr/>
        </p:nvSpPr>
        <p:spPr>
          <a:xfrm>
            <a:off x="110809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2" name="Organigramme : Connecteur 31"/>
          <p:cNvSpPr/>
          <p:nvPr/>
        </p:nvSpPr>
        <p:spPr>
          <a:xfrm>
            <a:off x="1250966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3" name="Organigramme : Connecteur 32"/>
          <p:cNvSpPr/>
          <p:nvPr/>
        </p:nvSpPr>
        <p:spPr>
          <a:xfrm>
            <a:off x="139384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4" name="Organigramme : Connecteur 33"/>
          <p:cNvSpPr/>
          <p:nvPr/>
        </p:nvSpPr>
        <p:spPr>
          <a:xfrm>
            <a:off x="1533208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7" name="Organigramme : Connecteur 46"/>
          <p:cNvSpPr/>
          <p:nvPr/>
        </p:nvSpPr>
        <p:spPr>
          <a:xfrm>
            <a:off x="691952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9" name="Organigramme : Connecteur 48"/>
          <p:cNvSpPr/>
          <p:nvPr/>
        </p:nvSpPr>
        <p:spPr>
          <a:xfrm>
            <a:off x="836401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2" name="Organigramme : Connecteur 48"/>
          <p:cNvSpPr/>
          <p:nvPr/>
        </p:nvSpPr>
        <p:spPr>
          <a:xfrm>
            <a:off x="978218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1" name="Organigramme : Connecteur 48"/>
          <p:cNvSpPr/>
          <p:nvPr/>
        </p:nvSpPr>
        <p:spPr>
          <a:xfrm>
            <a:off x="1109132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1" name="Organigramme : Connecteur 48"/>
          <p:cNvSpPr/>
          <p:nvPr/>
        </p:nvSpPr>
        <p:spPr>
          <a:xfrm>
            <a:off x="1250949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4" name="Organigramme : Connecteur 48"/>
          <p:cNvSpPr/>
          <p:nvPr/>
        </p:nvSpPr>
        <p:spPr>
          <a:xfrm>
            <a:off x="1392766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5" name="Organigramme : Connecteur 44"/>
          <p:cNvSpPr/>
          <p:nvPr/>
        </p:nvSpPr>
        <p:spPr>
          <a:xfrm>
            <a:off x="1685608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6" name="Organigramme : Connecteur 48"/>
          <p:cNvSpPr/>
          <p:nvPr/>
        </p:nvSpPr>
        <p:spPr>
          <a:xfrm>
            <a:off x="1537215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0" name="Organigramme : Connecteur 49"/>
          <p:cNvSpPr/>
          <p:nvPr/>
        </p:nvSpPr>
        <p:spPr>
          <a:xfrm>
            <a:off x="1838008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3" name="Organigramme : Connecteur 48"/>
          <p:cNvSpPr/>
          <p:nvPr/>
        </p:nvSpPr>
        <p:spPr>
          <a:xfrm>
            <a:off x="1689615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5" name="Rectangle à coins arrondis 54"/>
          <p:cNvSpPr/>
          <p:nvPr/>
        </p:nvSpPr>
        <p:spPr>
          <a:xfrm>
            <a:off x="395536" y="762000"/>
            <a:ext cx="8496944" cy="506760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25400" algn="ctr">
              <a:spcBef>
                <a:spcPts val="1050"/>
              </a:spcBef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</a:pPr>
            <a:r>
              <a:rPr lang="fr-FR" sz="1600" b="1" u="sng" dirty="0" smtClean="0">
                <a:solidFill>
                  <a:srgbClr val="006633"/>
                </a:solidFill>
                <a:latin typeface="Trebuchet MS" charset="0"/>
              </a:rPr>
              <a:t>Shell Structure</a:t>
            </a:r>
            <a:endParaRPr lang="fr-FR" sz="1600" b="1" u="sng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26" name="Organigramme : Connecteur 25"/>
          <p:cNvSpPr/>
          <p:nvPr/>
        </p:nvSpPr>
        <p:spPr>
          <a:xfrm>
            <a:off x="1990408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7" name="Organigramme : Connecteur 48"/>
          <p:cNvSpPr/>
          <p:nvPr/>
        </p:nvSpPr>
        <p:spPr>
          <a:xfrm>
            <a:off x="1834064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683568" y="4941168"/>
            <a:ext cx="7992888" cy="66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100" dirty="0" smtClean="0">
                <a:solidFill>
                  <a:srgbClr val="006633"/>
                </a:solidFill>
                <a:latin typeface="Arial Bold"/>
              </a:rPr>
              <a:t>Figure </a:t>
            </a:r>
            <a:r>
              <a:rPr lang="fr-FR" sz="1100" dirty="0" err="1" smtClean="0">
                <a:solidFill>
                  <a:srgbClr val="006633"/>
                </a:solidFill>
                <a:latin typeface="Arial Bold"/>
              </a:rPr>
              <a:t>from</a:t>
            </a:r>
            <a:r>
              <a:rPr lang="fr-FR" sz="1100" dirty="0" smtClean="0">
                <a:solidFill>
                  <a:srgbClr val="006633"/>
                </a:solidFill>
                <a:latin typeface="Arial Bold"/>
              </a:rPr>
              <a:t> N. van </a:t>
            </a:r>
            <a:r>
              <a:rPr lang="fr-FR" sz="1100" dirty="0" err="1" smtClean="0">
                <a:solidFill>
                  <a:srgbClr val="006633"/>
                </a:solidFill>
                <a:latin typeface="Arial Bold"/>
              </a:rPr>
              <a:t>Giai</a:t>
            </a:r>
            <a:r>
              <a:rPr lang="fr-FR" sz="1100" dirty="0" smtClean="0">
                <a:solidFill>
                  <a:srgbClr val="006633"/>
                </a:solidFill>
                <a:latin typeface="Arial Bold"/>
                <a:sym typeface="Symbol"/>
              </a:rPr>
              <a:t> </a:t>
            </a:r>
            <a:endParaRPr lang="fr-FR" sz="1100" dirty="0" smtClean="0">
              <a:solidFill>
                <a:srgbClr val="006600"/>
              </a:solidFill>
              <a:latin typeface="Arial Bold"/>
            </a:endParaRP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100" dirty="0" smtClean="0">
                <a:solidFill>
                  <a:srgbClr val="006600"/>
                </a:solidFill>
                <a:latin typeface="Arial Bold"/>
              </a:rPr>
              <a:t>(International </a:t>
            </a:r>
            <a:r>
              <a:rPr lang="fr-FR" sz="1100" dirty="0" err="1" smtClean="0">
                <a:solidFill>
                  <a:srgbClr val="006600"/>
                </a:solidFill>
                <a:latin typeface="Arial Bold"/>
              </a:rPr>
              <a:t>Conference</a:t>
            </a:r>
            <a:r>
              <a:rPr lang="fr-FR" sz="1100" dirty="0" smtClean="0">
                <a:solidFill>
                  <a:srgbClr val="006600"/>
                </a:solidFill>
                <a:latin typeface="Arial Bold"/>
              </a:rPr>
              <a:t> </a:t>
            </a:r>
            <a:r>
              <a:rPr lang="fr-FR" sz="1100" dirty="0" err="1" smtClean="0">
                <a:solidFill>
                  <a:srgbClr val="006600"/>
                </a:solidFill>
                <a:latin typeface="Arial Bold"/>
              </a:rPr>
              <a:t>Nuclear</a:t>
            </a:r>
            <a:r>
              <a:rPr lang="fr-FR" sz="1100" dirty="0" smtClean="0">
                <a:solidFill>
                  <a:srgbClr val="006600"/>
                </a:solidFill>
                <a:latin typeface="Arial Bold"/>
              </a:rPr>
              <a:t> Structure and </a:t>
            </a:r>
            <a:r>
              <a:rPr lang="fr-FR" sz="1100" dirty="0" err="1" smtClean="0">
                <a:solidFill>
                  <a:srgbClr val="006600"/>
                </a:solidFill>
                <a:latin typeface="Arial Bold"/>
              </a:rPr>
              <a:t>Related</a:t>
            </a:r>
            <a:r>
              <a:rPr lang="fr-FR" sz="1100" dirty="0" smtClean="0">
                <a:solidFill>
                  <a:srgbClr val="006600"/>
                </a:solidFill>
                <a:latin typeface="Arial Bold"/>
              </a:rPr>
              <a:t> </a:t>
            </a:r>
            <a:r>
              <a:rPr lang="fr-FR" sz="1100" dirty="0" err="1" smtClean="0">
                <a:solidFill>
                  <a:srgbClr val="006600"/>
                </a:solidFill>
                <a:latin typeface="Arial Bold"/>
              </a:rPr>
              <a:t>Topics</a:t>
            </a:r>
            <a:r>
              <a:rPr lang="fr-FR" sz="1100" dirty="0" smtClean="0">
                <a:solidFill>
                  <a:srgbClr val="006600"/>
                </a:solidFill>
                <a:latin typeface="Arial Bold"/>
              </a:rPr>
              <a:t>, </a:t>
            </a:r>
            <a:r>
              <a:rPr lang="fr-FR" sz="1100" dirty="0" err="1" smtClean="0">
                <a:solidFill>
                  <a:srgbClr val="006600"/>
                </a:solidFill>
                <a:latin typeface="Arial Bold"/>
              </a:rPr>
              <a:t>Dubna</a:t>
            </a:r>
            <a:r>
              <a:rPr lang="fr-FR" sz="1100" dirty="0" smtClean="0">
                <a:solidFill>
                  <a:srgbClr val="006600"/>
                </a:solidFill>
                <a:latin typeface="Arial Bold"/>
              </a:rPr>
              <a:t>, 2009)</a:t>
            </a: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sz="1100" dirty="0"/>
          </a:p>
        </p:txBody>
      </p:sp>
      <p:sp>
        <p:nvSpPr>
          <p:cNvPr id="35" name="Rectangle à coins arrondis 34"/>
          <p:cNvSpPr/>
          <p:nvPr/>
        </p:nvSpPr>
        <p:spPr>
          <a:xfrm>
            <a:off x="323528" y="5445224"/>
            <a:ext cx="8640960" cy="1008112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Explicit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treatment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of the Fock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term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Symbol"/>
              </a:rPr>
              <a:t> introduction of pion + N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Symbol"/>
              </a:rPr>
              <a:t>tensor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Symbol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Symbol"/>
              </a:rPr>
              <a:t>coupling</a:t>
            </a: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Symbol"/>
              </a:rPr>
              <a:t>N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Symbol"/>
              </a:rPr>
              <a:t>t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ensor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coupling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Symbol"/>
              </a:rPr>
              <a:t> (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Symbol"/>
              </a:rPr>
              <a:t>accounted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Symbol"/>
              </a:rPr>
              <a:t> for in PKA1 interaction)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Symbol"/>
              </a:rPr>
              <a:t>leads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Symbol"/>
              </a:rPr>
              <a:t> to a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Symbol"/>
              </a:rPr>
              <a:t>better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Symbol"/>
              </a:rPr>
              <a:t> description of the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Symbol"/>
              </a:rPr>
              <a:t>shell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Symbol"/>
              </a:rPr>
              <a:t> structure of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Symbol"/>
              </a:rPr>
              <a:t>nuclei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Symbol"/>
              </a:rPr>
              <a:t>: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Symbol"/>
              </a:rPr>
              <a:t>artificial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Symbol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Symbol"/>
              </a:rPr>
              <a:t>shell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Symbol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Symbol"/>
              </a:rPr>
              <a:t>closure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Symbol"/>
              </a:rPr>
              <a:t> are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Symbol"/>
              </a:rPr>
              <a:t>cured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Symbol"/>
              </a:rPr>
              <a:t> fermeture (N,Z=92 for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Symbol"/>
              </a:rPr>
              <a:t>example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Symbol"/>
              </a:rPr>
              <a:t>)</a:t>
            </a: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>
              <a:spcBef>
                <a:spcPts val="1050"/>
              </a:spcBef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600" dirty="0" smtClean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39" name="Organigramme : Connecteur 38"/>
          <p:cNvSpPr/>
          <p:nvPr/>
        </p:nvSpPr>
        <p:spPr>
          <a:xfrm>
            <a:off x="2142808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27545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024" y="1340768"/>
            <a:ext cx="8676456" cy="3511344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1) Introduction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and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context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 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C.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Why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the Fock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term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?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15" name="Organigramme : Connecteur 14"/>
          <p:cNvSpPr/>
          <p:nvPr/>
        </p:nvSpPr>
        <p:spPr>
          <a:xfrm>
            <a:off x="539552" y="500063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1" name="Organigramme : Connecteur 30"/>
          <p:cNvSpPr/>
          <p:nvPr/>
        </p:nvSpPr>
        <p:spPr>
          <a:xfrm>
            <a:off x="110809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2" name="Organigramme : Connecteur 31"/>
          <p:cNvSpPr/>
          <p:nvPr/>
        </p:nvSpPr>
        <p:spPr>
          <a:xfrm>
            <a:off x="1250966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3" name="Organigramme : Connecteur 32"/>
          <p:cNvSpPr/>
          <p:nvPr/>
        </p:nvSpPr>
        <p:spPr>
          <a:xfrm>
            <a:off x="139384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4" name="Organigramme : Connecteur 33"/>
          <p:cNvSpPr/>
          <p:nvPr/>
        </p:nvSpPr>
        <p:spPr>
          <a:xfrm>
            <a:off x="1533208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7" name="Organigramme : Connecteur 46"/>
          <p:cNvSpPr/>
          <p:nvPr/>
        </p:nvSpPr>
        <p:spPr>
          <a:xfrm>
            <a:off x="691952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9" name="Organigramme : Connecteur 48"/>
          <p:cNvSpPr/>
          <p:nvPr/>
        </p:nvSpPr>
        <p:spPr>
          <a:xfrm>
            <a:off x="836401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2" name="Organigramme : Connecteur 48"/>
          <p:cNvSpPr/>
          <p:nvPr/>
        </p:nvSpPr>
        <p:spPr>
          <a:xfrm>
            <a:off x="978218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1" name="Organigramme : Connecteur 48"/>
          <p:cNvSpPr/>
          <p:nvPr/>
        </p:nvSpPr>
        <p:spPr>
          <a:xfrm>
            <a:off x="1109132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1" name="Organigramme : Connecteur 48"/>
          <p:cNvSpPr/>
          <p:nvPr/>
        </p:nvSpPr>
        <p:spPr>
          <a:xfrm>
            <a:off x="1250949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4" name="Organigramme : Connecteur 48"/>
          <p:cNvSpPr/>
          <p:nvPr/>
        </p:nvSpPr>
        <p:spPr>
          <a:xfrm>
            <a:off x="1392766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5" name="Organigramme : Connecteur 44"/>
          <p:cNvSpPr/>
          <p:nvPr/>
        </p:nvSpPr>
        <p:spPr>
          <a:xfrm>
            <a:off x="1685608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6" name="Organigramme : Connecteur 48"/>
          <p:cNvSpPr/>
          <p:nvPr/>
        </p:nvSpPr>
        <p:spPr>
          <a:xfrm>
            <a:off x="1537215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0" name="Organigramme : Connecteur 49"/>
          <p:cNvSpPr/>
          <p:nvPr/>
        </p:nvSpPr>
        <p:spPr>
          <a:xfrm>
            <a:off x="1838008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3" name="Organigramme : Connecteur 48"/>
          <p:cNvSpPr/>
          <p:nvPr/>
        </p:nvSpPr>
        <p:spPr>
          <a:xfrm>
            <a:off x="1689615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5" name="Rectangle à coins arrondis 54"/>
          <p:cNvSpPr/>
          <p:nvPr/>
        </p:nvSpPr>
        <p:spPr>
          <a:xfrm>
            <a:off x="395536" y="762000"/>
            <a:ext cx="8496944" cy="506760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25400" algn="ctr">
              <a:spcBef>
                <a:spcPts val="1050"/>
              </a:spcBef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</a:pPr>
            <a:r>
              <a:rPr lang="fr-FR" sz="1600" b="1" u="sng" dirty="0" smtClean="0">
                <a:solidFill>
                  <a:srgbClr val="006633"/>
                </a:solidFill>
                <a:latin typeface="Trebuchet MS" charset="0"/>
              </a:rPr>
              <a:t>RPA : Charge exchange excitation</a:t>
            </a:r>
            <a:endParaRPr lang="fr-FR" sz="1600" b="1" u="sng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26" name="Organigramme : Connecteur 25"/>
          <p:cNvSpPr/>
          <p:nvPr/>
        </p:nvSpPr>
        <p:spPr>
          <a:xfrm>
            <a:off x="1990408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7" name="Organigramme : Connecteur 48"/>
          <p:cNvSpPr/>
          <p:nvPr/>
        </p:nvSpPr>
        <p:spPr>
          <a:xfrm>
            <a:off x="1834064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9" name="Rectangle 28"/>
          <p:cNvSpPr/>
          <p:nvPr/>
        </p:nvSpPr>
        <p:spPr>
          <a:xfrm>
            <a:off x="5580112" y="1681005"/>
            <a:ext cx="4320480" cy="66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100" dirty="0" smtClean="0">
                <a:solidFill>
                  <a:srgbClr val="006633"/>
                </a:solidFill>
                <a:latin typeface="Arial Bold"/>
              </a:rPr>
              <a:t>Figure </a:t>
            </a:r>
            <a:r>
              <a:rPr lang="fr-FR" sz="1100" dirty="0" err="1" smtClean="0">
                <a:solidFill>
                  <a:srgbClr val="006633"/>
                </a:solidFill>
                <a:latin typeface="Arial Bold"/>
              </a:rPr>
              <a:t>from</a:t>
            </a:r>
            <a:r>
              <a:rPr lang="fr-FR" sz="1100" dirty="0" smtClean="0">
                <a:solidFill>
                  <a:srgbClr val="006633"/>
                </a:solidFill>
                <a:latin typeface="Arial Bold"/>
              </a:rPr>
              <a:t> H. </a:t>
            </a:r>
            <a:r>
              <a:rPr lang="fr-FR" sz="1100" dirty="0" err="1" smtClean="0">
                <a:solidFill>
                  <a:srgbClr val="006633"/>
                </a:solidFill>
                <a:latin typeface="Arial Bold"/>
              </a:rPr>
              <a:t>Liang</a:t>
            </a:r>
            <a:r>
              <a:rPr lang="fr-FR" sz="1100" dirty="0" smtClean="0">
                <a:solidFill>
                  <a:srgbClr val="006633"/>
                </a:solidFill>
                <a:latin typeface="Arial Bold"/>
              </a:rPr>
              <a:t> et al.</a:t>
            </a:r>
            <a:r>
              <a:rPr lang="fr-FR" sz="1100" dirty="0" smtClean="0">
                <a:solidFill>
                  <a:srgbClr val="006633"/>
                </a:solidFill>
                <a:latin typeface="Arial Bold"/>
                <a:sym typeface="Symbol"/>
              </a:rPr>
              <a:t> </a:t>
            </a:r>
            <a:endParaRPr lang="fr-FR" sz="1100" dirty="0" smtClean="0">
              <a:solidFill>
                <a:srgbClr val="006600"/>
              </a:solidFill>
              <a:latin typeface="Arial Bold"/>
            </a:endParaRP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100" dirty="0" smtClean="0">
                <a:solidFill>
                  <a:srgbClr val="006600"/>
                </a:solidFill>
                <a:latin typeface="Arial Bold"/>
              </a:rPr>
              <a:t>(</a:t>
            </a:r>
            <a:r>
              <a:rPr lang="fr-FR" sz="1100" dirty="0" err="1" smtClean="0">
                <a:solidFill>
                  <a:srgbClr val="006600"/>
                </a:solidFill>
                <a:latin typeface="Arial Bold"/>
              </a:rPr>
              <a:t>Phys.Rev.Lett</a:t>
            </a:r>
            <a:r>
              <a:rPr lang="fr-FR" sz="1100" dirty="0" smtClean="0">
                <a:solidFill>
                  <a:srgbClr val="006600"/>
                </a:solidFill>
                <a:latin typeface="Arial Bold"/>
              </a:rPr>
              <a:t>. 101:122502, 2008)</a:t>
            </a: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sz="1100" dirty="0"/>
          </a:p>
        </p:txBody>
      </p:sp>
      <p:sp>
        <p:nvSpPr>
          <p:cNvPr id="39" name="Organigramme : Connecteur 38"/>
          <p:cNvSpPr/>
          <p:nvPr/>
        </p:nvSpPr>
        <p:spPr>
          <a:xfrm>
            <a:off x="2142808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0" name="Organigramme : Connecteur 48"/>
          <p:cNvSpPr/>
          <p:nvPr/>
        </p:nvSpPr>
        <p:spPr>
          <a:xfrm>
            <a:off x="1986464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904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20833"/>
            <a:ext cx="5672102" cy="3880375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36" name="Rectangle à coins arrondis 35"/>
          <p:cNvSpPr/>
          <p:nvPr/>
        </p:nvSpPr>
        <p:spPr>
          <a:xfrm>
            <a:off x="179512" y="5661248"/>
            <a:ext cx="8640960" cy="432048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 RHF+RPA model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fully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self-consistent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contrary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to RH+RPA model </a:t>
            </a:r>
            <a:endParaRPr lang="fr-FR" sz="1400" dirty="0" smtClean="0">
              <a:solidFill>
                <a:srgbClr val="006633"/>
              </a:solidFill>
              <a:latin typeface="Trebuchet MS" charset="0"/>
              <a:sym typeface="Symbol"/>
            </a:endParaRP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>
              <a:spcBef>
                <a:spcPts val="1050"/>
              </a:spcBef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600" dirty="0" smtClean="0">
              <a:solidFill>
                <a:srgbClr val="006633"/>
              </a:solidFill>
              <a:latin typeface="Trebuchet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74136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1) Introduction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and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context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2) The RHFB </a:t>
            </a:r>
            <a:r>
              <a:rPr lang="fr-FR" sz="1200" b="1" dirty="0" err="1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approach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       3) </a:t>
            </a:r>
            <a:r>
              <a:rPr lang="fr-FR" sz="1200" b="1" dirty="0" err="1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Results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15" name="Organigramme : Connecteur 14"/>
          <p:cNvSpPr/>
          <p:nvPr/>
        </p:nvSpPr>
        <p:spPr>
          <a:xfrm>
            <a:off x="539552" y="500063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1" name="Organigramme : Connecteur 30"/>
          <p:cNvSpPr/>
          <p:nvPr/>
        </p:nvSpPr>
        <p:spPr>
          <a:xfrm>
            <a:off x="110809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2" name="Organigramme : Connecteur 31"/>
          <p:cNvSpPr/>
          <p:nvPr/>
        </p:nvSpPr>
        <p:spPr>
          <a:xfrm>
            <a:off x="1250966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3" name="Organigramme : Connecteur 32"/>
          <p:cNvSpPr/>
          <p:nvPr/>
        </p:nvSpPr>
        <p:spPr>
          <a:xfrm>
            <a:off x="139384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4" name="Organigramme : Connecteur 33"/>
          <p:cNvSpPr/>
          <p:nvPr/>
        </p:nvSpPr>
        <p:spPr>
          <a:xfrm>
            <a:off x="1533208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7" name="Organigramme : Connecteur 46"/>
          <p:cNvSpPr/>
          <p:nvPr/>
        </p:nvSpPr>
        <p:spPr>
          <a:xfrm>
            <a:off x="691952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9" name="Organigramme : Connecteur 48"/>
          <p:cNvSpPr/>
          <p:nvPr/>
        </p:nvSpPr>
        <p:spPr>
          <a:xfrm>
            <a:off x="836401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2" name="Organigramme : Connecteur 48"/>
          <p:cNvSpPr/>
          <p:nvPr/>
        </p:nvSpPr>
        <p:spPr>
          <a:xfrm>
            <a:off x="978218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1" name="Organigramme : Connecteur 48"/>
          <p:cNvSpPr/>
          <p:nvPr/>
        </p:nvSpPr>
        <p:spPr>
          <a:xfrm>
            <a:off x="1109132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1" name="Organigramme : Connecteur 48"/>
          <p:cNvSpPr/>
          <p:nvPr/>
        </p:nvSpPr>
        <p:spPr>
          <a:xfrm>
            <a:off x="1250949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4" name="Organigramme : Connecteur 48"/>
          <p:cNvSpPr/>
          <p:nvPr/>
        </p:nvSpPr>
        <p:spPr>
          <a:xfrm>
            <a:off x="1392766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5" name="Organigramme : Connecteur 44"/>
          <p:cNvSpPr/>
          <p:nvPr/>
        </p:nvSpPr>
        <p:spPr>
          <a:xfrm>
            <a:off x="1685608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6" name="Organigramme : Connecteur 48"/>
          <p:cNvSpPr/>
          <p:nvPr/>
        </p:nvSpPr>
        <p:spPr>
          <a:xfrm>
            <a:off x="1537215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0" name="Organigramme : Connecteur 49"/>
          <p:cNvSpPr/>
          <p:nvPr/>
        </p:nvSpPr>
        <p:spPr>
          <a:xfrm>
            <a:off x="1838008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3" name="Organigramme : Connecteur 48"/>
          <p:cNvSpPr/>
          <p:nvPr/>
        </p:nvSpPr>
        <p:spPr>
          <a:xfrm>
            <a:off x="1689615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6" name="Organigramme : Connecteur 25"/>
          <p:cNvSpPr/>
          <p:nvPr/>
        </p:nvSpPr>
        <p:spPr>
          <a:xfrm>
            <a:off x="1990408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7" name="Organigramme : Connecteur 48"/>
          <p:cNvSpPr/>
          <p:nvPr/>
        </p:nvSpPr>
        <p:spPr>
          <a:xfrm>
            <a:off x="1834064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5" name="Rectangle à coins arrondis 34"/>
          <p:cNvSpPr/>
          <p:nvPr/>
        </p:nvSpPr>
        <p:spPr>
          <a:xfrm>
            <a:off x="323528" y="3789040"/>
            <a:ext cx="8424936" cy="936104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Wingdings"/>
              <a:buChar char="Ü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 In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order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to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describe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deformed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and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superfluid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system,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development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of a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Relativistic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Hartree-Fock-Bogoliubov model in axial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symmetry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: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at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present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the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most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general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description</a:t>
            </a:r>
            <a:endParaRPr lang="fr-FR" sz="1400" b="1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>
              <a:spcBef>
                <a:spcPts val="1050"/>
              </a:spcBef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600" dirty="0" smtClean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39" name="Organigramme : Connecteur 38"/>
          <p:cNvSpPr/>
          <p:nvPr/>
        </p:nvSpPr>
        <p:spPr>
          <a:xfrm>
            <a:off x="2142808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0" name="Organigramme : Connecteur 48"/>
          <p:cNvSpPr/>
          <p:nvPr/>
        </p:nvSpPr>
        <p:spPr>
          <a:xfrm>
            <a:off x="1986464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0" name="Organigramme : Connecteur 48"/>
          <p:cNvSpPr/>
          <p:nvPr/>
        </p:nvSpPr>
        <p:spPr>
          <a:xfrm>
            <a:off x="2138864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8" name="Organigramme : Connecteur 15"/>
          <p:cNvSpPr/>
          <p:nvPr/>
        </p:nvSpPr>
        <p:spPr>
          <a:xfrm>
            <a:off x="3275856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1" name="Organigramme : Connecteur 16"/>
          <p:cNvSpPr/>
          <p:nvPr/>
        </p:nvSpPr>
        <p:spPr>
          <a:xfrm>
            <a:off x="3418731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8" name="Organigramme : Connecteur 18"/>
          <p:cNvSpPr/>
          <p:nvPr/>
        </p:nvSpPr>
        <p:spPr>
          <a:xfrm>
            <a:off x="7448897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56" name="Organigramme : Connecteur 19"/>
          <p:cNvSpPr/>
          <p:nvPr/>
        </p:nvSpPr>
        <p:spPr>
          <a:xfrm>
            <a:off x="7592913" y="500063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66" name="Organigramme : Connecteur 40"/>
          <p:cNvSpPr/>
          <p:nvPr/>
        </p:nvSpPr>
        <p:spPr>
          <a:xfrm>
            <a:off x="6587654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7" name="Organigramme : Connecteur 41"/>
          <p:cNvSpPr/>
          <p:nvPr/>
        </p:nvSpPr>
        <p:spPr>
          <a:xfrm>
            <a:off x="6730529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8" name="Organigramme : Connecteur 42"/>
          <p:cNvSpPr/>
          <p:nvPr/>
        </p:nvSpPr>
        <p:spPr>
          <a:xfrm>
            <a:off x="6873404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9" name="Organigramme : Connecteur 43"/>
          <p:cNvSpPr/>
          <p:nvPr/>
        </p:nvSpPr>
        <p:spPr>
          <a:xfrm>
            <a:off x="7019702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70" name="Organigramme : Connecteur 44"/>
          <p:cNvSpPr/>
          <p:nvPr/>
        </p:nvSpPr>
        <p:spPr>
          <a:xfrm>
            <a:off x="7162577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71" name="Organigramme : Connecteur 45"/>
          <p:cNvSpPr/>
          <p:nvPr/>
        </p:nvSpPr>
        <p:spPr>
          <a:xfrm>
            <a:off x="7305452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72" name="Rectangle 13"/>
          <p:cNvSpPr>
            <a:spLocks noChangeArrowheads="1"/>
          </p:cNvSpPr>
          <p:nvPr/>
        </p:nvSpPr>
        <p:spPr bwMode="auto">
          <a:xfrm>
            <a:off x="285750" y="669372"/>
            <a:ext cx="8655050" cy="3833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40757" bIns="0"/>
          <a:lstStyle/>
          <a:p>
            <a:pPr marL="493713" indent="-457200" algn="ctr">
              <a:spcBef>
                <a:spcPts val="1900"/>
              </a:spcBef>
              <a:buClr>
                <a:srgbClr val="CC9900"/>
              </a:buClr>
              <a:tabLst>
                <a:tab pos="36513" algn="l"/>
                <a:tab pos="352425" algn="l"/>
                <a:tab pos="668338" algn="l"/>
                <a:tab pos="984250" algn="l"/>
                <a:tab pos="1300163" algn="l"/>
                <a:tab pos="1616075" algn="l"/>
                <a:tab pos="1931988" algn="l"/>
                <a:tab pos="2247900" algn="l"/>
                <a:tab pos="2563813" algn="l"/>
                <a:tab pos="2879725" algn="l"/>
                <a:tab pos="3195638" algn="l"/>
                <a:tab pos="3511550" algn="l"/>
                <a:tab pos="3827463" algn="l"/>
                <a:tab pos="4143375" algn="l"/>
                <a:tab pos="4459288" algn="l"/>
                <a:tab pos="4775200" algn="l"/>
                <a:tab pos="5091113" algn="l"/>
                <a:tab pos="5407025" algn="l"/>
                <a:tab pos="5722938" algn="l"/>
                <a:tab pos="6038850" algn="l"/>
                <a:tab pos="6354763" algn="l"/>
                <a:tab pos="6616700" algn="l"/>
                <a:tab pos="7126288" algn="l"/>
                <a:tab pos="7634288" algn="l"/>
                <a:tab pos="8143875" algn="l"/>
                <a:tab pos="8653463" algn="l"/>
              </a:tabLst>
            </a:pPr>
            <a:r>
              <a:rPr lang="en-US" sz="2000" u="sng" dirty="0" smtClean="0">
                <a:solidFill>
                  <a:srgbClr val="CC9900"/>
                </a:solidFill>
                <a:latin typeface="Lucida Grande"/>
              </a:rPr>
              <a:t>Summary</a:t>
            </a:r>
          </a:p>
          <a:p>
            <a:pPr marL="493713" indent="-457200" algn="ctr">
              <a:spcBef>
                <a:spcPts val="1900"/>
              </a:spcBef>
              <a:buClr>
                <a:srgbClr val="CC9900"/>
              </a:buClr>
              <a:tabLst>
                <a:tab pos="36513" algn="l"/>
                <a:tab pos="352425" algn="l"/>
                <a:tab pos="668338" algn="l"/>
                <a:tab pos="984250" algn="l"/>
                <a:tab pos="1300163" algn="l"/>
                <a:tab pos="1616075" algn="l"/>
                <a:tab pos="1931988" algn="l"/>
                <a:tab pos="2247900" algn="l"/>
                <a:tab pos="2563813" algn="l"/>
                <a:tab pos="2879725" algn="l"/>
                <a:tab pos="3195638" algn="l"/>
                <a:tab pos="3511550" algn="l"/>
                <a:tab pos="3827463" algn="l"/>
                <a:tab pos="4143375" algn="l"/>
                <a:tab pos="4459288" algn="l"/>
                <a:tab pos="4775200" algn="l"/>
                <a:tab pos="5091113" algn="l"/>
                <a:tab pos="5407025" algn="l"/>
                <a:tab pos="5722938" algn="l"/>
                <a:tab pos="6038850" algn="l"/>
                <a:tab pos="6354763" algn="l"/>
                <a:tab pos="6616700" algn="l"/>
                <a:tab pos="7126288" algn="l"/>
                <a:tab pos="7634288" algn="l"/>
                <a:tab pos="8143875" algn="l"/>
                <a:tab pos="8653463" algn="l"/>
              </a:tabLst>
            </a:pPr>
            <a:endParaRPr lang="en-US" sz="2000" u="sng" dirty="0" smtClean="0">
              <a:solidFill>
                <a:srgbClr val="CC9900"/>
              </a:solidFill>
              <a:latin typeface="Lucida Grande"/>
            </a:endParaRPr>
          </a:p>
        </p:txBody>
      </p:sp>
      <p:sp>
        <p:nvSpPr>
          <p:cNvPr id="73" name="Rectangle à coins arrondis 72"/>
          <p:cNvSpPr/>
          <p:nvPr/>
        </p:nvSpPr>
        <p:spPr>
          <a:xfrm>
            <a:off x="323528" y="1268760"/>
            <a:ext cx="8424936" cy="504056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We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prefer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a covariant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formalism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: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leads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to a more efficient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desciption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of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nuclear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systems</a:t>
            </a: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>
              <a:spcBef>
                <a:spcPts val="1050"/>
              </a:spcBef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600" dirty="0" smtClean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74" name="Rectangle à coins arrondis 73"/>
          <p:cNvSpPr/>
          <p:nvPr/>
        </p:nvSpPr>
        <p:spPr>
          <a:xfrm>
            <a:off x="323528" y="1988840"/>
            <a:ext cx="8424936" cy="720080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Choice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of a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mean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-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field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framework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: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is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at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the best position to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provide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a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universal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description of the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whole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nuclear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chart</a:t>
            </a: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>
              <a:spcBef>
                <a:spcPts val="1050"/>
              </a:spcBef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600" dirty="0" smtClean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75" name="Rectangle à coins arrondis 74"/>
          <p:cNvSpPr/>
          <p:nvPr/>
        </p:nvSpPr>
        <p:spPr>
          <a:xfrm>
            <a:off x="323528" y="2996952"/>
            <a:ext cx="8424936" cy="504056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Explicit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treatment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of the Fock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term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>
              <a:spcBef>
                <a:spcPts val="1050"/>
              </a:spcBef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600" dirty="0" smtClean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78" name="Organigramme : Connecteur 19"/>
          <p:cNvSpPr/>
          <p:nvPr/>
        </p:nvSpPr>
        <p:spPr>
          <a:xfrm>
            <a:off x="7739782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79" name="Organigramme : Connecteur 19"/>
          <p:cNvSpPr/>
          <p:nvPr/>
        </p:nvSpPr>
        <p:spPr>
          <a:xfrm>
            <a:off x="851167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80" name="Organigramme : Connecteur 19"/>
          <p:cNvSpPr/>
          <p:nvPr/>
        </p:nvSpPr>
        <p:spPr>
          <a:xfrm>
            <a:off x="8664079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82" name="Organigramme : Connecteur 19"/>
          <p:cNvSpPr/>
          <p:nvPr/>
        </p:nvSpPr>
        <p:spPr>
          <a:xfrm>
            <a:off x="805447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83" name="Organigramme : Connecteur 19"/>
          <p:cNvSpPr/>
          <p:nvPr/>
        </p:nvSpPr>
        <p:spPr>
          <a:xfrm>
            <a:off x="820687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84" name="Organigramme : Connecteur 19"/>
          <p:cNvSpPr/>
          <p:nvPr/>
        </p:nvSpPr>
        <p:spPr>
          <a:xfrm>
            <a:off x="835927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85" name="Organigramme : Connecteur 19"/>
          <p:cNvSpPr/>
          <p:nvPr/>
        </p:nvSpPr>
        <p:spPr>
          <a:xfrm>
            <a:off x="7901834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86" name="Flèche droite 85"/>
          <p:cNvSpPr/>
          <p:nvPr/>
        </p:nvSpPr>
        <p:spPr>
          <a:xfrm>
            <a:off x="2975660" y="4986573"/>
            <a:ext cx="3420392" cy="1512168"/>
          </a:xfrm>
          <a:prstGeom prst="rightArrow">
            <a:avLst/>
          </a:prstGeom>
          <a:solidFill>
            <a:srgbClr val="CC9900">
              <a:alpha val="41961"/>
            </a:srgbClr>
          </a:solidFill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z="-300000" prstMaterial="plastic"/>
        </p:spPr>
        <p:style>
          <a:lnRef idx="1">
            <a:schemeClr val="dk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" name="Groupe 21"/>
          <p:cNvGrpSpPr/>
          <p:nvPr/>
        </p:nvGrpSpPr>
        <p:grpSpPr>
          <a:xfrm>
            <a:off x="1267582" y="4829405"/>
            <a:ext cx="1652205" cy="792088"/>
            <a:chOff x="785819" y="142881"/>
            <a:chExt cx="2071833" cy="111443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88" name="Rectangle à coins arrondis 87"/>
            <p:cNvSpPr/>
            <p:nvPr/>
          </p:nvSpPr>
          <p:spPr>
            <a:xfrm>
              <a:off x="785819" y="142881"/>
              <a:ext cx="2071833" cy="1114432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9" name="Rectangle 88"/>
            <p:cNvSpPr/>
            <p:nvPr/>
          </p:nvSpPr>
          <p:spPr>
            <a:xfrm>
              <a:off x="840221" y="197283"/>
              <a:ext cx="1963029" cy="100562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b="0" u="sng" kern="1200" dirty="0" smtClean="0">
                  <a:solidFill>
                    <a:srgbClr val="006633"/>
                  </a:solidFill>
                  <a:effectLst/>
                  <a:latin typeface="Arial Bold" charset="0"/>
                </a:rPr>
                <a:t>RHB  </a:t>
              </a:r>
              <a:r>
                <a:rPr lang="fr-FR" sz="1000" u="sng" dirty="0" smtClean="0">
                  <a:solidFill>
                    <a:srgbClr val="006633"/>
                  </a:solidFill>
                  <a:latin typeface="Arial Bold" charset="0"/>
                </a:rPr>
                <a:t>in</a:t>
              </a:r>
              <a:r>
                <a:rPr lang="fr-FR" sz="1000" b="0" u="sng" kern="1200" dirty="0" smtClean="0">
                  <a:solidFill>
                    <a:srgbClr val="006633"/>
                  </a:solidFill>
                  <a:effectLst/>
                  <a:latin typeface="Arial Bold" charset="0"/>
                </a:rPr>
                <a:t> axial </a:t>
              </a:r>
              <a:r>
                <a:rPr lang="fr-FR" sz="1000" b="0" u="sng" kern="1200" dirty="0" err="1" smtClean="0">
                  <a:solidFill>
                    <a:srgbClr val="006633"/>
                  </a:solidFill>
                  <a:effectLst/>
                  <a:latin typeface="Arial Bold" charset="0"/>
                </a:rPr>
                <a:t>symmetry</a:t>
              </a:r>
              <a:endParaRPr lang="fr-FR" sz="1000" b="0" u="sng" kern="1200" dirty="0" smtClean="0">
                <a:solidFill>
                  <a:srgbClr val="006633"/>
                </a:solidFill>
                <a:effectLst/>
                <a:latin typeface="Arial Bold" charset="0"/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dirty="0" smtClean="0">
                  <a:solidFill>
                    <a:srgbClr val="006633"/>
                  </a:solidFill>
                  <a:latin typeface="Arial Bold" charset="0"/>
                </a:rPr>
                <a:t>D</a:t>
              </a:r>
              <a:r>
                <a:rPr lang="fr-FR" sz="1000" b="0" kern="1200" dirty="0" smtClean="0">
                  <a:solidFill>
                    <a:srgbClr val="006633"/>
                  </a:solidFill>
                  <a:latin typeface="Arial Bold" charset="0"/>
                </a:rPr>
                <a:t>. </a:t>
              </a:r>
              <a:r>
                <a:rPr lang="fr-FR" sz="1000" b="0" kern="1200" dirty="0" err="1" smtClean="0">
                  <a:solidFill>
                    <a:srgbClr val="006633"/>
                  </a:solidFill>
                  <a:latin typeface="Arial Bold" charset="0"/>
                </a:rPr>
                <a:t>Vretenar</a:t>
              </a:r>
              <a:r>
                <a:rPr lang="fr-FR" sz="1000" b="0" kern="1200" dirty="0" smtClean="0">
                  <a:solidFill>
                    <a:srgbClr val="006633"/>
                  </a:solidFill>
                  <a:latin typeface="Arial Bold" charset="0"/>
                </a:rPr>
                <a:t> et al  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b="0" kern="1200" dirty="0" smtClean="0">
                  <a:solidFill>
                    <a:srgbClr val="006633"/>
                  </a:solidFill>
                  <a:latin typeface="Arial Bold" charset="0"/>
                </a:rPr>
                <a:t>(</a:t>
              </a:r>
              <a:r>
                <a:rPr lang="fr-FR" sz="1000" b="0" kern="1200" dirty="0" err="1" smtClean="0">
                  <a:solidFill>
                    <a:srgbClr val="006633"/>
                  </a:solidFill>
                  <a:latin typeface="Arial Bold" charset="0"/>
                </a:rPr>
                <a:t>Phys.Rep</a:t>
              </a:r>
              <a:r>
                <a:rPr lang="fr-FR" sz="1000" b="0" kern="1200" dirty="0" smtClean="0">
                  <a:solidFill>
                    <a:srgbClr val="006633"/>
                  </a:solidFill>
                  <a:latin typeface="Arial Bold" charset="0"/>
                </a:rPr>
                <a:t>. 409:101-259,2005) </a:t>
              </a:r>
              <a:endParaRPr lang="fr-FR" sz="1000" b="0" kern="1200" dirty="0"/>
            </a:p>
          </p:txBody>
        </p:sp>
      </p:grpSp>
      <p:grpSp>
        <p:nvGrpSpPr>
          <p:cNvPr id="3" name="Groupe 22"/>
          <p:cNvGrpSpPr/>
          <p:nvPr/>
        </p:nvGrpSpPr>
        <p:grpSpPr>
          <a:xfrm>
            <a:off x="1267582" y="5794997"/>
            <a:ext cx="1639785" cy="802355"/>
            <a:chOff x="785814" y="1428758"/>
            <a:chExt cx="2071833" cy="111443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91" name="Rectangle à coins arrondis 90"/>
            <p:cNvSpPr/>
            <p:nvPr/>
          </p:nvSpPr>
          <p:spPr>
            <a:xfrm>
              <a:off x="785814" y="1428758"/>
              <a:ext cx="2071833" cy="1114432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2" name="Rectangle 91"/>
            <p:cNvSpPr/>
            <p:nvPr/>
          </p:nvSpPr>
          <p:spPr>
            <a:xfrm>
              <a:off x="840216" y="1483160"/>
              <a:ext cx="1963029" cy="100562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b="0" u="sng" kern="1200" dirty="0" smtClean="0">
                  <a:solidFill>
                    <a:srgbClr val="006633"/>
                  </a:solidFill>
                  <a:effectLst/>
                  <a:latin typeface="Arial Bold" charset="0"/>
                </a:rPr>
                <a:t>RHFB  </a:t>
              </a:r>
              <a:r>
                <a:rPr lang="fr-FR" sz="1000" u="sng" dirty="0" smtClean="0">
                  <a:solidFill>
                    <a:srgbClr val="006633"/>
                  </a:solidFill>
                  <a:latin typeface="Arial Bold" charset="0"/>
                </a:rPr>
                <a:t>in </a:t>
              </a:r>
              <a:r>
                <a:rPr lang="fr-FR" sz="1000" b="0" u="sng" kern="1200" dirty="0" err="1" smtClean="0">
                  <a:solidFill>
                    <a:srgbClr val="006633"/>
                  </a:solidFill>
                  <a:effectLst/>
                  <a:latin typeface="Arial Bold" charset="0"/>
                </a:rPr>
                <a:t>spherical</a:t>
              </a:r>
              <a:r>
                <a:rPr lang="fr-FR" sz="1000" b="0" u="sng" kern="1200" dirty="0" smtClean="0">
                  <a:solidFill>
                    <a:srgbClr val="006633"/>
                  </a:solidFill>
                  <a:effectLst/>
                  <a:latin typeface="Arial Bold" charset="0"/>
                </a:rPr>
                <a:t> </a:t>
              </a:r>
              <a:r>
                <a:rPr lang="fr-FR" sz="1000" b="0" u="sng" kern="1200" dirty="0" err="1" smtClean="0">
                  <a:solidFill>
                    <a:srgbClr val="006633"/>
                  </a:solidFill>
                  <a:effectLst/>
                  <a:latin typeface="Arial Bold" charset="0"/>
                </a:rPr>
                <a:t>symmetry</a:t>
              </a:r>
              <a:r>
                <a:rPr lang="fr-FR" sz="1000" b="0" u="sng" kern="1200" dirty="0" smtClean="0">
                  <a:solidFill>
                    <a:srgbClr val="006633"/>
                  </a:solidFill>
                  <a:effectLst/>
                  <a:latin typeface="Arial Bold" charset="0"/>
                </a:rPr>
                <a:t> 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b="0" kern="1200" dirty="0" smtClean="0">
                  <a:solidFill>
                    <a:srgbClr val="006633"/>
                  </a:solidFill>
                  <a:latin typeface="Arial Bold" charset="0"/>
                </a:rPr>
                <a:t>W. Long et al  </a:t>
              </a:r>
              <a:endParaRPr lang="fr-FR" sz="1000" dirty="0" smtClean="0">
                <a:solidFill>
                  <a:srgbClr val="006633"/>
                </a:solidFill>
                <a:latin typeface="Arial Bold" charset="0"/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000" b="0" kern="1200" dirty="0" smtClean="0">
                  <a:solidFill>
                    <a:srgbClr val="006633"/>
                  </a:solidFill>
                  <a:latin typeface="Arial Bold" charset="0"/>
                </a:rPr>
                <a:t>(</a:t>
              </a:r>
              <a:r>
                <a:rPr lang="fr-FR" sz="1000" dirty="0" smtClean="0">
                  <a:solidFill>
                    <a:srgbClr val="006633"/>
                  </a:solidFill>
                  <a:latin typeface="Arial Bold" charset="0"/>
                </a:rPr>
                <a:t>Phys. Rev.C81:024308, 2010</a:t>
              </a:r>
              <a:r>
                <a:rPr lang="fr-FR" sz="1000" b="0" kern="1200" dirty="0" smtClean="0">
                  <a:solidFill>
                    <a:srgbClr val="006633"/>
                  </a:solidFill>
                  <a:latin typeface="Arial Bold" charset="0"/>
                </a:rPr>
                <a:t>) </a:t>
              </a:r>
              <a:endParaRPr lang="fr-FR" sz="1000" b="0" kern="1200" dirty="0"/>
            </a:p>
          </p:txBody>
        </p:sp>
      </p:grpSp>
      <p:grpSp>
        <p:nvGrpSpPr>
          <p:cNvPr id="4" name="Groupe 23"/>
          <p:cNvGrpSpPr/>
          <p:nvPr/>
        </p:nvGrpSpPr>
        <p:grpSpPr>
          <a:xfrm>
            <a:off x="6516215" y="5157192"/>
            <a:ext cx="1800201" cy="1080120"/>
            <a:chOff x="3429023" y="785820"/>
            <a:chExt cx="2071833" cy="111443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94" name="Rectangle à coins arrondis 93"/>
            <p:cNvSpPr/>
            <p:nvPr/>
          </p:nvSpPr>
          <p:spPr>
            <a:xfrm>
              <a:off x="3429023" y="785820"/>
              <a:ext cx="2071833" cy="1114432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5" name="Rectangle 94"/>
            <p:cNvSpPr/>
            <p:nvPr/>
          </p:nvSpPr>
          <p:spPr>
            <a:xfrm>
              <a:off x="3483426" y="840222"/>
              <a:ext cx="1963029" cy="100562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1000" b="0" u="sng" kern="1200" dirty="0" smtClean="0">
                <a:solidFill>
                  <a:srgbClr val="006633"/>
                </a:solidFill>
                <a:effectLst/>
                <a:latin typeface="Arial Bold" charset="0"/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1000" u="sng" dirty="0" smtClean="0">
                <a:solidFill>
                  <a:srgbClr val="006633"/>
                </a:solidFill>
                <a:latin typeface="Arial Bold" charset="0"/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1200" b="0" u="sng" kern="1200" dirty="0" smtClean="0">
                <a:solidFill>
                  <a:srgbClr val="006633"/>
                </a:solidFill>
                <a:effectLst/>
                <a:latin typeface="Arial Bold" charset="0"/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200" b="0" u="sng" kern="1200" dirty="0" smtClean="0">
                  <a:solidFill>
                    <a:srgbClr val="006633"/>
                  </a:solidFill>
                  <a:effectLst/>
                  <a:latin typeface="Arial Bold" charset="0"/>
                </a:rPr>
                <a:t>RHFB  in axial </a:t>
              </a:r>
              <a:r>
                <a:rPr lang="fr-FR" sz="1200" b="0" u="sng" kern="1200" dirty="0" err="1" smtClean="0">
                  <a:solidFill>
                    <a:srgbClr val="006633"/>
                  </a:solidFill>
                  <a:effectLst/>
                  <a:latin typeface="Arial Bold" charset="0"/>
                </a:rPr>
                <a:t>symmetry</a:t>
              </a:r>
              <a:endParaRPr lang="fr-FR" sz="1200" b="0" u="sng" kern="1200" dirty="0" smtClean="0">
                <a:solidFill>
                  <a:srgbClr val="006633"/>
                </a:solidFill>
                <a:effectLst/>
                <a:latin typeface="Arial Bold" charset="0"/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200" dirty="0" smtClean="0">
                  <a:solidFill>
                    <a:srgbClr val="006633"/>
                  </a:solidFill>
                  <a:latin typeface="Arial Bold" charset="0"/>
                </a:rPr>
                <a:t>J.-P. Ebran et al  </a:t>
              </a: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200" dirty="0" smtClean="0">
                  <a:solidFill>
                    <a:srgbClr val="006633"/>
                  </a:solidFill>
                  <a:latin typeface="Arial Bold" charset="0"/>
                </a:rPr>
                <a:t>(arXiv:1010.4720) </a:t>
              </a:r>
              <a:endParaRPr lang="fr-FR" sz="1200" dirty="0" smtClean="0"/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1400" b="0" u="sng" kern="1200" dirty="0" smtClean="0">
                <a:solidFill>
                  <a:srgbClr val="006633"/>
                </a:solidFill>
                <a:effectLst/>
                <a:latin typeface="Arial Bold" charset="0"/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14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205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467544" y="836712"/>
            <a:ext cx="8143875" cy="1728192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Wingdings" pitchFamily="2" charset="2"/>
              <a:buChar char="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 </a:t>
            </a:r>
            <a:r>
              <a:rPr lang="fr-FR" sz="1600" b="1" u="sng" dirty="0" smtClean="0">
                <a:solidFill>
                  <a:srgbClr val="006633"/>
                </a:solidFill>
                <a:latin typeface="Trebuchet MS" charset="0"/>
              </a:rPr>
              <a:t>INTRODUCTION AND CONTEXT</a:t>
            </a:r>
          </a:p>
          <a:p>
            <a:pPr marL="720000" indent="-342900" fontAlgn="auto">
              <a:spcBef>
                <a:spcPts val="120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+mj-lt"/>
              <a:buAutoNum type="alphaUcPeriod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Why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a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relativistic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approach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?</a:t>
            </a:r>
          </a:p>
          <a:p>
            <a:pPr marL="720000" indent="-342900" fontAlgn="auto">
              <a:spcBef>
                <a:spcPts val="120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+mj-lt"/>
              <a:buAutoNum type="alphaUcPeriod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Why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a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mean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field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framework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?</a:t>
            </a:r>
          </a:p>
          <a:p>
            <a:pPr marL="720000" indent="-342900" fontAlgn="auto">
              <a:spcBef>
                <a:spcPts val="120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+mj-lt"/>
              <a:buAutoNum type="alphaUcPeriod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Why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the Fock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term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?</a:t>
            </a: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	</a:t>
            </a:r>
            <a:endParaRPr lang="fr-FR" sz="1600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2063" name="Rectangle 13"/>
          <p:cNvSpPr>
            <a:spLocks noChangeArrowheads="1"/>
          </p:cNvSpPr>
          <p:nvPr/>
        </p:nvSpPr>
        <p:spPr bwMode="auto">
          <a:xfrm>
            <a:off x="285750" y="116632"/>
            <a:ext cx="8655050" cy="428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40757" bIns="0"/>
          <a:lstStyle/>
          <a:p>
            <a:pPr marL="36513" algn="ctr">
              <a:spcBef>
                <a:spcPts val="1900"/>
              </a:spcBef>
              <a:buClr>
                <a:srgbClr val="CC9900"/>
              </a:buClr>
              <a:tabLst>
                <a:tab pos="36513" algn="l"/>
                <a:tab pos="352425" algn="l"/>
                <a:tab pos="668338" algn="l"/>
                <a:tab pos="984250" algn="l"/>
                <a:tab pos="1300163" algn="l"/>
                <a:tab pos="1616075" algn="l"/>
                <a:tab pos="1931988" algn="l"/>
                <a:tab pos="2247900" algn="l"/>
                <a:tab pos="2563813" algn="l"/>
                <a:tab pos="2879725" algn="l"/>
                <a:tab pos="3195638" algn="l"/>
                <a:tab pos="3511550" algn="l"/>
                <a:tab pos="3827463" algn="l"/>
                <a:tab pos="4143375" algn="l"/>
                <a:tab pos="4459288" algn="l"/>
                <a:tab pos="4775200" algn="l"/>
                <a:tab pos="5091113" algn="l"/>
                <a:tab pos="5407025" algn="l"/>
                <a:tab pos="5722938" algn="l"/>
                <a:tab pos="6038850" algn="l"/>
                <a:tab pos="6354763" algn="l"/>
                <a:tab pos="6616700" algn="l"/>
                <a:tab pos="7126288" algn="l"/>
                <a:tab pos="7634288" algn="l"/>
                <a:tab pos="8143875" algn="l"/>
                <a:tab pos="8653463" algn="l"/>
              </a:tabLst>
            </a:pPr>
            <a:r>
              <a:rPr lang="en-US" sz="2400" u="sng" dirty="0" smtClean="0">
                <a:solidFill>
                  <a:srgbClr val="CC9900"/>
                </a:solidFill>
                <a:latin typeface="Lucida Grande"/>
              </a:rPr>
              <a:t>CONTENTS</a:t>
            </a:r>
            <a:endParaRPr lang="en-US" sz="2400" u="sng" dirty="0">
              <a:solidFill>
                <a:srgbClr val="CC9900"/>
              </a:solidFill>
              <a:latin typeface="Lucida Grande"/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467544" y="2852936"/>
            <a:ext cx="8143875" cy="1656184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Wingdings" pitchFamily="2" charset="2"/>
              <a:buChar char="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 </a:t>
            </a:r>
            <a:r>
              <a:rPr lang="fr-FR" sz="1600" b="1" u="sng" dirty="0" smtClean="0">
                <a:solidFill>
                  <a:srgbClr val="006633"/>
                </a:solidFill>
                <a:latin typeface="Trebuchet MS" charset="0"/>
              </a:rPr>
              <a:t>THE RELATIVISTIC HARTREE-FOCK-BOGOLIUBOV MODEL </a:t>
            </a:r>
          </a:p>
          <a:p>
            <a:pPr marL="720000" indent="-342900" fontAlgn="auto">
              <a:spcBef>
                <a:spcPts val="1200"/>
              </a:spcBef>
              <a:spcAft>
                <a:spcPts val="0"/>
              </a:spcAft>
              <a:buClr>
                <a:srgbClr val="006600"/>
              </a:buClr>
              <a:buSzPct val="15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400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459034" y="4797152"/>
            <a:ext cx="8143875" cy="1656184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Wingdings" pitchFamily="2" charset="2"/>
              <a:buChar char="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 </a:t>
            </a:r>
            <a:r>
              <a:rPr lang="fr-FR" sz="1600" b="1" u="sng" dirty="0" smtClean="0">
                <a:solidFill>
                  <a:srgbClr val="006633"/>
                </a:solidFill>
                <a:latin typeface="Trebuchet MS" charset="0"/>
              </a:rPr>
              <a:t>DESCRIPTION OF THE Z=6,10,12 NUCLEI</a:t>
            </a:r>
          </a:p>
          <a:p>
            <a:pPr marL="720000" indent="-342900" fontAlgn="auto">
              <a:spcBef>
                <a:spcPts val="120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+mj-lt"/>
              <a:buAutoNum type="alphaUcPeriod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Ground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state observables</a:t>
            </a:r>
          </a:p>
          <a:p>
            <a:pPr marL="720000" indent="-342900" fontAlgn="auto">
              <a:spcBef>
                <a:spcPts val="120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+mj-lt"/>
              <a:buAutoNum type="alphaUcPeriod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Shell Structure</a:t>
            </a:r>
          </a:p>
          <a:p>
            <a:pPr marL="720000" indent="-342900" fontAlgn="auto">
              <a:spcBef>
                <a:spcPts val="120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+mj-lt"/>
              <a:buAutoNum type="alphaUcPeriod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Role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of the pion in the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relativistic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mean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field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models</a:t>
            </a:r>
            <a:endParaRPr lang="fr-FR" sz="1400" dirty="0">
              <a:solidFill>
                <a:srgbClr val="006633"/>
              </a:solidFill>
              <a:latin typeface="Trebuchet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74136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1) Introduction and </a:t>
            </a:r>
            <a:r>
              <a:rPr lang="fr-FR" sz="1200" b="1" dirty="0" err="1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context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2) The RHFB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approach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    3) </a:t>
            </a:r>
            <a:r>
              <a:rPr lang="fr-FR" sz="1200" b="1" dirty="0" err="1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Results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15" name="Organigramme : Connecteur 14"/>
          <p:cNvSpPr/>
          <p:nvPr/>
        </p:nvSpPr>
        <p:spPr>
          <a:xfrm>
            <a:off x="539552" y="500063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1" name="Organigramme : Connecteur 30"/>
          <p:cNvSpPr/>
          <p:nvPr/>
        </p:nvSpPr>
        <p:spPr>
          <a:xfrm>
            <a:off x="110809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2" name="Organigramme : Connecteur 31"/>
          <p:cNvSpPr/>
          <p:nvPr/>
        </p:nvSpPr>
        <p:spPr>
          <a:xfrm>
            <a:off x="1250966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3" name="Organigramme : Connecteur 32"/>
          <p:cNvSpPr/>
          <p:nvPr/>
        </p:nvSpPr>
        <p:spPr>
          <a:xfrm>
            <a:off x="139384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4" name="Organigramme : Connecteur 33"/>
          <p:cNvSpPr/>
          <p:nvPr/>
        </p:nvSpPr>
        <p:spPr>
          <a:xfrm>
            <a:off x="1533208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7" name="Organigramme : Connecteur 46"/>
          <p:cNvSpPr/>
          <p:nvPr/>
        </p:nvSpPr>
        <p:spPr>
          <a:xfrm>
            <a:off x="691952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9" name="Organigramme : Connecteur 48"/>
          <p:cNvSpPr/>
          <p:nvPr/>
        </p:nvSpPr>
        <p:spPr>
          <a:xfrm>
            <a:off x="836401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2" name="Organigramme : Connecteur 48"/>
          <p:cNvSpPr/>
          <p:nvPr/>
        </p:nvSpPr>
        <p:spPr>
          <a:xfrm>
            <a:off x="978218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1" name="Organigramme : Connecteur 48"/>
          <p:cNvSpPr/>
          <p:nvPr/>
        </p:nvSpPr>
        <p:spPr>
          <a:xfrm>
            <a:off x="1109132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1" name="Organigramme : Connecteur 48"/>
          <p:cNvSpPr/>
          <p:nvPr/>
        </p:nvSpPr>
        <p:spPr>
          <a:xfrm>
            <a:off x="1250949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4" name="Organigramme : Connecteur 48"/>
          <p:cNvSpPr/>
          <p:nvPr/>
        </p:nvSpPr>
        <p:spPr>
          <a:xfrm>
            <a:off x="1392766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5" name="Organigramme : Connecteur 44"/>
          <p:cNvSpPr/>
          <p:nvPr/>
        </p:nvSpPr>
        <p:spPr>
          <a:xfrm>
            <a:off x="1685608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6" name="Organigramme : Connecteur 48"/>
          <p:cNvSpPr/>
          <p:nvPr/>
        </p:nvSpPr>
        <p:spPr>
          <a:xfrm>
            <a:off x="1537215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0" name="Organigramme : Connecteur 49"/>
          <p:cNvSpPr/>
          <p:nvPr/>
        </p:nvSpPr>
        <p:spPr>
          <a:xfrm>
            <a:off x="1838008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3" name="Organigramme : Connecteur 48"/>
          <p:cNvSpPr/>
          <p:nvPr/>
        </p:nvSpPr>
        <p:spPr>
          <a:xfrm>
            <a:off x="1689615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6" name="Organigramme : Connecteur 25"/>
          <p:cNvSpPr/>
          <p:nvPr/>
        </p:nvSpPr>
        <p:spPr>
          <a:xfrm>
            <a:off x="1990408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7" name="Organigramme : Connecteur 48"/>
          <p:cNvSpPr/>
          <p:nvPr/>
        </p:nvSpPr>
        <p:spPr>
          <a:xfrm>
            <a:off x="1834064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9" name="Organigramme : Connecteur 38"/>
          <p:cNvSpPr/>
          <p:nvPr/>
        </p:nvSpPr>
        <p:spPr>
          <a:xfrm>
            <a:off x="2142808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0" name="Organigramme : Connecteur 48"/>
          <p:cNvSpPr/>
          <p:nvPr/>
        </p:nvSpPr>
        <p:spPr>
          <a:xfrm>
            <a:off x="1986464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0" name="Organigramme : Connecteur 48"/>
          <p:cNvSpPr/>
          <p:nvPr/>
        </p:nvSpPr>
        <p:spPr>
          <a:xfrm>
            <a:off x="2138864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8" name="Organigramme : Connecteur 15"/>
          <p:cNvSpPr/>
          <p:nvPr/>
        </p:nvSpPr>
        <p:spPr>
          <a:xfrm>
            <a:off x="3491880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1" name="Organigramme : Connecteur 16"/>
          <p:cNvSpPr/>
          <p:nvPr/>
        </p:nvSpPr>
        <p:spPr>
          <a:xfrm>
            <a:off x="3634755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8" name="Organigramme : Connecteur 18"/>
          <p:cNvSpPr/>
          <p:nvPr/>
        </p:nvSpPr>
        <p:spPr>
          <a:xfrm>
            <a:off x="7521475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56" name="Organigramme : Connecteur 19"/>
          <p:cNvSpPr/>
          <p:nvPr/>
        </p:nvSpPr>
        <p:spPr>
          <a:xfrm>
            <a:off x="7665491" y="500063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66" name="Organigramme : Connecteur 40"/>
          <p:cNvSpPr/>
          <p:nvPr/>
        </p:nvSpPr>
        <p:spPr>
          <a:xfrm>
            <a:off x="6660232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7" name="Organigramme : Connecteur 41"/>
          <p:cNvSpPr/>
          <p:nvPr/>
        </p:nvSpPr>
        <p:spPr>
          <a:xfrm>
            <a:off x="6803107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8" name="Organigramme : Connecteur 42"/>
          <p:cNvSpPr/>
          <p:nvPr/>
        </p:nvSpPr>
        <p:spPr>
          <a:xfrm>
            <a:off x="6945982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9" name="Organigramme : Connecteur 43"/>
          <p:cNvSpPr/>
          <p:nvPr/>
        </p:nvSpPr>
        <p:spPr>
          <a:xfrm>
            <a:off x="7092280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70" name="Organigramme : Connecteur 44"/>
          <p:cNvSpPr/>
          <p:nvPr/>
        </p:nvSpPr>
        <p:spPr>
          <a:xfrm>
            <a:off x="7235155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71" name="Organigramme : Connecteur 45"/>
          <p:cNvSpPr/>
          <p:nvPr/>
        </p:nvSpPr>
        <p:spPr>
          <a:xfrm>
            <a:off x="7378030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72" name="Rectangle 13"/>
          <p:cNvSpPr>
            <a:spLocks noChangeArrowheads="1"/>
          </p:cNvSpPr>
          <p:nvPr/>
        </p:nvSpPr>
        <p:spPr bwMode="auto">
          <a:xfrm>
            <a:off x="285750" y="669372"/>
            <a:ext cx="8655050" cy="3833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40757" bIns="0"/>
          <a:lstStyle/>
          <a:p>
            <a:pPr marL="493713" indent="-457200" algn="ctr">
              <a:spcBef>
                <a:spcPts val="1900"/>
              </a:spcBef>
              <a:buClr>
                <a:srgbClr val="CC9900"/>
              </a:buClr>
              <a:buSzPct val="125000"/>
              <a:buFont typeface="Wingdings" pitchFamily="2" charset="2"/>
              <a:buChar char=""/>
              <a:tabLst>
                <a:tab pos="36513" algn="l"/>
                <a:tab pos="352425" algn="l"/>
                <a:tab pos="668338" algn="l"/>
                <a:tab pos="984250" algn="l"/>
                <a:tab pos="1300163" algn="l"/>
                <a:tab pos="1616075" algn="l"/>
                <a:tab pos="1931988" algn="l"/>
                <a:tab pos="2247900" algn="l"/>
                <a:tab pos="2563813" algn="l"/>
                <a:tab pos="2879725" algn="l"/>
                <a:tab pos="3195638" algn="l"/>
                <a:tab pos="3511550" algn="l"/>
                <a:tab pos="3827463" algn="l"/>
                <a:tab pos="4143375" algn="l"/>
                <a:tab pos="4459288" algn="l"/>
                <a:tab pos="4775200" algn="l"/>
                <a:tab pos="5091113" algn="l"/>
                <a:tab pos="5407025" algn="l"/>
                <a:tab pos="5722938" algn="l"/>
                <a:tab pos="6038850" algn="l"/>
                <a:tab pos="6354763" algn="l"/>
                <a:tab pos="6616700" algn="l"/>
                <a:tab pos="7126288" algn="l"/>
                <a:tab pos="7634288" algn="l"/>
                <a:tab pos="8143875" algn="l"/>
                <a:tab pos="8653463" algn="l"/>
              </a:tabLst>
            </a:pPr>
            <a:r>
              <a:rPr lang="en-US" sz="2400" b="1" dirty="0" smtClean="0">
                <a:solidFill>
                  <a:srgbClr val="CC9900"/>
                </a:solidFill>
                <a:latin typeface="Lucida Grande"/>
              </a:rPr>
              <a:t>The RHFB Approach</a:t>
            </a:r>
          </a:p>
        </p:txBody>
      </p:sp>
      <p:sp>
        <p:nvSpPr>
          <p:cNvPr id="55" name="Organigramme : Connecteur 48"/>
          <p:cNvSpPr/>
          <p:nvPr/>
        </p:nvSpPr>
        <p:spPr>
          <a:xfrm>
            <a:off x="3491881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73" name="Organigramme : Connecteur 19"/>
          <p:cNvSpPr/>
          <p:nvPr/>
        </p:nvSpPr>
        <p:spPr>
          <a:xfrm>
            <a:off x="7816353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77" name="Organigramme : Connecteur 19"/>
          <p:cNvSpPr/>
          <p:nvPr/>
        </p:nvSpPr>
        <p:spPr>
          <a:xfrm>
            <a:off x="8588250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78" name="Organigramme : Connecteur 19"/>
          <p:cNvSpPr/>
          <p:nvPr/>
        </p:nvSpPr>
        <p:spPr>
          <a:xfrm>
            <a:off x="8740650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79" name="Organigramme : Connecteur 19"/>
          <p:cNvSpPr/>
          <p:nvPr/>
        </p:nvSpPr>
        <p:spPr>
          <a:xfrm>
            <a:off x="8893050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81" name="Organigramme : Connecteur 19"/>
          <p:cNvSpPr/>
          <p:nvPr/>
        </p:nvSpPr>
        <p:spPr>
          <a:xfrm>
            <a:off x="8131050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82" name="Organigramme : Connecteur 19"/>
          <p:cNvSpPr/>
          <p:nvPr/>
        </p:nvSpPr>
        <p:spPr>
          <a:xfrm>
            <a:off x="8283450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83" name="Organigramme : Connecteur 19"/>
          <p:cNvSpPr/>
          <p:nvPr/>
        </p:nvSpPr>
        <p:spPr>
          <a:xfrm>
            <a:off x="8435850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84" name="Organigramme : Connecteur 19"/>
          <p:cNvSpPr/>
          <p:nvPr/>
        </p:nvSpPr>
        <p:spPr>
          <a:xfrm>
            <a:off x="7978405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pic>
        <p:nvPicPr>
          <p:cNvPr id="9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772817"/>
            <a:ext cx="3835915" cy="1872208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9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772816"/>
            <a:ext cx="3796157" cy="1880159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99" name="Rectangle 98"/>
          <p:cNvSpPr/>
          <p:nvPr/>
        </p:nvSpPr>
        <p:spPr>
          <a:xfrm>
            <a:off x="7956376" y="2304077"/>
            <a:ext cx="1187624" cy="1124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100" dirty="0" smtClean="0">
                <a:solidFill>
                  <a:srgbClr val="006633"/>
                </a:solidFill>
                <a:latin typeface="Arial Bold"/>
              </a:rPr>
              <a:t>Figures </a:t>
            </a:r>
            <a:r>
              <a:rPr lang="fr-FR" sz="1100" dirty="0" err="1" smtClean="0">
                <a:solidFill>
                  <a:srgbClr val="006633"/>
                </a:solidFill>
                <a:latin typeface="Arial Bold"/>
              </a:rPr>
              <a:t>from</a:t>
            </a:r>
            <a:r>
              <a:rPr lang="fr-FR" sz="1100" dirty="0" smtClean="0">
                <a:solidFill>
                  <a:srgbClr val="006633"/>
                </a:solidFill>
                <a:latin typeface="Arial Bold"/>
              </a:rPr>
              <a:t> R.J. </a:t>
            </a:r>
            <a:r>
              <a:rPr lang="fr-FR" sz="1100" dirty="0" err="1" smtClean="0">
                <a:solidFill>
                  <a:srgbClr val="006633"/>
                </a:solidFill>
                <a:latin typeface="Arial Bold"/>
              </a:rPr>
              <a:t>Furnstahl</a:t>
            </a:r>
            <a:endParaRPr lang="fr-FR" sz="1100" dirty="0" smtClean="0">
              <a:solidFill>
                <a:srgbClr val="006600"/>
              </a:solidFill>
              <a:latin typeface="Arial Bold"/>
            </a:endParaRP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100" dirty="0" smtClean="0">
                <a:solidFill>
                  <a:srgbClr val="006600"/>
                </a:solidFill>
                <a:latin typeface="Arial Bold"/>
              </a:rPr>
              <a:t>(Lecture Notes in </a:t>
            </a:r>
            <a:r>
              <a:rPr lang="fr-FR" sz="1100" dirty="0" err="1" smtClean="0">
                <a:solidFill>
                  <a:srgbClr val="006600"/>
                </a:solidFill>
                <a:latin typeface="Arial Bold"/>
              </a:rPr>
              <a:t>Physics</a:t>
            </a:r>
            <a:r>
              <a:rPr lang="fr-FR" sz="1100" dirty="0" smtClean="0">
                <a:solidFill>
                  <a:srgbClr val="006600"/>
                </a:solidFill>
                <a:latin typeface="Arial Bold"/>
              </a:rPr>
              <a:t> 641:1-29, 2004)</a:t>
            </a: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sz="1100" dirty="0"/>
          </a:p>
        </p:txBody>
      </p:sp>
      <p:sp>
        <p:nvSpPr>
          <p:cNvPr id="100" name="Rectangle à coins arrondis 99"/>
          <p:cNvSpPr/>
          <p:nvPr/>
        </p:nvSpPr>
        <p:spPr>
          <a:xfrm>
            <a:off x="323528" y="1196752"/>
            <a:ext cx="8496944" cy="504056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Relevant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degrees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of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freedom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for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nuclear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structure :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nucleons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+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mesons</a:t>
            </a: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>
              <a:spcBef>
                <a:spcPts val="1050"/>
              </a:spcBef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600" dirty="0" smtClean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101" name="Rectangle à coins arrondis 100"/>
          <p:cNvSpPr/>
          <p:nvPr/>
        </p:nvSpPr>
        <p:spPr>
          <a:xfrm>
            <a:off x="395536" y="5301208"/>
            <a:ext cx="8496944" cy="1368152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Self-consistent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mean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field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formalism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: </a:t>
            </a:r>
            <a:r>
              <a:rPr lang="fr-FR" sz="1400" b="1" u="sng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in-medium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effective interaction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designed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to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be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use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altogether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with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a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ground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-state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approximated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by a Slater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determinent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</a:t>
            </a: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00"/>
                </a:solidFill>
                <a:sym typeface="Wingdings"/>
              </a:rPr>
              <a:t> </a:t>
            </a:r>
            <a:r>
              <a:rPr lang="fr-FR" sz="1400" dirty="0" err="1" smtClean="0">
                <a:solidFill>
                  <a:srgbClr val="006600"/>
                </a:solidFill>
                <a:latin typeface="Trebuchet MS" pitchFamily="34" charset="0"/>
                <a:sym typeface="Wingdings"/>
              </a:rPr>
              <a:t>Mesons</a:t>
            </a:r>
            <a:r>
              <a:rPr lang="fr-FR" sz="1400" dirty="0" smtClean="0">
                <a:solidFill>
                  <a:srgbClr val="006600"/>
                </a:solidFill>
                <a:latin typeface="Trebuchet MS" pitchFamily="34" charset="0"/>
                <a:sym typeface="Wingdings"/>
              </a:rPr>
              <a:t> = effective </a:t>
            </a:r>
            <a:r>
              <a:rPr lang="fr-FR" sz="1400" dirty="0" err="1" smtClean="0">
                <a:solidFill>
                  <a:srgbClr val="006600"/>
                </a:solidFill>
                <a:latin typeface="Trebuchet MS" pitchFamily="34" charset="0"/>
                <a:sym typeface="Wingdings"/>
              </a:rPr>
              <a:t>degrees</a:t>
            </a:r>
            <a:r>
              <a:rPr lang="fr-FR" sz="1400" dirty="0" smtClean="0">
                <a:solidFill>
                  <a:srgbClr val="006600"/>
                </a:solidFill>
                <a:latin typeface="Trebuchet MS" pitchFamily="34" charset="0"/>
                <a:sym typeface="Wingdings"/>
              </a:rPr>
              <a:t> of </a:t>
            </a:r>
            <a:r>
              <a:rPr lang="fr-FR" sz="1400" dirty="0" err="1" smtClean="0">
                <a:solidFill>
                  <a:srgbClr val="006600"/>
                </a:solidFill>
                <a:latin typeface="Trebuchet MS" pitchFamily="34" charset="0"/>
                <a:sym typeface="Wingdings"/>
              </a:rPr>
              <a:t>freedom</a:t>
            </a:r>
            <a:r>
              <a:rPr lang="fr-FR" sz="1400" dirty="0" smtClean="0">
                <a:solidFill>
                  <a:srgbClr val="006600"/>
                </a:solidFill>
                <a:latin typeface="Trebuchet MS" pitchFamily="34" charset="0"/>
                <a:sym typeface="Wingdings"/>
              </a:rPr>
              <a:t> </a:t>
            </a:r>
            <a:r>
              <a:rPr lang="fr-FR" sz="1400" dirty="0" err="1" smtClean="0">
                <a:solidFill>
                  <a:srgbClr val="006600"/>
                </a:solidFill>
                <a:latin typeface="Trebuchet MS" pitchFamily="34" charset="0"/>
                <a:sym typeface="Wingdings"/>
              </a:rPr>
              <a:t>which</a:t>
            </a:r>
            <a:r>
              <a:rPr lang="fr-FR" sz="1400" dirty="0" smtClean="0">
                <a:solidFill>
                  <a:srgbClr val="006600"/>
                </a:solidFill>
                <a:latin typeface="Trebuchet MS" pitchFamily="34" charset="0"/>
                <a:sym typeface="Wingdings"/>
              </a:rPr>
              <a:t> </a:t>
            </a:r>
            <a:r>
              <a:rPr lang="fr-FR" sz="1400" dirty="0" err="1" smtClean="0">
                <a:solidFill>
                  <a:srgbClr val="006600"/>
                </a:solidFill>
                <a:latin typeface="Trebuchet MS" pitchFamily="34" charset="0"/>
                <a:sym typeface="Wingdings"/>
              </a:rPr>
              <a:t>generate</a:t>
            </a:r>
            <a:r>
              <a:rPr lang="fr-FR" sz="1400" dirty="0" smtClean="0">
                <a:solidFill>
                  <a:srgbClr val="006600"/>
                </a:solidFill>
                <a:latin typeface="Trebuchet MS" pitchFamily="34" charset="0"/>
                <a:sym typeface="Wingdings"/>
              </a:rPr>
              <a:t> the NN in-medium interaction : </a:t>
            </a:r>
            <a:r>
              <a:rPr lang="fr-FR" sz="1400" dirty="0" smtClean="0">
                <a:solidFill>
                  <a:srgbClr val="006600"/>
                </a:solidFill>
                <a:sym typeface="Wingdings"/>
              </a:rPr>
              <a:t> </a:t>
            </a:r>
            <a:r>
              <a:rPr lang="fr-FR" sz="1400" dirty="0" smtClean="0">
                <a:solidFill>
                  <a:srgbClr val="006600"/>
                </a:solidFill>
                <a:sym typeface="Symbol"/>
              </a:rPr>
              <a:t>(J</a:t>
            </a:r>
            <a:r>
              <a:rPr lang="fr-FR" sz="1400" baseline="30000" dirty="0" smtClean="0">
                <a:solidFill>
                  <a:srgbClr val="006600"/>
                </a:solidFill>
                <a:sym typeface="Symbol"/>
              </a:rPr>
              <a:t></a:t>
            </a:r>
            <a:r>
              <a:rPr lang="fr-FR" sz="1400" dirty="0" smtClean="0">
                <a:solidFill>
                  <a:srgbClr val="006600"/>
                </a:solidFill>
                <a:sym typeface="Symbol"/>
              </a:rPr>
              <a:t>,T = 0</a:t>
            </a:r>
            <a:r>
              <a:rPr lang="fr-FR" sz="1400" baseline="30000" dirty="0" smtClean="0">
                <a:solidFill>
                  <a:srgbClr val="006600"/>
                </a:solidFill>
                <a:sym typeface="Symbol"/>
              </a:rPr>
              <a:t>-</a:t>
            </a:r>
            <a:r>
              <a:rPr lang="fr-FR" sz="1400" dirty="0" smtClean="0">
                <a:solidFill>
                  <a:srgbClr val="006600"/>
                </a:solidFill>
                <a:sym typeface="Symbol"/>
              </a:rPr>
              <a:t>,1 )   (0</a:t>
            </a:r>
            <a:r>
              <a:rPr lang="fr-FR" sz="1400" baseline="30000" dirty="0" smtClean="0">
                <a:solidFill>
                  <a:srgbClr val="006600"/>
                </a:solidFill>
                <a:sym typeface="Symbol"/>
              </a:rPr>
              <a:t>+</a:t>
            </a:r>
            <a:r>
              <a:rPr lang="fr-FR" sz="1400" dirty="0" smtClean="0">
                <a:solidFill>
                  <a:srgbClr val="006600"/>
                </a:solidFill>
                <a:sym typeface="Symbol"/>
              </a:rPr>
              <a:t>,0)    (1</a:t>
            </a:r>
            <a:r>
              <a:rPr lang="fr-FR" sz="1400" baseline="30000" dirty="0" smtClean="0">
                <a:solidFill>
                  <a:srgbClr val="006600"/>
                </a:solidFill>
                <a:sym typeface="Symbol"/>
              </a:rPr>
              <a:t>-</a:t>
            </a:r>
            <a:r>
              <a:rPr lang="fr-FR" sz="1400" dirty="0" smtClean="0">
                <a:solidFill>
                  <a:srgbClr val="006600"/>
                </a:solidFill>
                <a:sym typeface="Symbol"/>
              </a:rPr>
              <a:t>,0)    (1</a:t>
            </a:r>
            <a:r>
              <a:rPr lang="fr-FR" sz="1400" baseline="30000" dirty="0" smtClean="0">
                <a:solidFill>
                  <a:srgbClr val="006600"/>
                </a:solidFill>
                <a:sym typeface="Symbol"/>
              </a:rPr>
              <a:t>-</a:t>
            </a:r>
            <a:r>
              <a:rPr lang="fr-FR" sz="1400" dirty="0" smtClean="0">
                <a:solidFill>
                  <a:srgbClr val="006600"/>
                </a:solidFill>
                <a:sym typeface="Symbol"/>
              </a:rPr>
              <a:t>,1)</a:t>
            </a:r>
            <a:r>
              <a:rPr lang="fr-FR" sz="1400" dirty="0" smtClean="0">
                <a:solidFill>
                  <a:srgbClr val="006633"/>
                </a:solidFill>
                <a:latin typeface="Trebuchet MS" pitchFamily="34" charset="0"/>
                <a:sym typeface="Wingdings"/>
              </a:rPr>
              <a:t> </a:t>
            </a:r>
            <a:r>
              <a:rPr lang="fr-FR" sz="1400" dirty="0" smtClean="0">
                <a:solidFill>
                  <a:srgbClr val="006633"/>
                </a:solidFill>
                <a:latin typeface="Trebuchet MS" pitchFamily="34" charset="0"/>
              </a:rPr>
              <a:t> </a:t>
            </a: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>
              <a:spcBef>
                <a:spcPts val="1050"/>
              </a:spcBef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600" dirty="0" smtClean="0">
              <a:solidFill>
                <a:srgbClr val="006633"/>
              </a:solidFill>
              <a:latin typeface="Trebuchet MS" charset="0"/>
            </a:endParaRPr>
          </a:p>
        </p:txBody>
      </p:sp>
      <p:pic>
        <p:nvPicPr>
          <p:cNvPr id="547841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02250" y="3774355"/>
            <a:ext cx="1745814" cy="1454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" name="ZoneTexte 101"/>
          <p:cNvSpPr txBox="1"/>
          <p:nvPr/>
        </p:nvSpPr>
        <p:spPr>
          <a:xfrm>
            <a:off x="3200147" y="4869160"/>
            <a:ext cx="291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</a:t>
            </a:r>
            <a:endParaRPr lang="fr-FR" dirty="0"/>
          </a:p>
        </p:txBody>
      </p:sp>
      <p:sp>
        <p:nvSpPr>
          <p:cNvPr id="103" name="ZoneTexte 102"/>
          <p:cNvSpPr txBox="1"/>
          <p:nvPr/>
        </p:nvSpPr>
        <p:spPr>
          <a:xfrm>
            <a:off x="5072355" y="4931876"/>
            <a:ext cx="291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</a:t>
            </a:r>
            <a:endParaRPr lang="fr-FR" dirty="0"/>
          </a:p>
        </p:txBody>
      </p:sp>
      <p:sp>
        <p:nvSpPr>
          <p:cNvPr id="105" name="ZoneTexte 104"/>
          <p:cNvSpPr txBox="1"/>
          <p:nvPr/>
        </p:nvSpPr>
        <p:spPr>
          <a:xfrm>
            <a:off x="3748108" y="4149080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/>
              <a:t>mesons,photon</a:t>
            </a:r>
            <a:endParaRPr lang="fr-F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6" name="Rectangle à coins arrondis 85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2) L’approche RHFB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87" name="Organigramme : Connecteur 15"/>
          <p:cNvSpPr/>
          <p:nvPr/>
        </p:nvSpPr>
        <p:spPr>
          <a:xfrm>
            <a:off x="611560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88" name="Organigramme : Connecteur 16"/>
          <p:cNvSpPr/>
          <p:nvPr/>
        </p:nvSpPr>
        <p:spPr>
          <a:xfrm>
            <a:off x="754435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9" name="Organigramme : Connecteur 48"/>
          <p:cNvSpPr/>
          <p:nvPr/>
        </p:nvSpPr>
        <p:spPr>
          <a:xfrm>
            <a:off x="611561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0" name="Organigramme : Connecteur 48"/>
          <p:cNvSpPr/>
          <p:nvPr/>
        </p:nvSpPr>
        <p:spPr>
          <a:xfrm>
            <a:off x="756010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2" name="Rectangle à coins arrondis 21"/>
          <p:cNvSpPr/>
          <p:nvPr/>
        </p:nvSpPr>
        <p:spPr>
          <a:xfrm>
            <a:off x="467544" y="980728"/>
            <a:ext cx="2357454" cy="64294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Lagrangian</a:t>
            </a:r>
            <a:endParaRPr lang="fr-FR" dirty="0"/>
          </a:p>
        </p:txBody>
      </p:sp>
      <p:sp>
        <p:nvSpPr>
          <p:cNvPr id="23" name="Rectangle à coins arrondis 22"/>
          <p:cNvSpPr/>
          <p:nvPr/>
        </p:nvSpPr>
        <p:spPr>
          <a:xfrm>
            <a:off x="467544" y="2132856"/>
            <a:ext cx="2357454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Hamiltonian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24" name="Rectangle à coins arrondis 23"/>
          <p:cNvSpPr/>
          <p:nvPr/>
        </p:nvSpPr>
        <p:spPr>
          <a:xfrm>
            <a:off x="467544" y="3356992"/>
            <a:ext cx="2357454" cy="6429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EDF</a:t>
            </a:r>
            <a:endParaRPr lang="fr-FR" dirty="0"/>
          </a:p>
        </p:txBody>
      </p:sp>
      <p:sp>
        <p:nvSpPr>
          <p:cNvPr id="25" name="Flèche courbée vers la gauche 24"/>
          <p:cNvSpPr/>
          <p:nvPr/>
        </p:nvSpPr>
        <p:spPr>
          <a:xfrm>
            <a:off x="2987824" y="1196752"/>
            <a:ext cx="1152128" cy="1296144"/>
          </a:xfrm>
          <a:prstGeom prst="curvedLeftArrow">
            <a:avLst>
              <a:gd name="adj1" fmla="val 5607"/>
              <a:gd name="adj2" fmla="val 30886"/>
              <a:gd name="adj3" fmla="val 2454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4283968" y="908720"/>
            <a:ext cx="4680520" cy="1368152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Characterized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by 8 free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parameters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fitted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on the mass of 12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spherical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nuclei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+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nuclear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matter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saturation point</a:t>
            </a: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Legendre transformation</a:t>
            </a: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>
              <a:spcBef>
                <a:spcPts val="1050"/>
              </a:spcBef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600" dirty="0" smtClean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27" name="Flèche courbée vers la gauche 26"/>
          <p:cNvSpPr/>
          <p:nvPr/>
        </p:nvSpPr>
        <p:spPr>
          <a:xfrm>
            <a:off x="2987824" y="2564904"/>
            <a:ext cx="1152128" cy="1080120"/>
          </a:xfrm>
          <a:prstGeom prst="curvedLeftArrow">
            <a:avLst>
              <a:gd name="adj1" fmla="val 5607"/>
              <a:gd name="adj2" fmla="val 30886"/>
              <a:gd name="adj3" fmla="val 2454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467544" y="4797152"/>
            <a:ext cx="2357454" cy="64294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RHFB </a:t>
            </a:r>
            <a:r>
              <a:rPr lang="fr-FR" dirty="0" err="1" smtClean="0"/>
              <a:t>equations</a:t>
            </a:r>
            <a:endParaRPr lang="fr-FR" dirty="0"/>
          </a:p>
        </p:txBody>
      </p:sp>
      <p:sp>
        <p:nvSpPr>
          <p:cNvPr id="30" name="Rectangle à coins arrondis 29"/>
          <p:cNvSpPr/>
          <p:nvPr/>
        </p:nvSpPr>
        <p:spPr>
          <a:xfrm>
            <a:off x="486354" y="5882402"/>
            <a:ext cx="2357454" cy="64294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Observables</a:t>
            </a:r>
            <a:endParaRPr lang="fr-FR" dirty="0"/>
          </a:p>
        </p:txBody>
      </p:sp>
      <p:sp>
        <p:nvSpPr>
          <p:cNvPr id="31" name="Flèche courbée vers la gauche 30"/>
          <p:cNvSpPr/>
          <p:nvPr/>
        </p:nvSpPr>
        <p:spPr>
          <a:xfrm>
            <a:off x="2987824" y="3861048"/>
            <a:ext cx="1152128" cy="1296144"/>
          </a:xfrm>
          <a:prstGeom prst="curvedLeftArrow">
            <a:avLst>
              <a:gd name="adj1" fmla="val 5607"/>
              <a:gd name="adj2" fmla="val 30886"/>
              <a:gd name="adj3" fmla="val 2454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2" name="Flèche courbée vers la gauche 31"/>
          <p:cNvSpPr/>
          <p:nvPr/>
        </p:nvSpPr>
        <p:spPr>
          <a:xfrm>
            <a:off x="3059832" y="5301208"/>
            <a:ext cx="1152128" cy="1080120"/>
          </a:xfrm>
          <a:prstGeom prst="curvedLeftArrow">
            <a:avLst>
              <a:gd name="adj1" fmla="val 5607"/>
              <a:gd name="adj2" fmla="val 30886"/>
              <a:gd name="adj3" fmla="val 2454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3" name="Rectangle à coins arrondis 32"/>
          <p:cNvSpPr/>
          <p:nvPr/>
        </p:nvSpPr>
        <p:spPr>
          <a:xfrm>
            <a:off x="4283968" y="4797152"/>
            <a:ext cx="4680520" cy="360040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Minimization</a:t>
            </a: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>
              <a:spcBef>
                <a:spcPts val="1050"/>
              </a:spcBef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600" dirty="0" smtClean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34" name="Rectangle à coins arrondis 33"/>
          <p:cNvSpPr/>
          <p:nvPr/>
        </p:nvSpPr>
        <p:spPr>
          <a:xfrm>
            <a:off x="4283968" y="5589240"/>
            <a:ext cx="4680520" cy="576064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Resolution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in a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deformed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harmonic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oscillator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basis</a:t>
            </a: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>
              <a:spcBef>
                <a:spcPts val="1050"/>
              </a:spcBef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600" dirty="0" smtClean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41" name="Rectangle à coins arrondis 40"/>
          <p:cNvSpPr/>
          <p:nvPr/>
        </p:nvSpPr>
        <p:spPr>
          <a:xfrm>
            <a:off x="4211960" y="2348880"/>
            <a:ext cx="4752528" cy="2376264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Quantization</a:t>
            </a: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Mean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-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field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approximation : expectation value in the HFB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ground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state </a:t>
            </a:r>
          </a:p>
          <a:p>
            <a:pPr marL="25400" algn="just">
              <a:spcBef>
                <a:spcPts val="1050"/>
              </a:spcBef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600" dirty="0" smtClean="0">
              <a:solidFill>
                <a:srgbClr val="006633"/>
              </a:solidFill>
              <a:latin typeface="Trebuchet MS" charset="0"/>
            </a:endParaRPr>
          </a:p>
        </p:txBody>
      </p:sp>
      <p:pic>
        <p:nvPicPr>
          <p:cNvPr id="4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0485" y="3356992"/>
            <a:ext cx="1587979" cy="1160598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ffectLst/>
        </p:spPr>
      </p:pic>
      <p:pic>
        <p:nvPicPr>
          <p:cNvPr id="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976" y="3567774"/>
            <a:ext cx="2518288" cy="925006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  <a:effectLst/>
        </p:spPr>
      </p:pic>
      <p:sp>
        <p:nvSpPr>
          <p:cNvPr id="44" name="ZoneTexte 43"/>
          <p:cNvSpPr txBox="1"/>
          <p:nvPr/>
        </p:nvSpPr>
        <p:spPr>
          <a:xfrm>
            <a:off x="4427984" y="4158280"/>
            <a:ext cx="226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</a:t>
            </a:r>
            <a:endParaRPr lang="fr-FR" dirty="0"/>
          </a:p>
        </p:txBody>
      </p:sp>
      <p:sp>
        <p:nvSpPr>
          <p:cNvPr id="45" name="ZoneTexte 44"/>
          <p:cNvSpPr txBox="1"/>
          <p:nvPr/>
        </p:nvSpPr>
        <p:spPr>
          <a:xfrm>
            <a:off x="6588224" y="4149080"/>
            <a:ext cx="226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</a:t>
            </a:r>
            <a:endParaRPr lang="fr-FR" dirty="0"/>
          </a:p>
        </p:txBody>
      </p:sp>
      <p:sp>
        <p:nvSpPr>
          <p:cNvPr id="46" name="ZoneTexte 45"/>
          <p:cNvSpPr txBox="1"/>
          <p:nvPr/>
        </p:nvSpPr>
        <p:spPr>
          <a:xfrm>
            <a:off x="7376509" y="3861048"/>
            <a:ext cx="226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N</a:t>
            </a:r>
            <a:endParaRPr lang="fr-FR" sz="1600" dirty="0"/>
          </a:p>
        </p:txBody>
      </p:sp>
      <p:sp>
        <p:nvSpPr>
          <p:cNvPr id="47" name="ZoneTexte 46"/>
          <p:cNvSpPr txBox="1"/>
          <p:nvPr/>
        </p:nvSpPr>
        <p:spPr>
          <a:xfrm>
            <a:off x="8312613" y="3356992"/>
            <a:ext cx="226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N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205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467544" y="836712"/>
            <a:ext cx="8143875" cy="1728192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Wingdings" pitchFamily="2" charset="2"/>
              <a:buChar char="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 </a:t>
            </a:r>
            <a:r>
              <a:rPr lang="fr-FR" sz="1600" b="1" u="sng" dirty="0" smtClean="0">
                <a:solidFill>
                  <a:srgbClr val="006633"/>
                </a:solidFill>
                <a:latin typeface="Trebuchet MS" charset="0"/>
              </a:rPr>
              <a:t>INTRODUCTION AND CONTEXT</a:t>
            </a:r>
          </a:p>
          <a:p>
            <a:pPr marL="720000" indent="-342900" fontAlgn="auto">
              <a:spcBef>
                <a:spcPts val="120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+mj-lt"/>
              <a:buAutoNum type="alphaUcPeriod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Why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a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relativistic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approach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?</a:t>
            </a:r>
          </a:p>
          <a:p>
            <a:pPr marL="720000" indent="-342900" fontAlgn="auto">
              <a:spcBef>
                <a:spcPts val="120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+mj-lt"/>
              <a:buAutoNum type="alphaUcPeriod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Why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a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mean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field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framework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?</a:t>
            </a:r>
          </a:p>
          <a:p>
            <a:pPr marL="720000" indent="-342900" fontAlgn="auto">
              <a:spcBef>
                <a:spcPts val="120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+mj-lt"/>
              <a:buAutoNum type="alphaUcPeriod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Why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the Fock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term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?</a:t>
            </a: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	</a:t>
            </a:r>
            <a:endParaRPr lang="fr-FR" sz="1600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2063" name="Rectangle 13"/>
          <p:cNvSpPr>
            <a:spLocks noChangeArrowheads="1"/>
          </p:cNvSpPr>
          <p:nvPr/>
        </p:nvSpPr>
        <p:spPr bwMode="auto">
          <a:xfrm>
            <a:off x="285750" y="116632"/>
            <a:ext cx="8655050" cy="428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40757" bIns="0"/>
          <a:lstStyle/>
          <a:p>
            <a:pPr marL="36513" algn="ctr">
              <a:spcBef>
                <a:spcPts val="1900"/>
              </a:spcBef>
              <a:buClr>
                <a:srgbClr val="CC9900"/>
              </a:buClr>
              <a:tabLst>
                <a:tab pos="36513" algn="l"/>
                <a:tab pos="352425" algn="l"/>
                <a:tab pos="668338" algn="l"/>
                <a:tab pos="984250" algn="l"/>
                <a:tab pos="1300163" algn="l"/>
                <a:tab pos="1616075" algn="l"/>
                <a:tab pos="1931988" algn="l"/>
                <a:tab pos="2247900" algn="l"/>
                <a:tab pos="2563813" algn="l"/>
                <a:tab pos="2879725" algn="l"/>
                <a:tab pos="3195638" algn="l"/>
                <a:tab pos="3511550" algn="l"/>
                <a:tab pos="3827463" algn="l"/>
                <a:tab pos="4143375" algn="l"/>
                <a:tab pos="4459288" algn="l"/>
                <a:tab pos="4775200" algn="l"/>
                <a:tab pos="5091113" algn="l"/>
                <a:tab pos="5407025" algn="l"/>
                <a:tab pos="5722938" algn="l"/>
                <a:tab pos="6038850" algn="l"/>
                <a:tab pos="6354763" algn="l"/>
                <a:tab pos="6616700" algn="l"/>
                <a:tab pos="7126288" algn="l"/>
                <a:tab pos="7634288" algn="l"/>
                <a:tab pos="8143875" algn="l"/>
                <a:tab pos="8653463" algn="l"/>
              </a:tabLst>
            </a:pPr>
            <a:r>
              <a:rPr lang="en-US" sz="2400" u="sng" dirty="0" smtClean="0">
                <a:solidFill>
                  <a:srgbClr val="CC9900"/>
                </a:solidFill>
                <a:latin typeface="Lucida Grande"/>
              </a:rPr>
              <a:t>CONTENTS</a:t>
            </a:r>
            <a:endParaRPr lang="en-US" sz="2400" u="sng" dirty="0">
              <a:solidFill>
                <a:srgbClr val="CC9900"/>
              </a:solidFill>
              <a:latin typeface="Lucida Grande"/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467544" y="2852936"/>
            <a:ext cx="8143875" cy="1656184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Wingdings" pitchFamily="2" charset="2"/>
              <a:buChar char="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 </a:t>
            </a:r>
            <a:r>
              <a:rPr lang="fr-FR" sz="1600" b="1" u="sng" dirty="0" smtClean="0">
                <a:solidFill>
                  <a:srgbClr val="006633"/>
                </a:solidFill>
                <a:latin typeface="Trebuchet MS" charset="0"/>
              </a:rPr>
              <a:t>THE RELATIVISTIC HARTREE-FOCK-BOGOLIUBOV MODEL </a:t>
            </a:r>
          </a:p>
          <a:p>
            <a:pPr marL="720000" indent="-342900" fontAlgn="auto">
              <a:spcBef>
                <a:spcPts val="1200"/>
              </a:spcBef>
              <a:spcAft>
                <a:spcPts val="0"/>
              </a:spcAft>
              <a:buClr>
                <a:srgbClr val="006600"/>
              </a:buClr>
              <a:buSzPct val="15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400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459034" y="4797152"/>
            <a:ext cx="8143875" cy="1656184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Wingdings" pitchFamily="2" charset="2"/>
              <a:buChar char="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 </a:t>
            </a:r>
            <a:r>
              <a:rPr lang="fr-FR" sz="1600" b="1" u="sng" dirty="0" smtClean="0">
                <a:solidFill>
                  <a:srgbClr val="006633"/>
                </a:solidFill>
                <a:latin typeface="Trebuchet MS" charset="0"/>
              </a:rPr>
              <a:t>DESCRIPTION OF THE Z=6,10,12 NUCLEI</a:t>
            </a:r>
          </a:p>
          <a:p>
            <a:pPr marL="720000" indent="-342900" fontAlgn="auto">
              <a:spcBef>
                <a:spcPts val="120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+mj-lt"/>
              <a:buAutoNum type="alphaUcPeriod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Ground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state observables</a:t>
            </a:r>
          </a:p>
          <a:p>
            <a:pPr marL="720000" indent="-342900" fontAlgn="auto">
              <a:spcBef>
                <a:spcPts val="120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+mj-lt"/>
              <a:buAutoNum type="alphaUcPeriod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Shell Structure</a:t>
            </a:r>
          </a:p>
          <a:p>
            <a:pPr marL="720000" indent="-342900" fontAlgn="auto">
              <a:spcBef>
                <a:spcPts val="120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+mj-lt"/>
              <a:buAutoNum type="alphaUcPeriod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Role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of the pion in the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relativistic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mean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field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models</a:t>
            </a:r>
            <a:endParaRPr lang="fr-FR" sz="1400" dirty="0">
              <a:solidFill>
                <a:srgbClr val="006633"/>
              </a:solidFill>
              <a:latin typeface="Trebuchet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1) Introduction and </a:t>
            </a:r>
            <a:r>
              <a:rPr lang="fr-FR" sz="1200" b="1" dirty="0" err="1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context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2) The RHFB </a:t>
            </a:r>
            <a:r>
              <a:rPr lang="fr-FR" sz="1200" b="1" dirty="0" err="1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approach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  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3)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Results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       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      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38" name="Organigramme : Connecteur 15"/>
          <p:cNvSpPr/>
          <p:nvPr/>
        </p:nvSpPr>
        <p:spPr>
          <a:xfrm>
            <a:off x="3531635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1" name="Organigramme : Connecteur 16"/>
          <p:cNvSpPr/>
          <p:nvPr/>
        </p:nvSpPr>
        <p:spPr>
          <a:xfrm>
            <a:off x="3674510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55" name="Organigramme : Connecteur 48"/>
          <p:cNvSpPr/>
          <p:nvPr/>
        </p:nvSpPr>
        <p:spPr>
          <a:xfrm>
            <a:off x="3531636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74" name="Organigramme : Connecteur 48"/>
          <p:cNvSpPr/>
          <p:nvPr/>
        </p:nvSpPr>
        <p:spPr>
          <a:xfrm>
            <a:off x="3676085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3" name="Organigramme : Connecteur 52"/>
          <p:cNvSpPr/>
          <p:nvPr/>
        </p:nvSpPr>
        <p:spPr>
          <a:xfrm>
            <a:off x="659266" y="500063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6" name="Organigramme : Connecteur 55"/>
          <p:cNvSpPr/>
          <p:nvPr/>
        </p:nvSpPr>
        <p:spPr>
          <a:xfrm>
            <a:off x="1227805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70" name="Organigramme : Connecteur 69"/>
          <p:cNvSpPr/>
          <p:nvPr/>
        </p:nvSpPr>
        <p:spPr>
          <a:xfrm>
            <a:off x="1370680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71" name="Organigramme : Connecteur 70"/>
          <p:cNvSpPr/>
          <p:nvPr/>
        </p:nvSpPr>
        <p:spPr>
          <a:xfrm>
            <a:off x="1513555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72" name="Organigramme : Connecteur 71"/>
          <p:cNvSpPr/>
          <p:nvPr/>
        </p:nvSpPr>
        <p:spPr>
          <a:xfrm>
            <a:off x="1652922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73" name="Organigramme : Connecteur 72"/>
          <p:cNvSpPr/>
          <p:nvPr/>
        </p:nvSpPr>
        <p:spPr>
          <a:xfrm>
            <a:off x="811666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75" name="Organigramme : Connecteur 74"/>
          <p:cNvSpPr/>
          <p:nvPr/>
        </p:nvSpPr>
        <p:spPr>
          <a:xfrm>
            <a:off x="956115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76" name="Organigramme : Connecteur 48"/>
          <p:cNvSpPr/>
          <p:nvPr/>
        </p:nvSpPr>
        <p:spPr>
          <a:xfrm>
            <a:off x="1097932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77" name="Organigramme : Connecteur 48"/>
          <p:cNvSpPr/>
          <p:nvPr/>
        </p:nvSpPr>
        <p:spPr>
          <a:xfrm>
            <a:off x="1228846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78" name="Organigramme : Connecteur 48"/>
          <p:cNvSpPr/>
          <p:nvPr/>
        </p:nvSpPr>
        <p:spPr>
          <a:xfrm>
            <a:off x="1370663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79" name="Organigramme : Connecteur 48"/>
          <p:cNvSpPr/>
          <p:nvPr/>
        </p:nvSpPr>
        <p:spPr>
          <a:xfrm>
            <a:off x="1512480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80" name="Organigramme : Connecteur 79"/>
          <p:cNvSpPr/>
          <p:nvPr/>
        </p:nvSpPr>
        <p:spPr>
          <a:xfrm>
            <a:off x="1805322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81" name="Organigramme : Connecteur 48"/>
          <p:cNvSpPr/>
          <p:nvPr/>
        </p:nvSpPr>
        <p:spPr>
          <a:xfrm>
            <a:off x="1656929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82" name="Organigramme : Connecteur 81"/>
          <p:cNvSpPr/>
          <p:nvPr/>
        </p:nvSpPr>
        <p:spPr>
          <a:xfrm>
            <a:off x="1957722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83" name="Organigramme : Connecteur 48"/>
          <p:cNvSpPr/>
          <p:nvPr/>
        </p:nvSpPr>
        <p:spPr>
          <a:xfrm>
            <a:off x="1809329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84" name="Organigramme : Connecteur 83"/>
          <p:cNvSpPr/>
          <p:nvPr/>
        </p:nvSpPr>
        <p:spPr>
          <a:xfrm>
            <a:off x="2110122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85" name="Organigramme : Connecteur 48"/>
          <p:cNvSpPr/>
          <p:nvPr/>
        </p:nvSpPr>
        <p:spPr>
          <a:xfrm>
            <a:off x="1953778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86" name="Organigramme : Connecteur 85"/>
          <p:cNvSpPr/>
          <p:nvPr/>
        </p:nvSpPr>
        <p:spPr>
          <a:xfrm>
            <a:off x="2262522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87" name="Organigramme : Connecteur 48"/>
          <p:cNvSpPr/>
          <p:nvPr/>
        </p:nvSpPr>
        <p:spPr>
          <a:xfrm>
            <a:off x="2106178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89" name="Organigramme : Connecteur 48"/>
          <p:cNvSpPr/>
          <p:nvPr/>
        </p:nvSpPr>
        <p:spPr>
          <a:xfrm>
            <a:off x="2258578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1" name="Organigramme : Connecteur 18"/>
          <p:cNvSpPr/>
          <p:nvPr/>
        </p:nvSpPr>
        <p:spPr>
          <a:xfrm>
            <a:off x="7493094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2" name="Organigramme : Connecteur 19"/>
          <p:cNvSpPr/>
          <p:nvPr/>
        </p:nvSpPr>
        <p:spPr>
          <a:xfrm>
            <a:off x="7637110" y="500063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3" name="Organigramme : Connecteur 40"/>
          <p:cNvSpPr/>
          <p:nvPr/>
        </p:nvSpPr>
        <p:spPr>
          <a:xfrm>
            <a:off x="6631851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4" name="Organigramme : Connecteur 41"/>
          <p:cNvSpPr/>
          <p:nvPr/>
        </p:nvSpPr>
        <p:spPr>
          <a:xfrm>
            <a:off x="6774726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5" name="Organigramme : Connecteur 42"/>
          <p:cNvSpPr/>
          <p:nvPr/>
        </p:nvSpPr>
        <p:spPr>
          <a:xfrm>
            <a:off x="6917601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6" name="Organigramme : Connecteur 43"/>
          <p:cNvSpPr/>
          <p:nvPr/>
        </p:nvSpPr>
        <p:spPr>
          <a:xfrm>
            <a:off x="7063899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8" name="Organigramme : Connecteur 44"/>
          <p:cNvSpPr/>
          <p:nvPr/>
        </p:nvSpPr>
        <p:spPr>
          <a:xfrm>
            <a:off x="7206774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9" name="Organigramme : Connecteur 45"/>
          <p:cNvSpPr/>
          <p:nvPr/>
        </p:nvSpPr>
        <p:spPr>
          <a:xfrm>
            <a:off x="7349649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0" name="Rectangle 13"/>
          <p:cNvSpPr>
            <a:spLocks noChangeArrowheads="1"/>
          </p:cNvSpPr>
          <p:nvPr/>
        </p:nvSpPr>
        <p:spPr bwMode="auto">
          <a:xfrm>
            <a:off x="285750" y="669372"/>
            <a:ext cx="8655050" cy="985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40757" bIns="0"/>
          <a:lstStyle/>
          <a:p>
            <a:pPr marL="493713" indent="-457200" algn="ctr">
              <a:spcBef>
                <a:spcPts val="1900"/>
              </a:spcBef>
              <a:buClr>
                <a:srgbClr val="CC9900"/>
              </a:buClr>
              <a:buSzPct val="125000"/>
              <a:buFont typeface="Wingdings" pitchFamily="2" charset="2"/>
              <a:buChar char=""/>
              <a:tabLst>
                <a:tab pos="36513" algn="l"/>
                <a:tab pos="352425" algn="l"/>
                <a:tab pos="668338" algn="l"/>
                <a:tab pos="984250" algn="l"/>
                <a:tab pos="1300163" algn="l"/>
                <a:tab pos="1616075" algn="l"/>
                <a:tab pos="1931988" algn="l"/>
                <a:tab pos="2247900" algn="l"/>
                <a:tab pos="2563813" algn="l"/>
                <a:tab pos="2879725" algn="l"/>
                <a:tab pos="3195638" algn="l"/>
                <a:tab pos="3511550" algn="l"/>
                <a:tab pos="3827463" algn="l"/>
                <a:tab pos="4143375" algn="l"/>
                <a:tab pos="4459288" algn="l"/>
                <a:tab pos="4775200" algn="l"/>
                <a:tab pos="5091113" algn="l"/>
                <a:tab pos="5407025" algn="l"/>
                <a:tab pos="5722938" algn="l"/>
                <a:tab pos="6038850" algn="l"/>
                <a:tab pos="6354763" algn="l"/>
                <a:tab pos="6616700" algn="l"/>
                <a:tab pos="7126288" algn="l"/>
                <a:tab pos="7634288" algn="l"/>
                <a:tab pos="8143875" algn="l"/>
                <a:tab pos="8653463" algn="l"/>
              </a:tabLst>
            </a:pPr>
            <a:r>
              <a:rPr lang="en-US" sz="2400" b="1" dirty="0" smtClean="0">
                <a:solidFill>
                  <a:srgbClr val="CC9900"/>
                </a:solidFill>
                <a:latin typeface="Lucida Grande"/>
              </a:rPr>
              <a:t>Description of the Z=6,10,12 isotopes</a:t>
            </a:r>
          </a:p>
          <a:p>
            <a:pPr marL="493713" indent="-457200" algn="ctr">
              <a:spcBef>
                <a:spcPts val="1900"/>
              </a:spcBef>
              <a:buClr>
                <a:srgbClr val="CC9900"/>
              </a:buClr>
              <a:tabLst>
                <a:tab pos="36513" algn="l"/>
                <a:tab pos="352425" algn="l"/>
                <a:tab pos="668338" algn="l"/>
                <a:tab pos="984250" algn="l"/>
                <a:tab pos="1300163" algn="l"/>
                <a:tab pos="1616075" algn="l"/>
                <a:tab pos="1931988" algn="l"/>
                <a:tab pos="2247900" algn="l"/>
                <a:tab pos="2563813" algn="l"/>
                <a:tab pos="2879725" algn="l"/>
                <a:tab pos="3195638" algn="l"/>
                <a:tab pos="3511550" algn="l"/>
                <a:tab pos="3827463" algn="l"/>
                <a:tab pos="4143375" algn="l"/>
                <a:tab pos="4459288" algn="l"/>
                <a:tab pos="4775200" algn="l"/>
                <a:tab pos="5091113" algn="l"/>
                <a:tab pos="5407025" algn="l"/>
                <a:tab pos="5722938" algn="l"/>
                <a:tab pos="6038850" algn="l"/>
                <a:tab pos="6354763" algn="l"/>
                <a:tab pos="6616700" algn="l"/>
                <a:tab pos="7126288" algn="l"/>
                <a:tab pos="7634288" algn="l"/>
                <a:tab pos="8143875" algn="l"/>
                <a:tab pos="8653463" algn="l"/>
              </a:tabLst>
            </a:pPr>
            <a:r>
              <a:rPr lang="en-US" sz="2000" u="sng" dirty="0" smtClean="0">
                <a:solidFill>
                  <a:srgbClr val="CC9900"/>
                </a:solidFill>
                <a:latin typeface="Lucida Grande"/>
              </a:rPr>
              <a:t>A) Ground state observables</a:t>
            </a:r>
          </a:p>
        </p:txBody>
      </p:sp>
      <p:sp>
        <p:nvSpPr>
          <p:cNvPr id="101" name="Organigramme : Connecteur 48"/>
          <p:cNvSpPr/>
          <p:nvPr/>
        </p:nvSpPr>
        <p:spPr>
          <a:xfrm>
            <a:off x="6634163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9" name="Organigramme : Connecteur 19"/>
          <p:cNvSpPr/>
          <p:nvPr/>
        </p:nvSpPr>
        <p:spPr>
          <a:xfrm>
            <a:off x="7776598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10" name="Organigramme : Connecteur 19"/>
          <p:cNvSpPr/>
          <p:nvPr/>
        </p:nvSpPr>
        <p:spPr>
          <a:xfrm>
            <a:off x="8548495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11" name="Organigramme : Connecteur 19"/>
          <p:cNvSpPr/>
          <p:nvPr/>
        </p:nvSpPr>
        <p:spPr>
          <a:xfrm>
            <a:off x="8700895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13" name="Organigramme : Connecteur 19"/>
          <p:cNvSpPr/>
          <p:nvPr/>
        </p:nvSpPr>
        <p:spPr>
          <a:xfrm>
            <a:off x="8091295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14" name="Organigramme : Connecteur 19"/>
          <p:cNvSpPr/>
          <p:nvPr/>
        </p:nvSpPr>
        <p:spPr>
          <a:xfrm>
            <a:off x="8243695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15" name="Organigramme : Connecteur 19"/>
          <p:cNvSpPr/>
          <p:nvPr/>
        </p:nvSpPr>
        <p:spPr>
          <a:xfrm>
            <a:off x="8396095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16" name="Organigramme : Connecteur 19"/>
          <p:cNvSpPr/>
          <p:nvPr/>
        </p:nvSpPr>
        <p:spPr>
          <a:xfrm>
            <a:off x="7938650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pic>
        <p:nvPicPr>
          <p:cNvPr id="8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270" y="2298338"/>
            <a:ext cx="7802064" cy="4295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" name="Rectangle à coins arrondis 89"/>
          <p:cNvSpPr/>
          <p:nvPr/>
        </p:nvSpPr>
        <p:spPr>
          <a:xfrm>
            <a:off x="395536" y="1772816"/>
            <a:ext cx="8496944" cy="432048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ctr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b="1" dirty="0" err="1" smtClean="0">
                <a:solidFill>
                  <a:srgbClr val="006600"/>
                </a:solidFill>
              </a:rPr>
              <a:t>Nucleonic</a:t>
            </a:r>
            <a:r>
              <a:rPr lang="fr-FR" b="1" dirty="0" smtClean="0">
                <a:solidFill>
                  <a:srgbClr val="006600"/>
                </a:solidFill>
              </a:rPr>
              <a:t> </a:t>
            </a:r>
            <a:r>
              <a:rPr lang="fr-FR" b="1" dirty="0" err="1" smtClean="0">
                <a:solidFill>
                  <a:srgbClr val="006600"/>
                </a:solidFill>
              </a:rPr>
              <a:t>density</a:t>
            </a:r>
            <a:r>
              <a:rPr lang="fr-FR" b="1" dirty="0" smtClean="0">
                <a:solidFill>
                  <a:srgbClr val="006600"/>
                </a:solidFill>
              </a:rPr>
              <a:t> in the </a:t>
            </a:r>
            <a:r>
              <a:rPr lang="fr-FR" b="1" dirty="0" err="1" smtClean="0">
                <a:solidFill>
                  <a:srgbClr val="006600"/>
                </a:solidFill>
              </a:rPr>
              <a:t>Neon</a:t>
            </a:r>
            <a:r>
              <a:rPr lang="fr-FR" b="1" dirty="0" smtClean="0">
                <a:solidFill>
                  <a:srgbClr val="006600"/>
                </a:solidFill>
              </a:rPr>
              <a:t> </a:t>
            </a:r>
            <a:r>
              <a:rPr lang="fr-FR" b="1" dirty="0" err="1" smtClean="0">
                <a:solidFill>
                  <a:srgbClr val="006600"/>
                </a:solidFill>
              </a:rPr>
              <a:t>isotopic</a:t>
            </a:r>
            <a:r>
              <a:rPr lang="fr-FR" b="1" dirty="0" smtClean="0">
                <a:solidFill>
                  <a:srgbClr val="006600"/>
                </a:solidFill>
              </a:rPr>
              <a:t> </a:t>
            </a:r>
            <a:r>
              <a:rPr lang="fr-FR" b="1" dirty="0" err="1" smtClean="0">
                <a:solidFill>
                  <a:srgbClr val="006600"/>
                </a:solidFill>
              </a:rPr>
              <a:t>chain</a:t>
            </a:r>
            <a:endParaRPr lang="fr-FR" sz="2000" b="1" dirty="0" smtClean="0">
              <a:solidFill>
                <a:srgbClr val="006633"/>
              </a:solidFill>
              <a:latin typeface="Trebuchet MS" charset="0"/>
            </a:endParaRPr>
          </a:p>
        </p:txBody>
      </p:sp>
      <p:pic>
        <p:nvPicPr>
          <p:cNvPr id="102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8424" y="2348880"/>
            <a:ext cx="6381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Line 2"/>
          <p:cNvSpPr>
            <a:spLocks noChangeShapeType="1"/>
          </p:cNvSpPr>
          <p:nvPr/>
        </p:nvSpPr>
        <p:spPr bwMode="auto">
          <a:xfrm>
            <a:off x="455613" y="6715125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 dirty="0"/>
          </a:p>
        </p:txBody>
      </p:sp>
      <p:grpSp>
        <p:nvGrpSpPr>
          <p:cNvPr id="4" name="Groupe 8"/>
          <p:cNvGrpSpPr/>
          <p:nvPr/>
        </p:nvGrpSpPr>
        <p:grpSpPr>
          <a:xfrm>
            <a:off x="1177922" y="4293096"/>
            <a:ext cx="7210502" cy="801840"/>
            <a:chOff x="1285883" y="1065157"/>
            <a:chExt cx="7070494" cy="564043"/>
          </a:xfrm>
        </p:grpSpPr>
        <p:sp>
          <p:nvSpPr>
            <p:cNvPr id="15" name="Rectangle à coins arrondis 14"/>
            <p:cNvSpPr/>
            <p:nvPr/>
          </p:nvSpPr>
          <p:spPr>
            <a:xfrm>
              <a:off x="1285883" y="1065157"/>
              <a:ext cx="7070494" cy="564043"/>
            </a:xfrm>
            <a:prstGeom prst="roundRect">
              <a:avLst/>
            </a:prstGeom>
            <a:solidFill>
              <a:srgbClr val="CC9900">
                <a:alpha val="2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1313417" y="1092691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FR" sz="2000" kern="1200" baseline="0" dirty="0" smtClean="0">
                  <a:solidFill>
                    <a:srgbClr val="006600"/>
                  </a:solidFill>
                </a:rPr>
                <a:t>RHFB</a:t>
              </a:r>
              <a:r>
                <a:rPr lang="fr-FR" sz="2000" kern="1200" dirty="0" smtClean="0">
                  <a:solidFill>
                    <a:srgbClr val="006600"/>
                  </a:solidFill>
                </a:rPr>
                <a:t> model in axial </a:t>
              </a:r>
              <a:r>
                <a:rPr lang="fr-FR" sz="2000" kern="1200" dirty="0" err="1" smtClean="0">
                  <a:solidFill>
                    <a:srgbClr val="006600"/>
                  </a:solidFill>
                </a:rPr>
                <a:t>symmetry</a:t>
              </a:r>
              <a:endParaRPr lang="fr-FR" sz="2000" kern="1200" baseline="0" dirty="0">
                <a:solidFill>
                  <a:srgbClr val="006600"/>
                </a:solidFill>
              </a:endParaRPr>
            </a:p>
          </p:txBody>
        </p:sp>
      </p:grpSp>
      <p:grpSp>
        <p:nvGrpSpPr>
          <p:cNvPr id="5" name="Groupe 10"/>
          <p:cNvGrpSpPr/>
          <p:nvPr/>
        </p:nvGrpSpPr>
        <p:grpSpPr>
          <a:xfrm>
            <a:off x="107504" y="4149080"/>
            <a:ext cx="1117186" cy="1008112"/>
            <a:chOff x="571497" y="1000141"/>
            <a:chExt cx="761154" cy="691315"/>
          </a:xfrm>
        </p:grpSpPr>
        <p:sp>
          <p:nvSpPr>
            <p:cNvPr id="12" name="Ellipse 11"/>
            <p:cNvSpPr/>
            <p:nvPr/>
          </p:nvSpPr>
          <p:spPr>
            <a:xfrm>
              <a:off x="571497" y="1000141"/>
              <a:ext cx="761154" cy="691315"/>
            </a:xfrm>
            <a:prstGeom prst="ellipse">
              <a:avLst/>
            </a:prstGeom>
            <a:solidFill>
              <a:srgbClr val="D8B576"/>
            </a:solidFill>
            <a:ln>
              <a:solidFill>
                <a:srgbClr val="C080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Ellipse 10"/>
            <p:cNvSpPr/>
            <p:nvPr/>
          </p:nvSpPr>
          <p:spPr>
            <a:xfrm>
              <a:off x="682966" y="1101382"/>
              <a:ext cx="538216" cy="4888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dirty="0" err="1" smtClean="0">
                  <a:solidFill>
                    <a:srgbClr val="008000"/>
                  </a:solidFill>
                </a:rPr>
                <a:t>Tool</a:t>
              </a:r>
              <a:endParaRPr lang="fr-FR" sz="2400" kern="1200" baseline="0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21" name="Groupe 6"/>
          <p:cNvGrpSpPr/>
          <p:nvPr/>
        </p:nvGrpSpPr>
        <p:grpSpPr>
          <a:xfrm>
            <a:off x="1177922" y="1641340"/>
            <a:ext cx="7642550" cy="779548"/>
            <a:chOff x="1285883" y="272017"/>
            <a:chExt cx="7070494" cy="564043"/>
          </a:xfrm>
        </p:grpSpPr>
        <p:sp>
          <p:nvSpPr>
            <p:cNvPr id="22" name="Rectangle à coins arrondis 21"/>
            <p:cNvSpPr/>
            <p:nvPr/>
          </p:nvSpPr>
          <p:spPr>
            <a:xfrm>
              <a:off x="1285883" y="272017"/>
              <a:ext cx="7070494" cy="564043"/>
            </a:xfrm>
            <a:prstGeom prst="roundRect">
              <a:avLst/>
            </a:prstGeom>
            <a:solidFill>
              <a:srgbClr val="CC9900">
                <a:alpha val="2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1313417" y="299551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FR" sz="2000" kern="1200" baseline="0" dirty="0" smtClean="0">
                  <a:solidFill>
                    <a:srgbClr val="006600"/>
                  </a:solidFill>
                </a:rPr>
                <a:t>Description of the </a:t>
              </a:r>
              <a:r>
                <a:rPr lang="fr-FR" sz="2000" kern="1200" baseline="0" dirty="0" err="1" smtClean="0">
                  <a:solidFill>
                    <a:srgbClr val="006600"/>
                  </a:solidFill>
                </a:rPr>
                <a:t>ground</a:t>
              </a:r>
              <a:r>
                <a:rPr lang="fr-FR" sz="2000" kern="1200" baseline="0" dirty="0" smtClean="0">
                  <a:solidFill>
                    <a:srgbClr val="006600"/>
                  </a:solidFill>
                </a:rPr>
                <a:t> state of </a:t>
              </a:r>
              <a:r>
                <a:rPr lang="fr-FR" sz="2000" kern="1200" baseline="0" dirty="0" err="1" smtClean="0">
                  <a:solidFill>
                    <a:srgbClr val="006600"/>
                  </a:solidFill>
                </a:rPr>
                <a:t>atomic</a:t>
              </a:r>
              <a:r>
                <a:rPr lang="fr-FR" sz="2000" kern="1200" baseline="0" dirty="0" smtClean="0">
                  <a:solidFill>
                    <a:srgbClr val="006600"/>
                  </a:solidFill>
                </a:rPr>
                <a:t> </a:t>
              </a:r>
              <a:r>
                <a:rPr lang="fr-FR" sz="2000" kern="1200" baseline="0" dirty="0" err="1" smtClean="0">
                  <a:solidFill>
                    <a:srgbClr val="006600"/>
                  </a:solidFill>
                </a:rPr>
                <a:t>nuclei</a:t>
              </a:r>
              <a:r>
                <a:rPr lang="fr-FR" sz="2000" kern="1200" baseline="0" dirty="0" smtClean="0">
                  <a:solidFill>
                    <a:srgbClr val="006600"/>
                  </a:solidFill>
                </a:rPr>
                <a:t> </a:t>
              </a:r>
              <a:r>
                <a:rPr lang="fr-FR" sz="2000" kern="1200" baseline="0" dirty="0" err="1" smtClean="0">
                  <a:solidFill>
                    <a:srgbClr val="006600"/>
                  </a:solidFill>
                </a:rPr>
                <a:t>including</a:t>
              </a:r>
              <a:r>
                <a:rPr lang="fr-FR" sz="2000" kern="1200" baseline="0" dirty="0" smtClean="0">
                  <a:solidFill>
                    <a:srgbClr val="006600"/>
                  </a:solidFill>
                </a:rPr>
                <a:t> </a:t>
              </a:r>
              <a:r>
                <a:rPr lang="fr-FR" sz="2000" kern="1200" baseline="0" dirty="0" err="1" smtClean="0">
                  <a:solidFill>
                    <a:srgbClr val="006600"/>
                  </a:solidFill>
                </a:rPr>
                <a:t>nuclea</a:t>
              </a:r>
              <a:r>
                <a:rPr lang="fr-FR" sz="2000" dirty="0" err="1" smtClean="0">
                  <a:solidFill>
                    <a:srgbClr val="006600"/>
                  </a:solidFill>
                </a:rPr>
                <a:t>r</a:t>
              </a:r>
              <a:r>
                <a:rPr lang="fr-FR" sz="2000" dirty="0" smtClean="0">
                  <a:solidFill>
                    <a:srgbClr val="006600"/>
                  </a:solidFill>
                </a:rPr>
                <a:t> </a:t>
              </a:r>
              <a:r>
                <a:rPr lang="fr-FR" sz="2000" dirty="0" err="1" smtClean="0">
                  <a:solidFill>
                    <a:srgbClr val="006600"/>
                  </a:solidFill>
                </a:rPr>
                <a:t>deformation</a:t>
              </a:r>
              <a:r>
                <a:rPr lang="fr-FR" sz="2000" dirty="0" smtClean="0">
                  <a:solidFill>
                    <a:srgbClr val="006600"/>
                  </a:solidFill>
                </a:rPr>
                <a:t> and </a:t>
              </a:r>
              <a:r>
                <a:rPr lang="fr-FR" sz="2000" dirty="0" err="1" smtClean="0">
                  <a:solidFill>
                    <a:srgbClr val="006600"/>
                  </a:solidFill>
                </a:rPr>
                <a:t>superfluidity</a:t>
              </a:r>
              <a:endParaRPr lang="fr-FR" sz="2000" kern="1200" baseline="0" dirty="0">
                <a:solidFill>
                  <a:srgbClr val="006600"/>
                </a:solidFill>
              </a:endParaRPr>
            </a:p>
          </p:txBody>
        </p:sp>
      </p:grpSp>
      <p:grpSp>
        <p:nvGrpSpPr>
          <p:cNvPr id="24" name="Groupe 7"/>
          <p:cNvGrpSpPr/>
          <p:nvPr/>
        </p:nvGrpSpPr>
        <p:grpSpPr>
          <a:xfrm>
            <a:off x="107504" y="1556792"/>
            <a:ext cx="1117186" cy="1008112"/>
            <a:chOff x="571497" y="187469"/>
            <a:chExt cx="761154" cy="730382"/>
          </a:xfrm>
        </p:grpSpPr>
        <p:sp>
          <p:nvSpPr>
            <p:cNvPr id="25" name="Ellipse 24"/>
            <p:cNvSpPr/>
            <p:nvPr/>
          </p:nvSpPr>
          <p:spPr>
            <a:xfrm>
              <a:off x="571497" y="187469"/>
              <a:ext cx="761154" cy="730382"/>
            </a:xfrm>
            <a:prstGeom prst="ellipse">
              <a:avLst/>
            </a:prstGeom>
            <a:solidFill>
              <a:srgbClr val="D8B576"/>
            </a:solidFill>
            <a:ln>
              <a:solidFill>
                <a:srgbClr val="C0800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Ellipse 6"/>
            <p:cNvSpPr/>
            <p:nvPr/>
          </p:nvSpPr>
          <p:spPr>
            <a:xfrm>
              <a:off x="682966" y="294431"/>
              <a:ext cx="538216" cy="5164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34290" rIns="68580" bIns="3429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700" kern="1200" baseline="0" dirty="0" smtClean="0">
                  <a:solidFill>
                    <a:srgbClr val="008000"/>
                  </a:solidFill>
                </a:rPr>
                <a:t>Goal</a:t>
              </a:r>
              <a:endParaRPr lang="fr-FR" sz="2700" kern="1200" baseline="0" dirty="0">
                <a:solidFill>
                  <a:srgbClr val="008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732419"/>
            <a:ext cx="9144000" cy="5072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pic>
        <p:nvPicPr>
          <p:cNvPr id="2385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8384" y="188640"/>
            <a:ext cx="854199" cy="866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grpSp>
        <p:nvGrpSpPr>
          <p:cNvPr id="2" name="Groupe 12"/>
          <p:cNvGrpSpPr/>
          <p:nvPr/>
        </p:nvGrpSpPr>
        <p:grpSpPr>
          <a:xfrm>
            <a:off x="395536" y="620688"/>
            <a:ext cx="8572560" cy="581301"/>
            <a:chOff x="1285883" y="130286"/>
            <a:chExt cx="7070494" cy="709132"/>
          </a:xfrm>
        </p:grpSpPr>
        <p:sp>
          <p:nvSpPr>
            <p:cNvPr id="102" name="Rectangle à coins arrondis 101"/>
            <p:cNvSpPr/>
            <p:nvPr/>
          </p:nvSpPr>
          <p:spPr>
            <a:xfrm>
              <a:off x="1285883" y="295519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3" name="Rectangle 102"/>
            <p:cNvSpPr/>
            <p:nvPr/>
          </p:nvSpPr>
          <p:spPr>
            <a:xfrm>
              <a:off x="1313417" y="130286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fr-FR" sz="1500" dirty="0" smtClean="0">
                  <a:solidFill>
                    <a:srgbClr val="006600"/>
                  </a:solidFill>
                  <a:sym typeface="Symbol"/>
                </a:rPr>
                <a:t>                                                                                 </a:t>
              </a:r>
              <a:r>
                <a:rPr lang="fr-FR" b="1" dirty="0" smtClean="0">
                  <a:solidFill>
                    <a:srgbClr val="006600"/>
                  </a:solidFill>
                  <a:sym typeface="Symbol"/>
                </a:rPr>
                <a:t>Masses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grpSp>
        <p:nvGrpSpPr>
          <p:cNvPr id="3" name="Groupe 12"/>
          <p:cNvGrpSpPr/>
          <p:nvPr/>
        </p:nvGrpSpPr>
        <p:grpSpPr>
          <a:xfrm>
            <a:off x="395536" y="5661248"/>
            <a:ext cx="8572560" cy="792088"/>
            <a:chOff x="1285883" y="295519"/>
            <a:chExt cx="7070494" cy="543899"/>
          </a:xfrm>
        </p:grpSpPr>
        <p:sp>
          <p:nvSpPr>
            <p:cNvPr id="105" name="Rectangle à coins arrondis 104"/>
            <p:cNvSpPr/>
            <p:nvPr/>
          </p:nvSpPr>
          <p:spPr>
            <a:xfrm>
              <a:off x="1285883" y="295519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6" name="Rectangle 105"/>
            <p:cNvSpPr/>
            <p:nvPr/>
          </p:nvSpPr>
          <p:spPr>
            <a:xfrm>
              <a:off x="1313417" y="299551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FR" sz="1500" dirty="0" err="1" smtClean="0">
                  <a:solidFill>
                    <a:srgbClr val="006600"/>
                  </a:solidFill>
                </a:rPr>
                <a:t>Calculation</a:t>
              </a:r>
              <a:r>
                <a:rPr lang="fr-FR" sz="1500" dirty="0" smtClean="0">
                  <a:solidFill>
                    <a:srgbClr val="006600"/>
                  </a:solidFill>
                </a:rPr>
                <a:t> </a:t>
              </a:r>
              <a:r>
                <a:rPr lang="fr-FR" sz="1500" dirty="0" err="1" smtClean="0">
                  <a:solidFill>
                    <a:srgbClr val="006600"/>
                  </a:solidFill>
                </a:rPr>
                <a:t>obtained</a:t>
              </a:r>
              <a:r>
                <a:rPr lang="fr-FR" sz="1500" dirty="0" smtClean="0">
                  <a:solidFill>
                    <a:srgbClr val="006600"/>
                  </a:solidFill>
                </a:rPr>
                <a:t> </a:t>
              </a:r>
              <a:r>
                <a:rPr lang="fr-FR" sz="1500" dirty="0" err="1" smtClean="0">
                  <a:solidFill>
                    <a:srgbClr val="006600"/>
                  </a:solidFill>
                </a:rPr>
                <a:t>with</a:t>
              </a:r>
              <a:r>
                <a:rPr lang="fr-FR" sz="1500" dirty="0" smtClean="0">
                  <a:solidFill>
                    <a:srgbClr val="006600"/>
                  </a:solidFill>
                </a:rPr>
                <a:t> the PKO2 interaction:  </a:t>
              </a:r>
              <a:r>
                <a:rPr lang="fr-FR" sz="1500" baseline="30000" dirty="0" smtClean="0">
                  <a:solidFill>
                    <a:srgbClr val="006600"/>
                  </a:solidFill>
                </a:rPr>
                <a:t>10</a:t>
              </a:r>
              <a:r>
                <a:rPr lang="fr-FR" sz="1500" dirty="0" smtClean="0">
                  <a:solidFill>
                    <a:srgbClr val="006600"/>
                  </a:solidFill>
                </a:rPr>
                <a:t>C, </a:t>
              </a:r>
              <a:r>
                <a:rPr lang="fr-FR" sz="1500" baseline="30000" dirty="0" smtClean="0">
                  <a:solidFill>
                    <a:srgbClr val="006600"/>
                  </a:solidFill>
                </a:rPr>
                <a:t>14</a:t>
              </a:r>
              <a:r>
                <a:rPr lang="fr-FR" sz="1500" dirty="0" smtClean="0">
                  <a:solidFill>
                    <a:srgbClr val="006600"/>
                  </a:solidFill>
                </a:rPr>
                <a:t>C and </a:t>
              </a:r>
              <a:r>
                <a:rPr lang="fr-FR" sz="1500" baseline="30000" dirty="0" smtClean="0">
                  <a:solidFill>
                    <a:srgbClr val="006600"/>
                  </a:solidFill>
                </a:rPr>
                <a:t>16</a:t>
              </a:r>
              <a:r>
                <a:rPr lang="fr-FR" sz="1500" dirty="0" smtClean="0">
                  <a:solidFill>
                    <a:srgbClr val="006600"/>
                  </a:solidFill>
                </a:rPr>
                <a:t>C are </a:t>
              </a:r>
              <a:r>
                <a:rPr lang="fr-FR" sz="1500" dirty="0" err="1" smtClean="0">
                  <a:solidFill>
                    <a:srgbClr val="006600"/>
                  </a:solidFill>
                </a:rPr>
                <a:t>better</a:t>
              </a:r>
              <a:r>
                <a:rPr lang="fr-FR" sz="1500" dirty="0" smtClean="0">
                  <a:solidFill>
                    <a:srgbClr val="006600"/>
                  </a:solidFill>
                </a:rPr>
                <a:t> </a:t>
              </a:r>
              <a:r>
                <a:rPr lang="fr-FR" sz="1500" dirty="0" err="1" smtClean="0">
                  <a:solidFill>
                    <a:srgbClr val="006600"/>
                  </a:solidFill>
                </a:rPr>
                <a:t>reproduce</a:t>
              </a:r>
              <a:r>
                <a:rPr lang="fr-FR" sz="1500" dirty="0" smtClean="0">
                  <a:solidFill>
                    <a:srgbClr val="006600"/>
                  </a:solidFill>
                </a:rPr>
                <a:t> </a:t>
              </a:r>
              <a:r>
                <a:rPr lang="fr-FR" sz="1500" dirty="0" err="1" smtClean="0">
                  <a:solidFill>
                    <a:srgbClr val="006600"/>
                  </a:solidFill>
                </a:rPr>
                <a:t>with</a:t>
              </a:r>
              <a:r>
                <a:rPr lang="fr-FR" sz="1500" dirty="0" smtClean="0">
                  <a:solidFill>
                    <a:srgbClr val="006600"/>
                  </a:solidFill>
                </a:rPr>
                <a:t> the RHFB model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sp>
        <p:nvSpPr>
          <p:cNvPr id="108" name="Rectangle à coins arrondis 107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3)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Results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A.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Ground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state observables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        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      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109" name="Organigramme : Connecteur 18"/>
          <p:cNvSpPr/>
          <p:nvPr/>
        </p:nvSpPr>
        <p:spPr>
          <a:xfrm>
            <a:off x="1537146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10" name="Organigramme : Connecteur 19"/>
          <p:cNvSpPr/>
          <p:nvPr/>
        </p:nvSpPr>
        <p:spPr>
          <a:xfrm>
            <a:off x="1681162" y="500063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11" name="Organigramme : Connecteur 40"/>
          <p:cNvSpPr/>
          <p:nvPr/>
        </p:nvSpPr>
        <p:spPr>
          <a:xfrm>
            <a:off x="675903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2" name="Organigramme : Connecteur 41"/>
          <p:cNvSpPr/>
          <p:nvPr/>
        </p:nvSpPr>
        <p:spPr>
          <a:xfrm>
            <a:off x="818778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3" name="Organigramme : Connecteur 42"/>
          <p:cNvSpPr/>
          <p:nvPr/>
        </p:nvSpPr>
        <p:spPr>
          <a:xfrm>
            <a:off x="961653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4" name="Organigramme : Connecteur 43"/>
          <p:cNvSpPr/>
          <p:nvPr/>
        </p:nvSpPr>
        <p:spPr>
          <a:xfrm>
            <a:off x="110795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5" name="Organigramme : Connecteur 44"/>
          <p:cNvSpPr/>
          <p:nvPr/>
        </p:nvSpPr>
        <p:spPr>
          <a:xfrm>
            <a:off x="1250826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6" name="Organigramme : Connecteur 45"/>
          <p:cNvSpPr/>
          <p:nvPr/>
        </p:nvSpPr>
        <p:spPr>
          <a:xfrm>
            <a:off x="139370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7" name="Organigramme : Connecteur 48"/>
          <p:cNvSpPr/>
          <p:nvPr/>
        </p:nvSpPr>
        <p:spPr>
          <a:xfrm>
            <a:off x="67821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8" name="Organigramme : Connecteur 48"/>
          <p:cNvSpPr/>
          <p:nvPr/>
        </p:nvSpPr>
        <p:spPr>
          <a:xfrm>
            <a:off x="820032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9" name="Organigramme : Connecteur 19"/>
          <p:cNvSpPr/>
          <p:nvPr/>
        </p:nvSpPr>
        <p:spPr>
          <a:xfrm>
            <a:off x="1833562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20" name="Organigramme : Connecteur 19"/>
          <p:cNvSpPr/>
          <p:nvPr/>
        </p:nvSpPr>
        <p:spPr>
          <a:xfrm>
            <a:off x="26054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21" name="Organigramme : Connecteur 19"/>
          <p:cNvSpPr/>
          <p:nvPr/>
        </p:nvSpPr>
        <p:spPr>
          <a:xfrm>
            <a:off x="2757859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23" name="Organigramme : Connecteur 19"/>
          <p:cNvSpPr/>
          <p:nvPr/>
        </p:nvSpPr>
        <p:spPr>
          <a:xfrm>
            <a:off x="21482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24" name="Organigramme : Connecteur 19"/>
          <p:cNvSpPr/>
          <p:nvPr/>
        </p:nvSpPr>
        <p:spPr>
          <a:xfrm>
            <a:off x="23006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25" name="Organigramme : Connecteur 19"/>
          <p:cNvSpPr/>
          <p:nvPr/>
        </p:nvSpPr>
        <p:spPr>
          <a:xfrm>
            <a:off x="24530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26" name="Organigramme : Connecteur 19"/>
          <p:cNvSpPr/>
          <p:nvPr/>
        </p:nvSpPr>
        <p:spPr>
          <a:xfrm>
            <a:off x="1995614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pic>
        <p:nvPicPr>
          <p:cNvPr id="2375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53" y="1667528"/>
            <a:ext cx="4548147" cy="3273640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42496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8512" y="1700808"/>
            <a:ext cx="4455989" cy="3240360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3)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Results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A.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Ground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state observables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        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      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91" name="Organigramme : Connecteur 18"/>
          <p:cNvSpPr/>
          <p:nvPr/>
        </p:nvSpPr>
        <p:spPr>
          <a:xfrm>
            <a:off x="1537146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2" name="Organigramme : Connecteur 19"/>
          <p:cNvSpPr/>
          <p:nvPr/>
        </p:nvSpPr>
        <p:spPr>
          <a:xfrm>
            <a:off x="1681162" y="500063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3" name="Organigramme : Connecteur 40"/>
          <p:cNvSpPr/>
          <p:nvPr/>
        </p:nvSpPr>
        <p:spPr>
          <a:xfrm>
            <a:off x="675903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4" name="Organigramme : Connecteur 41"/>
          <p:cNvSpPr/>
          <p:nvPr/>
        </p:nvSpPr>
        <p:spPr>
          <a:xfrm>
            <a:off x="818778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5" name="Organigramme : Connecteur 42"/>
          <p:cNvSpPr/>
          <p:nvPr/>
        </p:nvSpPr>
        <p:spPr>
          <a:xfrm>
            <a:off x="961653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6" name="Organigramme : Connecteur 43"/>
          <p:cNvSpPr/>
          <p:nvPr/>
        </p:nvSpPr>
        <p:spPr>
          <a:xfrm>
            <a:off x="110795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8" name="Organigramme : Connecteur 44"/>
          <p:cNvSpPr/>
          <p:nvPr/>
        </p:nvSpPr>
        <p:spPr>
          <a:xfrm>
            <a:off x="1250826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9" name="Organigramme : Connecteur 45"/>
          <p:cNvSpPr/>
          <p:nvPr/>
        </p:nvSpPr>
        <p:spPr>
          <a:xfrm>
            <a:off x="139370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pSp>
        <p:nvGrpSpPr>
          <p:cNvPr id="2" name="Groupe 12"/>
          <p:cNvGrpSpPr/>
          <p:nvPr/>
        </p:nvGrpSpPr>
        <p:grpSpPr>
          <a:xfrm>
            <a:off x="395536" y="637899"/>
            <a:ext cx="8572560" cy="657501"/>
            <a:chOff x="1285883" y="130286"/>
            <a:chExt cx="7070494" cy="709132"/>
          </a:xfrm>
        </p:grpSpPr>
        <p:sp>
          <p:nvSpPr>
            <p:cNvPr id="102" name="Rectangle à coins arrondis 101"/>
            <p:cNvSpPr/>
            <p:nvPr/>
          </p:nvSpPr>
          <p:spPr>
            <a:xfrm>
              <a:off x="1285883" y="295519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3" name="Rectangle 102"/>
            <p:cNvSpPr/>
            <p:nvPr/>
          </p:nvSpPr>
          <p:spPr>
            <a:xfrm>
              <a:off x="1313417" y="130286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fr-FR" sz="1500" dirty="0" smtClean="0">
                  <a:solidFill>
                    <a:srgbClr val="006600"/>
                  </a:solidFill>
                  <a:sym typeface="Symbol"/>
                </a:rPr>
                <a:t>                                                                                 </a:t>
              </a:r>
              <a:r>
                <a:rPr lang="fr-FR" b="1" dirty="0" smtClean="0">
                  <a:solidFill>
                    <a:srgbClr val="006600"/>
                  </a:solidFill>
                  <a:sym typeface="Symbol"/>
                </a:rPr>
                <a:t>Masses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grpSp>
        <p:nvGrpSpPr>
          <p:cNvPr id="3" name="Groupe 12"/>
          <p:cNvGrpSpPr/>
          <p:nvPr/>
        </p:nvGrpSpPr>
        <p:grpSpPr>
          <a:xfrm>
            <a:off x="395536" y="5373143"/>
            <a:ext cx="8572560" cy="722857"/>
            <a:chOff x="1285883" y="194469"/>
            <a:chExt cx="7070494" cy="644949"/>
          </a:xfrm>
        </p:grpSpPr>
        <p:sp>
          <p:nvSpPr>
            <p:cNvPr id="105" name="Rectangle à coins arrondis 104"/>
            <p:cNvSpPr/>
            <p:nvPr/>
          </p:nvSpPr>
          <p:spPr>
            <a:xfrm>
              <a:off x="1285883" y="295519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6" name="Rectangle 105"/>
            <p:cNvSpPr/>
            <p:nvPr/>
          </p:nvSpPr>
          <p:spPr>
            <a:xfrm>
              <a:off x="1313417" y="194469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FR" sz="1500" dirty="0" smtClean="0">
                  <a:solidFill>
                    <a:srgbClr val="006600"/>
                  </a:solidFill>
                </a:rPr>
                <a:t>Good agreement </a:t>
              </a:r>
              <a:r>
                <a:rPr lang="fr-FR" sz="1500" dirty="0" err="1" smtClean="0">
                  <a:solidFill>
                    <a:srgbClr val="006600"/>
                  </a:solidFill>
                </a:rPr>
                <a:t>between</a:t>
              </a:r>
              <a:r>
                <a:rPr lang="fr-FR" sz="1500" dirty="0" smtClean="0">
                  <a:solidFill>
                    <a:srgbClr val="006600"/>
                  </a:solidFill>
                </a:rPr>
                <a:t> RHFB </a:t>
              </a:r>
              <a:r>
                <a:rPr lang="fr-FR" sz="1500" dirty="0" err="1" smtClean="0">
                  <a:solidFill>
                    <a:srgbClr val="006600"/>
                  </a:solidFill>
                </a:rPr>
                <a:t>calculations</a:t>
              </a:r>
              <a:r>
                <a:rPr lang="fr-FR" sz="1500" dirty="0" smtClean="0">
                  <a:solidFill>
                    <a:srgbClr val="006600"/>
                  </a:solidFill>
                </a:rPr>
                <a:t>  and </a:t>
              </a:r>
              <a:r>
                <a:rPr lang="fr-FR" sz="1500" dirty="0" err="1" smtClean="0">
                  <a:solidFill>
                    <a:srgbClr val="006600"/>
                  </a:solidFill>
                </a:rPr>
                <a:t>experiment</a:t>
              </a:r>
              <a:endParaRPr lang="fr-FR" sz="1500" dirty="0" smtClean="0">
                <a:solidFill>
                  <a:srgbClr val="006600"/>
                </a:solidFill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sp>
        <p:nvSpPr>
          <p:cNvPr id="101" name="Organigramme : Connecteur 48"/>
          <p:cNvSpPr/>
          <p:nvPr/>
        </p:nvSpPr>
        <p:spPr>
          <a:xfrm>
            <a:off x="67821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8" name="Organigramme : Connecteur 48"/>
          <p:cNvSpPr/>
          <p:nvPr/>
        </p:nvSpPr>
        <p:spPr>
          <a:xfrm>
            <a:off x="820032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3" name="Organigramme : Connecteur 48"/>
          <p:cNvSpPr/>
          <p:nvPr/>
        </p:nvSpPr>
        <p:spPr>
          <a:xfrm>
            <a:off x="964481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4" name="Organigramme : Connecteur 19"/>
          <p:cNvSpPr/>
          <p:nvPr/>
        </p:nvSpPr>
        <p:spPr>
          <a:xfrm>
            <a:off x="1833562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5" name="Organigramme : Connecteur 19"/>
          <p:cNvSpPr/>
          <p:nvPr/>
        </p:nvSpPr>
        <p:spPr>
          <a:xfrm>
            <a:off x="26054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6" name="Organigramme : Connecteur 19"/>
          <p:cNvSpPr/>
          <p:nvPr/>
        </p:nvSpPr>
        <p:spPr>
          <a:xfrm>
            <a:off x="2757859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8" name="Organigramme : Connecteur 19"/>
          <p:cNvSpPr/>
          <p:nvPr/>
        </p:nvSpPr>
        <p:spPr>
          <a:xfrm>
            <a:off x="21482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9" name="Organigramme : Connecteur 19"/>
          <p:cNvSpPr/>
          <p:nvPr/>
        </p:nvSpPr>
        <p:spPr>
          <a:xfrm>
            <a:off x="23006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0" name="Organigramme : Connecteur 19"/>
          <p:cNvSpPr/>
          <p:nvPr/>
        </p:nvSpPr>
        <p:spPr>
          <a:xfrm>
            <a:off x="24530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1" name="Organigramme : Connecteur 19"/>
          <p:cNvSpPr/>
          <p:nvPr/>
        </p:nvSpPr>
        <p:spPr>
          <a:xfrm>
            <a:off x="1995614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pic>
        <p:nvPicPr>
          <p:cNvPr id="2355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755" y="1572581"/>
            <a:ext cx="4388229" cy="3368587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41881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0535" y="1596996"/>
            <a:ext cx="4597808" cy="3324794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3)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Results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A.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Ground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state observables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        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      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91" name="Organigramme : Connecteur 18"/>
          <p:cNvSpPr/>
          <p:nvPr/>
        </p:nvSpPr>
        <p:spPr>
          <a:xfrm>
            <a:off x="1537146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2" name="Organigramme : Connecteur 19"/>
          <p:cNvSpPr/>
          <p:nvPr/>
        </p:nvSpPr>
        <p:spPr>
          <a:xfrm>
            <a:off x="1681162" y="500063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3" name="Organigramme : Connecteur 40"/>
          <p:cNvSpPr/>
          <p:nvPr/>
        </p:nvSpPr>
        <p:spPr>
          <a:xfrm>
            <a:off x="675903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4" name="Organigramme : Connecteur 41"/>
          <p:cNvSpPr/>
          <p:nvPr/>
        </p:nvSpPr>
        <p:spPr>
          <a:xfrm>
            <a:off x="818778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5" name="Organigramme : Connecteur 42"/>
          <p:cNvSpPr/>
          <p:nvPr/>
        </p:nvSpPr>
        <p:spPr>
          <a:xfrm>
            <a:off x="961653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6" name="Organigramme : Connecteur 43"/>
          <p:cNvSpPr/>
          <p:nvPr/>
        </p:nvSpPr>
        <p:spPr>
          <a:xfrm>
            <a:off x="110795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8" name="Organigramme : Connecteur 44"/>
          <p:cNvSpPr/>
          <p:nvPr/>
        </p:nvSpPr>
        <p:spPr>
          <a:xfrm>
            <a:off x="1250826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9" name="Organigramme : Connecteur 45"/>
          <p:cNvSpPr/>
          <p:nvPr/>
        </p:nvSpPr>
        <p:spPr>
          <a:xfrm>
            <a:off x="139370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pSp>
        <p:nvGrpSpPr>
          <p:cNvPr id="2" name="Groupe 12"/>
          <p:cNvGrpSpPr/>
          <p:nvPr/>
        </p:nvGrpSpPr>
        <p:grpSpPr>
          <a:xfrm>
            <a:off x="395536" y="637899"/>
            <a:ext cx="8572560" cy="657501"/>
            <a:chOff x="1285883" y="130286"/>
            <a:chExt cx="7070494" cy="709132"/>
          </a:xfrm>
        </p:grpSpPr>
        <p:sp>
          <p:nvSpPr>
            <p:cNvPr id="102" name="Rectangle à coins arrondis 101"/>
            <p:cNvSpPr/>
            <p:nvPr/>
          </p:nvSpPr>
          <p:spPr>
            <a:xfrm>
              <a:off x="1285883" y="295519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3" name="Rectangle 102"/>
            <p:cNvSpPr/>
            <p:nvPr/>
          </p:nvSpPr>
          <p:spPr>
            <a:xfrm>
              <a:off x="1313417" y="130286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fr-FR" sz="1500" dirty="0" smtClean="0">
                  <a:solidFill>
                    <a:srgbClr val="006600"/>
                  </a:solidFill>
                  <a:sym typeface="Symbol"/>
                </a:rPr>
                <a:t>                                                                                 </a:t>
              </a:r>
              <a:r>
                <a:rPr lang="fr-FR" b="1" dirty="0" smtClean="0">
                  <a:solidFill>
                    <a:srgbClr val="006600"/>
                  </a:solidFill>
                  <a:sym typeface="Symbol"/>
                </a:rPr>
                <a:t>Masses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grpSp>
        <p:nvGrpSpPr>
          <p:cNvPr id="3" name="Groupe 12"/>
          <p:cNvGrpSpPr/>
          <p:nvPr/>
        </p:nvGrpSpPr>
        <p:grpSpPr>
          <a:xfrm>
            <a:off x="395536" y="5373143"/>
            <a:ext cx="8572560" cy="722857"/>
            <a:chOff x="1285883" y="194469"/>
            <a:chExt cx="7070494" cy="644949"/>
          </a:xfrm>
        </p:grpSpPr>
        <p:sp>
          <p:nvSpPr>
            <p:cNvPr id="105" name="Rectangle à coins arrondis 104"/>
            <p:cNvSpPr/>
            <p:nvPr/>
          </p:nvSpPr>
          <p:spPr>
            <a:xfrm>
              <a:off x="1285883" y="295519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6" name="Rectangle 105"/>
            <p:cNvSpPr/>
            <p:nvPr/>
          </p:nvSpPr>
          <p:spPr>
            <a:xfrm>
              <a:off x="1313417" y="194469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fr-FR" sz="1500" dirty="0" smtClean="0">
                  <a:solidFill>
                    <a:srgbClr val="006600"/>
                  </a:solidFill>
                  <a:sym typeface="Wingdings"/>
                </a:rPr>
                <a:t> </a:t>
              </a:r>
              <a:r>
                <a:rPr lang="fr-FR" sz="1500" dirty="0" smtClean="0">
                  <a:solidFill>
                    <a:srgbClr val="006600"/>
                  </a:solidFill>
                </a:rPr>
                <a:t>RHFB model </a:t>
              </a:r>
              <a:r>
                <a:rPr lang="fr-FR" sz="1500" dirty="0" err="1" smtClean="0">
                  <a:solidFill>
                    <a:srgbClr val="006600"/>
                  </a:solidFill>
                </a:rPr>
                <a:t>successfully</a:t>
              </a:r>
              <a:r>
                <a:rPr lang="fr-FR" sz="1500" dirty="0" smtClean="0">
                  <a:solidFill>
                    <a:srgbClr val="006600"/>
                  </a:solidFill>
                </a:rPr>
                <a:t> </a:t>
              </a:r>
              <a:r>
                <a:rPr lang="fr-FR" sz="1500" dirty="0" err="1" smtClean="0">
                  <a:solidFill>
                    <a:srgbClr val="006600"/>
                  </a:solidFill>
                </a:rPr>
                <a:t>describes</a:t>
              </a:r>
              <a:r>
                <a:rPr lang="fr-FR" sz="1500" dirty="0" smtClean="0">
                  <a:solidFill>
                    <a:srgbClr val="006600"/>
                  </a:solidFill>
                </a:rPr>
                <a:t> the Z=6,10,12 isotopes masses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sp>
        <p:nvSpPr>
          <p:cNvPr id="101" name="Organigramme : Connecteur 48"/>
          <p:cNvSpPr/>
          <p:nvPr/>
        </p:nvSpPr>
        <p:spPr>
          <a:xfrm>
            <a:off x="67821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8" name="Organigramme : Connecteur 48"/>
          <p:cNvSpPr/>
          <p:nvPr/>
        </p:nvSpPr>
        <p:spPr>
          <a:xfrm>
            <a:off x="820032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3" name="Organigramme : Connecteur 48"/>
          <p:cNvSpPr/>
          <p:nvPr/>
        </p:nvSpPr>
        <p:spPr>
          <a:xfrm>
            <a:off x="961849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6" name="Organigramme : Connecteur 48"/>
          <p:cNvSpPr/>
          <p:nvPr/>
        </p:nvSpPr>
        <p:spPr>
          <a:xfrm>
            <a:off x="1106298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7" name="Organigramme : Connecteur 19"/>
          <p:cNvSpPr/>
          <p:nvPr/>
        </p:nvSpPr>
        <p:spPr>
          <a:xfrm>
            <a:off x="1833562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8" name="Organigramme : Connecteur 19"/>
          <p:cNvSpPr/>
          <p:nvPr/>
        </p:nvSpPr>
        <p:spPr>
          <a:xfrm>
            <a:off x="26054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9" name="Organigramme : Connecteur 19"/>
          <p:cNvSpPr/>
          <p:nvPr/>
        </p:nvSpPr>
        <p:spPr>
          <a:xfrm>
            <a:off x="2757859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1" name="Organigramme : Connecteur 19"/>
          <p:cNvSpPr/>
          <p:nvPr/>
        </p:nvSpPr>
        <p:spPr>
          <a:xfrm>
            <a:off x="21482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2" name="Organigramme : Connecteur 19"/>
          <p:cNvSpPr/>
          <p:nvPr/>
        </p:nvSpPr>
        <p:spPr>
          <a:xfrm>
            <a:off x="23006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3" name="Organigramme : Connecteur 19"/>
          <p:cNvSpPr/>
          <p:nvPr/>
        </p:nvSpPr>
        <p:spPr>
          <a:xfrm>
            <a:off x="24530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4" name="Organigramme : Connecteur 19"/>
          <p:cNvSpPr/>
          <p:nvPr/>
        </p:nvSpPr>
        <p:spPr>
          <a:xfrm>
            <a:off x="1995614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pic>
        <p:nvPicPr>
          <p:cNvPr id="23347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54" y="1700808"/>
            <a:ext cx="4404130" cy="3261658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41267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15895" y="1733450"/>
            <a:ext cx="4536504" cy="3223620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3)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Results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A.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Ground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state observables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        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      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91" name="Organigramme : Connecteur 18"/>
          <p:cNvSpPr/>
          <p:nvPr/>
        </p:nvSpPr>
        <p:spPr>
          <a:xfrm>
            <a:off x="1537146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2" name="Organigramme : Connecteur 19"/>
          <p:cNvSpPr/>
          <p:nvPr/>
        </p:nvSpPr>
        <p:spPr>
          <a:xfrm>
            <a:off x="1681162" y="500063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3" name="Organigramme : Connecteur 40"/>
          <p:cNvSpPr/>
          <p:nvPr/>
        </p:nvSpPr>
        <p:spPr>
          <a:xfrm>
            <a:off x="675903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4" name="Organigramme : Connecteur 41"/>
          <p:cNvSpPr/>
          <p:nvPr/>
        </p:nvSpPr>
        <p:spPr>
          <a:xfrm>
            <a:off x="818778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5" name="Organigramme : Connecteur 42"/>
          <p:cNvSpPr/>
          <p:nvPr/>
        </p:nvSpPr>
        <p:spPr>
          <a:xfrm>
            <a:off x="961653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6" name="Organigramme : Connecteur 43"/>
          <p:cNvSpPr/>
          <p:nvPr/>
        </p:nvSpPr>
        <p:spPr>
          <a:xfrm>
            <a:off x="110795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8" name="Organigramme : Connecteur 44"/>
          <p:cNvSpPr/>
          <p:nvPr/>
        </p:nvSpPr>
        <p:spPr>
          <a:xfrm>
            <a:off x="1250826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9" name="Organigramme : Connecteur 45"/>
          <p:cNvSpPr/>
          <p:nvPr/>
        </p:nvSpPr>
        <p:spPr>
          <a:xfrm>
            <a:off x="139370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pSp>
        <p:nvGrpSpPr>
          <p:cNvPr id="2" name="Groupe 12"/>
          <p:cNvGrpSpPr/>
          <p:nvPr/>
        </p:nvGrpSpPr>
        <p:grpSpPr>
          <a:xfrm>
            <a:off x="395536" y="637899"/>
            <a:ext cx="8572560" cy="657501"/>
            <a:chOff x="1285883" y="130286"/>
            <a:chExt cx="7070494" cy="709132"/>
          </a:xfrm>
        </p:grpSpPr>
        <p:sp>
          <p:nvSpPr>
            <p:cNvPr id="102" name="Rectangle à coins arrondis 101"/>
            <p:cNvSpPr/>
            <p:nvPr/>
          </p:nvSpPr>
          <p:spPr>
            <a:xfrm>
              <a:off x="1285883" y="295519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3" name="Rectangle 102"/>
            <p:cNvSpPr/>
            <p:nvPr/>
          </p:nvSpPr>
          <p:spPr>
            <a:xfrm>
              <a:off x="1313417" y="130286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fr-FR" sz="1500" dirty="0" smtClean="0">
                  <a:solidFill>
                    <a:srgbClr val="006600"/>
                  </a:solidFill>
                  <a:sym typeface="Symbol"/>
                </a:rPr>
                <a:t>                                                            </a:t>
              </a:r>
              <a:r>
                <a:rPr lang="fr-FR" b="1" dirty="0" err="1" smtClean="0">
                  <a:solidFill>
                    <a:srgbClr val="006600"/>
                  </a:solidFill>
                  <a:sym typeface="Symbol"/>
                </a:rPr>
                <a:t>Two</a:t>
              </a:r>
              <a:r>
                <a:rPr lang="fr-FR" b="1" dirty="0" smtClean="0">
                  <a:solidFill>
                    <a:srgbClr val="006600"/>
                  </a:solidFill>
                  <a:sym typeface="Symbol"/>
                </a:rPr>
                <a:t>-neutron </a:t>
              </a:r>
              <a:r>
                <a:rPr lang="fr-FR" b="1" dirty="0" err="1" smtClean="0">
                  <a:solidFill>
                    <a:srgbClr val="006600"/>
                  </a:solidFill>
                  <a:sym typeface="Symbol"/>
                </a:rPr>
                <a:t>drip</a:t>
              </a:r>
              <a:r>
                <a:rPr lang="fr-FR" b="1" dirty="0" smtClean="0">
                  <a:solidFill>
                    <a:srgbClr val="006600"/>
                  </a:solidFill>
                  <a:sym typeface="Symbol"/>
                </a:rPr>
                <a:t>-line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sp>
        <p:nvSpPr>
          <p:cNvPr id="101" name="Organigramme : Connecteur 48"/>
          <p:cNvSpPr/>
          <p:nvPr/>
        </p:nvSpPr>
        <p:spPr>
          <a:xfrm>
            <a:off x="67821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8" name="Organigramme : Connecteur 48"/>
          <p:cNvSpPr/>
          <p:nvPr/>
        </p:nvSpPr>
        <p:spPr>
          <a:xfrm>
            <a:off x="820032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3" name="Organigramme : Connecteur 48"/>
          <p:cNvSpPr/>
          <p:nvPr/>
        </p:nvSpPr>
        <p:spPr>
          <a:xfrm>
            <a:off x="961849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6" name="Organigramme : Connecteur 48"/>
          <p:cNvSpPr/>
          <p:nvPr/>
        </p:nvSpPr>
        <p:spPr>
          <a:xfrm>
            <a:off x="1103666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pSp>
        <p:nvGrpSpPr>
          <p:cNvPr id="3" name="Groupe 12"/>
          <p:cNvGrpSpPr/>
          <p:nvPr/>
        </p:nvGrpSpPr>
        <p:grpSpPr>
          <a:xfrm>
            <a:off x="395536" y="1484784"/>
            <a:ext cx="8572560" cy="1535588"/>
            <a:chOff x="1285883" y="295519"/>
            <a:chExt cx="7070494" cy="543899"/>
          </a:xfrm>
        </p:grpSpPr>
        <p:sp>
          <p:nvSpPr>
            <p:cNvPr id="31" name="Rectangle à coins arrondis 30"/>
            <p:cNvSpPr/>
            <p:nvPr/>
          </p:nvSpPr>
          <p:spPr>
            <a:xfrm>
              <a:off x="1285883" y="295519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2" name="Rectangle 31"/>
            <p:cNvSpPr/>
            <p:nvPr/>
          </p:nvSpPr>
          <p:spPr>
            <a:xfrm>
              <a:off x="1313417" y="299551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500" dirty="0" smtClean="0">
                  <a:solidFill>
                    <a:srgbClr val="006600"/>
                  </a:solidFill>
                </a:rPr>
                <a:t>Two-neutron separation energy E : S</a:t>
              </a:r>
              <a:r>
                <a:rPr lang="en-US" sz="1500" baseline="-25000" dirty="0" smtClean="0">
                  <a:solidFill>
                    <a:srgbClr val="006600"/>
                  </a:solidFill>
                </a:rPr>
                <a:t>2n </a:t>
              </a:r>
              <a:r>
                <a:rPr lang="en-US" sz="1500" dirty="0" smtClean="0">
                  <a:solidFill>
                    <a:srgbClr val="006600"/>
                  </a:solidFill>
                </a:rPr>
                <a:t>= </a:t>
              </a:r>
              <a:r>
                <a:rPr lang="en-US" sz="1500" dirty="0" err="1" smtClean="0">
                  <a:solidFill>
                    <a:srgbClr val="006600"/>
                  </a:solidFill>
                </a:rPr>
                <a:t>E</a:t>
              </a:r>
              <a:r>
                <a:rPr lang="en-US" sz="1500" baseline="-25000" dirty="0" err="1" smtClean="0">
                  <a:solidFill>
                    <a:srgbClr val="006600"/>
                  </a:solidFill>
                </a:rPr>
                <a:t>tot</a:t>
              </a:r>
              <a:r>
                <a:rPr lang="en-US" sz="1500" dirty="0" smtClean="0">
                  <a:solidFill>
                    <a:srgbClr val="006600"/>
                  </a:solidFill>
                </a:rPr>
                <a:t>(Z,N) – </a:t>
              </a:r>
              <a:r>
                <a:rPr lang="en-US" sz="1500" dirty="0" err="1" smtClean="0">
                  <a:solidFill>
                    <a:srgbClr val="006600"/>
                  </a:solidFill>
                </a:rPr>
                <a:t>E</a:t>
              </a:r>
              <a:r>
                <a:rPr lang="en-US" sz="1500" baseline="-25000" dirty="0" err="1" smtClean="0">
                  <a:solidFill>
                    <a:srgbClr val="006600"/>
                  </a:solidFill>
                </a:rPr>
                <a:t>tot</a:t>
              </a:r>
              <a:r>
                <a:rPr lang="en-US" sz="1500" dirty="0" smtClean="0">
                  <a:solidFill>
                    <a:srgbClr val="006600"/>
                  </a:solidFill>
                </a:rPr>
                <a:t>(Z,N-2). Gives global information on the Q-value of an hypothetical simultaneous transfer of 2 neutrons in the ground state of (Z,N-2)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sz="1500" dirty="0" smtClean="0">
                <a:solidFill>
                  <a:srgbClr val="006600"/>
                </a:solidFill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500" dirty="0" smtClean="0">
                  <a:solidFill>
                    <a:srgbClr val="006600"/>
                  </a:solidFill>
                </a:rPr>
                <a:t> S</a:t>
              </a:r>
              <a:r>
                <a:rPr lang="en-US" sz="1500" baseline="-25000" dirty="0" smtClean="0">
                  <a:solidFill>
                    <a:srgbClr val="006600"/>
                  </a:solidFill>
                </a:rPr>
                <a:t>2n </a:t>
              </a:r>
              <a:r>
                <a:rPr lang="en-US" sz="1500" dirty="0" smtClean="0">
                  <a:solidFill>
                    <a:srgbClr val="006600"/>
                  </a:solidFill>
                </a:rPr>
                <a:t>&lt; 0  </a:t>
              </a:r>
              <a:r>
                <a:rPr lang="en-US" sz="1500" dirty="0" smtClean="0">
                  <a:solidFill>
                    <a:srgbClr val="006600"/>
                  </a:solidFill>
                  <a:sym typeface="Symbol"/>
                </a:rPr>
                <a:t>  (Z,N) Nucleus can spontaneously and simultaneously  emit two neutrons </a:t>
              </a:r>
              <a:r>
                <a:rPr lang="en-US" sz="1500" dirty="0" smtClean="0">
                  <a:solidFill>
                    <a:srgbClr val="006600"/>
                  </a:solidFill>
                </a:rPr>
                <a:t> </a:t>
              </a:r>
              <a:r>
                <a:rPr lang="en-US" sz="1500" dirty="0" smtClean="0">
                  <a:solidFill>
                    <a:srgbClr val="006600"/>
                  </a:solidFill>
                  <a:sym typeface="Symbol"/>
                </a:rPr>
                <a:t> it is beyond </a:t>
              </a:r>
              <a:r>
                <a:rPr lang="en-US" sz="1500" smtClean="0">
                  <a:solidFill>
                    <a:srgbClr val="006600"/>
                  </a:solidFill>
                  <a:sym typeface="Symbol"/>
                </a:rPr>
                <a:t>the </a:t>
              </a:r>
              <a:r>
                <a:rPr lang="en-US" sz="1500" smtClean="0">
                  <a:solidFill>
                    <a:srgbClr val="006600"/>
                  </a:solidFill>
                  <a:sym typeface="Symbol"/>
                </a:rPr>
                <a:t>two-neutron </a:t>
              </a:r>
              <a:r>
                <a:rPr lang="en-US" sz="1500" dirty="0" smtClean="0">
                  <a:solidFill>
                    <a:srgbClr val="006600"/>
                  </a:solidFill>
                  <a:sym typeface="Symbol"/>
                </a:rPr>
                <a:t>drip-line</a:t>
              </a:r>
              <a:endParaRPr lang="en-US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grpSp>
        <p:nvGrpSpPr>
          <p:cNvPr id="4" name="Groupe 12"/>
          <p:cNvGrpSpPr/>
          <p:nvPr/>
        </p:nvGrpSpPr>
        <p:grpSpPr>
          <a:xfrm>
            <a:off x="5364088" y="4350155"/>
            <a:ext cx="3600401" cy="1383101"/>
            <a:chOff x="1285884" y="194469"/>
            <a:chExt cx="7070493" cy="508975"/>
          </a:xfrm>
        </p:grpSpPr>
        <p:sp>
          <p:nvSpPr>
            <p:cNvPr id="28" name="Rectangle à coins arrondis 27"/>
            <p:cNvSpPr/>
            <p:nvPr/>
          </p:nvSpPr>
          <p:spPr>
            <a:xfrm>
              <a:off x="1285884" y="250552"/>
              <a:ext cx="7070493" cy="347610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362039" y="194469"/>
              <a:ext cx="6966811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fr-FR" sz="1500" dirty="0" smtClean="0">
                  <a:solidFill>
                    <a:srgbClr val="006600"/>
                  </a:solidFill>
                  <a:sym typeface="Wingdings"/>
                </a:rPr>
                <a:t>PKO2 : </a:t>
              </a:r>
              <a:r>
                <a:rPr lang="fr-FR" sz="1500" dirty="0" err="1" smtClean="0">
                  <a:solidFill>
                    <a:srgbClr val="006600"/>
                  </a:solidFill>
                  <a:sym typeface="Wingdings"/>
                </a:rPr>
                <a:t>Drip</a:t>
              </a:r>
              <a:r>
                <a:rPr lang="fr-FR" sz="1500" dirty="0" smtClean="0">
                  <a:solidFill>
                    <a:srgbClr val="006600"/>
                  </a:solidFill>
                  <a:sym typeface="Wingdings"/>
                </a:rPr>
                <a:t>-line </a:t>
              </a:r>
              <a:r>
                <a:rPr lang="fr-FR" sz="1500" dirty="0" err="1" smtClean="0">
                  <a:solidFill>
                    <a:srgbClr val="006600"/>
                  </a:solidFill>
                  <a:sym typeface="Wingdings"/>
                </a:rPr>
                <a:t>between</a:t>
              </a:r>
              <a:r>
                <a:rPr lang="fr-FR" sz="1500" dirty="0" smtClean="0">
                  <a:solidFill>
                    <a:srgbClr val="006600"/>
                  </a:solidFill>
                  <a:sym typeface="Wingdings"/>
                </a:rPr>
                <a:t> </a:t>
              </a:r>
              <a:r>
                <a:rPr lang="fr-FR" sz="1500" baseline="30000" dirty="0" smtClean="0">
                  <a:solidFill>
                    <a:srgbClr val="006600"/>
                  </a:solidFill>
                  <a:sym typeface="Wingdings"/>
                </a:rPr>
                <a:t>20</a:t>
              </a:r>
              <a:r>
                <a:rPr lang="fr-FR" sz="1500" dirty="0" smtClean="0">
                  <a:solidFill>
                    <a:srgbClr val="006600"/>
                  </a:solidFill>
                  <a:sym typeface="Wingdings"/>
                </a:rPr>
                <a:t>C and </a:t>
              </a:r>
              <a:r>
                <a:rPr lang="fr-FR" sz="1500" baseline="30000" dirty="0" smtClean="0">
                  <a:solidFill>
                    <a:srgbClr val="006600"/>
                  </a:solidFill>
                  <a:sym typeface="Wingdings"/>
                </a:rPr>
                <a:t>22</a:t>
              </a:r>
              <a:r>
                <a:rPr lang="fr-FR" sz="1500" dirty="0" smtClean="0">
                  <a:solidFill>
                    <a:srgbClr val="006600"/>
                  </a:solidFill>
                  <a:sym typeface="Wingdings"/>
                </a:rPr>
                <a:t>C </a:t>
              </a:r>
              <a:endParaRPr lang="fr-FR" sz="1500" dirty="0" smtClean="0">
                <a:solidFill>
                  <a:srgbClr val="006600"/>
                </a:solidFill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sp>
        <p:nvSpPr>
          <p:cNvPr id="30" name="Organigramme : Connecteur 48"/>
          <p:cNvSpPr/>
          <p:nvPr/>
        </p:nvSpPr>
        <p:spPr>
          <a:xfrm>
            <a:off x="1248115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3" name="Organigramme : Connecteur 19"/>
          <p:cNvSpPr/>
          <p:nvPr/>
        </p:nvSpPr>
        <p:spPr>
          <a:xfrm>
            <a:off x="1833562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6" name="Organigramme : Connecteur 19"/>
          <p:cNvSpPr/>
          <p:nvPr/>
        </p:nvSpPr>
        <p:spPr>
          <a:xfrm>
            <a:off x="26054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7" name="Organigramme : Connecteur 19"/>
          <p:cNvSpPr/>
          <p:nvPr/>
        </p:nvSpPr>
        <p:spPr>
          <a:xfrm>
            <a:off x="2757859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9" name="Organigramme : Connecteur 19"/>
          <p:cNvSpPr/>
          <p:nvPr/>
        </p:nvSpPr>
        <p:spPr>
          <a:xfrm>
            <a:off x="21482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0" name="Organigramme : Connecteur 19"/>
          <p:cNvSpPr/>
          <p:nvPr/>
        </p:nvSpPr>
        <p:spPr>
          <a:xfrm>
            <a:off x="23006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1" name="Organigramme : Connecteur 19"/>
          <p:cNvSpPr/>
          <p:nvPr/>
        </p:nvSpPr>
        <p:spPr>
          <a:xfrm>
            <a:off x="24530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2" name="Organigramme : Connecteur 19"/>
          <p:cNvSpPr/>
          <p:nvPr/>
        </p:nvSpPr>
        <p:spPr>
          <a:xfrm>
            <a:off x="1995614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pic>
        <p:nvPicPr>
          <p:cNvPr id="41062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478" y="3092813"/>
            <a:ext cx="4805039" cy="3510021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3)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Results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A.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Ground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state observables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        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      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91" name="Organigramme : Connecteur 18"/>
          <p:cNvSpPr/>
          <p:nvPr/>
        </p:nvSpPr>
        <p:spPr>
          <a:xfrm>
            <a:off x="1537146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2" name="Organigramme : Connecteur 19"/>
          <p:cNvSpPr/>
          <p:nvPr/>
        </p:nvSpPr>
        <p:spPr>
          <a:xfrm>
            <a:off x="1681162" y="500063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3" name="Organigramme : Connecteur 40"/>
          <p:cNvSpPr/>
          <p:nvPr/>
        </p:nvSpPr>
        <p:spPr>
          <a:xfrm>
            <a:off x="675903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4" name="Organigramme : Connecteur 41"/>
          <p:cNvSpPr/>
          <p:nvPr/>
        </p:nvSpPr>
        <p:spPr>
          <a:xfrm>
            <a:off x="818778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5" name="Organigramme : Connecteur 42"/>
          <p:cNvSpPr/>
          <p:nvPr/>
        </p:nvSpPr>
        <p:spPr>
          <a:xfrm>
            <a:off x="961653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6" name="Organigramme : Connecteur 43"/>
          <p:cNvSpPr/>
          <p:nvPr/>
        </p:nvSpPr>
        <p:spPr>
          <a:xfrm>
            <a:off x="110795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8" name="Organigramme : Connecteur 44"/>
          <p:cNvSpPr/>
          <p:nvPr/>
        </p:nvSpPr>
        <p:spPr>
          <a:xfrm>
            <a:off x="1250826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9" name="Organigramme : Connecteur 45"/>
          <p:cNvSpPr/>
          <p:nvPr/>
        </p:nvSpPr>
        <p:spPr>
          <a:xfrm>
            <a:off x="139370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pSp>
        <p:nvGrpSpPr>
          <p:cNvPr id="2" name="Groupe 12"/>
          <p:cNvGrpSpPr/>
          <p:nvPr/>
        </p:nvGrpSpPr>
        <p:grpSpPr>
          <a:xfrm>
            <a:off x="395536" y="561699"/>
            <a:ext cx="8572560" cy="657501"/>
            <a:chOff x="1285883" y="130286"/>
            <a:chExt cx="7070494" cy="709132"/>
          </a:xfrm>
        </p:grpSpPr>
        <p:sp>
          <p:nvSpPr>
            <p:cNvPr id="102" name="Rectangle à coins arrondis 101"/>
            <p:cNvSpPr/>
            <p:nvPr/>
          </p:nvSpPr>
          <p:spPr>
            <a:xfrm>
              <a:off x="1285883" y="295519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3" name="Rectangle 102"/>
            <p:cNvSpPr/>
            <p:nvPr/>
          </p:nvSpPr>
          <p:spPr>
            <a:xfrm>
              <a:off x="1313417" y="130286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fr-FR" sz="1500" dirty="0" smtClean="0">
                  <a:solidFill>
                    <a:srgbClr val="006600"/>
                  </a:solidFill>
                  <a:sym typeface="Symbol"/>
                </a:rPr>
                <a:t>                                                            </a:t>
              </a:r>
              <a:r>
                <a:rPr lang="fr-FR" b="1" dirty="0" err="1" smtClean="0">
                  <a:solidFill>
                    <a:srgbClr val="006600"/>
                  </a:solidFill>
                  <a:sym typeface="Symbol"/>
                </a:rPr>
                <a:t>Two</a:t>
              </a:r>
              <a:r>
                <a:rPr lang="fr-FR" b="1" dirty="0" smtClean="0">
                  <a:solidFill>
                    <a:srgbClr val="006600"/>
                  </a:solidFill>
                  <a:sym typeface="Symbol"/>
                </a:rPr>
                <a:t>-neutron </a:t>
              </a:r>
              <a:r>
                <a:rPr lang="fr-FR" b="1" dirty="0" err="1" smtClean="0">
                  <a:solidFill>
                    <a:srgbClr val="006600"/>
                  </a:solidFill>
                  <a:sym typeface="Symbol"/>
                </a:rPr>
                <a:t>drip</a:t>
              </a:r>
              <a:r>
                <a:rPr lang="fr-FR" b="1" dirty="0" smtClean="0">
                  <a:solidFill>
                    <a:srgbClr val="006600"/>
                  </a:solidFill>
                  <a:sym typeface="Symbol"/>
                </a:rPr>
                <a:t>-line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sp>
        <p:nvSpPr>
          <p:cNvPr id="101" name="Organigramme : Connecteur 48"/>
          <p:cNvSpPr/>
          <p:nvPr/>
        </p:nvSpPr>
        <p:spPr>
          <a:xfrm>
            <a:off x="67821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8" name="Organigramme : Connecteur 48"/>
          <p:cNvSpPr/>
          <p:nvPr/>
        </p:nvSpPr>
        <p:spPr>
          <a:xfrm>
            <a:off x="820032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3" name="Organigramme : Connecteur 48"/>
          <p:cNvSpPr/>
          <p:nvPr/>
        </p:nvSpPr>
        <p:spPr>
          <a:xfrm>
            <a:off x="961849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6" name="Organigramme : Connecteur 48"/>
          <p:cNvSpPr/>
          <p:nvPr/>
        </p:nvSpPr>
        <p:spPr>
          <a:xfrm>
            <a:off x="1103666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7" name="Organigramme : Connecteur 48"/>
          <p:cNvSpPr/>
          <p:nvPr/>
        </p:nvSpPr>
        <p:spPr>
          <a:xfrm>
            <a:off x="1245483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pSp>
        <p:nvGrpSpPr>
          <p:cNvPr id="4" name="Groupe 12"/>
          <p:cNvGrpSpPr/>
          <p:nvPr/>
        </p:nvGrpSpPr>
        <p:grpSpPr>
          <a:xfrm>
            <a:off x="7107733" y="4724400"/>
            <a:ext cx="2027461" cy="1383101"/>
            <a:chOff x="24288" y="194469"/>
            <a:chExt cx="8672747" cy="508975"/>
          </a:xfrm>
        </p:grpSpPr>
        <p:sp>
          <p:nvSpPr>
            <p:cNvPr id="38" name="Rectangle à coins arrondis 37"/>
            <p:cNvSpPr/>
            <p:nvPr/>
          </p:nvSpPr>
          <p:spPr>
            <a:xfrm>
              <a:off x="1285884" y="250552"/>
              <a:ext cx="7070493" cy="347610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9" name="Rectangle 38"/>
            <p:cNvSpPr/>
            <p:nvPr/>
          </p:nvSpPr>
          <p:spPr>
            <a:xfrm>
              <a:off x="24288" y="194469"/>
              <a:ext cx="8672747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fr-FR" sz="1500" dirty="0" smtClean="0">
                  <a:solidFill>
                    <a:srgbClr val="006600"/>
                  </a:solidFill>
                  <a:sym typeface="Wingdings"/>
                </a:rPr>
                <a:t>PKO2 : </a:t>
              </a:r>
              <a:r>
                <a:rPr lang="fr-FR" sz="1500" dirty="0" err="1" smtClean="0">
                  <a:solidFill>
                    <a:srgbClr val="006600"/>
                  </a:solidFill>
                  <a:sym typeface="Wingdings"/>
                </a:rPr>
                <a:t>Drip</a:t>
              </a:r>
              <a:r>
                <a:rPr lang="fr-FR" sz="1500" dirty="0" smtClean="0">
                  <a:solidFill>
                    <a:srgbClr val="006600"/>
                  </a:solidFill>
                  <a:sym typeface="Wingdings"/>
                </a:rPr>
                <a:t>-line </a:t>
              </a:r>
              <a:r>
                <a:rPr lang="fr-FR" sz="1500" dirty="0" err="1" smtClean="0">
                  <a:solidFill>
                    <a:srgbClr val="006600"/>
                  </a:solidFill>
                  <a:sym typeface="Wingdings"/>
                </a:rPr>
                <a:t>between</a:t>
              </a:r>
              <a:r>
                <a:rPr lang="fr-FR" sz="1500" dirty="0" smtClean="0">
                  <a:solidFill>
                    <a:srgbClr val="006600"/>
                  </a:solidFill>
                  <a:sym typeface="Wingdings"/>
                </a:rPr>
                <a:t> </a:t>
              </a:r>
              <a:r>
                <a:rPr lang="fr-FR" sz="1500" baseline="30000" dirty="0" smtClean="0">
                  <a:solidFill>
                    <a:srgbClr val="006600"/>
                  </a:solidFill>
                  <a:sym typeface="Wingdings"/>
                </a:rPr>
                <a:t>32</a:t>
              </a:r>
              <a:r>
                <a:rPr lang="fr-FR" sz="1500" dirty="0" smtClean="0">
                  <a:solidFill>
                    <a:srgbClr val="006600"/>
                  </a:solidFill>
                  <a:sym typeface="Wingdings"/>
                </a:rPr>
                <a:t>Ne and </a:t>
              </a:r>
              <a:r>
                <a:rPr lang="fr-FR" sz="1500" baseline="30000" dirty="0" smtClean="0">
                  <a:solidFill>
                    <a:srgbClr val="006600"/>
                  </a:solidFill>
                  <a:sym typeface="Wingdings"/>
                </a:rPr>
                <a:t>34</a:t>
              </a:r>
              <a:r>
                <a:rPr lang="fr-FR" sz="1500" dirty="0" smtClean="0">
                  <a:solidFill>
                    <a:srgbClr val="006600"/>
                  </a:solidFill>
                  <a:sym typeface="Wingdings"/>
                </a:rPr>
                <a:t>Ne </a:t>
              </a:r>
              <a:endParaRPr lang="fr-FR" sz="1500" dirty="0" smtClean="0">
                <a:solidFill>
                  <a:srgbClr val="006600"/>
                </a:solidFill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sp>
        <p:nvSpPr>
          <p:cNvPr id="30" name="Organigramme : Connecteur 48"/>
          <p:cNvSpPr/>
          <p:nvPr/>
        </p:nvSpPr>
        <p:spPr>
          <a:xfrm>
            <a:off x="1389932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1" name="Organigramme : Connecteur 19"/>
          <p:cNvSpPr/>
          <p:nvPr/>
        </p:nvSpPr>
        <p:spPr>
          <a:xfrm>
            <a:off x="1833562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2" name="Organigramme : Connecteur 19"/>
          <p:cNvSpPr/>
          <p:nvPr/>
        </p:nvSpPr>
        <p:spPr>
          <a:xfrm>
            <a:off x="26054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4" name="Organigramme : Connecteur 19"/>
          <p:cNvSpPr/>
          <p:nvPr/>
        </p:nvSpPr>
        <p:spPr>
          <a:xfrm>
            <a:off x="2757859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7" name="Organigramme : Connecteur 19"/>
          <p:cNvSpPr/>
          <p:nvPr/>
        </p:nvSpPr>
        <p:spPr>
          <a:xfrm>
            <a:off x="21482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0" name="Organigramme : Connecteur 19"/>
          <p:cNvSpPr/>
          <p:nvPr/>
        </p:nvSpPr>
        <p:spPr>
          <a:xfrm>
            <a:off x="23006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1" name="Organigramme : Connecteur 19"/>
          <p:cNvSpPr/>
          <p:nvPr/>
        </p:nvSpPr>
        <p:spPr>
          <a:xfrm>
            <a:off x="24530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2" name="Organigramme : Connecteur 19"/>
          <p:cNvSpPr/>
          <p:nvPr/>
        </p:nvSpPr>
        <p:spPr>
          <a:xfrm>
            <a:off x="1995614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pic>
        <p:nvPicPr>
          <p:cNvPr id="40857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246" y="1302770"/>
            <a:ext cx="7260813" cy="5274107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3)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Results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A.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Ground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state observables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91" name="Organigramme : Connecteur 18"/>
          <p:cNvSpPr/>
          <p:nvPr/>
        </p:nvSpPr>
        <p:spPr>
          <a:xfrm>
            <a:off x="1537146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2" name="Organigramme : Connecteur 19"/>
          <p:cNvSpPr/>
          <p:nvPr/>
        </p:nvSpPr>
        <p:spPr>
          <a:xfrm>
            <a:off x="1681162" y="500063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3" name="Organigramme : Connecteur 40"/>
          <p:cNvSpPr/>
          <p:nvPr/>
        </p:nvSpPr>
        <p:spPr>
          <a:xfrm>
            <a:off x="675903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4" name="Organigramme : Connecteur 41"/>
          <p:cNvSpPr/>
          <p:nvPr/>
        </p:nvSpPr>
        <p:spPr>
          <a:xfrm>
            <a:off x="818778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5" name="Organigramme : Connecteur 42"/>
          <p:cNvSpPr/>
          <p:nvPr/>
        </p:nvSpPr>
        <p:spPr>
          <a:xfrm>
            <a:off x="961653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6" name="Organigramme : Connecteur 43"/>
          <p:cNvSpPr/>
          <p:nvPr/>
        </p:nvSpPr>
        <p:spPr>
          <a:xfrm>
            <a:off x="110795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8" name="Organigramme : Connecteur 44"/>
          <p:cNvSpPr/>
          <p:nvPr/>
        </p:nvSpPr>
        <p:spPr>
          <a:xfrm>
            <a:off x="1250826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9" name="Organigramme : Connecteur 45"/>
          <p:cNvSpPr/>
          <p:nvPr/>
        </p:nvSpPr>
        <p:spPr>
          <a:xfrm>
            <a:off x="139370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pSp>
        <p:nvGrpSpPr>
          <p:cNvPr id="2" name="Groupe 12"/>
          <p:cNvGrpSpPr/>
          <p:nvPr/>
        </p:nvGrpSpPr>
        <p:grpSpPr>
          <a:xfrm>
            <a:off x="395536" y="561699"/>
            <a:ext cx="8572560" cy="657501"/>
            <a:chOff x="1285883" y="130286"/>
            <a:chExt cx="7070494" cy="709132"/>
          </a:xfrm>
        </p:grpSpPr>
        <p:sp>
          <p:nvSpPr>
            <p:cNvPr id="102" name="Rectangle à coins arrondis 101"/>
            <p:cNvSpPr/>
            <p:nvPr/>
          </p:nvSpPr>
          <p:spPr>
            <a:xfrm>
              <a:off x="1285883" y="295519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3" name="Rectangle 102"/>
            <p:cNvSpPr/>
            <p:nvPr/>
          </p:nvSpPr>
          <p:spPr>
            <a:xfrm>
              <a:off x="1313417" y="130286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fr-FR" sz="1500" dirty="0" smtClean="0">
                  <a:solidFill>
                    <a:srgbClr val="006600"/>
                  </a:solidFill>
                  <a:sym typeface="Symbol"/>
                </a:rPr>
                <a:t>                                                            </a:t>
              </a:r>
              <a:r>
                <a:rPr lang="fr-FR" b="1" dirty="0" err="1" smtClean="0">
                  <a:solidFill>
                    <a:srgbClr val="006600"/>
                  </a:solidFill>
                  <a:sym typeface="Symbol"/>
                </a:rPr>
                <a:t>Two</a:t>
              </a:r>
              <a:r>
                <a:rPr lang="fr-FR" b="1" dirty="0" smtClean="0">
                  <a:solidFill>
                    <a:srgbClr val="006600"/>
                  </a:solidFill>
                  <a:sym typeface="Symbol"/>
                </a:rPr>
                <a:t>-neutron </a:t>
              </a:r>
              <a:r>
                <a:rPr lang="fr-FR" b="1" dirty="0" err="1" smtClean="0">
                  <a:solidFill>
                    <a:srgbClr val="006600"/>
                  </a:solidFill>
                  <a:sym typeface="Symbol"/>
                </a:rPr>
                <a:t>drip</a:t>
              </a:r>
              <a:r>
                <a:rPr lang="fr-FR" b="1" dirty="0" smtClean="0">
                  <a:solidFill>
                    <a:srgbClr val="006600"/>
                  </a:solidFill>
                  <a:sym typeface="Symbol"/>
                </a:rPr>
                <a:t>-line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sp>
        <p:nvSpPr>
          <p:cNvPr id="101" name="Organigramme : Connecteur 48"/>
          <p:cNvSpPr/>
          <p:nvPr/>
        </p:nvSpPr>
        <p:spPr>
          <a:xfrm>
            <a:off x="67821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8" name="Organigramme : Connecteur 48"/>
          <p:cNvSpPr/>
          <p:nvPr/>
        </p:nvSpPr>
        <p:spPr>
          <a:xfrm>
            <a:off x="820032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3" name="Organigramme : Connecteur 48"/>
          <p:cNvSpPr/>
          <p:nvPr/>
        </p:nvSpPr>
        <p:spPr>
          <a:xfrm>
            <a:off x="961849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6" name="Organigramme : Connecteur 48"/>
          <p:cNvSpPr/>
          <p:nvPr/>
        </p:nvSpPr>
        <p:spPr>
          <a:xfrm>
            <a:off x="1103666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7" name="Organigramme : Connecteur 48"/>
          <p:cNvSpPr/>
          <p:nvPr/>
        </p:nvSpPr>
        <p:spPr>
          <a:xfrm>
            <a:off x="1245483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0" name="Organigramme : Connecteur 48"/>
          <p:cNvSpPr/>
          <p:nvPr/>
        </p:nvSpPr>
        <p:spPr>
          <a:xfrm>
            <a:off x="1395251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pSp>
        <p:nvGrpSpPr>
          <p:cNvPr id="32" name="Groupe 12"/>
          <p:cNvGrpSpPr/>
          <p:nvPr/>
        </p:nvGrpSpPr>
        <p:grpSpPr>
          <a:xfrm>
            <a:off x="304800" y="5508383"/>
            <a:ext cx="8572560" cy="1096471"/>
            <a:chOff x="1285883" y="295519"/>
            <a:chExt cx="7070494" cy="543899"/>
          </a:xfrm>
        </p:grpSpPr>
        <p:sp>
          <p:nvSpPr>
            <p:cNvPr id="34" name="Rectangle à coins arrondis 33"/>
            <p:cNvSpPr/>
            <p:nvPr/>
          </p:nvSpPr>
          <p:spPr>
            <a:xfrm>
              <a:off x="1285883" y="295519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5" name="Rectangle 34"/>
            <p:cNvSpPr/>
            <p:nvPr/>
          </p:nvSpPr>
          <p:spPr>
            <a:xfrm>
              <a:off x="1313417" y="299551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500" dirty="0" smtClean="0">
                  <a:solidFill>
                    <a:srgbClr val="006600"/>
                  </a:solidFill>
                </a:rPr>
                <a:t>In the Z=12 isotopic chain, PKO2 localizes the drip-line between </a:t>
              </a:r>
              <a:r>
                <a:rPr lang="en-US" sz="1500" baseline="30000" dirty="0" smtClean="0">
                  <a:solidFill>
                    <a:srgbClr val="006600"/>
                  </a:solidFill>
                  <a:sym typeface="Wingdings"/>
                </a:rPr>
                <a:t>38</a:t>
              </a:r>
              <a:r>
                <a:rPr lang="en-US" sz="1500" dirty="0" smtClean="0">
                  <a:solidFill>
                    <a:srgbClr val="006600"/>
                  </a:solidFill>
                  <a:sym typeface="Wingdings"/>
                </a:rPr>
                <a:t>Mg and </a:t>
              </a:r>
              <a:r>
                <a:rPr lang="en-US" sz="1500" baseline="30000" dirty="0" smtClean="0">
                  <a:solidFill>
                    <a:srgbClr val="006600"/>
                  </a:solidFill>
                  <a:sym typeface="Wingdings"/>
                </a:rPr>
                <a:t>40</a:t>
              </a:r>
              <a:r>
                <a:rPr lang="en-US" sz="1500" dirty="0" smtClean="0">
                  <a:solidFill>
                    <a:srgbClr val="006600"/>
                  </a:solidFill>
                  <a:sym typeface="Wingdings"/>
                </a:rPr>
                <a:t>Mg </a:t>
              </a:r>
              <a:endParaRPr lang="en-US" sz="1500" dirty="0" smtClean="0">
                <a:solidFill>
                  <a:srgbClr val="006600"/>
                </a:solidFill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sz="1500" dirty="0" smtClean="0">
                <a:solidFill>
                  <a:srgbClr val="006600"/>
                </a:solidFill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500" dirty="0" smtClean="0">
                  <a:solidFill>
                    <a:srgbClr val="006600"/>
                  </a:solidFill>
                </a:rPr>
                <a:t>S</a:t>
              </a:r>
              <a:r>
                <a:rPr lang="en-US" sz="1500" baseline="-25000" dirty="0" smtClean="0">
                  <a:solidFill>
                    <a:srgbClr val="006600"/>
                  </a:solidFill>
                </a:rPr>
                <a:t>2n</a:t>
              </a:r>
              <a:r>
                <a:rPr lang="en-US" sz="1500" dirty="0" smtClean="0">
                  <a:solidFill>
                    <a:srgbClr val="006600"/>
                  </a:solidFill>
                </a:rPr>
                <a:t> from PKO2 generally in better agreement with data than DDME2.  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sp>
        <p:nvSpPr>
          <p:cNvPr id="28" name="Organigramme : Connecteur 48"/>
          <p:cNvSpPr/>
          <p:nvPr/>
        </p:nvSpPr>
        <p:spPr>
          <a:xfrm>
            <a:off x="1531749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9" name="Organigramme : Connecteur 19"/>
          <p:cNvSpPr/>
          <p:nvPr/>
        </p:nvSpPr>
        <p:spPr>
          <a:xfrm>
            <a:off x="1833562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3" name="Organigramme : Connecteur 19"/>
          <p:cNvSpPr/>
          <p:nvPr/>
        </p:nvSpPr>
        <p:spPr>
          <a:xfrm>
            <a:off x="26054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6" name="Organigramme : Connecteur 19"/>
          <p:cNvSpPr/>
          <p:nvPr/>
        </p:nvSpPr>
        <p:spPr>
          <a:xfrm>
            <a:off x="2757859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8" name="Organigramme : Connecteur 19"/>
          <p:cNvSpPr/>
          <p:nvPr/>
        </p:nvSpPr>
        <p:spPr>
          <a:xfrm>
            <a:off x="21482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9" name="Organigramme : Connecteur 19"/>
          <p:cNvSpPr/>
          <p:nvPr/>
        </p:nvSpPr>
        <p:spPr>
          <a:xfrm>
            <a:off x="23006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0" name="Organigramme : Connecteur 19"/>
          <p:cNvSpPr/>
          <p:nvPr/>
        </p:nvSpPr>
        <p:spPr>
          <a:xfrm>
            <a:off x="24530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1" name="Organigramme : Connecteur 19"/>
          <p:cNvSpPr/>
          <p:nvPr/>
        </p:nvSpPr>
        <p:spPr>
          <a:xfrm>
            <a:off x="1995614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pic>
        <p:nvPicPr>
          <p:cNvPr id="40652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2055" y="1340319"/>
            <a:ext cx="5472608" cy="404753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3)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Results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A.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Ground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state observables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        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      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91" name="Organigramme : Connecteur 18"/>
          <p:cNvSpPr/>
          <p:nvPr/>
        </p:nvSpPr>
        <p:spPr>
          <a:xfrm>
            <a:off x="1537146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2" name="Organigramme : Connecteur 19"/>
          <p:cNvSpPr/>
          <p:nvPr/>
        </p:nvSpPr>
        <p:spPr>
          <a:xfrm>
            <a:off x="1681162" y="500063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3" name="Organigramme : Connecteur 40"/>
          <p:cNvSpPr/>
          <p:nvPr/>
        </p:nvSpPr>
        <p:spPr>
          <a:xfrm>
            <a:off x="675903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4" name="Organigramme : Connecteur 41"/>
          <p:cNvSpPr/>
          <p:nvPr/>
        </p:nvSpPr>
        <p:spPr>
          <a:xfrm>
            <a:off x="818778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5" name="Organigramme : Connecteur 42"/>
          <p:cNvSpPr/>
          <p:nvPr/>
        </p:nvSpPr>
        <p:spPr>
          <a:xfrm>
            <a:off x="961653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6" name="Organigramme : Connecteur 43"/>
          <p:cNvSpPr/>
          <p:nvPr/>
        </p:nvSpPr>
        <p:spPr>
          <a:xfrm>
            <a:off x="110795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8" name="Organigramme : Connecteur 44"/>
          <p:cNvSpPr/>
          <p:nvPr/>
        </p:nvSpPr>
        <p:spPr>
          <a:xfrm>
            <a:off x="1250826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9" name="Organigramme : Connecteur 45"/>
          <p:cNvSpPr/>
          <p:nvPr/>
        </p:nvSpPr>
        <p:spPr>
          <a:xfrm>
            <a:off x="139370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pSp>
        <p:nvGrpSpPr>
          <p:cNvPr id="2" name="Groupe 12"/>
          <p:cNvGrpSpPr/>
          <p:nvPr/>
        </p:nvGrpSpPr>
        <p:grpSpPr>
          <a:xfrm>
            <a:off x="395536" y="637899"/>
            <a:ext cx="8572560" cy="657501"/>
            <a:chOff x="1285883" y="130286"/>
            <a:chExt cx="7070494" cy="709132"/>
          </a:xfrm>
        </p:grpSpPr>
        <p:sp>
          <p:nvSpPr>
            <p:cNvPr id="102" name="Rectangle à coins arrondis 101"/>
            <p:cNvSpPr/>
            <p:nvPr/>
          </p:nvSpPr>
          <p:spPr>
            <a:xfrm>
              <a:off x="1285883" y="295519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3" name="Rectangle 102"/>
            <p:cNvSpPr/>
            <p:nvPr/>
          </p:nvSpPr>
          <p:spPr>
            <a:xfrm>
              <a:off x="1313417" y="130286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fr-FR" sz="1500" dirty="0" smtClean="0">
                  <a:solidFill>
                    <a:srgbClr val="006600"/>
                  </a:solidFill>
                  <a:sym typeface="Symbol"/>
                </a:rPr>
                <a:t>                                                                </a:t>
              </a:r>
              <a:r>
                <a:rPr lang="fr-FR" b="1" dirty="0" smtClean="0">
                  <a:solidFill>
                    <a:srgbClr val="006600"/>
                  </a:solidFill>
                  <a:sym typeface="Symbol"/>
                </a:rPr>
                <a:t>Axial </a:t>
              </a:r>
              <a:r>
                <a:rPr lang="fr-FR" b="1" dirty="0" err="1" smtClean="0">
                  <a:solidFill>
                    <a:srgbClr val="006600"/>
                  </a:solidFill>
                  <a:sym typeface="Symbol"/>
                </a:rPr>
                <a:t>deformation</a:t>
              </a:r>
              <a:endParaRPr lang="fr-FR" b="1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grpSp>
        <p:nvGrpSpPr>
          <p:cNvPr id="3" name="Groupe 12"/>
          <p:cNvGrpSpPr/>
          <p:nvPr/>
        </p:nvGrpSpPr>
        <p:grpSpPr>
          <a:xfrm>
            <a:off x="4419600" y="4267201"/>
            <a:ext cx="4548496" cy="1600201"/>
            <a:chOff x="1285883" y="194469"/>
            <a:chExt cx="7070494" cy="588867"/>
          </a:xfrm>
        </p:grpSpPr>
        <p:sp>
          <p:nvSpPr>
            <p:cNvPr id="105" name="Rectangle à coins arrondis 104"/>
            <p:cNvSpPr/>
            <p:nvPr/>
          </p:nvSpPr>
          <p:spPr>
            <a:xfrm>
              <a:off x="1285883" y="239437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6" name="Rectangle 105"/>
            <p:cNvSpPr/>
            <p:nvPr/>
          </p:nvSpPr>
          <p:spPr>
            <a:xfrm>
              <a:off x="1313417" y="194469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/>
                <a:buChar char="Ü"/>
              </a:pPr>
              <a:r>
                <a:rPr lang="en-US" sz="1500" dirty="0" smtClean="0">
                  <a:solidFill>
                    <a:srgbClr val="006600"/>
                  </a:solidFill>
                  <a:sym typeface="Wingdings"/>
                </a:rPr>
                <a:t>For Ne et Mg, PKO2 deformation’s behaviour qualitatively the same than the other interactions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n-US" sz="1500" dirty="0" smtClean="0">
                <a:solidFill>
                  <a:srgbClr val="006600"/>
                </a:solidFill>
                <a:sym typeface="Wingdings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500" dirty="0" smtClean="0">
                  <a:solidFill>
                    <a:srgbClr val="006600"/>
                  </a:solidFill>
                  <a:sym typeface="Wingdings"/>
                </a:rPr>
                <a:t>    PKO2 β systematically weaker than DDME2 and Gogny D1S one</a:t>
              </a:r>
              <a:endParaRPr lang="en-US" sz="1500" dirty="0" smtClean="0">
                <a:solidFill>
                  <a:srgbClr val="006600"/>
                </a:solidFill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sp>
        <p:nvSpPr>
          <p:cNvPr id="101" name="Organigramme : Connecteur 48"/>
          <p:cNvSpPr/>
          <p:nvPr/>
        </p:nvSpPr>
        <p:spPr>
          <a:xfrm>
            <a:off x="67821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08" name="Organigramme : Connecteur 48"/>
          <p:cNvSpPr/>
          <p:nvPr/>
        </p:nvSpPr>
        <p:spPr>
          <a:xfrm>
            <a:off x="820032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3" name="Organigramme : Connecteur 48"/>
          <p:cNvSpPr/>
          <p:nvPr/>
        </p:nvSpPr>
        <p:spPr>
          <a:xfrm>
            <a:off x="961849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6" name="Organigramme : Connecteur 48"/>
          <p:cNvSpPr/>
          <p:nvPr/>
        </p:nvSpPr>
        <p:spPr>
          <a:xfrm>
            <a:off x="1103666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0" name="Organigramme : Connecteur 48"/>
          <p:cNvSpPr/>
          <p:nvPr/>
        </p:nvSpPr>
        <p:spPr>
          <a:xfrm>
            <a:off x="1245483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1" name="Organigramme : Connecteur 48"/>
          <p:cNvSpPr/>
          <p:nvPr/>
        </p:nvSpPr>
        <p:spPr>
          <a:xfrm>
            <a:off x="1389932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2" name="Organigramme : Connecteur 48"/>
          <p:cNvSpPr/>
          <p:nvPr/>
        </p:nvSpPr>
        <p:spPr>
          <a:xfrm>
            <a:off x="1534381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3" name="Organigramme : Connecteur 48"/>
          <p:cNvSpPr/>
          <p:nvPr/>
        </p:nvSpPr>
        <p:spPr>
          <a:xfrm>
            <a:off x="1678830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4" name="Organigramme : Connecteur 19"/>
          <p:cNvSpPr/>
          <p:nvPr/>
        </p:nvSpPr>
        <p:spPr>
          <a:xfrm>
            <a:off x="1833562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5" name="Organigramme : Connecteur 19"/>
          <p:cNvSpPr/>
          <p:nvPr/>
        </p:nvSpPr>
        <p:spPr>
          <a:xfrm>
            <a:off x="26054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6" name="Organigramme : Connecteur 19"/>
          <p:cNvSpPr/>
          <p:nvPr/>
        </p:nvSpPr>
        <p:spPr>
          <a:xfrm>
            <a:off x="2757859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8" name="Organigramme : Connecteur 19"/>
          <p:cNvSpPr/>
          <p:nvPr/>
        </p:nvSpPr>
        <p:spPr>
          <a:xfrm>
            <a:off x="21482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9" name="Organigramme : Connecteur 19"/>
          <p:cNvSpPr/>
          <p:nvPr/>
        </p:nvSpPr>
        <p:spPr>
          <a:xfrm>
            <a:off x="23006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0" name="Organigramme : Connecteur 19"/>
          <p:cNvSpPr/>
          <p:nvPr/>
        </p:nvSpPr>
        <p:spPr>
          <a:xfrm>
            <a:off x="24530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1" name="Organigramme : Connecteur 19"/>
          <p:cNvSpPr/>
          <p:nvPr/>
        </p:nvSpPr>
        <p:spPr>
          <a:xfrm>
            <a:off x="1995614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pic>
        <p:nvPicPr>
          <p:cNvPr id="22528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340768"/>
            <a:ext cx="3879400" cy="2769369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2252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340768"/>
            <a:ext cx="4104456" cy="2960944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22528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181333"/>
            <a:ext cx="3888432" cy="2413417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 dirty="0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 dirty="0">
              <a:latin typeface="Calibri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3)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Results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A.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Ground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state observables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        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      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91" name="Organigramme : Connecteur 18"/>
          <p:cNvSpPr/>
          <p:nvPr/>
        </p:nvSpPr>
        <p:spPr>
          <a:xfrm>
            <a:off x="1537146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2" name="Organigramme : Connecteur 19"/>
          <p:cNvSpPr/>
          <p:nvPr/>
        </p:nvSpPr>
        <p:spPr>
          <a:xfrm>
            <a:off x="1681162" y="500063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3" name="Organigramme : Connecteur 40"/>
          <p:cNvSpPr/>
          <p:nvPr/>
        </p:nvSpPr>
        <p:spPr>
          <a:xfrm>
            <a:off x="675903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4" name="Organigramme : Connecteur 41"/>
          <p:cNvSpPr/>
          <p:nvPr/>
        </p:nvSpPr>
        <p:spPr>
          <a:xfrm>
            <a:off x="818778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5" name="Organigramme : Connecteur 42"/>
          <p:cNvSpPr/>
          <p:nvPr/>
        </p:nvSpPr>
        <p:spPr>
          <a:xfrm>
            <a:off x="961653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6" name="Organigramme : Connecteur 43"/>
          <p:cNvSpPr/>
          <p:nvPr/>
        </p:nvSpPr>
        <p:spPr>
          <a:xfrm>
            <a:off x="110795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8" name="Organigramme : Connecteur 44"/>
          <p:cNvSpPr/>
          <p:nvPr/>
        </p:nvSpPr>
        <p:spPr>
          <a:xfrm>
            <a:off x="1250826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9" name="Organigramme : Connecteur 45"/>
          <p:cNvSpPr/>
          <p:nvPr/>
        </p:nvSpPr>
        <p:spPr>
          <a:xfrm>
            <a:off x="139370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grpSp>
        <p:nvGrpSpPr>
          <p:cNvPr id="2" name="Groupe 12"/>
          <p:cNvGrpSpPr/>
          <p:nvPr/>
        </p:nvGrpSpPr>
        <p:grpSpPr>
          <a:xfrm>
            <a:off x="395536" y="637899"/>
            <a:ext cx="8572560" cy="657501"/>
            <a:chOff x="1285883" y="130286"/>
            <a:chExt cx="7070494" cy="709132"/>
          </a:xfrm>
        </p:grpSpPr>
        <p:sp>
          <p:nvSpPr>
            <p:cNvPr id="102" name="Rectangle à coins arrondis 101"/>
            <p:cNvSpPr/>
            <p:nvPr/>
          </p:nvSpPr>
          <p:spPr>
            <a:xfrm>
              <a:off x="1285883" y="295519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3" name="Rectangle 102"/>
            <p:cNvSpPr/>
            <p:nvPr/>
          </p:nvSpPr>
          <p:spPr>
            <a:xfrm>
              <a:off x="1313417" y="130286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fr-FR" sz="1500" dirty="0" smtClean="0">
                  <a:solidFill>
                    <a:srgbClr val="006600"/>
                  </a:solidFill>
                  <a:sym typeface="Symbol"/>
                </a:rPr>
                <a:t>                                                                </a:t>
              </a:r>
              <a:r>
                <a:rPr lang="fr-FR" b="1" dirty="0" smtClean="0">
                  <a:solidFill>
                    <a:srgbClr val="006600"/>
                  </a:solidFill>
                  <a:sym typeface="Symbol"/>
                </a:rPr>
                <a:t>Charge </a:t>
              </a:r>
              <a:r>
                <a:rPr lang="fr-FR" b="1" dirty="0" err="1" smtClean="0">
                  <a:solidFill>
                    <a:srgbClr val="006600"/>
                  </a:solidFill>
                  <a:sym typeface="Symbol"/>
                </a:rPr>
                <a:t>radii</a:t>
              </a:r>
              <a:endParaRPr lang="fr-FR" b="1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grpSp>
        <p:nvGrpSpPr>
          <p:cNvPr id="3" name="Groupe 12"/>
          <p:cNvGrpSpPr/>
          <p:nvPr/>
        </p:nvGrpSpPr>
        <p:grpSpPr>
          <a:xfrm>
            <a:off x="4419600" y="4709119"/>
            <a:ext cx="4548496" cy="1600201"/>
            <a:chOff x="1285883" y="194469"/>
            <a:chExt cx="7070494" cy="588867"/>
          </a:xfrm>
        </p:grpSpPr>
        <p:sp>
          <p:nvSpPr>
            <p:cNvPr id="105" name="Rectangle à coins arrondis 104"/>
            <p:cNvSpPr/>
            <p:nvPr/>
          </p:nvSpPr>
          <p:spPr>
            <a:xfrm>
              <a:off x="1285883" y="239437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6" name="Rectangle 105"/>
            <p:cNvSpPr/>
            <p:nvPr/>
          </p:nvSpPr>
          <p:spPr>
            <a:xfrm>
              <a:off x="1313417" y="194469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-106" charset="2"/>
                <a:buChar char="Ü"/>
              </a:pPr>
              <a:r>
                <a:rPr lang="en-US" sz="1500" dirty="0" smtClean="0">
                  <a:solidFill>
                    <a:srgbClr val="006600"/>
                  </a:solidFill>
                  <a:sym typeface="Wingdings"/>
                </a:rPr>
                <a:t>DDME2 closer to experimental data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US" sz="1500" dirty="0" smtClean="0">
                  <a:solidFill>
                    <a:srgbClr val="006600"/>
                  </a:solidFill>
                  <a:sym typeface="Wingdings"/>
                </a:rPr>
                <a:t>   Better agreement between PKO2 and DDME2 for heavier isotopes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500" dirty="0" smtClean="0">
                <a:solidFill>
                  <a:srgbClr val="006600"/>
                </a:solidFill>
                <a:sym typeface="Wingdings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fr-FR" sz="1500" dirty="0" smtClean="0">
                  <a:solidFill>
                    <a:srgbClr val="006600"/>
                  </a:solidFill>
                  <a:sym typeface="Wingdings"/>
                </a:rPr>
                <a:t>    </a:t>
              </a:r>
              <a:endParaRPr lang="fr-FR" sz="1500" dirty="0" smtClean="0">
                <a:solidFill>
                  <a:srgbClr val="006600"/>
                </a:solidFill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sp>
        <p:nvSpPr>
          <p:cNvPr id="101" name="Organigramme : Connecteur 48"/>
          <p:cNvSpPr/>
          <p:nvPr/>
        </p:nvSpPr>
        <p:spPr>
          <a:xfrm>
            <a:off x="67821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8" name="Organigramme : Connecteur 48"/>
          <p:cNvSpPr/>
          <p:nvPr/>
        </p:nvSpPr>
        <p:spPr>
          <a:xfrm>
            <a:off x="820032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3" name="Organigramme : Connecteur 48"/>
          <p:cNvSpPr/>
          <p:nvPr/>
        </p:nvSpPr>
        <p:spPr>
          <a:xfrm>
            <a:off x="961849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6" name="Organigramme : Connecteur 48"/>
          <p:cNvSpPr/>
          <p:nvPr/>
        </p:nvSpPr>
        <p:spPr>
          <a:xfrm>
            <a:off x="1103666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0" name="Organigramme : Connecteur 48"/>
          <p:cNvSpPr/>
          <p:nvPr/>
        </p:nvSpPr>
        <p:spPr>
          <a:xfrm>
            <a:off x="1245483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1" name="Organigramme : Connecteur 48"/>
          <p:cNvSpPr/>
          <p:nvPr/>
        </p:nvSpPr>
        <p:spPr>
          <a:xfrm>
            <a:off x="1389932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2" name="Organigramme : Connecteur 48"/>
          <p:cNvSpPr/>
          <p:nvPr/>
        </p:nvSpPr>
        <p:spPr>
          <a:xfrm>
            <a:off x="1534381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3" name="Organigramme : Connecteur 19"/>
          <p:cNvSpPr/>
          <p:nvPr/>
        </p:nvSpPr>
        <p:spPr>
          <a:xfrm>
            <a:off x="1833562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4" name="Organigramme : Connecteur 48"/>
          <p:cNvSpPr/>
          <p:nvPr/>
        </p:nvSpPr>
        <p:spPr>
          <a:xfrm>
            <a:off x="1676198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8" name="Organigramme : Connecteur 48"/>
          <p:cNvSpPr/>
          <p:nvPr/>
        </p:nvSpPr>
        <p:spPr>
          <a:xfrm>
            <a:off x="1828598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9" name="Organigramme : Connecteur 19"/>
          <p:cNvSpPr/>
          <p:nvPr/>
        </p:nvSpPr>
        <p:spPr>
          <a:xfrm>
            <a:off x="26054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0" name="Organigramme : Connecteur 19"/>
          <p:cNvSpPr/>
          <p:nvPr/>
        </p:nvSpPr>
        <p:spPr>
          <a:xfrm>
            <a:off x="2757859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2" name="Organigramme : Connecteur 19"/>
          <p:cNvSpPr/>
          <p:nvPr/>
        </p:nvSpPr>
        <p:spPr>
          <a:xfrm>
            <a:off x="21482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3" name="Organigramme : Connecteur 19"/>
          <p:cNvSpPr/>
          <p:nvPr/>
        </p:nvSpPr>
        <p:spPr>
          <a:xfrm>
            <a:off x="23006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4" name="Organigramme : Connecteur 19"/>
          <p:cNvSpPr/>
          <p:nvPr/>
        </p:nvSpPr>
        <p:spPr>
          <a:xfrm>
            <a:off x="24530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5" name="Organigramme : Connecteur 19"/>
          <p:cNvSpPr/>
          <p:nvPr/>
        </p:nvSpPr>
        <p:spPr>
          <a:xfrm>
            <a:off x="1995614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pic>
        <p:nvPicPr>
          <p:cNvPr id="2232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7667" y="1416021"/>
            <a:ext cx="3816424" cy="2445027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2232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27208" y="1357572"/>
            <a:ext cx="4136260" cy="2980636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22323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569" y="3925105"/>
            <a:ext cx="3816424" cy="2682983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36" name="Rectangle 13"/>
          <p:cNvSpPr>
            <a:spLocks noChangeArrowheads="1"/>
          </p:cNvSpPr>
          <p:nvPr/>
        </p:nvSpPr>
        <p:spPr bwMode="auto">
          <a:xfrm>
            <a:off x="285750" y="669372"/>
            <a:ext cx="8655050" cy="985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40757" bIns="0"/>
          <a:lstStyle/>
          <a:p>
            <a:pPr marL="493713" indent="-457200" algn="ctr">
              <a:spcBef>
                <a:spcPts val="1900"/>
              </a:spcBef>
              <a:buClr>
                <a:srgbClr val="CC9900"/>
              </a:buClr>
              <a:buSzPct val="125000"/>
              <a:tabLst>
                <a:tab pos="36513" algn="l"/>
                <a:tab pos="352425" algn="l"/>
                <a:tab pos="668338" algn="l"/>
                <a:tab pos="984250" algn="l"/>
                <a:tab pos="1300163" algn="l"/>
                <a:tab pos="1616075" algn="l"/>
                <a:tab pos="1931988" algn="l"/>
                <a:tab pos="2247900" algn="l"/>
                <a:tab pos="2563813" algn="l"/>
                <a:tab pos="2879725" algn="l"/>
                <a:tab pos="3195638" algn="l"/>
                <a:tab pos="3511550" algn="l"/>
                <a:tab pos="3827463" algn="l"/>
                <a:tab pos="4143375" algn="l"/>
                <a:tab pos="4459288" algn="l"/>
                <a:tab pos="4775200" algn="l"/>
                <a:tab pos="5091113" algn="l"/>
                <a:tab pos="5407025" algn="l"/>
                <a:tab pos="5722938" algn="l"/>
                <a:tab pos="6038850" algn="l"/>
                <a:tab pos="6354763" algn="l"/>
                <a:tab pos="6616700" algn="l"/>
                <a:tab pos="7126288" algn="l"/>
                <a:tab pos="7634288" algn="l"/>
                <a:tab pos="8143875" algn="l"/>
                <a:tab pos="8653463" algn="l"/>
              </a:tabLst>
            </a:pPr>
            <a:r>
              <a:rPr lang="en-US" sz="2000" u="sng" dirty="0" smtClean="0">
                <a:solidFill>
                  <a:srgbClr val="CC9900"/>
                </a:solidFill>
                <a:latin typeface="Lucida Grande"/>
              </a:rPr>
              <a:t>B) Shell structure</a:t>
            </a:r>
          </a:p>
        </p:txBody>
      </p:sp>
      <p:grpSp>
        <p:nvGrpSpPr>
          <p:cNvPr id="46" name="Groupe 12"/>
          <p:cNvGrpSpPr/>
          <p:nvPr/>
        </p:nvGrpSpPr>
        <p:grpSpPr>
          <a:xfrm>
            <a:off x="7723363" y="2113372"/>
            <a:ext cx="1348096" cy="1239428"/>
            <a:chOff x="1285883" y="239437"/>
            <a:chExt cx="7070494" cy="543899"/>
          </a:xfrm>
        </p:grpSpPr>
        <p:sp>
          <p:nvSpPr>
            <p:cNvPr id="47" name="Rectangle à coins arrondis 46"/>
            <p:cNvSpPr/>
            <p:nvPr/>
          </p:nvSpPr>
          <p:spPr>
            <a:xfrm>
              <a:off x="1285883" y="239437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8" name="Rectangle 47"/>
            <p:cNvSpPr/>
            <p:nvPr/>
          </p:nvSpPr>
          <p:spPr>
            <a:xfrm>
              <a:off x="1313418" y="241958"/>
              <a:ext cx="7015424" cy="4614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500" dirty="0" smtClean="0">
                <a:solidFill>
                  <a:srgbClr val="006600"/>
                </a:solidFill>
                <a:sym typeface="Wingdings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fr-FR" sz="1500" dirty="0" smtClean="0">
                  <a:solidFill>
                    <a:srgbClr val="006600"/>
                  </a:solidFill>
                  <a:sym typeface="Wingdings"/>
                </a:rPr>
                <a:t>    </a:t>
              </a:r>
              <a:endParaRPr lang="fr-FR" sz="1500" dirty="0" smtClean="0">
                <a:solidFill>
                  <a:srgbClr val="006600"/>
                </a:solidFill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sp>
        <p:nvSpPr>
          <p:cNvPr id="49" name="Rectangle 48"/>
          <p:cNvSpPr/>
          <p:nvPr/>
        </p:nvSpPr>
        <p:spPr>
          <a:xfrm>
            <a:off x="7791612" y="2286000"/>
            <a:ext cx="1447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6600"/>
                </a:solidFill>
                <a:sym typeface="Wingdings"/>
              </a:rPr>
              <a:t>Protons </a:t>
            </a:r>
            <a:r>
              <a:rPr lang="fr-FR" dirty="0" err="1" smtClean="0">
                <a:solidFill>
                  <a:srgbClr val="006600"/>
                </a:solidFill>
                <a:sym typeface="Wingdings"/>
              </a:rPr>
              <a:t>levels</a:t>
            </a:r>
            <a:r>
              <a:rPr lang="fr-FR" dirty="0" smtClean="0">
                <a:solidFill>
                  <a:srgbClr val="006600"/>
                </a:solidFill>
                <a:sym typeface="Wingdings"/>
              </a:rPr>
              <a:t> in </a:t>
            </a:r>
          </a:p>
          <a:p>
            <a:r>
              <a:rPr lang="fr-FR" baseline="30000" dirty="0" smtClean="0">
                <a:solidFill>
                  <a:srgbClr val="006600"/>
                </a:solidFill>
                <a:sym typeface="Wingdings"/>
              </a:rPr>
              <a:t>28</a:t>
            </a:r>
            <a:r>
              <a:rPr lang="fr-FR" dirty="0" smtClean="0">
                <a:solidFill>
                  <a:srgbClr val="006600"/>
                </a:solidFill>
                <a:sym typeface="Wingdings"/>
              </a:rPr>
              <a:t>Mg</a:t>
            </a:r>
          </a:p>
          <a:p>
            <a:endParaRPr lang="fr-FR" dirty="0"/>
          </a:p>
        </p:txBody>
      </p:sp>
      <p:grpSp>
        <p:nvGrpSpPr>
          <p:cNvPr id="114" name="Groupe 12"/>
          <p:cNvGrpSpPr/>
          <p:nvPr/>
        </p:nvGrpSpPr>
        <p:grpSpPr>
          <a:xfrm>
            <a:off x="7719704" y="3865972"/>
            <a:ext cx="1348096" cy="2153828"/>
            <a:chOff x="1285883" y="239437"/>
            <a:chExt cx="7070494" cy="543899"/>
          </a:xfrm>
        </p:grpSpPr>
        <p:sp>
          <p:nvSpPr>
            <p:cNvPr id="115" name="Rectangle à coins arrondis 114"/>
            <p:cNvSpPr/>
            <p:nvPr/>
          </p:nvSpPr>
          <p:spPr>
            <a:xfrm>
              <a:off x="1285883" y="239437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6" name="Rectangle 115"/>
            <p:cNvSpPr/>
            <p:nvPr/>
          </p:nvSpPr>
          <p:spPr>
            <a:xfrm>
              <a:off x="1313418" y="241958"/>
              <a:ext cx="7015424" cy="46148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500" dirty="0" smtClean="0">
                <a:solidFill>
                  <a:srgbClr val="006600"/>
                </a:solidFill>
                <a:sym typeface="Wingdings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fr-FR" sz="1500" dirty="0" smtClean="0">
                  <a:solidFill>
                    <a:srgbClr val="006600"/>
                  </a:solidFill>
                  <a:sym typeface="Wingdings"/>
                </a:rPr>
                <a:t>    </a:t>
              </a:r>
              <a:endParaRPr lang="fr-FR" sz="1500" dirty="0" smtClean="0">
                <a:solidFill>
                  <a:srgbClr val="006600"/>
                </a:solidFill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sp>
        <p:nvSpPr>
          <p:cNvPr id="117" name="Rectangle 116"/>
          <p:cNvSpPr/>
          <p:nvPr/>
        </p:nvSpPr>
        <p:spPr>
          <a:xfrm>
            <a:off x="7696200" y="3886200"/>
            <a:ext cx="1447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err="1" smtClean="0">
                <a:solidFill>
                  <a:srgbClr val="006600"/>
                </a:solidFill>
                <a:sym typeface="Wingdings"/>
              </a:rPr>
              <a:t>Higher</a:t>
            </a:r>
            <a:r>
              <a:rPr lang="fr-FR" dirty="0" smtClean="0">
                <a:solidFill>
                  <a:srgbClr val="006600"/>
                </a:solidFill>
                <a:sym typeface="Wingdings"/>
              </a:rPr>
              <a:t> </a:t>
            </a:r>
            <a:r>
              <a:rPr lang="fr-FR" dirty="0" err="1" smtClean="0">
                <a:solidFill>
                  <a:srgbClr val="006600"/>
                </a:solidFill>
                <a:sym typeface="Wingdings"/>
              </a:rPr>
              <a:t>density</a:t>
            </a:r>
            <a:r>
              <a:rPr lang="fr-FR" dirty="0" smtClean="0">
                <a:solidFill>
                  <a:srgbClr val="006600"/>
                </a:solidFill>
                <a:sym typeface="Wingdings"/>
              </a:rPr>
              <a:t> of state </a:t>
            </a:r>
            <a:r>
              <a:rPr lang="fr-FR" dirty="0" err="1" smtClean="0">
                <a:solidFill>
                  <a:srgbClr val="006600"/>
                </a:solidFill>
                <a:sym typeface="Wingdings"/>
              </a:rPr>
              <a:t>around</a:t>
            </a:r>
            <a:r>
              <a:rPr lang="fr-FR" dirty="0" smtClean="0">
                <a:solidFill>
                  <a:srgbClr val="006600"/>
                </a:solidFill>
                <a:sym typeface="Wingdings"/>
              </a:rPr>
              <a:t> the Fermi  </a:t>
            </a:r>
            <a:r>
              <a:rPr lang="fr-FR" dirty="0" err="1" smtClean="0">
                <a:solidFill>
                  <a:srgbClr val="006600"/>
                </a:solidFill>
                <a:sym typeface="Wingdings"/>
              </a:rPr>
              <a:t>level</a:t>
            </a:r>
            <a:r>
              <a:rPr lang="fr-FR" dirty="0" smtClean="0">
                <a:solidFill>
                  <a:srgbClr val="006600"/>
                </a:solidFill>
                <a:sym typeface="Wingdings"/>
              </a:rPr>
              <a:t> in the case of the RHFB model</a:t>
            </a:r>
          </a:p>
          <a:p>
            <a:endParaRPr lang="fr-FR" dirty="0"/>
          </a:p>
        </p:txBody>
      </p:sp>
      <p:sp>
        <p:nvSpPr>
          <p:cNvPr id="103" name="Rectangle à coins arrondis 102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3)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Results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                 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B. Shell structure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          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      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118" name="Organigramme : Connecteur 18"/>
          <p:cNvSpPr/>
          <p:nvPr/>
        </p:nvSpPr>
        <p:spPr>
          <a:xfrm>
            <a:off x="1547043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19" name="Organigramme : Connecteur 19"/>
          <p:cNvSpPr/>
          <p:nvPr/>
        </p:nvSpPr>
        <p:spPr>
          <a:xfrm>
            <a:off x="1691059" y="500063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20" name="Organigramme : Connecteur 40"/>
          <p:cNvSpPr/>
          <p:nvPr/>
        </p:nvSpPr>
        <p:spPr>
          <a:xfrm>
            <a:off x="685800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1" name="Organigramme : Connecteur 41"/>
          <p:cNvSpPr/>
          <p:nvPr/>
        </p:nvSpPr>
        <p:spPr>
          <a:xfrm>
            <a:off x="828675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2" name="Organigramme : Connecteur 42"/>
          <p:cNvSpPr/>
          <p:nvPr/>
        </p:nvSpPr>
        <p:spPr>
          <a:xfrm>
            <a:off x="971550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3" name="Organigramme : Connecteur 43"/>
          <p:cNvSpPr/>
          <p:nvPr/>
        </p:nvSpPr>
        <p:spPr>
          <a:xfrm>
            <a:off x="1117848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4" name="Organigramme : Connecteur 44"/>
          <p:cNvSpPr/>
          <p:nvPr/>
        </p:nvSpPr>
        <p:spPr>
          <a:xfrm>
            <a:off x="1260723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5" name="Organigramme : Connecteur 45"/>
          <p:cNvSpPr/>
          <p:nvPr/>
        </p:nvSpPr>
        <p:spPr>
          <a:xfrm>
            <a:off x="1403598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6" name="Organigramme : Connecteur 48"/>
          <p:cNvSpPr/>
          <p:nvPr/>
        </p:nvSpPr>
        <p:spPr>
          <a:xfrm>
            <a:off x="688112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7" name="Organigramme : Connecteur 48"/>
          <p:cNvSpPr/>
          <p:nvPr/>
        </p:nvSpPr>
        <p:spPr>
          <a:xfrm>
            <a:off x="829929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8" name="Organigramme : Connecteur 48"/>
          <p:cNvSpPr/>
          <p:nvPr/>
        </p:nvSpPr>
        <p:spPr>
          <a:xfrm>
            <a:off x="971746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9" name="Organigramme : Connecteur 48"/>
          <p:cNvSpPr/>
          <p:nvPr/>
        </p:nvSpPr>
        <p:spPr>
          <a:xfrm>
            <a:off x="1113563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30" name="Organigramme : Connecteur 48"/>
          <p:cNvSpPr/>
          <p:nvPr/>
        </p:nvSpPr>
        <p:spPr>
          <a:xfrm>
            <a:off x="1255380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31" name="Organigramme : Connecteur 48"/>
          <p:cNvSpPr/>
          <p:nvPr/>
        </p:nvSpPr>
        <p:spPr>
          <a:xfrm>
            <a:off x="1407780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32" name="Organigramme : Connecteur 48"/>
          <p:cNvSpPr/>
          <p:nvPr/>
        </p:nvSpPr>
        <p:spPr>
          <a:xfrm>
            <a:off x="1552229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33" name="Organigramme : Connecteur 19"/>
          <p:cNvSpPr/>
          <p:nvPr/>
        </p:nvSpPr>
        <p:spPr>
          <a:xfrm>
            <a:off x="18434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34" name="Organigramme : Connecteur 48"/>
          <p:cNvSpPr/>
          <p:nvPr/>
        </p:nvSpPr>
        <p:spPr>
          <a:xfrm>
            <a:off x="1694046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35" name="Organigramme : Connecteur 19"/>
          <p:cNvSpPr/>
          <p:nvPr/>
        </p:nvSpPr>
        <p:spPr>
          <a:xfrm>
            <a:off x="19958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36" name="Organigramme : Connecteur 48"/>
          <p:cNvSpPr/>
          <p:nvPr/>
        </p:nvSpPr>
        <p:spPr>
          <a:xfrm>
            <a:off x="1846446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37" name="Organigramme : Connecteur 19"/>
          <p:cNvSpPr/>
          <p:nvPr/>
        </p:nvSpPr>
        <p:spPr>
          <a:xfrm>
            <a:off x="21482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38" name="Organigramme : Connecteur 48"/>
          <p:cNvSpPr/>
          <p:nvPr/>
        </p:nvSpPr>
        <p:spPr>
          <a:xfrm>
            <a:off x="1998846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39" name="Organigramme : Connecteur 19"/>
          <p:cNvSpPr/>
          <p:nvPr/>
        </p:nvSpPr>
        <p:spPr>
          <a:xfrm>
            <a:off x="23006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41" name="Organigramme : Connecteur 19"/>
          <p:cNvSpPr/>
          <p:nvPr/>
        </p:nvSpPr>
        <p:spPr>
          <a:xfrm>
            <a:off x="24530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43" name="Organigramme : Connecteur 19"/>
          <p:cNvSpPr/>
          <p:nvPr/>
        </p:nvSpPr>
        <p:spPr>
          <a:xfrm>
            <a:off x="26054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44" name="Organigramme : Connecteur 19"/>
          <p:cNvSpPr/>
          <p:nvPr/>
        </p:nvSpPr>
        <p:spPr>
          <a:xfrm>
            <a:off x="2757859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pic>
        <p:nvPicPr>
          <p:cNvPr id="2211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251836"/>
            <a:ext cx="7560840" cy="5202939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205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467544" y="836712"/>
            <a:ext cx="8143875" cy="1728192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Wingdings" pitchFamily="2" charset="2"/>
              <a:buChar char="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 </a:t>
            </a:r>
            <a:r>
              <a:rPr lang="fr-FR" sz="1600" b="1" u="sng" dirty="0" smtClean="0">
                <a:solidFill>
                  <a:srgbClr val="006633"/>
                </a:solidFill>
                <a:latin typeface="Trebuchet MS" charset="0"/>
              </a:rPr>
              <a:t>INTRODUCTION AND CONTEXT</a:t>
            </a:r>
          </a:p>
          <a:p>
            <a:pPr marL="720000" indent="-342900" fontAlgn="auto">
              <a:spcBef>
                <a:spcPts val="120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+mj-lt"/>
              <a:buAutoNum type="alphaUcPeriod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Why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a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relativistic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approach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?</a:t>
            </a:r>
          </a:p>
          <a:p>
            <a:pPr marL="720000" indent="-342900" fontAlgn="auto">
              <a:spcBef>
                <a:spcPts val="120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+mj-lt"/>
              <a:buAutoNum type="alphaUcPeriod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Why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a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mean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field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framework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?</a:t>
            </a:r>
          </a:p>
          <a:p>
            <a:pPr marL="720000" indent="-342900" fontAlgn="auto">
              <a:spcBef>
                <a:spcPts val="120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+mj-lt"/>
              <a:buAutoNum type="alphaUcPeriod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Why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the Fock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term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?</a:t>
            </a: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	</a:t>
            </a:r>
            <a:endParaRPr lang="fr-FR" sz="1600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2063" name="Rectangle 13"/>
          <p:cNvSpPr>
            <a:spLocks noChangeArrowheads="1"/>
          </p:cNvSpPr>
          <p:nvPr/>
        </p:nvSpPr>
        <p:spPr bwMode="auto">
          <a:xfrm>
            <a:off x="285750" y="116632"/>
            <a:ext cx="8655050" cy="428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40757" bIns="0"/>
          <a:lstStyle/>
          <a:p>
            <a:pPr marL="36513" algn="ctr">
              <a:spcBef>
                <a:spcPts val="1900"/>
              </a:spcBef>
              <a:buClr>
                <a:srgbClr val="CC9900"/>
              </a:buClr>
              <a:tabLst>
                <a:tab pos="36513" algn="l"/>
                <a:tab pos="352425" algn="l"/>
                <a:tab pos="668338" algn="l"/>
                <a:tab pos="984250" algn="l"/>
                <a:tab pos="1300163" algn="l"/>
                <a:tab pos="1616075" algn="l"/>
                <a:tab pos="1931988" algn="l"/>
                <a:tab pos="2247900" algn="l"/>
                <a:tab pos="2563813" algn="l"/>
                <a:tab pos="2879725" algn="l"/>
                <a:tab pos="3195638" algn="l"/>
                <a:tab pos="3511550" algn="l"/>
                <a:tab pos="3827463" algn="l"/>
                <a:tab pos="4143375" algn="l"/>
                <a:tab pos="4459288" algn="l"/>
                <a:tab pos="4775200" algn="l"/>
                <a:tab pos="5091113" algn="l"/>
                <a:tab pos="5407025" algn="l"/>
                <a:tab pos="5722938" algn="l"/>
                <a:tab pos="6038850" algn="l"/>
                <a:tab pos="6354763" algn="l"/>
                <a:tab pos="6616700" algn="l"/>
                <a:tab pos="7126288" algn="l"/>
                <a:tab pos="7634288" algn="l"/>
                <a:tab pos="8143875" algn="l"/>
                <a:tab pos="8653463" algn="l"/>
              </a:tabLst>
            </a:pPr>
            <a:r>
              <a:rPr lang="en-US" sz="2400" u="sng" dirty="0" smtClean="0">
                <a:solidFill>
                  <a:srgbClr val="CC9900"/>
                </a:solidFill>
                <a:latin typeface="Lucida Grande"/>
              </a:rPr>
              <a:t>CONTENTS</a:t>
            </a:r>
            <a:endParaRPr lang="en-US" sz="2400" u="sng" dirty="0">
              <a:solidFill>
                <a:srgbClr val="CC9900"/>
              </a:solidFill>
              <a:latin typeface="Lucida Grande"/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467544" y="2852936"/>
            <a:ext cx="8143875" cy="1656184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Wingdings" pitchFamily="2" charset="2"/>
              <a:buChar char="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 </a:t>
            </a:r>
            <a:r>
              <a:rPr lang="fr-FR" sz="1600" b="1" u="sng" dirty="0" smtClean="0">
                <a:solidFill>
                  <a:srgbClr val="006633"/>
                </a:solidFill>
                <a:latin typeface="Trebuchet MS" charset="0"/>
              </a:rPr>
              <a:t>THE RELATIVISTIC HARTREE-FOCK-BOGOLIUBOV MODEL </a:t>
            </a:r>
          </a:p>
          <a:p>
            <a:pPr marL="720000" indent="-342900" fontAlgn="auto">
              <a:spcBef>
                <a:spcPts val="1200"/>
              </a:spcBef>
              <a:spcAft>
                <a:spcPts val="0"/>
              </a:spcAft>
              <a:buClr>
                <a:srgbClr val="006600"/>
              </a:buClr>
              <a:buSzPct val="15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400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459034" y="4797152"/>
            <a:ext cx="8143875" cy="1656184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Wingdings" pitchFamily="2" charset="2"/>
              <a:buChar char="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 </a:t>
            </a:r>
            <a:r>
              <a:rPr lang="fr-FR" sz="1600" b="1" u="sng" dirty="0" smtClean="0">
                <a:solidFill>
                  <a:srgbClr val="006633"/>
                </a:solidFill>
                <a:latin typeface="Trebuchet MS" charset="0"/>
              </a:rPr>
              <a:t>DESCRIPTION OF THE Z=6,10,12 NUCLEI</a:t>
            </a:r>
          </a:p>
          <a:p>
            <a:pPr marL="720000" indent="-342900" fontAlgn="auto">
              <a:spcBef>
                <a:spcPts val="120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+mj-lt"/>
              <a:buAutoNum type="alphaUcPeriod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Ground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state observables</a:t>
            </a:r>
          </a:p>
          <a:p>
            <a:pPr marL="720000" indent="-342900" fontAlgn="auto">
              <a:spcBef>
                <a:spcPts val="120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+mj-lt"/>
              <a:buAutoNum type="alphaUcPeriod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Shell Structure</a:t>
            </a:r>
          </a:p>
          <a:p>
            <a:pPr marL="720000" indent="-342900" fontAlgn="auto">
              <a:spcBef>
                <a:spcPts val="1200"/>
              </a:spcBef>
              <a:spcAft>
                <a:spcPts val="0"/>
              </a:spcAft>
              <a:buClr>
                <a:srgbClr val="006600"/>
              </a:buClr>
              <a:buSzPct val="150000"/>
              <a:buFont typeface="+mj-lt"/>
              <a:buAutoNum type="alphaUcPeriod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Role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of the pion in the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relativistic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mean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field</a:t>
            </a:r>
            <a:r>
              <a:rPr lang="fr-FR" sz="14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b="1" dirty="0" err="1" smtClean="0">
                <a:solidFill>
                  <a:srgbClr val="006633"/>
                </a:solidFill>
                <a:latin typeface="Trebuchet MS" charset="0"/>
              </a:rPr>
              <a:t>models</a:t>
            </a:r>
            <a:endParaRPr lang="fr-FR" sz="1400" dirty="0">
              <a:solidFill>
                <a:srgbClr val="006633"/>
              </a:solidFill>
              <a:latin typeface="Trebuchet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48" name="Rectangle à coins arrondis 47"/>
          <p:cNvSpPr/>
          <p:nvPr/>
        </p:nvSpPr>
        <p:spPr>
          <a:xfrm>
            <a:off x="338064" y="5334000"/>
            <a:ext cx="8424936" cy="1191344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Wingdings"/>
              <a:buChar char="Ü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   PKO3 masses not as good as PKO2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ones</a:t>
            </a:r>
            <a:endParaRPr lang="fr-FR" sz="1400" dirty="0" smtClean="0">
              <a:solidFill>
                <a:srgbClr val="006633"/>
              </a:solidFill>
              <a:latin typeface="Trebuchet MS" charset="0"/>
              <a:sym typeface="Wingdings"/>
            </a:endParaRP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Wingdings"/>
              <a:buChar char="Ü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   PKO3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deformations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in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better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agreement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with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DDME2 and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Gogny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D1S. Qualitative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isotopic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variation of </a:t>
            </a:r>
            <a:r>
              <a:rPr lang="en-US" sz="1400" dirty="0" smtClean="0">
                <a:solidFill>
                  <a:srgbClr val="006600"/>
                </a:solidFill>
                <a:sym typeface="Wingdings"/>
              </a:rPr>
              <a:t>β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changes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around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the N=20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magic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number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.</a:t>
            </a:r>
          </a:p>
        </p:txBody>
      </p:sp>
      <p:sp>
        <p:nvSpPr>
          <p:cNvPr id="113" name="Rectangle 13"/>
          <p:cNvSpPr>
            <a:spLocks noChangeArrowheads="1"/>
          </p:cNvSpPr>
          <p:nvPr/>
        </p:nvSpPr>
        <p:spPr bwMode="auto">
          <a:xfrm>
            <a:off x="285750" y="669372"/>
            <a:ext cx="8655050" cy="45537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40757" bIns="0"/>
          <a:lstStyle/>
          <a:p>
            <a:pPr marL="493713" indent="-457200" algn="ctr">
              <a:spcBef>
                <a:spcPts val="1900"/>
              </a:spcBef>
              <a:buClr>
                <a:srgbClr val="CC9900"/>
              </a:buClr>
              <a:tabLst>
                <a:tab pos="36513" algn="l"/>
                <a:tab pos="352425" algn="l"/>
                <a:tab pos="668338" algn="l"/>
                <a:tab pos="984250" algn="l"/>
                <a:tab pos="1300163" algn="l"/>
                <a:tab pos="1616075" algn="l"/>
                <a:tab pos="1931988" algn="l"/>
                <a:tab pos="2247900" algn="l"/>
                <a:tab pos="2563813" algn="l"/>
                <a:tab pos="2879725" algn="l"/>
                <a:tab pos="3195638" algn="l"/>
                <a:tab pos="3511550" algn="l"/>
                <a:tab pos="3827463" algn="l"/>
                <a:tab pos="4143375" algn="l"/>
                <a:tab pos="4459288" algn="l"/>
                <a:tab pos="4775200" algn="l"/>
                <a:tab pos="5091113" algn="l"/>
                <a:tab pos="5407025" algn="l"/>
                <a:tab pos="5722938" algn="l"/>
                <a:tab pos="6038850" algn="l"/>
                <a:tab pos="6354763" algn="l"/>
                <a:tab pos="6616700" algn="l"/>
                <a:tab pos="7126288" algn="l"/>
                <a:tab pos="7634288" algn="l"/>
                <a:tab pos="8143875" algn="l"/>
                <a:tab pos="8653463" algn="l"/>
              </a:tabLst>
            </a:pPr>
            <a:r>
              <a:rPr lang="en-US" sz="2000" u="sng" dirty="0" smtClean="0">
                <a:solidFill>
                  <a:srgbClr val="CC9900"/>
                </a:solidFill>
                <a:latin typeface="Lucida Grande"/>
              </a:rPr>
              <a:t>C) Role of the </a:t>
            </a:r>
            <a:r>
              <a:rPr lang="en-US" sz="2000" u="sng" dirty="0" err="1" smtClean="0">
                <a:solidFill>
                  <a:srgbClr val="CC9900"/>
                </a:solidFill>
                <a:latin typeface="Lucida Grande"/>
              </a:rPr>
              <a:t>pion</a:t>
            </a:r>
            <a:r>
              <a:rPr lang="en-US" sz="2000" u="sng" dirty="0" smtClean="0">
                <a:solidFill>
                  <a:srgbClr val="CC9900"/>
                </a:solidFill>
                <a:latin typeface="Lucida Grande"/>
              </a:rPr>
              <a:t> in the relativistic mean field models</a:t>
            </a:r>
          </a:p>
        </p:txBody>
      </p:sp>
      <p:sp>
        <p:nvSpPr>
          <p:cNvPr id="116" name="Rectangle à coins arrondis 115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3)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Results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                 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C.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Role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of the pion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          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      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117" name="Organigramme : Connecteur 18"/>
          <p:cNvSpPr/>
          <p:nvPr/>
        </p:nvSpPr>
        <p:spPr>
          <a:xfrm>
            <a:off x="1547043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18" name="Organigramme : Connecteur 19"/>
          <p:cNvSpPr/>
          <p:nvPr/>
        </p:nvSpPr>
        <p:spPr>
          <a:xfrm>
            <a:off x="1691059" y="500063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19" name="Organigramme : Connecteur 40"/>
          <p:cNvSpPr/>
          <p:nvPr/>
        </p:nvSpPr>
        <p:spPr>
          <a:xfrm>
            <a:off x="685800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0" name="Organigramme : Connecteur 41"/>
          <p:cNvSpPr/>
          <p:nvPr/>
        </p:nvSpPr>
        <p:spPr>
          <a:xfrm>
            <a:off x="828675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1" name="Organigramme : Connecteur 42"/>
          <p:cNvSpPr/>
          <p:nvPr/>
        </p:nvSpPr>
        <p:spPr>
          <a:xfrm>
            <a:off x="971550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2" name="Organigramme : Connecteur 43"/>
          <p:cNvSpPr/>
          <p:nvPr/>
        </p:nvSpPr>
        <p:spPr>
          <a:xfrm>
            <a:off x="1117848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3" name="Organigramme : Connecteur 44"/>
          <p:cNvSpPr/>
          <p:nvPr/>
        </p:nvSpPr>
        <p:spPr>
          <a:xfrm>
            <a:off x="1260723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4" name="Organigramme : Connecteur 45"/>
          <p:cNvSpPr/>
          <p:nvPr/>
        </p:nvSpPr>
        <p:spPr>
          <a:xfrm>
            <a:off x="1403598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5" name="Organigramme : Connecteur 48"/>
          <p:cNvSpPr/>
          <p:nvPr/>
        </p:nvSpPr>
        <p:spPr>
          <a:xfrm>
            <a:off x="688112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6" name="Organigramme : Connecteur 48"/>
          <p:cNvSpPr/>
          <p:nvPr/>
        </p:nvSpPr>
        <p:spPr>
          <a:xfrm>
            <a:off x="829929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7" name="Organigramme : Connecteur 48"/>
          <p:cNvSpPr/>
          <p:nvPr/>
        </p:nvSpPr>
        <p:spPr>
          <a:xfrm>
            <a:off x="971746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8" name="Organigramme : Connecteur 48"/>
          <p:cNvSpPr/>
          <p:nvPr/>
        </p:nvSpPr>
        <p:spPr>
          <a:xfrm>
            <a:off x="1113563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9" name="Organigramme : Connecteur 48"/>
          <p:cNvSpPr/>
          <p:nvPr/>
        </p:nvSpPr>
        <p:spPr>
          <a:xfrm>
            <a:off x="1255380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30" name="Organigramme : Connecteur 48"/>
          <p:cNvSpPr/>
          <p:nvPr/>
        </p:nvSpPr>
        <p:spPr>
          <a:xfrm>
            <a:off x="1407780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31" name="Organigramme : Connecteur 48"/>
          <p:cNvSpPr/>
          <p:nvPr/>
        </p:nvSpPr>
        <p:spPr>
          <a:xfrm>
            <a:off x="1552229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32" name="Organigramme : Connecteur 19"/>
          <p:cNvSpPr/>
          <p:nvPr/>
        </p:nvSpPr>
        <p:spPr>
          <a:xfrm>
            <a:off x="18434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33" name="Organigramme : Connecteur 48"/>
          <p:cNvSpPr/>
          <p:nvPr/>
        </p:nvSpPr>
        <p:spPr>
          <a:xfrm>
            <a:off x="1694046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34" name="Organigramme : Connecteur 19"/>
          <p:cNvSpPr/>
          <p:nvPr/>
        </p:nvSpPr>
        <p:spPr>
          <a:xfrm>
            <a:off x="19958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35" name="Organigramme : Connecteur 48"/>
          <p:cNvSpPr/>
          <p:nvPr/>
        </p:nvSpPr>
        <p:spPr>
          <a:xfrm>
            <a:off x="1846446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36" name="Organigramme : Connecteur 19"/>
          <p:cNvSpPr/>
          <p:nvPr/>
        </p:nvSpPr>
        <p:spPr>
          <a:xfrm>
            <a:off x="21482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37" name="Organigramme : Connecteur 48"/>
          <p:cNvSpPr/>
          <p:nvPr/>
        </p:nvSpPr>
        <p:spPr>
          <a:xfrm>
            <a:off x="1998846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38" name="Organigramme : Connecteur 19"/>
          <p:cNvSpPr/>
          <p:nvPr/>
        </p:nvSpPr>
        <p:spPr>
          <a:xfrm>
            <a:off x="23006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39" name="Organigramme : Connecteur 48"/>
          <p:cNvSpPr/>
          <p:nvPr/>
        </p:nvSpPr>
        <p:spPr>
          <a:xfrm>
            <a:off x="214329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40" name="Organigramme : Connecteur 19"/>
          <p:cNvSpPr/>
          <p:nvPr/>
        </p:nvSpPr>
        <p:spPr>
          <a:xfrm>
            <a:off x="24530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41" name="Organigramme : Connecteur 48"/>
          <p:cNvSpPr/>
          <p:nvPr/>
        </p:nvSpPr>
        <p:spPr>
          <a:xfrm>
            <a:off x="229569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42" name="Organigramme : Connecteur 19"/>
          <p:cNvSpPr/>
          <p:nvPr/>
        </p:nvSpPr>
        <p:spPr>
          <a:xfrm>
            <a:off x="26054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44" name="Organigramme : Connecteur 19"/>
          <p:cNvSpPr/>
          <p:nvPr/>
        </p:nvSpPr>
        <p:spPr>
          <a:xfrm>
            <a:off x="2757859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pic>
        <p:nvPicPr>
          <p:cNvPr id="3921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700808"/>
            <a:ext cx="4392488" cy="3170116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38809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883" y="1680592"/>
            <a:ext cx="4480117" cy="3201566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48" name="Rectangle à coins arrondis 47"/>
          <p:cNvSpPr/>
          <p:nvPr/>
        </p:nvSpPr>
        <p:spPr>
          <a:xfrm>
            <a:off x="338064" y="5791200"/>
            <a:ext cx="8424936" cy="685800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Wingdings"/>
              <a:buChar char="Ü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PKO3 charge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radii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in the Z=12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isotopic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chain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systematically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greater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than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PKO2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ones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</a:t>
            </a:r>
          </a:p>
        </p:txBody>
      </p:sp>
      <p:sp>
        <p:nvSpPr>
          <p:cNvPr id="44" name="Rectangle à coins arrondis 43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3)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Results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                 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C.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Role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of the pion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          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      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46" name="Organigramme : Connecteur 18"/>
          <p:cNvSpPr/>
          <p:nvPr/>
        </p:nvSpPr>
        <p:spPr>
          <a:xfrm>
            <a:off x="1547043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7" name="Organigramme : Connecteur 19"/>
          <p:cNvSpPr/>
          <p:nvPr/>
        </p:nvSpPr>
        <p:spPr>
          <a:xfrm>
            <a:off x="1691059" y="500063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51" name="Organigramme : Connecteur 40"/>
          <p:cNvSpPr/>
          <p:nvPr/>
        </p:nvSpPr>
        <p:spPr>
          <a:xfrm>
            <a:off x="685800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2" name="Organigramme : Connecteur 41"/>
          <p:cNvSpPr/>
          <p:nvPr/>
        </p:nvSpPr>
        <p:spPr>
          <a:xfrm>
            <a:off x="828675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3" name="Organigramme : Connecteur 42"/>
          <p:cNvSpPr/>
          <p:nvPr/>
        </p:nvSpPr>
        <p:spPr>
          <a:xfrm>
            <a:off x="971550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4" name="Organigramme : Connecteur 43"/>
          <p:cNvSpPr/>
          <p:nvPr/>
        </p:nvSpPr>
        <p:spPr>
          <a:xfrm>
            <a:off x="1117848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5" name="Organigramme : Connecteur 44"/>
          <p:cNvSpPr/>
          <p:nvPr/>
        </p:nvSpPr>
        <p:spPr>
          <a:xfrm>
            <a:off x="1260723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6" name="Organigramme : Connecteur 45"/>
          <p:cNvSpPr/>
          <p:nvPr/>
        </p:nvSpPr>
        <p:spPr>
          <a:xfrm>
            <a:off x="1403598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7" name="Organigramme : Connecteur 48"/>
          <p:cNvSpPr/>
          <p:nvPr/>
        </p:nvSpPr>
        <p:spPr>
          <a:xfrm>
            <a:off x="688112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8" name="Organigramme : Connecteur 48"/>
          <p:cNvSpPr/>
          <p:nvPr/>
        </p:nvSpPr>
        <p:spPr>
          <a:xfrm>
            <a:off x="829929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9" name="Organigramme : Connecteur 48"/>
          <p:cNvSpPr/>
          <p:nvPr/>
        </p:nvSpPr>
        <p:spPr>
          <a:xfrm>
            <a:off x="971746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0" name="Organigramme : Connecteur 48"/>
          <p:cNvSpPr/>
          <p:nvPr/>
        </p:nvSpPr>
        <p:spPr>
          <a:xfrm>
            <a:off x="1113563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1" name="Organigramme : Connecteur 48"/>
          <p:cNvSpPr/>
          <p:nvPr/>
        </p:nvSpPr>
        <p:spPr>
          <a:xfrm>
            <a:off x="1255380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2" name="Organigramme : Connecteur 48"/>
          <p:cNvSpPr/>
          <p:nvPr/>
        </p:nvSpPr>
        <p:spPr>
          <a:xfrm>
            <a:off x="1407780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63" name="Organigramme : Connecteur 48"/>
          <p:cNvSpPr/>
          <p:nvPr/>
        </p:nvSpPr>
        <p:spPr>
          <a:xfrm>
            <a:off x="1552229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64" name="Organigramme : Connecteur 19"/>
          <p:cNvSpPr/>
          <p:nvPr/>
        </p:nvSpPr>
        <p:spPr>
          <a:xfrm>
            <a:off x="18434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65" name="Organigramme : Connecteur 48"/>
          <p:cNvSpPr/>
          <p:nvPr/>
        </p:nvSpPr>
        <p:spPr>
          <a:xfrm>
            <a:off x="1694046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66" name="Organigramme : Connecteur 19"/>
          <p:cNvSpPr/>
          <p:nvPr/>
        </p:nvSpPr>
        <p:spPr>
          <a:xfrm>
            <a:off x="19958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67" name="Organigramme : Connecteur 48"/>
          <p:cNvSpPr/>
          <p:nvPr/>
        </p:nvSpPr>
        <p:spPr>
          <a:xfrm>
            <a:off x="1846446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68" name="Organigramme : Connecteur 19"/>
          <p:cNvSpPr/>
          <p:nvPr/>
        </p:nvSpPr>
        <p:spPr>
          <a:xfrm>
            <a:off x="21482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69" name="Organigramme : Connecteur 48"/>
          <p:cNvSpPr/>
          <p:nvPr/>
        </p:nvSpPr>
        <p:spPr>
          <a:xfrm>
            <a:off x="1998846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70" name="Organigramme : Connecteur 19"/>
          <p:cNvSpPr/>
          <p:nvPr/>
        </p:nvSpPr>
        <p:spPr>
          <a:xfrm>
            <a:off x="23006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71" name="Organigramme : Connecteur 48"/>
          <p:cNvSpPr/>
          <p:nvPr/>
        </p:nvSpPr>
        <p:spPr>
          <a:xfrm>
            <a:off x="214329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72" name="Organigramme : Connecteur 19"/>
          <p:cNvSpPr/>
          <p:nvPr/>
        </p:nvSpPr>
        <p:spPr>
          <a:xfrm>
            <a:off x="24530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73" name="Organigramme : Connecteur 48"/>
          <p:cNvSpPr/>
          <p:nvPr/>
        </p:nvSpPr>
        <p:spPr>
          <a:xfrm>
            <a:off x="229569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74" name="Organigramme : Connecteur 19"/>
          <p:cNvSpPr/>
          <p:nvPr/>
        </p:nvSpPr>
        <p:spPr>
          <a:xfrm>
            <a:off x="2605459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75" name="Organigramme : Connecteur 48"/>
          <p:cNvSpPr/>
          <p:nvPr/>
        </p:nvSpPr>
        <p:spPr>
          <a:xfrm>
            <a:off x="2456046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76" name="Organigramme : Connecteur 19"/>
          <p:cNvSpPr/>
          <p:nvPr/>
        </p:nvSpPr>
        <p:spPr>
          <a:xfrm>
            <a:off x="2757859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pic>
        <p:nvPicPr>
          <p:cNvPr id="390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836712"/>
            <a:ext cx="6768752" cy="4802709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1) Introduction and </a:t>
            </a:r>
            <a:r>
              <a:rPr lang="fr-FR" sz="1200" b="1" dirty="0" err="1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context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2) The RHFB </a:t>
            </a:r>
            <a:r>
              <a:rPr lang="fr-FR" sz="1200" b="1" dirty="0" err="1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approach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3)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Results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                                                              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      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91" name="Organigramme : Connecteur 18"/>
          <p:cNvSpPr/>
          <p:nvPr/>
        </p:nvSpPr>
        <p:spPr>
          <a:xfrm>
            <a:off x="7317409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2" name="Organigramme : Connecteur 19"/>
          <p:cNvSpPr/>
          <p:nvPr/>
        </p:nvSpPr>
        <p:spPr>
          <a:xfrm>
            <a:off x="7461425" y="500063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93" name="Organigramme : Connecteur 40"/>
          <p:cNvSpPr/>
          <p:nvPr/>
        </p:nvSpPr>
        <p:spPr>
          <a:xfrm>
            <a:off x="6456166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4" name="Organigramme : Connecteur 41"/>
          <p:cNvSpPr/>
          <p:nvPr/>
        </p:nvSpPr>
        <p:spPr>
          <a:xfrm>
            <a:off x="6599041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5" name="Organigramme : Connecteur 42"/>
          <p:cNvSpPr/>
          <p:nvPr/>
        </p:nvSpPr>
        <p:spPr>
          <a:xfrm>
            <a:off x="6741916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6" name="Organigramme : Connecteur 43"/>
          <p:cNvSpPr/>
          <p:nvPr/>
        </p:nvSpPr>
        <p:spPr>
          <a:xfrm>
            <a:off x="6888214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8" name="Organigramme : Connecteur 44"/>
          <p:cNvSpPr/>
          <p:nvPr/>
        </p:nvSpPr>
        <p:spPr>
          <a:xfrm>
            <a:off x="7031089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9" name="Organigramme : Connecteur 45"/>
          <p:cNvSpPr/>
          <p:nvPr/>
        </p:nvSpPr>
        <p:spPr>
          <a:xfrm>
            <a:off x="7173964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1" name="Organigramme : Connecteur 48"/>
          <p:cNvSpPr/>
          <p:nvPr/>
        </p:nvSpPr>
        <p:spPr>
          <a:xfrm>
            <a:off x="6458478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8" name="Organigramme : Connecteur 48"/>
          <p:cNvSpPr/>
          <p:nvPr/>
        </p:nvSpPr>
        <p:spPr>
          <a:xfrm>
            <a:off x="660029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3" name="Organigramme : Connecteur 48"/>
          <p:cNvSpPr/>
          <p:nvPr/>
        </p:nvSpPr>
        <p:spPr>
          <a:xfrm>
            <a:off x="6742112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6" name="Organigramme : Connecteur 48"/>
          <p:cNvSpPr/>
          <p:nvPr/>
        </p:nvSpPr>
        <p:spPr>
          <a:xfrm>
            <a:off x="6883929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0" name="Organigramme : Connecteur 48"/>
          <p:cNvSpPr/>
          <p:nvPr/>
        </p:nvSpPr>
        <p:spPr>
          <a:xfrm>
            <a:off x="7025746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1" name="Organigramme : Connecteur 48"/>
          <p:cNvSpPr/>
          <p:nvPr/>
        </p:nvSpPr>
        <p:spPr>
          <a:xfrm>
            <a:off x="7172239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2" name="Organigramme : Connecteur 48"/>
          <p:cNvSpPr/>
          <p:nvPr/>
        </p:nvSpPr>
        <p:spPr>
          <a:xfrm>
            <a:off x="7316688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3" name="Organigramme : Connecteur 19"/>
          <p:cNvSpPr/>
          <p:nvPr/>
        </p:nvSpPr>
        <p:spPr>
          <a:xfrm>
            <a:off x="7613825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4" name="Organigramme : Connecteur 48"/>
          <p:cNvSpPr/>
          <p:nvPr/>
        </p:nvSpPr>
        <p:spPr>
          <a:xfrm>
            <a:off x="745850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8" name="Organigramme : Connecteur 19"/>
          <p:cNvSpPr/>
          <p:nvPr/>
        </p:nvSpPr>
        <p:spPr>
          <a:xfrm>
            <a:off x="7766225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1" name="Organigramme : Connecteur 48"/>
          <p:cNvSpPr/>
          <p:nvPr/>
        </p:nvSpPr>
        <p:spPr>
          <a:xfrm>
            <a:off x="761090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29" name="Organigramme : Connecteur 19"/>
          <p:cNvSpPr/>
          <p:nvPr/>
        </p:nvSpPr>
        <p:spPr>
          <a:xfrm>
            <a:off x="7918625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5" name="Organigramme : Connecteur 48"/>
          <p:cNvSpPr/>
          <p:nvPr/>
        </p:nvSpPr>
        <p:spPr>
          <a:xfrm>
            <a:off x="776330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7" name="Organigramme : Connecteur 19"/>
          <p:cNvSpPr/>
          <p:nvPr/>
        </p:nvSpPr>
        <p:spPr>
          <a:xfrm>
            <a:off x="8071025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2" name="Organigramme : Connecteur 48"/>
          <p:cNvSpPr/>
          <p:nvPr/>
        </p:nvSpPr>
        <p:spPr>
          <a:xfrm>
            <a:off x="791570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39" name="Organigramme : Connecteur 19"/>
          <p:cNvSpPr/>
          <p:nvPr/>
        </p:nvSpPr>
        <p:spPr>
          <a:xfrm>
            <a:off x="8223425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0" name="Organigramme : Connecteur 48"/>
          <p:cNvSpPr/>
          <p:nvPr/>
        </p:nvSpPr>
        <p:spPr>
          <a:xfrm>
            <a:off x="8081963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3" name="Organigramme : Connecteur 19"/>
          <p:cNvSpPr/>
          <p:nvPr/>
        </p:nvSpPr>
        <p:spPr>
          <a:xfrm>
            <a:off x="8375825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5" name="Organigramme : Connecteur 48"/>
          <p:cNvSpPr/>
          <p:nvPr/>
        </p:nvSpPr>
        <p:spPr>
          <a:xfrm>
            <a:off x="822050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49" name="Organigramme : Connecteur 19"/>
          <p:cNvSpPr/>
          <p:nvPr/>
        </p:nvSpPr>
        <p:spPr>
          <a:xfrm>
            <a:off x="8528225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50" name="Organigramme : Connecteur 48"/>
          <p:cNvSpPr/>
          <p:nvPr/>
        </p:nvSpPr>
        <p:spPr>
          <a:xfrm>
            <a:off x="837290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54" name="Rectangle 13"/>
          <p:cNvSpPr>
            <a:spLocks noChangeArrowheads="1"/>
          </p:cNvSpPr>
          <p:nvPr/>
        </p:nvSpPr>
        <p:spPr bwMode="auto">
          <a:xfrm>
            <a:off x="285750" y="669372"/>
            <a:ext cx="8655050" cy="3833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40757" bIns="0"/>
          <a:lstStyle/>
          <a:p>
            <a:pPr marL="493713" indent="-457200" algn="ctr">
              <a:spcBef>
                <a:spcPts val="1900"/>
              </a:spcBef>
              <a:buClr>
                <a:srgbClr val="CC9900"/>
              </a:buClr>
              <a:tabLst>
                <a:tab pos="36513" algn="l"/>
                <a:tab pos="352425" algn="l"/>
                <a:tab pos="668338" algn="l"/>
                <a:tab pos="984250" algn="l"/>
                <a:tab pos="1300163" algn="l"/>
                <a:tab pos="1616075" algn="l"/>
                <a:tab pos="1931988" algn="l"/>
                <a:tab pos="2247900" algn="l"/>
                <a:tab pos="2563813" algn="l"/>
                <a:tab pos="2879725" algn="l"/>
                <a:tab pos="3195638" algn="l"/>
                <a:tab pos="3511550" algn="l"/>
                <a:tab pos="3827463" algn="l"/>
                <a:tab pos="4143375" algn="l"/>
                <a:tab pos="4459288" algn="l"/>
                <a:tab pos="4775200" algn="l"/>
                <a:tab pos="5091113" algn="l"/>
                <a:tab pos="5407025" algn="l"/>
                <a:tab pos="5722938" algn="l"/>
                <a:tab pos="6038850" algn="l"/>
                <a:tab pos="6354763" algn="l"/>
                <a:tab pos="6616700" algn="l"/>
                <a:tab pos="7126288" algn="l"/>
                <a:tab pos="7634288" algn="l"/>
                <a:tab pos="8143875" algn="l"/>
                <a:tab pos="8653463" algn="l"/>
              </a:tabLst>
            </a:pPr>
            <a:r>
              <a:rPr lang="en-US" sz="2000" u="sng" dirty="0" smtClean="0">
                <a:solidFill>
                  <a:srgbClr val="CC9900"/>
                </a:solidFill>
                <a:latin typeface="Lucida Grande"/>
              </a:rPr>
              <a:t>Summary</a:t>
            </a:r>
          </a:p>
          <a:p>
            <a:pPr marL="493713" indent="-457200" algn="ctr">
              <a:spcBef>
                <a:spcPts val="1900"/>
              </a:spcBef>
              <a:buClr>
                <a:srgbClr val="CC9900"/>
              </a:buClr>
              <a:tabLst>
                <a:tab pos="36513" algn="l"/>
                <a:tab pos="352425" algn="l"/>
                <a:tab pos="668338" algn="l"/>
                <a:tab pos="984250" algn="l"/>
                <a:tab pos="1300163" algn="l"/>
                <a:tab pos="1616075" algn="l"/>
                <a:tab pos="1931988" algn="l"/>
                <a:tab pos="2247900" algn="l"/>
                <a:tab pos="2563813" algn="l"/>
                <a:tab pos="2879725" algn="l"/>
                <a:tab pos="3195638" algn="l"/>
                <a:tab pos="3511550" algn="l"/>
                <a:tab pos="3827463" algn="l"/>
                <a:tab pos="4143375" algn="l"/>
                <a:tab pos="4459288" algn="l"/>
                <a:tab pos="4775200" algn="l"/>
                <a:tab pos="5091113" algn="l"/>
                <a:tab pos="5407025" algn="l"/>
                <a:tab pos="5722938" algn="l"/>
                <a:tab pos="6038850" algn="l"/>
                <a:tab pos="6354763" algn="l"/>
                <a:tab pos="6616700" algn="l"/>
                <a:tab pos="7126288" algn="l"/>
                <a:tab pos="7634288" algn="l"/>
                <a:tab pos="8143875" algn="l"/>
                <a:tab pos="8653463" algn="l"/>
              </a:tabLst>
            </a:pPr>
            <a:endParaRPr lang="en-US" sz="2000" u="sng" dirty="0" smtClean="0">
              <a:solidFill>
                <a:srgbClr val="CC9900"/>
              </a:solidFill>
              <a:latin typeface="Lucida Grande"/>
            </a:endParaRPr>
          </a:p>
        </p:txBody>
      </p:sp>
      <p:sp>
        <p:nvSpPr>
          <p:cNvPr id="55" name="Organigramme : Connecteur 15"/>
          <p:cNvSpPr/>
          <p:nvPr/>
        </p:nvSpPr>
        <p:spPr>
          <a:xfrm>
            <a:off x="3524967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56" name="Organigramme : Connecteur 16"/>
          <p:cNvSpPr/>
          <p:nvPr/>
        </p:nvSpPr>
        <p:spPr>
          <a:xfrm>
            <a:off x="3667842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67" name="Organigramme : Connecteur 48"/>
          <p:cNvSpPr/>
          <p:nvPr/>
        </p:nvSpPr>
        <p:spPr>
          <a:xfrm>
            <a:off x="3524968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8" name="Organigramme : Connecteur 48"/>
          <p:cNvSpPr/>
          <p:nvPr/>
        </p:nvSpPr>
        <p:spPr>
          <a:xfrm>
            <a:off x="3669417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85" name="Organigramme : Connecteur 52"/>
          <p:cNvSpPr/>
          <p:nvPr/>
        </p:nvSpPr>
        <p:spPr>
          <a:xfrm>
            <a:off x="652598" y="500063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86" name="Organigramme : Connecteur 55"/>
          <p:cNvSpPr/>
          <p:nvPr/>
        </p:nvSpPr>
        <p:spPr>
          <a:xfrm>
            <a:off x="1221137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87" name="Organigramme : Connecteur 69"/>
          <p:cNvSpPr/>
          <p:nvPr/>
        </p:nvSpPr>
        <p:spPr>
          <a:xfrm>
            <a:off x="1364012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88" name="Organigramme : Connecteur 70"/>
          <p:cNvSpPr/>
          <p:nvPr/>
        </p:nvSpPr>
        <p:spPr>
          <a:xfrm>
            <a:off x="1506887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89" name="Organigramme : Connecteur 71"/>
          <p:cNvSpPr/>
          <p:nvPr/>
        </p:nvSpPr>
        <p:spPr>
          <a:xfrm>
            <a:off x="1646254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0" name="Organigramme : Connecteur 72"/>
          <p:cNvSpPr/>
          <p:nvPr/>
        </p:nvSpPr>
        <p:spPr>
          <a:xfrm>
            <a:off x="804998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7" name="Organigramme : Connecteur 74"/>
          <p:cNvSpPr/>
          <p:nvPr/>
        </p:nvSpPr>
        <p:spPr>
          <a:xfrm>
            <a:off x="949447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0" name="Organigramme : Connecteur 48"/>
          <p:cNvSpPr/>
          <p:nvPr/>
        </p:nvSpPr>
        <p:spPr>
          <a:xfrm>
            <a:off x="1091264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2" name="Organigramme : Connecteur 48"/>
          <p:cNvSpPr/>
          <p:nvPr/>
        </p:nvSpPr>
        <p:spPr>
          <a:xfrm>
            <a:off x="1222178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3" name="Organigramme : Connecteur 48"/>
          <p:cNvSpPr/>
          <p:nvPr/>
        </p:nvSpPr>
        <p:spPr>
          <a:xfrm>
            <a:off x="1363995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4" name="Organigramme : Connecteur 48"/>
          <p:cNvSpPr/>
          <p:nvPr/>
        </p:nvSpPr>
        <p:spPr>
          <a:xfrm>
            <a:off x="1505812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5" name="Organigramme : Connecteur 79"/>
          <p:cNvSpPr/>
          <p:nvPr/>
        </p:nvSpPr>
        <p:spPr>
          <a:xfrm>
            <a:off x="1798654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6" name="Organigramme : Connecteur 48"/>
          <p:cNvSpPr/>
          <p:nvPr/>
        </p:nvSpPr>
        <p:spPr>
          <a:xfrm>
            <a:off x="1650261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7" name="Organigramme : Connecteur 81"/>
          <p:cNvSpPr/>
          <p:nvPr/>
        </p:nvSpPr>
        <p:spPr>
          <a:xfrm>
            <a:off x="1951054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9" name="Organigramme : Connecteur 48"/>
          <p:cNvSpPr/>
          <p:nvPr/>
        </p:nvSpPr>
        <p:spPr>
          <a:xfrm>
            <a:off x="1802661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0" name="Organigramme : Connecteur 83"/>
          <p:cNvSpPr/>
          <p:nvPr/>
        </p:nvSpPr>
        <p:spPr>
          <a:xfrm>
            <a:off x="2103454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1" name="Organigramme : Connecteur 48"/>
          <p:cNvSpPr/>
          <p:nvPr/>
        </p:nvSpPr>
        <p:spPr>
          <a:xfrm>
            <a:off x="1947110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2" name="Organigramme : Connecteur 85"/>
          <p:cNvSpPr/>
          <p:nvPr/>
        </p:nvSpPr>
        <p:spPr>
          <a:xfrm>
            <a:off x="2255854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3" name="Organigramme : Connecteur 48"/>
          <p:cNvSpPr/>
          <p:nvPr/>
        </p:nvSpPr>
        <p:spPr>
          <a:xfrm>
            <a:off x="2099510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4" name="Organigramme : Connecteur 87"/>
          <p:cNvSpPr/>
          <p:nvPr/>
        </p:nvSpPr>
        <p:spPr>
          <a:xfrm>
            <a:off x="2408254" y="501096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5" name="Organigramme : Connecteur 48"/>
          <p:cNvSpPr/>
          <p:nvPr/>
        </p:nvSpPr>
        <p:spPr>
          <a:xfrm>
            <a:off x="2251910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8" name="Organigramme : Connecteur 48"/>
          <p:cNvSpPr/>
          <p:nvPr/>
        </p:nvSpPr>
        <p:spPr>
          <a:xfrm>
            <a:off x="2405214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pSp>
        <p:nvGrpSpPr>
          <p:cNvPr id="2" name="Groupe 12"/>
          <p:cNvGrpSpPr/>
          <p:nvPr/>
        </p:nvGrpSpPr>
        <p:grpSpPr>
          <a:xfrm>
            <a:off x="395536" y="1350911"/>
            <a:ext cx="8572560" cy="1430017"/>
            <a:chOff x="1285883" y="299551"/>
            <a:chExt cx="7070494" cy="568493"/>
          </a:xfrm>
        </p:grpSpPr>
        <p:sp>
          <p:nvSpPr>
            <p:cNvPr id="123" name="Rectangle à coins arrondis 122"/>
            <p:cNvSpPr/>
            <p:nvPr/>
          </p:nvSpPr>
          <p:spPr>
            <a:xfrm>
              <a:off x="1285883" y="324145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4" name="Rectangle 123"/>
            <p:cNvSpPr/>
            <p:nvPr/>
          </p:nvSpPr>
          <p:spPr>
            <a:xfrm>
              <a:off x="1313417" y="299551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dirty="0" smtClean="0">
                  <a:solidFill>
                    <a:srgbClr val="006600"/>
                  </a:solidFill>
                  <a:sym typeface="Symbol"/>
                </a:rPr>
                <a:t>The RHFB model successfully describes the ground state observables of the Z=6,10,12 isotopes 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dirty="0" smtClean="0">
                  <a:solidFill>
                    <a:srgbClr val="006600"/>
                  </a:solidFill>
                  <a:sym typeface="Symbol"/>
                </a:rPr>
                <a:t>Deformation parameters and charge radii are systematically weaker in PKO2 than in DDME2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600" dirty="0" smtClean="0">
                  <a:solidFill>
                    <a:srgbClr val="006600"/>
                  </a:solidFill>
                  <a:sym typeface="Symbol"/>
                </a:rPr>
                <a:t>S</a:t>
              </a:r>
              <a:r>
                <a:rPr lang="en-US" sz="1600" baseline="-25000" dirty="0" smtClean="0">
                  <a:solidFill>
                    <a:srgbClr val="006600"/>
                  </a:solidFill>
                  <a:sym typeface="Symbol"/>
                </a:rPr>
                <a:t>2n</a:t>
              </a:r>
              <a:r>
                <a:rPr lang="en-US" sz="1600" dirty="0" smtClean="0">
                  <a:solidFill>
                    <a:srgbClr val="006600"/>
                  </a:solidFill>
                  <a:sym typeface="Symbol"/>
                </a:rPr>
                <a:t>  are better reproduced by PKO2 than DDME2</a:t>
              </a:r>
            </a:p>
          </p:txBody>
        </p:sp>
      </p:grpSp>
      <p:grpSp>
        <p:nvGrpSpPr>
          <p:cNvPr id="3" name="Groupe 12"/>
          <p:cNvGrpSpPr/>
          <p:nvPr/>
        </p:nvGrpSpPr>
        <p:grpSpPr>
          <a:xfrm>
            <a:off x="381000" y="3284984"/>
            <a:ext cx="8572560" cy="1008112"/>
            <a:chOff x="1285883" y="295519"/>
            <a:chExt cx="7070494" cy="543899"/>
          </a:xfrm>
        </p:grpSpPr>
        <p:sp>
          <p:nvSpPr>
            <p:cNvPr id="126" name="Rectangle à coins arrondis 125"/>
            <p:cNvSpPr/>
            <p:nvPr/>
          </p:nvSpPr>
          <p:spPr>
            <a:xfrm>
              <a:off x="1285883" y="295519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7" name="Rectangle 126"/>
            <p:cNvSpPr/>
            <p:nvPr/>
          </p:nvSpPr>
          <p:spPr>
            <a:xfrm>
              <a:off x="1313417" y="299551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Shell structure </a:t>
              </a:r>
              <a:r>
                <a:rPr lang="fr-FR" sz="1600" dirty="0" err="1" smtClean="0">
                  <a:solidFill>
                    <a:srgbClr val="006600"/>
                  </a:solidFill>
                  <a:sym typeface="Symbol"/>
                </a:rPr>
                <a:t>obtained</a:t>
              </a: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 </a:t>
              </a:r>
              <a:r>
                <a:rPr lang="fr-FR" sz="1600" dirty="0" err="1" smtClean="0">
                  <a:solidFill>
                    <a:srgbClr val="006600"/>
                  </a:solidFill>
                  <a:sym typeface="Symbol"/>
                </a:rPr>
                <a:t>from</a:t>
              </a: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 the RHFB model </a:t>
              </a:r>
              <a:r>
                <a:rPr lang="fr-FR" sz="1600" dirty="0" err="1" smtClean="0">
                  <a:solidFill>
                    <a:srgbClr val="006600"/>
                  </a:solidFill>
                  <a:sym typeface="Symbol"/>
                </a:rPr>
                <a:t>around</a:t>
              </a: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 the Fermi </a:t>
              </a:r>
              <a:r>
                <a:rPr lang="fr-FR" sz="1600" dirty="0" err="1" smtClean="0">
                  <a:solidFill>
                    <a:srgbClr val="006600"/>
                  </a:solidFill>
                  <a:sym typeface="Symbol"/>
                </a:rPr>
                <a:t>level</a:t>
              </a: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 </a:t>
              </a:r>
              <a:r>
                <a:rPr lang="fr-FR" sz="1600" dirty="0" err="1" smtClean="0">
                  <a:solidFill>
                    <a:srgbClr val="006600"/>
                  </a:solidFill>
                  <a:sym typeface="Symbol"/>
                </a:rPr>
                <a:t>seems</a:t>
              </a: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 in </a:t>
              </a:r>
              <a:r>
                <a:rPr lang="fr-FR" sz="1600" dirty="0" err="1" smtClean="0">
                  <a:solidFill>
                    <a:srgbClr val="006600"/>
                  </a:solidFill>
                  <a:sym typeface="Symbol"/>
                </a:rPr>
                <a:t>better</a:t>
              </a: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 agreement </a:t>
              </a:r>
              <a:r>
                <a:rPr lang="fr-FR" sz="1600" dirty="0" err="1" smtClean="0">
                  <a:solidFill>
                    <a:srgbClr val="006600"/>
                  </a:solidFill>
                  <a:sym typeface="Symbol"/>
                </a:rPr>
                <a:t>with</a:t>
              </a: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 </a:t>
              </a:r>
              <a:r>
                <a:rPr lang="fr-FR" sz="1600" dirty="0" err="1" smtClean="0">
                  <a:solidFill>
                    <a:srgbClr val="006600"/>
                  </a:solidFill>
                  <a:sym typeface="Symbol"/>
                </a:rPr>
                <a:t>experiment</a:t>
              </a: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 </a:t>
              </a:r>
              <a:r>
                <a:rPr lang="fr-FR" sz="1600" dirty="0" err="1" smtClean="0">
                  <a:solidFill>
                    <a:srgbClr val="006600"/>
                  </a:solidFill>
                  <a:sym typeface="Symbol"/>
                </a:rPr>
                <a:t>than</a:t>
              </a: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 the one </a:t>
              </a:r>
              <a:r>
                <a:rPr lang="fr-FR" sz="1600" dirty="0" err="1" smtClean="0">
                  <a:solidFill>
                    <a:srgbClr val="006600"/>
                  </a:solidFill>
                  <a:sym typeface="Symbol"/>
                </a:rPr>
                <a:t>resulting</a:t>
              </a: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 </a:t>
              </a:r>
              <a:r>
                <a:rPr lang="fr-FR" sz="1600" dirty="0" err="1" smtClean="0">
                  <a:solidFill>
                    <a:srgbClr val="006600"/>
                  </a:solidFill>
                  <a:sym typeface="Symbol"/>
                </a:rPr>
                <a:t>from</a:t>
              </a: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 the RMF model 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grpSp>
        <p:nvGrpSpPr>
          <p:cNvPr id="4" name="Groupe 12"/>
          <p:cNvGrpSpPr/>
          <p:nvPr/>
        </p:nvGrpSpPr>
        <p:grpSpPr>
          <a:xfrm>
            <a:off x="395536" y="4797152"/>
            <a:ext cx="8572560" cy="1584176"/>
            <a:chOff x="1285883" y="295519"/>
            <a:chExt cx="7070494" cy="543899"/>
          </a:xfrm>
        </p:grpSpPr>
        <p:sp>
          <p:nvSpPr>
            <p:cNvPr id="129" name="Rectangle à coins arrondis 128"/>
            <p:cNvSpPr/>
            <p:nvPr/>
          </p:nvSpPr>
          <p:spPr>
            <a:xfrm>
              <a:off x="1285883" y="295519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0" name="Rectangle 129"/>
            <p:cNvSpPr/>
            <p:nvPr/>
          </p:nvSpPr>
          <p:spPr>
            <a:xfrm>
              <a:off x="1313417" y="299551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Explicit </a:t>
              </a:r>
              <a:r>
                <a:rPr lang="fr-FR" sz="1600" dirty="0" err="1" smtClean="0">
                  <a:solidFill>
                    <a:srgbClr val="006600"/>
                  </a:solidFill>
                  <a:sym typeface="Symbol"/>
                </a:rPr>
                <a:t>treatment</a:t>
              </a: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 of the pion :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Ø"/>
              </a:pP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     Masses not as </a:t>
              </a:r>
              <a:r>
                <a:rPr lang="fr-FR" sz="1600" dirty="0" err="1" smtClean="0">
                  <a:solidFill>
                    <a:srgbClr val="006600"/>
                  </a:solidFill>
                  <a:sym typeface="Symbol"/>
                </a:rPr>
                <a:t>well</a:t>
              </a: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 </a:t>
              </a:r>
              <a:r>
                <a:rPr lang="fr-FR" sz="1600" dirty="0" err="1" smtClean="0">
                  <a:solidFill>
                    <a:srgbClr val="006600"/>
                  </a:solidFill>
                  <a:sym typeface="Symbol"/>
                </a:rPr>
                <a:t>reproduced</a:t>
              </a: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   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Ø"/>
              </a:pP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     </a:t>
              </a:r>
              <a:r>
                <a:rPr lang="fr-FR" sz="1600" dirty="0" err="1" smtClean="0">
                  <a:solidFill>
                    <a:srgbClr val="006600"/>
                  </a:solidFill>
                  <a:sym typeface="Symbol"/>
                </a:rPr>
                <a:t>Deformation</a:t>
              </a: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 in </a:t>
              </a:r>
              <a:r>
                <a:rPr lang="fr-FR" sz="1600" dirty="0" err="1" smtClean="0">
                  <a:solidFill>
                    <a:srgbClr val="006600"/>
                  </a:solidFill>
                  <a:sym typeface="Symbol"/>
                </a:rPr>
                <a:t>better</a:t>
              </a: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 agreement </a:t>
              </a:r>
              <a:r>
                <a:rPr lang="fr-FR" sz="1600" dirty="0" err="1" smtClean="0">
                  <a:solidFill>
                    <a:srgbClr val="006600"/>
                  </a:solidFill>
                  <a:sym typeface="Symbol"/>
                </a:rPr>
                <a:t>with</a:t>
              </a: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 DDME2 and </a:t>
              </a:r>
              <a:r>
                <a:rPr lang="fr-FR" sz="1600" dirty="0" err="1" smtClean="0">
                  <a:solidFill>
                    <a:srgbClr val="006600"/>
                  </a:solidFill>
                  <a:sym typeface="Symbol"/>
                </a:rPr>
                <a:t>Gogny</a:t>
              </a: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 D1S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Ø"/>
              </a:pP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     </a:t>
              </a:r>
              <a:r>
                <a:rPr lang="fr-FR" sz="1600" dirty="0" err="1" smtClean="0">
                  <a:solidFill>
                    <a:srgbClr val="006600"/>
                  </a:solidFill>
                  <a:sym typeface="Symbol"/>
                </a:rPr>
                <a:t>Better</a:t>
              </a:r>
              <a:r>
                <a:rPr lang="fr-FR" sz="1600" dirty="0" smtClean="0">
                  <a:solidFill>
                    <a:srgbClr val="006600"/>
                  </a:solidFill>
                  <a:sym typeface="Symbol"/>
                </a:rPr>
                <a:t> reproduction of the charge </a:t>
              </a:r>
              <a:r>
                <a:rPr lang="fr-FR" sz="1600" dirty="0" err="1" smtClean="0">
                  <a:solidFill>
                    <a:srgbClr val="006600"/>
                  </a:solidFill>
                  <a:sym typeface="Symbol"/>
                </a:rPr>
                <a:t>radii</a:t>
              </a: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54" name="Rectangle 13"/>
          <p:cNvSpPr>
            <a:spLocks noChangeArrowheads="1"/>
          </p:cNvSpPr>
          <p:nvPr/>
        </p:nvSpPr>
        <p:spPr bwMode="auto">
          <a:xfrm>
            <a:off x="285750" y="669372"/>
            <a:ext cx="8655050" cy="3833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40757" bIns="0"/>
          <a:lstStyle/>
          <a:p>
            <a:pPr marL="493713" indent="-457200" algn="ctr">
              <a:spcBef>
                <a:spcPts val="1900"/>
              </a:spcBef>
              <a:buClr>
                <a:srgbClr val="CC9900"/>
              </a:buClr>
              <a:tabLst>
                <a:tab pos="36513" algn="l"/>
                <a:tab pos="352425" algn="l"/>
                <a:tab pos="668338" algn="l"/>
                <a:tab pos="984250" algn="l"/>
                <a:tab pos="1300163" algn="l"/>
                <a:tab pos="1616075" algn="l"/>
                <a:tab pos="1931988" algn="l"/>
                <a:tab pos="2247900" algn="l"/>
                <a:tab pos="2563813" algn="l"/>
                <a:tab pos="2879725" algn="l"/>
                <a:tab pos="3195638" algn="l"/>
                <a:tab pos="3511550" algn="l"/>
                <a:tab pos="3827463" algn="l"/>
                <a:tab pos="4143375" algn="l"/>
                <a:tab pos="4459288" algn="l"/>
                <a:tab pos="4775200" algn="l"/>
                <a:tab pos="5091113" algn="l"/>
                <a:tab pos="5407025" algn="l"/>
                <a:tab pos="5722938" algn="l"/>
                <a:tab pos="6038850" algn="l"/>
                <a:tab pos="6354763" algn="l"/>
                <a:tab pos="6616700" algn="l"/>
                <a:tab pos="7126288" algn="l"/>
                <a:tab pos="7634288" algn="l"/>
                <a:tab pos="8143875" algn="l"/>
                <a:tab pos="8653463" algn="l"/>
              </a:tabLst>
            </a:pPr>
            <a:r>
              <a:rPr lang="en-US" sz="2800" u="sng" dirty="0" smtClean="0">
                <a:solidFill>
                  <a:srgbClr val="CC9900"/>
                </a:solidFill>
                <a:latin typeface="Lucida Grande"/>
              </a:rPr>
              <a:t>Conclusion and perspectives</a:t>
            </a:r>
          </a:p>
        </p:txBody>
      </p:sp>
      <p:grpSp>
        <p:nvGrpSpPr>
          <p:cNvPr id="2" name="Groupe 12"/>
          <p:cNvGrpSpPr/>
          <p:nvPr/>
        </p:nvGrpSpPr>
        <p:grpSpPr>
          <a:xfrm>
            <a:off x="395536" y="2748675"/>
            <a:ext cx="8572560" cy="792088"/>
            <a:chOff x="1285883" y="295519"/>
            <a:chExt cx="7070494" cy="543899"/>
          </a:xfrm>
        </p:grpSpPr>
        <p:sp>
          <p:nvSpPr>
            <p:cNvPr id="120" name="Rectangle à coins arrondis 119"/>
            <p:cNvSpPr/>
            <p:nvPr/>
          </p:nvSpPr>
          <p:spPr>
            <a:xfrm>
              <a:off x="1285883" y="295519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1" name="Rectangle 120"/>
            <p:cNvSpPr/>
            <p:nvPr/>
          </p:nvSpPr>
          <p:spPr>
            <a:xfrm>
              <a:off x="1313417" y="302325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FR" sz="1500" dirty="0" smtClean="0">
                  <a:solidFill>
                    <a:srgbClr val="006600"/>
                  </a:solidFill>
                </a:rPr>
                <a:t>Non-</a:t>
              </a:r>
              <a:r>
                <a:rPr lang="fr-FR" sz="1500" dirty="0" err="1" smtClean="0">
                  <a:solidFill>
                    <a:srgbClr val="006600"/>
                  </a:solidFill>
                </a:rPr>
                <a:t>locality</a:t>
              </a:r>
              <a:r>
                <a:rPr lang="fr-FR" sz="1500" dirty="0" smtClean="0">
                  <a:solidFill>
                    <a:srgbClr val="006600"/>
                  </a:solidFill>
                </a:rPr>
                <a:t> </a:t>
              </a:r>
              <a:r>
                <a:rPr lang="fr-FR" sz="1500" dirty="0" err="1" smtClean="0">
                  <a:solidFill>
                    <a:srgbClr val="006600"/>
                  </a:solidFill>
                </a:rPr>
                <a:t>brought</a:t>
              </a:r>
              <a:r>
                <a:rPr lang="fr-FR" sz="1500" dirty="0" smtClean="0">
                  <a:solidFill>
                    <a:srgbClr val="006600"/>
                  </a:solidFill>
                </a:rPr>
                <a:t> by the Fock </a:t>
              </a:r>
              <a:r>
                <a:rPr lang="fr-FR" sz="1500" dirty="0" err="1" smtClean="0">
                  <a:solidFill>
                    <a:srgbClr val="006600"/>
                  </a:solidFill>
                </a:rPr>
                <a:t>term</a:t>
              </a:r>
              <a:r>
                <a:rPr lang="fr-FR" sz="1500" dirty="0" smtClean="0">
                  <a:solidFill>
                    <a:srgbClr val="006600"/>
                  </a:solidFill>
                </a:rPr>
                <a:t> </a:t>
              </a:r>
              <a:r>
                <a:rPr lang="en-US" sz="1500" dirty="0" smtClean="0">
                  <a:solidFill>
                    <a:srgbClr val="006600"/>
                  </a:solidFill>
                  <a:sym typeface="Symbol"/>
                </a:rPr>
                <a:t> Problem complex to solve numerically speaking. Optimizations are in progress to describe heavier system</a:t>
              </a:r>
              <a:r>
                <a:rPr lang="fr-FR" sz="1500" dirty="0" smtClean="0">
                  <a:solidFill>
                    <a:srgbClr val="006600"/>
                  </a:solidFill>
                </a:rPr>
                <a:t> </a:t>
              </a: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grpSp>
        <p:nvGrpSpPr>
          <p:cNvPr id="3" name="Groupe 12"/>
          <p:cNvGrpSpPr/>
          <p:nvPr/>
        </p:nvGrpSpPr>
        <p:grpSpPr>
          <a:xfrm>
            <a:off x="395536" y="1124744"/>
            <a:ext cx="8572560" cy="1512168"/>
            <a:chOff x="1285883" y="295519"/>
            <a:chExt cx="7070494" cy="543899"/>
          </a:xfrm>
        </p:grpSpPr>
        <p:sp>
          <p:nvSpPr>
            <p:cNvPr id="123" name="Rectangle à coins arrondis 122"/>
            <p:cNvSpPr/>
            <p:nvPr/>
          </p:nvSpPr>
          <p:spPr>
            <a:xfrm>
              <a:off x="1285883" y="295519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4" name="Rectangle 123"/>
            <p:cNvSpPr/>
            <p:nvPr/>
          </p:nvSpPr>
          <p:spPr>
            <a:xfrm>
              <a:off x="1313417" y="299551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500" dirty="0" smtClean="0">
                  <a:solidFill>
                    <a:srgbClr val="006600"/>
                  </a:solidFill>
                  <a:sym typeface="Symbol"/>
                </a:rPr>
                <a:t>Development of a RHFB model in axial symmetry :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Ø"/>
              </a:pPr>
              <a:r>
                <a:rPr lang="en-US" sz="1500" dirty="0" smtClean="0">
                  <a:solidFill>
                    <a:srgbClr val="006600"/>
                  </a:solidFill>
                  <a:sym typeface="Symbol"/>
                </a:rPr>
                <a:t> Takes advantage of a covariant formalism leading to a more efficient description of nuclear systems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Ø"/>
              </a:pPr>
              <a:r>
                <a:rPr lang="en-US" sz="1500" dirty="0" smtClean="0">
                  <a:solidFill>
                    <a:srgbClr val="006600"/>
                  </a:solidFill>
                  <a:sym typeface="Symbol"/>
                </a:rPr>
                <a:t> Contains explicitly the Fock term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Ø"/>
              </a:pPr>
              <a:r>
                <a:rPr lang="en-US" sz="1500" dirty="0" smtClean="0">
                  <a:solidFill>
                    <a:srgbClr val="006600"/>
                  </a:solidFill>
                  <a:sym typeface="Symbol"/>
                </a:rPr>
                <a:t> Is able to describe deformed nuclei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Ø"/>
              </a:pPr>
              <a:r>
                <a:rPr lang="en-US" sz="1500" dirty="0" smtClean="0">
                  <a:solidFill>
                    <a:srgbClr val="006600"/>
                  </a:solidFill>
                  <a:sym typeface="Symbol"/>
                </a:rPr>
                <a:t> Treats the nucleonic pairing</a:t>
              </a:r>
              <a:endParaRPr lang="en-US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grpSp>
        <p:nvGrpSpPr>
          <p:cNvPr id="4" name="Groupe 12"/>
          <p:cNvGrpSpPr/>
          <p:nvPr/>
        </p:nvGrpSpPr>
        <p:grpSpPr>
          <a:xfrm>
            <a:off x="381000" y="3645024"/>
            <a:ext cx="8572560" cy="576064"/>
            <a:chOff x="1285883" y="295519"/>
            <a:chExt cx="7070494" cy="543899"/>
          </a:xfrm>
        </p:grpSpPr>
        <p:sp>
          <p:nvSpPr>
            <p:cNvPr id="132" name="Rectangle à coins arrondis 131"/>
            <p:cNvSpPr/>
            <p:nvPr/>
          </p:nvSpPr>
          <p:spPr>
            <a:xfrm>
              <a:off x="1285883" y="295519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3" name="Rectangle 132"/>
            <p:cNvSpPr/>
            <p:nvPr/>
          </p:nvSpPr>
          <p:spPr>
            <a:xfrm>
              <a:off x="1313417" y="302325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FR" sz="1500" dirty="0" err="1" smtClean="0">
                  <a:solidFill>
                    <a:srgbClr val="006600"/>
                  </a:solidFill>
                  <a:sym typeface="Symbol"/>
                </a:rPr>
                <a:t>Effects</a:t>
              </a:r>
              <a:r>
                <a:rPr lang="fr-FR" sz="1500" dirty="0" smtClean="0">
                  <a:solidFill>
                    <a:srgbClr val="006600"/>
                  </a:solidFill>
                  <a:sym typeface="Symbol"/>
                </a:rPr>
                <a:t> of the </a:t>
              </a:r>
              <a:r>
                <a:rPr lang="fr-FR" sz="1500" dirty="0" err="1" smtClean="0">
                  <a:solidFill>
                    <a:srgbClr val="006600"/>
                  </a:solidFill>
                  <a:sym typeface="Symbol"/>
                </a:rPr>
                <a:t>tensor</a:t>
              </a:r>
              <a:r>
                <a:rPr lang="fr-FR" sz="1500" dirty="0" smtClean="0">
                  <a:solidFill>
                    <a:srgbClr val="006600"/>
                  </a:solidFill>
                  <a:sym typeface="Symbol"/>
                </a:rPr>
                <a:t> </a:t>
              </a:r>
              <a:r>
                <a:rPr lang="fr-FR" sz="1500" dirty="0" err="1" smtClean="0">
                  <a:solidFill>
                    <a:srgbClr val="006600"/>
                  </a:solidFill>
                  <a:sym typeface="Symbol"/>
                </a:rPr>
                <a:t>term</a:t>
              </a:r>
              <a:r>
                <a:rPr lang="fr-FR" sz="1500" dirty="0" smtClean="0">
                  <a:solidFill>
                    <a:srgbClr val="006600"/>
                  </a:solidFill>
                  <a:sym typeface="Symbol"/>
                </a:rPr>
                <a:t> = ρ-N </a:t>
              </a:r>
              <a:r>
                <a:rPr lang="fr-FR" sz="1500" dirty="0" err="1" smtClean="0">
                  <a:solidFill>
                    <a:srgbClr val="006600"/>
                  </a:solidFill>
                  <a:sym typeface="Symbol"/>
                </a:rPr>
                <a:t>tensor</a:t>
              </a:r>
              <a:r>
                <a:rPr lang="fr-FR" sz="1500" dirty="0" smtClean="0">
                  <a:solidFill>
                    <a:srgbClr val="006600"/>
                  </a:solidFill>
                  <a:sym typeface="Symbol"/>
                </a:rPr>
                <a:t> </a:t>
              </a:r>
              <a:r>
                <a:rPr lang="fr-FR" sz="1500" dirty="0" err="1" smtClean="0">
                  <a:solidFill>
                    <a:srgbClr val="006600"/>
                  </a:solidFill>
                  <a:sym typeface="Symbol"/>
                </a:rPr>
                <a:t>coupling</a:t>
              </a: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grpSp>
        <p:nvGrpSpPr>
          <p:cNvPr id="5" name="Groupe 12"/>
          <p:cNvGrpSpPr/>
          <p:nvPr/>
        </p:nvGrpSpPr>
        <p:grpSpPr>
          <a:xfrm>
            <a:off x="381000" y="5085184"/>
            <a:ext cx="8572560" cy="648072"/>
            <a:chOff x="1285883" y="295519"/>
            <a:chExt cx="7070494" cy="543899"/>
          </a:xfrm>
        </p:grpSpPr>
        <p:sp>
          <p:nvSpPr>
            <p:cNvPr id="135" name="Rectangle à coins arrondis 134"/>
            <p:cNvSpPr/>
            <p:nvPr/>
          </p:nvSpPr>
          <p:spPr>
            <a:xfrm>
              <a:off x="1285883" y="295519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6" name="Rectangle 135"/>
            <p:cNvSpPr/>
            <p:nvPr/>
          </p:nvSpPr>
          <p:spPr>
            <a:xfrm>
              <a:off x="1313417" y="302325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FR" sz="1500" dirty="0" err="1" smtClean="0">
                  <a:solidFill>
                    <a:srgbClr val="006600"/>
                  </a:solidFill>
                  <a:sym typeface="Symbol"/>
                </a:rPr>
                <a:t>Development</a:t>
              </a:r>
              <a:r>
                <a:rPr lang="fr-FR" sz="1500" dirty="0" smtClean="0">
                  <a:solidFill>
                    <a:srgbClr val="006600"/>
                  </a:solidFill>
                  <a:sym typeface="Symbol"/>
                </a:rPr>
                <a:t> of a (Q)RPA+RHFB model in axial </a:t>
              </a:r>
              <a:r>
                <a:rPr lang="fr-FR" sz="1500" dirty="0" err="1" smtClean="0">
                  <a:solidFill>
                    <a:srgbClr val="006600"/>
                  </a:solidFill>
                  <a:sym typeface="Symbol"/>
                </a:rPr>
                <a:t>symmetry</a:t>
              </a: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sp>
        <p:nvSpPr>
          <p:cNvPr id="117" name="Rectangle à coins arrondis 116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1) Introduction and </a:t>
            </a:r>
            <a:r>
              <a:rPr lang="fr-FR" sz="1200" b="1" dirty="0" err="1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context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2) The RHFB </a:t>
            </a:r>
            <a:r>
              <a:rPr lang="fr-FR" sz="1200" b="1" dirty="0" err="1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approach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3)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Results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                                                              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      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119" name="Organigramme : Connecteur 18"/>
          <p:cNvSpPr/>
          <p:nvPr/>
        </p:nvSpPr>
        <p:spPr>
          <a:xfrm>
            <a:off x="7317409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22" name="Organigramme : Connecteur 19"/>
          <p:cNvSpPr/>
          <p:nvPr/>
        </p:nvSpPr>
        <p:spPr>
          <a:xfrm>
            <a:off x="7461425" y="500063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25" name="Organigramme : Connecteur 40"/>
          <p:cNvSpPr/>
          <p:nvPr/>
        </p:nvSpPr>
        <p:spPr>
          <a:xfrm>
            <a:off x="6456166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6" name="Organigramme : Connecteur 41"/>
          <p:cNvSpPr/>
          <p:nvPr/>
        </p:nvSpPr>
        <p:spPr>
          <a:xfrm>
            <a:off x="6599041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7" name="Organigramme : Connecteur 42"/>
          <p:cNvSpPr/>
          <p:nvPr/>
        </p:nvSpPr>
        <p:spPr>
          <a:xfrm>
            <a:off x="6741916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8" name="Organigramme : Connecteur 43"/>
          <p:cNvSpPr/>
          <p:nvPr/>
        </p:nvSpPr>
        <p:spPr>
          <a:xfrm>
            <a:off x="6888214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9" name="Organigramme : Connecteur 44"/>
          <p:cNvSpPr/>
          <p:nvPr/>
        </p:nvSpPr>
        <p:spPr>
          <a:xfrm>
            <a:off x="7031089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30" name="Organigramme : Connecteur 45"/>
          <p:cNvSpPr/>
          <p:nvPr/>
        </p:nvSpPr>
        <p:spPr>
          <a:xfrm>
            <a:off x="7173964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31" name="Organigramme : Connecteur 48"/>
          <p:cNvSpPr/>
          <p:nvPr/>
        </p:nvSpPr>
        <p:spPr>
          <a:xfrm>
            <a:off x="6458478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34" name="Organigramme : Connecteur 48"/>
          <p:cNvSpPr/>
          <p:nvPr/>
        </p:nvSpPr>
        <p:spPr>
          <a:xfrm>
            <a:off x="660029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37" name="Organigramme : Connecteur 48"/>
          <p:cNvSpPr/>
          <p:nvPr/>
        </p:nvSpPr>
        <p:spPr>
          <a:xfrm>
            <a:off x="6742112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38" name="Organigramme : Connecteur 48"/>
          <p:cNvSpPr/>
          <p:nvPr/>
        </p:nvSpPr>
        <p:spPr>
          <a:xfrm>
            <a:off x="6883929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39" name="Organigramme : Connecteur 48"/>
          <p:cNvSpPr/>
          <p:nvPr/>
        </p:nvSpPr>
        <p:spPr>
          <a:xfrm>
            <a:off x="7025746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40" name="Organigramme : Connecteur 48"/>
          <p:cNvSpPr/>
          <p:nvPr/>
        </p:nvSpPr>
        <p:spPr>
          <a:xfrm>
            <a:off x="7172239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41" name="Organigramme : Connecteur 48"/>
          <p:cNvSpPr/>
          <p:nvPr/>
        </p:nvSpPr>
        <p:spPr>
          <a:xfrm>
            <a:off x="7316688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42" name="Organigramme : Connecteur 19"/>
          <p:cNvSpPr/>
          <p:nvPr/>
        </p:nvSpPr>
        <p:spPr>
          <a:xfrm>
            <a:off x="7613825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43" name="Organigramme : Connecteur 48"/>
          <p:cNvSpPr/>
          <p:nvPr/>
        </p:nvSpPr>
        <p:spPr>
          <a:xfrm>
            <a:off x="745850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44" name="Organigramme : Connecteur 19"/>
          <p:cNvSpPr/>
          <p:nvPr/>
        </p:nvSpPr>
        <p:spPr>
          <a:xfrm>
            <a:off x="7766225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45" name="Organigramme : Connecteur 48"/>
          <p:cNvSpPr/>
          <p:nvPr/>
        </p:nvSpPr>
        <p:spPr>
          <a:xfrm>
            <a:off x="761090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46" name="Organigramme : Connecteur 19"/>
          <p:cNvSpPr/>
          <p:nvPr/>
        </p:nvSpPr>
        <p:spPr>
          <a:xfrm>
            <a:off x="7918625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47" name="Organigramme : Connecteur 48"/>
          <p:cNvSpPr/>
          <p:nvPr/>
        </p:nvSpPr>
        <p:spPr>
          <a:xfrm>
            <a:off x="776330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48" name="Organigramme : Connecteur 19"/>
          <p:cNvSpPr/>
          <p:nvPr/>
        </p:nvSpPr>
        <p:spPr>
          <a:xfrm>
            <a:off x="8071025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49" name="Organigramme : Connecteur 48"/>
          <p:cNvSpPr/>
          <p:nvPr/>
        </p:nvSpPr>
        <p:spPr>
          <a:xfrm>
            <a:off x="791570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50" name="Organigramme : Connecteur 19"/>
          <p:cNvSpPr/>
          <p:nvPr/>
        </p:nvSpPr>
        <p:spPr>
          <a:xfrm>
            <a:off x="8223425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51" name="Organigramme : Connecteur 48"/>
          <p:cNvSpPr/>
          <p:nvPr/>
        </p:nvSpPr>
        <p:spPr>
          <a:xfrm>
            <a:off x="8081963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52" name="Organigramme : Connecteur 19"/>
          <p:cNvSpPr/>
          <p:nvPr/>
        </p:nvSpPr>
        <p:spPr>
          <a:xfrm>
            <a:off x="8375825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53" name="Organigramme : Connecteur 48"/>
          <p:cNvSpPr/>
          <p:nvPr/>
        </p:nvSpPr>
        <p:spPr>
          <a:xfrm>
            <a:off x="822050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54" name="Organigramme : Connecteur 19"/>
          <p:cNvSpPr/>
          <p:nvPr/>
        </p:nvSpPr>
        <p:spPr>
          <a:xfrm>
            <a:off x="8528225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55" name="Organigramme : Connecteur 48"/>
          <p:cNvSpPr/>
          <p:nvPr/>
        </p:nvSpPr>
        <p:spPr>
          <a:xfrm>
            <a:off x="8372905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56" name="Organigramme : Connecteur 15"/>
          <p:cNvSpPr/>
          <p:nvPr/>
        </p:nvSpPr>
        <p:spPr>
          <a:xfrm>
            <a:off x="3524967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57" name="Organigramme : Connecteur 16"/>
          <p:cNvSpPr/>
          <p:nvPr/>
        </p:nvSpPr>
        <p:spPr>
          <a:xfrm>
            <a:off x="3667842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158" name="Organigramme : Connecteur 48"/>
          <p:cNvSpPr/>
          <p:nvPr/>
        </p:nvSpPr>
        <p:spPr>
          <a:xfrm>
            <a:off x="3524968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59" name="Organigramme : Connecteur 48"/>
          <p:cNvSpPr/>
          <p:nvPr/>
        </p:nvSpPr>
        <p:spPr>
          <a:xfrm>
            <a:off x="3669417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60" name="Organigramme : Connecteur 52"/>
          <p:cNvSpPr/>
          <p:nvPr/>
        </p:nvSpPr>
        <p:spPr>
          <a:xfrm>
            <a:off x="652598" y="500063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61" name="Organigramme : Connecteur 55"/>
          <p:cNvSpPr/>
          <p:nvPr/>
        </p:nvSpPr>
        <p:spPr>
          <a:xfrm>
            <a:off x="1221137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62" name="Organigramme : Connecteur 69"/>
          <p:cNvSpPr/>
          <p:nvPr/>
        </p:nvSpPr>
        <p:spPr>
          <a:xfrm>
            <a:off x="1364012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63" name="Organigramme : Connecteur 70"/>
          <p:cNvSpPr/>
          <p:nvPr/>
        </p:nvSpPr>
        <p:spPr>
          <a:xfrm>
            <a:off x="1506887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64" name="Organigramme : Connecteur 71"/>
          <p:cNvSpPr/>
          <p:nvPr/>
        </p:nvSpPr>
        <p:spPr>
          <a:xfrm>
            <a:off x="1646254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65" name="Organigramme : Connecteur 72"/>
          <p:cNvSpPr/>
          <p:nvPr/>
        </p:nvSpPr>
        <p:spPr>
          <a:xfrm>
            <a:off x="804998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66" name="Organigramme : Connecteur 74"/>
          <p:cNvSpPr/>
          <p:nvPr/>
        </p:nvSpPr>
        <p:spPr>
          <a:xfrm>
            <a:off x="949447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67" name="Organigramme : Connecteur 48"/>
          <p:cNvSpPr/>
          <p:nvPr/>
        </p:nvSpPr>
        <p:spPr>
          <a:xfrm>
            <a:off x="1091264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68" name="Organigramme : Connecteur 48"/>
          <p:cNvSpPr/>
          <p:nvPr/>
        </p:nvSpPr>
        <p:spPr>
          <a:xfrm>
            <a:off x="1222178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69" name="Organigramme : Connecteur 48"/>
          <p:cNvSpPr/>
          <p:nvPr/>
        </p:nvSpPr>
        <p:spPr>
          <a:xfrm>
            <a:off x="1363995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70" name="Organigramme : Connecteur 48"/>
          <p:cNvSpPr/>
          <p:nvPr/>
        </p:nvSpPr>
        <p:spPr>
          <a:xfrm>
            <a:off x="1505812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71" name="Organigramme : Connecteur 79"/>
          <p:cNvSpPr/>
          <p:nvPr/>
        </p:nvSpPr>
        <p:spPr>
          <a:xfrm>
            <a:off x="1798654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72" name="Organigramme : Connecteur 48"/>
          <p:cNvSpPr/>
          <p:nvPr/>
        </p:nvSpPr>
        <p:spPr>
          <a:xfrm>
            <a:off x="1650261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73" name="Organigramme : Connecteur 81"/>
          <p:cNvSpPr/>
          <p:nvPr/>
        </p:nvSpPr>
        <p:spPr>
          <a:xfrm>
            <a:off x="1951054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74" name="Organigramme : Connecteur 48"/>
          <p:cNvSpPr/>
          <p:nvPr/>
        </p:nvSpPr>
        <p:spPr>
          <a:xfrm>
            <a:off x="1802661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75" name="Organigramme : Connecteur 83"/>
          <p:cNvSpPr/>
          <p:nvPr/>
        </p:nvSpPr>
        <p:spPr>
          <a:xfrm>
            <a:off x="2103454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76" name="Organigramme : Connecteur 48"/>
          <p:cNvSpPr/>
          <p:nvPr/>
        </p:nvSpPr>
        <p:spPr>
          <a:xfrm>
            <a:off x="1947110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77" name="Organigramme : Connecteur 85"/>
          <p:cNvSpPr/>
          <p:nvPr/>
        </p:nvSpPr>
        <p:spPr>
          <a:xfrm>
            <a:off x="2255854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78" name="Organigramme : Connecteur 48"/>
          <p:cNvSpPr/>
          <p:nvPr/>
        </p:nvSpPr>
        <p:spPr>
          <a:xfrm>
            <a:off x="2099510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79" name="Organigramme : Connecteur 87"/>
          <p:cNvSpPr/>
          <p:nvPr/>
        </p:nvSpPr>
        <p:spPr>
          <a:xfrm>
            <a:off x="2408254" y="501096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80" name="Organigramme : Connecteur 48"/>
          <p:cNvSpPr/>
          <p:nvPr/>
        </p:nvSpPr>
        <p:spPr>
          <a:xfrm>
            <a:off x="2251910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81" name="Organigramme : Connecteur 48"/>
          <p:cNvSpPr/>
          <p:nvPr/>
        </p:nvSpPr>
        <p:spPr>
          <a:xfrm>
            <a:off x="2405214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82" name="Organigramme : Connecteur 48"/>
          <p:cNvSpPr/>
          <p:nvPr/>
        </p:nvSpPr>
        <p:spPr>
          <a:xfrm>
            <a:off x="8533256" y="50052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grpSp>
        <p:nvGrpSpPr>
          <p:cNvPr id="6" name="Groupe 12"/>
          <p:cNvGrpSpPr/>
          <p:nvPr/>
        </p:nvGrpSpPr>
        <p:grpSpPr>
          <a:xfrm>
            <a:off x="395536" y="4365104"/>
            <a:ext cx="8572560" cy="576064"/>
            <a:chOff x="1285883" y="295519"/>
            <a:chExt cx="7070494" cy="543899"/>
          </a:xfrm>
        </p:grpSpPr>
        <p:sp>
          <p:nvSpPr>
            <p:cNvPr id="184" name="Rectangle à coins arrondis 183"/>
            <p:cNvSpPr/>
            <p:nvPr/>
          </p:nvSpPr>
          <p:spPr>
            <a:xfrm>
              <a:off x="1285883" y="295519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5" name="Rectangle 184"/>
            <p:cNvSpPr/>
            <p:nvPr/>
          </p:nvSpPr>
          <p:spPr>
            <a:xfrm>
              <a:off x="1313417" y="302325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FR" sz="1500" dirty="0" smtClean="0">
                  <a:solidFill>
                    <a:srgbClr val="006600"/>
                  </a:solidFill>
                  <a:sym typeface="Symbol"/>
                </a:rPr>
                <a:t>Description of </a:t>
              </a:r>
              <a:r>
                <a:rPr lang="fr-FR" sz="1500" dirty="0" err="1" smtClean="0">
                  <a:solidFill>
                    <a:srgbClr val="006600"/>
                  </a:solidFill>
                  <a:sym typeface="Symbol"/>
                </a:rPr>
                <a:t>Odd</a:t>
              </a:r>
              <a:r>
                <a:rPr lang="fr-FR" sz="1500" dirty="0" smtClean="0">
                  <a:solidFill>
                    <a:srgbClr val="006600"/>
                  </a:solidFill>
                  <a:sym typeface="Symbol"/>
                </a:rPr>
                <a:t>-</a:t>
              </a:r>
              <a:r>
                <a:rPr lang="fr-FR" sz="1500" dirty="0" err="1" smtClean="0">
                  <a:solidFill>
                    <a:srgbClr val="006600"/>
                  </a:solidFill>
                  <a:sym typeface="Symbol"/>
                </a:rPr>
                <a:t>Even</a:t>
              </a:r>
              <a:r>
                <a:rPr lang="fr-FR" sz="1500" dirty="0" smtClean="0">
                  <a:solidFill>
                    <a:srgbClr val="006600"/>
                  </a:solidFill>
                  <a:sym typeface="Symbol"/>
                </a:rPr>
                <a:t> and </a:t>
              </a:r>
              <a:r>
                <a:rPr lang="fr-FR" sz="1500" dirty="0" err="1" smtClean="0">
                  <a:solidFill>
                    <a:srgbClr val="006600"/>
                  </a:solidFill>
                  <a:sym typeface="Symbol"/>
                </a:rPr>
                <a:t>Odd</a:t>
              </a:r>
              <a:r>
                <a:rPr lang="fr-FR" sz="1500" dirty="0" smtClean="0">
                  <a:solidFill>
                    <a:srgbClr val="006600"/>
                  </a:solidFill>
                  <a:sym typeface="Symbol"/>
                </a:rPr>
                <a:t>-</a:t>
              </a:r>
              <a:r>
                <a:rPr lang="fr-FR" sz="1500" dirty="0" err="1" smtClean="0">
                  <a:solidFill>
                    <a:srgbClr val="006600"/>
                  </a:solidFill>
                  <a:sym typeface="Symbol"/>
                </a:rPr>
                <a:t>Odd</a:t>
              </a:r>
              <a:r>
                <a:rPr lang="fr-FR" sz="1500" dirty="0" smtClean="0">
                  <a:solidFill>
                    <a:srgbClr val="006600"/>
                  </a:solidFill>
                  <a:sym typeface="Symbol"/>
                </a:rPr>
                <a:t> </a:t>
              </a:r>
              <a:r>
                <a:rPr lang="fr-FR" sz="1500" dirty="0" err="1" smtClean="0">
                  <a:solidFill>
                    <a:srgbClr val="006600"/>
                  </a:solidFill>
                  <a:sym typeface="Symbol"/>
                </a:rPr>
                <a:t>nuclei</a:t>
              </a: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  <p:grpSp>
        <p:nvGrpSpPr>
          <p:cNvPr id="7" name="Groupe 12"/>
          <p:cNvGrpSpPr/>
          <p:nvPr/>
        </p:nvGrpSpPr>
        <p:grpSpPr>
          <a:xfrm>
            <a:off x="391928" y="5877272"/>
            <a:ext cx="8572560" cy="648072"/>
            <a:chOff x="1285883" y="295519"/>
            <a:chExt cx="7070494" cy="543899"/>
          </a:xfrm>
        </p:grpSpPr>
        <p:sp>
          <p:nvSpPr>
            <p:cNvPr id="187" name="Rectangle à coins arrondis 186"/>
            <p:cNvSpPr/>
            <p:nvPr/>
          </p:nvSpPr>
          <p:spPr>
            <a:xfrm>
              <a:off x="1285883" y="295519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8" name="Rectangle 187"/>
            <p:cNvSpPr/>
            <p:nvPr/>
          </p:nvSpPr>
          <p:spPr>
            <a:xfrm>
              <a:off x="1313417" y="295519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FR" sz="1500" dirty="0" err="1" smtClean="0">
                  <a:solidFill>
                    <a:srgbClr val="006600"/>
                  </a:solidFill>
                  <a:sym typeface="Symbol"/>
                </a:rPr>
                <a:t>Development</a:t>
              </a:r>
              <a:r>
                <a:rPr lang="fr-FR" sz="1500" dirty="0" smtClean="0">
                  <a:solidFill>
                    <a:srgbClr val="006600"/>
                  </a:solidFill>
                  <a:sym typeface="Symbol"/>
                </a:rPr>
                <a:t> of a point </a:t>
              </a:r>
              <a:r>
                <a:rPr lang="fr-FR" sz="1500" dirty="0" err="1" smtClean="0">
                  <a:solidFill>
                    <a:srgbClr val="006600"/>
                  </a:solidFill>
                  <a:sym typeface="Symbol"/>
                </a:rPr>
                <a:t>coupling</a:t>
              </a:r>
              <a:r>
                <a:rPr lang="fr-FR" sz="1500" dirty="0" smtClean="0">
                  <a:solidFill>
                    <a:srgbClr val="006600"/>
                  </a:solidFill>
                  <a:sym typeface="Symbol"/>
                </a:rPr>
                <a:t> + pion </a:t>
              </a:r>
              <a:r>
                <a:rPr lang="fr-FR" sz="1500" dirty="0" err="1" smtClean="0">
                  <a:solidFill>
                    <a:srgbClr val="006600"/>
                  </a:solidFill>
                  <a:sym typeface="Symbol"/>
                </a:rPr>
                <a:t>relativistic</a:t>
              </a:r>
              <a:r>
                <a:rPr lang="fr-FR" sz="1500" dirty="0" smtClean="0">
                  <a:solidFill>
                    <a:srgbClr val="006600"/>
                  </a:solidFill>
                  <a:sym typeface="Symbol"/>
                </a:rPr>
                <a:t> model</a:t>
              </a: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sym typeface="Symbol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1) Introduction and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context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</a:t>
            </a:r>
            <a:r>
              <a:rPr lang="fr-FR" sz="1200" b="1" dirty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2) 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The RHFB </a:t>
            </a:r>
            <a:r>
              <a:rPr lang="fr-FR" sz="1200" b="1" dirty="0" err="1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approach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        </a:t>
            </a:r>
            <a:r>
              <a:rPr lang="fr-FR" sz="1200" b="1" dirty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3) </a:t>
            </a:r>
            <a:r>
              <a:rPr lang="fr-FR" sz="1200" b="1" dirty="0" err="1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Results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  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15" name="Organigramme : Connecteur 14"/>
          <p:cNvSpPr/>
          <p:nvPr/>
        </p:nvSpPr>
        <p:spPr>
          <a:xfrm>
            <a:off x="539552" y="500063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6" name="Organigramme : Connecteur 15"/>
          <p:cNvSpPr/>
          <p:nvPr/>
        </p:nvSpPr>
        <p:spPr>
          <a:xfrm>
            <a:off x="3275856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7" name="Organigramme : Connecteur 16"/>
          <p:cNvSpPr/>
          <p:nvPr/>
        </p:nvSpPr>
        <p:spPr>
          <a:xfrm>
            <a:off x="3418731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9" name="Organigramme : Connecteur 18"/>
          <p:cNvSpPr/>
          <p:nvPr/>
        </p:nvSpPr>
        <p:spPr>
          <a:xfrm>
            <a:off x="7452320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0" name="Organigramme : Connecteur 19"/>
          <p:cNvSpPr/>
          <p:nvPr/>
        </p:nvSpPr>
        <p:spPr>
          <a:xfrm>
            <a:off x="7596336" y="500063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395536" y="1772816"/>
            <a:ext cx="8143932" cy="504056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 Non-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relativistic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nuclear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kinematics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: </a:t>
            </a:r>
            <a:endParaRPr lang="fr-FR" sz="1600" dirty="0">
              <a:solidFill>
                <a:srgbClr val="006633">
                  <a:alpha val="10000"/>
                </a:srgbClr>
              </a:solidFill>
              <a:latin typeface="Trebuchet MS" charset="0"/>
            </a:endParaRP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285750" y="642938"/>
            <a:ext cx="8655050" cy="985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40757" bIns="0"/>
          <a:lstStyle/>
          <a:p>
            <a:pPr marL="493713" indent="-457200" algn="ctr">
              <a:spcBef>
                <a:spcPts val="1900"/>
              </a:spcBef>
              <a:buClr>
                <a:srgbClr val="CC9900"/>
              </a:buClr>
              <a:buSzPct val="125000"/>
              <a:buFont typeface="Wingdings" pitchFamily="2" charset="2"/>
              <a:buChar char=""/>
              <a:tabLst>
                <a:tab pos="36513" algn="l"/>
                <a:tab pos="352425" algn="l"/>
                <a:tab pos="668338" algn="l"/>
                <a:tab pos="984250" algn="l"/>
                <a:tab pos="1300163" algn="l"/>
                <a:tab pos="1616075" algn="l"/>
                <a:tab pos="1931988" algn="l"/>
                <a:tab pos="2247900" algn="l"/>
                <a:tab pos="2563813" algn="l"/>
                <a:tab pos="2879725" algn="l"/>
                <a:tab pos="3195638" algn="l"/>
                <a:tab pos="3511550" algn="l"/>
                <a:tab pos="3827463" algn="l"/>
                <a:tab pos="4143375" algn="l"/>
                <a:tab pos="4459288" algn="l"/>
                <a:tab pos="4775200" algn="l"/>
                <a:tab pos="5091113" algn="l"/>
                <a:tab pos="5407025" algn="l"/>
                <a:tab pos="5722938" algn="l"/>
                <a:tab pos="6038850" algn="l"/>
                <a:tab pos="6354763" algn="l"/>
                <a:tab pos="6616700" algn="l"/>
                <a:tab pos="7126288" algn="l"/>
                <a:tab pos="7634288" algn="l"/>
                <a:tab pos="8143875" algn="l"/>
                <a:tab pos="8653463" algn="l"/>
              </a:tabLst>
            </a:pPr>
            <a:r>
              <a:rPr lang="en-US" sz="2400" b="1" dirty="0" smtClean="0">
                <a:solidFill>
                  <a:srgbClr val="CC9900"/>
                </a:solidFill>
                <a:latin typeface="Lucida Grande"/>
              </a:rPr>
              <a:t>INTRODUCTION AND CONTEXT</a:t>
            </a:r>
          </a:p>
          <a:p>
            <a:pPr marL="493713" indent="-457200" algn="ctr">
              <a:spcBef>
                <a:spcPts val="1900"/>
              </a:spcBef>
              <a:buClr>
                <a:srgbClr val="CC9900"/>
              </a:buClr>
              <a:tabLst>
                <a:tab pos="36513" algn="l"/>
                <a:tab pos="352425" algn="l"/>
                <a:tab pos="668338" algn="l"/>
                <a:tab pos="984250" algn="l"/>
                <a:tab pos="1300163" algn="l"/>
                <a:tab pos="1616075" algn="l"/>
                <a:tab pos="1931988" algn="l"/>
                <a:tab pos="2247900" algn="l"/>
                <a:tab pos="2563813" algn="l"/>
                <a:tab pos="2879725" algn="l"/>
                <a:tab pos="3195638" algn="l"/>
                <a:tab pos="3511550" algn="l"/>
                <a:tab pos="3827463" algn="l"/>
                <a:tab pos="4143375" algn="l"/>
                <a:tab pos="4459288" algn="l"/>
                <a:tab pos="4775200" algn="l"/>
                <a:tab pos="5091113" algn="l"/>
                <a:tab pos="5407025" algn="l"/>
                <a:tab pos="5722938" algn="l"/>
                <a:tab pos="6038850" algn="l"/>
                <a:tab pos="6354763" algn="l"/>
                <a:tab pos="6616700" algn="l"/>
                <a:tab pos="7126288" algn="l"/>
                <a:tab pos="7634288" algn="l"/>
                <a:tab pos="8143875" algn="l"/>
                <a:tab pos="8653463" algn="l"/>
              </a:tabLst>
            </a:pPr>
            <a:r>
              <a:rPr lang="en-US" sz="2000" u="sng" dirty="0" smtClean="0">
                <a:solidFill>
                  <a:srgbClr val="CC9900"/>
                </a:solidFill>
                <a:latin typeface="Lucida Grande"/>
              </a:rPr>
              <a:t>A</a:t>
            </a:r>
            <a:r>
              <a:rPr lang="en-US" sz="2000" dirty="0" smtClean="0">
                <a:solidFill>
                  <a:srgbClr val="CC9900"/>
                </a:solidFill>
                <a:latin typeface="Lucida Grande"/>
              </a:rPr>
              <a:t>) </a:t>
            </a:r>
            <a:r>
              <a:rPr lang="en-US" sz="2000" u="sng" dirty="0" smtClean="0">
                <a:solidFill>
                  <a:srgbClr val="CC9900"/>
                </a:solidFill>
                <a:latin typeface="Lucida Grande"/>
              </a:rPr>
              <a:t>Why a relativistic approach ?</a:t>
            </a:r>
          </a:p>
        </p:txBody>
      </p:sp>
      <p:sp>
        <p:nvSpPr>
          <p:cNvPr id="21" name="Organigramme : Connecteur 20"/>
          <p:cNvSpPr/>
          <p:nvPr/>
        </p:nvSpPr>
        <p:spPr>
          <a:xfrm>
            <a:off x="683994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2" name="Organigramme : Connecteur 21"/>
          <p:cNvSpPr/>
          <p:nvPr/>
        </p:nvSpPr>
        <p:spPr>
          <a:xfrm>
            <a:off x="826869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3" name="Organigramme : Connecteur 22"/>
          <p:cNvSpPr/>
          <p:nvPr/>
        </p:nvSpPr>
        <p:spPr>
          <a:xfrm>
            <a:off x="969744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aphicFrame>
        <p:nvGraphicFramePr>
          <p:cNvPr id="25" name="Objet 24"/>
          <p:cNvGraphicFramePr>
            <a:graphicFrameLocks noChangeAspect="1"/>
          </p:cNvGraphicFramePr>
          <p:nvPr/>
        </p:nvGraphicFramePr>
        <p:xfrm>
          <a:off x="4435642" y="1772816"/>
          <a:ext cx="1384796" cy="464750"/>
        </p:xfrm>
        <a:graphic>
          <a:graphicData uri="http://schemas.openxmlformats.org/presentationml/2006/ole">
            <p:oleObj spid="_x0000_s626690" name="Équation" r:id="rId3" imgW="1041120" imgH="393480" progId="Equation.3">
              <p:embed/>
            </p:oleObj>
          </a:graphicData>
        </a:graphic>
      </p:graphicFrame>
      <p:sp>
        <p:nvSpPr>
          <p:cNvPr id="26" name="Rectangle à coins arrondis 25"/>
          <p:cNvSpPr/>
          <p:nvPr/>
        </p:nvSpPr>
        <p:spPr>
          <a:xfrm>
            <a:off x="388508" y="2708920"/>
            <a:ext cx="8143932" cy="1080120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Nuclear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structure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theories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linked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to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low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-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energy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QCD effective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models</a:t>
            </a:r>
            <a:endParaRPr lang="fr-FR" sz="16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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Many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possible formulations, but not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  <a:sym typeface="Wingdings"/>
              </a:rPr>
              <a:t>equally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  <a:sym typeface="Wingdings"/>
              </a:rPr>
              <a:t> efficient</a:t>
            </a:r>
            <a:endParaRPr lang="fr-FR" sz="1600" dirty="0">
              <a:solidFill>
                <a:srgbClr val="006633">
                  <a:alpha val="10000"/>
                </a:srgbClr>
              </a:solidFill>
              <a:latin typeface="Trebuchet MS" charset="0"/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395536" y="4365104"/>
            <a:ext cx="8143932" cy="1440160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We’ll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see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that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relativistic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formulation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simpler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and more efficient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than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non-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relativistic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approach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:</a:t>
            </a: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Relevance of covariant </a:t>
            </a:r>
            <a:r>
              <a:rPr lang="fr-FR" sz="1600" b="1" dirty="0" err="1" smtClean="0">
                <a:solidFill>
                  <a:srgbClr val="006633"/>
                </a:solidFill>
                <a:latin typeface="Trebuchet MS" charset="0"/>
              </a:rPr>
              <a:t>approach</a:t>
            </a: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not </a:t>
            </a:r>
            <a:r>
              <a:rPr lang="fr-FR" sz="1600" b="1" dirty="0" err="1" smtClean="0">
                <a:solidFill>
                  <a:srgbClr val="006633"/>
                </a:solidFill>
                <a:latin typeface="Trebuchet MS" charset="0"/>
              </a:rPr>
              <a:t>imposed</a:t>
            </a: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by the </a:t>
            </a:r>
            <a:r>
              <a:rPr lang="fr-FR" sz="1600" b="1" dirty="0" err="1" smtClean="0">
                <a:solidFill>
                  <a:srgbClr val="006633"/>
                </a:solidFill>
                <a:latin typeface="Trebuchet MS" charset="0"/>
              </a:rPr>
              <a:t>need</a:t>
            </a: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of a </a:t>
            </a:r>
            <a:r>
              <a:rPr lang="fr-FR" sz="1600" b="1" dirty="0" err="1" smtClean="0">
                <a:solidFill>
                  <a:srgbClr val="006633"/>
                </a:solidFill>
                <a:latin typeface="Trebuchet MS" charset="0"/>
              </a:rPr>
              <a:t>relativistic</a:t>
            </a: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b="1" dirty="0" err="1" smtClean="0">
                <a:solidFill>
                  <a:srgbClr val="006633"/>
                </a:solidFill>
                <a:latin typeface="Trebuchet MS" charset="0"/>
              </a:rPr>
              <a:t>nuclear</a:t>
            </a: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b="1" dirty="0" err="1" smtClean="0">
                <a:solidFill>
                  <a:srgbClr val="006633"/>
                </a:solidFill>
                <a:latin typeface="Trebuchet MS" charset="0"/>
              </a:rPr>
              <a:t>kinematics</a:t>
            </a: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, but </a:t>
            </a:r>
            <a:r>
              <a:rPr lang="fr-FR" sz="1600" b="1" dirty="0" err="1" smtClean="0">
                <a:solidFill>
                  <a:srgbClr val="006633"/>
                </a:solidFill>
                <a:latin typeface="Trebuchet MS" charset="0"/>
              </a:rPr>
              <a:t>rather</a:t>
            </a: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b="1" dirty="0" err="1" smtClean="0">
                <a:solidFill>
                  <a:srgbClr val="006633"/>
                </a:solidFill>
                <a:latin typeface="Trebuchet MS" charset="0"/>
              </a:rPr>
              <a:t>linked</a:t>
            </a: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to the use of Lorentz </a:t>
            </a:r>
            <a:r>
              <a:rPr lang="fr-FR" sz="1600" b="1" dirty="0" err="1" smtClean="0">
                <a:solidFill>
                  <a:srgbClr val="006633"/>
                </a:solidFill>
                <a:latin typeface="Trebuchet MS" charset="0"/>
              </a:rPr>
              <a:t>symmetry</a:t>
            </a:r>
            <a:endParaRPr lang="fr-FR" sz="1600" b="1" dirty="0">
              <a:solidFill>
                <a:srgbClr val="006633">
                  <a:alpha val="10000"/>
                </a:srgbClr>
              </a:solidFill>
              <a:latin typeface="Trebuchet MS" charset="0"/>
            </a:endParaRPr>
          </a:p>
        </p:txBody>
      </p:sp>
      <p:sp>
        <p:nvSpPr>
          <p:cNvPr id="31" name="Organigramme : Connecteur 30"/>
          <p:cNvSpPr/>
          <p:nvPr/>
        </p:nvSpPr>
        <p:spPr>
          <a:xfrm>
            <a:off x="110809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2" name="Organigramme : Connecteur 31"/>
          <p:cNvSpPr/>
          <p:nvPr/>
        </p:nvSpPr>
        <p:spPr>
          <a:xfrm>
            <a:off x="1250966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3" name="Organigramme : Connecteur 32"/>
          <p:cNvSpPr/>
          <p:nvPr/>
        </p:nvSpPr>
        <p:spPr>
          <a:xfrm>
            <a:off x="139384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4" name="Organigramme : Connecteur 33"/>
          <p:cNvSpPr/>
          <p:nvPr/>
        </p:nvSpPr>
        <p:spPr>
          <a:xfrm>
            <a:off x="1533208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1" name="Organigramme : Connecteur 40"/>
          <p:cNvSpPr/>
          <p:nvPr/>
        </p:nvSpPr>
        <p:spPr>
          <a:xfrm>
            <a:off x="6591077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2" name="Organigramme : Connecteur 41"/>
          <p:cNvSpPr/>
          <p:nvPr/>
        </p:nvSpPr>
        <p:spPr>
          <a:xfrm>
            <a:off x="6733952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3" name="Organigramme : Connecteur 42"/>
          <p:cNvSpPr/>
          <p:nvPr/>
        </p:nvSpPr>
        <p:spPr>
          <a:xfrm>
            <a:off x="6876827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4" name="Organigramme : Connecteur 43"/>
          <p:cNvSpPr/>
          <p:nvPr/>
        </p:nvSpPr>
        <p:spPr>
          <a:xfrm>
            <a:off x="7023125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5" name="Organigramme : Connecteur 44"/>
          <p:cNvSpPr/>
          <p:nvPr/>
        </p:nvSpPr>
        <p:spPr>
          <a:xfrm>
            <a:off x="7166000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6" name="Organigramme : Connecteur 45"/>
          <p:cNvSpPr/>
          <p:nvPr/>
        </p:nvSpPr>
        <p:spPr>
          <a:xfrm>
            <a:off x="7308875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7" name="Organigramme : Connecteur 46"/>
          <p:cNvSpPr/>
          <p:nvPr/>
        </p:nvSpPr>
        <p:spPr>
          <a:xfrm>
            <a:off x="2124298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9" name="Organigramme : Connecteur 48"/>
          <p:cNvSpPr/>
          <p:nvPr/>
        </p:nvSpPr>
        <p:spPr>
          <a:xfrm>
            <a:off x="1695103" y="500987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0" name="Organigramme : Connecteur 49"/>
          <p:cNvSpPr/>
          <p:nvPr/>
        </p:nvSpPr>
        <p:spPr>
          <a:xfrm>
            <a:off x="1837978" y="500987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1" name="Organigramme : Connecteur 50"/>
          <p:cNvSpPr/>
          <p:nvPr/>
        </p:nvSpPr>
        <p:spPr>
          <a:xfrm>
            <a:off x="1980853" y="500987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2" name="Organigramme : Connecteur 19"/>
          <p:cNvSpPr/>
          <p:nvPr/>
        </p:nvSpPr>
        <p:spPr>
          <a:xfrm>
            <a:off x="7776598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56" name="Organigramme : Connecteur 19"/>
          <p:cNvSpPr/>
          <p:nvPr/>
        </p:nvSpPr>
        <p:spPr>
          <a:xfrm>
            <a:off x="8548495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57" name="Organigramme : Connecteur 19"/>
          <p:cNvSpPr/>
          <p:nvPr/>
        </p:nvSpPr>
        <p:spPr>
          <a:xfrm>
            <a:off x="8700895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59" name="Organigramme : Connecteur 19"/>
          <p:cNvSpPr/>
          <p:nvPr/>
        </p:nvSpPr>
        <p:spPr>
          <a:xfrm>
            <a:off x="8091295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60" name="Organigramme : Connecteur 19"/>
          <p:cNvSpPr/>
          <p:nvPr/>
        </p:nvSpPr>
        <p:spPr>
          <a:xfrm>
            <a:off x="8243695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61" name="Organigramme : Connecteur 19"/>
          <p:cNvSpPr/>
          <p:nvPr/>
        </p:nvSpPr>
        <p:spPr>
          <a:xfrm>
            <a:off x="8396095" y="499532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  <p:sp>
        <p:nvSpPr>
          <p:cNvPr id="62" name="Organigramme : Connecteur 19"/>
          <p:cNvSpPr/>
          <p:nvPr/>
        </p:nvSpPr>
        <p:spPr>
          <a:xfrm>
            <a:off x="7938650" y="500525"/>
            <a:ext cx="71438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1) Introduction and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context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A.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Why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a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relativistic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approach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?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  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15" name="Organigramme : Connecteur 14"/>
          <p:cNvSpPr/>
          <p:nvPr/>
        </p:nvSpPr>
        <p:spPr>
          <a:xfrm>
            <a:off x="539552" y="500063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2" name="Organigramme : Connecteur 21"/>
          <p:cNvSpPr/>
          <p:nvPr/>
        </p:nvSpPr>
        <p:spPr>
          <a:xfrm>
            <a:off x="826869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3" name="Organigramme : Connecteur 22"/>
          <p:cNvSpPr/>
          <p:nvPr/>
        </p:nvSpPr>
        <p:spPr>
          <a:xfrm>
            <a:off x="969744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7" name="Rectangle à coins arrondis 26"/>
          <p:cNvSpPr/>
          <p:nvPr/>
        </p:nvSpPr>
        <p:spPr>
          <a:xfrm>
            <a:off x="395536" y="1196752"/>
            <a:ext cx="8424936" cy="1440160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 </a:t>
            </a:r>
            <a:r>
              <a:rPr lang="fr-FR" sz="1600" u="sng" dirty="0" err="1" smtClean="0">
                <a:solidFill>
                  <a:srgbClr val="006633"/>
                </a:solidFill>
                <a:latin typeface="Trebuchet MS" charset="0"/>
              </a:rPr>
              <a:t>Nucleonic</a:t>
            </a:r>
            <a:r>
              <a:rPr lang="fr-FR" sz="1600" u="sng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u="sng" dirty="0" err="1" smtClean="0">
                <a:solidFill>
                  <a:srgbClr val="006633"/>
                </a:solidFill>
                <a:latin typeface="Trebuchet MS" charset="0"/>
              </a:rPr>
              <a:t>equation</a:t>
            </a:r>
            <a:r>
              <a:rPr lang="fr-FR" sz="1600" u="sng" dirty="0" smtClean="0">
                <a:solidFill>
                  <a:srgbClr val="006633"/>
                </a:solidFill>
                <a:latin typeface="Trebuchet MS" charset="0"/>
              </a:rPr>
              <a:t> of motion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:</a:t>
            </a: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Dirac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equation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constructed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according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to Lorentz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symmetry</a:t>
            </a: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Involves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relativistic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potentials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S and V</a:t>
            </a:r>
          </a:p>
        </p:txBody>
      </p:sp>
      <p:sp>
        <p:nvSpPr>
          <p:cNvPr id="31" name="Organigramme : Connecteur 30"/>
          <p:cNvSpPr/>
          <p:nvPr/>
        </p:nvSpPr>
        <p:spPr>
          <a:xfrm>
            <a:off x="110809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2" name="Organigramme : Connecteur 31"/>
          <p:cNvSpPr/>
          <p:nvPr/>
        </p:nvSpPr>
        <p:spPr>
          <a:xfrm>
            <a:off x="1250966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3" name="Organigramme : Connecteur 32"/>
          <p:cNvSpPr/>
          <p:nvPr/>
        </p:nvSpPr>
        <p:spPr>
          <a:xfrm>
            <a:off x="139384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4" name="Organigramme : Connecteur 33"/>
          <p:cNvSpPr/>
          <p:nvPr/>
        </p:nvSpPr>
        <p:spPr>
          <a:xfrm>
            <a:off x="1533208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7" name="Organigramme : Connecteur 46"/>
          <p:cNvSpPr/>
          <p:nvPr/>
        </p:nvSpPr>
        <p:spPr>
          <a:xfrm>
            <a:off x="691952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8" name="Rectangle à coins arrondis 47"/>
          <p:cNvSpPr/>
          <p:nvPr/>
        </p:nvSpPr>
        <p:spPr>
          <a:xfrm>
            <a:off x="395536" y="5229200"/>
            <a:ext cx="8424936" cy="1080120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400">
              <a:spcBef>
                <a:spcPts val="1050"/>
              </a:spcBef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</a:pP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Use of </a:t>
            </a:r>
            <a:r>
              <a:rPr lang="fr-FR" sz="1600" b="1" dirty="0" err="1" smtClean="0">
                <a:solidFill>
                  <a:srgbClr val="006633"/>
                </a:solidFill>
                <a:latin typeface="Trebuchet MS" charset="0"/>
              </a:rPr>
              <a:t>these</a:t>
            </a: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b="1" dirty="0" err="1" smtClean="0">
                <a:solidFill>
                  <a:srgbClr val="006633"/>
                </a:solidFill>
                <a:latin typeface="Trebuchet MS" charset="0"/>
              </a:rPr>
              <a:t>relativistic</a:t>
            </a: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b="1" dirty="0" err="1" smtClean="0">
                <a:solidFill>
                  <a:srgbClr val="006633"/>
                </a:solidFill>
                <a:latin typeface="Trebuchet MS" charset="0"/>
              </a:rPr>
              <a:t>potentials</a:t>
            </a: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b="1" dirty="0" err="1" smtClean="0">
                <a:solidFill>
                  <a:srgbClr val="006633"/>
                </a:solidFill>
                <a:latin typeface="Trebuchet MS" charset="0"/>
              </a:rPr>
              <a:t>leads</a:t>
            </a: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to a more efficient description of </a:t>
            </a:r>
            <a:r>
              <a:rPr lang="fr-FR" sz="1600" b="1" dirty="0" err="1" smtClean="0">
                <a:solidFill>
                  <a:srgbClr val="006633"/>
                </a:solidFill>
                <a:latin typeface="Trebuchet MS" charset="0"/>
              </a:rPr>
              <a:t>nuclear</a:t>
            </a: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b="1" dirty="0" err="1" smtClean="0">
                <a:solidFill>
                  <a:srgbClr val="006633"/>
                </a:solidFill>
                <a:latin typeface="Trebuchet MS" charset="0"/>
              </a:rPr>
              <a:t>systems</a:t>
            </a: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b="1" dirty="0" err="1" smtClean="0">
                <a:solidFill>
                  <a:srgbClr val="006633"/>
                </a:solidFill>
                <a:latin typeface="Trebuchet MS" charset="0"/>
              </a:rPr>
              <a:t>compared</a:t>
            </a: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to non-</a:t>
            </a:r>
            <a:r>
              <a:rPr lang="fr-FR" sz="1600" b="1" dirty="0" err="1" smtClean="0">
                <a:solidFill>
                  <a:srgbClr val="006633"/>
                </a:solidFill>
                <a:latin typeface="Trebuchet MS" charset="0"/>
              </a:rPr>
              <a:t>relativistic</a:t>
            </a:r>
            <a:r>
              <a:rPr lang="fr-FR" sz="1600" b="1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b="1" dirty="0" err="1" smtClean="0">
                <a:solidFill>
                  <a:srgbClr val="006633"/>
                </a:solidFill>
                <a:latin typeface="Trebuchet MS" charset="0"/>
              </a:rPr>
              <a:t>models</a:t>
            </a:r>
            <a:endParaRPr lang="fr-FR" sz="16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21" name="Organigramme : Connecteur 20"/>
          <p:cNvSpPr/>
          <p:nvPr/>
        </p:nvSpPr>
        <p:spPr>
          <a:xfrm>
            <a:off x="2120875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5" name="Organigramme : Connecteur 24"/>
          <p:cNvSpPr/>
          <p:nvPr/>
        </p:nvSpPr>
        <p:spPr>
          <a:xfrm>
            <a:off x="1691680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8" name="Organigramme : Connecteur 27"/>
          <p:cNvSpPr/>
          <p:nvPr/>
        </p:nvSpPr>
        <p:spPr>
          <a:xfrm>
            <a:off x="1834555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9" name="Organigramme : Connecteur 28"/>
          <p:cNvSpPr/>
          <p:nvPr/>
        </p:nvSpPr>
        <p:spPr>
          <a:xfrm>
            <a:off x="1977430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0" name="Rectangle à coins arrondis 29"/>
          <p:cNvSpPr/>
          <p:nvPr/>
        </p:nvSpPr>
        <p:spPr>
          <a:xfrm>
            <a:off x="388508" y="3212976"/>
            <a:ext cx="8431964" cy="1296144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 </a:t>
            </a:r>
            <a:r>
              <a:rPr lang="fr-FR" sz="1600" u="sng" dirty="0" err="1" smtClean="0">
                <a:solidFill>
                  <a:srgbClr val="006633"/>
                </a:solidFill>
                <a:latin typeface="Trebuchet MS" charset="0"/>
              </a:rPr>
              <a:t>Relativistic</a:t>
            </a:r>
            <a:r>
              <a:rPr lang="fr-FR" sz="1600" u="sng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u="sng" dirty="0" err="1" smtClean="0">
                <a:solidFill>
                  <a:srgbClr val="006633"/>
                </a:solidFill>
                <a:latin typeface="Trebuchet MS" charset="0"/>
              </a:rPr>
              <a:t>potentials</a:t>
            </a:r>
            <a:r>
              <a:rPr lang="fr-FR" sz="1600" u="sng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:</a:t>
            </a: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S ~ -400 MeV :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Scalar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attractive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potential</a:t>
            </a: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V ~ +350 MeV : 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4-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vector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(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time-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like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componant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)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repulsive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potential</a:t>
            </a:r>
            <a:endParaRPr lang="fr-FR" sz="1400" dirty="0">
              <a:solidFill>
                <a:srgbClr val="006633">
                  <a:alpha val="10000"/>
                </a:srgbClr>
              </a:solidFill>
              <a:latin typeface="Trebuchet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74136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1) Introduction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and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context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A.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Why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a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relativistic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approach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?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          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15" name="Organigramme : Connecteur 14"/>
          <p:cNvSpPr/>
          <p:nvPr/>
        </p:nvSpPr>
        <p:spPr>
          <a:xfrm>
            <a:off x="539552" y="500063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3" name="Organigramme : Connecteur 22"/>
          <p:cNvSpPr/>
          <p:nvPr/>
        </p:nvSpPr>
        <p:spPr>
          <a:xfrm>
            <a:off x="969744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1" name="Organigramme : Connecteur 30"/>
          <p:cNvSpPr/>
          <p:nvPr/>
        </p:nvSpPr>
        <p:spPr>
          <a:xfrm>
            <a:off x="110809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2" name="Organigramme : Connecteur 31"/>
          <p:cNvSpPr/>
          <p:nvPr/>
        </p:nvSpPr>
        <p:spPr>
          <a:xfrm>
            <a:off x="1250966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3" name="Organigramme : Connecteur 32"/>
          <p:cNvSpPr/>
          <p:nvPr/>
        </p:nvSpPr>
        <p:spPr>
          <a:xfrm>
            <a:off x="139384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4" name="Organigramme : Connecteur 33"/>
          <p:cNvSpPr/>
          <p:nvPr/>
        </p:nvSpPr>
        <p:spPr>
          <a:xfrm>
            <a:off x="1533208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7" name="Organigramme : Connecteur 46"/>
          <p:cNvSpPr/>
          <p:nvPr/>
        </p:nvSpPr>
        <p:spPr>
          <a:xfrm>
            <a:off x="691952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9" name="Organigramme : Connecteur 48"/>
          <p:cNvSpPr/>
          <p:nvPr/>
        </p:nvSpPr>
        <p:spPr>
          <a:xfrm>
            <a:off x="836401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pSp>
        <p:nvGrpSpPr>
          <p:cNvPr id="2" name="Groupe 12"/>
          <p:cNvGrpSpPr/>
          <p:nvPr/>
        </p:nvGrpSpPr>
        <p:grpSpPr>
          <a:xfrm>
            <a:off x="391928" y="764704"/>
            <a:ext cx="8572560" cy="1944216"/>
            <a:chOff x="1285883" y="295519"/>
            <a:chExt cx="7070494" cy="543899"/>
          </a:xfrm>
        </p:grpSpPr>
        <p:sp>
          <p:nvSpPr>
            <p:cNvPr id="62" name="Rectangle à coins arrondis 61"/>
            <p:cNvSpPr/>
            <p:nvPr/>
          </p:nvSpPr>
          <p:spPr>
            <a:xfrm>
              <a:off x="1285883" y="295519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3" name="Rectangle 62"/>
            <p:cNvSpPr/>
            <p:nvPr/>
          </p:nvSpPr>
          <p:spPr>
            <a:xfrm>
              <a:off x="1313417" y="299551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dirty="0">
                <a:solidFill>
                  <a:srgbClr val="006600"/>
                </a:solidFill>
              </a:endParaRPr>
            </a:p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fr-FR" sz="1600" b="1" dirty="0" smtClean="0">
                  <a:solidFill>
                    <a:srgbClr val="006600"/>
                  </a:solidFill>
                  <a:latin typeface="Times New Roman" pitchFamily="18" charset="0"/>
                  <a:cs typeface="Times New Roman" pitchFamily="18" charset="0"/>
                </a:rPr>
                <a:t>   </a:t>
              </a:r>
              <a:r>
                <a:rPr lang="fr-FR" sz="1600" dirty="0" smtClean="0">
                  <a:solidFill>
                    <a:srgbClr val="006600"/>
                  </a:solidFill>
                  <a:latin typeface="Trebuchet MS" pitchFamily="34" charset="0"/>
                  <a:cs typeface="Times New Roman" pitchFamily="18" charset="0"/>
                </a:rPr>
                <a:t>S and V </a:t>
              </a:r>
              <a:r>
                <a:rPr lang="fr-FR" sz="1600" dirty="0" err="1" smtClean="0">
                  <a:solidFill>
                    <a:srgbClr val="006600"/>
                  </a:solidFill>
                  <a:latin typeface="Trebuchet MS" pitchFamily="34" charset="0"/>
                  <a:cs typeface="Times New Roman" pitchFamily="18" charset="0"/>
                </a:rPr>
                <a:t>potentials</a:t>
              </a:r>
              <a:r>
                <a:rPr lang="fr-FR" sz="1600" dirty="0" smtClean="0">
                  <a:solidFill>
                    <a:srgbClr val="006600"/>
                  </a:solidFill>
                  <a:latin typeface="Trebuchet MS" pitchFamily="34" charset="0"/>
                  <a:cs typeface="Times New Roman" pitchFamily="18" charset="0"/>
                </a:rPr>
                <a:t> </a:t>
              </a:r>
              <a:r>
                <a:rPr lang="fr-FR" sz="1600" dirty="0" err="1" smtClean="0">
                  <a:solidFill>
                    <a:srgbClr val="006600"/>
                  </a:solidFill>
                  <a:latin typeface="Trebuchet MS" pitchFamily="34" charset="0"/>
                  <a:cs typeface="Times New Roman" pitchFamily="18" charset="0"/>
                </a:rPr>
                <a:t>characterize</a:t>
              </a:r>
              <a:r>
                <a:rPr lang="fr-FR" sz="1600" dirty="0" smtClean="0">
                  <a:solidFill>
                    <a:srgbClr val="006600"/>
                  </a:solidFill>
                  <a:latin typeface="Trebuchet MS" pitchFamily="34" charset="0"/>
                  <a:cs typeface="Times New Roman" pitchFamily="18" charset="0"/>
                </a:rPr>
                <a:t> the essential </a:t>
              </a:r>
              <a:r>
                <a:rPr lang="fr-FR" sz="1600" dirty="0" err="1" smtClean="0">
                  <a:solidFill>
                    <a:srgbClr val="006600"/>
                  </a:solidFill>
                  <a:latin typeface="Trebuchet MS" pitchFamily="34" charset="0"/>
                  <a:cs typeface="Times New Roman" pitchFamily="18" charset="0"/>
                </a:rPr>
                <a:t>properties</a:t>
              </a:r>
              <a:r>
                <a:rPr lang="fr-FR" sz="1600" dirty="0" smtClean="0">
                  <a:solidFill>
                    <a:srgbClr val="006600"/>
                  </a:solidFill>
                  <a:latin typeface="Trebuchet MS" pitchFamily="34" charset="0"/>
                  <a:cs typeface="Times New Roman" pitchFamily="18" charset="0"/>
                </a:rPr>
                <a:t> of </a:t>
              </a:r>
              <a:r>
                <a:rPr lang="fr-FR" sz="1600" dirty="0" err="1" smtClean="0">
                  <a:solidFill>
                    <a:srgbClr val="006600"/>
                  </a:solidFill>
                  <a:latin typeface="Trebuchet MS" pitchFamily="34" charset="0"/>
                  <a:cs typeface="Times New Roman" pitchFamily="18" charset="0"/>
                </a:rPr>
                <a:t>nuclear</a:t>
              </a:r>
              <a:r>
                <a:rPr lang="fr-FR" sz="1600" dirty="0" smtClean="0">
                  <a:solidFill>
                    <a:srgbClr val="006600"/>
                  </a:solidFill>
                  <a:latin typeface="Trebuchet MS" pitchFamily="34" charset="0"/>
                  <a:cs typeface="Times New Roman" pitchFamily="18" charset="0"/>
                </a:rPr>
                <a:t> </a:t>
              </a:r>
              <a:r>
                <a:rPr lang="fr-FR" sz="1600" dirty="0" err="1" smtClean="0">
                  <a:solidFill>
                    <a:srgbClr val="006600"/>
                  </a:solidFill>
                  <a:latin typeface="Trebuchet MS" pitchFamily="34" charset="0"/>
                  <a:cs typeface="Times New Roman" pitchFamily="18" charset="0"/>
                </a:rPr>
                <a:t>systems</a:t>
              </a:r>
              <a:r>
                <a:rPr lang="fr-FR" sz="1600" dirty="0" smtClean="0">
                  <a:solidFill>
                    <a:srgbClr val="006600"/>
                  </a:solidFill>
                  <a:latin typeface="Trebuchet MS" pitchFamily="34" charset="0"/>
                  <a:cs typeface="Times New Roman" pitchFamily="18" charset="0"/>
                </a:rPr>
                <a:t> :</a:t>
              </a:r>
            </a:p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fr-FR" sz="1600" dirty="0" smtClean="0">
                  <a:solidFill>
                    <a:srgbClr val="006600"/>
                  </a:solidFill>
                  <a:latin typeface="Trebuchet MS" pitchFamily="34" charset="0"/>
                  <a:cs typeface="Times New Roman" pitchFamily="18" charset="0"/>
                </a:rPr>
                <a:t> </a:t>
              </a:r>
              <a:endParaRPr lang="fr-FR" sz="1600" dirty="0" smtClean="0">
                <a:solidFill>
                  <a:srgbClr val="006600"/>
                </a:solidFill>
                <a:latin typeface="Trebuchet MS" pitchFamily="34" charset="0"/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FR" sz="1600" dirty="0" smtClean="0">
                  <a:solidFill>
                    <a:srgbClr val="006600"/>
                  </a:solidFill>
                </a:rPr>
                <a:t>Central </a:t>
              </a:r>
              <a:r>
                <a:rPr lang="fr-FR" sz="1600" dirty="0" err="1" smtClean="0">
                  <a:solidFill>
                    <a:srgbClr val="006600"/>
                  </a:solidFill>
                </a:rPr>
                <a:t>Potential</a:t>
              </a:r>
              <a:r>
                <a:rPr lang="fr-FR" sz="1600" dirty="0" smtClean="0">
                  <a:solidFill>
                    <a:srgbClr val="006600"/>
                  </a:solidFill>
                </a:rPr>
                <a:t> : quasi </a:t>
              </a:r>
              <a:r>
                <a:rPr lang="fr-FR" sz="1600" dirty="0" err="1" smtClean="0">
                  <a:solidFill>
                    <a:srgbClr val="006600"/>
                  </a:solidFill>
                </a:rPr>
                <a:t>cancellation</a:t>
              </a:r>
              <a:r>
                <a:rPr lang="fr-FR" sz="1600" dirty="0" smtClean="0">
                  <a:solidFill>
                    <a:srgbClr val="006600"/>
                  </a:solidFill>
                </a:rPr>
                <a:t> of </a:t>
              </a:r>
              <a:r>
                <a:rPr lang="fr-FR" sz="1600" dirty="0" err="1" smtClean="0">
                  <a:solidFill>
                    <a:srgbClr val="006600"/>
                  </a:solidFill>
                </a:rPr>
                <a:t>potentials</a:t>
              </a:r>
              <a:endParaRPr lang="fr-FR" sz="1600" dirty="0" smtClean="0">
                <a:solidFill>
                  <a:srgbClr val="006600"/>
                </a:solidFill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fr-FR" sz="1600" dirty="0" smtClean="0">
                  <a:solidFill>
                    <a:srgbClr val="006600"/>
                  </a:solidFill>
                </a:rPr>
                <a:t>Spin-</a:t>
              </a:r>
              <a:r>
                <a:rPr lang="fr-FR" sz="1600" dirty="0" err="1" smtClean="0">
                  <a:solidFill>
                    <a:srgbClr val="006600"/>
                  </a:solidFill>
                </a:rPr>
                <a:t>orbit</a:t>
              </a:r>
              <a:r>
                <a:rPr lang="fr-FR" sz="1600" dirty="0" smtClean="0">
                  <a:solidFill>
                    <a:srgbClr val="006600"/>
                  </a:solidFill>
                </a:rPr>
                <a:t> : constructive </a:t>
              </a:r>
              <a:r>
                <a:rPr lang="fr-FR" sz="1600" dirty="0" err="1" smtClean="0">
                  <a:solidFill>
                    <a:srgbClr val="006600"/>
                  </a:solidFill>
                </a:rPr>
                <a:t>combination</a:t>
              </a:r>
              <a:r>
                <a:rPr lang="fr-FR" sz="1600" dirty="0" smtClean="0">
                  <a:solidFill>
                    <a:srgbClr val="006600"/>
                  </a:solidFill>
                </a:rPr>
                <a:t> of </a:t>
              </a:r>
              <a:r>
                <a:rPr lang="fr-FR" sz="1600" dirty="0" err="1" smtClean="0">
                  <a:solidFill>
                    <a:srgbClr val="006600"/>
                  </a:solidFill>
                </a:rPr>
                <a:t>potentials</a:t>
              </a:r>
              <a:endParaRPr lang="fr-FR" sz="1600" dirty="0">
                <a:solidFill>
                  <a:srgbClr val="006600"/>
                </a:solidFill>
              </a:endParaRPr>
            </a:p>
          </p:txBody>
        </p:sp>
      </p:grpSp>
      <p:sp>
        <p:nvSpPr>
          <p:cNvPr id="64" name="Arrondir un rectangle avec un coin du même côté 63"/>
          <p:cNvSpPr/>
          <p:nvPr/>
        </p:nvSpPr>
        <p:spPr>
          <a:xfrm rot="16200000">
            <a:off x="-393890" y="1693397"/>
            <a:ext cx="1285884" cy="285752"/>
          </a:xfrm>
          <a:prstGeom prst="round2SameRect">
            <a:avLst/>
          </a:prstGeom>
          <a:solidFill>
            <a:srgbClr val="CC9900">
              <a:alpha val="49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dirty="0" smtClean="0">
                <a:solidFill>
                  <a:srgbClr val="008000"/>
                </a:solidFill>
              </a:rPr>
              <a:t>Spin-</a:t>
            </a:r>
            <a:r>
              <a:rPr lang="fr-FR" dirty="0" err="1" smtClean="0">
                <a:solidFill>
                  <a:srgbClr val="008000"/>
                </a:solidFill>
              </a:rPr>
              <a:t>orbit</a:t>
            </a:r>
            <a:endParaRPr lang="fr-FR" dirty="0">
              <a:solidFill>
                <a:srgbClr val="008000"/>
              </a:solidFill>
            </a:endParaRPr>
          </a:p>
        </p:txBody>
      </p:sp>
      <p:pic>
        <p:nvPicPr>
          <p:cNvPr id="8909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484783"/>
            <a:ext cx="1714500" cy="323850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8909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916831"/>
            <a:ext cx="2628900" cy="552450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grpSp>
        <p:nvGrpSpPr>
          <p:cNvPr id="3" name="Groupe 12"/>
          <p:cNvGrpSpPr/>
          <p:nvPr/>
        </p:nvGrpSpPr>
        <p:grpSpPr>
          <a:xfrm>
            <a:off x="381000" y="5373216"/>
            <a:ext cx="8572560" cy="1224136"/>
            <a:chOff x="1285883" y="295519"/>
            <a:chExt cx="7070494" cy="543899"/>
          </a:xfrm>
        </p:grpSpPr>
        <p:sp>
          <p:nvSpPr>
            <p:cNvPr id="53" name="Rectangle à coins arrondis 52"/>
            <p:cNvSpPr/>
            <p:nvPr/>
          </p:nvSpPr>
          <p:spPr>
            <a:xfrm>
              <a:off x="1285883" y="295519"/>
              <a:ext cx="7070494" cy="543899"/>
            </a:xfrm>
            <a:prstGeom prst="roundRect">
              <a:avLst/>
            </a:prstGeom>
            <a:solidFill>
              <a:srgbClr val="CC9900">
                <a:alpha val="10000"/>
              </a:srgbClr>
            </a:solidFill>
            <a:ln>
              <a:solidFill>
                <a:srgbClr val="CC9900">
                  <a:alpha val="90000"/>
                </a:srgb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4" name="Rectangle 53"/>
            <p:cNvSpPr/>
            <p:nvPr/>
          </p:nvSpPr>
          <p:spPr>
            <a:xfrm>
              <a:off x="1313417" y="299551"/>
              <a:ext cx="7015426" cy="50897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t" anchorCtr="0">
              <a:noAutofit/>
            </a:bodyPr>
            <a:lstStyle/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/>
                <a:buChar char="•"/>
              </a:pPr>
              <a:r>
                <a:rPr lang="fr-FR" sz="1600" dirty="0" err="1" smtClean="0">
                  <a:solidFill>
                    <a:srgbClr val="006600"/>
                  </a:solidFill>
                </a:rPr>
                <a:t>Nuclear</a:t>
              </a:r>
              <a:r>
                <a:rPr lang="fr-FR" sz="1600" dirty="0" smtClean="0">
                  <a:solidFill>
                    <a:srgbClr val="006600"/>
                  </a:solidFill>
                </a:rPr>
                <a:t> </a:t>
              </a:r>
              <a:r>
                <a:rPr lang="fr-FR" sz="1600" dirty="0" err="1" smtClean="0">
                  <a:solidFill>
                    <a:srgbClr val="006600"/>
                  </a:solidFill>
                </a:rPr>
                <a:t>systems</a:t>
              </a:r>
              <a:r>
                <a:rPr lang="fr-FR" sz="1600" dirty="0" smtClean="0">
                  <a:solidFill>
                    <a:srgbClr val="006600"/>
                  </a:solidFill>
                </a:rPr>
                <a:t> </a:t>
              </a:r>
              <a:r>
                <a:rPr lang="fr-FR" sz="1600" dirty="0" err="1" smtClean="0">
                  <a:solidFill>
                    <a:srgbClr val="006600"/>
                  </a:solidFill>
                </a:rPr>
                <a:t>breaking</a:t>
              </a:r>
              <a:r>
                <a:rPr lang="fr-FR" sz="1600" dirty="0" smtClean="0">
                  <a:solidFill>
                    <a:srgbClr val="006600"/>
                  </a:solidFill>
                </a:rPr>
                <a:t> the time reversal </a:t>
              </a:r>
              <a:r>
                <a:rPr lang="fr-FR" sz="1600" dirty="0" err="1" smtClean="0">
                  <a:solidFill>
                    <a:srgbClr val="006600"/>
                  </a:solidFill>
                </a:rPr>
                <a:t>symmetry</a:t>
              </a:r>
              <a:r>
                <a:rPr lang="fr-FR" sz="1600" dirty="0" smtClean="0">
                  <a:solidFill>
                    <a:srgbClr val="006600"/>
                  </a:solidFill>
                </a:rPr>
                <a:t> </a:t>
              </a:r>
              <a:r>
                <a:rPr lang="fr-FR" sz="1600" dirty="0" err="1" smtClean="0">
                  <a:solidFill>
                    <a:srgbClr val="006600"/>
                  </a:solidFill>
                </a:rPr>
                <a:t>characterized</a:t>
              </a:r>
              <a:r>
                <a:rPr lang="fr-FR" sz="1600" dirty="0" smtClean="0">
                  <a:solidFill>
                    <a:srgbClr val="006600"/>
                  </a:solidFill>
                </a:rPr>
                <a:t> by </a:t>
              </a:r>
              <a:r>
                <a:rPr lang="fr-FR" sz="1600" dirty="0" err="1" smtClean="0">
                  <a:solidFill>
                    <a:srgbClr val="006600"/>
                  </a:solidFill>
                </a:rPr>
                <a:t>currents</a:t>
              </a:r>
              <a:endParaRPr lang="fr-FR" sz="1600" dirty="0" smtClean="0">
                <a:solidFill>
                  <a:srgbClr val="006600"/>
                </a:solidFill>
              </a:endParaRP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fr-FR" sz="1600" dirty="0" smtClean="0">
                  <a:solidFill>
                    <a:srgbClr val="006600"/>
                  </a:solidFill>
                </a:rPr>
                <a:t> </a:t>
              </a:r>
              <a:r>
                <a:rPr lang="fr-FR" sz="1600" dirty="0" err="1" smtClean="0">
                  <a:solidFill>
                    <a:srgbClr val="006600"/>
                  </a:solidFill>
                </a:rPr>
                <a:t>which</a:t>
              </a:r>
              <a:r>
                <a:rPr lang="fr-FR" sz="1600" dirty="0" smtClean="0">
                  <a:solidFill>
                    <a:srgbClr val="006600"/>
                  </a:solidFill>
                </a:rPr>
                <a:t> are </a:t>
              </a:r>
              <a:r>
                <a:rPr lang="fr-FR" sz="1600" dirty="0" err="1" smtClean="0">
                  <a:solidFill>
                    <a:srgbClr val="006600"/>
                  </a:solidFill>
                </a:rPr>
                <a:t>accounted</a:t>
              </a:r>
              <a:r>
                <a:rPr lang="fr-FR" sz="1600" dirty="0" smtClean="0">
                  <a:solidFill>
                    <a:srgbClr val="006600"/>
                  </a:solidFill>
                </a:rPr>
                <a:t> for </a:t>
              </a:r>
              <a:r>
                <a:rPr lang="fr-FR" sz="1600" dirty="0" err="1" smtClean="0">
                  <a:solidFill>
                    <a:srgbClr val="006600"/>
                  </a:solidFill>
                </a:rPr>
                <a:t>through</a:t>
              </a:r>
              <a:r>
                <a:rPr lang="fr-FR" sz="1600" dirty="0" smtClean="0">
                  <a:solidFill>
                    <a:srgbClr val="006600"/>
                  </a:solidFill>
                </a:rPr>
                <a:t> </a:t>
              </a:r>
              <a:r>
                <a:rPr lang="fr-FR" sz="1600" dirty="0" err="1" smtClean="0">
                  <a:solidFill>
                    <a:srgbClr val="006600"/>
                  </a:solidFill>
                </a:rPr>
                <a:t>space</a:t>
              </a:r>
              <a:r>
                <a:rPr lang="fr-FR" sz="1600" dirty="0" smtClean="0">
                  <a:solidFill>
                    <a:srgbClr val="006600"/>
                  </a:solidFill>
                </a:rPr>
                <a:t>-</a:t>
              </a:r>
              <a:r>
                <a:rPr lang="fr-FR" sz="1600" dirty="0" err="1" smtClean="0">
                  <a:solidFill>
                    <a:srgbClr val="006600"/>
                  </a:solidFill>
                </a:rPr>
                <a:t>like</a:t>
              </a:r>
              <a:r>
                <a:rPr lang="fr-FR" sz="1600" dirty="0" smtClean="0">
                  <a:solidFill>
                    <a:srgbClr val="006600"/>
                  </a:solidFill>
                </a:rPr>
                <a:t> component </a:t>
              </a:r>
            </a:p>
            <a:p>
              <a:pPr marL="628650" lvl="2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fr-FR" sz="1600" dirty="0" smtClean="0">
                  <a:solidFill>
                    <a:srgbClr val="006600"/>
                  </a:solidFill>
                </a:rPr>
                <a:t>of the 4-potentiel :</a:t>
              </a:r>
            </a:p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fr-FR" sz="1600" dirty="0" smtClean="0">
                <a:solidFill>
                  <a:srgbClr val="006600"/>
                </a:solidFill>
                <a:latin typeface="Trebuchet MS" pitchFamily="34" charset="0"/>
                <a:cs typeface="Times New Roman" pitchFamily="18" charset="0"/>
              </a:endParaRPr>
            </a:p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fr-FR" sz="1600" dirty="0" smtClean="0">
                  <a:solidFill>
                    <a:srgbClr val="006600"/>
                  </a:solidFill>
                  <a:latin typeface="Trebuchet MS" pitchFamily="34" charset="0"/>
                  <a:cs typeface="Times New Roman" pitchFamily="18" charset="0"/>
                </a:rPr>
                <a:t> </a:t>
              </a:r>
            </a:p>
          </p:txBody>
        </p:sp>
      </p:grpSp>
      <p:sp>
        <p:nvSpPr>
          <p:cNvPr id="55" name="Arrondir un rectangle avec un coin du même côté 54"/>
          <p:cNvSpPr/>
          <p:nvPr/>
        </p:nvSpPr>
        <p:spPr>
          <a:xfrm rot="16200000">
            <a:off x="-238124" y="5831556"/>
            <a:ext cx="914400" cy="285752"/>
          </a:xfrm>
          <a:prstGeom prst="round2SameRect">
            <a:avLst/>
          </a:prstGeom>
          <a:solidFill>
            <a:srgbClr val="CC9900">
              <a:alpha val="49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000" dirty="0" err="1" smtClean="0">
                <a:solidFill>
                  <a:srgbClr val="008000"/>
                </a:solidFill>
              </a:rPr>
              <a:t>Magnétism</a:t>
            </a:r>
            <a:endParaRPr lang="fr-FR" sz="1000" dirty="0">
              <a:solidFill>
                <a:srgbClr val="008000"/>
              </a:solidFill>
            </a:endParaRPr>
          </a:p>
        </p:txBody>
      </p:sp>
      <p:pic>
        <p:nvPicPr>
          <p:cNvPr id="66" name="Image 6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72200" y="5805264"/>
            <a:ext cx="1371600" cy="355600"/>
          </a:xfrm>
          <a:prstGeom prst="rect">
            <a:avLst/>
          </a:prstGeom>
          <a:ln>
            <a:solidFill>
              <a:srgbClr val="006600"/>
            </a:solidFill>
          </a:ln>
        </p:spPr>
      </p:pic>
      <p:sp>
        <p:nvSpPr>
          <p:cNvPr id="30" name="Organigramme : Connecteur 29"/>
          <p:cNvSpPr/>
          <p:nvPr/>
        </p:nvSpPr>
        <p:spPr>
          <a:xfrm>
            <a:off x="2120875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6" name="Organigramme : Connecteur 35"/>
          <p:cNvSpPr/>
          <p:nvPr/>
        </p:nvSpPr>
        <p:spPr>
          <a:xfrm>
            <a:off x="1691680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7" name="Organigramme : Connecteur 36"/>
          <p:cNvSpPr/>
          <p:nvPr/>
        </p:nvSpPr>
        <p:spPr>
          <a:xfrm>
            <a:off x="1834555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8" name="Organigramme : Connecteur 37"/>
          <p:cNvSpPr/>
          <p:nvPr/>
        </p:nvSpPr>
        <p:spPr>
          <a:xfrm>
            <a:off x="1977430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5" name="Rectangle à coins arrondis 34"/>
          <p:cNvSpPr/>
          <p:nvPr/>
        </p:nvSpPr>
        <p:spPr>
          <a:xfrm>
            <a:off x="357158" y="2780928"/>
            <a:ext cx="8634442" cy="2500330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5400">
              <a:spcBef>
                <a:spcPts val="1050"/>
              </a:spcBef>
              <a:buClr>
                <a:srgbClr val="006600"/>
              </a:buClr>
              <a:buSzPct val="10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</a:pPr>
            <a:r>
              <a:rPr lang="fr-FR" sz="1400" b="1" dirty="0" smtClean="0">
                <a:solidFill>
                  <a:srgbClr val="006600"/>
                </a:solidFill>
                <a:latin typeface="Trebuchet MS" charset="0"/>
              </a:rPr>
              <a:t>  </a:t>
            </a:r>
            <a:r>
              <a:rPr lang="fr-FR" sz="1600" dirty="0" smtClean="0">
                <a:solidFill>
                  <a:srgbClr val="006600"/>
                </a:solidFill>
                <a:latin typeface="Trebuchet MS" charset="0"/>
              </a:rPr>
              <a:t>Pseudo-doublets quasi </a:t>
            </a:r>
            <a:r>
              <a:rPr lang="fr-FR" sz="1600" dirty="0" err="1" smtClean="0">
                <a:solidFill>
                  <a:srgbClr val="006600"/>
                </a:solidFill>
                <a:latin typeface="Trebuchet MS" charset="0"/>
              </a:rPr>
              <a:t>degenerate</a:t>
            </a:r>
            <a:r>
              <a:rPr lang="fr-FR" sz="1600" dirty="0" smtClean="0">
                <a:solidFill>
                  <a:srgbClr val="006600"/>
                </a:solidFill>
                <a:latin typeface="Trebuchet MS" charset="0"/>
              </a:rPr>
              <a:t> </a:t>
            </a:r>
          </a:p>
          <a:p>
            <a:pPr marL="25400">
              <a:spcBef>
                <a:spcPts val="1050"/>
              </a:spcBef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</a:pPr>
            <a:endParaRPr lang="fr-FR" sz="1400" b="1" dirty="0" smtClean="0">
              <a:solidFill>
                <a:srgbClr val="006600"/>
              </a:solidFill>
              <a:latin typeface="Trebuchet MS" charset="0"/>
            </a:endParaRPr>
          </a:p>
          <a:p>
            <a:pPr marL="25400">
              <a:spcBef>
                <a:spcPts val="1050"/>
              </a:spcBef>
              <a:buClr>
                <a:srgbClr val="006600"/>
              </a:buClr>
              <a:buSzPct val="10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</a:pPr>
            <a:r>
              <a:rPr lang="fr-FR" sz="1600" dirty="0" smtClean="0">
                <a:solidFill>
                  <a:srgbClr val="006600"/>
                </a:solidFill>
                <a:latin typeface="Trebuchet MS" charset="0"/>
              </a:rPr>
              <a:t>  </a:t>
            </a:r>
            <a:r>
              <a:rPr lang="fr-FR" sz="1600" dirty="0" err="1" smtClean="0">
                <a:solidFill>
                  <a:srgbClr val="006600"/>
                </a:solidFill>
                <a:latin typeface="Trebuchet MS" charset="0"/>
              </a:rPr>
              <a:t>Relativistic</a:t>
            </a:r>
            <a:r>
              <a:rPr lang="fr-FR" sz="1600" dirty="0" smtClean="0">
                <a:solidFill>
                  <a:srgbClr val="006600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00"/>
                </a:solidFill>
                <a:latin typeface="Trebuchet MS" charset="0"/>
              </a:rPr>
              <a:t>interpretation</a:t>
            </a:r>
            <a:r>
              <a:rPr lang="fr-FR" sz="1600" dirty="0" smtClean="0">
                <a:solidFill>
                  <a:srgbClr val="006600"/>
                </a:solidFill>
                <a:latin typeface="Trebuchet MS" charset="0"/>
              </a:rPr>
              <a:t> : </a:t>
            </a:r>
            <a:r>
              <a:rPr lang="fr-FR" sz="1600" dirty="0" err="1" smtClean="0">
                <a:solidFill>
                  <a:srgbClr val="006600"/>
                </a:solidFill>
                <a:latin typeface="Trebuchet MS" charset="0"/>
              </a:rPr>
              <a:t>comes</a:t>
            </a:r>
            <a:r>
              <a:rPr lang="fr-FR" sz="1600" dirty="0" smtClean="0">
                <a:solidFill>
                  <a:srgbClr val="006600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00"/>
                </a:solidFill>
                <a:latin typeface="Trebuchet MS" charset="0"/>
              </a:rPr>
              <a:t>from</a:t>
            </a:r>
            <a:r>
              <a:rPr lang="fr-FR" sz="1600" dirty="0" smtClean="0">
                <a:solidFill>
                  <a:srgbClr val="006600"/>
                </a:solidFill>
                <a:latin typeface="Trebuchet MS" charset="0"/>
              </a:rPr>
              <a:t> </a:t>
            </a:r>
          </a:p>
          <a:p>
            <a:pPr marL="25400">
              <a:spcBef>
                <a:spcPts val="1050"/>
              </a:spcBef>
              <a:buClr>
                <a:srgbClr val="006600"/>
              </a:buClr>
              <a:buSzPct val="10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</a:pPr>
            <a:r>
              <a:rPr lang="fr-FR" sz="1600" dirty="0" smtClean="0">
                <a:solidFill>
                  <a:srgbClr val="006600"/>
                </a:solidFill>
                <a:latin typeface="Trebuchet MS" charset="0"/>
              </a:rPr>
              <a:t>the </a:t>
            </a:r>
            <a:r>
              <a:rPr lang="fr-FR" sz="1600" dirty="0" err="1" smtClean="0">
                <a:solidFill>
                  <a:srgbClr val="006600"/>
                </a:solidFill>
                <a:latin typeface="Trebuchet MS" charset="0"/>
              </a:rPr>
              <a:t>fact</a:t>
            </a:r>
            <a:r>
              <a:rPr lang="fr-FR" sz="1600" dirty="0" smtClean="0">
                <a:solidFill>
                  <a:srgbClr val="006600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00"/>
                </a:solidFill>
                <a:latin typeface="Trebuchet MS" charset="0"/>
              </a:rPr>
              <a:t>that</a:t>
            </a:r>
            <a:r>
              <a:rPr lang="fr-FR" sz="1600" dirty="0" smtClean="0">
                <a:solidFill>
                  <a:srgbClr val="006600"/>
                </a:solidFill>
                <a:latin typeface="Trebuchet MS" charset="0"/>
              </a:rPr>
              <a:t> |V+S|«|S|≈|V| </a:t>
            </a:r>
          </a:p>
          <a:p>
            <a:pPr marL="25400">
              <a:spcBef>
                <a:spcPts val="1050"/>
              </a:spcBef>
              <a:buClr>
                <a:srgbClr val="006600"/>
              </a:buClr>
              <a:buSzPct val="10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</a:pPr>
            <a:r>
              <a:rPr lang="fr-FR" sz="1600" dirty="0" smtClean="0">
                <a:solidFill>
                  <a:srgbClr val="006600"/>
                </a:solidFill>
                <a:latin typeface="Trebuchet MS" charset="0"/>
              </a:rPr>
              <a:t>( J. </a:t>
            </a:r>
            <a:r>
              <a:rPr lang="fr-FR" sz="1600" dirty="0" err="1" smtClean="0">
                <a:solidFill>
                  <a:srgbClr val="006600"/>
                </a:solidFill>
                <a:latin typeface="Trebuchet MS" charset="0"/>
              </a:rPr>
              <a:t>Ginoccho</a:t>
            </a:r>
            <a:r>
              <a:rPr lang="fr-FR" sz="1600" dirty="0" smtClean="0">
                <a:solidFill>
                  <a:srgbClr val="006600"/>
                </a:solidFill>
                <a:latin typeface="Trebuchet MS" charset="0"/>
              </a:rPr>
              <a:t> PR 414(2005) 165-261 )</a:t>
            </a:r>
          </a:p>
          <a:p>
            <a:pPr marL="25400">
              <a:spcBef>
                <a:spcPts val="1050"/>
              </a:spcBef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</a:pPr>
            <a:endParaRPr lang="fr-FR" sz="1400" b="1" dirty="0" smtClean="0">
              <a:solidFill>
                <a:srgbClr val="006600"/>
              </a:solidFill>
              <a:latin typeface="Trebuchet MS" charset="0"/>
            </a:endParaRPr>
          </a:p>
          <a:p>
            <a:pPr marL="25400">
              <a:spcBef>
                <a:spcPts val="1050"/>
              </a:spcBef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</a:pPr>
            <a:endParaRPr lang="fr-FR" sz="1400" b="1" dirty="0">
              <a:solidFill>
                <a:srgbClr val="006633"/>
              </a:solidFill>
              <a:latin typeface="Trebuchet MS" charset="0"/>
            </a:endParaRPr>
          </a:p>
        </p:txBody>
      </p:sp>
      <p:pic>
        <p:nvPicPr>
          <p:cNvPr id="3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73400" y="3356031"/>
            <a:ext cx="3131048" cy="1885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" name="Arrondir un rectangle avec un coin du même côté 42"/>
          <p:cNvSpPr/>
          <p:nvPr/>
        </p:nvSpPr>
        <p:spPr>
          <a:xfrm rot="16200000">
            <a:off x="-750131" y="3890497"/>
            <a:ext cx="1928826" cy="285752"/>
          </a:xfrm>
          <a:prstGeom prst="round2SameRect">
            <a:avLst/>
          </a:prstGeom>
          <a:solidFill>
            <a:srgbClr val="CC9900">
              <a:alpha val="49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400" dirty="0" smtClean="0">
                <a:solidFill>
                  <a:srgbClr val="008000"/>
                </a:solidFill>
              </a:rPr>
              <a:t> Pseudo-Spin </a:t>
            </a:r>
            <a:r>
              <a:rPr lang="fr-FR" sz="1400" dirty="0" err="1" smtClean="0">
                <a:solidFill>
                  <a:srgbClr val="008000"/>
                </a:solidFill>
              </a:rPr>
              <a:t>symmetry</a:t>
            </a:r>
            <a:endParaRPr lang="fr-FR" sz="1400" dirty="0">
              <a:solidFill>
                <a:srgbClr val="008000"/>
              </a:solidFill>
            </a:endParaRPr>
          </a:p>
        </p:txBody>
      </p:sp>
      <p:graphicFrame>
        <p:nvGraphicFramePr>
          <p:cNvPr id="44" name="Object 8"/>
          <p:cNvGraphicFramePr>
            <a:graphicFrameLocks noChangeAspect="1"/>
          </p:cNvGraphicFramePr>
          <p:nvPr/>
        </p:nvGraphicFramePr>
        <p:xfrm>
          <a:off x="5099067" y="2815886"/>
          <a:ext cx="1187445" cy="518029"/>
        </p:xfrm>
        <a:graphic>
          <a:graphicData uri="http://schemas.openxmlformats.org/presentationml/2006/ole">
            <p:oleObj spid="_x0000_s628738" name="Équation" r:id="rId7" imgW="990360" imgH="431640" progId="Equation.3">
              <p:embed/>
            </p:oleObj>
          </a:graphicData>
        </a:graphic>
      </p:graphicFrame>
      <p:graphicFrame>
        <p:nvGraphicFramePr>
          <p:cNvPr id="45" name="Object 9"/>
          <p:cNvGraphicFramePr>
            <a:graphicFrameLocks noChangeAspect="1"/>
          </p:cNvGraphicFramePr>
          <p:nvPr/>
        </p:nvGraphicFramePr>
        <p:xfrm>
          <a:off x="6456389" y="2815886"/>
          <a:ext cx="1687511" cy="526890"/>
        </p:xfrm>
        <a:graphic>
          <a:graphicData uri="http://schemas.openxmlformats.org/presentationml/2006/ole">
            <p:oleObj spid="_x0000_s628739" name="Équation" r:id="rId8" imgW="138420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1) Introduction and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context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                           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A.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Why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a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relativistic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approach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?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15" name="Organigramme : Connecteur 14"/>
          <p:cNvSpPr/>
          <p:nvPr/>
        </p:nvSpPr>
        <p:spPr>
          <a:xfrm>
            <a:off x="539552" y="500063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1" name="Organigramme : Connecteur 30"/>
          <p:cNvSpPr/>
          <p:nvPr/>
        </p:nvSpPr>
        <p:spPr>
          <a:xfrm>
            <a:off x="110809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2" name="Organigramme : Connecteur 31"/>
          <p:cNvSpPr/>
          <p:nvPr/>
        </p:nvSpPr>
        <p:spPr>
          <a:xfrm>
            <a:off x="1250966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3" name="Organigramme : Connecteur 32"/>
          <p:cNvSpPr/>
          <p:nvPr/>
        </p:nvSpPr>
        <p:spPr>
          <a:xfrm>
            <a:off x="139384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4" name="Organigramme : Connecteur 33"/>
          <p:cNvSpPr/>
          <p:nvPr/>
        </p:nvSpPr>
        <p:spPr>
          <a:xfrm>
            <a:off x="1533208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7" name="Organigramme : Connecteur 46"/>
          <p:cNvSpPr/>
          <p:nvPr/>
        </p:nvSpPr>
        <p:spPr>
          <a:xfrm>
            <a:off x="691952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9" name="Organigramme : Connecteur 48"/>
          <p:cNvSpPr/>
          <p:nvPr/>
        </p:nvSpPr>
        <p:spPr>
          <a:xfrm>
            <a:off x="836401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2" name="Organigramme : Connecteur 48"/>
          <p:cNvSpPr/>
          <p:nvPr/>
        </p:nvSpPr>
        <p:spPr>
          <a:xfrm>
            <a:off x="978218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4" name="Rectangle à coins arrondis 53"/>
          <p:cNvSpPr/>
          <p:nvPr/>
        </p:nvSpPr>
        <p:spPr>
          <a:xfrm>
            <a:off x="395536" y="762000"/>
            <a:ext cx="8596064" cy="609600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628650" lvl="2" indent="-171450" algn="ctr" defTabSz="8001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fr-FR" sz="1600" b="1" dirty="0" smtClean="0">
                <a:solidFill>
                  <a:srgbClr val="006600"/>
                </a:solidFill>
              </a:rPr>
              <a:t>Saturation </a:t>
            </a:r>
            <a:r>
              <a:rPr lang="fr-FR" sz="1600" b="1" dirty="0" err="1" smtClean="0">
                <a:solidFill>
                  <a:srgbClr val="006600"/>
                </a:solidFill>
              </a:rPr>
              <a:t>mechanism</a:t>
            </a:r>
            <a:r>
              <a:rPr lang="fr-FR" sz="1600" b="1" dirty="0" smtClean="0">
                <a:solidFill>
                  <a:srgbClr val="006600"/>
                </a:solidFill>
              </a:rPr>
              <a:t> in </a:t>
            </a:r>
            <a:r>
              <a:rPr lang="fr-FR" sz="1600" b="1" dirty="0" err="1" smtClean="0">
                <a:solidFill>
                  <a:srgbClr val="006600"/>
                </a:solidFill>
              </a:rPr>
              <a:t>infinite</a:t>
            </a:r>
            <a:r>
              <a:rPr lang="fr-FR" sz="1600" b="1" dirty="0" smtClean="0">
                <a:solidFill>
                  <a:srgbClr val="006600"/>
                </a:solidFill>
              </a:rPr>
              <a:t> </a:t>
            </a:r>
            <a:r>
              <a:rPr lang="fr-FR" sz="1600" b="1" dirty="0" err="1" smtClean="0">
                <a:solidFill>
                  <a:srgbClr val="006600"/>
                </a:solidFill>
              </a:rPr>
              <a:t>nuclear</a:t>
            </a:r>
            <a:r>
              <a:rPr lang="fr-FR" sz="1600" b="1" dirty="0" smtClean="0">
                <a:solidFill>
                  <a:srgbClr val="006600"/>
                </a:solidFill>
              </a:rPr>
              <a:t> </a:t>
            </a:r>
            <a:r>
              <a:rPr lang="fr-FR" sz="1600" b="1" dirty="0" err="1" smtClean="0">
                <a:solidFill>
                  <a:srgbClr val="006600"/>
                </a:solidFill>
              </a:rPr>
              <a:t>matter</a:t>
            </a:r>
            <a:endParaRPr lang="fr-FR" sz="1600" b="1" dirty="0" smtClean="0">
              <a:solidFill>
                <a:srgbClr val="0066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2008" y="5777127"/>
            <a:ext cx="1619672" cy="66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100" dirty="0" smtClean="0">
                <a:solidFill>
                  <a:srgbClr val="006633"/>
                </a:solidFill>
                <a:latin typeface="Arial Bold" charset="0"/>
              </a:rPr>
              <a:t>Figure </a:t>
            </a:r>
            <a:r>
              <a:rPr lang="fr-FR" sz="1100" dirty="0" err="1" smtClean="0">
                <a:solidFill>
                  <a:srgbClr val="006633"/>
                </a:solidFill>
                <a:latin typeface="Arial Bold" charset="0"/>
              </a:rPr>
              <a:t>from</a:t>
            </a:r>
            <a:r>
              <a:rPr lang="fr-FR" sz="1100" dirty="0" smtClean="0">
                <a:solidFill>
                  <a:srgbClr val="006633"/>
                </a:solidFill>
                <a:latin typeface="Arial Bold" charset="0"/>
              </a:rPr>
              <a:t> C. Fuchs </a:t>
            </a: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100" dirty="0" smtClean="0">
                <a:solidFill>
                  <a:srgbClr val="006633"/>
                </a:solidFill>
                <a:latin typeface="Arial Bold" charset="0"/>
              </a:rPr>
              <a:t>(LNP 641: 119-146 ,</a:t>
            </a: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100" dirty="0" smtClean="0">
                <a:solidFill>
                  <a:srgbClr val="006633"/>
                </a:solidFill>
                <a:latin typeface="Arial Bold" charset="0"/>
              </a:rPr>
              <a:t>2004)</a:t>
            </a:r>
            <a:endParaRPr lang="fr-FR" sz="1100" dirty="0"/>
          </a:p>
        </p:txBody>
      </p:sp>
      <p:sp>
        <p:nvSpPr>
          <p:cNvPr id="18" name="Organigramme : Connecteur 17"/>
          <p:cNvSpPr/>
          <p:nvPr/>
        </p:nvSpPr>
        <p:spPr>
          <a:xfrm>
            <a:off x="2120875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0" name="Organigramme : Connecteur 19"/>
          <p:cNvSpPr/>
          <p:nvPr/>
        </p:nvSpPr>
        <p:spPr>
          <a:xfrm>
            <a:off x="1691680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1" name="Organigramme : Connecteur 20"/>
          <p:cNvSpPr/>
          <p:nvPr/>
        </p:nvSpPr>
        <p:spPr>
          <a:xfrm>
            <a:off x="1834555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2" name="Organigramme : Connecteur 21"/>
          <p:cNvSpPr/>
          <p:nvPr/>
        </p:nvSpPr>
        <p:spPr>
          <a:xfrm>
            <a:off x="1977430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pic>
        <p:nvPicPr>
          <p:cNvPr id="19968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70" y="1441489"/>
            <a:ext cx="6768752" cy="5065475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à coins arrondis 53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1) Introduction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and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context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        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B.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Why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a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mean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field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framework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?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5" name="Organigramme : Connecteur 14"/>
          <p:cNvSpPr/>
          <p:nvPr/>
        </p:nvSpPr>
        <p:spPr>
          <a:xfrm>
            <a:off x="539552" y="500063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1" name="Organigramme : Connecteur 30"/>
          <p:cNvSpPr/>
          <p:nvPr/>
        </p:nvSpPr>
        <p:spPr>
          <a:xfrm>
            <a:off x="110809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2" name="Organigramme : Connecteur 31"/>
          <p:cNvSpPr/>
          <p:nvPr/>
        </p:nvSpPr>
        <p:spPr>
          <a:xfrm>
            <a:off x="1250966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3" name="Organigramme : Connecteur 32"/>
          <p:cNvSpPr/>
          <p:nvPr/>
        </p:nvSpPr>
        <p:spPr>
          <a:xfrm>
            <a:off x="139384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4" name="Organigramme : Connecteur 33"/>
          <p:cNvSpPr/>
          <p:nvPr/>
        </p:nvSpPr>
        <p:spPr>
          <a:xfrm>
            <a:off x="1533208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7" name="Organigramme : Connecteur 46"/>
          <p:cNvSpPr/>
          <p:nvPr/>
        </p:nvSpPr>
        <p:spPr>
          <a:xfrm>
            <a:off x="691952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9" name="Organigramme : Connecteur 48"/>
          <p:cNvSpPr/>
          <p:nvPr/>
        </p:nvSpPr>
        <p:spPr>
          <a:xfrm>
            <a:off x="836401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2" name="Organigramme : Connecteur 48"/>
          <p:cNvSpPr/>
          <p:nvPr/>
        </p:nvSpPr>
        <p:spPr>
          <a:xfrm>
            <a:off x="978218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1" name="Organigramme : Connecteur 48"/>
          <p:cNvSpPr/>
          <p:nvPr/>
        </p:nvSpPr>
        <p:spPr>
          <a:xfrm>
            <a:off x="1109132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3" name="Rectangle 13"/>
          <p:cNvSpPr>
            <a:spLocks noChangeArrowheads="1"/>
          </p:cNvSpPr>
          <p:nvPr/>
        </p:nvSpPr>
        <p:spPr bwMode="auto">
          <a:xfrm>
            <a:off x="285750" y="669372"/>
            <a:ext cx="8655050" cy="38336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40757" bIns="0"/>
          <a:lstStyle/>
          <a:p>
            <a:pPr marL="493713" indent="-457200" algn="ctr">
              <a:spcBef>
                <a:spcPts val="1900"/>
              </a:spcBef>
              <a:buClr>
                <a:srgbClr val="CC9900"/>
              </a:buClr>
              <a:tabLst>
                <a:tab pos="36513" algn="l"/>
                <a:tab pos="352425" algn="l"/>
                <a:tab pos="668338" algn="l"/>
                <a:tab pos="984250" algn="l"/>
                <a:tab pos="1300163" algn="l"/>
                <a:tab pos="1616075" algn="l"/>
                <a:tab pos="1931988" algn="l"/>
                <a:tab pos="2247900" algn="l"/>
                <a:tab pos="2563813" algn="l"/>
                <a:tab pos="2879725" algn="l"/>
                <a:tab pos="3195638" algn="l"/>
                <a:tab pos="3511550" algn="l"/>
                <a:tab pos="3827463" algn="l"/>
                <a:tab pos="4143375" algn="l"/>
                <a:tab pos="4459288" algn="l"/>
                <a:tab pos="4775200" algn="l"/>
                <a:tab pos="5091113" algn="l"/>
                <a:tab pos="5407025" algn="l"/>
                <a:tab pos="5722938" algn="l"/>
                <a:tab pos="6038850" algn="l"/>
                <a:tab pos="6354763" algn="l"/>
                <a:tab pos="6616700" algn="l"/>
                <a:tab pos="7126288" algn="l"/>
                <a:tab pos="7634288" algn="l"/>
                <a:tab pos="8143875" algn="l"/>
                <a:tab pos="8653463" algn="l"/>
              </a:tabLst>
            </a:pPr>
            <a:r>
              <a:rPr lang="en-US" sz="2000" u="sng" dirty="0" smtClean="0">
                <a:solidFill>
                  <a:srgbClr val="CC9900"/>
                </a:solidFill>
                <a:latin typeface="Lucida Grande"/>
              </a:rPr>
              <a:t>B</a:t>
            </a:r>
            <a:r>
              <a:rPr lang="en-US" sz="2000" dirty="0" smtClean="0">
                <a:solidFill>
                  <a:srgbClr val="CC9900"/>
                </a:solidFill>
                <a:latin typeface="Lucida Grande"/>
              </a:rPr>
              <a:t>) </a:t>
            </a:r>
            <a:r>
              <a:rPr lang="en-US" sz="2000" u="sng" dirty="0" smtClean="0">
                <a:solidFill>
                  <a:srgbClr val="CC9900"/>
                </a:solidFill>
                <a:latin typeface="Lucida Grande"/>
              </a:rPr>
              <a:t>Why a mean field framework ?</a:t>
            </a:r>
          </a:p>
        </p:txBody>
      </p:sp>
      <p:pic>
        <p:nvPicPr>
          <p:cNvPr id="1812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030669"/>
            <a:ext cx="5184576" cy="4630579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50" name="Rectangle 49"/>
          <p:cNvSpPr/>
          <p:nvPr/>
        </p:nvSpPr>
        <p:spPr>
          <a:xfrm>
            <a:off x="5508104" y="1556792"/>
            <a:ext cx="3635896" cy="66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100" dirty="0" smtClean="0">
                <a:solidFill>
                  <a:srgbClr val="006633"/>
                </a:solidFill>
                <a:latin typeface="Arial Bold"/>
              </a:rPr>
              <a:t>Figure </a:t>
            </a:r>
            <a:r>
              <a:rPr lang="fr-FR" sz="1100" dirty="0" err="1" smtClean="0">
                <a:solidFill>
                  <a:srgbClr val="006633"/>
                </a:solidFill>
                <a:latin typeface="Arial Bold"/>
              </a:rPr>
              <a:t>from</a:t>
            </a:r>
            <a:r>
              <a:rPr lang="fr-FR" sz="1100" dirty="0" smtClean="0">
                <a:solidFill>
                  <a:srgbClr val="006633"/>
                </a:solidFill>
                <a:latin typeface="Arial Bold"/>
              </a:rPr>
              <a:t> S.K. Bogner et al</a:t>
            </a:r>
            <a:r>
              <a:rPr lang="fr-FR" sz="1100" dirty="0" smtClean="0">
                <a:solidFill>
                  <a:srgbClr val="006600"/>
                </a:solidFill>
                <a:latin typeface="Arial Bold"/>
              </a:rPr>
              <a:t>. </a:t>
            </a: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r-FR" sz="1100" dirty="0" smtClean="0">
                <a:solidFill>
                  <a:srgbClr val="006600"/>
                </a:solidFill>
                <a:latin typeface="Arial Bold"/>
              </a:rPr>
              <a:t>(</a:t>
            </a:r>
            <a:r>
              <a:rPr lang="fr-FR" sz="1100" dirty="0" err="1" smtClean="0">
                <a:solidFill>
                  <a:srgbClr val="006600"/>
                </a:solidFill>
                <a:latin typeface="Arial Bold"/>
              </a:rPr>
              <a:t>Prog.Part.Nucl.Phys.</a:t>
            </a:r>
            <a:r>
              <a:rPr lang="fr-FR" sz="1100" dirty="0" smtClean="0">
                <a:solidFill>
                  <a:srgbClr val="006600"/>
                </a:solidFill>
                <a:latin typeface="Arial Bold"/>
              </a:rPr>
              <a:t>65:94-147,2010 )</a:t>
            </a:r>
          </a:p>
          <a:p>
            <a:pPr lvl="0" algn="ctr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FR" sz="1100" dirty="0"/>
          </a:p>
        </p:txBody>
      </p:sp>
      <p:sp>
        <p:nvSpPr>
          <p:cNvPr id="56" name="Organigramme : Connecteur 55"/>
          <p:cNvSpPr/>
          <p:nvPr/>
        </p:nvSpPr>
        <p:spPr>
          <a:xfrm>
            <a:off x="2120875" y="500063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8" name="Organigramme : Connecteur 57"/>
          <p:cNvSpPr/>
          <p:nvPr/>
        </p:nvSpPr>
        <p:spPr>
          <a:xfrm>
            <a:off x="1691680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9" name="Organigramme : Connecteur 58"/>
          <p:cNvSpPr/>
          <p:nvPr/>
        </p:nvSpPr>
        <p:spPr>
          <a:xfrm>
            <a:off x="1834555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2" name="Organigramme : Connecteur 61"/>
          <p:cNvSpPr/>
          <p:nvPr/>
        </p:nvSpPr>
        <p:spPr>
          <a:xfrm>
            <a:off x="1977430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4" name="Rectangle à coins arrondis 23"/>
          <p:cNvSpPr/>
          <p:nvPr/>
        </p:nvSpPr>
        <p:spPr>
          <a:xfrm>
            <a:off x="323528" y="5805264"/>
            <a:ext cx="8352928" cy="648072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Self-consistent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mean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field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model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is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in the best position to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achieve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a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universal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description of the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whole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nuclear</a:t>
            </a: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400" dirty="0" err="1" smtClean="0">
                <a:solidFill>
                  <a:srgbClr val="006633"/>
                </a:solidFill>
                <a:latin typeface="Trebuchet MS" charset="0"/>
              </a:rPr>
              <a:t>chart</a:t>
            </a:r>
            <a:endParaRPr lang="fr-FR" sz="1400" dirty="0" smtClean="0">
              <a:solidFill>
                <a:srgbClr val="006633"/>
              </a:solidFill>
              <a:latin typeface="Trebuchet MS" charset="0"/>
              <a:sym typeface="Symbol"/>
            </a:endParaRP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400" dirty="0" smtClean="0">
                <a:solidFill>
                  <a:srgbClr val="006633"/>
                </a:solidFill>
                <a:latin typeface="Trebuchet MS" charset="0"/>
              </a:rPr>
              <a:t> </a:t>
            </a: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400" dirty="0" smtClean="0">
              <a:solidFill>
                <a:srgbClr val="006633"/>
              </a:solidFill>
              <a:latin typeface="Trebuchet MS" charset="0"/>
            </a:endParaRPr>
          </a:p>
          <a:p>
            <a:pPr marL="25400" algn="just">
              <a:spcBef>
                <a:spcPts val="1050"/>
              </a:spcBef>
              <a:buClr>
                <a:srgbClr val="006600"/>
              </a:buClr>
              <a:buSzPct val="110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endParaRPr lang="fr-FR" sz="1600" dirty="0" smtClean="0">
              <a:solidFill>
                <a:srgbClr val="006633"/>
              </a:solidFill>
              <a:latin typeface="Trebuchet M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à coins arrondis 58"/>
          <p:cNvSpPr/>
          <p:nvPr/>
        </p:nvSpPr>
        <p:spPr>
          <a:xfrm>
            <a:off x="214282" y="142852"/>
            <a:ext cx="8786874" cy="500066"/>
          </a:xfrm>
          <a:prstGeom prst="roundRect">
            <a:avLst/>
          </a:prstGeom>
          <a:solidFill>
            <a:srgbClr val="CC9900">
              <a:alpha val="1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69000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1) Introduction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</a:t>
            </a:r>
            <a:r>
              <a:rPr lang="fr-FR" sz="1200" b="1" dirty="0" smtClean="0">
                <a:solidFill>
                  <a:srgbClr val="006633"/>
                </a:solidFill>
                <a:latin typeface="Trebuchet MS" charset="0"/>
              </a:rPr>
              <a:t>and </a:t>
            </a:r>
            <a:r>
              <a:rPr lang="fr-FR" sz="1200" b="1" dirty="0" err="1" smtClean="0">
                <a:solidFill>
                  <a:srgbClr val="006633"/>
                </a:solidFill>
                <a:latin typeface="Trebuchet MS" charset="0"/>
              </a:rPr>
              <a:t>context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                              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C.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Why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the Fock </a:t>
            </a:r>
            <a:r>
              <a:rPr lang="fr-FR" sz="1200" b="1" u="heavy" dirty="0" err="1" smtClean="0">
                <a:solidFill>
                  <a:srgbClr val="006633"/>
                </a:solidFill>
                <a:latin typeface="Trebuchet MS" charset="0"/>
              </a:rPr>
              <a:t>term</a:t>
            </a:r>
            <a:r>
              <a:rPr lang="fr-FR" sz="1200" b="1" u="heavy" dirty="0" smtClean="0">
                <a:solidFill>
                  <a:srgbClr val="006633"/>
                </a:solidFill>
                <a:latin typeface="Trebuchet MS" charset="0"/>
              </a:rPr>
              <a:t> ?</a:t>
            </a:r>
            <a:r>
              <a:rPr lang="fr-FR" sz="1200" b="1" dirty="0" smtClean="0">
                <a:solidFill>
                  <a:srgbClr val="006633">
                    <a:alpha val="30000"/>
                  </a:srgbClr>
                </a:solidFill>
                <a:latin typeface="Trebuchet MS" charset="0"/>
              </a:rPr>
              <a:t> </a:t>
            </a:r>
            <a:endParaRPr lang="fr-FR" sz="1200" b="1" dirty="0">
              <a:solidFill>
                <a:srgbClr val="006633"/>
              </a:solidFill>
              <a:latin typeface="Trebuchet MS" charset="0"/>
            </a:endParaRPr>
          </a:p>
        </p:txBody>
      </p:sp>
      <p:sp>
        <p:nvSpPr>
          <p:cNvPr id="10242" name="Line 2"/>
          <p:cNvSpPr>
            <a:spLocks noChangeShapeType="1"/>
          </p:cNvSpPr>
          <p:nvPr/>
        </p:nvSpPr>
        <p:spPr bwMode="auto">
          <a:xfrm>
            <a:off x="455613" y="6643688"/>
            <a:ext cx="8234362" cy="0"/>
          </a:xfrm>
          <a:prstGeom prst="line">
            <a:avLst/>
          </a:pr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lIns="64301" tIns="32150" rIns="64301" bIns="32150"/>
          <a:lstStyle/>
          <a:p>
            <a:endParaRPr lang="fr-FR"/>
          </a:p>
        </p:txBody>
      </p:sp>
      <p:sp>
        <p:nvSpPr>
          <p:cNvPr id="10243" name="AutoShape 1"/>
          <p:cNvSpPr>
            <a:spLocks noChangeArrowheads="1"/>
          </p:cNvSpPr>
          <p:nvPr/>
        </p:nvSpPr>
        <p:spPr bwMode="auto">
          <a:xfrm>
            <a:off x="142875" y="106363"/>
            <a:ext cx="8858250" cy="32226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25560">
            <a:solidFill>
              <a:srgbClr val="CC9900"/>
            </a:solidFill>
            <a:miter lim="800000"/>
            <a:headEnd/>
            <a:tailEnd/>
          </a:ln>
        </p:spPr>
        <p:txBody>
          <a:bodyPr wrap="none" lIns="64301" tIns="32150" rIns="64301" bIns="32150" anchor="ctr"/>
          <a:lstStyle/>
          <a:p>
            <a:endParaRPr lang="fr-FR">
              <a:latin typeface="Calibri" pitchFamily="34" charset="0"/>
            </a:endParaRPr>
          </a:p>
        </p:txBody>
      </p:sp>
      <p:sp>
        <p:nvSpPr>
          <p:cNvPr id="15" name="Organigramme : Connecteur 14"/>
          <p:cNvSpPr/>
          <p:nvPr/>
        </p:nvSpPr>
        <p:spPr>
          <a:xfrm>
            <a:off x="539552" y="500063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1" name="Organigramme : Connecteur 30"/>
          <p:cNvSpPr/>
          <p:nvPr/>
        </p:nvSpPr>
        <p:spPr>
          <a:xfrm>
            <a:off x="110809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2" name="Organigramme : Connecteur 31"/>
          <p:cNvSpPr/>
          <p:nvPr/>
        </p:nvSpPr>
        <p:spPr>
          <a:xfrm>
            <a:off x="1250966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3" name="Organigramme : Connecteur 32"/>
          <p:cNvSpPr/>
          <p:nvPr/>
        </p:nvSpPr>
        <p:spPr>
          <a:xfrm>
            <a:off x="139384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34" name="Organigramme : Connecteur 33"/>
          <p:cNvSpPr/>
          <p:nvPr/>
        </p:nvSpPr>
        <p:spPr>
          <a:xfrm>
            <a:off x="1533208" y="50154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7" name="Organigramme : Connecteur 46"/>
          <p:cNvSpPr/>
          <p:nvPr/>
        </p:nvSpPr>
        <p:spPr>
          <a:xfrm>
            <a:off x="691952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9" name="Organigramme : Connecteur 48"/>
          <p:cNvSpPr/>
          <p:nvPr/>
        </p:nvSpPr>
        <p:spPr>
          <a:xfrm>
            <a:off x="836401" y="501545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2" name="Organigramme : Connecteur 48"/>
          <p:cNvSpPr/>
          <p:nvPr/>
        </p:nvSpPr>
        <p:spPr>
          <a:xfrm>
            <a:off x="978218" y="499532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1" name="Organigramme : Connecteur 48"/>
          <p:cNvSpPr/>
          <p:nvPr/>
        </p:nvSpPr>
        <p:spPr>
          <a:xfrm>
            <a:off x="1109132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1" name="Organigramme : Connecteur 48"/>
          <p:cNvSpPr/>
          <p:nvPr/>
        </p:nvSpPr>
        <p:spPr>
          <a:xfrm>
            <a:off x="1250949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3" name="Rectangle 13"/>
          <p:cNvSpPr>
            <a:spLocks noChangeArrowheads="1"/>
          </p:cNvSpPr>
          <p:nvPr/>
        </p:nvSpPr>
        <p:spPr bwMode="auto">
          <a:xfrm>
            <a:off x="285750" y="669372"/>
            <a:ext cx="8655050" cy="45537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40757" bIns="0"/>
          <a:lstStyle/>
          <a:p>
            <a:pPr marL="493713" indent="-457200" algn="ctr">
              <a:spcBef>
                <a:spcPts val="1900"/>
              </a:spcBef>
              <a:buClr>
                <a:srgbClr val="CC9900"/>
              </a:buClr>
              <a:tabLst>
                <a:tab pos="36513" algn="l"/>
                <a:tab pos="352425" algn="l"/>
                <a:tab pos="668338" algn="l"/>
                <a:tab pos="984250" algn="l"/>
                <a:tab pos="1300163" algn="l"/>
                <a:tab pos="1616075" algn="l"/>
                <a:tab pos="1931988" algn="l"/>
                <a:tab pos="2247900" algn="l"/>
                <a:tab pos="2563813" algn="l"/>
                <a:tab pos="2879725" algn="l"/>
                <a:tab pos="3195638" algn="l"/>
                <a:tab pos="3511550" algn="l"/>
                <a:tab pos="3827463" algn="l"/>
                <a:tab pos="4143375" algn="l"/>
                <a:tab pos="4459288" algn="l"/>
                <a:tab pos="4775200" algn="l"/>
                <a:tab pos="5091113" algn="l"/>
                <a:tab pos="5407025" algn="l"/>
                <a:tab pos="5722938" algn="l"/>
                <a:tab pos="6038850" algn="l"/>
                <a:tab pos="6354763" algn="l"/>
                <a:tab pos="6616700" algn="l"/>
                <a:tab pos="7126288" algn="l"/>
                <a:tab pos="7634288" algn="l"/>
                <a:tab pos="8143875" algn="l"/>
                <a:tab pos="8653463" algn="l"/>
              </a:tabLst>
            </a:pPr>
            <a:r>
              <a:rPr lang="en-US" sz="2000" u="sng" dirty="0" smtClean="0">
                <a:solidFill>
                  <a:srgbClr val="CC9900"/>
                </a:solidFill>
                <a:latin typeface="Lucida Grande"/>
              </a:rPr>
              <a:t>C</a:t>
            </a:r>
            <a:r>
              <a:rPr lang="en-US" sz="2000" dirty="0" smtClean="0">
                <a:solidFill>
                  <a:srgbClr val="CC9900"/>
                </a:solidFill>
                <a:latin typeface="Lucida Grande"/>
              </a:rPr>
              <a:t>) </a:t>
            </a:r>
            <a:r>
              <a:rPr lang="en-US" sz="2000" u="sng" dirty="0" smtClean="0">
                <a:solidFill>
                  <a:srgbClr val="CC9900"/>
                </a:solidFill>
                <a:latin typeface="Lucida Grande"/>
              </a:rPr>
              <a:t>Why the Fock term ?</a:t>
            </a:r>
          </a:p>
        </p:txBody>
      </p:sp>
      <p:sp>
        <p:nvSpPr>
          <p:cNvPr id="44" name="Organigramme : Connecteur 48"/>
          <p:cNvSpPr/>
          <p:nvPr/>
        </p:nvSpPr>
        <p:spPr>
          <a:xfrm>
            <a:off x="1392766" y="501651"/>
            <a:ext cx="71437" cy="71437"/>
          </a:xfrm>
          <a:prstGeom prst="flowChartConnector">
            <a:avLst/>
          </a:prstGeom>
          <a:ln>
            <a:solidFill>
              <a:schemeClr val="accent1">
                <a:shade val="50000"/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5" name="Organigramme : Connecteur 44"/>
          <p:cNvSpPr/>
          <p:nvPr/>
        </p:nvSpPr>
        <p:spPr>
          <a:xfrm>
            <a:off x="1685608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48" name="Rectangle à coins arrondis 47"/>
          <p:cNvSpPr/>
          <p:nvPr/>
        </p:nvSpPr>
        <p:spPr>
          <a:xfrm>
            <a:off x="395536" y="1268760"/>
            <a:ext cx="8143932" cy="1656184"/>
          </a:xfrm>
          <a:prstGeom prst="roundRect">
            <a:avLst/>
          </a:prstGeom>
          <a:solidFill>
            <a:srgbClr val="CC9900">
              <a:alpha val="10000"/>
            </a:srgb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Relativistic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mean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field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models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usually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treated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at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the Hartree approximation (RMF)</a:t>
            </a: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Fock contribution </a:t>
            </a:r>
            <a:r>
              <a:rPr lang="fr-FR" sz="1600" b="1" u="sng" dirty="0" err="1" smtClean="0">
                <a:solidFill>
                  <a:srgbClr val="006633"/>
                </a:solidFill>
                <a:latin typeface="Trebuchet MS" charset="0"/>
              </a:rPr>
              <a:t>implicitly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taken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into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account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through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the fit to data</a:t>
            </a:r>
          </a:p>
          <a:p>
            <a:pPr marL="25400" algn="just" fontAlgn="auto">
              <a:spcBef>
                <a:spcPts val="1050"/>
              </a:spcBef>
              <a:spcAft>
                <a:spcPts val="0"/>
              </a:spcAft>
              <a:buClr>
                <a:srgbClr val="006600"/>
              </a:buClr>
              <a:buSzPct val="110000"/>
              <a:buFont typeface="Arial" pitchFamily="34" charset="0"/>
              <a:buChar char="•"/>
              <a:tabLst>
                <a:tab pos="25400" algn="l"/>
                <a:tab pos="339725" algn="l"/>
                <a:tab pos="655638" algn="l"/>
                <a:tab pos="971550" algn="l"/>
                <a:tab pos="1287463" algn="l"/>
                <a:tab pos="1603375" algn="l"/>
                <a:tab pos="1919288" algn="l"/>
                <a:tab pos="2235200" algn="l"/>
                <a:tab pos="2551113" algn="l"/>
                <a:tab pos="2867025" algn="l"/>
                <a:tab pos="3182938" algn="l"/>
                <a:tab pos="3498850" algn="l"/>
                <a:tab pos="3814763" algn="l"/>
                <a:tab pos="4130675" algn="l"/>
                <a:tab pos="4446588" algn="l"/>
                <a:tab pos="4762500" algn="l"/>
                <a:tab pos="5078413" algn="l"/>
                <a:tab pos="5394325" algn="l"/>
                <a:tab pos="5710238" algn="l"/>
                <a:tab pos="6026150" algn="l"/>
                <a:tab pos="6342063" algn="l"/>
              </a:tabLst>
              <a:defRPr/>
            </a:pP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Corresponding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parametrizarions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(DDME2, …)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describe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with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success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</a:t>
            </a:r>
            <a:r>
              <a:rPr lang="fr-FR" sz="1600" dirty="0" err="1" smtClean="0">
                <a:solidFill>
                  <a:srgbClr val="006633"/>
                </a:solidFill>
                <a:latin typeface="Trebuchet MS" charset="0"/>
              </a:rPr>
              <a:t>nuclear</a:t>
            </a:r>
            <a:r>
              <a:rPr lang="fr-FR" sz="1600" dirty="0" smtClean="0">
                <a:solidFill>
                  <a:srgbClr val="006633"/>
                </a:solidFill>
                <a:latin typeface="Trebuchet MS" charset="0"/>
              </a:rPr>
              <a:t> structure data</a:t>
            </a:r>
            <a:endParaRPr lang="fr-FR" sz="1600" dirty="0">
              <a:solidFill>
                <a:srgbClr val="006633">
                  <a:alpha val="10000"/>
                </a:srgbClr>
              </a:solidFill>
              <a:latin typeface="Trebuchet MS" charset="0"/>
            </a:endParaRPr>
          </a:p>
        </p:txBody>
      </p:sp>
      <p:sp>
        <p:nvSpPr>
          <p:cNvPr id="56" name="Organigramme : Connecteur 55"/>
          <p:cNvSpPr/>
          <p:nvPr/>
        </p:nvSpPr>
        <p:spPr>
          <a:xfrm>
            <a:off x="1835696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7" name="Organigramme : Connecteur 56"/>
          <p:cNvSpPr/>
          <p:nvPr/>
        </p:nvSpPr>
        <p:spPr>
          <a:xfrm>
            <a:off x="1978571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58" name="Organigramme : Connecteur 57"/>
          <p:cNvSpPr/>
          <p:nvPr/>
        </p:nvSpPr>
        <p:spPr>
          <a:xfrm>
            <a:off x="2121446" y="500525"/>
            <a:ext cx="71437" cy="71437"/>
          </a:xfrm>
          <a:prstGeom prst="flowChartConnector">
            <a:avLst/>
          </a:prstGeom>
          <a:noFill/>
          <a:ln>
            <a:solidFill>
              <a:schemeClr val="accent1">
                <a:shade val="50000"/>
                <a:alpha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grpSp>
        <p:nvGrpSpPr>
          <p:cNvPr id="2" name="Groupe 21"/>
          <p:cNvGrpSpPr/>
          <p:nvPr/>
        </p:nvGrpSpPr>
        <p:grpSpPr>
          <a:xfrm>
            <a:off x="755576" y="3356992"/>
            <a:ext cx="2164211" cy="1328397"/>
            <a:chOff x="785819" y="-98758"/>
            <a:chExt cx="2071833" cy="111443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4" name="Rectangle à coins arrondis 23"/>
            <p:cNvSpPr/>
            <p:nvPr/>
          </p:nvSpPr>
          <p:spPr>
            <a:xfrm>
              <a:off x="785819" y="-98758"/>
              <a:ext cx="2071833" cy="1114432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85819" y="-38348"/>
              <a:ext cx="1963029" cy="100562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0" u="sng" kern="1200" dirty="0" smtClean="0">
                  <a:solidFill>
                    <a:srgbClr val="006633"/>
                  </a:solidFill>
                  <a:effectLst/>
                  <a:latin typeface="Arial Bold" charset="0"/>
                </a:rPr>
                <a:t>RHB  </a:t>
              </a:r>
              <a:r>
                <a:rPr lang="fr-FR" sz="1400" u="sng" dirty="0" smtClean="0">
                  <a:solidFill>
                    <a:srgbClr val="006633"/>
                  </a:solidFill>
                  <a:latin typeface="Arial Bold" charset="0"/>
                </a:rPr>
                <a:t>in axial </a:t>
              </a:r>
              <a:r>
                <a:rPr lang="fr-FR" sz="1400" u="sng" dirty="0" err="1" smtClean="0">
                  <a:solidFill>
                    <a:srgbClr val="006633"/>
                  </a:solidFill>
                  <a:latin typeface="Arial Bold" charset="0"/>
                </a:rPr>
                <a:t>symmetry</a:t>
              </a:r>
              <a:endParaRPr lang="fr-FR" sz="1400" b="0" u="sng" kern="1200" dirty="0" smtClean="0">
                <a:solidFill>
                  <a:srgbClr val="006633"/>
                </a:solidFill>
                <a:effectLst/>
                <a:latin typeface="Arial Bold" charset="0"/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dirty="0" smtClean="0">
                  <a:solidFill>
                    <a:srgbClr val="006633"/>
                  </a:solidFill>
                  <a:latin typeface="Arial Bold" charset="0"/>
                </a:rPr>
                <a:t>D</a:t>
              </a:r>
              <a:r>
                <a:rPr lang="fr-FR" sz="1400" b="0" kern="1200" dirty="0" smtClean="0">
                  <a:solidFill>
                    <a:srgbClr val="006633"/>
                  </a:solidFill>
                  <a:latin typeface="Arial Bold" charset="0"/>
                </a:rPr>
                <a:t>. </a:t>
              </a:r>
              <a:r>
                <a:rPr lang="fr-FR" sz="1400" b="0" kern="1200" dirty="0" err="1" smtClean="0">
                  <a:solidFill>
                    <a:srgbClr val="006633"/>
                  </a:solidFill>
                  <a:latin typeface="Arial Bold" charset="0"/>
                </a:rPr>
                <a:t>Vretenar</a:t>
              </a:r>
              <a:r>
                <a:rPr lang="fr-FR" sz="1400" b="0" kern="1200" dirty="0" smtClean="0">
                  <a:solidFill>
                    <a:srgbClr val="006633"/>
                  </a:solidFill>
                  <a:latin typeface="Arial Bold" charset="0"/>
                </a:rPr>
                <a:t> et al  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0" kern="1200" dirty="0" smtClean="0">
                  <a:solidFill>
                    <a:srgbClr val="006633"/>
                  </a:solidFill>
                  <a:latin typeface="Arial Bold" charset="0"/>
                </a:rPr>
                <a:t>(</a:t>
              </a:r>
              <a:r>
                <a:rPr lang="fr-FR" sz="1400" b="0" kern="1200" dirty="0" err="1" smtClean="0">
                  <a:solidFill>
                    <a:srgbClr val="006633"/>
                  </a:solidFill>
                  <a:latin typeface="Arial Bold" charset="0"/>
                </a:rPr>
                <a:t>Phys.Rep</a:t>
              </a:r>
              <a:r>
                <a:rPr lang="fr-FR" sz="1400" b="0" kern="1200" dirty="0" smtClean="0">
                  <a:solidFill>
                    <a:srgbClr val="006633"/>
                  </a:solidFill>
                  <a:latin typeface="Arial Bold" charset="0"/>
                </a:rPr>
                <a:t>. 409:101-259,2005) </a:t>
              </a:r>
              <a:endParaRPr lang="fr-FR" sz="1400" b="0" kern="1200" dirty="0"/>
            </a:p>
          </p:txBody>
        </p:sp>
      </p:grpSp>
      <p:grpSp>
        <p:nvGrpSpPr>
          <p:cNvPr id="3" name="Groupe 22"/>
          <p:cNvGrpSpPr/>
          <p:nvPr/>
        </p:nvGrpSpPr>
        <p:grpSpPr>
          <a:xfrm>
            <a:off x="839882" y="4891696"/>
            <a:ext cx="2147942" cy="1345616"/>
            <a:chOff x="785814" y="1428758"/>
            <a:chExt cx="2071833" cy="111443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7" name="Rectangle à coins arrondis 26"/>
            <p:cNvSpPr/>
            <p:nvPr/>
          </p:nvSpPr>
          <p:spPr>
            <a:xfrm>
              <a:off x="785814" y="1428758"/>
              <a:ext cx="2071833" cy="1114432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840216" y="1483160"/>
              <a:ext cx="1963029" cy="100562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0" u="sng" kern="1200" dirty="0" smtClean="0">
                  <a:solidFill>
                    <a:srgbClr val="006633"/>
                  </a:solidFill>
                  <a:effectLst/>
                  <a:latin typeface="Arial Bold" charset="0"/>
                </a:rPr>
                <a:t>RHFB  </a:t>
              </a:r>
              <a:r>
                <a:rPr lang="fr-FR" sz="1400" u="sng" dirty="0" smtClean="0">
                  <a:solidFill>
                    <a:srgbClr val="006633"/>
                  </a:solidFill>
                  <a:latin typeface="Arial Bold" charset="0"/>
                </a:rPr>
                <a:t>in </a:t>
              </a:r>
              <a:r>
                <a:rPr lang="fr-FR" sz="1400" u="sng" dirty="0" err="1" smtClean="0">
                  <a:solidFill>
                    <a:srgbClr val="006633"/>
                  </a:solidFill>
                  <a:latin typeface="Arial Bold" charset="0"/>
                </a:rPr>
                <a:t>spherical</a:t>
              </a:r>
              <a:r>
                <a:rPr lang="fr-FR" sz="1400" u="sng" dirty="0" smtClean="0">
                  <a:solidFill>
                    <a:srgbClr val="006633"/>
                  </a:solidFill>
                  <a:latin typeface="Arial Bold" charset="0"/>
                </a:rPr>
                <a:t> </a:t>
              </a:r>
              <a:r>
                <a:rPr lang="fr-FR" sz="1400" u="sng" dirty="0" err="1" smtClean="0">
                  <a:solidFill>
                    <a:srgbClr val="006633"/>
                  </a:solidFill>
                  <a:latin typeface="Arial Bold" charset="0"/>
                </a:rPr>
                <a:t>symmetry</a:t>
              </a:r>
              <a:r>
                <a:rPr lang="fr-FR" sz="1400" b="0" u="sng" kern="1200" dirty="0" smtClean="0">
                  <a:solidFill>
                    <a:srgbClr val="006633"/>
                  </a:solidFill>
                  <a:effectLst/>
                  <a:latin typeface="Arial Bold" charset="0"/>
                </a:rPr>
                <a:t> 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0" kern="1200" dirty="0" smtClean="0">
                  <a:solidFill>
                    <a:srgbClr val="006633"/>
                  </a:solidFill>
                  <a:latin typeface="Arial Bold" charset="0"/>
                </a:rPr>
                <a:t>W. Long et al  </a:t>
              </a:r>
              <a:endParaRPr lang="fr-FR" sz="1400" dirty="0" smtClean="0">
                <a:solidFill>
                  <a:srgbClr val="006633"/>
                </a:solidFill>
                <a:latin typeface="Arial Bold" charset="0"/>
              </a:endParaRP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0" kern="1200" dirty="0" smtClean="0">
                  <a:solidFill>
                    <a:srgbClr val="006633"/>
                  </a:solidFill>
                  <a:latin typeface="Arial Bold" charset="0"/>
                </a:rPr>
                <a:t>(</a:t>
              </a:r>
              <a:r>
                <a:rPr lang="fr-FR" sz="1400" dirty="0" smtClean="0">
                  <a:solidFill>
                    <a:srgbClr val="006633"/>
                  </a:solidFill>
                  <a:latin typeface="Arial Bold" charset="0"/>
                </a:rPr>
                <a:t>Phys. Rev.C81:024308, 2010</a:t>
              </a:r>
              <a:r>
                <a:rPr lang="fr-FR" sz="1400" b="0" kern="1200" dirty="0" smtClean="0">
                  <a:solidFill>
                    <a:srgbClr val="006633"/>
                  </a:solidFill>
                  <a:latin typeface="Arial Bold" charset="0"/>
                </a:rPr>
                <a:t>) </a:t>
              </a:r>
              <a:endParaRPr lang="fr-FR" sz="1400" b="0" kern="1200" dirty="0"/>
            </a:p>
          </p:txBody>
        </p:sp>
      </p:grpSp>
      <p:pic>
        <p:nvPicPr>
          <p:cNvPr id="58368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6353" y="3717032"/>
            <a:ext cx="2915589" cy="2232248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5836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3732934"/>
            <a:ext cx="1552575" cy="2213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grpSp>
        <p:nvGrpSpPr>
          <p:cNvPr id="4" name="Groupe 21"/>
          <p:cNvGrpSpPr/>
          <p:nvPr/>
        </p:nvGrpSpPr>
        <p:grpSpPr>
          <a:xfrm>
            <a:off x="4496021" y="6021288"/>
            <a:ext cx="1444131" cy="504056"/>
            <a:chOff x="785819" y="-98758"/>
            <a:chExt cx="2071833" cy="111443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36" name="Rectangle à coins arrondis 35"/>
            <p:cNvSpPr/>
            <p:nvPr/>
          </p:nvSpPr>
          <p:spPr>
            <a:xfrm>
              <a:off x="785819" y="-98758"/>
              <a:ext cx="2071833" cy="1114432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7" name="Rectangle 36"/>
            <p:cNvSpPr/>
            <p:nvPr/>
          </p:nvSpPr>
          <p:spPr>
            <a:xfrm>
              <a:off x="785819" y="-38348"/>
              <a:ext cx="1963029" cy="100562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0" kern="1200" dirty="0" smtClean="0">
                  <a:solidFill>
                    <a:srgbClr val="006633"/>
                  </a:solidFill>
                  <a:effectLst/>
                  <a:latin typeface="Arial Bold" charset="0"/>
                </a:rPr>
                <a:t>HARTREE</a:t>
              </a:r>
              <a:endParaRPr lang="fr-FR" sz="1400" b="0" kern="1200" dirty="0"/>
            </a:p>
          </p:txBody>
        </p:sp>
      </p:grpSp>
      <p:grpSp>
        <p:nvGrpSpPr>
          <p:cNvPr id="5" name="Groupe 21"/>
          <p:cNvGrpSpPr/>
          <p:nvPr/>
        </p:nvGrpSpPr>
        <p:grpSpPr>
          <a:xfrm>
            <a:off x="6800277" y="6021288"/>
            <a:ext cx="1444131" cy="504056"/>
            <a:chOff x="785819" y="-98758"/>
            <a:chExt cx="2071833" cy="1114432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39" name="Rectangle à coins arrondis 38"/>
            <p:cNvSpPr/>
            <p:nvPr/>
          </p:nvSpPr>
          <p:spPr>
            <a:xfrm>
              <a:off x="785819" y="-98758"/>
              <a:ext cx="2071833" cy="1114432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0" name="Rectangle 39"/>
            <p:cNvSpPr/>
            <p:nvPr/>
          </p:nvSpPr>
          <p:spPr>
            <a:xfrm>
              <a:off x="785819" y="-38348"/>
              <a:ext cx="1963029" cy="100562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400" b="0" kern="1200" dirty="0" smtClean="0">
                  <a:solidFill>
                    <a:srgbClr val="006633"/>
                  </a:solidFill>
                  <a:effectLst/>
                  <a:latin typeface="Arial Bold" charset="0"/>
                </a:rPr>
                <a:t>FOCK</a:t>
              </a:r>
              <a:endParaRPr lang="fr-FR" sz="1400" b="0" kern="1200" dirty="0"/>
            </a:p>
          </p:txBody>
        </p:sp>
      </p:grpSp>
      <p:sp>
        <p:nvSpPr>
          <p:cNvPr id="41" name="ZoneTexte 40"/>
          <p:cNvSpPr txBox="1"/>
          <p:nvPr/>
        </p:nvSpPr>
        <p:spPr>
          <a:xfrm>
            <a:off x="3848219" y="5507940"/>
            <a:ext cx="291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</a:t>
            </a:r>
            <a:endParaRPr lang="fr-FR" dirty="0"/>
          </a:p>
        </p:txBody>
      </p:sp>
      <p:sp>
        <p:nvSpPr>
          <p:cNvPr id="42" name="ZoneTexte 41"/>
          <p:cNvSpPr txBox="1"/>
          <p:nvPr/>
        </p:nvSpPr>
        <p:spPr>
          <a:xfrm>
            <a:off x="6152475" y="4005064"/>
            <a:ext cx="291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</a:t>
            </a:r>
            <a:endParaRPr lang="fr-FR" dirty="0"/>
          </a:p>
        </p:txBody>
      </p:sp>
      <p:sp>
        <p:nvSpPr>
          <p:cNvPr id="46" name="ZoneTexte 45"/>
          <p:cNvSpPr txBox="1"/>
          <p:nvPr/>
        </p:nvSpPr>
        <p:spPr>
          <a:xfrm>
            <a:off x="6872555" y="5579948"/>
            <a:ext cx="291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</a:t>
            </a:r>
            <a:endParaRPr lang="fr-FR" dirty="0"/>
          </a:p>
        </p:txBody>
      </p:sp>
      <p:sp>
        <p:nvSpPr>
          <p:cNvPr id="50" name="ZoneTexte 49"/>
          <p:cNvSpPr txBox="1"/>
          <p:nvPr/>
        </p:nvSpPr>
        <p:spPr>
          <a:xfrm>
            <a:off x="7884368" y="3789040"/>
            <a:ext cx="291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6486</TotalTime>
  <Words>1855</Words>
  <Application>Microsoft Office PowerPoint</Application>
  <PresentationFormat>Affichage à l'écran (4:3)</PresentationFormat>
  <Paragraphs>366</Paragraphs>
  <Slides>33</Slides>
  <Notes>24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35" baseType="lpstr">
      <vt:lpstr>Thème Office</vt:lpstr>
      <vt:lpstr>Équation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EBRAN</dc:creator>
  <cp:lastModifiedBy> </cp:lastModifiedBy>
  <cp:revision>502</cp:revision>
  <dcterms:created xsi:type="dcterms:W3CDTF">2009-10-20T23:41:29Z</dcterms:created>
  <dcterms:modified xsi:type="dcterms:W3CDTF">2010-11-24T15:40:36Z</dcterms:modified>
</cp:coreProperties>
</file>