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7" r:id="rId2"/>
    <p:sldId id="289" r:id="rId3"/>
    <p:sldId id="284" r:id="rId4"/>
    <p:sldId id="297" r:id="rId5"/>
    <p:sldId id="302" r:id="rId6"/>
    <p:sldId id="305" r:id="rId7"/>
    <p:sldId id="295" r:id="rId8"/>
    <p:sldId id="304" r:id="rId9"/>
    <p:sldId id="303" r:id="rId10"/>
    <p:sldId id="296" r:id="rId11"/>
    <p:sldId id="306" r:id="rId12"/>
    <p:sldId id="28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275" autoAdjust="0"/>
    <p:restoredTop sz="78632" autoAdjust="0"/>
  </p:normalViewPr>
  <p:slideViewPr>
    <p:cSldViewPr showGuides="1">
      <p:cViewPr>
        <p:scale>
          <a:sx n="60" d="100"/>
          <a:sy n="60" d="100"/>
        </p:scale>
        <p:origin x="-115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3AC1FD5-2EEC-428D-8595-1EF230715A0A}" type="datetimeFigureOut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34B5BB1-DD91-439F-8987-CCA1DE5A85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PARTNER Project</a:t>
            </a:r>
            <a:r>
              <a:rPr lang="en-US" dirty="0" smtClean="0"/>
              <a:t>: Marie Curie Initial Training Network </a:t>
            </a:r>
            <a:r>
              <a:rPr lang="en-US" baseline="0" dirty="0" smtClean="0"/>
              <a:t>in </a:t>
            </a:r>
            <a:r>
              <a:rPr lang="en-US" baseline="0" dirty="0" smtClean="0"/>
              <a:t>radiotherapy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My</a:t>
            </a:r>
            <a:r>
              <a:rPr lang="en-US" baseline="0" dirty="0" smtClean="0"/>
              <a:t> project:</a:t>
            </a:r>
            <a:r>
              <a:rPr lang="en-US" dirty="0" smtClean="0"/>
              <a:t> design and implement a </a:t>
            </a:r>
            <a:r>
              <a:rPr lang="en-US" dirty="0" err="1" smtClean="0"/>
              <a:t>Hadron</a:t>
            </a:r>
            <a:r>
              <a:rPr lang="en-US" dirty="0" smtClean="0"/>
              <a:t> Therapy Information Sharing Platform using grids.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At </a:t>
            </a:r>
            <a:r>
              <a:rPr lang="en-US" dirty="0" smtClean="0"/>
              <a:t>CERN </a:t>
            </a:r>
            <a:r>
              <a:rPr lang="en-US" dirty="0" smtClean="0"/>
              <a:t>since </a:t>
            </a:r>
            <a:r>
              <a:rPr lang="en-US" dirty="0" smtClean="0"/>
              <a:t>April 2009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associated with IFIC Lab in Valencia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I will tell you about the motivation of having a data sharing platform and how grids are helping to achieve that.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Portal installed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4B5BB1-DD91-439F-8987-CCA1DE5A851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Stressing again the need of sharing data by showing you a patient opinion.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Medicine has a slow pace in using new technologies for a good reason.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But also looking at the advantages of knowledge sharing could bring a big change for patients, clinicians and researchers alike.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86B273-44DD-4A59-A261-CE4E38D1C20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Europe cancer is the second largest cause of death, responsible for 25% of all deaths</a:t>
            </a:r>
            <a:r>
              <a:rPr lang="en-US" baseline="0" dirty="0" smtClean="0"/>
              <a:t> </a:t>
            </a:r>
            <a:r>
              <a:rPr lang="en-US" dirty="0" smtClean="0"/>
              <a:t>and is the biggest killer of people aged 45-64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Particle therapy is a form of radiotherapy that uses beams of energetic protons or ions (also called hadrons) for cancer treatment.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Hadron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therapy makes use of the Bragg Peak effect and Relative Biological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Efectiveness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hadrons to induce local damage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goal is to damage as many cancer cells as possible, while limiting harm to nearby healthy tissue.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Outside this room there is also a poster in Spanish explaining the method so you can have a look there or just ask me after the presentation if you are interested in the subject.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3EF37E-223A-4722-93CA-A5A95F902B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 would like to describe you the situation and motivation of the project. Here is a map with the future HT facilities in EU.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In November 2009 the HIT facility treated the first patient. Next will follow CNAO, ETOILE and MedAustron.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Also in order to fight against cancer one needs a multidisciplinary effort: biology, physics, genetics, imaging…</a:t>
            </a:r>
          </a:p>
          <a:p>
            <a:pPr algn="just" eaLnBrk="1" hangingPunct="1">
              <a:spcBef>
                <a:spcPct val="0"/>
              </a:spcBef>
            </a:pPr>
            <a:endParaRPr lang="en-US" smtClean="0"/>
          </a:p>
          <a:p>
            <a:pPr algn="just" eaLnBrk="1" hangingPunct="1">
              <a:spcBef>
                <a:spcPct val="0"/>
              </a:spcBef>
            </a:pPr>
            <a:r>
              <a:rPr lang="en-US" smtClean="0"/>
              <a:t>Currently there is no software platform connecting </a:t>
            </a:r>
            <a:r>
              <a:rPr lang="en-US" smtClean="0">
                <a:solidFill>
                  <a:srgbClr val="FF0000"/>
                </a:solidFill>
              </a:rPr>
              <a:t>people</a:t>
            </a:r>
            <a:r>
              <a:rPr lang="en-US" smtClean="0"/>
              <a:t>, </a:t>
            </a:r>
            <a:r>
              <a:rPr lang="en-US" smtClean="0">
                <a:solidFill>
                  <a:srgbClr val="FF0000"/>
                </a:solidFill>
              </a:rPr>
              <a:t>information</a:t>
            </a:r>
            <a:r>
              <a:rPr lang="en-US" smtClean="0"/>
              <a:t> and </a:t>
            </a:r>
            <a:r>
              <a:rPr lang="en-US" smtClean="0">
                <a:solidFill>
                  <a:srgbClr val="FF0000"/>
                </a:solidFill>
              </a:rPr>
              <a:t>research</a:t>
            </a:r>
            <a:r>
              <a:rPr lang="en-US" smtClean="0"/>
              <a:t> across the hadron therapy community in Europe.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smtClean="0"/>
              <a:t>Building such platform would allow to aggregate and reuse data to address the needs of: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Patient referral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Model treatment outcome</a:t>
            </a:r>
          </a:p>
          <a:p>
            <a:pPr algn="just"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Prove the efficacy of ion therapy</a:t>
            </a:r>
          </a:p>
          <a:p>
            <a:pPr algn="just"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In order to fight against cancer one needs a multidisciplinary effort.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ICT bridges gaps between disciplines</a:t>
            </a:r>
          </a:p>
          <a:p>
            <a:pPr algn="just"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FEA1D4-B97C-4ED4-B668-8FC5695BC8A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To answer all the challenges and requirements of the </a:t>
            </a:r>
            <a:r>
              <a:rPr lang="en-US" dirty="0" err="1" smtClean="0"/>
              <a:t>Hadron</a:t>
            </a:r>
            <a:r>
              <a:rPr lang="en-US" dirty="0" smtClean="0"/>
              <a:t> Therapy community we are building a software platform based on Grids and here is the conceptual view of it.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The HISP role is to connect users with data sources.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Conceptually consists of: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 A grid middleware for basic services like data storage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 A security layer to enforce ethical and legal aspects of medical data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 A data integration and access service for semantic linking of data.</a:t>
            </a:r>
          </a:p>
          <a:p>
            <a:pPr marL="0" lvl="1"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 A portal for various </a:t>
            </a:r>
            <a:r>
              <a:rPr lang="en-US" dirty="0" err="1" smtClean="0"/>
              <a:t>usecases</a:t>
            </a:r>
            <a:r>
              <a:rPr lang="en-US" dirty="0" smtClean="0"/>
              <a:t>: cross-border patient referral </a:t>
            </a:r>
            <a:r>
              <a:rPr lang="en-US" dirty="0" smtClean="0"/>
              <a:t>and</a:t>
            </a:r>
            <a:r>
              <a:rPr lang="en-US" baseline="0" dirty="0" smtClean="0"/>
              <a:t> research</a:t>
            </a:r>
            <a:endParaRPr lang="en-US" dirty="0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All </a:t>
            </a:r>
            <a:r>
              <a:rPr lang="en-US" dirty="0" smtClean="0"/>
              <a:t>these linked by open and standard interfaces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3C6BEC-743E-4F0A-B67F-F5AA4FA23BE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</a:pPr>
            <a:r>
              <a:rPr lang="en-US" dirty="0" smtClean="0"/>
              <a:t>Referral example from Romania to Heidelberg Ion Therapy Centre.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baseline="0" dirty="0" smtClean="0"/>
              <a:t>Steps involved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baseline="0" dirty="0" smtClean="0"/>
              <a:t>Time and data </a:t>
            </a:r>
            <a:endParaRPr lang="en-US" baseline="0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FEA1D4-B97C-4ED4-B668-8FC5695BC8A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 eaLnBrk="1" hangingPunct="1">
              <a:spcBef>
                <a:spcPct val="0"/>
              </a:spcBef>
            </a:pPr>
            <a:r>
              <a:rPr lang="en-US" baseline="0" dirty="0" smtClean="0"/>
              <a:t>How is done now? Are there any problems? Can we do something about it?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FEA1D4-B97C-4ED4-B668-8FC5695BC8A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We have </a:t>
            </a:r>
            <a:r>
              <a:rPr lang="en-US" b="0" dirty="0" err="1" smtClean="0"/>
              <a:t>coomon</a:t>
            </a:r>
            <a:r>
              <a:rPr lang="en-US" b="0" dirty="0" smtClean="0"/>
              <a:t> </a:t>
            </a:r>
            <a:r>
              <a:rPr lang="en-US" b="0" dirty="0" err="1" smtClean="0"/>
              <a:t>neds</a:t>
            </a:r>
            <a:r>
              <a:rPr lang="en-US" b="0" dirty="0" smtClean="0"/>
              <a:t> like other VO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And special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/>
              <a:t>Medical </a:t>
            </a:r>
            <a:r>
              <a:rPr lang="en-US" b="0" dirty="0" smtClean="0"/>
              <a:t>Data exchange</a:t>
            </a:r>
            <a:r>
              <a:rPr lang="en-US" b="0" baseline="0" dirty="0" smtClean="0"/>
              <a:t> presents the challenge of respecting the ethical and legal frameworks.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baseline="0" dirty="0" smtClean="0"/>
              <a:t>From hospital internal rules </a:t>
            </a:r>
            <a:r>
              <a:rPr lang="en-US" b="0" baseline="0" dirty="0" smtClean="0"/>
              <a:t>to the EU legislation on data protection we have to ensure that patient rights and the research needs are balanced.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18A1A-0929-4381-99A8-E16848C7BFED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baseline="0" dirty="0" smtClean="0"/>
              <a:t>Here are the ingredients of the infrastructure;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baseline="0" dirty="0" smtClean="0"/>
              <a:t>Core services based on grid services will agregate data and metadata and provide computational power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dirty="0" smtClean="0"/>
              <a:t>Medical data is sensitive data thus requires proper ethical and legal frameworks.</a:t>
            </a:r>
            <a:endParaRPr lang="de-DE" sz="1200" b="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baseline="0" dirty="0" smtClean="0"/>
              <a:t>Strong grid security mechanisms will ensure AuthN and AuthZ and patient data will be protected by anonymisation and encryption.</a:t>
            </a:r>
            <a:endParaRPr lang="en-GB" sz="1200" b="0" dirty="0" smtClean="0"/>
          </a:p>
          <a:p>
            <a:r>
              <a:rPr lang="en-US" b="0" baseline="0" dirty="0" smtClean="0"/>
              <a:t>Role-based access: the molecular biologist doesn’t need to know about the patient’s name when doing research but the clinician will need to know when </a:t>
            </a:r>
            <a:r>
              <a:rPr lang="en-US" b="0" baseline="0" dirty="0" err="1" smtClean="0"/>
              <a:t>reffering</a:t>
            </a:r>
            <a:r>
              <a:rPr lang="en-US" b="0" baseline="0" dirty="0" smtClean="0"/>
              <a:t> form one site to another…</a:t>
            </a:r>
          </a:p>
          <a:p>
            <a:r>
              <a:rPr lang="en-US" b="0" baseline="0" dirty="0" smtClean="0"/>
              <a:t>Standard Interfaces to hospital information systems will ensure proper data aggregation. Also standard languages to query the platform will keep it accessible and extendible to other services and uses.</a:t>
            </a:r>
          </a:p>
          <a:p>
            <a:r>
              <a:rPr lang="en-US" b="0" baseline="0" dirty="0" smtClean="0"/>
              <a:t>Semantic layer will add meaning to data and allow ‘smart’ queries to be made.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B18A1A-0929-4381-99A8-E16848C7BFED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4B5BB1-DD91-439F-8987-CCA1DE5A851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59525-FBBE-49A2-8A53-3A574DDDDD37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94441-392E-40E3-BFCF-5CB175931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B3A4D-1EAB-4932-BE53-A8766CBADF05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4F7CC-5B25-4514-8766-2DCEC0383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07E2B-89BE-4D76-836C-96D00ECD54A7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A42B6-AD71-4448-9958-EB8C0AA78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9EE64-6860-4B57-870E-8767E87C0670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5F2E1-9E44-4F69-A063-1CF0A74DC2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E64BC-E16B-444E-9C25-892AA06A0351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8F486-A4DE-4F8C-B535-6441E8E78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C2BDC-CE63-4D9C-B4E3-8A2A4B8C380F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D8050-D869-47E0-9AAF-598E04797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4F2C1-9809-4E3F-B1D4-A2B28048DB6E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66B20-A382-4E2B-BCCA-C47200B79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81055-5A2E-48C4-A1C8-9ED562155F0C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5482C-9E11-4A67-BB3E-D73A9C1B9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AC9CB-868B-443C-A769-C18807398C22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A892E-EA83-49AF-9A48-DADA3228E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CC559-C788-41FD-BF24-165F0E88829D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E09DF-88B1-41C0-AB77-28675BF478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7AFD4-7D20-4F39-A73D-538F718406B0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5B1A9-4EB6-4E9A-A14F-7C140ACE1C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1BDA2B-6E4C-4A80-8ACC-3E7C3E7653AC}" type="datetime1">
              <a:rPr lang="en-US"/>
              <a:pPr>
                <a:defRPr/>
              </a:pPr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PARTNER Course, 26.02.2010, faustin.roman@cern.ch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520333-A45F-45E6-8CD3-72B67BF35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hyperlink" Target="mailto:faustin.roman@cern.ch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partnersite/workspace/faust/Shared%20Documents/Meetings/EGI_specific_poster.pdf" TargetMode="External"/><Relationship Id="rId2" Type="http://schemas.openxmlformats.org/officeDocument/2006/relationships/hyperlink" Target="https://espace.cern.ch/partnersite/workspace/faust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twiki.cern.ch/twiki/bin/view/PARTNERitES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nature.com/nm/journal/v16/n7/full/nm0710-744.html" TargetMode="Externa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linikum.uni-heidelberg.de/fileadmin/pressestelle/pdf/080218HIT_BR_SS_Broschuere_engl.pdf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6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7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hyperlink" Target="https://www.egi.eu/indico/contributionDisplay.py?contribId=70&amp;sessionId=122&amp;confId=48" TargetMode="External"/><Relationship Id="rId5" Type="http://schemas.openxmlformats.org/officeDocument/2006/relationships/image" Target="../media/image1.png"/><Relationship Id="rId10" Type="http://schemas.openxmlformats.org/officeDocument/2006/relationships/hyperlink" Target="http://www.egi.eu/EGITF2010/Nr21_Roman2" TargetMode="External"/><Relationship Id="rId4" Type="http://schemas.openxmlformats.org/officeDocument/2006/relationships/image" Target="../media/image6.jpeg"/><Relationship Id="rId9" Type="http://schemas.openxmlformats.org/officeDocument/2006/relationships/hyperlink" Target="http://www.egi.eu/EGITF2010/Nr20_Roman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inetoolkit.org/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  <p:pic>
        <p:nvPicPr>
          <p:cNvPr id="2051" name="Picture 7" descr="ific_2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73025"/>
            <a:ext cx="10668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0" descr="logo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1066800" y="3962400"/>
            <a:ext cx="54102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Motivation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Project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Overview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 Grid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services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Status</a:t>
            </a:r>
            <a:endParaRPr lang="en-US" sz="28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54" name="Text Box 19"/>
          <p:cNvSpPr txBox="1">
            <a:spLocks noChangeArrowheads="1"/>
          </p:cNvSpPr>
          <p:nvPr/>
        </p:nvSpPr>
        <p:spPr bwMode="auto">
          <a:xfrm>
            <a:off x="2895600" y="2743200"/>
            <a:ext cx="3890963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solidFill>
                  <a:schemeClr val="tx2"/>
                </a:solidFill>
                <a:latin typeface="Calibri" pitchFamily="34" charset="0"/>
              </a:rPr>
              <a:t>Faustin Laurentiu Roman</a:t>
            </a:r>
          </a:p>
          <a:p>
            <a:pPr algn="ctr"/>
            <a:r>
              <a:rPr lang="en-US" sz="2000" b="1">
                <a:solidFill>
                  <a:schemeClr val="tx2"/>
                </a:solidFill>
                <a:latin typeface="Calibri" pitchFamily="34" charset="0"/>
              </a:rPr>
              <a:t>CERN / IFIC</a:t>
            </a:r>
            <a:r>
              <a:rPr lang="en-US" sz="2000">
                <a:solidFill>
                  <a:schemeClr val="tx2"/>
                </a:solidFill>
                <a:latin typeface="Calibri" pitchFamily="34" charset="0"/>
              </a:rPr>
              <a:t/>
            </a:r>
            <a:br>
              <a:rPr lang="en-US" sz="2000">
                <a:solidFill>
                  <a:schemeClr val="tx2"/>
                </a:solidFill>
                <a:latin typeface="Calibri" pitchFamily="34" charset="0"/>
              </a:rPr>
            </a:br>
            <a:r>
              <a:rPr lang="en-US" sz="2000">
                <a:solidFill>
                  <a:schemeClr val="tx2"/>
                </a:solidFill>
                <a:latin typeface="Calibri" pitchFamily="34" charset="0"/>
                <a:hlinkClick r:id="rId5"/>
              </a:rPr>
              <a:t>faustin.roman@cern.ch</a:t>
            </a:r>
            <a:endParaRPr lang="en-US" sz="200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055" name="Picture 20" descr="fp7-peopl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29600" y="6096000"/>
            <a:ext cx="91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21" descr="MarieCuri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026150"/>
            <a:ext cx="7889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3" descr="cern-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75650" y="0"/>
            <a:ext cx="768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876300" y="1524000"/>
            <a:ext cx="7391400" cy="76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dirty="0" smtClean="0"/>
              <a:t>Grid services for </a:t>
            </a:r>
            <a:r>
              <a:rPr lang="en-US" sz="4000" dirty="0" err="1" smtClean="0"/>
              <a:t>Hadron</a:t>
            </a:r>
            <a:r>
              <a:rPr lang="en-US" sz="4000" dirty="0" smtClean="0"/>
              <a:t> Therapy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6018"/>
            <a:ext cx="8229600" cy="515858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Installed components:</a:t>
            </a:r>
          </a:p>
          <a:p>
            <a:pPr lvl="1"/>
            <a:r>
              <a:rPr lang="en-US" dirty="0" err="1" smtClean="0"/>
              <a:t>Liferay</a:t>
            </a:r>
            <a:r>
              <a:rPr lang="en-US" dirty="0" smtClean="0"/>
              <a:t>, VINE, AMGA, </a:t>
            </a:r>
            <a:r>
              <a:rPr lang="en-US" dirty="0" err="1" smtClean="0"/>
              <a:t>cgMDR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Next steps</a:t>
            </a:r>
            <a:endParaRPr lang="en-US" dirty="0" smtClean="0"/>
          </a:p>
          <a:p>
            <a:r>
              <a:rPr lang="en-US" dirty="0" smtClean="0"/>
              <a:t>VOMS </a:t>
            </a:r>
            <a:r>
              <a:rPr lang="en-US" dirty="0" smtClean="0"/>
              <a:t>portal </a:t>
            </a:r>
            <a:r>
              <a:rPr lang="en-US" dirty="0" smtClean="0"/>
              <a:t>integration</a:t>
            </a:r>
          </a:p>
          <a:p>
            <a:r>
              <a:rPr lang="en-US" dirty="0" smtClean="0"/>
              <a:t>Web service connection: AMGA and </a:t>
            </a:r>
            <a:r>
              <a:rPr lang="en-US" dirty="0" err="1" smtClean="0"/>
              <a:t>cgMDR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spcAft>
                <a:spcPts val="1200"/>
              </a:spcAft>
              <a:buNone/>
            </a:pPr>
            <a:r>
              <a:rPr lang="en-US" sz="2300" dirty="0" smtClean="0"/>
              <a:t>More on:</a:t>
            </a:r>
          </a:p>
          <a:p>
            <a:pPr>
              <a:spcAft>
                <a:spcPts val="1200"/>
              </a:spcAft>
            </a:pPr>
            <a:r>
              <a:rPr lang="en-US" sz="2300" dirty="0" smtClean="0">
                <a:hlinkClick r:id="rId2"/>
              </a:rPr>
              <a:t>https://espace.cern.ch/partnersite/workspace/faust</a:t>
            </a:r>
            <a:r>
              <a:rPr lang="en-US" sz="2300" dirty="0" smtClean="0">
                <a:hlinkClick r:id="rId2"/>
              </a:rPr>
              <a:t>/</a:t>
            </a:r>
            <a:r>
              <a:rPr lang="en-US" sz="2300" dirty="0" smtClean="0"/>
              <a:t>, e.g.</a:t>
            </a:r>
          </a:p>
          <a:p>
            <a:pPr>
              <a:spcAft>
                <a:spcPts val="1200"/>
              </a:spcAft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https://espace.cern.ch/partnersite/workspace/faust/Shared%20Documents/Meetings/EGI_specific_poster.pdf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Aft>
                <a:spcPts val="1200"/>
              </a:spcAft>
              <a:buNone/>
            </a:pPr>
            <a:endParaRPr lang="en-US" sz="2300" dirty="0" smtClean="0"/>
          </a:p>
          <a:p>
            <a:pPr>
              <a:spcAft>
                <a:spcPts val="1200"/>
              </a:spcAft>
            </a:pPr>
            <a:r>
              <a:rPr lang="en-US" sz="2300" dirty="0" smtClean="0"/>
              <a:t>Soon public: </a:t>
            </a:r>
            <a:r>
              <a:rPr lang="en-US" sz="2300" dirty="0" smtClean="0">
                <a:hlinkClick r:id="rId4"/>
              </a:rPr>
              <a:t>http://twiki.cern.ch/twiki/bin/view/PARTNERitESR</a:t>
            </a:r>
            <a:r>
              <a:rPr lang="en-US" sz="2300" dirty="0" smtClean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8077200" cy="7921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en-US" sz="3200" b="1" dirty="0" smtClean="0"/>
              <a:t>Summary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3" descr="PARTNERLogo_newv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7200" y="1"/>
            <a:ext cx="1066800" cy="838199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b="37931"/>
          <a:stretch>
            <a:fillRect/>
          </a:stretch>
        </p:blipFill>
        <p:spPr bwMode="auto">
          <a:xfrm>
            <a:off x="-1" y="914400"/>
            <a:ext cx="746421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 b="23077"/>
          <a:stretch>
            <a:fillRect/>
          </a:stretch>
        </p:blipFill>
        <p:spPr bwMode="auto">
          <a:xfrm>
            <a:off x="914400" y="2209800"/>
            <a:ext cx="74493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 b="36000"/>
          <a:stretch>
            <a:fillRect/>
          </a:stretch>
        </p:blipFill>
        <p:spPr bwMode="auto">
          <a:xfrm>
            <a:off x="2095500" y="3581400"/>
            <a:ext cx="70485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0"/>
            <a:ext cx="8077200" cy="7921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just"/>
            <a:r>
              <a:rPr lang="en-US" sz="3200" b="1" dirty="0" smtClean="0"/>
              <a:t>Status @ http://vopartner01.cern.ch:8080/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13" descr="PARTNERLogo_newv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7200" y="1"/>
            <a:ext cx="1066800" cy="838199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3"/>
          <a:srcRect r="34167" b="20895"/>
          <a:stretch>
            <a:fillRect/>
          </a:stretch>
        </p:blipFill>
        <p:spPr bwMode="auto">
          <a:xfrm>
            <a:off x="0" y="822325"/>
            <a:ext cx="7772400" cy="521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8077200" cy="838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i="1" dirty="0" smtClean="0"/>
              <a:t>BACKUP: A </a:t>
            </a:r>
            <a:r>
              <a:rPr lang="en-US" sz="3200" i="1" dirty="0"/>
              <a:t>patient opinion…</a:t>
            </a:r>
            <a:endParaRPr lang="en-US" sz="2800" dirty="0"/>
          </a:p>
        </p:txBody>
      </p:sp>
      <p:pic>
        <p:nvPicPr>
          <p:cNvPr id="9222" name="Picture 13" descr="PARTNERLogo_newv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1066800" cy="838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6200" y="3200400"/>
            <a:ext cx="6629400" cy="609600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14600" y="6107113"/>
            <a:ext cx="6553200" cy="36988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  <a:hlinkClick r:id="rId5"/>
              </a:rPr>
              <a:t>http://www.nature.com/nm/journal/v16/n7/full/nm0710-744.html</a:t>
            </a:r>
            <a:endParaRPr lang="en-US" dirty="0">
              <a:latin typeface="+mn-lt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7921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4000" dirty="0" smtClean="0"/>
              <a:t>Cancer treatment</a:t>
            </a:r>
            <a:endParaRPr lang="en-US" sz="4000" dirty="0"/>
          </a:p>
        </p:txBody>
      </p:sp>
      <p:pic>
        <p:nvPicPr>
          <p:cNvPr id="10" name="Picture 13" descr="PARTNERLogo_newv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"/>
            <a:ext cx="1066800" cy="838199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733800"/>
            <a:ext cx="6305550" cy="2545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/>
          <a:srcRect t="11739" r="8696" b="12174"/>
          <a:stretch>
            <a:fillRect/>
          </a:stretch>
        </p:blipFill>
        <p:spPr bwMode="auto">
          <a:xfrm>
            <a:off x="5715000" y="1507671"/>
            <a:ext cx="3227832" cy="192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304800" y="914400"/>
            <a:ext cx="8915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CANCER =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2</a:t>
            </a:r>
            <a:r>
              <a:rPr lang="en-US" sz="2000" b="1" baseline="30000" dirty="0" smtClean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largest cause of death  &amp; 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o. 1 for age 45-64 in EU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95400" y="6248400"/>
            <a:ext cx="5943600" cy="2462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000" dirty="0" smtClean="0">
                <a:hlinkClick r:id="rId6"/>
              </a:rPr>
              <a:t>http://www.klinikum.uni-heidelberg.de/fileadmin/pressestelle/pdf/080218HIT_BR_SS_Broschuere_engl.pdf</a:t>
            </a:r>
            <a:endParaRPr lang="en-US" sz="1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3179912"/>
            <a:ext cx="3200401" cy="49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3657600" y="1186190"/>
            <a:ext cx="54864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/>
              <a:t>(E</a:t>
            </a:r>
            <a:r>
              <a:rPr lang="en-US" sz="1100" dirty="0"/>
              <a:t>. </a:t>
            </a:r>
            <a:r>
              <a:rPr lang="en-US" sz="1100" dirty="0" err="1"/>
              <a:t>Niederlaender</a:t>
            </a:r>
            <a:r>
              <a:rPr lang="en-US" sz="1100" dirty="0"/>
              <a:t>, Causes of death in Europe, </a:t>
            </a:r>
            <a:r>
              <a:rPr lang="en-US" sz="1100" dirty="0" err="1"/>
              <a:t>Eurostat</a:t>
            </a:r>
            <a:r>
              <a:rPr lang="en-US" sz="1100" dirty="0"/>
              <a:t> KS-08-02-001-EN-C, </a:t>
            </a:r>
            <a:r>
              <a:rPr lang="en-US" sz="1100" dirty="0" smtClean="0"/>
              <a:t>2006)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" y="1752600"/>
            <a:ext cx="5105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TREATMENT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Surgery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Chemotherapy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/>
              <a:t> Radiotherapy</a:t>
            </a:r>
          </a:p>
          <a:p>
            <a:pPr lvl="2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 HADRON THERAPY (PT) =&gt; 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S\PARTNER\MEETINGS\2010\Stockholm_PAR_RadBio\Cente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57200"/>
            <a:ext cx="8763000" cy="605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7921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Conditions</a:t>
            </a:r>
            <a:endParaRPr lang="en-US" sz="3200" dirty="0"/>
          </a:p>
        </p:txBody>
      </p:sp>
      <p:sp>
        <p:nvSpPr>
          <p:cNvPr id="11" name="Oval 10"/>
          <p:cNvSpPr/>
          <p:nvPr/>
        </p:nvSpPr>
        <p:spPr>
          <a:xfrm>
            <a:off x="5257800" y="2286000"/>
            <a:ext cx="1905000" cy="9144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Research</a:t>
            </a:r>
          </a:p>
        </p:txBody>
      </p:sp>
      <p:sp>
        <p:nvSpPr>
          <p:cNvPr id="12" name="Oval 11"/>
          <p:cNvSpPr/>
          <p:nvPr/>
        </p:nvSpPr>
        <p:spPr>
          <a:xfrm>
            <a:off x="3048000" y="4876800"/>
            <a:ext cx="2362200" cy="9906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Information</a:t>
            </a:r>
          </a:p>
        </p:txBody>
      </p:sp>
      <p:sp>
        <p:nvSpPr>
          <p:cNvPr id="13" name="Oval 12"/>
          <p:cNvSpPr/>
          <p:nvPr/>
        </p:nvSpPr>
        <p:spPr>
          <a:xfrm>
            <a:off x="1676400" y="2133600"/>
            <a:ext cx="1905000" cy="76200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People</a:t>
            </a:r>
          </a:p>
        </p:txBody>
      </p:sp>
      <p:sp>
        <p:nvSpPr>
          <p:cNvPr id="17" name="Curved Down Arrow 16"/>
          <p:cNvSpPr/>
          <p:nvPr/>
        </p:nvSpPr>
        <p:spPr>
          <a:xfrm>
            <a:off x="3352800" y="1600200"/>
            <a:ext cx="2895600" cy="685800"/>
          </a:xfrm>
          <a:prstGeom prst="curvedDownArrow">
            <a:avLst>
              <a:gd name="adj1" fmla="val 62163"/>
              <a:gd name="adj2" fmla="val 116667"/>
              <a:gd name="adj3" fmla="val 2844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urved Down Arrow 18"/>
          <p:cNvSpPr/>
          <p:nvPr/>
        </p:nvSpPr>
        <p:spPr>
          <a:xfrm rot="7539255">
            <a:off x="5080001" y="4111625"/>
            <a:ext cx="2609850" cy="714375"/>
          </a:xfrm>
          <a:prstGeom prst="curvedDownArrow">
            <a:avLst>
              <a:gd name="adj1" fmla="val 62163"/>
              <a:gd name="adj2" fmla="val 116667"/>
              <a:gd name="adj3" fmla="val 2844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886200" y="1458913"/>
            <a:ext cx="1590675" cy="36988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Patient referral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86400" y="4114800"/>
            <a:ext cx="1851025" cy="64611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Model treatment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outcome</a:t>
            </a:r>
          </a:p>
        </p:txBody>
      </p:sp>
      <p:pic>
        <p:nvPicPr>
          <p:cNvPr id="3085" name="Picture 13" descr="PARTNERLogo_newv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1066800" cy="838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1066800"/>
            <a:ext cx="11430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5562600"/>
            <a:ext cx="12192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67600" y="3416300"/>
            <a:ext cx="10668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" y="3441700"/>
            <a:ext cx="106680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1800" y="5562600"/>
            <a:ext cx="10668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467600" y="3059113"/>
            <a:ext cx="1116013" cy="3698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Pathology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086600" y="762000"/>
            <a:ext cx="1108075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Radiology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81000" y="3059113"/>
            <a:ext cx="998538" cy="3698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Genetics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28600" y="5181600"/>
            <a:ext cx="854075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Physics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6781800" y="5181600"/>
            <a:ext cx="1063625" cy="381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Oncology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" y="1268413"/>
            <a:ext cx="990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57200" y="914400"/>
            <a:ext cx="1031875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Research</a:t>
            </a:r>
          </a:p>
        </p:txBody>
      </p:sp>
      <p:sp>
        <p:nvSpPr>
          <p:cNvPr id="18" name="Curved Down Arrow 17"/>
          <p:cNvSpPr/>
          <p:nvPr/>
        </p:nvSpPr>
        <p:spPr>
          <a:xfrm rot="14992681">
            <a:off x="1531938" y="3703638"/>
            <a:ext cx="2325687" cy="712787"/>
          </a:xfrm>
          <a:prstGeom prst="curvedDownArrow">
            <a:avLst>
              <a:gd name="adj1" fmla="val 62163"/>
              <a:gd name="adj2" fmla="val 116667"/>
              <a:gd name="adj3" fmla="val 2844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685925" y="4038600"/>
            <a:ext cx="1590675" cy="36988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Prove efficacy </a:t>
            </a:r>
          </a:p>
        </p:txBody>
      </p:sp>
      <p:sp>
        <p:nvSpPr>
          <p:cNvPr id="3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20" grpId="0" animBg="1"/>
      <p:bldP spid="22" grpId="0" animBg="1"/>
      <p:bldP spid="30" grpId="0" animBg="1"/>
      <p:bldP spid="31" grpId="0" animBg="1"/>
      <p:bldP spid="33" grpId="0" animBg="1"/>
      <p:bldP spid="34" grpId="0" animBg="1"/>
      <p:bldP spid="36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1650" y="1524000"/>
            <a:ext cx="333375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8077200" cy="838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/>
              <a:t>CAN GRID HELP? </a:t>
            </a:r>
            <a:r>
              <a:rPr lang="en-US" sz="3200" i="1" dirty="0"/>
              <a:t>: Coordinated resource sharing and problem solving in dynamic, multi-institutional virtual organizations… </a:t>
            </a:r>
            <a:r>
              <a:rPr lang="en-US" sz="2800" dirty="0"/>
              <a:t>(I. Foster et al)</a:t>
            </a:r>
          </a:p>
        </p:txBody>
      </p:sp>
      <p:pic>
        <p:nvPicPr>
          <p:cNvPr id="6149" name="Picture 13" descr="PARTNERLogo_newv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1066800" cy="838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5334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dirty="0" err="1" smtClean="0"/>
              <a:t>H</a:t>
            </a:r>
            <a:r>
              <a:rPr lang="en-US" sz="2800" dirty="0" err="1" smtClean="0"/>
              <a:t>adrontherapy</a:t>
            </a:r>
            <a:r>
              <a:rPr lang="en-US" sz="2800" dirty="0" smtClean="0"/>
              <a:t> </a:t>
            </a:r>
            <a:r>
              <a:rPr lang="en-US" sz="2800" b="1" dirty="0" smtClean="0"/>
              <a:t>I</a:t>
            </a:r>
            <a:r>
              <a:rPr lang="en-US" sz="2800" dirty="0" smtClean="0"/>
              <a:t>nformation </a:t>
            </a:r>
            <a:r>
              <a:rPr lang="en-US" sz="2800" b="1" dirty="0" smtClean="0"/>
              <a:t>S</a:t>
            </a:r>
            <a:r>
              <a:rPr lang="en-US" sz="2800" dirty="0" smtClean="0"/>
              <a:t>haring </a:t>
            </a:r>
            <a:r>
              <a:rPr lang="en-US" sz="2800" b="1" dirty="0" smtClean="0"/>
              <a:t>P</a:t>
            </a:r>
            <a:r>
              <a:rPr lang="en-US" sz="2800" dirty="0" smtClean="0"/>
              <a:t>latform (HISP)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486400" y="5040868"/>
            <a:ext cx="3657600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Thanks to</a:t>
            </a:r>
            <a:r>
              <a:rPr lang="en-US" dirty="0" smtClean="0"/>
              <a:t> </a:t>
            </a:r>
            <a:r>
              <a:rPr lang="en-US" dirty="0" smtClean="0"/>
              <a:t>AT, </a:t>
            </a:r>
            <a:r>
              <a:rPr lang="en-US" dirty="0" smtClean="0"/>
              <a:t>ES, </a:t>
            </a:r>
            <a:r>
              <a:rPr lang="en-US" dirty="0" smtClean="0"/>
              <a:t>UK medical doctors!</a:t>
            </a:r>
            <a:endParaRPr lang="en-US" dirty="0"/>
          </a:p>
        </p:txBody>
      </p:sp>
      <p:pic>
        <p:nvPicPr>
          <p:cNvPr id="9" name="Picture 14" descr="ific_2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5562600"/>
            <a:ext cx="912813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5562600"/>
            <a:ext cx="6731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2" descr="cern-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1600" y="5529262"/>
            <a:ext cx="6858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D:\PARTNER\Summaries-Reports\LYXTemplates\Logos\University_of_Surrey_Logo.e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01000" y="5715000"/>
            <a:ext cx="1143000" cy="3397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0755" y="5322094"/>
            <a:ext cx="604524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+mn-lt"/>
              </a:rPr>
              <a:t>More info </a:t>
            </a:r>
            <a:r>
              <a:rPr lang="en-US" sz="2000" b="1" dirty="0" smtClean="0">
                <a:latin typeface="+mn-lt"/>
              </a:rPr>
              <a:t>@</a:t>
            </a:r>
            <a:r>
              <a:rPr lang="en-US" sz="2000" b="1" dirty="0" smtClean="0">
                <a:latin typeface="+mn-lt"/>
              </a:rPr>
              <a:t> </a:t>
            </a:r>
            <a:r>
              <a:rPr lang="en-US" sz="2000" b="1" dirty="0" smtClean="0">
                <a:latin typeface="+mn-lt"/>
              </a:rPr>
              <a:t>EGI Technical Forum:</a:t>
            </a:r>
          </a:p>
          <a:p>
            <a:r>
              <a:rPr lang="en-US" dirty="0" smtClean="0">
                <a:latin typeface="+mn-lt"/>
              </a:rPr>
              <a:t>[</a:t>
            </a:r>
            <a:r>
              <a:rPr lang="en-US" dirty="0" smtClean="0">
                <a:latin typeface="+mn-lt"/>
              </a:rPr>
              <a:t>20] </a:t>
            </a:r>
            <a:r>
              <a:rPr lang="en-US" dirty="0" smtClean="0">
                <a:latin typeface="+mn-lt"/>
                <a:hlinkClick r:id="rId9"/>
              </a:rPr>
              <a:t>Grid services for </a:t>
            </a:r>
            <a:r>
              <a:rPr lang="en-US" dirty="0" err="1" smtClean="0">
                <a:latin typeface="+mn-lt"/>
                <a:hlinkClick r:id="rId9"/>
              </a:rPr>
              <a:t>hadron</a:t>
            </a:r>
            <a:r>
              <a:rPr lang="en-US" dirty="0" smtClean="0">
                <a:latin typeface="+mn-lt"/>
                <a:hlinkClick r:id="rId9"/>
              </a:rPr>
              <a:t> therapy</a:t>
            </a:r>
            <a:endParaRPr lang="en-US" dirty="0" smtClean="0">
              <a:latin typeface="+mn-lt"/>
            </a:endParaRPr>
          </a:p>
          <a:p>
            <a:r>
              <a:rPr lang="en-US" dirty="0" smtClean="0">
                <a:latin typeface="+mn-lt"/>
              </a:rPr>
              <a:t>[21] </a:t>
            </a:r>
            <a:r>
              <a:rPr lang="en-US" dirty="0" err="1" smtClean="0">
                <a:latin typeface="+mn-lt"/>
                <a:hlinkClick r:id="rId10"/>
              </a:rPr>
              <a:t>Hadrontherapy</a:t>
            </a:r>
            <a:r>
              <a:rPr lang="en-US" dirty="0" smtClean="0">
                <a:latin typeface="+mn-lt"/>
                <a:hlinkClick r:id="rId10"/>
              </a:rPr>
              <a:t> Information Sharing </a:t>
            </a:r>
            <a:r>
              <a:rPr lang="en-US" dirty="0" smtClean="0">
                <a:latin typeface="+mn-lt"/>
                <a:hlinkClick r:id="rId10"/>
              </a:rPr>
              <a:t>Platform</a:t>
            </a:r>
            <a:endParaRPr lang="en-US" dirty="0" smtClean="0">
              <a:latin typeface="+mn-lt"/>
            </a:endParaRPr>
          </a:p>
          <a:p>
            <a:r>
              <a:rPr lang="en-US" dirty="0" smtClean="0"/>
              <a:t>[70] </a:t>
            </a:r>
            <a:r>
              <a:rPr lang="en-US" dirty="0" err="1" smtClean="0">
                <a:hlinkClick r:id="rId11"/>
              </a:rPr>
              <a:t>Hadrontherapy</a:t>
            </a:r>
            <a:r>
              <a:rPr lang="en-US" dirty="0" smtClean="0">
                <a:hlinkClick r:id="rId11"/>
              </a:rPr>
              <a:t> and Grids - Issues and </a:t>
            </a:r>
            <a:r>
              <a:rPr lang="en-US" dirty="0" smtClean="0">
                <a:hlinkClick r:id="rId11"/>
              </a:rPr>
              <a:t>Requirements</a:t>
            </a:r>
            <a:endParaRPr lang="en-US" dirty="0" smtClean="0"/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228600" y="1905000"/>
            <a:ext cx="5029200" cy="3285544"/>
          </a:xfrm>
          <a:prstGeom prst="roundRect">
            <a:avLst>
              <a:gd name="adj" fmla="val 6592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279400">
              <a:schemeClr val="bg1">
                <a:alpha val="24000"/>
              </a:schemeClr>
            </a:glow>
            <a:softEdge rad="355600"/>
          </a:effectLst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</a:rPr>
              <a:t> Service Oriented Architecture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</a:rPr>
              <a:t> Platform Independence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</a:rPr>
              <a:t> Service </a:t>
            </a:r>
            <a:r>
              <a:rPr lang="en-GB" dirty="0" smtClean="0">
                <a:latin typeface="Verdana" pitchFamily="34" charset="0"/>
              </a:rPr>
              <a:t>security, interoperability, r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eliability </a:t>
            </a: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&amp; responsiveness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</a:rPr>
              <a:t> APIs </a:t>
            </a:r>
            <a:r>
              <a:rPr lang="en-GB" dirty="0" smtClean="0">
                <a:latin typeface="Verdana" pitchFamily="34" charset="0"/>
              </a:rPr>
              <a:t>based on open standards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</a:rPr>
              <a:t> “Sandbox” environment for developers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</a:rPr>
              <a:t> User friendly tools and interfaces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</a:rPr>
              <a:t> Easy to use web portals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Manuals and accessible proof-of-concepts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dirty="0" smtClean="0">
                <a:latin typeface="Verdana" pitchFamily="34" charset="0"/>
              </a:rPr>
              <a:t>Long </a:t>
            </a:r>
            <a:r>
              <a:rPr lang="en-GB" dirty="0" smtClean="0">
                <a:latin typeface="Verdana" pitchFamily="34" charset="0"/>
              </a:rPr>
              <a:t>term sustainability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4051" y="1512584"/>
            <a:ext cx="3087349" cy="392416"/>
          </a:xfrm>
          <a:prstGeom prst="roundRect">
            <a:avLst/>
          </a:prstGeom>
        </p:spPr>
        <p:style>
          <a:lnRef idx="0">
            <a:schemeClr val="dk1"/>
          </a:lnRef>
          <a:fillRef idx="1001">
            <a:schemeClr val="dk2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anchor="ctr"/>
          <a:lstStyle/>
          <a:p>
            <a:pPr algn="ctr" defTabSz="1280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Domain </a:t>
            </a:r>
            <a:r>
              <a:rPr lang="en-GB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requirements</a:t>
            </a:r>
            <a:endParaRPr lang="en-GB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S\PARTNER\MEETINGS\2010\Romania_Nov\EUHadronthera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698710"/>
            <a:ext cx="9144000" cy="6159290"/>
          </a:xfrm>
          <a:prstGeom prst="rect">
            <a:avLst/>
          </a:prstGeom>
          <a:noFill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7921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err="1" smtClean="0"/>
              <a:t>Usecase</a:t>
            </a:r>
            <a:r>
              <a:rPr lang="en-US" sz="3600" dirty="0" smtClean="0"/>
              <a:t>:</a:t>
            </a:r>
            <a:r>
              <a:rPr lang="en-US" sz="3600" dirty="0" smtClean="0"/>
              <a:t> </a:t>
            </a:r>
            <a:r>
              <a:rPr lang="en-US" sz="3600" dirty="0" err="1" smtClean="0"/>
              <a:t>eReferral</a:t>
            </a:r>
            <a:r>
              <a:rPr lang="en-US" sz="3600" dirty="0" smtClean="0"/>
              <a:t> and Research</a:t>
            </a:r>
            <a:endParaRPr lang="en-US" sz="3600" dirty="0"/>
          </a:p>
        </p:txBody>
      </p:sp>
      <p:pic>
        <p:nvPicPr>
          <p:cNvPr id="3085" name="Picture 13" descr="PARTNERLogo_newv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0"/>
            <a:ext cx="1066800" cy="7620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8" name="Curved Down Arrow 17"/>
          <p:cNvSpPr/>
          <p:nvPr/>
        </p:nvSpPr>
        <p:spPr>
          <a:xfrm rot="11919153">
            <a:off x="1649577" y="3749954"/>
            <a:ext cx="6178251" cy="846897"/>
          </a:xfrm>
          <a:prstGeom prst="curvedDownArrow">
            <a:avLst>
              <a:gd name="adj1" fmla="val 62163"/>
              <a:gd name="adj2" fmla="val 116667"/>
              <a:gd name="adj3" fmla="val 2844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Curved Down Arrow 23"/>
          <p:cNvSpPr/>
          <p:nvPr/>
        </p:nvSpPr>
        <p:spPr>
          <a:xfrm rot="1179673">
            <a:off x="2400772" y="2558029"/>
            <a:ext cx="6178251" cy="846897"/>
          </a:xfrm>
          <a:prstGeom prst="curvedDownArrow">
            <a:avLst>
              <a:gd name="adj1" fmla="val 62163"/>
              <a:gd name="adj2" fmla="val 116667"/>
              <a:gd name="adj3" fmla="val 2844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228600" y="2639568"/>
            <a:ext cx="1524000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DIAGNOSTIC</a:t>
            </a:r>
            <a:endParaRPr lang="en-US" dirty="0"/>
          </a:p>
        </p:txBody>
      </p:sp>
      <p:sp>
        <p:nvSpPr>
          <p:cNvPr id="13" name="Pentagon 12"/>
          <p:cNvSpPr/>
          <p:nvPr/>
        </p:nvSpPr>
        <p:spPr>
          <a:xfrm>
            <a:off x="457200" y="3350768"/>
            <a:ext cx="1295400" cy="4846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>
            <a:off x="7239000" y="2639568"/>
            <a:ext cx="1524000" cy="4846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FOLLOW-UP</a:t>
            </a:r>
            <a:endParaRPr lang="en-US" dirty="0"/>
          </a:p>
        </p:txBody>
      </p:sp>
      <p:sp>
        <p:nvSpPr>
          <p:cNvPr id="15" name="Pentagon 14"/>
          <p:cNvSpPr/>
          <p:nvPr/>
        </p:nvSpPr>
        <p:spPr>
          <a:xfrm>
            <a:off x="5562600" y="2639568"/>
            <a:ext cx="1447800" cy="4846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16" name="Pentagon 15"/>
          <p:cNvSpPr/>
          <p:nvPr/>
        </p:nvSpPr>
        <p:spPr>
          <a:xfrm>
            <a:off x="4000500" y="2639568"/>
            <a:ext cx="1295400" cy="4846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REFERRAL</a:t>
            </a:r>
            <a:endParaRPr lang="en-US" dirty="0"/>
          </a:p>
        </p:txBody>
      </p:sp>
      <p:sp>
        <p:nvSpPr>
          <p:cNvPr id="17" name="Pentagon 16"/>
          <p:cNvSpPr/>
          <p:nvPr/>
        </p:nvSpPr>
        <p:spPr>
          <a:xfrm>
            <a:off x="1981200" y="2639568"/>
            <a:ext cx="1600200" cy="4846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INITIAL TREATMENT</a:t>
            </a:r>
            <a:endParaRPr lang="en-US" dirty="0"/>
          </a:p>
        </p:txBody>
      </p:sp>
      <p:sp>
        <p:nvSpPr>
          <p:cNvPr id="20" name="Pentagon 19"/>
          <p:cNvSpPr/>
          <p:nvPr/>
        </p:nvSpPr>
        <p:spPr>
          <a:xfrm>
            <a:off x="2641600" y="3376168"/>
            <a:ext cx="1295400" cy="4846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DISCOVER</a:t>
            </a:r>
            <a:endParaRPr lang="en-US" dirty="0"/>
          </a:p>
        </p:txBody>
      </p:sp>
      <p:sp>
        <p:nvSpPr>
          <p:cNvPr id="21" name="Pentagon 20"/>
          <p:cNvSpPr/>
          <p:nvPr/>
        </p:nvSpPr>
        <p:spPr>
          <a:xfrm>
            <a:off x="7061200" y="3325368"/>
            <a:ext cx="1371600" cy="4846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INNOVATE</a:t>
            </a:r>
            <a:endParaRPr lang="en-US" dirty="0"/>
          </a:p>
        </p:txBody>
      </p:sp>
      <p:sp>
        <p:nvSpPr>
          <p:cNvPr id="22" name="Pentagon 21"/>
          <p:cNvSpPr/>
          <p:nvPr/>
        </p:nvSpPr>
        <p:spPr>
          <a:xfrm>
            <a:off x="4800600" y="3401568"/>
            <a:ext cx="1371600" cy="484632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TRAINING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762000"/>
            <a:ext cx="91440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43" name="Table 142"/>
          <p:cNvGraphicFramePr>
            <a:graphicFrameLocks noGrp="1"/>
          </p:cNvGraphicFramePr>
          <p:nvPr/>
        </p:nvGraphicFramePr>
        <p:xfrm>
          <a:off x="0" y="4114800"/>
          <a:ext cx="9083710" cy="1636164"/>
        </p:xfrm>
        <a:graphic>
          <a:graphicData uri="http://schemas.openxmlformats.org/drawingml/2006/table">
            <a:tbl>
              <a:tblPr/>
              <a:tblGrid>
                <a:gridCol w="685800"/>
                <a:gridCol w="831219"/>
                <a:gridCol w="601031"/>
                <a:gridCol w="831219"/>
                <a:gridCol w="801056"/>
                <a:gridCol w="637543"/>
                <a:gridCol w="835981"/>
                <a:gridCol w="907419"/>
                <a:gridCol w="942343"/>
                <a:gridCol w="1031243"/>
                <a:gridCol w="978856"/>
              </a:tblGrid>
              <a:tr h="4314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STEPS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DIAGNOSE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INITIAL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TREAT</a:t>
                      </a:r>
                      <a:r>
                        <a:rPr lang="en-US" sz="1050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REFFERAL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DECISION</a:t>
                      </a:r>
                      <a:r>
                        <a:rPr lang="en-US" sz="1050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REMOTE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DECISION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TREAT</a:t>
                      </a:r>
                      <a:r>
                        <a:rPr lang="en-US" sz="1050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FOLOW-UP</a:t>
                      </a:r>
                      <a:r>
                        <a:rPr lang="en-US" sz="1050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RESEARCH</a:t>
                      </a:r>
                      <a:r>
                        <a:rPr lang="en-US" sz="105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DISCOVERY</a:t>
                      </a:r>
                      <a:r>
                        <a:rPr lang="en-US" sz="105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DISSEMINATE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TRAIN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NOVEL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TREATMENT</a:t>
                      </a:r>
                      <a:r>
                        <a:rPr lang="en-US" sz="1050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4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ACCESS NOW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1-2 DAYS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VAR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1-2 WEEKS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WEEKS</a:t>
                      </a:r>
                      <a:endParaRPr lang="en-US" sz="1050" b="1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WEEKS 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WEEKS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WEEKS</a:t>
                      </a:r>
                      <a:endParaRPr lang="en-US" sz="1050" b="1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YEARS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MONTHS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YEARS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746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FUTURE ACCESS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1-2 DAYS</a:t>
                      </a:r>
                      <a:endParaRPr lang="en-US" sz="1050" b="1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VAR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INSTANT</a:t>
                      </a:r>
                      <a:endParaRPr lang="en-US" sz="1050" b="1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INSTANT</a:t>
                      </a:r>
                      <a:endParaRPr lang="en-US" sz="1050" b="1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VAR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INSTANT</a:t>
                      </a:r>
                      <a:endParaRPr lang="en-US" sz="1050" b="1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INSTANT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MONTHS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DAYS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&lt;YEAR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4163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DATA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SIZE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1Gb </a:t>
                      </a:r>
                      <a:endParaRPr lang="en-US" sz="1050" b="1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1.5Gb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1.5Gb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1.5Gb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5Gb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10Gb</a:t>
                      </a:r>
                      <a:r>
                        <a:rPr lang="en-US" sz="1050" kern="120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50" b="1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5Tb</a:t>
                      </a:r>
                      <a:r>
                        <a:rPr lang="en-US" sz="1050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endParaRPr lang="en-US" sz="1050" dirty="0">
                        <a:latin typeface="Arial" pitchFamily="34" charset="0"/>
                        <a:ea typeface="MS Mincho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5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1753" marR="41753" marT="20877" marB="2087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144" name="Picture 2" descr="D:\DOCS\PARTNER\MEETINGS\2010\Romania_Nov\CD-Blank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5337178"/>
            <a:ext cx="688683" cy="684211"/>
          </a:xfrm>
          <a:prstGeom prst="rect">
            <a:avLst/>
          </a:prstGeom>
          <a:noFill/>
          <a:scene3d>
            <a:camera prst="isometricOffAxis1Top"/>
            <a:lightRig rig="threePt" dir="t"/>
          </a:scene3d>
        </p:spPr>
      </p:pic>
      <p:grpSp>
        <p:nvGrpSpPr>
          <p:cNvPr id="145" name="Group 144"/>
          <p:cNvGrpSpPr/>
          <p:nvPr/>
        </p:nvGrpSpPr>
        <p:grpSpPr>
          <a:xfrm>
            <a:off x="3730917" y="5340356"/>
            <a:ext cx="691566" cy="987422"/>
            <a:chOff x="3730917" y="5340356"/>
            <a:chExt cx="691566" cy="987422"/>
          </a:xfrm>
        </p:grpSpPr>
        <p:pic>
          <p:nvPicPr>
            <p:cNvPr id="14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33800" y="5643567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4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33800" y="55689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4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33800" y="54927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4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30917" y="54165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5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33800" y="53403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</p:grpSp>
      <p:grpSp>
        <p:nvGrpSpPr>
          <p:cNvPr id="184" name="Group 183"/>
          <p:cNvGrpSpPr/>
          <p:nvPr/>
        </p:nvGrpSpPr>
        <p:grpSpPr>
          <a:xfrm>
            <a:off x="4495800" y="5340356"/>
            <a:ext cx="691566" cy="1368422"/>
            <a:chOff x="4495800" y="5340356"/>
            <a:chExt cx="691566" cy="1368422"/>
          </a:xfrm>
        </p:grpSpPr>
        <p:pic>
          <p:nvPicPr>
            <p:cNvPr id="18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8683" y="6024567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8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8683" y="59499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8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8683" y="58737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8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5800" y="57975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8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8683" y="57213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9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8683" y="5643567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9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8683" y="55689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9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8683" y="54927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9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5800" y="54165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9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498683" y="5340356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</p:grpSp>
      <p:grpSp>
        <p:nvGrpSpPr>
          <p:cNvPr id="195" name="Group 194"/>
          <p:cNvGrpSpPr/>
          <p:nvPr/>
        </p:nvGrpSpPr>
        <p:grpSpPr>
          <a:xfrm>
            <a:off x="1447800" y="5262567"/>
            <a:ext cx="688683" cy="760411"/>
            <a:chOff x="1447800" y="5262567"/>
            <a:chExt cx="688683" cy="760411"/>
          </a:xfrm>
        </p:grpSpPr>
        <p:pic>
          <p:nvPicPr>
            <p:cNvPr id="19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5338767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19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7800" y="5262567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</p:grpSp>
      <p:grpSp>
        <p:nvGrpSpPr>
          <p:cNvPr id="198" name="Group 197"/>
          <p:cNvGrpSpPr/>
          <p:nvPr/>
        </p:nvGrpSpPr>
        <p:grpSpPr>
          <a:xfrm>
            <a:off x="2209800" y="5260978"/>
            <a:ext cx="688683" cy="760411"/>
            <a:chOff x="2209800" y="5260978"/>
            <a:chExt cx="688683" cy="760411"/>
          </a:xfrm>
        </p:grpSpPr>
        <p:pic>
          <p:nvPicPr>
            <p:cNvPr id="19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09800" y="53371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0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09800" y="52609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</p:grpSp>
      <p:grpSp>
        <p:nvGrpSpPr>
          <p:cNvPr id="201" name="Group 200"/>
          <p:cNvGrpSpPr/>
          <p:nvPr/>
        </p:nvGrpSpPr>
        <p:grpSpPr>
          <a:xfrm>
            <a:off x="3048000" y="5260978"/>
            <a:ext cx="688683" cy="760411"/>
            <a:chOff x="3048000" y="5260978"/>
            <a:chExt cx="688683" cy="760411"/>
          </a:xfrm>
        </p:grpSpPr>
        <p:pic>
          <p:nvPicPr>
            <p:cNvPr id="20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8000" y="53371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0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8000" y="52609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</p:grpSp>
      <p:grpSp>
        <p:nvGrpSpPr>
          <p:cNvPr id="204" name="Group 203"/>
          <p:cNvGrpSpPr/>
          <p:nvPr/>
        </p:nvGrpSpPr>
        <p:grpSpPr>
          <a:xfrm>
            <a:off x="5257800" y="4876800"/>
            <a:ext cx="3886200" cy="2130422"/>
            <a:chOff x="5257800" y="4876800"/>
            <a:chExt cx="3886200" cy="2130422"/>
          </a:xfrm>
        </p:grpSpPr>
        <p:sp>
          <p:nvSpPr>
            <p:cNvPr id="205" name="Explosion 1 204"/>
            <p:cNvSpPr/>
            <p:nvPr/>
          </p:nvSpPr>
          <p:spPr>
            <a:xfrm>
              <a:off x="5257800" y="4876800"/>
              <a:ext cx="3886200" cy="1981200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7883" y="6173789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0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7883" y="60991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0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3083" y="5868989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0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3083" y="57943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3083" y="57181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0200" y="56419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3083" y="55657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3083" y="5487989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3083" y="54133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3083" y="53371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0200" y="52609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13083" y="51847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5483" y="6021389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1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5483" y="59467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5483" y="58705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2600" y="57943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5483" y="57181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5483" y="5640389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5483" y="55657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5483" y="54895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2600" y="54133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565483" y="53371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7883" y="60229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2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5000" y="59467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7883" y="58705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7883" y="5792789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7883" y="57181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7883" y="56419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5000" y="55657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17883" y="5489578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3283" y="60182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3283" y="5943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8483" y="57134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3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8483" y="56388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8483" y="5562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5600" y="5486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8483" y="5410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8483" y="53324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8483" y="52578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8483" y="5181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5600" y="5105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08483" y="5029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883" y="58658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4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883" y="5791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883" y="5715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58000" y="56388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883" y="5562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883" y="54848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883" y="5410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883" y="5334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58000" y="52578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860883" y="5181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3283" y="5867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5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0400" y="5791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3283" y="5715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3283" y="56372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3283" y="5562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3283" y="5486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0400" y="5410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013283" y="5334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5800" y="63230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5800" y="6248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01000" y="60182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6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01000" y="5943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01000" y="5867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98117" y="5791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01000" y="5715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01000" y="56372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01000" y="5562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01000" y="5486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998117" y="5410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001000" y="5334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3400" y="61706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7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3400" y="6096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3400" y="60198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0517" y="5943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3400" y="5867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3400" y="57896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3400" y="5715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3400" y="56388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6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0517" y="55626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7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153400" y="5486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8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5800" y="6172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89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2917" y="6096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90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5800" y="60198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91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5800" y="5942011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92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5800" y="58674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93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5800" y="57912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94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2917" y="57150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  <p:pic>
          <p:nvPicPr>
            <p:cNvPr id="295" name="Picture 2" descr="D:\DOCS\PARTNER\MEETINGS\2010\Romania_Nov\CD-Blank.gif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305800" y="5638800"/>
              <a:ext cx="688683" cy="684211"/>
            </a:xfrm>
            <a:prstGeom prst="rect">
              <a:avLst/>
            </a:prstGeom>
            <a:noFill/>
            <a:scene3d>
              <a:camera prst="isometricOffAxis1Top"/>
              <a:lightRig rig="threePt" dir="t"/>
            </a:scene3d>
          </p:spPr>
        </p:pic>
      </p:grpSp>
      <p:sp>
        <p:nvSpPr>
          <p:cNvPr id="29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IT-DNG meeting, CERN  14.10.2010</a:t>
            </a:r>
            <a:r>
              <a:rPr lang="en-US" dirty="0">
                <a:solidFill>
                  <a:schemeClr val="tx1"/>
                </a:solidFill>
              </a:rPr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973" y="838200"/>
            <a:ext cx="364302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3124200"/>
            <a:ext cx="3533564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7921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cs typeface="Arial" pitchFamily="34" charset="0"/>
              </a:rPr>
              <a:t>Usecase1: </a:t>
            </a:r>
            <a:r>
              <a:rPr lang="en-US" sz="3600" dirty="0" err="1" smtClean="0">
                <a:cs typeface="Arial" pitchFamily="34" charset="0"/>
              </a:rPr>
              <a:t>e</a:t>
            </a:r>
            <a:r>
              <a:rPr lang="en-US" sz="3600" dirty="0" err="1" smtClean="0">
                <a:cs typeface="Arial" pitchFamily="34" charset="0"/>
              </a:rPr>
              <a:t>Referral</a:t>
            </a:r>
            <a:endParaRPr lang="en-US" sz="3600" dirty="0">
              <a:cs typeface="Arial" pitchFamily="34" charset="0"/>
            </a:endParaRPr>
          </a:p>
        </p:txBody>
      </p:sp>
      <p:pic>
        <p:nvPicPr>
          <p:cNvPr id="3085" name="Picture 13" descr="PARTNERLogo_new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77200" y="0"/>
            <a:ext cx="1066800" cy="8382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322" name="TextBox 321"/>
          <p:cNvSpPr txBox="1"/>
          <p:nvPr/>
        </p:nvSpPr>
        <p:spPr>
          <a:xfrm>
            <a:off x="304800" y="1600200"/>
            <a:ext cx="2996333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Patient data by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EMAIL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Images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DVD via POST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Treatment remains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@ 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Follow-up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difficult to none</a:t>
            </a:r>
          </a:p>
        </p:txBody>
      </p:sp>
      <p:sp>
        <p:nvSpPr>
          <p:cNvPr id="323" name="TextBox 322"/>
          <p:cNvSpPr txBox="1"/>
          <p:nvPr/>
        </p:nvSpPr>
        <p:spPr>
          <a:xfrm>
            <a:off x="3569667" y="3505200"/>
            <a:ext cx="2297733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Security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Time and reliability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Information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History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5181600" y="5410200"/>
            <a:ext cx="2899890" cy="120032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SSL/ Grid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certs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Encrypted storage/SSL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Collaborative portal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Personal Health Record</a:t>
            </a:r>
          </a:p>
        </p:txBody>
      </p:sp>
      <p:sp>
        <p:nvSpPr>
          <p:cNvPr id="328" name="TextBox 327"/>
          <p:cNvSpPr txBox="1"/>
          <p:nvPr/>
        </p:nvSpPr>
        <p:spPr>
          <a:xfrm>
            <a:off x="304800" y="984892"/>
            <a:ext cx="2438400" cy="39241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anchor="ctr"/>
          <a:lstStyle/>
          <a:p>
            <a:pPr algn="ctr" defTabSz="1280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How is done now?</a:t>
            </a:r>
            <a:endParaRPr lang="en-GB" b="1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329" name="TextBox 328"/>
          <p:cNvSpPr txBox="1"/>
          <p:nvPr/>
        </p:nvSpPr>
        <p:spPr>
          <a:xfrm>
            <a:off x="3429000" y="2884184"/>
            <a:ext cx="1828800" cy="39241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/>
          <a:p>
            <a:pPr algn="ctr" defTabSz="1280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Issues…</a:t>
            </a:r>
            <a:endParaRPr lang="en-GB" b="1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330" name="TextBox 329"/>
          <p:cNvSpPr txBox="1"/>
          <p:nvPr/>
        </p:nvSpPr>
        <p:spPr>
          <a:xfrm>
            <a:off x="5109690" y="4876800"/>
            <a:ext cx="2209800" cy="39241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anchor="ctr"/>
          <a:lstStyle/>
          <a:p>
            <a:pPr algn="ctr" defTabSz="12801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Any </a:t>
            </a:r>
            <a:r>
              <a:rPr lang="en-GB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solutions</a:t>
            </a:r>
            <a:r>
              <a:rPr lang="en-GB" b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?</a:t>
            </a:r>
            <a:endParaRPr lang="en-GB" b="1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33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8077200" cy="7921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en-US" sz="3200" dirty="0" err="1" smtClean="0"/>
              <a:t>Usecase</a:t>
            </a:r>
            <a:r>
              <a:rPr lang="en-US" sz="3200" dirty="0" smtClean="0"/>
              <a:t> 2: Research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4572000" y="3276600"/>
            <a:ext cx="4572000" cy="9906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</a:rPr>
              <a:t>Directive 95/46/EC, </a:t>
            </a:r>
            <a:r>
              <a:rPr lang="en-GB" sz="1700" dirty="0" smtClean="0">
                <a:solidFill>
                  <a:schemeClr val="accent1">
                    <a:lumMod val="75000"/>
                  </a:schemeClr>
                </a:solidFill>
              </a:rPr>
              <a:t>Directive 2002/58/EC, 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</a:rPr>
              <a:t>EC Recommendation (EC Rec. 2008/594/EC)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</a:rPr>
              <a:t>Country specific: UK DPA 1998, DE BDSG,…</a:t>
            </a:r>
            <a:endParaRPr lang="en-US" sz="17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auto">
          <a:xfrm rot="16200000">
            <a:off x="4762499" y="5143499"/>
            <a:ext cx="2057401" cy="457200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Research data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6172200" y="4572000"/>
            <a:ext cx="3048000" cy="1752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Adequate, relevant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Informed Consent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(Pseudo)</a:t>
            </a:r>
            <a:r>
              <a:rPr lang="en-US" sz="2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Anonymization</a:t>
            </a:r>
            <a:endParaRPr lang="en-US" sz="2200" b="1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Publish findings</a:t>
            </a:r>
          </a:p>
        </p:txBody>
      </p: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0" y="4572000"/>
            <a:ext cx="2362200" cy="17145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Privacy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Confidentiality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Autonomy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Liability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 rot="5400000">
            <a:off x="1645627" y="5136173"/>
            <a:ext cx="2042746" cy="457200"/>
          </a:xfrm>
          <a:prstGeom prst="rect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Clinical data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506" name="Picture 2" descr="C:\Documents and Settings\Faust\Local Settings\Temporary Internet Files\Content.IE5\2449VS7F\MC90029715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4648200"/>
            <a:ext cx="1805940" cy="1412748"/>
          </a:xfrm>
          <a:prstGeom prst="rect">
            <a:avLst/>
          </a:prstGeom>
          <a:noFill/>
        </p:spPr>
      </p:pic>
      <p:pic>
        <p:nvPicPr>
          <p:cNvPr id="14" name="Picture 13" descr="PARTNERLogo_newv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1"/>
            <a:ext cx="1066800" cy="838199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47447" y="838200"/>
            <a:ext cx="308129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Common needs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Federated data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Security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Provenance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Workflows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Simulations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Visualization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0" y="838200"/>
            <a:ext cx="33906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and Special requests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Enhanced Protection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Agreement service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Semantic integration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And ease to use!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48200" y="2814935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r>
              <a:rPr lang="en-US" sz="2400" b="1" dirty="0" smtClean="0"/>
              <a:t>ecause..</a:t>
            </a:r>
            <a:endParaRPr lang="en-US" sz="2400" b="1" dirty="0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9" grpId="0" animBg="1"/>
      <p:bldP spid="10" grpId="0" animBg="1"/>
      <p:bldP spid="11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8077200" cy="79216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en-US" sz="3200" b="1" dirty="0" smtClean="0"/>
              <a:t>Conceptual Services and functions / Grid tools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dirty="0" smtClean="0"/>
              <a:t>IFIC Grid Course, Valencia  08.07.2010, faustin.roman@cern.ch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" y="838200"/>
            <a:ext cx="8915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PARTNERLogo_newv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77200" y="1"/>
            <a:ext cx="1066800" cy="838199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/>
          <a:srcRect l="28403" t="22444" r="26737" b="39321"/>
          <a:stretch>
            <a:fillRect/>
          </a:stretch>
        </p:blipFill>
        <p:spPr bwMode="auto">
          <a:xfrm>
            <a:off x="228600" y="4093027"/>
            <a:ext cx="4038600" cy="230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57200" y="3733800"/>
            <a:ext cx="3657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Some tools 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5029200" y="3733800"/>
            <a:ext cx="3657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More tools …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4343400"/>
            <a:ext cx="40522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/>
              <a:t> Vine </a:t>
            </a:r>
            <a:r>
              <a:rPr lang="en-US" b="1" dirty="0" err="1" smtClean="0"/>
              <a:t>Toolikt</a:t>
            </a:r>
            <a:r>
              <a:rPr lang="en-US" b="1" dirty="0" smtClean="0"/>
              <a:t>: </a:t>
            </a:r>
            <a:r>
              <a:rPr lang="en-US" b="1" dirty="0" smtClean="0">
                <a:hlinkClick r:id="rId6"/>
              </a:rPr>
              <a:t>http://vinetoolkit.org/</a:t>
            </a:r>
            <a:endParaRPr lang="en-US" b="1" dirty="0" smtClean="0"/>
          </a:p>
          <a:p>
            <a:r>
              <a:rPr lang="en-US" dirty="0" smtClean="0"/>
              <a:t>(Flex, </a:t>
            </a:r>
            <a:r>
              <a:rPr lang="en-US" dirty="0" err="1" smtClean="0"/>
              <a:t>BlazeDS</a:t>
            </a:r>
            <a:r>
              <a:rPr lang="en-US" dirty="0" smtClean="0"/>
              <a:t>, </a:t>
            </a:r>
            <a:r>
              <a:rPr lang="en-US" dirty="0" err="1" smtClean="0"/>
              <a:t>Liferay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VOMS</a:t>
            </a:r>
            <a:r>
              <a:rPr lang="en-US" dirty="0" smtClean="0"/>
              <a:t>, AMGA, </a:t>
            </a:r>
            <a:r>
              <a:rPr lang="en-US" dirty="0" err="1" smtClean="0"/>
              <a:t>cgMDR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Linux</a:t>
            </a:r>
            <a:r>
              <a:rPr lang="en-US" dirty="0" smtClean="0"/>
              <a:t>, Apache, </a:t>
            </a:r>
            <a:r>
              <a:rPr lang="en-US" dirty="0" err="1" smtClean="0"/>
              <a:t>MySQL</a:t>
            </a:r>
            <a:r>
              <a:rPr lang="en-US" dirty="0" smtClean="0"/>
              <a:t>, </a:t>
            </a:r>
            <a:r>
              <a:rPr lang="en-US" dirty="0" smtClean="0"/>
              <a:t>Eclipse…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810000" y="914400"/>
            <a:ext cx="5105400" cy="2286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990600"/>
            <a:ext cx="23622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3505200"/>
            <a:ext cx="1150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TOMCAT</a:t>
            </a:r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81000" y="1066800"/>
            <a:ext cx="1981200" cy="23622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11430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Liferay</a:t>
            </a:r>
            <a:endParaRPr lang="en-US" b="1" dirty="0"/>
          </a:p>
        </p:txBody>
      </p:sp>
      <p:sp>
        <p:nvSpPr>
          <p:cNvPr id="8" name="Oval 7"/>
          <p:cNvSpPr/>
          <p:nvPr/>
        </p:nvSpPr>
        <p:spPr>
          <a:xfrm>
            <a:off x="685800" y="2133600"/>
            <a:ext cx="12954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79216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3200" b="1" dirty="0" smtClean="0"/>
              <a:t>Architecture</a:t>
            </a:r>
            <a:endParaRPr lang="en-US" sz="3200" b="1" dirty="0"/>
          </a:p>
        </p:txBody>
      </p:sp>
      <p:pic>
        <p:nvPicPr>
          <p:cNvPr id="11" name="Picture 13" descr="PARTNERLogo_newv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"/>
            <a:ext cx="1066800" cy="838199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12" name="Hexagon 11"/>
          <p:cNvSpPr/>
          <p:nvPr/>
        </p:nvSpPr>
        <p:spPr>
          <a:xfrm>
            <a:off x="2667000" y="3276600"/>
            <a:ext cx="6324600" cy="533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VINE API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3276600" y="4267200"/>
            <a:ext cx="4953000" cy="228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lowchart: Direct Access Storage 13"/>
          <p:cNvSpPr/>
          <p:nvPr/>
        </p:nvSpPr>
        <p:spPr>
          <a:xfrm>
            <a:off x="2362200" y="1676400"/>
            <a:ext cx="1600200" cy="457200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14600" y="1676400"/>
            <a:ext cx="881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Tunnel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590800" y="12954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SOAP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590800" y="213360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724400" y="4267200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RESOURCES</a:t>
            </a:r>
            <a:endParaRPr lang="en-US" b="1" dirty="0"/>
          </a:p>
        </p:txBody>
      </p:sp>
      <p:sp>
        <p:nvSpPr>
          <p:cNvPr id="29" name="Rounded Rectangle 28"/>
          <p:cNvSpPr/>
          <p:nvPr/>
        </p:nvSpPr>
        <p:spPr>
          <a:xfrm>
            <a:off x="3581400" y="4724400"/>
            <a:ext cx="1219200" cy="533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VOMS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3581400" y="5715000"/>
            <a:ext cx="1219200" cy="533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CE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5181600" y="5715000"/>
            <a:ext cx="1219200" cy="533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5181600" y="4724400"/>
            <a:ext cx="1219200" cy="533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AMGA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6705600" y="4724400"/>
            <a:ext cx="1219200" cy="533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cgMDR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6705600" y="5715000"/>
            <a:ext cx="1219200" cy="5334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other..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685800" y="2743200"/>
            <a:ext cx="12954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Portlets</a:t>
            </a:r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685800" y="1524000"/>
            <a:ext cx="12954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Layout</a:t>
            </a:r>
            <a:endParaRPr lang="en-US" dirty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/>
          <a:srcRect l="41453" t="18421" b="18421"/>
          <a:stretch>
            <a:fillRect/>
          </a:stretch>
        </p:blipFill>
        <p:spPr bwMode="auto">
          <a:xfrm>
            <a:off x="3810000" y="1371600"/>
            <a:ext cx="52197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381000" y="4953000"/>
            <a:ext cx="20574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09600" y="6488668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Hospital/Centre</a:t>
            </a:r>
            <a:endParaRPr lang="en-US" b="1" dirty="0"/>
          </a:p>
        </p:txBody>
      </p:sp>
      <p:sp>
        <p:nvSpPr>
          <p:cNvPr id="39" name="Rounded Rectangle 38"/>
          <p:cNvSpPr/>
          <p:nvPr/>
        </p:nvSpPr>
        <p:spPr>
          <a:xfrm>
            <a:off x="609600" y="5029200"/>
            <a:ext cx="1600200" cy="14478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62000" y="5105400"/>
            <a:ext cx="12954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HIS</a:t>
            </a:r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762000" y="5562600"/>
            <a:ext cx="12954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RIS</a:t>
            </a:r>
            <a:endParaRPr lang="en-US" dirty="0"/>
          </a:p>
        </p:txBody>
      </p:sp>
      <p:sp>
        <p:nvSpPr>
          <p:cNvPr id="44" name="Oval 43"/>
          <p:cNvSpPr/>
          <p:nvPr/>
        </p:nvSpPr>
        <p:spPr>
          <a:xfrm>
            <a:off x="762000" y="6019800"/>
            <a:ext cx="12954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PACS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381000" y="4800600"/>
            <a:ext cx="2133600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791200" y="99060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Services</a:t>
            </a:r>
            <a:endParaRPr lang="en-US" b="1" dirty="0"/>
          </a:p>
        </p:txBody>
      </p:sp>
      <p:sp>
        <p:nvSpPr>
          <p:cNvPr id="51" name="Up-Down Arrow 50"/>
          <p:cNvSpPr/>
          <p:nvPr/>
        </p:nvSpPr>
        <p:spPr>
          <a:xfrm>
            <a:off x="1219200" y="3962400"/>
            <a:ext cx="457200" cy="8382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SSL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IT-DNG meeting, CERN  14.10.2010</a:t>
            </a:r>
            <a:r>
              <a:rPr lang="en-US" dirty="0"/>
              <a:t>, faustin.roman@cern.ch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4702</TotalTime>
  <Words>1315</Words>
  <Application>Microsoft Office PowerPoint</Application>
  <PresentationFormat>On-screen Show (4:3)</PresentationFormat>
  <Paragraphs>263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Cancer treatment</vt:lpstr>
      <vt:lpstr>Conditions</vt:lpstr>
      <vt:lpstr>Hadrontherapy Information Sharing Platform (HISP)</vt:lpstr>
      <vt:lpstr>Usecase: eReferral and Research</vt:lpstr>
      <vt:lpstr>Usecase1: eReferral</vt:lpstr>
      <vt:lpstr>Slide 7</vt:lpstr>
      <vt:lpstr>Slide 8</vt:lpstr>
      <vt:lpstr>Architecture</vt:lpstr>
      <vt:lpstr>Slide 10</vt:lpstr>
      <vt:lpstr>Slide 11</vt:lpstr>
      <vt:lpstr>Slide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information sharing</dc:title>
  <dc:creator>Faustin Roman</dc:creator>
  <cp:lastModifiedBy>Faustin Roman</cp:lastModifiedBy>
  <cp:revision>2003</cp:revision>
  <dcterms:created xsi:type="dcterms:W3CDTF">2006-08-16T00:00:00Z</dcterms:created>
  <dcterms:modified xsi:type="dcterms:W3CDTF">2010-10-14T10:32:57Z</dcterms:modified>
</cp:coreProperties>
</file>