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322" r:id="rId4"/>
    <p:sldId id="312" r:id="rId5"/>
    <p:sldId id="313" r:id="rId6"/>
    <p:sldId id="323" r:id="rId7"/>
    <p:sldId id="306" r:id="rId8"/>
    <p:sldId id="317" r:id="rId9"/>
    <p:sldId id="320" r:id="rId10"/>
    <p:sldId id="315" r:id="rId11"/>
    <p:sldId id="314" r:id="rId12"/>
    <p:sldId id="318" r:id="rId13"/>
    <p:sldId id="319" r:id="rId14"/>
    <p:sldId id="321" r:id="rId15"/>
    <p:sldId id="324" r:id="rId16"/>
    <p:sldId id="311" r:id="rId17"/>
    <p:sldId id="305" r:id="rId18"/>
    <p:sldId id="260" r:id="rId19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27F83D1-BB26-4074-811A-FD20D6CA6331}">
          <p14:sldIdLst>
            <p14:sldId id="256"/>
            <p14:sldId id="259"/>
            <p14:sldId id="322"/>
            <p14:sldId id="312"/>
            <p14:sldId id="313"/>
            <p14:sldId id="323"/>
            <p14:sldId id="306"/>
            <p14:sldId id="317"/>
            <p14:sldId id="320"/>
            <p14:sldId id="315"/>
            <p14:sldId id="314"/>
            <p14:sldId id="318"/>
            <p14:sldId id="319"/>
            <p14:sldId id="321"/>
            <p14:sldId id="324"/>
            <p14:sldId id="311"/>
          </p14:sldIdLst>
        </p14:section>
        <p14:section name="Extra Slides" id="{A1C9B84E-884D-4A21-984B-67264D71752F}">
          <p14:sldIdLst>
            <p14:sldId id="305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94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IR\Alumni\Phase%203%20-%20Steady%20State\CAAB\2021%2011%2019%20CAAB%20meeting%207\Source%20Documents\CAAB%20Stats%202021\HBexport_2021-11-0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IR\Alumni\Phase%203%20-%20Steady%20State\CAAB\2021%2011%2019%20CAAB%20meeting%207\Source%20Documents\CAAB%20Stats%202021\HBexport_2021-11-0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IR\Alumni\Phase%203%20-%20Steady%20State\CAAB\2021%2011%2019%20CAAB%20meeting%207\Source%20Documents\CAAB%20Stats%202021\HBexport_2021-11-0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IR\Alumni\Phase%203%20-%20Steady%20State\CAAB\2021%2011%2019%20CAAB%20meeting%207\Source%20Documents\General%20Graphs202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r\rbray\Desktop\UK%20at%20CERN%20focus%201121\UK_focu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r\rbray\Desktop\UK%20at%20CERN%20focus%201121\UK_focu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[HBexport_2021-11-03.xlsx]Gender!PivotTable35</c:name>
    <c:fmtId val="4"/>
  </c:pivotSource>
  <c:chart>
    <c:autoTitleDeleted val="1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</c:pivotFmts>
    <c:plotArea>
      <c:layout/>
      <c:doughnutChart>
        <c:varyColors val="1"/>
        <c:ser>
          <c:idx val="0"/>
          <c:order val="0"/>
          <c:tx>
            <c:strRef>
              <c:f>Gender!$B$3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761-4D2A-9BCE-7A46F4A89F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761-4D2A-9BCE-7A46F4A89F26}"/>
              </c:ext>
            </c:extLst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Gender!$A$4:$A$6</c:f>
              <c:strCache>
                <c:ptCount val="2"/>
                <c:pt idx="0">
                  <c:v>F</c:v>
                </c:pt>
                <c:pt idx="1">
                  <c:v>M</c:v>
                </c:pt>
              </c:strCache>
            </c:strRef>
          </c:cat>
          <c:val>
            <c:numRef>
              <c:f>Gender!$B$4:$B$6</c:f>
              <c:numCache>
                <c:formatCode>General</c:formatCode>
                <c:ptCount val="2"/>
                <c:pt idx="0">
                  <c:v>1775</c:v>
                </c:pt>
                <c:pt idx="1">
                  <c:v>5531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61-4D2A-9BCE-7A46F4A89F2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BC3-45C7-A074-F9A816E1D01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BC3-45C7-A074-F9A816E1D01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BC3-45C7-A074-F9A816E1D01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BC3-45C7-A074-F9A816E1D01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BC3-45C7-A074-F9A816E1D01D}"/>
              </c:ext>
            </c:extLst>
          </c:dPt>
          <c:dLbls>
            <c:dLbl>
              <c:idx val="0"/>
              <c:layout>
                <c:manualLayout>
                  <c:x val="-9.9971436732362251E-2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C3-45C7-A074-F9A816E1D01D}"/>
                </c:ext>
              </c:extLst>
            </c:dLbl>
            <c:dLbl>
              <c:idx val="1"/>
              <c:layout>
                <c:manualLayout>
                  <c:x val="0.14281633818908884"/>
                  <c:y val="-3.643202231328179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BC3-45C7-A074-F9A816E1D01D}"/>
                </c:ext>
              </c:extLst>
            </c:dLbl>
            <c:dLbl>
              <c:idx val="3"/>
              <c:layout>
                <c:manualLayout>
                  <c:x val="-0.21065409882890612"/>
                  <c:y val="-3.643202231328188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BC3-45C7-A074-F9A816E1D01D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'Last Contract pivot'!$F$4:$F$8</c:f>
              <c:strCache>
                <c:ptCount val="5"/>
                <c:pt idx="0">
                  <c:v>Associates</c:v>
                </c:pt>
                <c:pt idx="1">
                  <c:v>Others</c:v>
                </c:pt>
                <c:pt idx="2">
                  <c:v>Staff/Fellows</c:v>
                </c:pt>
                <c:pt idx="3">
                  <c:v>Students</c:v>
                </c:pt>
                <c:pt idx="4">
                  <c:v>Users</c:v>
                </c:pt>
              </c:strCache>
            </c:strRef>
          </c:cat>
          <c:val>
            <c:numRef>
              <c:f>'Last Contract pivot'!$G$4:$G$8</c:f>
              <c:numCache>
                <c:formatCode>0</c:formatCode>
                <c:ptCount val="5"/>
                <c:pt idx="0">
                  <c:v>8.9515466739666003</c:v>
                </c:pt>
                <c:pt idx="1">
                  <c:v>2.450041062140706</c:v>
                </c:pt>
                <c:pt idx="2">
                  <c:v>24.555160142348754</c:v>
                </c:pt>
                <c:pt idx="3">
                  <c:v>26.074459348480701</c:v>
                </c:pt>
                <c:pt idx="4">
                  <c:v>37.968792773063235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BC3-45C7-A074-F9A816E1D0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66321891523121"/>
          <c:y val="9.8600251643057579E-2"/>
          <c:w val="0.6065088705412286"/>
          <c:h val="0.8027994967138848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D33-41CD-AEE0-B1D112BB5F0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D33-41CD-AEE0-B1D112BB5F0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D33-41CD-AEE0-B1D112BB5F0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D33-41CD-AEE0-B1D112BB5F0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D33-41CD-AEE0-B1D112BB5F0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D33-41CD-AEE0-B1D112BB5F06}"/>
              </c:ext>
            </c:extLst>
          </c:dPt>
          <c:dLbls>
            <c:dLbl>
              <c:idx val="0"/>
              <c:layout>
                <c:manualLayout>
                  <c:x val="4.7745604430353424E-2"/>
                  <c:y val="5.6093290513938264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169508328389149"/>
                      <c:h val="0.127867388398319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D33-41CD-AEE0-B1D112BB5F06}"/>
                </c:ext>
              </c:extLst>
            </c:dLbl>
            <c:dLbl>
              <c:idx val="1"/>
              <c:layout>
                <c:manualLayout>
                  <c:x val="1.3524908051827161E-2"/>
                  <c:y val="0.3288805243313098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33-41CD-AEE0-B1D112BB5F06}"/>
                </c:ext>
              </c:extLst>
            </c:dLbl>
            <c:dLbl>
              <c:idx val="2"/>
              <c:layout>
                <c:manualLayout>
                  <c:x val="-6.8327756605147921E-2"/>
                  <c:y val="0.2237351757870693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D33-41CD-AEE0-B1D112BB5F06}"/>
                </c:ext>
              </c:extLst>
            </c:dLbl>
            <c:dLbl>
              <c:idx val="3"/>
              <c:layout>
                <c:manualLayout>
                  <c:x val="-0.15659917390626138"/>
                  <c:y val="0.1268505313110582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D33-41CD-AEE0-B1D112BB5F06}"/>
                </c:ext>
              </c:extLst>
            </c:dLbl>
            <c:dLbl>
              <c:idx val="4"/>
              <c:layout>
                <c:manualLayout>
                  <c:x val="-4.3524347743411615E-2"/>
                  <c:y val="1.887064518354723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78152559682114"/>
                      <c:h val="0.119151359758869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5D33-41CD-AEE0-B1D112BB5F06}"/>
                </c:ext>
              </c:extLst>
            </c:dLbl>
            <c:dLbl>
              <c:idx val="5"/>
              <c:layout>
                <c:manualLayout>
                  <c:x val="0.29411213469892405"/>
                  <c:y val="6.563702672538165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D33-41CD-AEE0-B1D112BB5F06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Sheet4!$A$12:$A$17</c:f>
              <c:strCache>
                <c:ptCount val="6"/>
                <c:pt idx="0">
                  <c:v>Alumni</c:v>
                </c:pt>
                <c:pt idx="1">
                  <c:v>MP to leave in more than a year</c:v>
                </c:pt>
                <c:pt idx="2">
                  <c:v>MP to leave within 6 months</c:v>
                </c:pt>
                <c:pt idx="3">
                  <c:v>MP to leave within a year</c:v>
                </c:pt>
                <c:pt idx="4">
                  <c:v>MP with Indefinite contract</c:v>
                </c:pt>
                <c:pt idx="5">
                  <c:v>Friend of CERN</c:v>
                </c:pt>
              </c:strCache>
            </c:strRef>
          </c:cat>
          <c:val>
            <c:numRef>
              <c:f>Sheet4!$B$12:$B$17</c:f>
              <c:numCache>
                <c:formatCode>0</c:formatCode>
                <c:ptCount val="6"/>
                <c:pt idx="0">
                  <c:v>72.871612373391741</c:v>
                </c:pt>
                <c:pt idx="1">
                  <c:v>11.086777990692582</c:v>
                </c:pt>
                <c:pt idx="2">
                  <c:v>5.7076375581713661</c:v>
                </c:pt>
                <c:pt idx="3">
                  <c:v>6.0087599233506701</c:v>
                </c:pt>
                <c:pt idx="4">
                  <c:v>3.3944702983848893</c:v>
                </c:pt>
                <c:pt idx="5">
                  <c:v>0.93074185600875992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D33-41CD-AEE0-B1D112BB5F06}"/>
            </c:ext>
          </c:extLst>
        </c:ser>
        <c:dLbls>
          <c:dLblPos val="bestFit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Age Range of the Community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'Age Range'!$I$65</c:f>
              <c:strCache>
                <c:ptCount val="1"/>
                <c:pt idx="0">
                  <c:v>Number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'Age Range'!$H$66:$H$82</c:f>
              <c:strCache>
                <c:ptCount val="17"/>
                <c:pt idx="0">
                  <c:v>16-20</c:v>
                </c:pt>
                <c:pt idx="1">
                  <c:v>21-25</c:v>
                </c:pt>
                <c:pt idx="2">
                  <c:v>26-30</c:v>
                </c:pt>
                <c:pt idx="3">
                  <c:v>31-35</c:v>
                </c:pt>
                <c:pt idx="4">
                  <c:v>36-40</c:v>
                </c:pt>
                <c:pt idx="5">
                  <c:v>41-45</c:v>
                </c:pt>
                <c:pt idx="6">
                  <c:v>46-50</c:v>
                </c:pt>
                <c:pt idx="7">
                  <c:v>51-55</c:v>
                </c:pt>
                <c:pt idx="8">
                  <c:v>56-60</c:v>
                </c:pt>
                <c:pt idx="9">
                  <c:v>61-65</c:v>
                </c:pt>
                <c:pt idx="10">
                  <c:v>66-70</c:v>
                </c:pt>
                <c:pt idx="11">
                  <c:v>71-75</c:v>
                </c:pt>
                <c:pt idx="12">
                  <c:v>76-80</c:v>
                </c:pt>
                <c:pt idx="13">
                  <c:v>81-85</c:v>
                </c:pt>
                <c:pt idx="14">
                  <c:v>86-90</c:v>
                </c:pt>
                <c:pt idx="15">
                  <c:v>91-95</c:v>
                </c:pt>
                <c:pt idx="16">
                  <c:v>96-100</c:v>
                </c:pt>
              </c:strCache>
            </c:strRef>
          </c:cat>
          <c:val>
            <c:numRef>
              <c:f>'Age Range'!$I$66:$I$82</c:f>
              <c:numCache>
                <c:formatCode>General</c:formatCode>
                <c:ptCount val="17"/>
                <c:pt idx="0">
                  <c:v>3</c:v>
                </c:pt>
                <c:pt idx="1">
                  <c:v>572</c:v>
                </c:pt>
                <c:pt idx="2">
                  <c:v>1607</c:v>
                </c:pt>
                <c:pt idx="3">
                  <c:v>1514</c:v>
                </c:pt>
                <c:pt idx="4">
                  <c:v>1159</c:v>
                </c:pt>
                <c:pt idx="5">
                  <c:v>707</c:v>
                </c:pt>
                <c:pt idx="6">
                  <c:v>395</c:v>
                </c:pt>
                <c:pt idx="7">
                  <c:v>324</c:v>
                </c:pt>
                <c:pt idx="8">
                  <c:v>279</c:v>
                </c:pt>
                <c:pt idx="9">
                  <c:v>194</c:v>
                </c:pt>
                <c:pt idx="10">
                  <c:v>148</c:v>
                </c:pt>
                <c:pt idx="11">
                  <c:v>130</c:v>
                </c:pt>
                <c:pt idx="12">
                  <c:v>148</c:v>
                </c:pt>
                <c:pt idx="13">
                  <c:v>92</c:v>
                </c:pt>
                <c:pt idx="14">
                  <c:v>26</c:v>
                </c:pt>
                <c:pt idx="15">
                  <c:v>6</c:v>
                </c:pt>
                <c:pt idx="1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48-43E7-B1AC-1848F98091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8749135"/>
        <c:axId val="128744975"/>
      </c:barChart>
      <c:catAx>
        <c:axId val="1287491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744975"/>
        <c:crosses val="autoZero"/>
        <c:auto val="1"/>
        <c:lblAlgn val="ctr"/>
        <c:lblOffset val="100"/>
        <c:noMultiLvlLbl val="0"/>
      </c:catAx>
      <c:valAx>
        <c:axId val="128744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7491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BE5-4D12-B6E8-6C806619B97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BE5-4D12-B6E8-6C806619B97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BE5-4D12-B6E8-6C806619B97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BE5-4D12-B6E8-6C806619B97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BE5-4D12-B6E8-6C806619B97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BE5-4D12-B6E8-6C806619B97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BE5-4D12-B6E8-6C806619B975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BE5-4D12-B6E8-6C806619B975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BE5-4D12-B6E8-6C806619B975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BE5-4D12-B6E8-6C806619B975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BE5-4D12-B6E8-6C806619B975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BE5-4D12-B6E8-6C806619B975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BE5-4D12-B6E8-6C806619B975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BE5-4D12-B6E8-6C806619B975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BE5-4D12-B6E8-6C806619B975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BE5-4D12-B6E8-6C806619B975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CBE5-4D12-B6E8-6C806619B975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CBE5-4D12-B6E8-6C806619B975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5-CBE5-4D12-B6E8-6C806619B975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7-CBE5-4D12-B6E8-6C806619B975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9-CBE5-4D12-B6E8-6C806619B975}"/>
              </c:ext>
            </c:extLst>
          </c:dPt>
          <c:dLbls>
            <c:dLbl>
              <c:idx val="13"/>
              <c:layout>
                <c:manualLayout>
                  <c:x val="0"/>
                  <c:y val="2.8640252174966651E-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CBE5-4D12-B6E8-6C806619B975}"/>
                </c:ext>
              </c:extLst>
            </c:dLbl>
            <c:dLbl>
              <c:idx val="18"/>
              <c:layout>
                <c:manualLayout>
                  <c:x val="0"/>
                  <c:y val="1.562213619796567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CBE5-4D12-B6E8-6C806619B975}"/>
                </c:ext>
              </c:extLst>
            </c:dLbl>
            <c:dLbl>
              <c:idx val="19"/>
              <c:layout>
                <c:manualLayout>
                  <c:x val="0"/>
                  <c:y val="5.311526307308330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CBE5-4D12-B6E8-6C806619B975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Memberstates!$D$4:$D$23</c:f>
              <c:strCache>
                <c:ptCount val="20"/>
                <c:pt idx="0">
                  <c:v>CH</c:v>
                </c:pt>
                <c:pt idx="1">
                  <c:v>FR</c:v>
                </c:pt>
                <c:pt idx="2">
                  <c:v>US</c:v>
                </c:pt>
                <c:pt idx="3">
                  <c:v>UK</c:v>
                </c:pt>
                <c:pt idx="4">
                  <c:v>DE</c:v>
                </c:pt>
                <c:pt idx="5">
                  <c:v>IT</c:v>
                </c:pt>
                <c:pt idx="6">
                  <c:v>ES</c:v>
                </c:pt>
                <c:pt idx="7">
                  <c:v>NO</c:v>
                </c:pt>
                <c:pt idx="8">
                  <c:v>NL</c:v>
                </c:pt>
                <c:pt idx="9">
                  <c:v>BE</c:v>
                </c:pt>
                <c:pt idx="10">
                  <c:v>GR</c:v>
                </c:pt>
                <c:pt idx="11">
                  <c:v>AT</c:v>
                </c:pt>
                <c:pt idx="12">
                  <c:v>IN</c:v>
                </c:pt>
                <c:pt idx="13">
                  <c:v>SE</c:v>
                </c:pt>
                <c:pt idx="14">
                  <c:v>CA</c:v>
                </c:pt>
                <c:pt idx="15">
                  <c:v>PL</c:v>
                </c:pt>
                <c:pt idx="16">
                  <c:v>DK</c:v>
                </c:pt>
                <c:pt idx="17">
                  <c:v>FI</c:v>
                </c:pt>
                <c:pt idx="18">
                  <c:v>PT</c:v>
                </c:pt>
                <c:pt idx="19">
                  <c:v>JP</c:v>
                </c:pt>
              </c:strCache>
            </c:strRef>
          </c:cat>
          <c:val>
            <c:numRef>
              <c:f>Memberstates!$G$4:$G$23</c:f>
              <c:numCache>
                <c:formatCode>General</c:formatCode>
                <c:ptCount val="20"/>
                <c:pt idx="0">
                  <c:v>29.030933479332056</c:v>
                </c:pt>
                <c:pt idx="1">
                  <c:v>13.454694771420749</c:v>
                </c:pt>
                <c:pt idx="2">
                  <c:v>8.267177662195456</c:v>
                </c:pt>
                <c:pt idx="3">
                  <c:v>7.924993156309883</c:v>
                </c:pt>
                <c:pt idx="4">
                  <c:v>7.2269367643033124</c:v>
                </c:pt>
                <c:pt idx="5">
                  <c:v>4.4620859567478783</c:v>
                </c:pt>
                <c:pt idx="6">
                  <c:v>3.9693402682726524</c:v>
                </c:pt>
                <c:pt idx="7">
                  <c:v>1.8067341910758281</c:v>
                </c:pt>
                <c:pt idx="8">
                  <c:v>1.7656720503695593</c:v>
                </c:pt>
                <c:pt idx="9">
                  <c:v>1.7519846701341362</c:v>
                </c:pt>
                <c:pt idx="10">
                  <c:v>1.7519846701341362</c:v>
                </c:pt>
                <c:pt idx="11">
                  <c:v>1.4919244456611005</c:v>
                </c:pt>
                <c:pt idx="12">
                  <c:v>1.4645496851902546</c:v>
                </c:pt>
                <c:pt idx="13">
                  <c:v>1.1223651793046812</c:v>
                </c:pt>
                <c:pt idx="14">
                  <c:v>1.108677799069258</c:v>
                </c:pt>
                <c:pt idx="15">
                  <c:v>1.0676156583629894</c:v>
                </c:pt>
                <c:pt idx="16">
                  <c:v>0.95811661647960578</c:v>
                </c:pt>
                <c:pt idx="17">
                  <c:v>0.68436901177114706</c:v>
                </c:pt>
                <c:pt idx="18">
                  <c:v>0.67068163153572402</c:v>
                </c:pt>
                <c:pt idx="19">
                  <c:v>0.56118258965234058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CBE5-4D12-B6E8-6C806619B97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[UK_focus.xlsx]Memberstates!PivotTable45</c:name>
    <c:fmtId val="6"/>
  </c:pivotSource>
  <c:chart>
    <c:autoTitleDeleted val="1"/>
    <c:pivotFmts>
      <c:pivotFmt>
        <c:idx val="0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"/>
        <c:spPr>
          <a:solidFill>
            <a:schemeClr val="accent2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layout>
            <c:manualLayout>
              <c:x val="0.30833333333333329"/>
              <c:y val="0.11207688966936682"/>
            </c:manualLayout>
          </c:layout>
          <c:tx>
            <c:rich>
              <a:bodyPr rot="0" spcFirstLastPara="1" vertOverflow="clip" horzOverflow="clip" vert="horz" wrap="square" lIns="38100" tIns="19050" rIns="38100" bIns="19050" anchor="ctr" anchorCtr="1">
                <a:no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Associate</a:t>
                </a:r>
                <a:r>
                  <a:rPr lang="en-US" baseline="0"/>
                  <a:t> Member State in the pre-stage of Membership
</a:t>
                </a:r>
                <a:fld id="{0C67F08A-C04A-4406-9486-DA1B448AB435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no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14683267716535431"/>
                  <c:h val="0.26287404721891777"/>
                </c:manualLayout>
              </c15:layout>
              <c15:dlblFieldTable/>
              <c15:showDataLabelsRange val="0"/>
            </c:ext>
          </c:extLst>
        </c:dLbl>
      </c:pivotFmt>
      <c:pivotFmt>
        <c:idx val="2"/>
        <c:spPr>
          <a:solidFill>
            <a:schemeClr val="accent4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Non Member State
</a:t>
                </a:r>
                <a:fld id="{9EDBB15A-FB71-4899-8CB8-4D1F220E2634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9408573928258969"/>
                  <c:h val="0.11673082531350248"/>
                </c:manualLayout>
              </c15:layout>
              <c15:dlblFieldTable/>
              <c15:showDataLabelsRange val="0"/>
            </c:ext>
          </c:extLst>
        </c:dLbl>
      </c:pivotFmt>
      <c:pivotFmt>
        <c:idx val="3"/>
        <c:spPr>
          <a:solidFill>
            <a:schemeClr val="accent5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layout>
            <c:manualLayout>
              <c:x val="-2.5000000000000001E-2"/>
              <c:y val="-9.7222222222222238E-2"/>
            </c:manualLayout>
          </c:layout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Observer State
</a:t>
                </a:r>
                <a:fld id="{B2027076-CA57-4F3F-98F9-1C1337F73EE0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7276377952755904"/>
                  <c:h val="0.11673082531350248"/>
                </c:manualLayout>
              </c15:layout>
              <c15:dlblFieldTable/>
              <c15:showDataLabelsRange val="0"/>
            </c:ext>
          </c:extLst>
        </c:dLbl>
      </c:pivotFmt>
      <c:pivotFmt>
        <c:idx val="4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layout>
            <c:manualLayout>
              <c:x val="-3.6111111111111163E-2"/>
              <c:y val="-0.10551558752997602"/>
            </c:manualLayout>
          </c:layout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Associate</a:t>
                </a:r>
                <a:r>
                  <a:rPr lang="en-US" baseline="0"/>
                  <a:t> Member State
</a:t>
                </a:r>
                <a:fld id="{B183913D-9FC8-48EB-BEB3-E04A2D461E97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558044619422572"/>
                  <c:h val="8.061985057623193E-2"/>
                </c:manualLayout>
              </c15:layout>
              <c15:dlblFieldTable/>
              <c15:showDataLabelsRange val="0"/>
            </c:ext>
          </c:extLst>
        </c:dLbl>
      </c:pivotFmt>
      <c:pivotFmt>
        <c:idx val="5"/>
        <c:spPr>
          <a:solidFill>
            <a:schemeClr val="accent3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Member</a:t>
                </a:r>
                <a:r>
                  <a:rPr lang="en-US" baseline="0"/>
                  <a:t> State
</a:t>
                </a:r>
                <a:fld id="{68B4AEDE-61D1-4F77-90C8-6937DEA6EBE2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dlblFieldTable/>
              <c15:showDataLabelsRange val="0"/>
            </c:ext>
          </c:extLst>
        </c:dLbl>
      </c:pivotFmt>
      <c:pivotFmt>
        <c:idx val="6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7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layout>
            <c:manualLayout>
              <c:x val="-3.6111111111111163E-2"/>
              <c:y val="-0.10551558752997602"/>
            </c:manualLayout>
          </c:layout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Associate</a:t>
                </a:r>
                <a:r>
                  <a:rPr lang="en-US" baseline="0"/>
                  <a:t> Member State
</a:t>
                </a:r>
                <a:fld id="{B183913D-9FC8-48EB-BEB3-E04A2D461E97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558044619422572"/>
                  <c:h val="8.061985057623193E-2"/>
                </c:manualLayout>
              </c15:layout>
              <c15:dlblFieldTable/>
              <c15:showDataLabelsRange val="0"/>
            </c:ext>
          </c:extLst>
        </c:dLbl>
      </c:pivotFmt>
      <c:pivotFmt>
        <c:idx val="8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layout>
            <c:manualLayout>
              <c:x val="0.30833333333333329"/>
              <c:y val="0.11207688966936682"/>
            </c:manualLayout>
          </c:layout>
          <c:tx>
            <c:rich>
              <a:bodyPr rot="0" spcFirstLastPara="1" vertOverflow="clip" horzOverflow="clip" vert="horz" wrap="square" lIns="38100" tIns="19050" rIns="38100" bIns="19050" anchor="ctr" anchorCtr="1">
                <a:no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Associate</a:t>
                </a:r>
                <a:r>
                  <a:rPr lang="en-US" baseline="0"/>
                  <a:t> Member State in the pre-stage of Membership
</a:t>
                </a:r>
                <a:fld id="{0C67F08A-C04A-4406-9486-DA1B448AB435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no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14683267716535431"/>
                  <c:h val="0.26287404721891777"/>
                </c:manualLayout>
              </c15:layout>
              <c15:dlblFieldTable/>
              <c15:showDataLabelsRange val="0"/>
            </c:ext>
          </c:extLst>
        </c:dLbl>
      </c:pivotFmt>
      <c:pivotFmt>
        <c:idx val="9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Member</a:t>
                </a:r>
                <a:r>
                  <a:rPr lang="en-US" baseline="0"/>
                  <a:t> State
</a:t>
                </a:r>
                <a:fld id="{68B4AEDE-61D1-4F77-90C8-6937DEA6EBE2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dlblFieldTable/>
              <c15:showDataLabelsRange val="0"/>
            </c:ext>
          </c:extLst>
        </c:dLbl>
      </c:pivotFmt>
      <c:pivotFmt>
        <c:idx val="10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Non Member State
</a:t>
                </a:r>
                <a:fld id="{9EDBB15A-FB71-4899-8CB8-4D1F220E2634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9408573928258969"/>
                  <c:h val="0.11673082531350248"/>
                </c:manualLayout>
              </c15:layout>
              <c15:dlblFieldTable/>
              <c15:showDataLabelsRange val="0"/>
            </c:ext>
          </c:extLst>
        </c:dLbl>
      </c:pivotFmt>
      <c:pivotFmt>
        <c:idx val="11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layout>
            <c:manualLayout>
              <c:x val="-2.5000000000000001E-2"/>
              <c:y val="-9.7222222222222238E-2"/>
            </c:manualLayout>
          </c:layout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Observer State
</a:t>
                </a:r>
                <a:fld id="{B2027076-CA57-4F3F-98F9-1C1337F73EE0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7276377952755904"/>
                  <c:h val="0.11673082531350248"/>
                </c:manualLayout>
              </c15:layout>
              <c15:dlblFieldTable/>
              <c15:showDataLabelsRange val="0"/>
            </c:ext>
          </c:extLst>
        </c:dLbl>
      </c:pivotFmt>
      <c:pivotFmt>
        <c:idx val="12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3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layout>
            <c:manualLayout>
              <c:x val="-3.6111111111111163E-2"/>
              <c:y val="-0.10551558752997602"/>
            </c:manualLayout>
          </c:layout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Associate</a:t>
                </a:r>
                <a:r>
                  <a:rPr lang="en-US" baseline="0"/>
                  <a:t> Member State
</a:t>
                </a:r>
                <a:fld id="{B183913D-9FC8-48EB-BEB3-E04A2D461E97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558044619422572"/>
                  <c:h val="8.061985057623193E-2"/>
                </c:manualLayout>
              </c15:layout>
              <c15:dlblFieldTable/>
              <c15:showDataLabelsRange val="0"/>
            </c:ext>
          </c:extLst>
        </c:dLbl>
      </c:pivotFmt>
      <c:pivotFmt>
        <c:idx val="14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layout>
            <c:manualLayout>
              <c:x val="0.30833333333333329"/>
              <c:y val="0.11207688966936682"/>
            </c:manualLayout>
          </c:layout>
          <c:tx>
            <c:rich>
              <a:bodyPr rot="0" spcFirstLastPara="1" vertOverflow="clip" horzOverflow="clip" vert="horz" wrap="square" lIns="38100" tIns="19050" rIns="38100" bIns="19050" anchor="ctr" anchorCtr="1">
                <a:no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Associate</a:t>
                </a:r>
                <a:r>
                  <a:rPr lang="en-US" baseline="0"/>
                  <a:t> Member State in the pre-stage of Membership
</a:t>
                </a:r>
                <a:fld id="{0C67F08A-C04A-4406-9486-DA1B448AB435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no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14683267716535431"/>
                  <c:h val="0.26287404721891777"/>
                </c:manualLayout>
              </c15:layout>
              <c15:dlblFieldTable/>
              <c15:showDataLabelsRange val="0"/>
            </c:ext>
          </c:extLst>
        </c:dLbl>
      </c:pivotFmt>
      <c:pivotFmt>
        <c:idx val="15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Member</a:t>
                </a:r>
                <a:r>
                  <a:rPr lang="en-US" baseline="0"/>
                  <a:t> State
</a:t>
                </a:r>
                <a:fld id="{68B4AEDE-61D1-4F77-90C8-6937DEA6EBE2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dlblFieldTable/>
              <c15:showDataLabelsRange val="0"/>
            </c:ext>
          </c:extLst>
        </c:dLbl>
      </c:pivotFmt>
      <c:pivotFmt>
        <c:idx val="16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Non Member State
</a:t>
                </a:r>
                <a:fld id="{9EDBB15A-FB71-4899-8CB8-4D1F220E2634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9408573928258969"/>
                  <c:h val="0.11673082531350248"/>
                </c:manualLayout>
              </c15:layout>
              <c15:dlblFieldTable/>
              <c15:showDataLabelsRange val="0"/>
            </c:ext>
          </c:extLst>
        </c:dLbl>
      </c:pivotFmt>
      <c:pivotFmt>
        <c:idx val="17"/>
        <c:spPr>
          <a:solidFill>
            <a:schemeClr val="accent1"/>
          </a:solidFill>
          <a:ln w="25400">
            <a:solidFill>
              <a:schemeClr val="lt1"/>
            </a:solidFill>
          </a:ln>
          <a:effectLst/>
          <a:sp3d contourW="25400">
            <a:contourClr>
              <a:schemeClr val="lt1"/>
            </a:contourClr>
          </a:sp3d>
        </c:spPr>
        <c:dLbl>
          <c:idx val="0"/>
          <c:layout>
            <c:manualLayout>
              <c:x val="-2.5000000000000001E-2"/>
              <c:y val="-9.7222222222222238E-2"/>
            </c:manualLayout>
          </c:layout>
          <c:tx>
            <c:rich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Observer State
</a:t>
                </a:r>
                <a:fld id="{B2027076-CA57-4F3F-98F9-1C1337F73EE0}" type="PERCENTAGE">
                  <a:rPr lang="en-US" baseline="0"/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[PERCENTAGE]</a:t>
                </a:fld>
                <a:endParaRPr lang="en-US" baseline="0"/>
              </a:p>
            </c:rich>
          </c:tx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7276377952755904"/>
                  <c:h val="0.11673082531350248"/>
                </c:manualLayout>
              </c15:layout>
              <c15:dlblFieldTable/>
              <c15:showDataLabelsRange val="0"/>
            </c:ext>
          </c:extLst>
        </c:dLbl>
      </c:pivotFmt>
    </c:pivotFmts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Memberstates!$F$119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4B6-4603-A75A-6AF8DCF7387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4B6-4603-A75A-6AF8DCF7387A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4B6-4603-A75A-6AF8DCF7387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4B6-4603-A75A-6AF8DCF7387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34B6-4603-A75A-6AF8DCF7387A}"/>
              </c:ext>
            </c:extLst>
          </c:dPt>
          <c:dLbls>
            <c:dLbl>
              <c:idx val="0"/>
              <c:layout>
                <c:manualLayout>
                  <c:x val="-9.527126666598381E-3"/>
                  <c:y val="-3.777933710413616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Associate</a:t>
                    </a:r>
                    <a:r>
                      <a:rPr lang="en-US" baseline="0"/>
                      <a:t> Member State
</a:t>
                    </a:r>
                    <a:fld id="{B183913D-9FC8-48EB-BEB3-E04A2D461E97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47207397843406"/>
                      <c:h val="9.74058365043887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4B6-4603-A75A-6AF8DCF7387A}"/>
                </c:ext>
              </c:extLst>
            </c:dLbl>
            <c:dLbl>
              <c:idx val="1"/>
              <c:layout>
                <c:manualLayout>
                  <c:x val="0.26883290247752378"/>
                  <c:y val="0.1187911967358505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GB"/>
                      <a:t>Associate</a:t>
                    </a:r>
                    <a:r>
                      <a:rPr lang="en-GB" baseline="0"/>
                      <a:t> Member State in the pre-stage of Membership
</a:t>
                    </a:r>
                    <a:fld id="{0C67F08A-C04A-4406-9486-DA1B448AB435}" type="PERCENTAGE">
                      <a:rPr lang="en-GB" baseline="0"/>
                      <a:pPr>
                        <a:defRPr/>
                      </a:pPr>
                      <a:t>[PERCENTAGE]</a:t>
                    </a:fld>
                    <a:endParaRPr lang="en-GB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4683267716535431"/>
                      <c:h val="0.2628740472189177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4B6-4603-A75A-6AF8DCF7387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Member</a:t>
                    </a:r>
                    <a:r>
                      <a:rPr lang="en-US" baseline="0"/>
                      <a:t> State
</a:t>
                    </a:r>
                    <a:fld id="{68B4AEDE-61D1-4F77-90C8-6937DEA6EBE2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34B6-4603-A75A-6AF8DCF7387A}"/>
                </c:ext>
              </c:extLst>
            </c:dLbl>
            <c:dLbl>
              <c:idx val="3"/>
              <c:layout>
                <c:manualLayout>
                  <c:x val="2.4168204078176304E-3"/>
                  <c:y val="5.0358123299096037E-2"/>
                </c:manualLayout>
              </c:layout>
              <c:tx>
                <c:rich>
                  <a:bodyPr/>
                  <a:lstStyle/>
                  <a:p>
                    <a:r>
                      <a:rPr lang="en-US" baseline="0"/>
                      <a:t>Non Member State
</a:t>
                    </a:r>
                    <a:fld id="{9EDBB15A-FB71-4899-8CB8-4D1F220E2634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408573928258969"/>
                      <c:h val="0.1167308253135024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34B6-4603-A75A-6AF8DCF7387A}"/>
                </c:ext>
              </c:extLst>
            </c:dLbl>
            <c:dLbl>
              <c:idx val="4"/>
              <c:layout>
                <c:manualLayout>
                  <c:x val="-1.7749895576536452E-2"/>
                  <c:y val="-1.8053405905234455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Observer State
</a:t>
                    </a:r>
                    <a:fld id="{B2027076-CA57-4F3F-98F9-1C1337F73EE0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276377952755904"/>
                      <c:h val="0.1167308253135024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34B6-4603-A75A-6AF8DCF7387A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Memberstates!$E$120:$E$125</c:f>
              <c:strCache>
                <c:ptCount val="5"/>
                <c:pt idx="0">
                  <c:v>AM</c:v>
                </c:pt>
                <c:pt idx="1">
                  <c:v>AMM</c:v>
                </c:pt>
                <c:pt idx="2">
                  <c:v>MS</c:v>
                </c:pt>
                <c:pt idx="3">
                  <c:v>NMS</c:v>
                </c:pt>
                <c:pt idx="4">
                  <c:v>OBS</c:v>
                </c:pt>
              </c:strCache>
            </c:strRef>
          </c:cat>
          <c:val>
            <c:numRef>
              <c:f>Memberstates!$F$120:$F$125</c:f>
              <c:numCache>
                <c:formatCode>General</c:formatCode>
                <c:ptCount val="5"/>
                <c:pt idx="0">
                  <c:v>186</c:v>
                </c:pt>
                <c:pt idx="1">
                  <c:v>40</c:v>
                </c:pt>
                <c:pt idx="2">
                  <c:v>5913</c:v>
                </c:pt>
                <c:pt idx="3">
                  <c:v>489</c:v>
                </c:pt>
                <c:pt idx="4">
                  <c:v>678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4B6-4603-A75A-6AF8DCF7387A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4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9E0E64D-88F2-4A12-A8AA-8154CBB9CA12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985738-D0CC-4078-990B-AE1F52B4B7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838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83855-6E75-488B-9643-D08F80147D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27E34E-0BEB-4793-A830-90100D39C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668BE-FA0F-4F4B-A760-847CABC69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9797A-9DD1-4C5B-B330-D6C4D40C99C8}" type="datetime1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CBE0E-7F34-4FA9-824D-86259ACE3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50872-8F86-4300-8571-8FC9C4549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8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75D98-6AF0-4806-8F1F-8FE718B6E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4F1925-5BDA-4771-BACA-34A8B65957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1B8AA-00E9-4254-AC3D-D5506E8F8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15792-81A7-4E8A-B8D0-FCBAA528BB74}" type="datetime1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89B31-3E3A-4683-8660-A149A822E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660F3-8DF4-4D2A-A620-7660EA165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270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B990B8-C08E-41F6-ADCC-D910D4D085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37F8CB-EBBB-4E12-8CC1-FC6CD574F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70EB4-1559-429E-9E3B-404F33E5C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4CF5-59EA-4711-9B30-9A68E1045A1C}" type="datetime1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4108A-D5D3-474E-9265-39B6269D5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7918D-ECD2-4E21-8099-4E1BE11FE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50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BDBF5-D534-4922-B6B2-9913AE2D4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8185-327E-46E3-99C1-1C2806374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D3DA6-45F3-4CD6-90B3-905E663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D2DF-C26F-43DD-BF7C-306898EB54C2}" type="datetime1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B28F6-27DA-40CF-83E4-4B3A6EBFF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73590-FB73-490E-9607-2E6D0CAE2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462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095FA-F8D1-4338-B176-E24CC2EA2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EC4F24-4250-44AC-8FA4-55C77F2F1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605EF-A8A8-43EC-A9BD-5DCE24E98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474C-2ECF-4DC0-BAFD-FD905FF92E0A}" type="datetime1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0E831-5834-4C01-8B56-88E7D19E5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F8DBF-147E-4E01-986B-F17C1E939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144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882F0-B69F-4981-8E5D-DDBF1B439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48C8D-B572-4260-B214-C1ABBDF02B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90CD7-593B-4686-99D2-0394D349A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7AA77A-740D-4413-A8C8-9CA3905C3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665B4-B2AB-4A9E-A388-F6913BD49D97}" type="datetime1">
              <a:rPr lang="en-GB" smtClean="0"/>
              <a:t>16/12/2021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0CD498-75DC-4FEC-B8F5-DB0D200E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33757B-F695-416F-9121-E057C7157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638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2E021-6951-4005-ACB8-4EE472B1D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3855A-3DFD-4007-A60F-A87B16D30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307E0E-B6C0-44E9-A2C6-51BC6D6CA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5E8E9F-7CA1-46E8-B107-11B0CED3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2FBECB-5F9E-4961-9EB0-F2EBA7E434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6E4AA9-6BE7-4B94-8583-35229F703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E868-8FD3-4939-B0F8-B814E8A23DE1}" type="datetime1">
              <a:rPr lang="en-GB" smtClean="0"/>
              <a:t>16/12/2021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A0A5E8-5A7F-4184-9CA8-9BBA81814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C96B61-4ED4-4D0C-BAD7-58A40A130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465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191AC-0DBB-4BA1-995C-7C6B18F23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ABE392-5F71-47FF-890A-28C40A6E3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8ED5C-CFA3-4346-BE36-384DDCCC44DA}" type="datetime1">
              <a:rPr lang="en-GB" smtClean="0"/>
              <a:t>16/12/2021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328853-DC6E-4A2A-804E-9D8610EC8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5C649-1897-4D59-B7C4-68FE3016B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1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80F9F8-7F27-426F-A86A-599E15DAC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05D5-C664-47F6-AFA3-4823EADEC6C1}" type="datetime1">
              <a:rPr lang="en-GB" smtClean="0"/>
              <a:t>16/12/2021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259B7-BABE-4E76-ACFD-39B89DA0C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12C52-62AD-4F0B-B610-299BE9535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861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AF6B7-DE26-4A61-957E-A83ECC1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15529-629B-4F12-8DBE-69F72939C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BA4DFD-451B-40E3-833D-500686F9B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9A9C0-F95F-46F0-ADA8-51233C5E8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4C67D-9BAE-4245-9FAC-74FBE034AA39}" type="datetime1">
              <a:rPr lang="en-GB" smtClean="0"/>
              <a:t>16/12/2021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F3746E-C1BD-4EC3-B654-A6A58EFCB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E230AD-CDF8-4B57-AAB5-DEC0AFF25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62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1D2A2-B9CD-47C6-BD18-7224CE692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4AC9BD-1DB5-4E8F-84D3-E90AEB89B9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A40EF1-4B99-4090-A2AB-7B4EC76BC1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CF7C5-1C23-48BE-A78F-607784C1D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4C0C-8038-4220-A43B-3A2AC27872C3}" type="datetime1">
              <a:rPr lang="en-GB" smtClean="0"/>
              <a:t>16/12/2021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9F286-CEE4-4B6B-AEAA-006011F14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EE263-8978-4471-A231-3AD8D4E30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7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C6DA31-3FC8-47DC-B037-2B002C265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AD893-EFA4-43BB-BE53-6E7E1153B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20BAB-0A6C-4785-AEF1-6C0AFE8DD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AF371-8CB0-4953-9869-8122F751286B}" type="datetime1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A1AF3E-2D73-4B6F-B243-F28B27D7A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E58C5-F81A-4B48-B051-E94A25A2DA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610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ivacy-network.it/violazione-dati-facebook-come-proteggersi/" TargetMode="External"/><Relationship Id="rId13" Type="http://schemas.openxmlformats.org/officeDocument/2006/relationships/hyperlink" Target="http://analisisdemedios.blogspot.com/2013/05/twitter-recopilara-informacion-personal.html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12" Type="http://schemas.openxmlformats.org/officeDocument/2006/relationships/image" Target="../media/image25.PNG"/><Relationship Id="rId17" Type="http://schemas.openxmlformats.org/officeDocument/2006/relationships/hyperlink" Target="https://creativecommons.org/licenses/by-nc/3.0/" TargetMode="External"/><Relationship Id="rId2" Type="http://schemas.openxmlformats.org/officeDocument/2006/relationships/image" Target="../media/image19.PNG"/><Relationship Id="rId16" Type="http://schemas.openxmlformats.org/officeDocument/2006/relationships/hyperlink" Target="https://pngimg.com/download/5501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hyperlink" Target="https://creativecommons.org/licenses/by-sa/3.0/" TargetMode="External"/><Relationship Id="rId5" Type="http://schemas.openxmlformats.org/officeDocument/2006/relationships/image" Target="../media/image21.PNG"/><Relationship Id="rId15" Type="http://schemas.openxmlformats.org/officeDocument/2006/relationships/image" Target="../media/image26.png"/><Relationship Id="rId10" Type="http://schemas.openxmlformats.org/officeDocument/2006/relationships/hyperlink" Target="https://cs.wikipedia.org/wiki/Instagram" TargetMode="External"/><Relationship Id="rId4" Type="http://schemas.openxmlformats.org/officeDocument/2006/relationships/image" Target="../media/image20.PNG"/><Relationship Id="rId9" Type="http://schemas.openxmlformats.org/officeDocument/2006/relationships/image" Target="../media/image24.png"/><Relationship Id="rId14" Type="http://schemas.openxmlformats.org/officeDocument/2006/relationships/hyperlink" Target="https://creativecommons.org/licenses/by/3.0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Rachel.Bray@cern.ch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B282ED-E63E-4B66-8491-3E6D82AB8C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5663"/>
          <a:stretch/>
        </p:blipFill>
        <p:spPr>
          <a:xfrm>
            <a:off x="320040" y="320040"/>
            <a:ext cx="11548872" cy="430346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27B6159-7734-4564-9E0F-C4BC43C36E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4782312"/>
            <a:ext cx="11548872" cy="1755648"/>
          </a:xfrm>
          <a:prstGeom prst="rect">
            <a:avLst/>
          </a:prstGeom>
          <a:solidFill>
            <a:schemeClr val="tx1">
              <a:alpha val="93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2FFB46B-05BC-4950-B18A-9593FDAE6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059936" y="5237979"/>
            <a:ext cx="0" cy="9144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9618B95-213F-42B5-AFD8-6CC6015F3EC2}"/>
              </a:ext>
            </a:extLst>
          </p:cNvPr>
          <p:cNvSpPr txBox="1"/>
          <p:nvPr/>
        </p:nvSpPr>
        <p:spPr>
          <a:xfrm>
            <a:off x="4149853" y="5032791"/>
            <a:ext cx="7296912" cy="13459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</a:rPr>
              <a:t>Consolidating and building Collaborations with the  CERN Alumni Network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CERN &amp; I-DAIR – 17.12.2021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Rachel Bray: Head of CERN Alumni Relations</a:t>
            </a:r>
          </a:p>
        </p:txBody>
      </p:sp>
      <p:pic>
        <p:nvPicPr>
          <p:cNvPr id="19" name="Picture 18" descr="Logo&#10;&#10;Description automatically generated with medium confidence">
            <a:extLst>
              <a:ext uri="{FF2B5EF4-FFF2-40B4-BE49-F238E27FC236}">
                <a16:creationId xmlns:a16="http://schemas.microsoft.com/office/drawing/2014/main" id="{76FAB431-ECB7-4B6A-B4B3-B04C921149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43FA8C7-1DBD-42B8-9613-0361374EDB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8516" y="6468596"/>
            <a:ext cx="2743200" cy="365125"/>
          </a:xfrm>
        </p:spPr>
        <p:txBody>
          <a:bodyPr/>
          <a:lstStyle/>
          <a:p>
            <a:fld id="{C39A1BF9-0314-45E9-AFCC-A5AE5888AE94}" type="datetime1">
              <a:rPr lang="en-GB" smtClean="0"/>
              <a:t>16/12/2021</a:t>
            </a:fld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EF70D72-E3D5-4801-929B-6F2D982E1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6889" y="6458193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844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Regular Impactful Events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16/12/2021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10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6F6515-545B-4EFE-A0D6-C08473EA3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73" y="2551718"/>
            <a:ext cx="5258775" cy="3562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BE0B21-8F99-4D9B-A803-9A8D86FCD1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898" y="1482535"/>
            <a:ext cx="5519729" cy="33912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0370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ACC13FF0-A4DD-4B2D-862C-995672232F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26" y="1299223"/>
            <a:ext cx="6935045" cy="481437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07535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Groups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17/12/2021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11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54F8FE-CDFD-44A9-B380-C328C8714A0B}"/>
              </a:ext>
            </a:extLst>
          </p:cNvPr>
          <p:cNvSpPr txBox="1"/>
          <p:nvPr/>
        </p:nvSpPr>
        <p:spPr>
          <a:xfrm>
            <a:off x="7989777" y="1438532"/>
            <a:ext cx="318132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CERN Partnership (2)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Interest (4)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Regional (10)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Scientific Collaboration (5)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Student programme (5)</a:t>
            </a:r>
          </a:p>
          <a:p>
            <a:endParaRPr lang="en-GB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41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304BA09-E51E-4CA5-947D-5B813C753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8041" y="2444123"/>
            <a:ext cx="6374586" cy="354543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Building an alumni community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17/12/2021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5296EE-F00F-4B83-9FE0-92D68DB4BBEA}"/>
              </a:ext>
            </a:extLst>
          </p:cNvPr>
          <p:cNvSpPr txBox="1"/>
          <p:nvPr/>
        </p:nvSpPr>
        <p:spPr>
          <a:xfrm>
            <a:off x="764344" y="5208066"/>
            <a:ext cx="3249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Mentoring</a:t>
            </a:r>
            <a:endParaRPr lang="en-GB" sz="2800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B0BCED-0454-4051-817C-576975FA2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344" y="1605263"/>
            <a:ext cx="4969058" cy="294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518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68A718-85B8-4533-8921-953998857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4794" y="1436368"/>
            <a:ext cx="7748599" cy="468812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CERN Alumni Advisory Board</a:t>
            </a:r>
            <a:endParaRPr lang="en-GB" sz="4800" dirty="0">
              <a:solidFill>
                <a:schemeClr val="accent1"/>
              </a:solidFill>
            </a:endParaRPr>
          </a:p>
          <a:p>
            <a:pPr algn="ctr"/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17/12/2021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13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3EC2F3-BCA3-4F57-B029-1F540BB1FE49}"/>
              </a:ext>
            </a:extLst>
          </p:cNvPr>
          <p:cNvSpPr txBox="1"/>
          <p:nvPr/>
        </p:nvSpPr>
        <p:spPr>
          <a:xfrm>
            <a:off x="8611530" y="1436368"/>
            <a:ext cx="270296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provides input, experience and strategic guidance to Director-General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consists of 8 volunteer members: Chair, 6 members of the alumni community and one alumni relations professional.</a:t>
            </a:r>
          </a:p>
        </p:txBody>
      </p:sp>
    </p:spTree>
    <p:extLst>
      <p:ext uri="{BB962C8B-B14F-4D97-AF65-F5344CB8AC3E}">
        <p14:creationId xmlns:p14="http://schemas.microsoft.com/office/powerpoint/2010/main" val="2765654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6E111576-B765-46A1-AFBF-42ADB60721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73" y="862218"/>
            <a:ext cx="3310942" cy="503404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Consolidation</a:t>
            </a:r>
            <a:endParaRPr lang="en-GB" sz="4800" dirty="0">
              <a:solidFill>
                <a:schemeClr val="accent1"/>
              </a:solidFill>
            </a:endParaRPr>
          </a:p>
          <a:p>
            <a:pPr algn="ctr"/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17/12/2021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14</a:t>
            </a:fld>
            <a:endParaRPr lang="en-GB"/>
          </a:p>
        </p:txBody>
      </p:sp>
      <p:pic>
        <p:nvPicPr>
          <p:cNvPr id="10" name="Picture 9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6D347447-8241-4EB3-9166-B95C156461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741" y="1517595"/>
            <a:ext cx="2532614" cy="4543808"/>
          </a:xfrm>
          <a:prstGeom prst="rect">
            <a:avLst/>
          </a:prstGeom>
        </p:spPr>
      </p:pic>
      <p:pic>
        <p:nvPicPr>
          <p:cNvPr id="14" name="Picture 13" descr="A picture containing text, person, screenshot&#10;&#10;Description automatically generated">
            <a:extLst>
              <a:ext uri="{FF2B5EF4-FFF2-40B4-BE49-F238E27FC236}">
                <a16:creationId xmlns:a16="http://schemas.microsoft.com/office/drawing/2014/main" id="{56B32C7B-AC20-4DFC-BC1E-4C9823F76D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40" y="1517595"/>
            <a:ext cx="2710156" cy="41751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18594ED-857B-4DE5-8C64-E0421B1842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66569" y="930508"/>
            <a:ext cx="1466850" cy="476250"/>
          </a:xfrm>
          <a:prstGeom prst="rect">
            <a:avLst/>
          </a:prstGeom>
        </p:spPr>
      </p:pic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955A686F-BE7F-430A-9CDC-E88ADA5682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9856328" y="2490099"/>
            <a:ext cx="1466850" cy="1466850"/>
          </a:xfrm>
          <a:prstGeom prst="rect">
            <a:avLst/>
          </a:prstGeom>
        </p:spPr>
      </p:pic>
      <p:pic>
        <p:nvPicPr>
          <p:cNvPr id="21" name="Picture 20" descr="Logo, icon&#10;&#10;Description automatically generated">
            <a:extLst>
              <a:ext uri="{FF2B5EF4-FFF2-40B4-BE49-F238E27FC236}">
                <a16:creationId xmlns:a16="http://schemas.microsoft.com/office/drawing/2014/main" id="{DF26B982-04ED-4C4A-9E7C-4D179B979DA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10096298" y="3894152"/>
            <a:ext cx="991853" cy="99185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2400B95-9B97-43DF-92BB-C833729F2F3D}"/>
              </a:ext>
            </a:extLst>
          </p:cNvPr>
          <p:cNvSpPr txBox="1"/>
          <p:nvPr/>
        </p:nvSpPr>
        <p:spPr>
          <a:xfrm>
            <a:off x="9993585" y="10147104"/>
            <a:ext cx="991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10" tooltip="https://cs.wikipedia.org/wiki/Instagram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11" tooltip="https://creativecommons.org/licenses/by-sa/3.0/"/>
              </a:rPr>
              <a:t>CC BY-SA</a:t>
            </a:r>
            <a:endParaRPr lang="en-GB" sz="900"/>
          </a:p>
        </p:txBody>
      </p:sp>
      <p:pic>
        <p:nvPicPr>
          <p:cNvPr id="24" name="Picture 23" descr="A picture containing ax, vector graphics, tool&#10;&#10;Description automatically generated">
            <a:extLst>
              <a:ext uri="{FF2B5EF4-FFF2-40B4-BE49-F238E27FC236}">
                <a16:creationId xmlns:a16="http://schemas.microsoft.com/office/drawing/2014/main" id="{D7A529E8-1553-42AD-8DAF-0C7E393E5D4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3"/>
              </a:ext>
            </a:extLst>
          </a:blip>
          <a:stretch>
            <a:fillRect/>
          </a:stretch>
        </p:blipFill>
        <p:spPr>
          <a:xfrm>
            <a:off x="10056310" y="5104108"/>
            <a:ext cx="1133832" cy="92053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E41B630-192E-4984-A343-92356DFB8830}"/>
              </a:ext>
            </a:extLst>
          </p:cNvPr>
          <p:cNvSpPr txBox="1"/>
          <p:nvPr/>
        </p:nvSpPr>
        <p:spPr>
          <a:xfrm>
            <a:off x="9922595" y="11333149"/>
            <a:ext cx="1133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13" tooltip="http://analisisdemedios.blogspot.com/2013/05/twitter-recopilara-informacion-personal.html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14" tooltip="https://creativecommons.org/licenses/by/3.0/"/>
              </a:rPr>
              <a:t>CC BY</a:t>
            </a:r>
            <a:endParaRPr lang="en-GB" sz="900"/>
          </a:p>
        </p:txBody>
      </p:sp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CA6AB720-8BF9-486D-941E-52F27A6C078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10056310" y="1596997"/>
            <a:ext cx="1071829" cy="107182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A2FED30-CA37-4DEC-AE69-154BFFAA9C40}"/>
              </a:ext>
            </a:extLst>
          </p:cNvPr>
          <p:cNvSpPr txBox="1"/>
          <p:nvPr/>
        </p:nvSpPr>
        <p:spPr>
          <a:xfrm>
            <a:off x="10056311" y="8454996"/>
            <a:ext cx="1029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16" tooltip="https://pngimg.com/download/55010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17" tooltip="https://creativecommons.org/licenses/by-nc/3.0/"/>
              </a:rPr>
              <a:t>CC BY-NC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2159590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17/12/2021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15</a:t>
            </a:fld>
            <a:endParaRPr lang="en-GB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88EDFE3-65FF-4913-9BC2-D40A0508B1F5}"/>
              </a:ext>
            </a:extLst>
          </p:cNvPr>
          <p:cNvSpPr txBox="1">
            <a:spLocks/>
          </p:cNvSpPr>
          <p:nvPr/>
        </p:nvSpPr>
        <p:spPr>
          <a:xfrm>
            <a:off x="6615003" y="839425"/>
            <a:ext cx="3970060" cy="14672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accent1"/>
                </a:solidFill>
              </a:rPr>
              <a:t>Testimonials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B731824-3DD9-4A25-8AEE-275FA5C9A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170" y="4200870"/>
            <a:ext cx="1101447" cy="1076223"/>
          </a:xfrm>
          <a:prstGeom prst="ellipse">
            <a:avLst/>
          </a:prstGeom>
        </p:spPr>
      </p:pic>
      <p:sp>
        <p:nvSpPr>
          <p:cNvPr id="26" name="Oval Callout 4">
            <a:extLst>
              <a:ext uri="{FF2B5EF4-FFF2-40B4-BE49-F238E27FC236}">
                <a16:creationId xmlns:a16="http://schemas.microsoft.com/office/drawing/2014/main" id="{F6998186-E703-4A50-91E6-C58E2934C20B}"/>
              </a:ext>
            </a:extLst>
          </p:cNvPr>
          <p:cNvSpPr/>
          <p:nvPr/>
        </p:nvSpPr>
        <p:spPr>
          <a:xfrm rot="465275">
            <a:off x="1586931" y="2909056"/>
            <a:ext cx="3171880" cy="1558164"/>
          </a:xfrm>
          <a:prstGeom prst="wedgeEllipseCallout">
            <a:avLst>
              <a:gd name="adj1" fmla="val -43893"/>
              <a:gd name="adj2" fmla="val 66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GB" dirty="0"/>
            </a:br>
            <a:r>
              <a:rPr lang="en-GB" dirty="0"/>
              <a:t>Thank you, CERN Alumni, for organizing job-search events. It helped me to find my 1st job in business:</a:t>
            </a:r>
          </a:p>
          <a:p>
            <a:pPr algn="ctr"/>
            <a:r>
              <a:rPr lang="en-GB" dirty="0"/>
              <a:t>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1AB708F-3650-4906-A7C9-E82AA33A1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8223" y="1753360"/>
            <a:ext cx="1110983" cy="1077316"/>
          </a:xfrm>
          <a:prstGeom prst="ellipse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E4D7986-D773-48BB-9D53-708F1EBEDE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8927" y="4402998"/>
            <a:ext cx="1085604" cy="1077317"/>
          </a:xfrm>
          <a:prstGeom prst="ellipse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8DA0B1F-3514-40D4-AF52-CAE8CB2E4A05}"/>
              </a:ext>
            </a:extLst>
          </p:cNvPr>
          <p:cNvSpPr/>
          <p:nvPr/>
        </p:nvSpPr>
        <p:spPr>
          <a:xfrm>
            <a:off x="806823" y="5358836"/>
            <a:ext cx="23774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Anna Kropivnitskaya</a:t>
            </a:r>
          </a:p>
          <a:p>
            <a:r>
              <a:rPr lang="en-GB" dirty="0">
                <a:solidFill>
                  <a:srgbClr val="0070C0"/>
                </a:solidFill>
              </a:rPr>
              <a:t>Senior Data Scientist</a:t>
            </a:r>
          </a:p>
        </p:txBody>
      </p:sp>
      <p:sp>
        <p:nvSpPr>
          <p:cNvPr id="32" name="Oval Callout 10">
            <a:extLst>
              <a:ext uri="{FF2B5EF4-FFF2-40B4-BE49-F238E27FC236}">
                <a16:creationId xmlns:a16="http://schemas.microsoft.com/office/drawing/2014/main" id="{B05B1107-A15D-40ED-AC50-5C86E6E75594}"/>
              </a:ext>
            </a:extLst>
          </p:cNvPr>
          <p:cNvSpPr/>
          <p:nvPr/>
        </p:nvSpPr>
        <p:spPr>
          <a:xfrm rot="591374">
            <a:off x="7218429" y="4104258"/>
            <a:ext cx="3781388" cy="1428248"/>
          </a:xfrm>
          <a:prstGeom prst="wedgeEllipseCallout">
            <a:avLst>
              <a:gd name="adj1" fmla="val -71576"/>
              <a:gd name="adj2" fmla="val 452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 found my job from interacting with someone in the CERN alumni platform! So I can attest that it works!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71C0180-3D99-406A-A542-3D8BF6B3539E}"/>
              </a:ext>
            </a:extLst>
          </p:cNvPr>
          <p:cNvSpPr/>
          <p:nvPr/>
        </p:nvSpPr>
        <p:spPr>
          <a:xfrm>
            <a:off x="5678642" y="5480316"/>
            <a:ext cx="26766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Othmane</a:t>
            </a:r>
            <a:r>
              <a:rPr lang="en-GB" dirty="0"/>
              <a:t> </a:t>
            </a:r>
            <a:r>
              <a:rPr lang="en-GB" dirty="0">
                <a:solidFill>
                  <a:srgbClr val="0070C0"/>
                </a:solidFill>
              </a:rPr>
              <a:t>Rifki</a:t>
            </a:r>
          </a:p>
          <a:p>
            <a:r>
              <a:rPr lang="en-GB" dirty="0">
                <a:solidFill>
                  <a:srgbClr val="0070C0"/>
                </a:solidFill>
              </a:rPr>
              <a:t>Principal</a:t>
            </a:r>
            <a:r>
              <a:rPr lang="en-GB" dirty="0"/>
              <a:t> </a:t>
            </a:r>
            <a:r>
              <a:rPr lang="en-GB" dirty="0">
                <a:solidFill>
                  <a:srgbClr val="0070C0"/>
                </a:solidFill>
              </a:rPr>
              <a:t>Applied</a:t>
            </a:r>
            <a:r>
              <a:rPr lang="en-GB" dirty="0"/>
              <a:t> </a:t>
            </a:r>
            <a:r>
              <a:rPr lang="en-GB" dirty="0">
                <a:solidFill>
                  <a:srgbClr val="0070C0"/>
                </a:solidFill>
              </a:rPr>
              <a:t>Scientist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54312B4-1B78-43A4-8F9D-2AE33D1DFC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7260" y="725444"/>
            <a:ext cx="872715" cy="872715"/>
          </a:xfrm>
          <a:prstGeom prst="ellipse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C8E8459-57F6-4F1F-83E5-C880A9A0DE61}"/>
              </a:ext>
            </a:extLst>
          </p:cNvPr>
          <p:cNvSpPr/>
          <p:nvPr/>
        </p:nvSpPr>
        <p:spPr>
          <a:xfrm>
            <a:off x="4864168" y="1740208"/>
            <a:ext cx="26766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Morna Robillard</a:t>
            </a:r>
          </a:p>
          <a:p>
            <a:r>
              <a:rPr lang="en-GB" dirty="0">
                <a:solidFill>
                  <a:srgbClr val="0070C0"/>
                </a:solidFill>
              </a:rPr>
              <a:t>Retiree</a:t>
            </a:r>
          </a:p>
        </p:txBody>
      </p:sp>
      <p:sp>
        <p:nvSpPr>
          <p:cNvPr id="36" name="Oval Callout 15">
            <a:extLst>
              <a:ext uri="{FF2B5EF4-FFF2-40B4-BE49-F238E27FC236}">
                <a16:creationId xmlns:a16="http://schemas.microsoft.com/office/drawing/2014/main" id="{EB4B9FB4-B72D-4445-8AD6-9E189D681EB6}"/>
              </a:ext>
            </a:extLst>
          </p:cNvPr>
          <p:cNvSpPr/>
          <p:nvPr/>
        </p:nvSpPr>
        <p:spPr>
          <a:xfrm flipH="1">
            <a:off x="1161825" y="844658"/>
            <a:ext cx="3384071" cy="1615917"/>
          </a:xfrm>
          <a:prstGeom prst="wedgeEllipseCallout">
            <a:avLst>
              <a:gd name="adj1" fmla="val -73982"/>
              <a:gd name="adj2" fmla="val -132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Keep up the good work. I appreciate the Alumni info as it keeps me in touch with the big CERN family.</a:t>
            </a:r>
          </a:p>
        </p:txBody>
      </p:sp>
      <p:sp>
        <p:nvSpPr>
          <p:cNvPr id="37" name="Oval Callout 16">
            <a:extLst>
              <a:ext uri="{FF2B5EF4-FFF2-40B4-BE49-F238E27FC236}">
                <a16:creationId xmlns:a16="http://schemas.microsoft.com/office/drawing/2014/main" id="{5232CEB5-DDE4-483C-AD98-2927006BE852}"/>
              </a:ext>
            </a:extLst>
          </p:cNvPr>
          <p:cNvSpPr/>
          <p:nvPr/>
        </p:nvSpPr>
        <p:spPr>
          <a:xfrm flipH="1">
            <a:off x="6001729" y="2396636"/>
            <a:ext cx="3148248" cy="1262567"/>
          </a:xfrm>
          <a:prstGeom prst="wedgeEllipseCallout">
            <a:avLst>
              <a:gd name="adj1" fmla="val -62838"/>
              <a:gd name="adj2" fmla="val -46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 Alumni network, is probably one of the best initiatives I have seen at CERN.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D3A9D42-D318-4D0B-977C-D38E76D24003}"/>
              </a:ext>
            </a:extLst>
          </p:cNvPr>
          <p:cNvSpPr/>
          <p:nvPr/>
        </p:nvSpPr>
        <p:spPr>
          <a:xfrm>
            <a:off x="9252029" y="2865806"/>
            <a:ext cx="2247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Matteo Di Cosmo</a:t>
            </a:r>
          </a:p>
          <a:p>
            <a:r>
              <a:rPr lang="en-GB" dirty="0">
                <a:solidFill>
                  <a:srgbClr val="0070C0"/>
                </a:solidFill>
              </a:rPr>
              <a:t>Soon to be alum </a:t>
            </a:r>
          </a:p>
        </p:txBody>
      </p:sp>
    </p:spTree>
    <p:extLst>
      <p:ext uri="{BB962C8B-B14F-4D97-AF65-F5344CB8AC3E}">
        <p14:creationId xmlns:p14="http://schemas.microsoft.com/office/powerpoint/2010/main" val="3611366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09939" y="498513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16/12/2021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16</a:t>
            </a:fld>
            <a:endParaRPr lang="en-GB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F51131C-8BD5-40EE-9E35-C42686A67235}"/>
              </a:ext>
            </a:extLst>
          </p:cNvPr>
          <p:cNvSpPr txBox="1">
            <a:spLocks/>
          </p:cNvSpPr>
          <p:nvPr/>
        </p:nvSpPr>
        <p:spPr>
          <a:xfrm>
            <a:off x="936391" y="862218"/>
            <a:ext cx="4098157" cy="11699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1"/>
                </a:solidFill>
              </a:rPr>
              <a:t>Thank you!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FE38F674-B9C0-44F0-B43B-32950AB609CF}"/>
              </a:ext>
            </a:extLst>
          </p:cNvPr>
          <p:cNvSpPr txBox="1">
            <a:spLocks/>
          </p:cNvSpPr>
          <p:nvPr/>
        </p:nvSpPr>
        <p:spPr>
          <a:xfrm>
            <a:off x="7173354" y="2278112"/>
            <a:ext cx="4207069" cy="3318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Contact: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Rachel Bray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Head of CERN Alumni Relations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CERN – International Relations Sector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>
                <a:hlinkClick r:id="rId3"/>
              </a:rPr>
              <a:t>Rachel.Bray@cern.ch</a:t>
            </a:r>
            <a:endParaRPr lang="en-GB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alumni.relations@cern.ch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/>
          </a:p>
          <a:p>
            <a:endParaRPr lang="en-GB" sz="2400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A6A4231-56BC-48AC-A1F2-B9A82083A0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59" y="1924879"/>
            <a:ext cx="6272038" cy="416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5669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17CF8F-5ADF-4B1E-9036-398FE0351763}"/>
              </a:ext>
            </a:extLst>
          </p:cNvPr>
          <p:cNvSpPr txBox="1"/>
          <p:nvPr/>
        </p:nvSpPr>
        <p:spPr>
          <a:xfrm>
            <a:off x="3080757" y="548465"/>
            <a:ext cx="6613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&gt; 7380 network members</a:t>
            </a:r>
            <a:endParaRPr lang="en-GB" sz="4800" dirty="0">
              <a:solidFill>
                <a:schemeClr val="accent1"/>
              </a:solidFill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61E3C1D-61CB-4099-AB9B-80D603C73676}"/>
              </a:ext>
            </a:extLst>
          </p:cNvPr>
          <p:cNvGraphicFramePr>
            <a:graphicFrameLocks/>
          </p:cNvGraphicFramePr>
          <p:nvPr/>
        </p:nvGraphicFramePr>
        <p:xfrm>
          <a:off x="9221874" y="1379462"/>
          <a:ext cx="2488743" cy="2345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44B3513-2579-48F9-BDB1-F4E6B1B83821}"/>
              </a:ext>
            </a:extLst>
          </p:cNvPr>
          <p:cNvGraphicFramePr>
            <a:graphicFrameLocks/>
          </p:cNvGraphicFramePr>
          <p:nvPr/>
        </p:nvGraphicFramePr>
        <p:xfrm>
          <a:off x="5559150" y="1439967"/>
          <a:ext cx="3685032" cy="2543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70E258-86F7-4B1F-BE79-9C29E0F98FA2}"/>
              </a:ext>
            </a:extLst>
          </p:cNvPr>
          <p:cNvGraphicFramePr>
            <a:graphicFrameLocks/>
          </p:cNvGraphicFramePr>
          <p:nvPr/>
        </p:nvGraphicFramePr>
        <p:xfrm>
          <a:off x="687724" y="1439967"/>
          <a:ext cx="5524517" cy="4144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B7F610D-678D-4202-967C-F48871C42A40}"/>
              </a:ext>
            </a:extLst>
          </p:cNvPr>
          <p:cNvSpPr txBox="1"/>
          <p:nvPr/>
        </p:nvSpPr>
        <p:spPr>
          <a:xfrm>
            <a:off x="1800966" y="5399388"/>
            <a:ext cx="3758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85% alumni or alumni within a year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ADDB3D6-B154-43BB-B8FB-5DF966552C66}"/>
              </a:ext>
            </a:extLst>
          </p:cNvPr>
          <p:cNvGraphicFramePr>
            <a:graphicFrameLocks/>
          </p:cNvGraphicFramePr>
          <p:nvPr/>
        </p:nvGraphicFramePr>
        <p:xfrm>
          <a:off x="7348754" y="3785742"/>
          <a:ext cx="3923513" cy="2440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099882B-C2D7-40AE-8933-06D841175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645" y="6487366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17</a:t>
            </a:fld>
            <a:endParaRPr lang="en-GB" dirty="0"/>
          </a:p>
        </p:txBody>
      </p:sp>
      <p:sp>
        <p:nvSpPr>
          <p:cNvPr id="12" name="Date Placeholder 7">
            <a:extLst>
              <a:ext uri="{FF2B5EF4-FFF2-40B4-BE49-F238E27FC236}">
                <a16:creationId xmlns:a16="http://schemas.microsoft.com/office/drawing/2014/main" id="{FA7EB386-2ED0-47E5-90E7-8F788731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8138" y="6469063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16/12/2021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1857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770662" y="953691"/>
            <a:ext cx="8650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Where are members located?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0407" y="645219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16/12/2021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6056B2F0-709E-4C42-BFD3-7C40B6070E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1259922"/>
              </p:ext>
            </p:extLst>
          </p:nvPr>
        </p:nvGraphicFramePr>
        <p:xfrm>
          <a:off x="764343" y="1839563"/>
          <a:ext cx="5669507" cy="4064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0600959-78A8-467F-BE02-8155B4F6ADF2}"/>
              </a:ext>
            </a:extLst>
          </p:cNvPr>
          <p:cNvSpPr txBox="1"/>
          <p:nvPr/>
        </p:nvSpPr>
        <p:spPr>
          <a:xfrm>
            <a:off x="764343" y="5777713"/>
            <a:ext cx="4567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90% of members reside in 20 countries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D94F2866-6F82-4457-A195-FD8A5F64FB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2846717"/>
              </p:ext>
            </p:extLst>
          </p:nvPr>
        </p:nvGraphicFramePr>
        <p:xfrm>
          <a:off x="6290631" y="1980477"/>
          <a:ext cx="5255045" cy="3782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630A33C-63A0-481A-903F-841E06DC6715}"/>
              </a:ext>
            </a:extLst>
          </p:cNvPr>
          <p:cNvSpPr txBox="1"/>
          <p:nvPr/>
        </p:nvSpPr>
        <p:spPr>
          <a:xfrm>
            <a:off x="6859838" y="5793534"/>
            <a:ext cx="4567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81% in CERN Member States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985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099882B-C2D7-40AE-8933-06D841175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645" y="6487366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2</a:t>
            </a:fld>
            <a:endParaRPr lang="en-GB" dirty="0"/>
          </a:p>
        </p:txBody>
      </p:sp>
      <p:sp>
        <p:nvSpPr>
          <p:cNvPr id="12" name="Date Placeholder 7">
            <a:extLst>
              <a:ext uri="{FF2B5EF4-FFF2-40B4-BE49-F238E27FC236}">
                <a16:creationId xmlns:a16="http://schemas.microsoft.com/office/drawing/2014/main" id="{FA7EB386-2ED0-47E5-90E7-8F788731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8138" y="6469063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16/12/2021</a:t>
            </a:fld>
            <a:endParaRPr lang="en-GB" dirty="0"/>
          </a:p>
        </p:txBody>
      </p:sp>
      <p:pic>
        <p:nvPicPr>
          <p:cNvPr id="10" name="Picture 9" descr="People working on ideas">
            <a:extLst>
              <a:ext uri="{FF2B5EF4-FFF2-40B4-BE49-F238E27FC236}">
                <a16:creationId xmlns:a16="http://schemas.microsoft.com/office/drawing/2014/main" id="{22E2D2D4-1FAE-477C-A9CD-C6F49F15EF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850" y="977265"/>
            <a:ext cx="7494300" cy="4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569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06651AC-045B-4F51-AE6E-803E71A70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61" y="845858"/>
            <a:ext cx="7781853" cy="516628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099882B-C2D7-40AE-8933-06D841175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645" y="6487366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3</a:t>
            </a:fld>
            <a:endParaRPr lang="en-GB" dirty="0"/>
          </a:p>
        </p:txBody>
      </p:sp>
      <p:sp>
        <p:nvSpPr>
          <p:cNvPr id="12" name="Date Placeholder 7">
            <a:extLst>
              <a:ext uri="{FF2B5EF4-FFF2-40B4-BE49-F238E27FC236}">
                <a16:creationId xmlns:a16="http://schemas.microsoft.com/office/drawing/2014/main" id="{FA7EB386-2ED0-47E5-90E7-8F788731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8138" y="6469063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17/12/2021</a:t>
            </a:fld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99447E-1E9D-4D5A-A3B8-B7B42294320A}"/>
              </a:ext>
            </a:extLst>
          </p:cNvPr>
          <p:cNvSpPr txBox="1"/>
          <p:nvPr/>
        </p:nvSpPr>
        <p:spPr>
          <a:xfrm>
            <a:off x="8641766" y="845858"/>
            <a:ext cx="2856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Goals of the CERN Alumni Programme: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961B69-B676-498A-95BC-58B78AF10644}"/>
              </a:ext>
            </a:extLst>
          </p:cNvPr>
          <p:cNvSpPr txBox="1"/>
          <p:nvPr/>
        </p:nvSpPr>
        <p:spPr>
          <a:xfrm>
            <a:off x="8525790" y="1724994"/>
            <a:ext cx="3088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Demonstrate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Stay connected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Network of ambassadors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Support early careers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BF055D-C096-485E-B9BD-6A7FE9676565}"/>
              </a:ext>
            </a:extLst>
          </p:cNvPr>
          <p:cNvSpPr txBox="1"/>
          <p:nvPr/>
        </p:nvSpPr>
        <p:spPr>
          <a:xfrm>
            <a:off x="8986800" y="3443073"/>
            <a:ext cx="273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Launched June 2017</a:t>
            </a:r>
          </a:p>
        </p:txBody>
      </p:sp>
      <p:sp>
        <p:nvSpPr>
          <p:cNvPr id="17" name="Rounded Rectangle 13">
            <a:extLst>
              <a:ext uri="{FF2B5EF4-FFF2-40B4-BE49-F238E27FC236}">
                <a16:creationId xmlns:a16="http://schemas.microsoft.com/office/drawing/2014/main" id="{900571A6-BF1D-4760-8051-6CE61E5846FC}"/>
              </a:ext>
            </a:extLst>
          </p:cNvPr>
          <p:cNvSpPr/>
          <p:nvPr/>
        </p:nvSpPr>
        <p:spPr>
          <a:xfrm>
            <a:off x="8876323" y="4483288"/>
            <a:ext cx="2441321" cy="11151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&gt;7,380</a:t>
            </a:r>
            <a:br>
              <a:rPr lang="en-GB" sz="2000" dirty="0"/>
            </a:br>
            <a:r>
              <a:rPr lang="en-GB" sz="2000" dirty="0"/>
              <a:t>active members</a:t>
            </a:r>
          </a:p>
        </p:txBody>
      </p:sp>
    </p:spTree>
    <p:extLst>
      <p:ext uri="{BB962C8B-B14F-4D97-AF65-F5344CB8AC3E}">
        <p14:creationId xmlns:p14="http://schemas.microsoft.com/office/powerpoint/2010/main" val="399691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06651AC-045B-4F51-AE6E-803E71A70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581" y="1116245"/>
            <a:ext cx="7781853" cy="40574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099882B-C2D7-40AE-8933-06D841175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645" y="6487366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4</a:t>
            </a:fld>
            <a:endParaRPr lang="en-GB" dirty="0"/>
          </a:p>
        </p:txBody>
      </p:sp>
      <p:sp>
        <p:nvSpPr>
          <p:cNvPr id="12" name="Date Placeholder 7">
            <a:extLst>
              <a:ext uri="{FF2B5EF4-FFF2-40B4-BE49-F238E27FC236}">
                <a16:creationId xmlns:a16="http://schemas.microsoft.com/office/drawing/2014/main" id="{FA7EB386-2ED0-47E5-90E7-8F788731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8138" y="6469063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16/12/2021</a:t>
            </a:fld>
            <a:endParaRPr lang="en-GB" dirty="0"/>
          </a:p>
        </p:txBody>
      </p:sp>
      <p:pic>
        <p:nvPicPr>
          <p:cNvPr id="3" name="Picture 2" descr="A picture containing Word&#10;&#10;Description automatically generated">
            <a:extLst>
              <a:ext uri="{FF2B5EF4-FFF2-40B4-BE49-F238E27FC236}">
                <a16:creationId xmlns:a16="http://schemas.microsoft.com/office/drawing/2014/main" id="{3F3C2294-AFF1-48E3-BFA7-A8BC095B84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586" y="2315916"/>
            <a:ext cx="2535086" cy="357500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1270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56C152-49B4-4546-99DD-737BD2283B1F}"/>
              </a:ext>
            </a:extLst>
          </p:cNvPr>
          <p:cNvSpPr txBox="1"/>
          <p:nvPr/>
        </p:nvSpPr>
        <p:spPr>
          <a:xfrm>
            <a:off x="9026171" y="1093103"/>
            <a:ext cx="2334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2016</a:t>
            </a:r>
            <a:endParaRPr lang="en-GB" sz="4000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602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06651AC-045B-4F51-AE6E-803E71A70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328" y="1299062"/>
            <a:ext cx="7573111" cy="42598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099882B-C2D7-40AE-8933-06D841175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645" y="6487366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5</a:t>
            </a:fld>
            <a:endParaRPr lang="en-GB" dirty="0"/>
          </a:p>
        </p:txBody>
      </p:sp>
      <p:sp>
        <p:nvSpPr>
          <p:cNvPr id="12" name="Date Placeholder 7">
            <a:extLst>
              <a:ext uri="{FF2B5EF4-FFF2-40B4-BE49-F238E27FC236}">
                <a16:creationId xmlns:a16="http://schemas.microsoft.com/office/drawing/2014/main" id="{FA7EB386-2ED0-47E5-90E7-8F788731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8138" y="6469063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16/12/2021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72722B-C5CD-4916-A4B3-E96EFF18344C}"/>
              </a:ext>
            </a:extLst>
          </p:cNvPr>
          <p:cNvSpPr txBox="1"/>
          <p:nvPr/>
        </p:nvSpPr>
        <p:spPr>
          <a:xfrm>
            <a:off x="8685591" y="945119"/>
            <a:ext cx="2334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2020</a:t>
            </a:r>
            <a:endParaRPr lang="en-GB" sz="4000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3A9827-5250-4E8F-949C-8E9914D20F17}"/>
              </a:ext>
            </a:extLst>
          </p:cNvPr>
          <p:cNvSpPr txBox="1"/>
          <p:nvPr/>
        </p:nvSpPr>
        <p:spPr>
          <a:xfrm>
            <a:off x="8628081" y="1653005"/>
            <a:ext cx="286632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unique &amp; special place…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different breed of member… not just anyone can join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blend of cultures &amp; experiences from which you can learn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shared purpose &amp; interest in the work conducted at CERN</a:t>
            </a:r>
          </a:p>
          <a:p>
            <a:endParaRPr lang="en-GB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370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099882B-C2D7-40AE-8933-06D841175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645" y="6487366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6</a:t>
            </a:fld>
            <a:endParaRPr lang="en-GB" dirty="0"/>
          </a:p>
        </p:txBody>
      </p:sp>
      <p:sp>
        <p:nvSpPr>
          <p:cNvPr id="12" name="Date Placeholder 7">
            <a:extLst>
              <a:ext uri="{FF2B5EF4-FFF2-40B4-BE49-F238E27FC236}">
                <a16:creationId xmlns:a16="http://schemas.microsoft.com/office/drawing/2014/main" id="{FA7EB386-2ED0-47E5-90E7-8F788731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8138" y="6469063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17/12/2021</a:t>
            </a:fld>
            <a:endParaRPr lang="en-GB" dirty="0"/>
          </a:p>
        </p:txBody>
      </p:sp>
      <p:pic>
        <p:nvPicPr>
          <p:cNvPr id="10" name="Picture 9" descr="Work tools and supplies">
            <a:extLst>
              <a:ext uri="{FF2B5EF4-FFF2-40B4-BE49-F238E27FC236}">
                <a16:creationId xmlns:a16="http://schemas.microsoft.com/office/drawing/2014/main" id="{22E2D2D4-1FAE-477C-A9CD-C6F49F15EF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8398" y="977265"/>
            <a:ext cx="7355203" cy="4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47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A dedicated platform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16/12/2021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7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68A718-85B8-4533-8921-953998857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046" y="1482535"/>
            <a:ext cx="9562641" cy="468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85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9A2A6691-2CE8-4BAB-8EBF-581B9C639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40" y="1427859"/>
            <a:ext cx="7222885" cy="40628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Alumni Reunions – Second Collisions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17/12/2021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8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F32FA6-5E96-4864-A0EC-E5050A1B38B3}"/>
              </a:ext>
            </a:extLst>
          </p:cNvPr>
          <p:cNvSpPr txBox="1"/>
          <p:nvPr/>
        </p:nvSpPr>
        <p:spPr>
          <a:xfrm>
            <a:off x="8073200" y="1605263"/>
            <a:ext cx="36875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1" dirty="0">
                <a:solidFill>
                  <a:srgbClr val="777777"/>
                </a:solidFill>
                <a:effectLst/>
                <a:latin typeface="Liberation Sans"/>
              </a:rPr>
              <a:t>“Great stories of entrepreneurship and it was amazing to see the impact that CERN Alumni are making in society”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003AD7-78FA-45BC-BC1D-3A5D9A2866DA}"/>
              </a:ext>
            </a:extLst>
          </p:cNvPr>
          <p:cNvSpPr txBox="1"/>
          <p:nvPr/>
        </p:nvSpPr>
        <p:spPr>
          <a:xfrm>
            <a:off x="8142670" y="3534727"/>
            <a:ext cx="336995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777777"/>
                </a:solidFill>
                <a:latin typeface="Liberation Sans"/>
              </a:rPr>
              <a:t>“It created a sense of belonging to a unique community, sharing values (e.g. science) with many people around the globe, from different nationalities, ages, sexes</a:t>
            </a:r>
            <a:r>
              <a:rPr lang="en-GB" dirty="0"/>
              <a:t>, </a:t>
            </a:r>
            <a:r>
              <a:rPr lang="en-GB" i="1" dirty="0">
                <a:solidFill>
                  <a:srgbClr val="777777"/>
                </a:solidFill>
                <a:latin typeface="Liberation Sans"/>
              </a:rPr>
              <a:t>etc”</a:t>
            </a:r>
          </a:p>
        </p:txBody>
      </p:sp>
    </p:spTree>
    <p:extLst>
      <p:ext uri="{BB962C8B-B14F-4D97-AF65-F5344CB8AC3E}">
        <p14:creationId xmlns:p14="http://schemas.microsoft.com/office/powerpoint/2010/main" val="1528668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2A6691-2CE8-4BAB-8EBF-581B9C639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4340" y="1427859"/>
            <a:ext cx="7222885" cy="406287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Alumni Reunions – Second Collisions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17/12/2021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 descr="A collage of people&#10;&#10;Description automatically generated with low confidence">
            <a:extLst>
              <a:ext uri="{FF2B5EF4-FFF2-40B4-BE49-F238E27FC236}">
                <a16:creationId xmlns:a16="http://schemas.microsoft.com/office/drawing/2014/main" id="{B21D7F02-3B54-45E4-AD97-81380E7369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336" y="2765234"/>
            <a:ext cx="4095291" cy="327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9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3584</TotalTime>
  <Words>532</Words>
  <Application>Microsoft Office PowerPoint</Application>
  <PresentationFormat>Widescreen</PresentationFormat>
  <Paragraphs>115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Liberation Sans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Bray</dc:creator>
  <cp:lastModifiedBy>Rachel Bray</cp:lastModifiedBy>
  <cp:revision>19</cp:revision>
  <cp:lastPrinted>2021-11-10T16:13:27Z</cp:lastPrinted>
  <dcterms:created xsi:type="dcterms:W3CDTF">2021-11-09T09:44:05Z</dcterms:created>
  <dcterms:modified xsi:type="dcterms:W3CDTF">2021-12-17T12:51:59Z</dcterms:modified>
</cp:coreProperties>
</file>