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eo Castoldi" initials="MC" lastIdx="0" clrIdx="0"/>
  <p:cmAuthor id="1" name="Jonathan Drakeford" initials="JD" lastIdx="1" clrIdx="1"/>
  <p:cmAuthor id="2" name="Jonathan Drakeford" initials="JD [2]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3A454D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63" autoAdjust="0"/>
    <p:restoredTop sz="72603" autoAdjust="0"/>
  </p:normalViewPr>
  <p:slideViewPr>
    <p:cSldViewPr snapToGrid="0" snapToObjects="1">
      <p:cViewPr varScale="1">
        <p:scale>
          <a:sx n="65" d="100"/>
          <a:sy n="65" d="100"/>
        </p:scale>
        <p:origin x="200" y="87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0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86407-71DE-004F-9069-1B106F2757D7}" type="datetime1">
              <a:t>12/17/21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1B819-35A6-1E4A-974C-027A5F370BF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0701C-2F06-FA4C-B30F-A2A789699B94}" type="datetime1">
              <a:t>12/17/21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5BA24-BA6D-194E-A359-15988E35966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531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270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Duty as a publicly funded </a:t>
            </a:r>
            <a:r>
              <a:rPr lang="en-US" dirty="0" err="1"/>
              <a:t>organisation</a:t>
            </a:r>
            <a:endParaRPr lang="en-US" dirty="0"/>
          </a:p>
          <a:p>
            <a:r>
              <a:rPr lang="en-US" dirty="0"/>
              <a:t>- explain both the complex aspects related to science and technology </a:t>
            </a:r>
          </a:p>
          <a:p>
            <a:r>
              <a:rPr lang="en-US" dirty="0"/>
              <a:t>- also the role that science and technology and an </a:t>
            </a:r>
            <a:r>
              <a:rPr lang="en-US" dirty="0" err="1"/>
              <a:t>organisation</a:t>
            </a:r>
            <a:r>
              <a:rPr lang="en-US" dirty="0"/>
              <a:t> like CERN has on society. </a:t>
            </a:r>
          </a:p>
          <a:p>
            <a:endParaRPr lang="en-US" dirty="0"/>
          </a:p>
          <a:p>
            <a:r>
              <a:rPr lang="en-US" dirty="0"/>
              <a:t>Future generation of physicists and engineers, but also science funders</a:t>
            </a:r>
          </a:p>
          <a:p>
            <a:endParaRPr lang="en-US" dirty="0"/>
          </a:p>
          <a:p>
            <a:r>
              <a:rPr lang="en-US" dirty="0"/>
              <a:t>Internal communication - </a:t>
            </a:r>
            <a:r>
              <a:rPr lang="en-US" dirty="0" err="1"/>
              <a:t>managmeent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Institutional accounts + 20+ associate accounts (e.g. from experiments, projects, high visibility departments / activities at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64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15BA24-BA6D-194E-A359-15988E35966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439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74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5BA24-BA6D-194E-A359-15988E3596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24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Jupiter/2016/ECO/IRBranding/PPT/Rectangle-16X9.png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51136-BAA1-0644-8DF3-46D30F283F52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5273C-CFF1-EF44-BE30-D9F5F60A58D7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26F65-7F8D-4E4D-B601-223973EAD389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8B3F6-CDC3-F24B-9BFE-6A325E547B28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-16X9.png" descr="/Volumes/Jupiter/2016/ECO/IRBranding/PPT/Rectangle-16X9.png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68" y="0"/>
            <a:ext cx="85715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12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AC7CA-FA74-F947-83A6-41E560225AAE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EEF85-D3C7-7349-9E11-AE49C27DE22A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4FD8D-03D1-7E42-A354-CEA5470DF48E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file://localhost/Volumes/Jupiter/2016/ECO/IRBranding/PPT/Banner-16X9.png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-16X9.png" descr="/Volumes/Jupiter/2016/ECO/IRBranding/PPT/Banner-16X9.png"/>
          <p:cNvPicPr>
            <a:picLocks noChangeAspect="1"/>
          </p:cNvPicPr>
          <p:nvPr userDrawn="1"/>
        </p:nvPicPr>
        <p:blipFill>
          <a:blip r:embed="rId16" r:link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9229"/>
            <a:ext cx="9144000" cy="63062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08E1F-89F7-444B-B3AE-6F95EFFE5F8A}" type="datetime1">
              <a:rPr lang="en-US" smtClean="0"/>
              <a:t>12/17/21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Ana Godinho &amp; James Gillies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2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f"/><Relationship Id="rId3" Type="http://schemas.openxmlformats.org/officeDocument/2006/relationships/image" Target="../media/image9.png"/><Relationship Id="rId7" Type="http://schemas.openxmlformats.org/officeDocument/2006/relationships/image" Target="../media/image1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4" Type="http://schemas.openxmlformats.org/officeDocument/2006/relationships/hyperlink" Target="http://cern.ch/go/social-media-guidelines" TargetMode="External"/><Relationship Id="rId9" Type="http://schemas.openxmlformats.org/officeDocument/2006/relationships/image" Target="../media/image14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press.cern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hyperlink" Target="https://sparks.cer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voisins.cern/" TargetMode="External"/><Relationship Id="rId5" Type="http://schemas.openxmlformats.org/officeDocument/2006/relationships/hyperlink" Target="https://cern.ch/scoollab" TargetMode="External"/><Relationship Id="rId4" Type="http://schemas.openxmlformats.org/officeDocument/2006/relationships/hyperlink" Target="https://visit.cer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sciencegateway.cern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o/submit-a-story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cern.ch/communications" TargetMode="External"/><Relationship Id="rId5" Type="http://schemas.openxmlformats.org/officeDocument/2006/relationships/hyperlink" Target="https://scoollab.web.cern.ch/cernies" TargetMode="External"/><Relationship Id="rId4" Type="http://schemas.openxmlformats.org/officeDocument/2006/relationships/hyperlink" Target="https://espace.cern.ch/cern-guides/default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97F980-0E98-0148-A46D-054513E095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r="911"/>
          <a:stretch/>
        </p:blipFill>
        <p:spPr>
          <a:xfrm>
            <a:off x="-5052" y="0"/>
            <a:ext cx="9149052" cy="452051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FBDB4F9-A702-F042-89B6-C85177523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050" y="3177873"/>
            <a:ext cx="8359430" cy="705332"/>
          </a:xfrm>
          <a:solidFill>
            <a:srgbClr val="FFFFFF">
              <a:alpha val="80000"/>
            </a:srgbClr>
          </a:solidFill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ysClr val="windowText" lastClr="000000"/>
                </a:solidFill>
              </a:rPr>
              <a:t>Education, Communications and Outreach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A358A28-88A7-D346-B7B7-57B7E9AD3DD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34049" y="3951999"/>
            <a:ext cx="4458462" cy="440891"/>
          </a:xfrm>
          <a:solidFill>
            <a:srgbClr val="FFFFFF">
              <a:alpha val="80000"/>
            </a:srgbClr>
          </a:solidFill>
        </p:spPr>
        <p:txBody>
          <a:bodyPr anchor="ctr">
            <a:normAutofit fontScale="85000" lnSpcReduction="10000"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CERN I-DAIR Meeting 17 December 2022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Anais Rassat, Head of Media and Digital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2509043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C902EE9-4ACC-9042-BB59-FA687C5BC9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26"/>
          <a:stretch/>
        </p:blipFill>
        <p:spPr bwMode="auto">
          <a:xfrm>
            <a:off x="0" y="-15156"/>
            <a:ext cx="9144000" cy="458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2C9C70F2-417A-454D-B8F4-28A7159B0467}"/>
              </a:ext>
            </a:extLst>
          </p:cNvPr>
          <p:cNvSpPr txBox="1">
            <a:spLocks/>
          </p:cNvSpPr>
          <p:nvPr/>
        </p:nvSpPr>
        <p:spPr>
          <a:xfrm>
            <a:off x="3301999" y="3420740"/>
            <a:ext cx="5841999" cy="864388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The pillars are the platforms for CERN communications and outreach.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C45333-C03A-874D-A52E-0AC990B58B12}"/>
              </a:ext>
            </a:extLst>
          </p:cNvPr>
          <p:cNvSpPr txBox="1"/>
          <p:nvPr/>
        </p:nvSpPr>
        <p:spPr>
          <a:xfrm>
            <a:off x="130630" y="129009"/>
            <a:ext cx="3171370" cy="1179092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anchor="t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Four pillars underpin CERN’s 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Technological innovation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International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Education and training</a:t>
            </a:r>
          </a:p>
        </p:txBody>
      </p:sp>
    </p:spTree>
    <p:extLst>
      <p:ext uri="{BB962C8B-B14F-4D97-AF65-F5344CB8AC3E}">
        <p14:creationId xmlns:p14="http://schemas.microsoft.com/office/powerpoint/2010/main" val="234764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A498BE7-366E-AF47-A094-C72C554FCE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53"/>
          <a:stretch/>
        </p:blipFill>
        <p:spPr>
          <a:xfrm>
            <a:off x="0" y="-15157"/>
            <a:ext cx="9144000" cy="45382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01B8F3-9061-8042-A069-B6A4BACB3602}"/>
              </a:ext>
            </a:extLst>
          </p:cNvPr>
          <p:cNvSpPr txBox="1"/>
          <p:nvPr/>
        </p:nvSpPr>
        <p:spPr>
          <a:xfrm>
            <a:off x="105314" y="2356287"/>
            <a:ext cx="3510448" cy="2031325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Support for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Awareness and engagement with CERN’s activities and their impact on society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Attract future generation of physicists and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Be a voice for the value of fundamental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Community-building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105314" y="127119"/>
            <a:ext cx="3510448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WHY DO WE COMMUNICATE?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687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A45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9E2902-D8D0-A74F-A6D8-C70A97B64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006" y="-12631"/>
            <a:ext cx="5643994" cy="452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75F3D0-F420-854F-A72F-A40932465B27}"/>
              </a:ext>
            </a:extLst>
          </p:cNvPr>
          <p:cNvSpPr txBox="1"/>
          <p:nvPr/>
        </p:nvSpPr>
        <p:spPr>
          <a:xfrm>
            <a:off x="105314" y="624451"/>
            <a:ext cx="3294537" cy="3754874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Digital channels</a:t>
            </a:r>
          </a:p>
          <a:p>
            <a:pPr marL="285750" indent="-285750">
              <a:buFontTx/>
              <a:buChar char="-"/>
            </a:pP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home.cern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&amp; other .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websites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CERN Bulletin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CERN Courier</a:t>
            </a: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5314" y="127119"/>
            <a:ext cx="3540265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HOW DO WE COMMUNICATE?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19A93B-380C-5442-9499-E470E0B973EC}"/>
              </a:ext>
            </a:extLst>
          </p:cNvPr>
          <p:cNvSpPr txBox="1"/>
          <p:nvPr/>
        </p:nvSpPr>
        <p:spPr>
          <a:xfrm>
            <a:off x="5600517" y="4093002"/>
            <a:ext cx="344332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http://cern.ch/go/social-media-guidelines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E42551-3EFD-3446-BE90-AA7A48CCA7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6526" y="1811788"/>
            <a:ext cx="688935" cy="6882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81CE974-8B0B-4846-BEBD-61BF4195AD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187" y="1775764"/>
            <a:ext cx="826572" cy="6777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0CC47D-9E9D-6647-A549-1DBF8F2832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4841" y="3095680"/>
            <a:ext cx="688005" cy="6880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C04989-4AC7-C64F-B804-9C720D5CA6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9914" y="2139310"/>
            <a:ext cx="745493" cy="7442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DF182C-21CA-6246-8B41-50E24E1257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4232" y="3095680"/>
            <a:ext cx="1296609" cy="54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88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5" descr="Screen Shot 2015-11-12 at 17.27.30.png">
            <a:extLst>
              <a:ext uri="{FF2B5EF4-FFF2-40B4-BE49-F238E27FC236}">
                <a16:creationId xmlns:a16="http://schemas.microsoft.com/office/drawing/2014/main" id="{C40721C0-DC4F-3A45-B2B5-314A772F87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6" t="11832" r="10239" b="8322"/>
          <a:stretch/>
        </p:blipFill>
        <p:spPr>
          <a:xfrm>
            <a:off x="0" y="-12701"/>
            <a:ext cx="9144000" cy="45324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19B4A6-8FA9-B746-8A15-3D3F58544B92}"/>
              </a:ext>
            </a:extLst>
          </p:cNvPr>
          <p:cNvSpPr txBox="1"/>
          <p:nvPr/>
        </p:nvSpPr>
        <p:spPr>
          <a:xfrm>
            <a:off x="105315" y="596378"/>
            <a:ext cx="3540264" cy="1619772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anchor="t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Via the media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Media relations 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Press releases/updates on physics results and more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On-site / online media visits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Media training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Identifying media ambassadors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19A93B-380C-5442-9499-E470E0B973EC}"/>
              </a:ext>
            </a:extLst>
          </p:cNvPr>
          <p:cNvSpPr txBox="1"/>
          <p:nvPr/>
        </p:nvSpPr>
        <p:spPr>
          <a:xfrm>
            <a:off x="7476862" y="4113937"/>
            <a:ext cx="15615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https://press.cern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5314" y="127119"/>
            <a:ext cx="3540265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HOW DO WE COMMUNICATE?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27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33ABCE-B15B-D74E-A606-F9993CB13B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80" b="-789"/>
          <a:stretch/>
        </p:blipFill>
        <p:spPr>
          <a:xfrm>
            <a:off x="0" y="5052"/>
            <a:ext cx="9144000" cy="45614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4C7560-D877-C248-971F-5A2741CBD2D4}"/>
              </a:ext>
            </a:extLst>
          </p:cNvPr>
          <p:cNvSpPr txBox="1"/>
          <p:nvPr/>
        </p:nvSpPr>
        <p:spPr>
          <a:xfrm>
            <a:off x="105313" y="600747"/>
            <a:ext cx="3540265" cy="2072604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anchor="t" anchorCtr="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The power of face-to-face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Guided tours (150K visitors/year)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Public events @CERN (Open Days, Researchers’ Night, Sparks!)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Going out into the local community (schools, local events)</a:t>
            </a:r>
          </a:p>
          <a:p>
            <a:pPr marL="285750" indent="-285750">
              <a:buFontTx/>
              <a:buChar char="-"/>
            </a:pP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S’Cool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LAB workshops for high-schools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Teacher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programmes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5E10BA-7798-9340-9143-102F7399B43C}"/>
              </a:ext>
            </a:extLst>
          </p:cNvPr>
          <p:cNvSpPr txBox="1"/>
          <p:nvPr/>
        </p:nvSpPr>
        <p:spPr>
          <a:xfrm>
            <a:off x="6985863" y="3453825"/>
            <a:ext cx="2015295" cy="95410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https://visit.cern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5"/>
              </a:rPr>
              <a:t>https://cern.ch/scoollab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6"/>
              </a:rPr>
              <a:t>https://voisins.cern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7"/>
              </a:rPr>
              <a:t>https://sparks.cern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5314" y="127119"/>
            <a:ext cx="3540265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HOW DO WE COMMUNICATE?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45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168BD79-D4B1-2F40-8DB4-58650E2F48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332" b="7202"/>
          <a:stretch/>
        </p:blipFill>
        <p:spPr>
          <a:xfrm>
            <a:off x="-1989" y="-14383"/>
            <a:ext cx="9145990" cy="45419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2D0960-6029-F148-84D5-B4FEDB2FF193}"/>
              </a:ext>
            </a:extLst>
          </p:cNvPr>
          <p:cNvSpPr txBox="1"/>
          <p:nvPr/>
        </p:nvSpPr>
        <p:spPr>
          <a:xfrm>
            <a:off x="105314" y="625533"/>
            <a:ext cx="3540265" cy="1600438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Science Gateway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CERN’s new education and outreach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centre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For audiences aged 5+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Immersive exhibitions, education labs, events and science shows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accent6">
                    <a:lumMod val="50000"/>
                  </a:schemeClr>
                </a:solidFill>
              </a:rPr>
              <a:t>Opening 2023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3E77A6-8940-104B-9842-EAE6F4C9E122}"/>
              </a:ext>
            </a:extLst>
          </p:cNvPr>
          <p:cNvSpPr txBox="1"/>
          <p:nvPr/>
        </p:nvSpPr>
        <p:spPr>
          <a:xfrm>
            <a:off x="6503380" y="4058832"/>
            <a:ext cx="24796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ysClr val="windowText" lastClr="000000"/>
                </a:solidFill>
                <a:hlinkClick r:id="rId4"/>
              </a:rPr>
              <a:t>https://sciencegateway.cern</a:t>
            </a:r>
            <a:r>
              <a:rPr lang="en-US" sz="1400" dirty="0">
                <a:solidFill>
                  <a:sysClr val="windowText" lastClr="000000"/>
                </a:solidFill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5314" y="127119"/>
            <a:ext cx="3540265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HOW DO WE COMMUNICATE?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01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08283CC-5837-584E-BCDA-1BCFB643C8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29"/>
          <a:stretch/>
        </p:blipFill>
        <p:spPr>
          <a:xfrm>
            <a:off x="0" y="-24130"/>
            <a:ext cx="9144000" cy="45456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3AA31F-1A9D-E248-8EEC-7727925FA06A}"/>
              </a:ext>
            </a:extLst>
          </p:cNvPr>
          <p:cNvSpPr txBox="1"/>
          <p:nvPr/>
        </p:nvSpPr>
        <p:spPr>
          <a:xfrm>
            <a:off x="105313" y="1913063"/>
            <a:ext cx="3743927" cy="2462213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Submit a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story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for the CERN website or social media: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http://cern.ch/go/submit-a-story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CERN guides: </a:t>
            </a:r>
            <a:r>
              <a:rPr lang="fr-CH" sz="1400" dirty="0">
                <a:solidFill>
                  <a:schemeClr val="accent6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cern.ch/guides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Outreach volunteers (check Bulletin announcements)</a:t>
            </a:r>
            <a:endParaRPr lang="fr-CH" sz="1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S’Cool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LAB tutors: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https://cern.ch/scoollab/cernies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6"/>
              </a:rPr>
              <a:t>https://cern.ch/communications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5314" y="127119"/>
            <a:ext cx="3540266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HOW TO CONTACT ECO?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39549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7444</TotalTime>
  <Words>388</Words>
  <Application>Microsoft Macintosh PowerPoint</Application>
  <PresentationFormat>On-screen Show (16:9)</PresentationFormat>
  <Paragraphs>81</Paragraphs>
  <Slides>8</Slides>
  <Notes>6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Optima</vt:lpstr>
      <vt:lpstr>CERNCorporate16-9</vt:lpstr>
      <vt:lpstr>Education, Communications and Outreach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Anais Rassat</cp:lastModifiedBy>
  <cp:revision>716</cp:revision>
  <cp:lastPrinted>2017-12-13T13:19:32Z</cp:lastPrinted>
  <dcterms:created xsi:type="dcterms:W3CDTF">2012-11-30T11:04:26Z</dcterms:created>
  <dcterms:modified xsi:type="dcterms:W3CDTF">2021-12-17T14:58:46Z</dcterms:modified>
</cp:coreProperties>
</file>